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layout2.xml" ContentType="application/vnd.openxmlformats-officedocument.drawingml.diagramLayout+xml"/>
  <Default Extension="tiff" ContentType="image/tiff"/>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5"/>
  </p:notesMasterIdLst>
  <p:handoutMasterIdLst>
    <p:handoutMasterId r:id="rId66"/>
  </p:handoutMasterIdLst>
  <p:sldIdLst>
    <p:sldId id="312" r:id="rId2"/>
    <p:sldId id="453" r:id="rId3"/>
    <p:sldId id="408" r:id="rId4"/>
    <p:sldId id="472" r:id="rId5"/>
    <p:sldId id="563" r:id="rId6"/>
    <p:sldId id="564" r:id="rId7"/>
    <p:sldId id="565" r:id="rId8"/>
    <p:sldId id="566" r:id="rId9"/>
    <p:sldId id="567" r:id="rId10"/>
    <p:sldId id="568" r:id="rId11"/>
    <p:sldId id="569" r:id="rId12"/>
    <p:sldId id="570" r:id="rId13"/>
    <p:sldId id="571" r:id="rId14"/>
    <p:sldId id="572" r:id="rId15"/>
    <p:sldId id="573" r:id="rId16"/>
    <p:sldId id="574" r:id="rId17"/>
    <p:sldId id="575" r:id="rId18"/>
    <p:sldId id="576" r:id="rId19"/>
    <p:sldId id="577" r:id="rId20"/>
    <p:sldId id="621" r:id="rId21"/>
    <p:sldId id="622" r:id="rId22"/>
    <p:sldId id="578" r:id="rId23"/>
    <p:sldId id="580" r:id="rId24"/>
    <p:sldId id="581" r:id="rId25"/>
    <p:sldId id="582" r:id="rId26"/>
    <p:sldId id="583" r:id="rId27"/>
    <p:sldId id="584" r:id="rId28"/>
    <p:sldId id="585" r:id="rId29"/>
    <p:sldId id="586" r:id="rId30"/>
    <p:sldId id="587" r:id="rId31"/>
    <p:sldId id="588" r:id="rId32"/>
    <p:sldId id="590" r:id="rId33"/>
    <p:sldId id="591" r:id="rId34"/>
    <p:sldId id="592" r:id="rId35"/>
    <p:sldId id="593" r:id="rId36"/>
    <p:sldId id="594" r:id="rId37"/>
    <p:sldId id="595" r:id="rId38"/>
    <p:sldId id="596" r:id="rId39"/>
    <p:sldId id="597" r:id="rId40"/>
    <p:sldId id="598" r:id="rId41"/>
    <p:sldId id="599" r:id="rId42"/>
    <p:sldId id="600" r:id="rId43"/>
    <p:sldId id="601" r:id="rId44"/>
    <p:sldId id="602" r:id="rId45"/>
    <p:sldId id="603" r:id="rId46"/>
    <p:sldId id="604" r:id="rId47"/>
    <p:sldId id="605" r:id="rId48"/>
    <p:sldId id="606" r:id="rId49"/>
    <p:sldId id="607" r:id="rId50"/>
    <p:sldId id="608" r:id="rId51"/>
    <p:sldId id="609" r:id="rId52"/>
    <p:sldId id="610" r:id="rId53"/>
    <p:sldId id="611" r:id="rId54"/>
    <p:sldId id="612" r:id="rId55"/>
    <p:sldId id="613" r:id="rId56"/>
    <p:sldId id="614" r:id="rId57"/>
    <p:sldId id="615" r:id="rId58"/>
    <p:sldId id="616" r:id="rId59"/>
    <p:sldId id="617" r:id="rId60"/>
    <p:sldId id="618" r:id="rId61"/>
    <p:sldId id="619" r:id="rId62"/>
    <p:sldId id="620" r:id="rId63"/>
    <p:sldId id="407" r:id="rId64"/>
  </p:sldIdLst>
  <p:sldSz cx="9144000" cy="6858000" type="screen4x3"/>
  <p:notesSz cx="6858000" cy="9144000"/>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bjani Deb" initials="DD" lastIdx="4" clrIdx="0"/>
  <p:cmAuthor id="1" name="dhrutis" initials="d"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00000"/>
    <a:srgbClr val="990000"/>
    <a:srgbClr val="FFFFFF"/>
    <a:srgbClr val="82302E"/>
    <a:srgbClr val="85312F"/>
    <a:srgbClr val="E6FEFD"/>
    <a:srgbClr val="000099"/>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8" autoAdjust="0"/>
    <p:restoredTop sz="94728" autoAdjust="0"/>
  </p:normalViewPr>
  <p:slideViewPr>
    <p:cSldViewPr>
      <p:cViewPr varScale="1">
        <p:scale>
          <a:sx n="69" d="100"/>
          <a:sy n="69" d="100"/>
        </p:scale>
        <p:origin x="-15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46"/>
    </p:cViewPr>
  </p:sorterViewPr>
  <p:notesViewPr>
    <p:cSldViewPr>
      <p:cViewPr varScale="1">
        <p:scale>
          <a:sx n="66" d="100"/>
          <a:sy n="66" d="100"/>
        </p:scale>
        <p:origin x="-3300"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3D637-CFD9-49DD-83B2-5E786B8DAEF4}" type="doc">
      <dgm:prSet loTypeId="urn:microsoft.com/office/officeart/2005/8/layout/vList6" loCatId="list" qsTypeId="urn:microsoft.com/office/officeart/2005/8/quickstyle/simple1" qsCatId="simple" csTypeId="urn:microsoft.com/office/officeart/2005/8/colors/colorful1#1" csCatId="colorful" phldr="1"/>
      <dgm:spPr/>
    </dgm:pt>
    <dgm:pt modelId="{109656C1-41AA-4E01-8644-BC5CAA11AB86}">
      <dgm:prSet phldrT="[Text]" custT="1"/>
      <dgm:spPr/>
      <dgm:t>
        <a:bodyPr/>
        <a:lstStyle/>
        <a:p>
          <a:r>
            <a:rPr lang="en-US" sz="2000" b="1" dirty="0" smtClean="0">
              <a:latin typeface="Courier New" panose="02070309020205020404" pitchFamily="49" charset="0"/>
              <a:cs typeface="Courier New" panose="02070309020205020404" pitchFamily="49" charset="0"/>
            </a:rPr>
            <a:t>TYPE_FORWARD_ONLY</a:t>
          </a:r>
          <a:endParaRPr lang="en-US" sz="2000" b="1" dirty="0">
            <a:latin typeface="Courier New" panose="02070309020205020404" pitchFamily="49" charset="0"/>
            <a:cs typeface="Courier New" panose="02070309020205020404" pitchFamily="49" charset="0"/>
          </a:endParaRPr>
        </a:p>
      </dgm:t>
    </dgm:pt>
    <dgm:pt modelId="{C1403917-5B74-42FB-98D3-EAEF961F10EC}" type="parTrans" cxnId="{3A49C66C-7A8C-4690-8839-79BAAC40C1A1}">
      <dgm:prSet/>
      <dgm:spPr/>
      <dgm:t>
        <a:bodyPr/>
        <a:lstStyle/>
        <a:p>
          <a:endParaRPr lang="en-US"/>
        </a:p>
      </dgm:t>
    </dgm:pt>
    <dgm:pt modelId="{6E2C9DD3-6BD0-4CA2-8BDD-C2993552A5AA}" type="sibTrans" cxnId="{3A49C66C-7A8C-4690-8839-79BAAC40C1A1}">
      <dgm:prSet/>
      <dgm:spPr/>
      <dgm:t>
        <a:bodyPr/>
        <a:lstStyle/>
        <a:p>
          <a:endParaRPr lang="en-US"/>
        </a:p>
      </dgm:t>
    </dgm:pt>
    <dgm:pt modelId="{14D92DFE-2FE2-48F6-A31E-9101E56E6B71}">
      <dgm:prSet phldrT="[Text]" custT="1"/>
      <dgm:spPr/>
      <dgm:t>
        <a:bodyPr/>
        <a:lstStyle/>
        <a:p>
          <a:r>
            <a:rPr lang="en-US" sz="2000" b="1" dirty="0" smtClean="0">
              <a:latin typeface="Courier New" panose="02070309020205020404" pitchFamily="49" charset="0"/>
              <a:cs typeface="Courier New" panose="02070309020205020404" pitchFamily="49" charset="0"/>
            </a:rPr>
            <a:t>TYPE_SCROLL_ INSENSITIVE</a:t>
          </a:r>
          <a:endParaRPr lang="en-US" sz="2000" b="1" dirty="0">
            <a:latin typeface="Courier New" panose="02070309020205020404" pitchFamily="49" charset="0"/>
            <a:cs typeface="Courier New" panose="02070309020205020404" pitchFamily="49" charset="0"/>
          </a:endParaRPr>
        </a:p>
      </dgm:t>
    </dgm:pt>
    <dgm:pt modelId="{51899966-DC22-4995-899F-EFE917F40D40}" type="parTrans" cxnId="{F30B1E9C-EB0C-4FF0-93C7-D466C33E529E}">
      <dgm:prSet/>
      <dgm:spPr/>
      <dgm:t>
        <a:bodyPr/>
        <a:lstStyle/>
        <a:p>
          <a:endParaRPr lang="en-US"/>
        </a:p>
      </dgm:t>
    </dgm:pt>
    <dgm:pt modelId="{319A8E84-8819-49B2-BCC9-D5956EE5B02F}" type="sibTrans" cxnId="{F30B1E9C-EB0C-4FF0-93C7-D466C33E529E}">
      <dgm:prSet/>
      <dgm:spPr/>
      <dgm:t>
        <a:bodyPr/>
        <a:lstStyle/>
        <a:p>
          <a:endParaRPr lang="en-US"/>
        </a:p>
      </dgm:t>
    </dgm:pt>
    <dgm:pt modelId="{88277516-D458-4EC6-AAAE-DA8CBDA6BA73}">
      <dgm:prSet phldrT="[Text]" custT="1"/>
      <dgm:spPr/>
      <dgm:t>
        <a:bodyPr/>
        <a:lstStyle/>
        <a:p>
          <a:r>
            <a:rPr lang="en-US" sz="2000" b="1" dirty="0" smtClean="0">
              <a:latin typeface="Courier New" panose="02070309020205020404" pitchFamily="49" charset="0"/>
              <a:cs typeface="Courier New" panose="02070309020205020404" pitchFamily="49" charset="0"/>
            </a:rPr>
            <a:t>TYPE_SCROLL_SENSITIVE</a:t>
          </a:r>
          <a:endParaRPr lang="en-US" sz="2000" b="1" dirty="0">
            <a:latin typeface="Courier New" panose="02070309020205020404" pitchFamily="49" charset="0"/>
            <a:cs typeface="Courier New" panose="02070309020205020404" pitchFamily="49" charset="0"/>
          </a:endParaRPr>
        </a:p>
      </dgm:t>
    </dgm:pt>
    <dgm:pt modelId="{2E67EA71-5359-400E-BA97-A2388FE4D66E}" type="parTrans" cxnId="{69C82720-A74C-4AF0-85B0-0E6EC7EA9351}">
      <dgm:prSet/>
      <dgm:spPr/>
      <dgm:t>
        <a:bodyPr/>
        <a:lstStyle/>
        <a:p>
          <a:endParaRPr lang="en-US"/>
        </a:p>
      </dgm:t>
    </dgm:pt>
    <dgm:pt modelId="{0AC5AE39-A947-4F03-AF67-4FFFE1221B07}" type="sibTrans" cxnId="{69C82720-A74C-4AF0-85B0-0E6EC7EA9351}">
      <dgm:prSet/>
      <dgm:spPr/>
      <dgm:t>
        <a:bodyPr/>
        <a:lstStyle/>
        <a:p>
          <a:endParaRPr lang="en-US"/>
        </a:p>
      </dgm:t>
    </dgm:pt>
    <dgm:pt modelId="{3C3BD9C4-8DDB-4A7B-8664-4CBDB254441A}">
      <dgm:prSet/>
      <dgm:spPr/>
      <dgm:t>
        <a:bodyPr/>
        <a:lstStyle/>
        <a:p>
          <a:r>
            <a:rPr lang="en-GB" dirty="0" smtClean="0"/>
            <a:t>A cursor that can only be used to process from the beginning of a </a:t>
          </a:r>
          <a:r>
            <a:rPr lang="en-GB" dirty="0" err="1" smtClean="0">
              <a:latin typeface="Courier New" panose="02070309020205020404" pitchFamily="49" charset="0"/>
              <a:cs typeface="Courier New" panose="02070309020205020404" pitchFamily="49" charset="0"/>
            </a:rPr>
            <a:t>ResultSet</a:t>
          </a:r>
          <a:r>
            <a:rPr lang="en-GB" dirty="0" smtClean="0"/>
            <a:t> to the end of </a:t>
          </a:r>
          <a:r>
            <a:rPr lang="en-GB" smtClean="0"/>
            <a:t>it. </a:t>
          </a:r>
          <a:endParaRPr lang="en-US" dirty="0"/>
        </a:p>
      </dgm:t>
    </dgm:pt>
    <dgm:pt modelId="{4730DD0D-1D77-4B3F-B039-E9FAB1CFA819}" type="parTrans" cxnId="{E72D5A4D-7269-4CF9-B13C-EA5C5F0D3F67}">
      <dgm:prSet/>
      <dgm:spPr/>
    </dgm:pt>
    <dgm:pt modelId="{E28F04F8-1843-44DD-80CE-5504B6E88D4B}" type="sibTrans" cxnId="{E72D5A4D-7269-4CF9-B13C-EA5C5F0D3F67}">
      <dgm:prSet/>
      <dgm:spPr/>
    </dgm:pt>
    <dgm:pt modelId="{C1FCE347-A1DA-4C3A-94B8-39D02A1411DC}">
      <dgm:prSet/>
      <dgm:spPr/>
      <dgm:t>
        <a:bodyPr/>
        <a:lstStyle/>
        <a:p>
          <a:r>
            <a:rPr lang="en-GB" dirty="0" smtClean="0"/>
            <a:t>The cursor only moves forward.</a:t>
          </a:r>
          <a:endParaRPr lang="en-US" dirty="0"/>
        </a:p>
      </dgm:t>
    </dgm:pt>
    <dgm:pt modelId="{180047BB-AF25-4B0A-B353-712EB7FE2E37}" type="parTrans" cxnId="{691CA91A-10DA-47CA-966C-7CCB1A2BB7ED}">
      <dgm:prSet/>
      <dgm:spPr/>
    </dgm:pt>
    <dgm:pt modelId="{D9971D67-638C-4E56-85C9-76541D210953}" type="sibTrans" cxnId="{691CA91A-10DA-47CA-966C-7CCB1A2BB7ED}">
      <dgm:prSet/>
      <dgm:spPr/>
    </dgm:pt>
    <dgm:pt modelId="{DE15D074-767D-4CE7-B974-1AC4764ADC94}">
      <dgm:prSet/>
      <dgm:spPr/>
      <dgm:t>
        <a:bodyPr/>
        <a:lstStyle/>
        <a:p>
          <a:r>
            <a:rPr lang="en-GB" dirty="0" smtClean="0"/>
            <a:t>This is the default type.</a:t>
          </a:r>
          <a:endParaRPr lang="en-US" dirty="0"/>
        </a:p>
      </dgm:t>
    </dgm:pt>
    <dgm:pt modelId="{04A5610A-DB94-4FC3-8537-AC6CD4D1E2E7}" type="parTrans" cxnId="{FB9CDAA2-15C8-4B80-8F8C-858E7D6BEAF3}">
      <dgm:prSet/>
      <dgm:spPr/>
    </dgm:pt>
    <dgm:pt modelId="{8138E850-5C1F-47E4-8C69-C594B762B575}" type="sibTrans" cxnId="{FB9CDAA2-15C8-4B80-8F8C-858E7D6BEAF3}">
      <dgm:prSet/>
      <dgm:spPr/>
    </dgm:pt>
    <dgm:pt modelId="{0536022F-C3CD-4496-B42B-9EF430F1743E}">
      <dgm:prSet/>
      <dgm:spPr/>
      <dgm:t>
        <a:bodyPr/>
        <a:lstStyle/>
        <a:p>
          <a:r>
            <a:rPr lang="en-GB" dirty="0" smtClean="0"/>
            <a:t>A cursor that can be used to scroll in various ways through a </a:t>
          </a:r>
          <a:r>
            <a:rPr lang="en-GB" dirty="0" err="1" smtClean="0">
              <a:latin typeface="Courier New" panose="02070309020205020404" pitchFamily="49" charset="0"/>
              <a:cs typeface="Courier New" panose="02070309020205020404" pitchFamily="49" charset="0"/>
            </a:rPr>
            <a:t>ResultSet</a:t>
          </a:r>
          <a:r>
            <a:rPr lang="en-GB" dirty="0" smtClean="0"/>
            <a:t>. </a:t>
          </a:r>
          <a:endParaRPr lang="en-US" dirty="0"/>
        </a:p>
      </dgm:t>
    </dgm:pt>
    <dgm:pt modelId="{52B9EBB5-1251-4C4D-9589-966CA92D9A6D}" type="parTrans" cxnId="{0A61BD6B-1DDE-4932-B8BB-9FDA3FA4AFD9}">
      <dgm:prSet/>
      <dgm:spPr/>
    </dgm:pt>
    <dgm:pt modelId="{52EBDB9E-AD6C-40BF-80E9-3DE5C7E3DC6C}" type="sibTrans" cxnId="{0A61BD6B-1DDE-4932-B8BB-9FDA3FA4AFD9}">
      <dgm:prSet/>
      <dgm:spPr/>
    </dgm:pt>
    <dgm:pt modelId="{21A3D9FD-2177-46B3-92C6-8688D6D8721D}">
      <dgm:prSet/>
      <dgm:spPr/>
      <dgm:t>
        <a:bodyPr/>
        <a:lstStyle/>
        <a:p>
          <a:r>
            <a:rPr lang="en-GB" dirty="0" smtClean="0"/>
            <a:t>This type of cursor is insensitive to changes made to the database while it is open.</a:t>
          </a:r>
          <a:endParaRPr lang="en-US" dirty="0"/>
        </a:p>
      </dgm:t>
    </dgm:pt>
    <dgm:pt modelId="{D1D820E9-9812-41B3-85F8-DC4DFE52D63A}" type="parTrans" cxnId="{AF5E0CAE-72AD-4401-8F30-38849BF77CD7}">
      <dgm:prSet/>
      <dgm:spPr/>
    </dgm:pt>
    <dgm:pt modelId="{43A8F14B-9179-4CB0-8F48-C35C45F32394}" type="sibTrans" cxnId="{AF5E0CAE-72AD-4401-8F30-38849BF77CD7}">
      <dgm:prSet/>
      <dgm:spPr/>
    </dgm:pt>
    <dgm:pt modelId="{89387BF2-7B0F-4119-9346-A0EDEE94F747}">
      <dgm:prSet/>
      <dgm:spPr/>
      <dgm:t>
        <a:bodyPr/>
        <a:lstStyle/>
        <a:p>
          <a:r>
            <a:rPr lang="en-GB" dirty="0" smtClean="0"/>
            <a:t>A cursor that can be used to scroll in various ways through a </a:t>
          </a:r>
          <a:r>
            <a:rPr lang="en-GB" dirty="0" err="1" smtClean="0">
              <a:latin typeface="Courier New" panose="02070309020205020404" pitchFamily="49" charset="0"/>
              <a:cs typeface="Courier New" panose="02070309020205020404" pitchFamily="49" charset="0"/>
            </a:rPr>
            <a:t>ResultSet</a:t>
          </a:r>
          <a:r>
            <a:rPr lang="en-GB" dirty="0" smtClean="0"/>
            <a:t>. </a:t>
          </a:r>
          <a:endParaRPr lang="en-US" dirty="0"/>
        </a:p>
      </dgm:t>
    </dgm:pt>
    <dgm:pt modelId="{E75394D4-6AD7-42E7-BDE4-DE7E23E1BBF7}" type="parTrans" cxnId="{E8471AE3-231A-4850-BC3C-7F5917FA1496}">
      <dgm:prSet/>
      <dgm:spPr/>
    </dgm:pt>
    <dgm:pt modelId="{C68B4B1B-9E38-4C66-A85B-70B00515AFE2}" type="sibTrans" cxnId="{E8471AE3-231A-4850-BC3C-7F5917FA1496}">
      <dgm:prSet/>
      <dgm:spPr/>
    </dgm:pt>
    <dgm:pt modelId="{66FDE0A5-95CE-4DD1-9CF6-34BA38600721}">
      <dgm:prSet/>
      <dgm:spPr/>
      <dgm:t>
        <a:bodyPr/>
        <a:lstStyle/>
        <a:p>
          <a:r>
            <a:rPr lang="en-GB" dirty="0" smtClean="0"/>
            <a:t>This type of cursor is sensitive to changes made to the database while it is open.</a:t>
          </a:r>
          <a:endParaRPr lang="en-US" dirty="0"/>
        </a:p>
      </dgm:t>
    </dgm:pt>
    <dgm:pt modelId="{5D1E58AD-F649-42AC-BDAB-1459EB6C9A35}" type="parTrans" cxnId="{CA184972-8BF7-49D7-A7A4-FC144030B75C}">
      <dgm:prSet/>
      <dgm:spPr/>
    </dgm:pt>
    <dgm:pt modelId="{EF3DBABB-A786-4D40-9AAA-3455C3D3AE8A}" type="sibTrans" cxnId="{CA184972-8BF7-49D7-A7A4-FC144030B75C}">
      <dgm:prSet/>
      <dgm:spPr/>
    </dgm:pt>
    <dgm:pt modelId="{CED74682-8C16-4185-818D-66EEB49BF55D}" type="pres">
      <dgm:prSet presAssocID="{2C73D637-CFD9-49DD-83B2-5E786B8DAEF4}" presName="Name0" presStyleCnt="0">
        <dgm:presLayoutVars>
          <dgm:dir/>
          <dgm:animLvl val="lvl"/>
          <dgm:resizeHandles/>
        </dgm:presLayoutVars>
      </dgm:prSet>
      <dgm:spPr/>
    </dgm:pt>
    <dgm:pt modelId="{11FEECE5-538D-46B8-88E3-69B638F34AD2}" type="pres">
      <dgm:prSet presAssocID="{109656C1-41AA-4E01-8644-BC5CAA11AB86}" presName="linNode" presStyleCnt="0"/>
      <dgm:spPr/>
    </dgm:pt>
    <dgm:pt modelId="{8E054D73-4FA2-4A5C-8645-435CF42D6EB0}" type="pres">
      <dgm:prSet presAssocID="{109656C1-41AA-4E01-8644-BC5CAA11AB86}" presName="parentShp" presStyleLbl="node1" presStyleIdx="0" presStyleCnt="3">
        <dgm:presLayoutVars>
          <dgm:bulletEnabled val="1"/>
        </dgm:presLayoutVars>
      </dgm:prSet>
      <dgm:spPr/>
      <dgm:t>
        <a:bodyPr/>
        <a:lstStyle/>
        <a:p>
          <a:endParaRPr lang="en-US"/>
        </a:p>
      </dgm:t>
    </dgm:pt>
    <dgm:pt modelId="{24E16E51-82AA-4505-87D6-625CC9D7C005}" type="pres">
      <dgm:prSet presAssocID="{109656C1-41AA-4E01-8644-BC5CAA11AB86}" presName="childShp" presStyleLbl="bgAccFollowNode1" presStyleIdx="0" presStyleCnt="3">
        <dgm:presLayoutVars>
          <dgm:bulletEnabled val="1"/>
        </dgm:presLayoutVars>
      </dgm:prSet>
      <dgm:spPr/>
      <dgm:t>
        <a:bodyPr/>
        <a:lstStyle/>
        <a:p>
          <a:endParaRPr lang="en-US"/>
        </a:p>
      </dgm:t>
    </dgm:pt>
    <dgm:pt modelId="{2A414266-3503-4BB2-BA65-E928E3E53CC7}" type="pres">
      <dgm:prSet presAssocID="{6E2C9DD3-6BD0-4CA2-8BDD-C2993552A5AA}" presName="spacing" presStyleCnt="0"/>
      <dgm:spPr/>
    </dgm:pt>
    <dgm:pt modelId="{461821FC-E06A-4C67-A422-42FFE1C15614}" type="pres">
      <dgm:prSet presAssocID="{14D92DFE-2FE2-48F6-A31E-9101E56E6B71}" presName="linNode" presStyleCnt="0"/>
      <dgm:spPr/>
    </dgm:pt>
    <dgm:pt modelId="{43B539B9-74E7-4FCA-86E9-DE394386B17D}" type="pres">
      <dgm:prSet presAssocID="{14D92DFE-2FE2-48F6-A31E-9101E56E6B71}" presName="parentShp" presStyleLbl="node1" presStyleIdx="1" presStyleCnt="3">
        <dgm:presLayoutVars>
          <dgm:bulletEnabled val="1"/>
        </dgm:presLayoutVars>
      </dgm:prSet>
      <dgm:spPr/>
      <dgm:t>
        <a:bodyPr/>
        <a:lstStyle/>
        <a:p>
          <a:endParaRPr lang="en-US"/>
        </a:p>
      </dgm:t>
    </dgm:pt>
    <dgm:pt modelId="{607F9777-0CB0-40C9-9B05-FA62BD61FFB5}" type="pres">
      <dgm:prSet presAssocID="{14D92DFE-2FE2-48F6-A31E-9101E56E6B71}" presName="childShp" presStyleLbl="bgAccFollowNode1" presStyleIdx="1" presStyleCnt="3">
        <dgm:presLayoutVars>
          <dgm:bulletEnabled val="1"/>
        </dgm:presLayoutVars>
      </dgm:prSet>
      <dgm:spPr/>
      <dgm:t>
        <a:bodyPr/>
        <a:lstStyle/>
        <a:p>
          <a:endParaRPr lang="en-US"/>
        </a:p>
      </dgm:t>
    </dgm:pt>
    <dgm:pt modelId="{6E406D51-77E1-4315-AC90-1592FF72C1FA}" type="pres">
      <dgm:prSet presAssocID="{319A8E84-8819-49B2-BCC9-D5956EE5B02F}" presName="spacing" presStyleCnt="0"/>
      <dgm:spPr/>
    </dgm:pt>
    <dgm:pt modelId="{BA22FF4F-0BED-433B-A53F-CF574B7AECC1}" type="pres">
      <dgm:prSet presAssocID="{88277516-D458-4EC6-AAAE-DA8CBDA6BA73}" presName="linNode" presStyleCnt="0"/>
      <dgm:spPr/>
    </dgm:pt>
    <dgm:pt modelId="{B31EC22F-CC17-4FC0-8546-02CFFADAC689}" type="pres">
      <dgm:prSet presAssocID="{88277516-D458-4EC6-AAAE-DA8CBDA6BA73}" presName="parentShp" presStyleLbl="node1" presStyleIdx="2" presStyleCnt="3" custLinFactNeighborX="-1475" custLinFactNeighborY="-1218">
        <dgm:presLayoutVars>
          <dgm:bulletEnabled val="1"/>
        </dgm:presLayoutVars>
      </dgm:prSet>
      <dgm:spPr/>
      <dgm:t>
        <a:bodyPr/>
        <a:lstStyle/>
        <a:p>
          <a:endParaRPr lang="en-US"/>
        </a:p>
      </dgm:t>
    </dgm:pt>
    <dgm:pt modelId="{6BB2141E-735F-4EC4-8A3F-8653956D7776}" type="pres">
      <dgm:prSet presAssocID="{88277516-D458-4EC6-AAAE-DA8CBDA6BA73}" presName="childShp" presStyleLbl="bgAccFollowNode1" presStyleIdx="2" presStyleCnt="3" custLinFactNeighborX="415" custLinFactNeighborY="-5601">
        <dgm:presLayoutVars>
          <dgm:bulletEnabled val="1"/>
        </dgm:presLayoutVars>
      </dgm:prSet>
      <dgm:spPr/>
      <dgm:t>
        <a:bodyPr/>
        <a:lstStyle/>
        <a:p>
          <a:endParaRPr lang="en-US"/>
        </a:p>
      </dgm:t>
    </dgm:pt>
  </dgm:ptLst>
  <dgm:cxnLst>
    <dgm:cxn modelId="{69C82720-A74C-4AF0-85B0-0E6EC7EA9351}" srcId="{2C73D637-CFD9-49DD-83B2-5E786B8DAEF4}" destId="{88277516-D458-4EC6-AAAE-DA8CBDA6BA73}" srcOrd="2" destOrd="0" parTransId="{2E67EA71-5359-400E-BA97-A2388FE4D66E}" sibTransId="{0AC5AE39-A947-4F03-AF67-4FFFE1221B07}"/>
    <dgm:cxn modelId="{691CA91A-10DA-47CA-966C-7CCB1A2BB7ED}" srcId="{109656C1-41AA-4E01-8644-BC5CAA11AB86}" destId="{C1FCE347-A1DA-4C3A-94B8-39D02A1411DC}" srcOrd="1" destOrd="0" parTransId="{180047BB-AF25-4B0A-B353-712EB7FE2E37}" sibTransId="{D9971D67-638C-4E56-85C9-76541D210953}"/>
    <dgm:cxn modelId="{10DD1F0D-B451-4A7D-8A1C-23AB7409B252}" type="presOf" srcId="{66FDE0A5-95CE-4DD1-9CF6-34BA38600721}" destId="{6BB2141E-735F-4EC4-8A3F-8653956D7776}" srcOrd="0" destOrd="1" presId="urn:microsoft.com/office/officeart/2005/8/layout/vList6"/>
    <dgm:cxn modelId="{31184A13-A4E2-4E93-942B-CF2B69C01D1B}" type="presOf" srcId="{109656C1-41AA-4E01-8644-BC5CAA11AB86}" destId="{8E054D73-4FA2-4A5C-8645-435CF42D6EB0}" srcOrd="0" destOrd="0" presId="urn:microsoft.com/office/officeart/2005/8/layout/vList6"/>
    <dgm:cxn modelId="{0A61BD6B-1DDE-4932-B8BB-9FDA3FA4AFD9}" srcId="{14D92DFE-2FE2-48F6-A31E-9101E56E6B71}" destId="{0536022F-C3CD-4496-B42B-9EF430F1743E}" srcOrd="0" destOrd="0" parTransId="{52B9EBB5-1251-4C4D-9589-966CA92D9A6D}" sibTransId="{52EBDB9E-AD6C-40BF-80E9-3DE5C7E3DC6C}"/>
    <dgm:cxn modelId="{83FA9C34-4561-4EAF-BB2D-270DA762111B}" type="presOf" srcId="{14D92DFE-2FE2-48F6-A31E-9101E56E6B71}" destId="{43B539B9-74E7-4FCA-86E9-DE394386B17D}" srcOrd="0" destOrd="0" presId="urn:microsoft.com/office/officeart/2005/8/layout/vList6"/>
    <dgm:cxn modelId="{832DB79A-FBDA-456B-82F1-52D9B08D5E6C}" type="presOf" srcId="{0536022F-C3CD-4496-B42B-9EF430F1743E}" destId="{607F9777-0CB0-40C9-9B05-FA62BD61FFB5}" srcOrd="0" destOrd="0" presId="urn:microsoft.com/office/officeart/2005/8/layout/vList6"/>
    <dgm:cxn modelId="{F8753770-4EF7-41C7-8932-53220F2D16A0}" type="presOf" srcId="{89387BF2-7B0F-4119-9346-A0EDEE94F747}" destId="{6BB2141E-735F-4EC4-8A3F-8653956D7776}" srcOrd="0" destOrd="0" presId="urn:microsoft.com/office/officeart/2005/8/layout/vList6"/>
    <dgm:cxn modelId="{22FA13E8-822D-4BAE-8127-7C0A777EE8FB}" type="presOf" srcId="{DE15D074-767D-4CE7-B974-1AC4764ADC94}" destId="{24E16E51-82AA-4505-87D6-625CC9D7C005}" srcOrd="0" destOrd="2" presId="urn:microsoft.com/office/officeart/2005/8/layout/vList6"/>
    <dgm:cxn modelId="{230D48E5-C716-4D23-808D-AD737A6CFE67}" type="presOf" srcId="{88277516-D458-4EC6-AAAE-DA8CBDA6BA73}" destId="{B31EC22F-CC17-4FC0-8546-02CFFADAC689}" srcOrd="0" destOrd="0" presId="urn:microsoft.com/office/officeart/2005/8/layout/vList6"/>
    <dgm:cxn modelId="{FB9CDAA2-15C8-4B80-8F8C-858E7D6BEAF3}" srcId="{109656C1-41AA-4E01-8644-BC5CAA11AB86}" destId="{DE15D074-767D-4CE7-B974-1AC4764ADC94}" srcOrd="2" destOrd="0" parTransId="{04A5610A-DB94-4FC3-8537-AC6CD4D1E2E7}" sibTransId="{8138E850-5C1F-47E4-8C69-C594B762B575}"/>
    <dgm:cxn modelId="{E8471AE3-231A-4850-BC3C-7F5917FA1496}" srcId="{88277516-D458-4EC6-AAAE-DA8CBDA6BA73}" destId="{89387BF2-7B0F-4119-9346-A0EDEE94F747}" srcOrd="0" destOrd="0" parTransId="{E75394D4-6AD7-42E7-BDE4-DE7E23E1BBF7}" sibTransId="{C68B4B1B-9E38-4C66-A85B-70B00515AFE2}"/>
    <dgm:cxn modelId="{3A49C66C-7A8C-4690-8839-79BAAC40C1A1}" srcId="{2C73D637-CFD9-49DD-83B2-5E786B8DAEF4}" destId="{109656C1-41AA-4E01-8644-BC5CAA11AB86}" srcOrd="0" destOrd="0" parTransId="{C1403917-5B74-42FB-98D3-EAEF961F10EC}" sibTransId="{6E2C9DD3-6BD0-4CA2-8BDD-C2993552A5AA}"/>
    <dgm:cxn modelId="{10613525-EA3B-4056-AE3D-165DB1F852D4}" type="presOf" srcId="{2C73D637-CFD9-49DD-83B2-5E786B8DAEF4}" destId="{CED74682-8C16-4185-818D-66EEB49BF55D}" srcOrd="0" destOrd="0" presId="urn:microsoft.com/office/officeart/2005/8/layout/vList6"/>
    <dgm:cxn modelId="{AF5E0CAE-72AD-4401-8F30-38849BF77CD7}" srcId="{14D92DFE-2FE2-48F6-A31E-9101E56E6B71}" destId="{21A3D9FD-2177-46B3-92C6-8688D6D8721D}" srcOrd="1" destOrd="0" parTransId="{D1D820E9-9812-41B3-85F8-DC4DFE52D63A}" sibTransId="{43A8F14B-9179-4CB0-8F48-C35C45F32394}"/>
    <dgm:cxn modelId="{E72D5A4D-7269-4CF9-B13C-EA5C5F0D3F67}" srcId="{109656C1-41AA-4E01-8644-BC5CAA11AB86}" destId="{3C3BD9C4-8DDB-4A7B-8664-4CBDB254441A}" srcOrd="0" destOrd="0" parTransId="{4730DD0D-1D77-4B3F-B039-E9FAB1CFA819}" sibTransId="{E28F04F8-1843-44DD-80CE-5504B6E88D4B}"/>
    <dgm:cxn modelId="{F30B1E9C-EB0C-4FF0-93C7-D466C33E529E}" srcId="{2C73D637-CFD9-49DD-83B2-5E786B8DAEF4}" destId="{14D92DFE-2FE2-48F6-A31E-9101E56E6B71}" srcOrd="1" destOrd="0" parTransId="{51899966-DC22-4995-899F-EFE917F40D40}" sibTransId="{319A8E84-8819-49B2-BCC9-D5956EE5B02F}"/>
    <dgm:cxn modelId="{B5655089-609F-45A0-BE71-392157741E08}" type="presOf" srcId="{21A3D9FD-2177-46B3-92C6-8688D6D8721D}" destId="{607F9777-0CB0-40C9-9B05-FA62BD61FFB5}" srcOrd="0" destOrd="1" presId="urn:microsoft.com/office/officeart/2005/8/layout/vList6"/>
    <dgm:cxn modelId="{08D09BE8-1553-40A0-8554-DC64844C90D7}" type="presOf" srcId="{C1FCE347-A1DA-4C3A-94B8-39D02A1411DC}" destId="{24E16E51-82AA-4505-87D6-625CC9D7C005}" srcOrd="0" destOrd="1" presId="urn:microsoft.com/office/officeart/2005/8/layout/vList6"/>
    <dgm:cxn modelId="{89D4CDDC-3B1C-474C-A91D-A87FA9F556FE}" type="presOf" srcId="{3C3BD9C4-8DDB-4A7B-8664-4CBDB254441A}" destId="{24E16E51-82AA-4505-87D6-625CC9D7C005}" srcOrd="0" destOrd="0" presId="urn:microsoft.com/office/officeart/2005/8/layout/vList6"/>
    <dgm:cxn modelId="{CA184972-8BF7-49D7-A7A4-FC144030B75C}" srcId="{88277516-D458-4EC6-AAAE-DA8CBDA6BA73}" destId="{66FDE0A5-95CE-4DD1-9CF6-34BA38600721}" srcOrd="1" destOrd="0" parTransId="{5D1E58AD-F649-42AC-BDAB-1459EB6C9A35}" sibTransId="{EF3DBABB-A786-4D40-9AAA-3455C3D3AE8A}"/>
    <dgm:cxn modelId="{E514057F-4A0A-4390-BD60-3E6E2D276556}" type="presParOf" srcId="{CED74682-8C16-4185-818D-66EEB49BF55D}" destId="{11FEECE5-538D-46B8-88E3-69B638F34AD2}" srcOrd="0" destOrd="0" presId="urn:microsoft.com/office/officeart/2005/8/layout/vList6"/>
    <dgm:cxn modelId="{5ABB4648-2331-440F-8C9D-240634B1CC29}" type="presParOf" srcId="{11FEECE5-538D-46B8-88E3-69B638F34AD2}" destId="{8E054D73-4FA2-4A5C-8645-435CF42D6EB0}" srcOrd="0" destOrd="0" presId="urn:microsoft.com/office/officeart/2005/8/layout/vList6"/>
    <dgm:cxn modelId="{4B4BB062-B5DB-4827-BE12-94FB66A84604}" type="presParOf" srcId="{11FEECE5-538D-46B8-88E3-69B638F34AD2}" destId="{24E16E51-82AA-4505-87D6-625CC9D7C005}" srcOrd="1" destOrd="0" presId="urn:microsoft.com/office/officeart/2005/8/layout/vList6"/>
    <dgm:cxn modelId="{D4084491-0937-4F2F-B716-638B78DFDF47}" type="presParOf" srcId="{CED74682-8C16-4185-818D-66EEB49BF55D}" destId="{2A414266-3503-4BB2-BA65-E928E3E53CC7}" srcOrd="1" destOrd="0" presId="urn:microsoft.com/office/officeart/2005/8/layout/vList6"/>
    <dgm:cxn modelId="{979136F6-BA17-4A37-A0D2-58EC195BA5CE}" type="presParOf" srcId="{CED74682-8C16-4185-818D-66EEB49BF55D}" destId="{461821FC-E06A-4C67-A422-42FFE1C15614}" srcOrd="2" destOrd="0" presId="urn:microsoft.com/office/officeart/2005/8/layout/vList6"/>
    <dgm:cxn modelId="{04A77AFE-19DA-4A21-A958-BC6B0D9626F7}" type="presParOf" srcId="{461821FC-E06A-4C67-A422-42FFE1C15614}" destId="{43B539B9-74E7-4FCA-86E9-DE394386B17D}" srcOrd="0" destOrd="0" presId="urn:microsoft.com/office/officeart/2005/8/layout/vList6"/>
    <dgm:cxn modelId="{ED386D1F-93A0-44C1-BB68-7CE1A472743C}" type="presParOf" srcId="{461821FC-E06A-4C67-A422-42FFE1C15614}" destId="{607F9777-0CB0-40C9-9B05-FA62BD61FFB5}" srcOrd="1" destOrd="0" presId="urn:microsoft.com/office/officeart/2005/8/layout/vList6"/>
    <dgm:cxn modelId="{B1A8F67D-D26D-45B0-AD5A-9D52332E0A86}" type="presParOf" srcId="{CED74682-8C16-4185-818D-66EEB49BF55D}" destId="{6E406D51-77E1-4315-AC90-1592FF72C1FA}" srcOrd="3" destOrd="0" presId="urn:microsoft.com/office/officeart/2005/8/layout/vList6"/>
    <dgm:cxn modelId="{7DBFD7EE-0F4F-40BD-84BE-47B38DB1B4E4}" type="presParOf" srcId="{CED74682-8C16-4185-818D-66EEB49BF55D}" destId="{BA22FF4F-0BED-433B-A53F-CF574B7AECC1}" srcOrd="4" destOrd="0" presId="urn:microsoft.com/office/officeart/2005/8/layout/vList6"/>
    <dgm:cxn modelId="{E2AAC90E-CCCD-4A17-8638-9114193B688E}" type="presParOf" srcId="{BA22FF4F-0BED-433B-A53F-CF574B7AECC1}" destId="{B31EC22F-CC17-4FC0-8546-02CFFADAC689}" srcOrd="0" destOrd="0" presId="urn:microsoft.com/office/officeart/2005/8/layout/vList6"/>
    <dgm:cxn modelId="{5C4A7BAE-CAF0-4986-AA52-5582867A2CB0}" type="presParOf" srcId="{BA22FF4F-0BED-433B-A53F-CF574B7AECC1}" destId="{6BB2141E-735F-4EC4-8A3F-8653956D7776}"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0E88D0-DD9A-4E56-A34B-46DE9EAA757E}" type="doc">
      <dgm:prSet loTypeId="urn:microsoft.com/office/officeart/2005/8/layout/process1" loCatId="process" qsTypeId="urn:microsoft.com/office/officeart/2005/8/quickstyle/simple1" qsCatId="simple" csTypeId="urn:microsoft.com/office/officeart/2005/8/colors/accent1_2" csCatId="accent1" phldr="1"/>
      <dgm:spPr/>
    </dgm:pt>
    <dgm:pt modelId="{4C4A473B-A6FA-4A5F-BADB-5175B8FE405E}">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Position the cursor</a:t>
          </a:r>
          <a:endParaRPr lang="en-US" dirty="0"/>
        </a:p>
      </dgm:t>
    </dgm:pt>
    <dgm:pt modelId="{28438DA0-FEB1-4676-A043-BCCFD4639558}" type="parTrans" cxnId="{61B9F794-AFF6-426A-B057-A5F2F5C92D8E}">
      <dgm:prSet/>
      <dgm:spPr/>
      <dgm:t>
        <a:bodyPr/>
        <a:lstStyle/>
        <a:p>
          <a:endParaRPr lang="en-US"/>
        </a:p>
      </dgm:t>
    </dgm:pt>
    <dgm:pt modelId="{2A5320C2-38BE-4426-8D16-AEF06BA1B042}" type="sibTrans" cxnId="{61B9F794-AFF6-426A-B057-A5F2F5C92D8E}">
      <dgm:prSet/>
      <dgm:spPr/>
      <dgm:t>
        <a:bodyPr/>
        <a:lstStyle/>
        <a:p>
          <a:endParaRPr lang="en-US"/>
        </a:p>
      </dgm:t>
    </dgm:pt>
    <dgm:pt modelId="{D64A4FAB-0AB4-4010-BC40-CF3CC9B07FA8}">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Call the </a:t>
          </a:r>
          <a:r>
            <a:rPr lang="en-US" dirty="0" err="1" smtClean="0">
              <a:latin typeface="Courier New" panose="02070309020205020404" pitchFamily="49" charset="0"/>
              <a:cs typeface="Courier New" panose="02070309020205020404" pitchFamily="49" charset="0"/>
            </a:rPr>
            <a:t>deleteRow</a:t>
          </a:r>
          <a:r>
            <a:rPr lang="en-US" dirty="0" smtClean="0">
              <a:latin typeface="Courier New" panose="02070309020205020404" pitchFamily="49" charset="0"/>
              <a:cs typeface="Courier New" panose="02070309020205020404" pitchFamily="49" charset="0"/>
            </a:rPr>
            <a:t>() </a:t>
          </a:r>
          <a:r>
            <a:rPr lang="en-US" dirty="0" smtClean="0"/>
            <a:t>method to commit the deletion of the row</a:t>
          </a:r>
          <a:endParaRPr lang="en-US" dirty="0"/>
        </a:p>
      </dgm:t>
    </dgm:pt>
    <dgm:pt modelId="{9586CDD2-50B1-4F07-97A2-1EAF1EF912ED}" type="parTrans" cxnId="{2FF1AA7E-104D-4883-B76C-0D26973C0D1E}">
      <dgm:prSet/>
      <dgm:spPr/>
      <dgm:t>
        <a:bodyPr/>
        <a:lstStyle/>
        <a:p>
          <a:endParaRPr lang="en-US"/>
        </a:p>
      </dgm:t>
    </dgm:pt>
    <dgm:pt modelId="{336F8FB9-B655-4122-9CF2-35538DFDAA8B}" type="sibTrans" cxnId="{2FF1AA7E-104D-4883-B76C-0D26973C0D1E}">
      <dgm:prSet/>
      <dgm:spPr/>
      <dgm:t>
        <a:bodyPr/>
        <a:lstStyle/>
        <a:p>
          <a:endParaRPr lang="en-US"/>
        </a:p>
      </dgm:t>
    </dgm:pt>
    <dgm:pt modelId="{1EBFBE72-2A93-4F5B-A764-C95F639F4F38}" type="pres">
      <dgm:prSet presAssocID="{810E88D0-DD9A-4E56-A34B-46DE9EAA757E}" presName="Name0" presStyleCnt="0">
        <dgm:presLayoutVars>
          <dgm:dir/>
          <dgm:resizeHandles val="exact"/>
        </dgm:presLayoutVars>
      </dgm:prSet>
      <dgm:spPr/>
    </dgm:pt>
    <dgm:pt modelId="{06E4010C-0972-44E1-A323-74080577A926}" type="pres">
      <dgm:prSet presAssocID="{4C4A473B-A6FA-4A5F-BADB-5175B8FE405E}" presName="node" presStyleLbl="node1" presStyleIdx="0" presStyleCnt="2">
        <dgm:presLayoutVars>
          <dgm:bulletEnabled val="1"/>
        </dgm:presLayoutVars>
      </dgm:prSet>
      <dgm:spPr/>
      <dgm:t>
        <a:bodyPr/>
        <a:lstStyle/>
        <a:p>
          <a:endParaRPr lang="en-US"/>
        </a:p>
      </dgm:t>
    </dgm:pt>
    <dgm:pt modelId="{E6158819-218F-43E9-B05F-9CD5679F8E83}" type="pres">
      <dgm:prSet presAssocID="{2A5320C2-38BE-4426-8D16-AEF06BA1B042}" presName="sibTrans" presStyleLbl="sibTrans2D1" presStyleIdx="0" presStyleCnt="1"/>
      <dgm:spPr/>
      <dgm:t>
        <a:bodyPr/>
        <a:lstStyle/>
        <a:p>
          <a:endParaRPr lang="en-US"/>
        </a:p>
      </dgm:t>
    </dgm:pt>
    <dgm:pt modelId="{D9F96DF8-2DF3-48E1-A850-B2F72A7FC0BC}" type="pres">
      <dgm:prSet presAssocID="{2A5320C2-38BE-4426-8D16-AEF06BA1B042}" presName="connectorText" presStyleLbl="sibTrans2D1" presStyleIdx="0" presStyleCnt="1"/>
      <dgm:spPr/>
      <dgm:t>
        <a:bodyPr/>
        <a:lstStyle/>
        <a:p>
          <a:endParaRPr lang="en-US"/>
        </a:p>
      </dgm:t>
    </dgm:pt>
    <dgm:pt modelId="{3A1CC9B7-3500-4238-86A4-557A53A02C18}" type="pres">
      <dgm:prSet presAssocID="{D64A4FAB-0AB4-4010-BC40-CF3CC9B07FA8}" presName="node" presStyleLbl="node1" presStyleIdx="1" presStyleCnt="2">
        <dgm:presLayoutVars>
          <dgm:bulletEnabled val="1"/>
        </dgm:presLayoutVars>
      </dgm:prSet>
      <dgm:spPr/>
      <dgm:t>
        <a:bodyPr/>
        <a:lstStyle/>
        <a:p>
          <a:endParaRPr lang="en-US"/>
        </a:p>
      </dgm:t>
    </dgm:pt>
  </dgm:ptLst>
  <dgm:cxnLst>
    <dgm:cxn modelId="{2FF1AA7E-104D-4883-B76C-0D26973C0D1E}" srcId="{810E88D0-DD9A-4E56-A34B-46DE9EAA757E}" destId="{D64A4FAB-0AB4-4010-BC40-CF3CC9B07FA8}" srcOrd="1" destOrd="0" parTransId="{9586CDD2-50B1-4F07-97A2-1EAF1EF912ED}" sibTransId="{336F8FB9-B655-4122-9CF2-35538DFDAA8B}"/>
    <dgm:cxn modelId="{466EE059-F225-4E2E-912B-8F45D224C299}" type="presOf" srcId="{2A5320C2-38BE-4426-8D16-AEF06BA1B042}" destId="{D9F96DF8-2DF3-48E1-A850-B2F72A7FC0BC}" srcOrd="1" destOrd="0" presId="urn:microsoft.com/office/officeart/2005/8/layout/process1"/>
    <dgm:cxn modelId="{E5AFF16A-73A9-4F73-9CE1-743CEE1E8295}" type="presOf" srcId="{4C4A473B-A6FA-4A5F-BADB-5175B8FE405E}" destId="{06E4010C-0972-44E1-A323-74080577A926}" srcOrd="0" destOrd="0" presId="urn:microsoft.com/office/officeart/2005/8/layout/process1"/>
    <dgm:cxn modelId="{A467C7BA-3003-47A3-AF31-AE7604CBF4C9}" type="presOf" srcId="{2A5320C2-38BE-4426-8D16-AEF06BA1B042}" destId="{E6158819-218F-43E9-B05F-9CD5679F8E83}" srcOrd="0" destOrd="0" presId="urn:microsoft.com/office/officeart/2005/8/layout/process1"/>
    <dgm:cxn modelId="{E8E427BD-77EA-4186-BE47-E80BB2BA0080}" type="presOf" srcId="{810E88D0-DD9A-4E56-A34B-46DE9EAA757E}" destId="{1EBFBE72-2A93-4F5B-A764-C95F639F4F38}" srcOrd="0" destOrd="0" presId="urn:microsoft.com/office/officeart/2005/8/layout/process1"/>
    <dgm:cxn modelId="{61B9F794-AFF6-426A-B057-A5F2F5C92D8E}" srcId="{810E88D0-DD9A-4E56-A34B-46DE9EAA757E}" destId="{4C4A473B-A6FA-4A5F-BADB-5175B8FE405E}" srcOrd="0" destOrd="0" parTransId="{28438DA0-FEB1-4676-A043-BCCFD4639558}" sibTransId="{2A5320C2-38BE-4426-8D16-AEF06BA1B042}"/>
    <dgm:cxn modelId="{2EB41767-7F83-4077-8824-D632756874A1}" type="presOf" srcId="{D64A4FAB-0AB4-4010-BC40-CF3CC9B07FA8}" destId="{3A1CC9B7-3500-4238-86A4-557A53A02C18}" srcOrd="0" destOrd="0" presId="urn:microsoft.com/office/officeart/2005/8/layout/process1"/>
    <dgm:cxn modelId="{95C35052-BE98-4552-9267-B370D177C712}" type="presParOf" srcId="{1EBFBE72-2A93-4F5B-A764-C95F639F4F38}" destId="{06E4010C-0972-44E1-A323-74080577A926}" srcOrd="0" destOrd="0" presId="urn:microsoft.com/office/officeart/2005/8/layout/process1"/>
    <dgm:cxn modelId="{6299DD7F-E74B-4F8F-A0CE-E64D7FA910C3}" type="presParOf" srcId="{1EBFBE72-2A93-4F5B-A764-C95F639F4F38}" destId="{E6158819-218F-43E9-B05F-9CD5679F8E83}" srcOrd="1" destOrd="0" presId="urn:microsoft.com/office/officeart/2005/8/layout/process1"/>
    <dgm:cxn modelId="{CD842FC5-1DF1-48BA-9EBF-C44454DFF05B}" type="presParOf" srcId="{E6158819-218F-43E9-B05F-9CD5679F8E83}" destId="{D9F96DF8-2DF3-48E1-A850-B2F72A7FC0BC}" srcOrd="0" destOrd="0" presId="urn:microsoft.com/office/officeart/2005/8/layout/process1"/>
    <dgm:cxn modelId="{7EBA3BD4-B84D-4CA0-B27F-05E28986D41C}" type="presParOf" srcId="{1EBFBE72-2A93-4F5B-A764-C95F639F4F38}" destId="{3A1CC9B7-3500-4238-86A4-557A53A02C18}"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C9D40E-7DAC-4FDD-9179-504F7B5EA618}" type="doc">
      <dgm:prSet loTypeId="urn:microsoft.com/office/officeart/2005/8/layout/list1" loCatId="list" qsTypeId="urn:microsoft.com/office/officeart/2005/8/quickstyle/simple1" qsCatId="simple" csTypeId="urn:microsoft.com/office/officeart/2005/8/colors/colorful1#2" csCatId="colorful" phldr="1"/>
      <dgm:spPr/>
      <dgm:t>
        <a:bodyPr/>
        <a:lstStyle/>
        <a:p>
          <a:endParaRPr lang="en-US"/>
        </a:p>
      </dgm:t>
    </dgm:pt>
    <dgm:pt modelId="{AB212E17-AFEC-43C0-9C8C-56BBCA32B7DF}">
      <dgm:prSet phldrT="[Text]" custT="1"/>
      <dgm:spPr/>
      <dgm:t>
        <a:bodyPr/>
        <a:lstStyle/>
        <a:p>
          <a:r>
            <a:rPr lang="en-US" sz="1700" dirty="0" smtClean="0"/>
            <a:t>They contain SQL statements using constructs and control structures.</a:t>
          </a:r>
          <a:endParaRPr lang="en-US" sz="1700" dirty="0"/>
        </a:p>
      </dgm:t>
    </dgm:pt>
    <dgm:pt modelId="{75FBA442-9BE8-4215-8187-D94C331FA761}" type="parTrans" cxnId="{A30BC5F9-381D-4556-B186-DA9ABE930A7D}">
      <dgm:prSet/>
      <dgm:spPr/>
      <dgm:t>
        <a:bodyPr/>
        <a:lstStyle/>
        <a:p>
          <a:endParaRPr lang="en-US"/>
        </a:p>
      </dgm:t>
    </dgm:pt>
    <dgm:pt modelId="{DF81986B-74B5-4DFF-99C2-DC68BC768BFD}" type="sibTrans" cxnId="{A30BC5F9-381D-4556-B186-DA9ABE930A7D}">
      <dgm:prSet/>
      <dgm:spPr/>
      <dgm:t>
        <a:bodyPr/>
        <a:lstStyle/>
        <a:p>
          <a:endParaRPr lang="en-US"/>
        </a:p>
      </dgm:t>
    </dgm:pt>
    <dgm:pt modelId="{2E7FE40C-3618-4B3B-801B-6073C7140F09}">
      <dgm:prSet phldrT="[Text]" custT="1"/>
      <dgm:spPr/>
      <dgm:t>
        <a:bodyPr/>
        <a:lstStyle/>
        <a:p>
          <a:r>
            <a:rPr lang="en-US" sz="1700" dirty="0" smtClean="0"/>
            <a:t>They can be invoked by name in an application that is using SQL.</a:t>
          </a:r>
          <a:endParaRPr lang="en-US" sz="1700" dirty="0"/>
        </a:p>
      </dgm:t>
    </dgm:pt>
    <dgm:pt modelId="{67A654E2-4983-4941-BF24-0CA7C3BCF550}" type="parTrans" cxnId="{36167DEF-85F4-47CF-ABDA-00EB347441E6}">
      <dgm:prSet/>
      <dgm:spPr/>
      <dgm:t>
        <a:bodyPr/>
        <a:lstStyle/>
        <a:p>
          <a:endParaRPr lang="en-US"/>
        </a:p>
      </dgm:t>
    </dgm:pt>
    <dgm:pt modelId="{21E64614-74DA-4E13-B268-0348C577D4CC}" type="sibTrans" cxnId="{36167DEF-85F4-47CF-ABDA-00EB347441E6}">
      <dgm:prSet/>
      <dgm:spPr/>
      <dgm:t>
        <a:bodyPr/>
        <a:lstStyle/>
        <a:p>
          <a:endParaRPr lang="en-US"/>
        </a:p>
      </dgm:t>
    </dgm:pt>
    <dgm:pt modelId="{75AEDDB8-4A64-4AD6-86B4-D12D88286E3B}">
      <dgm:prSet phldrT="[Text]" custT="1"/>
      <dgm:spPr/>
      <dgm:t>
        <a:bodyPr/>
        <a:lstStyle/>
        <a:p>
          <a:r>
            <a:rPr lang="en-US" sz="1700" dirty="0" smtClean="0"/>
            <a:t>They allow an application program to run in two parts such as the application on the client and the stored procedure on the server.</a:t>
          </a:r>
          <a:endParaRPr lang="en-US" sz="1700" dirty="0"/>
        </a:p>
      </dgm:t>
    </dgm:pt>
    <dgm:pt modelId="{09302393-D11B-4380-B5EF-42659A6146D1}" type="parTrans" cxnId="{4A16636D-F375-467A-834F-EEEAC8127CC8}">
      <dgm:prSet/>
      <dgm:spPr/>
      <dgm:t>
        <a:bodyPr/>
        <a:lstStyle/>
        <a:p>
          <a:endParaRPr lang="en-US"/>
        </a:p>
      </dgm:t>
    </dgm:pt>
    <dgm:pt modelId="{5E8614AA-AC6F-4A9B-836B-FD492D607EA3}" type="sibTrans" cxnId="{4A16636D-F375-467A-834F-EEEAC8127CC8}">
      <dgm:prSet/>
      <dgm:spPr/>
      <dgm:t>
        <a:bodyPr/>
        <a:lstStyle/>
        <a:p>
          <a:endParaRPr lang="en-US"/>
        </a:p>
      </dgm:t>
    </dgm:pt>
    <dgm:pt modelId="{DB3865AE-1CEC-4523-BEBF-48241D5D4252}" type="pres">
      <dgm:prSet presAssocID="{FFC9D40E-7DAC-4FDD-9179-504F7B5EA618}" presName="linear" presStyleCnt="0">
        <dgm:presLayoutVars>
          <dgm:dir/>
          <dgm:animLvl val="lvl"/>
          <dgm:resizeHandles val="exact"/>
        </dgm:presLayoutVars>
      </dgm:prSet>
      <dgm:spPr/>
      <dgm:t>
        <a:bodyPr/>
        <a:lstStyle/>
        <a:p>
          <a:endParaRPr lang="en-US"/>
        </a:p>
      </dgm:t>
    </dgm:pt>
    <dgm:pt modelId="{AD2E4A26-DA70-4E29-96A2-EA618559BA62}" type="pres">
      <dgm:prSet presAssocID="{AB212E17-AFEC-43C0-9C8C-56BBCA32B7DF}" presName="parentLin" presStyleCnt="0"/>
      <dgm:spPr/>
      <dgm:t>
        <a:bodyPr/>
        <a:lstStyle/>
        <a:p>
          <a:endParaRPr lang="en-US"/>
        </a:p>
      </dgm:t>
    </dgm:pt>
    <dgm:pt modelId="{1AE84525-C7AD-428A-8844-06E3E33BE3F4}" type="pres">
      <dgm:prSet presAssocID="{AB212E17-AFEC-43C0-9C8C-56BBCA32B7DF}" presName="parentLeftMargin" presStyleLbl="node1" presStyleIdx="0" presStyleCnt="3"/>
      <dgm:spPr/>
      <dgm:t>
        <a:bodyPr/>
        <a:lstStyle/>
        <a:p>
          <a:endParaRPr lang="en-US"/>
        </a:p>
      </dgm:t>
    </dgm:pt>
    <dgm:pt modelId="{35EA7184-B7EC-4908-9562-11D2925DC6E6}" type="pres">
      <dgm:prSet presAssocID="{AB212E17-AFEC-43C0-9C8C-56BBCA32B7DF}" presName="parentText" presStyleLbl="node1" presStyleIdx="0" presStyleCnt="3" custScaleY="132809">
        <dgm:presLayoutVars>
          <dgm:chMax val="0"/>
          <dgm:bulletEnabled val="1"/>
        </dgm:presLayoutVars>
      </dgm:prSet>
      <dgm:spPr/>
      <dgm:t>
        <a:bodyPr/>
        <a:lstStyle/>
        <a:p>
          <a:endParaRPr lang="en-US"/>
        </a:p>
      </dgm:t>
    </dgm:pt>
    <dgm:pt modelId="{BD4EB90A-C582-4613-BB2A-580F557ABF05}" type="pres">
      <dgm:prSet presAssocID="{AB212E17-AFEC-43C0-9C8C-56BBCA32B7DF}" presName="negativeSpace" presStyleCnt="0"/>
      <dgm:spPr/>
      <dgm:t>
        <a:bodyPr/>
        <a:lstStyle/>
        <a:p>
          <a:endParaRPr lang="en-US"/>
        </a:p>
      </dgm:t>
    </dgm:pt>
    <dgm:pt modelId="{5BDC6624-D2E5-4F2F-8B94-74B1E145B7FD}" type="pres">
      <dgm:prSet presAssocID="{AB212E17-AFEC-43C0-9C8C-56BBCA32B7DF}" presName="childText" presStyleLbl="conFgAcc1" presStyleIdx="0" presStyleCnt="3">
        <dgm:presLayoutVars>
          <dgm:bulletEnabled val="1"/>
        </dgm:presLayoutVars>
      </dgm:prSet>
      <dgm:spPr/>
      <dgm:t>
        <a:bodyPr/>
        <a:lstStyle/>
        <a:p>
          <a:endParaRPr lang="en-US"/>
        </a:p>
      </dgm:t>
    </dgm:pt>
    <dgm:pt modelId="{D163FCFD-5BA8-4B60-ACA8-43974B9EF153}" type="pres">
      <dgm:prSet presAssocID="{DF81986B-74B5-4DFF-99C2-DC68BC768BFD}" presName="spaceBetweenRectangles" presStyleCnt="0"/>
      <dgm:spPr/>
      <dgm:t>
        <a:bodyPr/>
        <a:lstStyle/>
        <a:p>
          <a:endParaRPr lang="en-US"/>
        </a:p>
      </dgm:t>
    </dgm:pt>
    <dgm:pt modelId="{B97F41E9-0BA2-4A81-B911-14C90750747F}" type="pres">
      <dgm:prSet presAssocID="{2E7FE40C-3618-4B3B-801B-6073C7140F09}" presName="parentLin" presStyleCnt="0"/>
      <dgm:spPr/>
      <dgm:t>
        <a:bodyPr/>
        <a:lstStyle/>
        <a:p>
          <a:endParaRPr lang="en-US"/>
        </a:p>
      </dgm:t>
    </dgm:pt>
    <dgm:pt modelId="{01C5D8D0-36D2-4132-BD10-FE2C9A91953C}" type="pres">
      <dgm:prSet presAssocID="{2E7FE40C-3618-4B3B-801B-6073C7140F09}" presName="parentLeftMargin" presStyleLbl="node1" presStyleIdx="0" presStyleCnt="3"/>
      <dgm:spPr/>
      <dgm:t>
        <a:bodyPr/>
        <a:lstStyle/>
        <a:p>
          <a:endParaRPr lang="en-US"/>
        </a:p>
      </dgm:t>
    </dgm:pt>
    <dgm:pt modelId="{2D0B6D9E-7527-4823-A0DB-ACBDA45EED81}" type="pres">
      <dgm:prSet presAssocID="{2E7FE40C-3618-4B3B-801B-6073C7140F09}" presName="parentText" presStyleLbl="node1" presStyleIdx="1" presStyleCnt="3" custScaleY="153048">
        <dgm:presLayoutVars>
          <dgm:chMax val="0"/>
          <dgm:bulletEnabled val="1"/>
        </dgm:presLayoutVars>
      </dgm:prSet>
      <dgm:spPr/>
      <dgm:t>
        <a:bodyPr/>
        <a:lstStyle/>
        <a:p>
          <a:endParaRPr lang="en-US"/>
        </a:p>
      </dgm:t>
    </dgm:pt>
    <dgm:pt modelId="{EA4B1EB1-725D-4DCC-8BEB-7C45A1A1AA36}" type="pres">
      <dgm:prSet presAssocID="{2E7FE40C-3618-4B3B-801B-6073C7140F09}" presName="negativeSpace" presStyleCnt="0"/>
      <dgm:spPr/>
      <dgm:t>
        <a:bodyPr/>
        <a:lstStyle/>
        <a:p>
          <a:endParaRPr lang="en-US"/>
        </a:p>
      </dgm:t>
    </dgm:pt>
    <dgm:pt modelId="{315C72C7-0AEB-4738-BD37-267A5401B237}" type="pres">
      <dgm:prSet presAssocID="{2E7FE40C-3618-4B3B-801B-6073C7140F09}" presName="childText" presStyleLbl="conFgAcc1" presStyleIdx="1" presStyleCnt="3">
        <dgm:presLayoutVars>
          <dgm:bulletEnabled val="1"/>
        </dgm:presLayoutVars>
      </dgm:prSet>
      <dgm:spPr/>
      <dgm:t>
        <a:bodyPr/>
        <a:lstStyle/>
        <a:p>
          <a:endParaRPr lang="en-US"/>
        </a:p>
      </dgm:t>
    </dgm:pt>
    <dgm:pt modelId="{3CEFFB02-B4A3-4F3D-B428-E7C93A09A82B}" type="pres">
      <dgm:prSet presAssocID="{21E64614-74DA-4E13-B268-0348C577D4CC}" presName="spaceBetweenRectangles" presStyleCnt="0"/>
      <dgm:spPr/>
      <dgm:t>
        <a:bodyPr/>
        <a:lstStyle/>
        <a:p>
          <a:endParaRPr lang="en-US"/>
        </a:p>
      </dgm:t>
    </dgm:pt>
    <dgm:pt modelId="{DA80DF25-6FF4-4373-B9DF-6189449973B6}" type="pres">
      <dgm:prSet presAssocID="{75AEDDB8-4A64-4AD6-86B4-D12D88286E3B}" presName="parentLin" presStyleCnt="0"/>
      <dgm:spPr/>
      <dgm:t>
        <a:bodyPr/>
        <a:lstStyle/>
        <a:p>
          <a:endParaRPr lang="en-US"/>
        </a:p>
      </dgm:t>
    </dgm:pt>
    <dgm:pt modelId="{B8885C1E-E341-4E1D-B6AA-D5289B7FE1B8}" type="pres">
      <dgm:prSet presAssocID="{75AEDDB8-4A64-4AD6-86B4-D12D88286E3B}" presName="parentLeftMargin" presStyleLbl="node1" presStyleIdx="1" presStyleCnt="3"/>
      <dgm:spPr/>
      <dgm:t>
        <a:bodyPr/>
        <a:lstStyle/>
        <a:p>
          <a:endParaRPr lang="en-US"/>
        </a:p>
      </dgm:t>
    </dgm:pt>
    <dgm:pt modelId="{1BB95774-D7FF-4B6A-9C82-77BE73CB248E}" type="pres">
      <dgm:prSet presAssocID="{75AEDDB8-4A64-4AD6-86B4-D12D88286E3B}" presName="parentText" presStyleLbl="node1" presStyleIdx="2" presStyleCnt="3" custScaleY="185532">
        <dgm:presLayoutVars>
          <dgm:chMax val="0"/>
          <dgm:bulletEnabled val="1"/>
        </dgm:presLayoutVars>
      </dgm:prSet>
      <dgm:spPr/>
      <dgm:t>
        <a:bodyPr/>
        <a:lstStyle/>
        <a:p>
          <a:endParaRPr lang="en-US"/>
        </a:p>
      </dgm:t>
    </dgm:pt>
    <dgm:pt modelId="{DDA3ACE6-3497-4E43-8D85-DF1C16687C6F}" type="pres">
      <dgm:prSet presAssocID="{75AEDDB8-4A64-4AD6-86B4-D12D88286E3B}" presName="negativeSpace" presStyleCnt="0"/>
      <dgm:spPr/>
      <dgm:t>
        <a:bodyPr/>
        <a:lstStyle/>
        <a:p>
          <a:endParaRPr lang="en-US"/>
        </a:p>
      </dgm:t>
    </dgm:pt>
    <dgm:pt modelId="{F0809F99-0E58-4975-8B5D-3BA782D9BFF7}" type="pres">
      <dgm:prSet presAssocID="{75AEDDB8-4A64-4AD6-86B4-D12D88286E3B}" presName="childText" presStyleLbl="conFgAcc1" presStyleIdx="2" presStyleCnt="3">
        <dgm:presLayoutVars>
          <dgm:bulletEnabled val="1"/>
        </dgm:presLayoutVars>
      </dgm:prSet>
      <dgm:spPr/>
      <dgm:t>
        <a:bodyPr/>
        <a:lstStyle/>
        <a:p>
          <a:endParaRPr lang="en-US"/>
        </a:p>
      </dgm:t>
    </dgm:pt>
  </dgm:ptLst>
  <dgm:cxnLst>
    <dgm:cxn modelId="{44C3A144-FC15-477C-9409-E6C6018AAA14}" type="presOf" srcId="{AB212E17-AFEC-43C0-9C8C-56BBCA32B7DF}" destId="{1AE84525-C7AD-428A-8844-06E3E33BE3F4}" srcOrd="0" destOrd="0" presId="urn:microsoft.com/office/officeart/2005/8/layout/list1"/>
    <dgm:cxn modelId="{4A16636D-F375-467A-834F-EEEAC8127CC8}" srcId="{FFC9D40E-7DAC-4FDD-9179-504F7B5EA618}" destId="{75AEDDB8-4A64-4AD6-86B4-D12D88286E3B}" srcOrd="2" destOrd="0" parTransId="{09302393-D11B-4380-B5EF-42659A6146D1}" sibTransId="{5E8614AA-AC6F-4A9B-836B-FD492D607EA3}"/>
    <dgm:cxn modelId="{0B98C575-A0A9-43C7-BACD-524F112548B4}" type="presOf" srcId="{AB212E17-AFEC-43C0-9C8C-56BBCA32B7DF}" destId="{35EA7184-B7EC-4908-9562-11D2925DC6E6}" srcOrd="1" destOrd="0" presId="urn:microsoft.com/office/officeart/2005/8/layout/list1"/>
    <dgm:cxn modelId="{A30BC5F9-381D-4556-B186-DA9ABE930A7D}" srcId="{FFC9D40E-7DAC-4FDD-9179-504F7B5EA618}" destId="{AB212E17-AFEC-43C0-9C8C-56BBCA32B7DF}" srcOrd="0" destOrd="0" parTransId="{75FBA442-9BE8-4215-8187-D94C331FA761}" sibTransId="{DF81986B-74B5-4DFF-99C2-DC68BC768BFD}"/>
    <dgm:cxn modelId="{F22C7FD9-C98F-4F1C-B719-B5CE3F50FBC2}" type="presOf" srcId="{75AEDDB8-4A64-4AD6-86B4-D12D88286E3B}" destId="{B8885C1E-E341-4E1D-B6AA-D5289B7FE1B8}" srcOrd="0" destOrd="0" presId="urn:microsoft.com/office/officeart/2005/8/layout/list1"/>
    <dgm:cxn modelId="{4121E05D-1A14-4428-BE07-031DDCFEA06E}" type="presOf" srcId="{75AEDDB8-4A64-4AD6-86B4-D12D88286E3B}" destId="{1BB95774-D7FF-4B6A-9C82-77BE73CB248E}" srcOrd="1" destOrd="0" presId="urn:microsoft.com/office/officeart/2005/8/layout/list1"/>
    <dgm:cxn modelId="{27C7334B-1D0F-41E3-99A3-D8485D19434D}" type="presOf" srcId="{2E7FE40C-3618-4B3B-801B-6073C7140F09}" destId="{01C5D8D0-36D2-4132-BD10-FE2C9A91953C}" srcOrd="0" destOrd="0" presId="urn:microsoft.com/office/officeart/2005/8/layout/list1"/>
    <dgm:cxn modelId="{36167DEF-85F4-47CF-ABDA-00EB347441E6}" srcId="{FFC9D40E-7DAC-4FDD-9179-504F7B5EA618}" destId="{2E7FE40C-3618-4B3B-801B-6073C7140F09}" srcOrd="1" destOrd="0" parTransId="{67A654E2-4983-4941-BF24-0CA7C3BCF550}" sibTransId="{21E64614-74DA-4E13-B268-0348C577D4CC}"/>
    <dgm:cxn modelId="{02CE20DF-594A-4789-97F3-C264D7B33C68}" type="presOf" srcId="{2E7FE40C-3618-4B3B-801B-6073C7140F09}" destId="{2D0B6D9E-7527-4823-A0DB-ACBDA45EED81}" srcOrd="1" destOrd="0" presId="urn:microsoft.com/office/officeart/2005/8/layout/list1"/>
    <dgm:cxn modelId="{41C96A19-76A2-403B-8A43-963AF872AD8D}" type="presOf" srcId="{FFC9D40E-7DAC-4FDD-9179-504F7B5EA618}" destId="{DB3865AE-1CEC-4523-BEBF-48241D5D4252}" srcOrd="0" destOrd="0" presId="urn:microsoft.com/office/officeart/2005/8/layout/list1"/>
    <dgm:cxn modelId="{56EB2E0E-7681-4568-9799-2D62DA78716C}" type="presParOf" srcId="{DB3865AE-1CEC-4523-BEBF-48241D5D4252}" destId="{AD2E4A26-DA70-4E29-96A2-EA618559BA62}" srcOrd="0" destOrd="0" presId="urn:microsoft.com/office/officeart/2005/8/layout/list1"/>
    <dgm:cxn modelId="{052769C5-61C9-4999-957F-30155E026E49}" type="presParOf" srcId="{AD2E4A26-DA70-4E29-96A2-EA618559BA62}" destId="{1AE84525-C7AD-428A-8844-06E3E33BE3F4}" srcOrd="0" destOrd="0" presId="urn:microsoft.com/office/officeart/2005/8/layout/list1"/>
    <dgm:cxn modelId="{7510060A-7F2B-469A-B80C-04E3F7B3BDA2}" type="presParOf" srcId="{AD2E4A26-DA70-4E29-96A2-EA618559BA62}" destId="{35EA7184-B7EC-4908-9562-11D2925DC6E6}" srcOrd="1" destOrd="0" presId="urn:microsoft.com/office/officeart/2005/8/layout/list1"/>
    <dgm:cxn modelId="{0E28991E-A196-473A-9298-BBF4B1BCCDE4}" type="presParOf" srcId="{DB3865AE-1CEC-4523-BEBF-48241D5D4252}" destId="{BD4EB90A-C582-4613-BB2A-580F557ABF05}" srcOrd="1" destOrd="0" presId="urn:microsoft.com/office/officeart/2005/8/layout/list1"/>
    <dgm:cxn modelId="{0E7A67E9-D696-4380-809D-CC0316B5B415}" type="presParOf" srcId="{DB3865AE-1CEC-4523-BEBF-48241D5D4252}" destId="{5BDC6624-D2E5-4F2F-8B94-74B1E145B7FD}" srcOrd="2" destOrd="0" presId="urn:microsoft.com/office/officeart/2005/8/layout/list1"/>
    <dgm:cxn modelId="{86B34FB6-FF5F-4739-91ED-7CA7777D48A8}" type="presParOf" srcId="{DB3865AE-1CEC-4523-BEBF-48241D5D4252}" destId="{D163FCFD-5BA8-4B60-ACA8-43974B9EF153}" srcOrd="3" destOrd="0" presId="urn:microsoft.com/office/officeart/2005/8/layout/list1"/>
    <dgm:cxn modelId="{7A6E0B4C-7072-4587-923E-F8157E063A18}" type="presParOf" srcId="{DB3865AE-1CEC-4523-BEBF-48241D5D4252}" destId="{B97F41E9-0BA2-4A81-B911-14C90750747F}" srcOrd="4" destOrd="0" presId="urn:microsoft.com/office/officeart/2005/8/layout/list1"/>
    <dgm:cxn modelId="{7C369843-0A3B-47D7-AD3C-84D5E0085FFC}" type="presParOf" srcId="{B97F41E9-0BA2-4A81-B911-14C90750747F}" destId="{01C5D8D0-36D2-4132-BD10-FE2C9A91953C}" srcOrd="0" destOrd="0" presId="urn:microsoft.com/office/officeart/2005/8/layout/list1"/>
    <dgm:cxn modelId="{FF668DA3-2539-4319-83FD-AE127A7C33CD}" type="presParOf" srcId="{B97F41E9-0BA2-4A81-B911-14C90750747F}" destId="{2D0B6D9E-7527-4823-A0DB-ACBDA45EED81}" srcOrd="1" destOrd="0" presId="urn:microsoft.com/office/officeart/2005/8/layout/list1"/>
    <dgm:cxn modelId="{DB572A61-3DB7-4EAE-AC0D-B689E206F771}" type="presParOf" srcId="{DB3865AE-1CEC-4523-BEBF-48241D5D4252}" destId="{EA4B1EB1-725D-4DCC-8BEB-7C45A1A1AA36}" srcOrd="5" destOrd="0" presId="urn:microsoft.com/office/officeart/2005/8/layout/list1"/>
    <dgm:cxn modelId="{43281581-5B77-4868-82D1-69F788AF65DB}" type="presParOf" srcId="{DB3865AE-1CEC-4523-BEBF-48241D5D4252}" destId="{315C72C7-0AEB-4738-BD37-267A5401B237}" srcOrd="6" destOrd="0" presId="urn:microsoft.com/office/officeart/2005/8/layout/list1"/>
    <dgm:cxn modelId="{9C572886-6832-4112-B2D6-D322F18659DB}" type="presParOf" srcId="{DB3865AE-1CEC-4523-BEBF-48241D5D4252}" destId="{3CEFFB02-B4A3-4F3D-B428-E7C93A09A82B}" srcOrd="7" destOrd="0" presId="urn:microsoft.com/office/officeart/2005/8/layout/list1"/>
    <dgm:cxn modelId="{B203417D-D40E-4757-A570-5F0C7ACF0373}" type="presParOf" srcId="{DB3865AE-1CEC-4523-BEBF-48241D5D4252}" destId="{DA80DF25-6FF4-4373-B9DF-6189449973B6}" srcOrd="8" destOrd="0" presId="urn:microsoft.com/office/officeart/2005/8/layout/list1"/>
    <dgm:cxn modelId="{8E413719-C241-40B1-A7BE-5C8228732806}" type="presParOf" srcId="{DA80DF25-6FF4-4373-B9DF-6189449973B6}" destId="{B8885C1E-E341-4E1D-B6AA-D5289B7FE1B8}" srcOrd="0" destOrd="0" presId="urn:microsoft.com/office/officeart/2005/8/layout/list1"/>
    <dgm:cxn modelId="{752974BF-0BCC-4541-AE9E-45BB357A3CA4}" type="presParOf" srcId="{DA80DF25-6FF4-4373-B9DF-6189449973B6}" destId="{1BB95774-D7FF-4B6A-9C82-77BE73CB248E}" srcOrd="1" destOrd="0" presId="urn:microsoft.com/office/officeart/2005/8/layout/list1"/>
    <dgm:cxn modelId="{21E9AAAA-D917-49D8-B832-DA340E875FA7}" type="presParOf" srcId="{DB3865AE-1CEC-4523-BEBF-48241D5D4252}" destId="{DDA3ACE6-3497-4E43-8D85-DF1C16687C6F}" srcOrd="9" destOrd="0" presId="urn:microsoft.com/office/officeart/2005/8/layout/list1"/>
    <dgm:cxn modelId="{D44D3145-329A-4F2D-913C-9BDB139CCFAE}" type="presParOf" srcId="{DB3865AE-1CEC-4523-BEBF-48241D5D4252}" destId="{F0809F99-0E58-4975-8B5D-3BA782D9BFF7}"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568007-3B50-4D05-876C-66A146399CDD}" type="doc">
      <dgm:prSet loTypeId="urn:microsoft.com/office/officeart/2009/3/layout/StepUpProcess" loCatId="process" qsTypeId="urn:microsoft.com/office/officeart/2005/8/quickstyle/simple1" qsCatId="simple" csTypeId="urn:microsoft.com/office/officeart/2005/8/colors/colorful1#3" csCatId="colorful" phldr="1"/>
      <dgm:spPr/>
      <dgm:t>
        <a:bodyPr/>
        <a:lstStyle/>
        <a:p>
          <a:endParaRPr lang="en-US"/>
        </a:p>
      </dgm:t>
    </dgm:pt>
    <dgm:pt modelId="{CDFB5CD2-0ADF-49DC-94E4-327C25B06210}">
      <dgm:prSet phldrT="[Text]" custT="1"/>
      <dgm:spPr/>
      <dgm:t>
        <a:bodyPr/>
        <a:lstStyle/>
        <a:p>
          <a:r>
            <a:rPr lang="en-US" sz="1600" dirty="0" smtClean="0"/>
            <a:t>Disable the auto-commit mode</a:t>
          </a:r>
          <a:endParaRPr lang="en-US" sz="1600" dirty="0"/>
        </a:p>
      </dgm:t>
    </dgm:pt>
    <dgm:pt modelId="{E33F6D31-5051-4808-B55F-A9DD52372C2A}" type="parTrans" cxnId="{D19D1E7B-3A54-416D-871F-337DDF2EAA3F}">
      <dgm:prSet/>
      <dgm:spPr/>
      <dgm:t>
        <a:bodyPr/>
        <a:lstStyle/>
        <a:p>
          <a:endParaRPr lang="en-US"/>
        </a:p>
      </dgm:t>
    </dgm:pt>
    <dgm:pt modelId="{5DB7F9A5-3443-4E4B-9035-B747C6303CEB}" type="sibTrans" cxnId="{D19D1E7B-3A54-416D-871F-337DDF2EAA3F}">
      <dgm:prSet/>
      <dgm:spPr/>
      <dgm:t>
        <a:bodyPr/>
        <a:lstStyle/>
        <a:p>
          <a:endParaRPr lang="en-US"/>
        </a:p>
      </dgm:t>
    </dgm:pt>
    <dgm:pt modelId="{C191061B-E57B-4807-95C2-A015E4DF9A1B}">
      <dgm:prSet phldrT="[Text]" custT="1"/>
      <dgm:spPr/>
      <dgm:t>
        <a:bodyPr/>
        <a:lstStyle/>
        <a:p>
          <a:r>
            <a:rPr lang="en-US" sz="1600" dirty="0" smtClean="0"/>
            <a:t>Create a Statement instance</a:t>
          </a:r>
          <a:endParaRPr lang="en-US" sz="1600" dirty="0"/>
        </a:p>
      </dgm:t>
    </dgm:pt>
    <dgm:pt modelId="{86475958-4AD5-4639-B36E-AAC560900FEF}" type="parTrans" cxnId="{BB9309B5-300D-4332-BB67-3C52A3E82C32}">
      <dgm:prSet/>
      <dgm:spPr/>
      <dgm:t>
        <a:bodyPr/>
        <a:lstStyle/>
        <a:p>
          <a:endParaRPr lang="en-US"/>
        </a:p>
      </dgm:t>
    </dgm:pt>
    <dgm:pt modelId="{2598E710-008A-41A7-8FB3-6DB6F8EF8B71}" type="sibTrans" cxnId="{BB9309B5-300D-4332-BB67-3C52A3E82C32}">
      <dgm:prSet/>
      <dgm:spPr/>
      <dgm:t>
        <a:bodyPr/>
        <a:lstStyle/>
        <a:p>
          <a:endParaRPr lang="en-US"/>
        </a:p>
      </dgm:t>
    </dgm:pt>
    <dgm:pt modelId="{750A60F0-D483-4DFA-B85A-C6A1F47E27FB}">
      <dgm:prSet phldrT="[Text]" custT="1"/>
      <dgm:spPr/>
      <dgm:t>
        <a:bodyPr/>
        <a:lstStyle/>
        <a:p>
          <a:r>
            <a:rPr lang="en-US" sz="1600" dirty="0" smtClean="0"/>
            <a:t>Add SQL commands to the batch</a:t>
          </a:r>
          <a:endParaRPr lang="en-US" sz="1600" dirty="0"/>
        </a:p>
      </dgm:t>
    </dgm:pt>
    <dgm:pt modelId="{1604D093-E82D-45F5-B2BC-F7A11A1B9F4B}" type="parTrans" cxnId="{5B0F4C19-1E90-482D-841E-E0AF6DE5E611}">
      <dgm:prSet/>
      <dgm:spPr/>
      <dgm:t>
        <a:bodyPr/>
        <a:lstStyle/>
        <a:p>
          <a:endParaRPr lang="en-US"/>
        </a:p>
      </dgm:t>
    </dgm:pt>
    <dgm:pt modelId="{776C5A70-BE0F-4B61-B525-211E39D86A01}" type="sibTrans" cxnId="{5B0F4C19-1E90-482D-841E-E0AF6DE5E611}">
      <dgm:prSet/>
      <dgm:spPr/>
      <dgm:t>
        <a:bodyPr/>
        <a:lstStyle/>
        <a:p>
          <a:endParaRPr lang="en-US"/>
        </a:p>
      </dgm:t>
    </dgm:pt>
    <dgm:pt modelId="{1C6D2BF2-C5FE-498A-B95C-C33547B50AF1}">
      <dgm:prSet phldrT="[Text]" custT="1"/>
      <dgm:spPr/>
      <dgm:t>
        <a:bodyPr/>
        <a:lstStyle/>
        <a:p>
          <a:r>
            <a:rPr lang="en-US" sz="1600" dirty="0" smtClean="0"/>
            <a:t>Execute the batch commands</a:t>
          </a:r>
          <a:endParaRPr lang="en-US" sz="1600" dirty="0"/>
        </a:p>
      </dgm:t>
    </dgm:pt>
    <dgm:pt modelId="{BB64C94B-3908-4085-9342-B2579C8A2413}" type="parTrans" cxnId="{029D63AD-7192-48C2-8070-38879989676A}">
      <dgm:prSet/>
      <dgm:spPr/>
      <dgm:t>
        <a:bodyPr/>
        <a:lstStyle/>
        <a:p>
          <a:endParaRPr lang="en-US"/>
        </a:p>
      </dgm:t>
    </dgm:pt>
    <dgm:pt modelId="{623B9D2B-9DB3-4028-A3BA-F162552BFFBB}" type="sibTrans" cxnId="{029D63AD-7192-48C2-8070-38879989676A}">
      <dgm:prSet/>
      <dgm:spPr/>
      <dgm:t>
        <a:bodyPr/>
        <a:lstStyle/>
        <a:p>
          <a:endParaRPr lang="en-US"/>
        </a:p>
      </dgm:t>
    </dgm:pt>
    <dgm:pt modelId="{82CFA9D7-90DC-4A16-BA65-9D4D646D6E8B}">
      <dgm:prSet phldrT="[Text]" custT="1"/>
      <dgm:spPr/>
      <dgm:t>
        <a:bodyPr/>
        <a:lstStyle/>
        <a:p>
          <a:r>
            <a:rPr lang="en-US" sz="1600" dirty="0" smtClean="0"/>
            <a:t>Commit the changes in the database</a:t>
          </a:r>
          <a:endParaRPr lang="en-US" sz="1600" dirty="0"/>
        </a:p>
      </dgm:t>
    </dgm:pt>
    <dgm:pt modelId="{41BECAAC-2E01-44A6-8C5A-C163E6134912}" type="parTrans" cxnId="{B744795D-0FE5-402B-9964-14C30223FD0E}">
      <dgm:prSet/>
      <dgm:spPr/>
      <dgm:t>
        <a:bodyPr/>
        <a:lstStyle/>
        <a:p>
          <a:endParaRPr lang="en-US"/>
        </a:p>
      </dgm:t>
    </dgm:pt>
    <dgm:pt modelId="{C51B9CE6-FC28-4AF3-B597-E6CEC47C009F}" type="sibTrans" cxnId="{B744795D-0FE5-402B-9964-14C30223FD0E}">
      <dgm:prSet/>
      <dgm:spPr/>
      <dgm:t>
        <a:bodyPr/>
        <a:lstStyle/>
        <a:p>
          <a:endParaRPr lang="en-US"/>
        </a:p>
      </dgm:t>
    </dgm:pt>
    <dgm:pt modelId="{3DB22548-0967-4B6F-AA06-659FF1F709A0}">
      <dgm:prSet phldrT="[Text]" custT="1"/>
      <dgm:spPr/>
      <dgm:t>
        <a:bodyPr/>
        <a:lstStyle/>
        <a:p>
          <a:r>
            <a:rPr lang="en-US" sz="1600" dirty="0" smtClean="0"/>
            <a:t>Remove the commands from the batch</a:t>
          </a:r>
          <a:endParaRPr lang="en-US" sz="1600" dirty="0"/>
        </a:p>
      </dgm:t>
    </dgm:pt>
    <dgm:pt modelId="{ABFF7F4A-A279-4507-ACE2-8FC3616BF63A}" type="parTrans" cxnId="{013042EC-10E8-4753-BC2D-876E4E03225D}">
      <dgm:prSet/>
      <dgm:spPr/>
      <dgm:t>
        <a:bodyPr/>
        <a:lstStyle/>
        <a:p>
          <a:endParaRPr lang="en-US"/>
        </a:p>
      </dgm:t>
    </dgm:pt>
    <dgm:pt modelId="{AB050407-05F6-45CC-A789-99B1117B1A54}" type="sibTrans" cxnId="{013042EC-10E8-4753-BC2D-876E4E03225D}">
      <dgm:prSet/>
      <dgm:spPr/>
      <dgm:t>
        <a:bodyPr/>
        <a:lstStyle/>
        <a:p>
          <a:endParaRPr lang="en-US"/>
        </a:p>
      </dgm:t>
    </dgm:pt>
    <dgm:pt modelId="{C1528E93-8AEB-4F73-9938-149EBD40C77E}" type="pres">
      <dgm:prSet presAssocID="{DB568007-3B50-4D05-876C-66A146399CDD}" presName="rootnode" presStyleCnt="0">
        <dgm:presLayoutVars>
          <dgm:chMax/>
          <dgm:chPref/>
          <dgm:dir/>
          <dgm:animLvl val="lvl"/>
        </dgm:presLayoutVars>
      </dgm:prSet>
      <dgm:spPr/>
      <dgm:t>
        <a:bodyPr/>
        <a:lstStyle/>
        <a:p>
          <a:endParaRPr lang="en-US"/>
        </a:p>
      </dgm:t>
    </dgm:pt>
    <dgm:pt modelId="{CE1D4722-278A-4613-A20F-475B155B6192}" type="pres">
      <dgm:prSet presAssocID="{CDFB5CD2-0ADF-49DC-94E4-327C25B06210}" presName="composite" presStyleCnt="0"/>
      <dgm:spPr/>
      <dgm:t>
        <a:bodyPr/>
        <a:lstStyle/>
        <a:p>
          <a:endParaRPr lang="en-US"/>
        </a:p>
      </dgm:t>
    </dgm:pt>
    <dgm:pt modelId="{AFFCA5E7-F284-48C9-AA20-C8D83831892A}" type="pres">
      <dgm:prSet presAssocID="{CDFB5CD2-0ADF-49DC-94E4-327C25B06210}" presName="LShape" presStyleLbl="alignNode1" presStyleIdx="0" presStyleCnt="11"/>
      <dgm:spPr/>
      <dgm:t>
        <a:bodyPr/>
        <a:lstStyle/>
        <a:p>
          <a:endParaRPr lang="en-US"/>
        </a:p>
      </dgm:t>
    </dgm:pt>
    <dgm:pt modelId="{FACDE1C4-02D4-4BAE-BC85-13857062BFC3}" type="pres">
      <dgm:prSet presAssocID="{CDFB5CD2-0ADF-49DC-94E4-327C25B06210}" presName="ParentText" presStyleLbl="revTx" presStyleIdx="0" presStyleCnt="6">
        <dgm:presLayoutVars>
          <dgm:chMax val="0"/>
          <dgm:chPref val="0"/>
          <dgm:bulletEnabled val="1"/>
        </dgm:presLayoutVars>
      </dgm:prSet>
      <dgm:spPr/>
      <dgm:t>
        <a:bodyPr/>
        <a:lstStyle/>
        <a:p>
          <a:endParaRPr lang="en-US"/>
        </a:p>
      </dgm:t>
    </dgm:pt>
    <dgm:pt modelId="{F1211D4D-BE6D-4052-AFE0-9B99FA63A3EC}" type="pres">
      <dgm:prSet presAssocID="{CDFB5CD2-0ADF-49DC-94E4-327C25B06210}" presName="Triangle" presStyleLbl="alignNode1" presStyleIdx="1" presStyleCnt="11"/>
      <dgm:spPr/>
      <dgm:t>
        <a:bodyPr/>
        <a:lstStyle/>
        <a:p>
          <a:endParaRPr lang="en-US"/>
        </a:p>
      </dgm:t>
    </dgm:pt>
    <dgm:pt modelId="{D1D198C7-7592-4451-8F12-2E19DDE4B4DC}" type="pres">
      <dgm:prSet presAssocID="{5DB7F9A5-3443-4E4B-9035-B747C6303CEB}" presName="sibTrans" presStyleCnt="0"/>
      <dgm:spPr/>
      <dgm:t>
        <a:bodyPr/>
        <a:lstStyle/>
        <a:p>
          <a:endParaRPr lang="en-US"/>
        </a:p>
      </dgm:t>
    </dgm:pt>
    <dgm:pt modelId="{A387693C-BBD7-4CC9-AB26-DF6AF5B8CD4F}" type="pres">
      <dgm:prSet presAssocID="{5DB7F9A5-3443-4E4B-9035-B747C6303CEB}" presName="space" presStyleCnt="0"/>
      <dgm:spPr/>
      <dgm:t>
        <a:bodyPr/>
        <a:lstStyle/>
        <a:p>
          <a:endParaRPr lang="en-US"/>
        </a:p>
      </dgm:t>
    </dgm:pt>
    <dgm:pt modelId="{7C4DC814-8CB6-480E-BDE8-CAA3DBD499FC}" type="pres">
      <dgm:prSet presAssocID="{C191061B-E57B-4807-95C2-A015E4DF9A1B}" presName="composite" presStyleCnt="0"/>
      <dgm:spPr/>
      <dgm:t>
        <a:bodyPr/>
        <a:lstStyle/>
        <a:p>
          <a:endParaRPr lang="en-US"/>
        </a:p>
      </dgm:t>
    </dgm:pt>
    <dgm:pt modelId="{67F64D77-D9A4-47BE-8A8A-67538A3CB01A}" type="pres">
      <dgm:prSet presAssocID="{C191061B-E57B-4807-95C2-A015E4DF9A1B}" presName="LShape" presStyleLbl="alignNode1" presStyleIdx="2" presStyleCnt="11"/>
      <dgm:spPr/>
      <dgm:t>
        <a:bodyPr/>
        <a:lstStyle/>
        <a:p>
          <a:endParaRPr lang="en-US"/>
        </a:p>
      </dgm:t>
    </dgm:pt>
    <dgm:pt modelId="{614C71C8-BFE3-4C03-AD27-944140A98763}" type="pres">
      <dgm:prSet presAssocID="{C191061B-E57B-4807-95C2-A015E4DF9A1B}" presName="ParentText" presStyleLbl="revTx" presStyleIdx="1" presStyleCnt="6">
        <dgm:presLayoutVars>
          <dgm:chMax val="0"/>
          <dgm:chPref val="0"/>
          <dgm:bulletEnabled val="1"/>
        </dgm:presLayoutVars>
      </dgm:prSet>
      <dgm:spPr/>
      <dgm:t>
        <a:bodyPr/>
        <a:lstStyle/>
        <a:p>
          <a:endParaRPr lang="en-US"/>
        </a:p>
      </dgm:t>
    </dgm:pt>
    <dgm:pt modelId="{DC6BD59F-222A-4EF1-9482-0BD1E0447D92}" type="pres">
      <dgm:prSet presAssocID="{C191061B-E57B-4807-95C2-A015E4DF9A1B}" presName="Triangle" presStyleLbl="alignNode1" presStyleIdx="3" presStyleCnt="11"/>
      <dgm:spPr/>
      <dgm:t>
        <a:bodyPr/>
        <a:lstStyle/>
        <a:p>
          <a:endParaRPr lang="en-US"/>
        </a:p>
      </dgm:t>
    </dgm:pt>
    <dgm:pt modelId="{39451A74-9AE2-45AA-BBCF-11FDD5EA3206}" type="pres">
      <dgm:prSet presAssocID="{2598E710-008A-41A7-8FB3-6DB6F8EF8B71}" presName="sibTrans" presStyleCnt="0"/>
      <dgm:spPr/>
      <dgm:t>
        <a:bodyPr/>
        <a:lstStyle/>
        <a:p>
          <a:endParaRPr lang="en-US"/>
        </a:p>
      </dgm:t>
    </dgm:pt>
    <dgm:pt modelId="{AA340D0B-6260-4889-BFE5-3BCF41B3517C}" type="pres">
      <dgm:prSet presAssocID="{2598E710-008A-41A7-8FB3-6DB6F8EF8B71}" presName="space" presStyleCnt="0"/>
      <dgm:spPr/>
      <dgm:t>
        <a:bodyPr/>
        <a:lstStyle/>
        <a:p>
          <a:endParaRPr lang="en-US"/>
        </a:p>
      </dgm:t>
    </dgm:pt>
    <dgm:pt modelId="{92D6F012-63A9-4F37-91C6-D209327E7F57}" type="pres">
      <dgm:prSet presAssocID="{750A60F0-D483-4DFA-B85A-C6A1F47E27FB}" presName="composite" presStyleCnt="0"/>
      <dgm:spPr/>
      <dgm:t>
        <a:bodyPr/>
        <a:lstStyle/>
        <a:p>
          <a:endParaRPr lang="en-US"/>
        </a:p>
      </dgm:t>
    </dgm:pt>
    <dgm:pt modelId="{BDB11E48-21AE-4D47-87DB-BB11E46B54C6}" type="pres">
      <dgm:prSet presAssocID="{750A60F0-D483-4DFA-B85A-C6A1F47E27FB}" presName="LShape" presStyleLbl="alignNode1" presStyleIdx="4" presStyleCnt="11"/>
      <dgm:spPr/>
      <dgm:t>
        <a:bodyPr/>
        <a:lstStyle/>
        <a:p>
          <a:endParaRPr lang="en-US"/>
        </a:p>
      </dgm:t>
    </dgm:pt>
    <dgm:pt modelId="{3672356B-F262-4F6E-B4EE-E76898F9A3B8}" type="pres">
      <dgm:prSet presAssocID="{750A60F0-D483-4DFA-B85A-C6A1F47E27FB}" presName="ParentText" presStyleLbl="revTx" presStyleIdx="2" presStyleCnt="6">
        <dgm:presLayoutVars>
          <dgm:chMax val="0"/>
          <dgm:chPref val="0"/>
          <dgm:bulletEnabled val="1"/>
        </dgm:presLayoutVars>
      </dgm:prSet>
      <dgm:spPr/>
      <dgm:t>
        <a:bodyPr/>
        <a:lstStyle/>
        <a:p>
          <a:endParaRPr lang="en-US"/>
        </a:p>
      </dgm:t>
    </dgm:pt>
    <dgm:pt modelId="{D43A1978-7E0F-41E0-8E67-2793C6C9F299}" type="pres">
      <dgm:prSet presAssocID="{750A60F0-D483-4DFA-B85A-C6A1F47E27FB}" presName="Triangle" presStyleLbl="alignNode1" presStyleIdx="5" presStyleCnt="11"/>
      <dgm:spPr/>
      <dgm:t>
        <a:bodyPr/>
        <a:lstStyle/>
        <a:p>
          <a:endParaRPr lang="en-US"/>
        </a:p>
      </dgm:t>
    </dgm:pt>
    <dgm:pt modelId="{3F1C81A0-26E1-4B0B-81ED-5ECB01C9D722}" type="pres">
      <dgm:prSet presAssocID="{776C5A70-BE0F-4B61-B525-211E39D86A01}" presName="sibTrans" presStyleCnt="0"/>
      <dgm:spPr/>
      <dgm:t>
        <a:bodyPr/>
        <a:lstStyle/>
        <a:p>
          <a:endParaRPr lang="en-US"/>
        </a:p>
      </dgm:t>
    </dgm:pt>
    <dgm:pt modelId="{B954DCB5-F638-45CB-B806-56A1443B139A}" type="pres">
      <dgm:prSet presAssocID="{776C5A70-BE0F-4B61-B525-211E39D86A01}" presName="space" presStyleCnt="0"/>
      <dgm:spPr/>
      <dgm:t>
        <a:bodyPr/>
        <a:lstStyle/>
        <a:p>
          <a:endParaRPr lang="en-US"/>
        </a:p>
      </dgm:t>
    </dgm:pt>
    <dgm:pt modelId="{D64425FA-447C-4BD9-BD2B-4842005C3278}" type="pres">
      <dgm:prSet presAssocID="{1C6D2BF2-C5FE-498A-B95C-C33547B50AF1}" presName="composite" presStyleCnt="0"/>
      <dgm:spPr/>
      <dgm:t>
        <a:bodyPr/>
        <a:lstStyle/>
        <a:p>
          <a:endParaRPr lang="en-US"/>
        </a:p>
      </dgm:t>
    </dgm:pt>
    <dgm:pt modelId="{A97A7587-3DEC-4BFE-A1FF-01A1DD6AF40A}" type="pres">
      <dgm:prSet presAssocID="{1C6D2BF2-C5FE-498A-B95C-C33547B50AF1}" presName="LShape" presStyleLbl="alignNode1" presStyleIdx="6" presStyleCnt="11"/>
      <dgm:spPr/>
      <dgm:t>
        <a:bodyPr/>
        <a:lstStyle/>
        <a:p>
          <a:endParaRPr lang="en-US"/>
        </a:p>
      </dgm:t>
    </dgm:pt>
    <dgm:pt modelId="{4B98E55A-0427-4160-A569-2D8700465C5D}" type="pres">
      <dgm:prSet presAssocID="{1C6D2BF2-C5FE-498A-B95C-C33547B50AF1}" presName="ParentText" presStyleLbl="revTx" presStyleIdx="3" presStyleCnt="6">
        <dgm:presLayoutVars>
          <dgm:chMax val="0"/>
          <dgm:chPref val="0"/>
          <dgm:bulletEnabled val="1"/>
        </dgm:presLayoutVars>
      </dgm:prSet>
      <dgm:spPr/>
      <dgm:t>
        <a:bodyPr/>
        <a:lstStyle/>
        <a:p>
          <a:endParaRPr lang="en-US"/>
        </a:p>
      </dgm:t>
    </dgm:pt>
    <dgm:pt modelId="{F5B94320-BEB1-4FB6-8977-C9F2F5B1AF81}" type="pres">
      <dgm:prSet presAssocID="{1C6D2BF2-C5FE-498A-B95C-C33547B50AF1}" presName="Triangle" presStyleLbl="alignNode1" presStyleIdx="7" presStyleCnt="11"/>
      <dgm:spPr/>
      <dgm:t>
        <a:bodyPr/>
        <a:lstStyle/>
        <a:p>
          <a:endParaRPr lang="en-US"/>
        </a:p>
      </dgm:t>
    </dgm:pt>
    <dgm:pt modelId="{FC543E6F-7DC5-496F-A5A9-A5A2CC9B60C2}" type="pres">
      <dgm:prSet presAssocID="{623B9D2B-9DB3-4028-A3BA-F162552BFFBB}" presName="sibTrans" presStyleCnt="0"/>
      <dgm:spPr/>
      <dgm:t>
        <a:bodyPr/>
        <a:lstStyle/>
        <a:p>
          <a:endParaRPr lang="en-US"/>
        </a:p>
      </dgm:t>
    </dgm:pt>
    <dgm:pt modelId="{6BF7E942-8EAE-41A1-8227-AB64E5D77B5E}" type="pres">
      <dgm:prSet presAssocID="{623B9D2B-9DB3-4028-A3BA-F162552BFFBB}" presName="space" presStyleCnt="0"/>
      <dgm:spPr/>
      <dgm:t>
        <a:bodyPr/>
        <a:lstStyle/>
        <a:p>
          <a:endParaRPr lang="en-US"/>
        </a:p>
      </dgm:t>
    </dgm:pt>
    <dgm:pt modelId="{13071788-A927-4172-8270-73AD5627FC4A}" type="pres">
      <dgm:prSet presAssocID="{82CFA9D7-90DC-4A16-BA65-9D4D646D6E8B}" presName="composite" presStyleCnt="0"/>
      <dgm:spPr/>
      <dgm:t>
        <a:bodyPr/>
        <a:lstStyle/>
        <a:p>
          <a:endParaRPr lang="en-US"/>
        </a:p>
      </dgm:t>
    </dgm:pt>
    <dgm:pt modelId="{E64F10A9-63F7-4329-90D6-E64EF68C2D54}" type="pres">
      <dgm:prSet presAssocID="{82CFA9D7-90DC-4A16-BA65-9D4D646D6E8B}" presName="LShape" presStyleLbl="alignNode1" presStyleIdx="8" presStyleCnt="11"/>
      <dgm:spPr/>
      <dgm:t>
        <a:bodyPr/>
        <a:lstStyle/>
        <a:p>
          <a:endParaRPr lang="en-US"/>
        </a:p>
      </dgm:t>
    </dgm:pt>
    <dgm:pt modelId="{71B61C52-A608-47D8-AF6A-F748FDE95572}" type="pres">
      <dgm:prSet presAssocID="{82CFA9D7-90DC-4A16-BA65-9D4D646D6E8B}" presName="ParentText" presStyleLbl="revTx" presStyleIdx="4" presStyleCnt="6">
        <dgm:presLayoutVars>
          <dgm:chMax val="0"/>
          <dgm:chPref val="0"/>
          <dgm:bulletEnabled val="1"/>
        </dgm:presLayoutVars>
      </dgm:prSet>
      <dgm:spPr/>
      <dgm:t>
        <a:bodyPr/>
        <a:lstStyle/>
        <a:p>
          <a:endParaRPr lang="en-US"/>
        </a:p>
      </dgm:t>
    </dgm:pt>
    <dgm:pt modelId="{C710DB2B-D263-4CB9-9FD7-C5B7BC4800B5}" type="pres">
      <dgm:prSet presAssocID="{82CFA9D7-90DC-4A16-BA65-9D4D646D6E8B}" presName="Triangle" presStyleLbl="alignNode1" presStyleIdx="9" presStyleCnt="11"/>
      <dgm:spPr/>
      <dgm:t>
        <a:bodyPr/>
        <a:lstStyle/>
        <a:p>
          <a:endParaRPr lang="en-US"/>
        </a:p>
      </dgm:t>
    </dgm:pt>
    <dgm:pt modelId="{B4AB83EB-08E2-4C46-A943-8C4DEC0B72A6}" type="pres">
      <dgm:prSet presAssocID="{C51B9CE6-FC28-4AF3-B597-E6CEC47C009F}" presName="sibTrans" presStyleCnt="0"/>
      <dgm:spPr/>
      <dgm:t>
        <a:bodyPr/>
        <a:lstStyle/>
        <a:p>
          <a:endParaRPr lang="en-US"/>
        </a:p>
      </dgm:t>
    </dgm:pt>
    <dgm:pt modelId="{841FA197-C812-4F12-8DBF-2C2ED0CDE402}" type="pres">
      <dgm:prSet presAssocID="{C51B9CE6-FC28-4AF3-B597-E6CEC47C009F}" presName="space" presStyleCnt="0"/>
      <dgm:spPr/>
      <dgm:t>
        <a:bodyPr/>
        <a:lstStyle/>
        <a:p>
          <a:endParaRPr lang="en-US"/>
        </a:p>
      </dgm:t>
    </dgm:pt>
    <dgm:pt modelId="{310DE77C-4381-41BA-9591-51046AF5AD72}" type="pres">
      <dgm:prSet presAssocID="{3DB22548-0967-4B6F-AA06-659FF1F709A0}" presName="composite" presStyleCnt="0"/>
      <dgm:spPr/>
      <dgm:t>
        <a:bodyPr/>
        <a:lstStyle/>
        <a:p>
          <a:endParaRPr lang="en-US"/>
        </a:p>
      </dgm:t>
    </dgm:pt>
    <dgm:pt modelId="{33C734E0-F3DD-405C-BA0B-0D541177C60D}" type="pres">
      <dgm:prSet presAssocID="{3DB22548-0967-4B6F-AA06-659FF1F709A0}" presName="LShape" presStyleLbl="alignNode1" presStyleIdx="10" presStyleCnt="11"/>
      <dgm:spPr/>
      <dgm:t>
        <a:bodyPr/>
        <a:lstStyle/>
        <a:p>
          <a:endParaRPr lang="en-US"/>
        </a:p>
      </dgm:t>
    </dgm:pt>
    <dgm:pt modelId="{BB52F087-B3A4-458C-B537-0211E24B24C8}" type="pres">
      <dgm:prSet presAssocID="{3DB22548-0967-4B6F-AA06-659FF1F709A0}" presName="ParentText" presStyleLbl="revTx" presStyleIdx="5" presStyleCnt="6">
        <dgm:presLayoutVars>
          <dgm:chMax val="0"/>
          <dgm:chPref val="0"/>
          <dgm:bulletEnabled val="1"/>
        </dgm:presLayoutVars>
      </dgm:prSet>
      <dgm:spPr/>
      <dgm:t>
        <a:bodyPr/>
        <a:lstStyle/>
        <a:p>
          <a:endParaRPr lang="en-US"/>
        </a:p>
      </dgm:t>
    </dgm:pt>
  </dgm:ptLst>
  <dgm:cxnLst>
    <dgm:cxn modelId="{029D63AD-7192-48C2-8070-38879989676A}" srcId="{DB568007-3B50-4D05-876C-66A146399CDD}" destId="{1C6D2BF2-C5FE-498A-B95C-C33547B50AF1}" srcOrd="3" destOrd="0" parTransId="{BB64C94B-3908-4085-9342-B2579C8A2413}" sibTransId="{623B9D2B-9DB3-4028-A3BA-F162552BFFBB}"/>
    <dgm:cxn modelId="{B744795D-0FE5-402B-9964-14C30223FD0E}" srcId="{DB568007-3B50-4D05-876C-66A146399CDD}" destId="{82CFA9D7-90DC-4A16-BA65-9D4D646D6E8B}" srcOrd="4" destOrd="0" parTransId="{41BECAAC-2E01-44A6-8C5A-C163E6134912}" sibTransId="{C51B9CE6-FC28-4AF3-B597-E6CEC47C009F}"/>
    <dgm:cxn modelId="{03A3910B-6409-41F2-8744-904D4439D089}" type="presOf" srcId="{3DB22548-0967-4B6F-AA06-659FF1F709A0}" destId="{BB52F087-B3A4-458C-B537-0211E24B24C8}" srcOrd="0" destOrd="0" presId="urn:microsoft.com/office/officeart/2009/3/layout/StepUpProcess"/>
    <dgm:cxn modelId="{E478D5FB-9825-41BA-B857-369579D16E43}" type="presOf" srcId="{750A60F0-D483-4DFA-B85A-C6A1F47E27FB}" destId="{3672356B-F262-4F6E-B4EE-E76898F9A3B8}" srcOrd="0" destOrd="0" presId="urn:microsoft.com/office/officeart/2009/3/layout/StepUpProcess"/>
    <dgm:cxn modelId="{013042EC-10E8-4753-BC2D-876E4E03225D}" srcId="{DB568007-3B50-4D05-876C-66A146399CDD}" destId="{3DB22548-0967-4B6F-AA06-659FF1F709A0}" srcOrd="5" destOrd="0" parTransId="{ABFF7F4A-A279-4507-ACE2-8FC3616BF63A}" sibTransId="{AB050407-05F6-45CC-A789-99B1117B1A54}"/>
    <dgm:cxn modelId="{FB212886-07B5-4B73-8471-40DE9C1BCCC7}" type="presOf" srcId="{CDFB5CD2-0ADF-49DC-94E4-327C25B06210}" destId="{FACDE1C4-02D4-4BAE-BC85-13857062BFC3}" srcOrd="0" destOrd="0" presId="urn:microsoft.com/office/officeart/2009/3/layout/StepUpProcess"/>
    <dgm:cxn modelId="{92CF376B-9F61-4CFE-A24B-CE39869500BD}" type="presOf" srcId="{1C6D2BF2-C5FE-498A-B95C-C33547B50AF1}" destId="{4B98E55A-0427-4160-A569-2D8700465C5D}" srcOrd="0" destOrd="0" presId="urn:microsoft.com/office/officeart/2009/3/layout/StepUpProcess"/>
    <dgm:cxn modelId="{1610EDD4-5B66-48DA-AC62-1141E5560C57}" type="presOf" srcId="{DB568007-3B50-4D05-876C-66A146399CDD}" destId="{C1528E93-8AEB-4F73-9938-149EBD40C77E}" srcOrd="0" destOrd="0" presId="urn:microsoft.com/office/officeart/2009/3/layout/StepUpProcess"/>
    <dgm:cxn modelId="{1816FD50-CAD6-483E-A8DD-12ECA0E7B812}" type="presOf" srcId="{82CFA9D7-90DC-4A16-BA65-9D4D646D6E8B}" destId="{71B61C52-A608-47D8-AF6A-F748FDE95572}" srcOrd="0" destOrd="0" presId="urn:microsoft.com/office/officeart/2009/3/layout/StepUpProcess"/>
    <dgm:cxn modelId="{C1AFDC40-83FC-45D5-9D7F-60FC213D5916}" type="presOf" srcId="{C191061B-E57B-4807-95C2-A015E4DF9A1B}" destId="{614C71C8-BFE3-4C03-AD27-944140A98763}" srcOrd="0" destOrd="0" presId="urn:microsoft.com/office/officeart/2009/3/layout/StepUpProcess"/>
    <dgm:cxn modelId="{D19D1E7B-3A54-416D-871F-337DDF2EAA3F}" srcId="{DB568007-3B50-4D05-876C-66A146399CDD}" destId="{CDFB5CD2-0ADF-49DC-94E4-327C25B06210}" srcOrd="0" destOrd="0" parTransId="{E33F6D31-5051-4808-B55F-A9DD52372C2A}" sibTransId="{5DB7F9A5-3443-4E4B-9035-B747C6303CEB}"/>
    <dgm:cxn modelId="{BB9309B5-300D-4332-BB67-3C52A3E82C32}" srcId="{DB568007-3B50-4D05-876C-66A146399CDD}" destId="{C191061B-E57B-4807-95C2-A015E4DF9A1B}" srcOrd="1" destOrd="0" parTransId="{86475958-4AD5-4639-B36E-AAC560900FEF}" sibTransId="{2598E710-008A-41A7-8FB3-6DB6F8EF8B71}"/>
    <dgm:cxn modelId="{5B0F4C19-1E90-482D-841E-E0AF6DE5E611}" srcId="{DB568007-3B50-4D05-876C-66A146399CDD}" destId="{750A60F0-D483-4DFA-B85A-C6A1F47E27FB}" srcOrd="2" destOrd="0" parTransId="{1604D093-E82D-45F5-B2BC-F7A11A1B9F4B}" sibTransId="{776C5A70-BE0F-4B61-B525-211E39D86A01}"/>
    <dgm:cxn modelId="{1E131DEC-90C9-4585-BDA2-8028637D7EA8}" type="presParOf" srcId="{C1528E93-8AEB-4F73-9938-149EBD40C77E}" destId="{CE1D4722-278A-4613-A20F-475B155B6192}" srcOrd="0" destOrd="0" presId="urn:microsoft.com/office/officeart/2009/3/layout/StepUpProcess"/>
    <dgm:cxn modelId="{C04B9F35-6A43-4AA1-8626-B716657DF859}" type="presParOf" srcId="{CE1D4722-278A-4613-A20F-475B155B6192}" destId="{AFFCA5E7-F284-48C9-AA20-C8D83831892A}" srcOrd="0" destOrd="0" presId="urn:microsoft.com/office/officeart/2009/3/layout/StepUpProcess"/>
    <dgm:cxn modelId="{F4F3D3A7-E9B3-4296-809B-666B911ED601}" type="presParOf" srcId="{CE1D4722-278A-4613-A20F-475B155B6192}" destId="{FACDE1C4-02D4-4BAE-BC85-13857062BFC3}" srcOrd="1" destOrd="0" presId="urn:microsoft.com/office/officeart/2009/3/layout/StepUpProcess"/>
    <dgm:cxn modelId="{D3C3178D-53EF-4FCF-A7B2-67E7D708C54A}" type="presParOf" srcId="{CE1D4722-278A-4613-A20F-475B155B6192}" destId="{F1211D4D-BE6D-4052-AFE0-9B99FA63A3EC}" srcOrd="2" destOrd="0" presId="urn:microsoft.com/office/officeart/2009/3/layout/StepUpProcess"/>
    <dgm:cxn modelId="{C2AC49CE-4749-4C85-B19B-BF76D253EAC9}" type="presParOf" srcId="{C1528E93-8AEB-4F73-9938-149EBD40C77E}" destId="{D1D198C7-7592-4451-8F12-2E19DDE4B4DC}" srcOrd="1" destOrd="0" presId="urn:microsoft.com/office/officeart/2009/3/layout/StepUpProcess"/>
    <dgm:cxn modelId="{FF0126AC-6578-48ED-A3C3-FC192ACFA11E}" type="presParOf" srcId="{D1D198C7-7592-4451-8F12-2E19DDE4B4DC}" destId="{A387693C-BBD7-4CC9-AB26-DF6AF5B8CD4F}" srcOrd="0" destOrd="0" presId="urn:microsoft.com/office/officeart/2009/3/layout/StepUpProcess"/>
    <dgm:cxn modelId="{38A9642C-5C0D-42BE-BE89-E37C74E84E2E}" type="presParOf" srcId="{C1528E93-8AEB-4F73-9938-149EBD40C77E}" destId="{7C4DC814-8CB6-480E-BDE8-CAA3DBD499FC}" srcOrd="2" destOrd="0" presId="urn:microsoft.com/office/officeart/2009/3/layout/StepUpProcess"/>
    <dgm:cxn modelId="{113E7607-0CDF-43EB-B897-128967E0AB2E}" type="presParOf" srcId="{7C4DC814-8CB6-480E-BDE8-CAA3DBD499FC}" destId="{67F64D77-D9A4-47BE-8A8A-67538A3CB01A}" srcOrd="0" destOrd="0" presId="urn:microsoft.com/office/officeart/2009/3/layout/StepUpProcess"/>
    <dgm:cxn modelId="{47540F3A-D154-4DC8-A34C-153ED857AAF0}" type="presParOf" srcId="{7C4DC814-8CB6-480E-BDE8-CAA3DBD499FC}" destId="{614C71C8-BFE3-4C03-AD27-944140A98763}" srcOrd="1" destOrd="0" presId="urn:microsoft.com/office/officeart/2009/3/layout/StepUpProcess"/>
    <dgm:cxn modelId="{6DCDE62F-F460-458A-963E-06455AEE56FA}" type="presParOf" srcId="{7C4DC814-8CB6-480E-BDE8-CAA3DBD499FC}" destId="{DC6BD59F-222A-4EF1-9482-0BD1E0447D92}" srcOrd="2" destOrd="0" presId="urn:microsoft.com/office/officeart/2009/3/layout/StepUpProcess"/>
    <dgm:cxn modelId="{6922A188-FD12-4BCA-A03C-EA5D6DA4D1D9}" type="presParOf" srcId="{C1528E93-8AEB-4F73-9938-149EBD40C77E}" destId="{39451A74-9AE2-45AA-BBCF-11FDD5EA3206}" srcOrd="3" destOrd="0" presId="urn:microsoft.com/office/officeart/2009/3/layout/StepUpProcess"/>
    <dgm:cxn modelId="{5E08AF42-C466-4A3A-A69B-D56E51ACA164}" type="presParOf" srcId="{39451A74-9AE2-45AA-BBCF-11FDD5EA3206}" destId="{AA340D0B-6260-4889-BFE5-3BCF41B3517C}" srcOrd="0" destOrd="0" presId="urn:microsoft.com/office/officeart/2009/3/layout/StepUpProcess"/>
    <dgm:cxn modelId="{39D24437-2684-41DB-963C-8D800D85F6F1}" type="presParOf" srcId="{C1528E93-8AEB-4F73-9938-149EBD40C77E}" destId="{92D6F012-63A9-4F37-91C6-D209327E7F57}" srcOrd="4" destOrd="0" presId="urn:microsoft.com/office/officeart/2009/3/layout/StepUpProcess"/>
    <dgm:cxn modelId="{41BC96CE-AA3B-49A1-8C9F-8431ACEAE11E}" type="presParOf" srcId="{92D6F012-63A9-4F37-91C6-D209327E7F57}" destId="{BDB11E48-21AE-4D47-87DB-BB11E46B54C6}" srcOrd="0" destOrd="0" presId="urn:microsoft.com/office/officeart/2009/3/layout/StepUpProcess"/>
    <dgm:cxn modelId="{5F480169-E4F0-435E-83C0-00B4B550710D}" type="presParOf" srcId="{92D6F012-63A9-4F37-91C6-D209327E7F57}" destId="{3672356B-F262-4F6E-B4EE-E76898F9A3B8}" srcOrd="1" destOrd="0" presId="urn:microsoft.com/office/officeart/2009/3/layout/StepUpProcess"/>
    <dgm:cxn modelId="{F589B784-8354-415A-9ED7-05B45BFB0E0A}" type="presParOf" srcId="{92D6F012-63A9-4F37-91C6-D209327E7F57}" destId="{D43A1978-7E0F-41E0-8E67-2793C6C9F299}" srcOrd="2" destOrd="0" presId="urn:microsoft.com/office/officeart/2009/3/layout/StepUpProcess"/>
    <dgm:cxn modelId="{65E9FA9A-9592-42EB-9E59-7AF6F1266E71}" type="presParOf" srcId="{C1528E93-8AEB-4F73-9938-149EBD40C77E}" destId="{3F1C81A0-26E1-4B0B-81ED-5ECB01C9D722}" srcOrd="5" destOrd="0" presId="urn:microsoft.com/office/officeart/2009/3/layout/StepUpProcess"/>
    <dgm:cxn modelId="{5695E97A-5FFD-47FA-B5F7-1118EAC3C041}" type="presParOf" srcId="{3F1C81A0-26E1-4B0B-81ED-5ECB01C9D722}" destId="{B954DCB5-F638-45CB-B806-56A1443B139A}" srcOrd="0" destOrd="0" presId="urn:microsoft.com/office/officeart/2009/3/layout/StepUpProcess"/>
    <dgm:cxn modelId="{BEABEB1C-8AA9-4B3A-AEC0-74D385249DAE}" type="presParOf" srcId="{C1528E93-8AEB-4F73-9938-149EBD40C77E}" destId="{D64425FA-447C-4BD9-BD2B-4842005C3278}" srcOrd="6" destOrd="0" presId="urn:microsoft.com/office/officeart/2009/3/layout/StepUpProcess"/>
    <dgm:cxn modelId="{1EB96D5B-DD0E-442F-B730-32762FEBE9B4}" type="presParOf" srcId="{D64425FA-447C-4BD9-BD2B-4842005C3278}" destId="{A97A7587-3DEC-4BFE-A1FF-01A1DD6AF40A}" srcOrd="0" destOrd="0" presId="urn:microsoft.com/office/officeart/2009/3/layout/StepUpProcess"/>
    <dgm:cxn modelId="{0A93D39D-8050-4D77-8C78-90491B059057}" type="presParOf" srcId="{D64425FA-447C-4BD9-BD2B-4842005C3278}" destId="{4B98E55A-0427-4160-A569-2D8700465C5D}" srcOrd="1" destOrd="0" presId="urn:microsoft.com/office/officeart/2009/3/layout/StepUpProcess"/>
    <dgm:cxn modelId="{9E29E8C1-950B-4F09-9AF2-1D5FE02A7FF4}" type="presParOf" srcId="{D64425FA-447C-4BD9-BD2B-4842005C3278}" destId="{F5B94320-BEB1-4FB6-8977-C9F2F5B1AF81}" srcOrd="2" destOrd="0" presId="urn:microsoft.com/office/officeart/2009/3/layout/StepUpProcess"/>
    <dgm:cxn modelId="{488E0080-BAED-48CE-80A7-DE7448C84347}" type="presParOf" srcId="{C1528E93-8AEB-4F73-9938-149EBD40C77E}" destId="{FC543E6F-7DC5-496F-A5A9-A5A2CC9B60C2}" srcOrd="7" destOrd="0" presId="urn:microsoft.com/office/officeart/2009/3/layout/StepUpProcess"/>
    <dgm:cxn modelId="{B1D3E387-E65E-4453-ADDC-8847A2525D7D}" type="presParOf" srcId="{FC543E6F-7DC5-496F-A5A9-A5A2CC9B60C2}" destId="{6BF7E942-8EAE-41A1-8227-AB64E5D77B5E}" srcOrd="0" destOrd="0" presId="urn:microsoft.com/office/officeart/2009/3/layout/StepUpProcess"/>
    <dgm:cxn modelId="{36391934-DA54-443E-96ED-F387DFCF9234}" type="presParOf" srcId="{C1528E93-8AEB-4F73-9938-149EBD40C77E}" destId="{13071788-A927-4172-8270-73AD5627FC4A}" srcOrd="8" destOrd="0" presId="urn:microsoft.com/office/officeart/2009/3/layout/StepUpProcess"/>
    <dgm:cxn modelId="{089AE2D1-B3F6-44AE-A19C-A5C5E11E537A}" type="presParOf" srcId="{13071788-A927-4172-8270-73AD5627FC4A}" destId="{E64F10A9-63F7-4329-90D6-E64EF68C2D54}" srcOrd="0" destOrd="0" presId="urn:microsoft.com/office/officeart/2009/3/layout/StepUpProcess"/>
    <dgm:cxn modelId="{A20BF9FD-0C35-4163-B036-792A9AB93722}" type="presParOf" srcId="{13071788-A927-4172-8270-73AD5627FC4A}" destId="{71B61C52-A608-47D8-AF6A-F748FDE95572}" srcOrd="1" destOrd="0" presId="urn:microsoft.com/office/officeart/2009/3/layout/StepUpProcess"/>
    <dgm:cxn modelId="{05F7B2F9-BF9E-4F1D-9907-1DDB92643FD3}" type="presParOf" srcId="{13071788-A927-4172-8270-73AD5627FC4A}" destId="{C710DB2B-D263-4CB9-9FD7-C5B7BC4800B5}" srcOrd="2" destOrd="0" presId="urn:microsoft.com/office/officeart/2009/3/layout/StepUpProcess"/>
    <dgm:cxn modelId="{31F92B7A-3C4C-4E15-9028-C146892AFAA6}" type="presParOf" srcId="{C1528E93-8AEB-4F73-9938-149EBD40C77E}" destId="{B4AB83EB-08E2-4C46-A943-8C4DEC0B72A6}" srcOrd="9" destOrd="0" presId="urn:microsoft.com/office/officeart/2009/3/layout/StepUpProcess"/>
    <dgm:cxn modelId="{275A5AED-B391-48C8-977C-18DF13C3B137}" type="presParOf" srcId="{B4AB83EB-08E2-4C46-A943-8C4DEC0B72A6}" destId="{841FA197-C812-4F12-8DBF-2C2ED0CDE402}" srcOrd="0" destOrd="0" presId="urn:microsoft.com/office/officeart/2009/3/layout/StepUpProcess"/>
    <dgm:cxn modelId="{8B1D492F-808B-440C-A0C5-61E308EE1391}" type="presParOf" srcId="{C1528E93-8AEB-4F73-9938-149EBD40C77E}" destId="{310DE77C-4381-41BA-9591-51046AF5AD72}" srcOrd="10" destOrd="0" presId="urn:microsoft.com/office/officeart/2009/3/layout/StepUpProcess"/>
    <dgm:cxn modelId="{0FC03E41-2F60-48BA-A380-CC4CC5BA4B83}" type="presParOf" srcId="{310DE77C-4381-41BA-9591-51046AF5AD72}" destId="{33C734E0-F3DD-405C-BA0B-0D541177C60D}" srcOrd="0" destOrd="0" presId="urn:microsoft.com/office/officeart/2009/3/layout/StepUpProcess"/>
    <dgm:cxn modelId="{814B2A52-4A29-4FF8-ABFF-C05182BE21DC}" type="presParOf" srcId="{310DE77C-4381-41BA-9591-51046AF5AD72}" destId="{BB52F087-B3A4-458C-B537-0211E24B24C8}" srcOrd="1" destOrd="0" presId="urn:microsoft.com/office/officeart/2009/3/layout/StepUp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FDC48E-AAFD-461A-BA28-25D50AF9792F}" type="doc">
      <dgm:prSet loTypeId="urn:microsoft.com/office/officeart/2005/8/layout/default#1" loCatId="list" qsTypeId="urn:microsoft.com/office/officeart/2005/8/quickstyle/simple1" qsCatId="simple" csTypeId="urn:microsoft.com/office/officeart/2005/8/colors/colorful1#4" csCatId="colorful" phldr="1"/>
      <dgm:spPr/>
      <dgm:t>
        <a:bodyPr/>
        <a:lstStyle/>
        <a:p>
          <a:endParaRPr lang="en-US"/>
        </a:p>
      </dgm:t>
    </dgm:pt>
    <dgm:pt modelId="{6D723460-C3FC-48D8-B45C-F8E84B874CE5}">
      <dgm:prSet phldrT="[Text]"/>
      <dgm:spPr/>
      <dgm:t>
        <a:bodyPr/>
        <a:lstStyle/>
        <a:p>
          <a:r>
            <a:rPr lang="en-US" dirty="0" smtClean="0"/>
            <a:t>Atomicity</a:t>
          </a:r>
          <a:endParaRPr lang="en-US" dirty="0"/>
        </a:p>
      </dgm:t>
    </dgm:pt>
    <dgm:pt modelId="{CD70A428-8725-4C4B-B298-27EAA1993E8D}" type="parTrans" cxnId="{DE335DEF-6170-4C3B-A009-B56F64FA926E}">
      <dgm:prSet/>
      <dgm:spPr/>
      <dgm:t>
        <a:bodyPr/>
        <a:lstStyle/>
        <a:p>
          <a:endParaRPr lang="en-US"/>
        </a:p>
      </dgm:t>
    </dgm:pt>
    <dgm:pt modelId="{F17BDECB-805E-4556-83D1-38D11D6427BB}" type="sibTrans" cxnId="{DE335DEF-6170-4C3B-A009-B56F64FA926E}">
      <dgm:prSet/>
      <dgm:spPr/>
      <dgm:t>
        <a:bodyPr/>
        <a:lstStyle/>
        <a:p>
          <a:endParaRPr lang="en-US"/>
        </a:p>
      </dgm:t>
    </dgm:pt>
    <dgm:pt modelId="{FF020989-6C3F-4DA4-B65A-D3D53D90FDE4}">
      <dgm:prSet phldrT="[Text]"/>
      <dgm:spPr/>
      <dgm:t>
        <a:bodyPr/>
        <a:lstStyle/>
        <a:p>
          <a:r>
            <a:rPr lang="en-US" dirty="0" smtClean="0"/>
            <a:t>Consistency</a:t>
          </a:r>
          <a:endParaRPr lang="en-US" dirty="0"/>
        </a:p>
      </dgm:t>
    </dgm:pt>
    <dgm:pt modelId="{380F9CD2-75B1-4F08-80EC-5640F66FD51E}" type="parTrans" cxnId="{F8203E0C-D876-4F14-B50F-22E6D43B54E4}">
      <dgm:prSet/>
      <dgm:spPr/>
      <dgm:t>
        <a:bodyPr/>
        <a:lstStyle/>
        <a:p>
          <a:endParaRPr lang="en-US"/>
        </a:p>
      </dgm:t>
    </dgm:pt>
    <dgm:pt modelId="{99EA540E-29AB-442D-A5F7-21871272BC45}" type="sibTrans" cxnId="{F8203E0C-D876-4F14-B50F-22E6D43B54E4}">
      <dgm:prSet/>
      <dgm:spPr/>
      <dgm:t>
        <a:bodyPr/>
        <a:lstStyle/>
        <a:p>
          <a:endParaRPr lang="en-US"/>
        </a:p>
      </dgm:t>
    </dgm:pt>
    <dgm:pt modelId="{92DB0B3D-01E4-4C8E-8831-FE9E7C4BEA74}">
      <dgm:prSet phldrT="[Text]"/>
      <dgm:spPr/>
      <dgm:t>
        <a:bodyPr/>
        <a:lstStyle/>
        <a:p>
          <a:r>
            <a:rPr lang="en-US" dirty="0" smtClean="0"/>
            <a:t>Isolation</a:t>
          </a:r>
          <a:endParaRPr lang="en-US" dirty="0"/>
        </a:p>
      </dgm:t>
    </dgm:pt>
    <dgm:pt modelId="{D9367614-2CD6-42A5-836D-AD800D59CEAD}" type="parTrans" cxnId="{C5B83F9B-CB74-404F-BBBD-66411E6D3AF2}">
      <dgm:prSet/>
      <dgm:spPr/>
      <dgm:t>
        <a:bodyPr/>
        <a:lstStyle/>
        <a:p>
          <a:endParaRPr lang="en-US"/>
        </a:p>
      </dgm:t>
    </dgm:pt>
    <dgm:pt modelId="{2B948052-82BC-4B3F-8999-620DA6AFFDDE}" type="sibTrans" cxnId="{C5B83F9B-CB74-404F-BBBD-66411E6D3AF2}">
      <dgm:prSet/>
      <dgm:spPr/>
      <dgm:t>
        <a:bodyPr/>
        <a:lstStyle/>
        <a:p>
          <a:endParaRPr lang="en-US"/>
        </a:p>
      </dgm:t>
    </dgm:pt>
    <dgm:pt modelId="{6856BE77-6551-4F95-8124-971CC8A020A1}">
      <dgm:prSet phldrT="[Text]"/>
      <dgm:spPr/>
      <dgm:t>
        <a:bodyPr/>
        <a:lstStyle/>
        <a:p>
          <a:r>
            <a:rPr lang="en-US" dirty="0" smtClean="0"/>
            <a:t>Durability</a:t>
          </a:r>
          <a:endParaRPr lang="en-US" dirty="0"/>
        </a:p>
      </dgm:t>
    </dgm:pt>
    <dgm:pt modelId="{881BA278-1370-4F44-9CB3-3B0A4404A2C6}" type="parTrans" cxnId="{CDD7E821-43FA-439D-B2F0-9ABA753B09DC}">
      <dgm:prSet/>
      <dgm:spPr/>
      <dgm:t>
        <a:bodyPr/>
        <a:lstStyle/>
        <a:p>
          <a:endParaRPr lang="en-US"/>
        </a:p>
      </dgm:t>
    </dgm:pt>
    <dgm:pt modelId="{BF710ABE-30C5-44B5-9E66-D9D3EE1DB049}" type="sibTrans" cxnId="{CDD7E821-43FA-439D-B2F0-9ABA753B09DC}">
      <dgm:prSet/>
      <dgm:spPr/>
      <dgm:t>
        <a:bodyPr/>
        <a:lstStyle/>
        <a:p>
          <a:endParaRPr lang="en-US"/>
        </a:p>
      </dgm:t>
    </dgm:pt>
    <dgm:pt modelId="{78693435-5BF6-4EB7-A564-B947A8B18BFD}" type="pres">
      <dgm:prSet presAssocID="{6FFDC48E-AAFD-461A-BA28-25D50AF9792F}" presName="diagram" presStyleCnt="0">
        <dgm:presLayoutVars>
          <dgm:dir/>
          <dgm:resizeHandles val="exact"/>
        </dgm:presLayoutVars>
      </dgm:prSet>
      <dgm:spPr/>
      <dgm:t>
        <a:bodyPr/>
        <a:lstStyle/>
        <a:p>
          <a:endParaRPr lang="en-US"/>
        </a:p>
      </dgm:t>
    </dgm:pt>
    <dgm:pt modelId="{7A99D624-BCB9-4A86-81CB-9C8C890F02B4}" type="pres">
      <dgm:prSet presAssocID="{6D723460-C3FC-48D8-B45C-F8E84B874CE5}" presName="node" presStyleLbl="node1" presStyleIdx="0" presStyleCnt="4">
        <dgm:presLayoutVars>
          <dgm:bulletEnabled val="1"/>
        </dgm:presLayoutVars>
      </dgm:prSet>
      <dgm:spPr/>
      <dgm:t>
        <a:bodyPr/>
        <a:lstStyle/>
        <a:p>
          <a:endParaRPr lang="en-US"/>
        </a:p>
      </dgm:t>
    </dgm:pt>
    <dgm:pt modelId="{E042D195-5813-4305-93CB-4721F3A57D32}" type="pres">
      <dgm:prSet presAssocID="{F17BDECB-805E-4556-83D1-38D11D6427BB}" presName="sibTrans" presStyleCnt="0"/>
      <dgm:spPr/>
      <dgm:t>
        <a:bodyPr/>
        <a:lstStyle/>
        <a:p>
          <a:endParaRPr lang="en-US"/>
        </a:p>
      </dgm:t>
    </dgm:pt>
    <dgm:pt modelId="{350F60B1-E403-4DA4-A49B-EE983748D5E4}" type="pres">
      <dgm:prSet presAssocID="{FF020989-6C3F-4DA4-B65A-D3D53D90FDE4}" presName="node" presStyleLbl="node1" presStyleIdx="1" presStyleCnt="4">
        <dgm:presLayoutVars>
          <dgm:bulletEnabled val="1"/>
        </dgm:presLayoutVars>
      </dgm:prSet>
      <dgm:spPr/>
      <dgm:t>
        <a:bodyPr/>
        <a:lstStyle/>
        <a:p>
          <a:endParaRPr lang="en-US"/>
        </a:p>
      </dgm:t>
    </dgm:pt>
    <dgm:pt modelId="{16EB3035-3F07-47C0-9535-7A79C4807396}" type="pres">
      <dgm:prSet presAssocID="{99EA540E-29AB-442D-A5F7-21871272BC45}" presName="sibTrans" presStyleCnt="0"/>
      <dgm:spPr/>
      <dgm:t>
        <a:bodyPr/>
        <a:lstStyle/>
        <a:p>
          <a:endParaRPr lang="en-US"/>
        </a:p>
      </dgm:t>
    </dgm:pt>
    <dgm:pt modelId="{10A7BD40-6A88-4EB6-82AE-50F1B83EE004}" type="pres">
      <dgm:prSet presAssocID="{92DB0B3D-01E4-4C8E-8831-FE9E7C4BEA74}" presName="node" presStyleLbl="node1" presStyleIdx="2" presStyleCnt="4">
        <dgm:presLayoutVars>
          <dgm:bulletEnabled val="1"/>
        </dgm:presLayoutVars>
      </dgm:prSet>
      <dgm:spPr/>
      <dgm:t>
        <a:bodyPr/>
        <a:lstStyle/>
        <a:p>
          <a:endParaRPr lang="en-US"/>
        </a:p>
      </dgm:t>
    </dgm:pt>
    <dgm:pt modelId="{05F140A1-DE9E-4BDC-9C58-85073B452919}" type="pres">
      <dgm:prSet presAssocID="{2B948052-82BC-4B3F-8999-620DA6AFFDDE}" presName="sibTrans" presStyleCnt="0"/>
      <dgm:spPr/>
      <dgm:t>
        <a:bodyPr/>
        <a:lstStyle/>
        <a:p>
          <a:endParaRPr lang="en-US"/>
        </a:p>
      </dgm:t>
    </dgm:pt>
    <dgm:pt modelId="{283372FD-3753-4FA4-8739-CC3AA7745487}" type="pres">
      <dgm:prSet presAssocID="{6856BE77-6551-4F95-8124-971CC8A020A1}" presName="node" presStyleLbl="node1" presStyleIdx="3" presStyleCnt="4">
        <dgm:presLayoutVars>
          <dgm:bulletEnabled val="1"/>
        </dgm:presLayoutVars>
      </dgm:prSet>
      <dgm:spPr/>
      <dgm:t>
        <a:bodyPr/>
        <a:lstStyle/>
        <a:p>
          <a:endParaRPr lang="en-US"/>
        </a:p>
      </dgm:t>
    </dgm:pt>
  </dgm:ptLst>
  <dgm:cxnLst>
    <dgm:cxn modelId="{DE335DEF-6170-4C3B-A009-B56F64FA926E}" srcId="{6FFDC48E-AAFD-461A-BA28-25D50AF9792F}" destId="{6D723460-C3FC-48D8-B45C-F8E84B874CE5}" srcOrd="0" destOrd="0" parTransId="{CD70A428-8725-4C4B-B298-27EAA1993E8D}" sibTransId="{F17BDECB-805E-4556-83D1-38D11D6427BB}"/>
    <dgm:cxn modelId="{C5B83F9B-CB74-404F-BBBD-66411E6D3AF2}" srcId="{6FFDC48E-AAFD-461A-BA28-25D50AF9792F}" destId="{92DB0B3D-01E4-4C8E-8831-FE9E7C4BEA74}" srcOrd="2" destOrd="0" parTransId="{D9367614-2CD6-42A5-836D-AD800D59CEAD}" sibTransId="{2B948052-82BC-4B3F-8999-620DA6AFFDDE}"/>
    <dgm:cxn modelId="{F8203E0C-D876-4F14-B50F-22E6D43B54E4}" srcId="{6FFDC48E-AAFD-461A-BA28-25D50AF9792F}" destId="{FF020989-6C3F-4DA4-B65A-D3D53D90FDE4}" srcOrd="1" destOrd="0" parTransId="{380F9CD2-75B1-4F08-80EC-5640F66FD51E}" sibTransId="{99EA540E-29AB-442D-A5F7-21871272BC45}"/>
    <dgm:cxn modelId="{99E18A98-4E21-4A37-99D3-CF0C9AA33B1C}" type="presOf" srcId="{6856BE77-6551-4F95-8124-971CC8A020A1}" destId="{283372FD-3753-4FA4-8739-CC3AA7745487}" srcOrd="0" destOrd="0" presId="urn:microsoft.com/office/officeart/2005/8/layout/default#1"/>
    <dgm:cxn modelId="{9A383D56-9220-43B6-8130-79C7CF0389C1}" type="presOf" srcId="{FF020989-6C3F-4DA4-B65A-D3D53D90FDE4}" destId="{350F60B1-E403-4DA4-A49B-EE983748D5E4}" srcOrd="0" destOrd="0" presId="urn:microsoft.com/office/officeart/2005/8/layout/default#1"/>
    <dgm:cxn modelId="{CDD7E821-43FA-439D-B2F0-9ABA753B09DC}" srcId="{6FFDC48E-AAFD-461A-BA28-25D50AF9792F}" destId="{6856BE77-6551-4F95-8124-971CC8A020A1}" srcOrd="3" destOrd="0" parTransId="{881BA278-1370-4F44-9CB3-3B0A4404A2C6}" sibTransId="{BF710ABE-30C5-44B5-9E66-D9D3EE1DB049}"/>
    <dgm:cxn modelId="{34BDFB88-1C85-4A04-8B08-49632088D04D}" type="presOf" srcId="{6FFDC48E-AAFD-461A-BA28-25D50AF9792F}" destId="{78693435-5BF6-4EB7-A564-B947A8B18BFD}" srcOrd="0" destOrd="0" presId="urn:microsoft.com/office/officeart/2005/8/layout/default#1"/>
    <dgm:cxn modelId="{A44732FA-1CAD-4E19-BC75-09B52358E9F4}" type="presOf" srcId="{6D723460-C3FC-48D8-B45C-F8E84B874CE5}" destId="{7A99D624-BCB9-4A86-81CB-9C8C890F02B4}" srcOrd="0" destOrd="0" presId="urn:microsoft.com/office/officeart/2005/8/layout/default#1"/>
    <dgm:cxn modelId="{1BD9FBEE-1365-4939-8AFD-52C7BA5364C6}" type="presOf" srcId="{92DB0B3D-01E4-4C8E-8831-FE9E7C4BEA74}" destId="{10A7BD40-6A88-4EB6-82AE-50F1B83EE004}" srcOrd="0" destOrd="0" presId="urn:microsoft.com/office/officeart/2005/8/layout/default#1"/>
    <dgm:cxn modelId="{F3A080F0-5EAE-46AD-8DA1-13F6A22130E7}" type="presParOf" srcId="{78693435-5BF6-4EB7-A564-B947A8B18BFD}" destId="{7A99D624-BCB9-4A86-81CB-9C8C890F02B4}" srcOrd="0" destOrd="0" presId="urn:microsoft.com/office/officeart/2005/8/layout/default#1"/>
    <dgm:cxn modelId="{5DA614AE-CC9B-494E-9058-DDB0E9BC16C9}" type="presParOf" srcId="{78693435-5BF6-4EB7-A564-B947A8B18BFD}" destId="{E042D195-5813-4305-93CB-4721F3A57D32}" srcOrd="1" destOrd="0" presId="urn:microsoft.com/office/officeart/2005/8/layout/default#1"/>
    <dgm:cxn modelId="{9993E7AF-1B0C-4636-8652-0C54A6392512}" type="presParOf" srcId="{78693435-5BF6-4EB7-A564-B947A8B18BFD}" destId="{350F60B1-E403-4DA4-A49B-EE983748D5E4}" srcOrd="2" destOrd="0" presId="urn:microsoft.com/office/officeart/2005/8/layout/default#1"/>
    <dgm:cxn modelId="{FD710F82-482A-4CDC-8D2D-34767DBC0388}" type="presParOf" srcId="{78693435-5BF6-4EB7-A564-B947A8B18BFD}" destId="{16EB3035-3F07-47C0-9535-7A79C4807396}" srcOrd="3" destOrd="0" presId="urn:microsoft.com/office/officeart/2005/8/layout/default#1"/>
    <dgm:cxn modelId="{B403E0CB-C79C-4895-8ED6-0D6F66774F38}" type="presParOf" srcId="{78693435-5BF6-4EB7-A564-B947A8B18BFD}" destId="{10A7BD40-6A88-4EB6-82AE-50F1B83EE004}" srcOrd="4" destOrd="0" presId="urn:microsoft.com/office/officeart/2005/8/layout/default#1"/>
    <dgm:cxn modelId="{00D30995-219B-4081-B08E-E3064F4CC934}" type="presParOf" srcId="{78693435-5BF6-4EB7-A564-B947A8B18BFD}" destId="{05F140A1-DE9E-4BDC-9C58-85073B452919}" srcOrd="5" destOrd="0" presId="urn:microsoft.com/office/officeart/2005/8/layout/default#1"/>
    <dgm:cxn modelId="{18EABC61-7026-4800-9FCC-10723640F64F}" type="presParOf" srcId="{78693435-5BF6-4EB7-A564-B947A8B18BFD}" destId="{283372FD-3753-4FA4-8739-CC3AA7745487}" srcOrd="6"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E16E51-82AA-4505-87D6-625CC9D7C005}">
      <dsp:nvSpPr>
        <dsp:cNvPr id="0" name=""/>
        <dsp:cNvSpPr/>
      </dsp:nvSpPr>
      <dsp:spPr>
        <a:xfrm>
          <a:off x="3444240" y="0"/>
          <a:ext cx="5166360" cy="1643062"/>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A cursor that can only be used to process from the beginning of a </a:t>
          </a:r>
          <a:r>
            <a:rPr lang="en-GB" sz="1700" kern="1200" dirty="0" err="1" smtClean="0">
              <a:latin typeface="Courier New" panose="02070309020205020404" pitchFamily="49" charset="0"/>
              <a:cs typeface="Courier New" panose="02070309020205020404" pitchFamily="49" charset="0"/>
            </a:rPr>
            <a:t>ResultSet</a:t>
          </a:r>
          <a:r>
            <a:rPr lang="en-GB" sz="1700" kern="1200" dirty="0" smtClean="0"/>
            <a:t> to the end of </a:t>
          </a:r>
          <a:r>
            <a:rPr lang="en-GB" sz="1700" kern="1200" smtClean="0"/>
            <a:t>it. </a:t>
          </a:r>
          <a:endParaRPr lang="en-US" sz="1700" kern="1200" dirty="0"/>
        </a:p>
        <a:p>
          <a:pPr marL="171450" lvl="1" indent="-171450" algn="l" defTabSz="755650">
            <a:lnSpc>
              <a:spcPct val="90000"/>
            </a:lnSpc>
            <a:spcBef>
              <a:spcPct val="0"/>
            </a:spcBef>
            <a:spcAft>
              <a:spcPct val="15000"/>
            </a:spcAft>
            <a:buChar char="••"/>
          </a:pPr>
          <a:r>
            <a:rPr lang="en-GB" sz="1700" kern="1200" dirty="0" smtClean="0"/>
            <a:t>The cursor only moves forward.</a:t>
          </a:r>
          <a:endParaRPr lang="en-US" sz="1700" kern="1200" dirty="0"/>
        </a:p>
        <a:p>
          <a:pPr marL="171450" lvl="1" indent="-171450" algn="l" defTabSz="755650">
            <a:lnSpc>
              <a:spcPct val="90000"/>
            </a:lnSpc>
            <a:spcBef>
              <a:spcPct val="0"/>
            </a:spcBef>
            <a:spcAft>
              <a:spcPct val="15000"/>
            </a:spcAft>
            <a:buChar char="••"/>
          </a:pPr>
          <a:r>
            <a:rPr lang="en-GB" sz="1700" kern="1200" dirty="0" smtClean="0"/>
            <a:t>This is the default type.</a:t>
          </a:r>
          <a:endParaRPr lang="en-US" sz="1700" kern="1200" dirty="0"/>
        </a:p>
      </dsp:txBody>
      <dsp:txXfrm>
        <a:off x="3444240" y="0"/>
        <a:ext cx="5166360" cy="1643062"/>
      </dsp:txXfrm>
    </dsp:sp>
    <dsp:sp modelId="{8E054D73-4FA2-4A5C-8645-435CF42D6EB0}">
      <dsp:nvSpPr>
        <dsp:cNvPr id="0" name=""/>
        <dsp:cNvSpPr/>
      </dsp:nvSpPr>
      <dsp:spPr>
        <a:xfrm>
          <a:off x="0" y="0"/>
          <a:ext cx="3444240" cy="16430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Courier New" panose="02070309020205020404" pitchFamily="49" charset="0"/>
              <a:cs typeface="Courier New" panose="02070309020205020404" pitchFamily="49" charset="0"/>
            </a:rPr>
            <a:t>TYPE_FORWARD_ONLY</a:t>
          </a:r>
          <a:endParaRPr lang="en-US" sz="2000" b="1" kern="1200" dirty="0">
            <a:latin typeface="Courier New" panose="02070309020205020404" pitchFamily="49" charset="0"/>
            <a:cs typeface="Courier New" panose="02070309020205020404" pitchFamily="49" charset="0"/>
          </a:endParaRPr>
        </a:p>
      </dsp:txBody>
      <dsp:txXfrm>
        <a:off x="0" y="0"/>
        <a:ext cx="3444240" cy="1643062"/>
      </dsp:txXfrm>
    </dsp:sp>
    <dsp:sp modelId="{607F9777-0CB0-40C9-9B05-FA62BD61FFB5}">
      <dsp:nvSpPr>
        <dsp:cNvPr id="0" name=""/>
        <dsp:cNvSpPr/>
      </dsp:nvSpPr>
      <dsp:spPr>
        <a:xfrm>
          <a:off x="3444240" y="1807368"/>
          <a:ext cx="5166360" cy="1643062"/>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A cursor that can be used to scroll in various ways through a </a:t>
          </a:r>
          <a:r>
            <a:rPr lang="en-GB" sz="1700" kern="1200" dirty="0" err="1" smtClean="0">
              <a:latin typeface="Courier New" panose="02070309020205020404" pitchFamily="49" charset="0"/>
              <a:cs typeface="Courier New" panose="02070309020205020404" pitchFamily="49" charset="0"/>
            </a:rPr>
            <a:t>ResultSet</a:t>
          </a:r>
          <a:r>
            <a:rPr lang="en-GB" sz="1700" kern="1200" dirty="0" smtClean="0"/>
            <a:t>. </a:t>
          </a:r>
          <a:endParaRPr lang="en-US" sz="1700" kern="1200" dirty="0"/>
        </a:p>
        <a:p>
          <a:pPr marL="171450" lvl="1" indent="-171450" algn="l" defTabSz="755650">
            <a:lnSpc>
              <a:spcPct val="90000"/>
            </a:lnSpc>
            <a:spcBef>
              <a:spcPct val="0"/>
            </a:spcBef>
            <a:spcAft>
              <a:spcPct val="15000"/>
            </a:spcAft>
            <a:buChar char="••"/>
          </a:pPr>
          <a:r>
            <a:rPr lang="en-GB" sz="1700" kern="1200" dirty="0" smtClean="0"/>
            <a:t>This type of cursor is insensitive to changes made to the database while it is open.</a:t>
          </a:r>
          <a:endParaRPr lang="en-US" sz="1700" kern="1200" dirty="0"/>
        </a:p>
      </dsp:txBody>
      <dsp:txXfrm>
        <a:off x="3444240" y="1807368"/>
        <a:ext cx="5166360" cy="1643062"/>
      </dsp:txXfrm>
    </dsp:sp>
    <dsp:sp modelId="{43B539B9-74E7-4FCA-86E9-DE394386B17D}">
      <dsp:nvSpPr>
        <dsp:cNvPr id="0" name=""/>
        <dsp:cNvSpPr/>
      </dsp:nvSpPr>
      <dsp:spPr>
        <a:xfrm>
          <a:off x="0" y="1807368"/>
          <a:ext cx="3444240" cy="16430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Courier New" panose="02070309020205020404" pitchFamily="49" charset="0"/>
              <a:cs typeface="Courier New" panose="02070309020205020404" pitchFamily="49" charset="0"/>
            </a:rPr>
            <a:t>TYPE_SCROLL_ INSENSITIVE</a:t>
          </a:r>
          <a:endParaRPr lang="en-US" sz="2000" b="1" kern="1200" dirty="0">
            <a:latin typeface="Courier New" panose="02070309020205020404" pitchFamily="49" charset="0"/>
            <a:cs typeface="Courier New" panose="02070309020205020404" pitchFamily="49" charset="0"/>
          </a:endParaRPr>
        </a:p>
      </dsp:txBody>
      <dsp:txXfrm>
        <a:off x="0" y="1807368"/>
        <a:ext cx="3444240" cy="1643062"/>
      </dsp:txXfrm>
    </dsp:sp>
    <dsp:sp modelId="{6BB2141E-735F-4EC4-8A3F-8653956D7776}">
      <dsp:nvSpPr>
        <dsp:cNvPr id="0" name=""/>
        <dsp:cNvSpPr/>
      </dsp:nvSpPr>
      <dsp:spPr>
        <a:xfrm>
          <a:off x="3444240" y="3522709"/>
          <a:ext cx="5166360" cy="164306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A cursor that can be used to scroll in various ways through a </a:t>
          </a:r>
          <a:r>
            <a:rPr lang="en-GB" sz="1700" kern="1200" dirty="0" err="1" smtClean="0">
              <a:latin typeface="Courier New" panose="02070309020205020404" pitchFamily="49" charset="0"/>
              <a:cs typeface="Courier New" panose="02070309020205020404" pitchFamily="49" charset="0"/>
            </a:rPr>
            <a:t>ResultSet</a:t>
          </a:r>
          <a:r>
            <a:rPr lang="en-GB" sz="1700" kern="1200" dirty="0" smtClean="0"/>
            <a:t>. </a:t>
          </a:r>
          <a:endParaRPr lang="en-US" sz="1700" kern="1200" dirty="0"/>
        </a:p>
        <a:p>
          <a:pPr marL="171450" lvl="1" indent="-171450" algn="l" defTabSz="755650">
            <a:lnSpc>
              <a:spcPct val="90000"/>
            </a:lnSpc>
            <a:spcBef>
              <a:spcPct val="0"/>
            </a:spcBef>
            <a:spcAft>
              <a:spcPct val="15000"/>
            </a:spcAft>
            <a:buChar char="••"/>
          </a:pPr>
          <a:r>
            <a:rPr lang="en-GB" sz="1700" kern="1200" dirty="0" smtClean="0"/>
            <a:t>This type of cursor is sensitive to changes made to the database while it is open.</a:t>
          </a:r>
          <a:endParaRPr lang="en-US" sz="1700" kern="1200" dirty="0"/>
        </a:p>
      </dsp:txBody>
      <dsp:txXfrm>
        <a:off x="3444240" y="3522709"/>
        <a:ext cx="5166360" cy="1643062"/>
      </dsp:txXfrm>
    </dsp:sp>
    <dsp:sp modelId="{B31EC22F-CC17-4FC0-8546-02CFFADAC689}">
      <dsp:nvSpPr>
        <dsp:cNvPr id="0" name=""/>
        <dsp:cNvSpPr/>
      </dsp:nvSpPr>
      <dsp:spPr>
        <a:xfrm>
          <a:off x="0" y="3594724"/>
          <a:ext cx="3444240" cy="164306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Courier New" panose="02070309020205020404" pitchFamily="49" charset="0"/>
              <a:cs typeface="Courier New" panose="02070309020205020404" pitchFamily="49" charset="0"/>
            </a:rPr>
            <a:t>TYPE_SCROLL_SENSITIVE</a:t>
          </a:r>
          <a:endParaRPr lang="en-US" sz="2000" b="1" kern="1200" dirty="0">
            <a:latin typeface="Courier New" panose="02070309020205020404" pitchFamily="49" charset="0"/>
            <a:cs typeface="Courier New" panose="02070309020205020404" pitchFamily="49" charset="0"/>
          </a:endParaRPr>
        </a:p>
      </dsp:txBody>
      <dsp:txXfrm>
        <a:off x="0" y="3594724"/>
        <a:ext cx="3444240" cy="164306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E4010C-0972-44E1-A323-74080577A926}">
      <dsp:nvSpPr>
        <dsp:cNvPr id="0" name=""/>
        <dsp:cNvSpPr/>
      </dsp:nvSpPr>
      <dsp:spPr>
        <a:xfrm>
          <a:off x="1681" y="1552995"/>
          <a:ext cx="3586348" cy="2151809"/>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Position the cursor</a:t>
          </a:r>
          <a:endParaRPr lang="en-US" sz="2700" kern="1200" dirty="0"/>
        </a:p>
      </dsp:txBody>
      <dsp:txXfrm>
        <a:off x="1681" y="1552995"/>
        <a:ext cx="3586348" cy="2151809"/>
      </dsp:txXfrm>
    </dsp:sp>
    <dsp:sp modelId="{E6158819-218F-43E9-B05F-9CD5679F8E83}">
      <dsp:nvSpPr>
        <dsp:cNvPr id="0" name=""/>
        <dsp:cNvSpPr/>
      </dsp:nvSpPr>
      <dsp:spPr>
        <a:xfrm>
          <a:off x="3946665" y="2184192"/>
          <a:ext cx="760305" cy="8894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3946665" y="2184192"/>
        <a:ext cx="760305" cy="889414"/>
      </dsp:txXfrm>
    </dsp:sp>
    <dsp:sp modelId="{3A1CC9B7-3500-4238-86A4-557A53A02C18}">
      <dsp:nvSpPr>
        <dsp:cNvPr id="0" name=""/>
        <dsp:cNvSpPr/>
      </dsp:nvSpPr>
      <dsp:spPr>
        <a:xfrm>
          <a:off x="5022569" y="1552995"/>
          <a:ext cx="3586348" cy="2151809"/>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Call the </a:t>
          </a:r>
          <a:r>
            <a:rPr lang="en-US" sz="2700" kern="1200" dirty="0" err="1" smtClean="0">
              <a:latin typeface="Courier New" panose="02070309020205020404" pitchFamily="49" charset="0"/>
              <a:cs typeface="Courier New" panose="02070309020205020404" pitchFamily="49" charset="0"/>
            </a:rPr>
            <a:t>deleteRow</a:t>
          </a:r>
          <a:r>
            <a:rPr lang="en-US" sz="2700" kern="1200" dirty="0" smtClean="0">
              <a:latin typeface="Courier New" panose="02070309020205020404" pitchFamily="49" charset="0"/>
              <a:cs typeface="Courier New" panose="02070309020205020404" pitchFamily="49" charset="0"/>
            </a:rPr>
            <a:t>() </a:t>
          </a:r>
          <a:r>
            <a:rPr lang="en-US" sz="2700" kern="1200" dirty="0" smtClean="0"/>
            <a:t>method to commit the deletion of the row</a:t>
          </a:r>
          <a:endParaRPr lang="en-US" sz="2700" kern="1200" dirty="0"/>
        </a:p>
      </dsp:txBody>
      <dsp:txXfrm>
        <a:off x="5022569" y="1552995"/>
        <a:ext cx="3586348" cy="215180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DC6624-D2E5-4F2F-8B94-74B1E145B7FD}">
      <dsp:nvSpPr>
        <dsp:cNvPr id="0" name=""/>
        <dsp:cNvSpPr/>
      </dsp:nvSpPr>
      <dsp:spPr>
        <a:xfrm>
          <a:off x="0" y="575780"/>
          <a:ext cx="488456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EA7184-B7EC-4908-9562-11D2925DC6E6}">
      <dsp:nvSpPr>
        <dsp:cNvPr id="0" name=""/>
        <dsp:cNvSpPr/>
      </dsp:nvSpPr>
      <dsp:spPr>
        <a:xfrm>
          <a:off x="244228" y="37985"/>
          <a:ext cx="3419194" cy="86251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37" tIns="0" rIns="129237" bIns="0" numCol="1" spcCol="1270" anchor="ctr" anchorCtr="0">
          <a:noAutofit/>
        </a:bodyPr>
        <a:lstStyle/>
        <a:p>
          <a:pPr lvl="0" algn="l" defTabSz="755650">
            <a:lnSpc>
              <a:spcPct val="90000"/>
            </a:lnSpc>
            <a:spcBef>
              <a:spcPct val="0"/>
            </a:spcBef>
            <a:spcAft>
              <a:spcPct val="35000"/>
            </a:spcAft>
          </a:pPr>
          <a:r>
            <a:rPr lang="en-US" sz="1700" kern="1200" dirty="0" smtClean="0"/>
            <a:t>They contain SQL statements using constructs and control structures.</a:t>
          </a:r>
          <a:endParaRPr lang="en-US" sz="1700" kern="1200" dirty="0"/>
        </a:p>
      </dsp:txBody>
      <dsp:txXfrm>
        <a:off x="244228" y="37985"/>
        <a:ext cx="3419194" cy="862514"/>
      </dsp:txXfrm>
    </dsp:sp>
    <dsp:sp modelId="{315C72C7-0AEB-4738-BD37-267A5401B237}">
      <dsp:nvSpPr>
        <dsp:cNvPr id="0" name=""/>
        <dsp:cNvSpPr/>
      </dsp:nvSpPr>
      <dsp:spPr>
        <a:xfrm>
          <a:off x="0" y="1918215"/>
          <a:ext cx="488456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0B6D9E-7527-4823-A0DB-ACBDA45EED81}">
      <dsp:nvSpPr>
        <dsp:cNvPr id="0" name=""/>
        <dsp:cNvSpPr/>
      </dsp:nvSpPr>
      <dsp:spPr>
        <a:xfrm>
          <a:off x="244228" y="1248980"/>
          <a:ext cx="3419194" cy="99395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37" tIns="0" rIns="129237" bIns="0" numCol="1" spcCol="1270" anchor="ctr" anchorCtr="0">
          <a:noAutofit/>
        </a:bodyPr>
        <a:lstStyle/>
        <a:p>
          <a:pPr lvl="0" algn="l" defTabSz="755650">
            <a:lnSpc>
              <a:spcPct val="90000"/>
            </a:lnSpc>
            <a:spcBef>
              <a:spcPct val="0"/>
            </a:spcBef>
            <a:spcAft>
              <a:spcPct val="35000"/>
            </a:spcAft>
          </a:pPr>
          <a:r>
            <a:rPr lang="en-US" sz="1700" kern="1200" dirty="0" smtClean="0"/>
            <a:t>They can be invoked by name in an application that is using SQL.</a:t>
          </a:r>
          <a:endParaRPr lang="en-US" sz="1700" kern="1200" dirty="0"/>
        </a:p>
      </dsp:txBody>
      <dsp:txXfrm>
        <a:off x="244228" y="1248980"/>
        <a:ext cx="3419194" cy="993954"/>
      </dsp:txXfrm>
    </dsp:sp>
    <dsp:sp modelId="{F0809F99-0E58-4975-8B5D-3BA782D9BFF7}">
      <dsp:nvSpPr>
        <dsp:cNvPr id="0" name=""/>
        <dsp:cNvSpPr/>
      </dsp:nvSpPr>
      <dsp:spPr>
        <a:xfrm>
          <a:off x="0" y="3471614"/>
          <a:ext cx="488456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95774-D7FF-4B6A-9C82-77BE73CB248E}">
      <dsp:nvSpPr>
        <dsp:cNvPr id="0" name=""/>
        <dsp:cNvSpPr/>
      </dsp:nvSpPr>
      <dsp:spPr>
        <a:xfrm>
          <a:off x="244228" y="2591415"/>
          <a:ext cx="3419194" cy="120491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37" tIns="0" rIns="129237" bIns="0" numCol="1" spcCol="1270" anchor="ctr" anchorCtr="0">
          <a:noAutofit/>
        </a:bodyPr>
        <a:lstStyle/>
        <a:p>
          <a:pPr lvl="0" algn="l" defTabSz="755650">
            <a:lnSpc>
              <a:spcPct val="90000"/>
            </a:lnSpc>
            <a:spcBef>
              <a:spcPct val="0"/>
            </a:spcBef>
            <a:spcAft>
              <a:spcPct val="35000"/>
            </a:spcAft>
          </a:pPr>
          <a:r>
            <a:rPr lang="en-US" sz="1700" kern="1200" dirty="0" smtClean="0"/>
            <a:t>They allow an application program to run in two parts such as the application on the client and the stored procedure on the server.</a:t>
          </a:r>
          <a:endParaRPr lang="en-US" sz="1700" kern="1200" dirty="0"/>
        </a:p>
      </dsp:txBody>
      <dsp:txXfrm>
        <a:off x="244228" y="2591415"/>
        <a:ext cx="3419194" cy="120491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FCA5E7-F284-48C9-AA20-C8D83831892A}">
      <dsp:nvSpPr>
        <dsp:cNvPr id="0" name=""/>
        <dsp:cNvSpPr/>
      </dsp:nvSpPr>
      <dsp:spPr>
        <a:xfrm rot="5400000">
          <a:off x="267647" y="2083647"/>
          <a:ext cx="798265" cy="1328296"/>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DE1C4-02D4-4BAE-BC85-13857062BFC3}">
      <dsp:nvSpPr>
        <dsp:cNvPr id="0" name=""/>
        <dsp:cNvSpPr/>
      </dsp:nvSpPr>
      <dsp:spPr>
        <a:xfrm>
          <a:off x="134397" y="2480522"/>
          <a:ext cx="1199193" cy="105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Disable the auto-commit mode</a:t>
          </a:r>
          <a:endParaRPr lang="en-US" sz="1600" kern="1200" dirty="0"/>
        </a:p>
      </dsp:txBody>
      <dsp:txXfrm>
        <a:off x="134397" y="2480522"/>
        <a:ext cx="1199193" cy="1051163"/>
      </dsp:txXfrm>
    </dsp:sp>
    <dsp:sp modelId="{F1211D4D-BE6D-4052-AFE0-9B99FA63A3EC}">
      <dsp:nvSpPr>
        <dsp:cNvPr id="0" name=""/>
        <dsp:cNvSpPr/>
      </dsp:nvSpPr>
      <dsp:spPr>
        <a:xfrm>
          <a:off x="1107327" y="1985857"/>
          <a:ext cx="226262" cy="226262"/>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64D77-D9A4-47BE-8A8A-67538A3CB01A}">
      <dsp:nvSpPr>
        <dsp:cNvPr id="0" name=""/>
        <dsp:cNvSpPr/>
      </dsp:nvSpPr>
      <dsp:spPr>
        <a:xfrm rot="5400000">
          <a:off x="1735694" y="1720378"/>
          <a:ext cx="798265" cy="1328296"/>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C71C8-BFE3-4C03-AD27-944140A98763}">
      <dsp:nvSpPr>
        <dsp:cNvPr id="0" name=""/>
        <dsp:cNvSpPr/>
      </dsp:nvSpPr>
      <dsp:spPr>
        <a:xfrm>
          <a:off x="1602443" y="2117252"/>
          <a:ext cx="1199193" cy="105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Create a Statement instance</a:t>
          </a:r>
          <a:endParaRPr lang="en-US" sz="1600" kern="1200" dirty="0"/>
        </a:p>
      </dsp:txBody>
      <dsp:txXfrm>
        <a:off x="1602443" y="2117252"/>
        <a:ext cx="1199193" cy="1051163"/>
      </dsp:txXfrm>
    </dsp:sp>
    <dsp:sp modelId="{DC6BD59F-222A-4EF1-9482-0BD1E0447D92}">
      <dsp:nvSpPr>
        <dsp:cNvPr id="0" name=""/>
        <dsp:cNvSpPr/>
      </dsp:nvSpPr>
      <dsp:spPr>
        <a:xfrm>
          <a:off x="2575374" y="1622587"/>
          <a:ext cx="226262" cy="226262"/>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11E48-21AE-4D47-87DB-BB11E46B54C6}">
      <dsp:nvSpPr>
        <dsp:cNvPr id="0" name=""/>
        <dsp:cNvSpPr/>
      </dsp:nvSpPr>
      <dsp:spPr>
        <a:xfrm rot="5400000">
          <a:off x="3203740" y="1357108"/>
          <a:ext cx="798265" cy="1328296"/>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2356B-F262-4F6E-B4EE-E76898F9A3B8}">
      <dsp:nvSpPr>
        <dsp:cNvPr id="0" name=""/>
        <dsp:cNvSpPr/>
      </dsp:nvSpPr>
      <dsp:spPr>
        <a:xfrm>
          <a:off x="3070490" y="1753982"/>
          <a:ext cx="1199193" cy="105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Add SQL commands to the batch</a:t>
          </a:r>
          <a:endParaRPr lang="en-US" sz="1600" kern="1200" dirty="0"/>
        </a:p>
      </dsp:txBody>
      <dsp:txXfrm>
        <a:off x="3070490" y="1753982"/>
        <a:ext cx="1199193" cy="1051163"/>
      </dsp:txXfrm>
    </dsp:sp>
    <dsp:sp modelId="{D43A1978-7E0F-41E0-8E67-2793C6C9F299}">
      <dsp:nvSpPr>
        <dsp:cNvPr id="0" name=""/>
        <dsp:cNvSpPr/>
      </dsp:nvSpPr>
      <dsp:spPr>
        <a:xfrm>
          <a:off x="4043420" y="1259317"/>
          <a:ext cx="226262" cy="226262"/>
        </a:xfrm>
        <a:prstGeom prst="triangle">
          <a:avLst>
            <a:gd name="adj" fmla="val 1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A7587-3DEC-4BFE-A1FF-01A1DD6AF40A}">
      <dsp:nvSpPr>
        <dsp:cNvPr id="0" name=""/>
        <dsp:cNvSpPr/>
      </dsp:nvSpPr>
      <dsp:spPr>
        <a:xfrm rot="5400000">
          <a:off x="4671787" y="993838"/>
          <a:ext cx="798265" cy="1328296"/>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8E55A-0427-4160-A569-2D8700465C5D}">
      <dsp:nvSpPr>
        <dsp:cNvPr id="0" name=""/>
        <dsp:cNvSpPr/>
      </dsp:nvSpPr>
      <dsp:spPr>
        <a:xfrm>
          <a:off x="4538537" y="1390713"/>
          <a:ext cx="1199193" cy="105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Execute the batch commands</a:t>
          </a:r>
          <a:endParaRPr lang="en-US" sz="1600" kern="1200" dirty="0"/>
        </a:p>
      </dsp:txBody>
      <dsp:txXfrm>
        <a:off x="4538537" y="1390713"/>
        <a:ext cx="1199193" cy="1051163"/>
      </dsp:txXfrm>
    </dsp:sp>
    <dsp:sp modelId="{F5B94320-BEB1-4FB6-8977-C9F2F5B1AF81}">
      <dsp:nvSpPr>
        <dsp:cNvPr id="0" name=""/>
        <dsp:cNvSpPr/>
      </dsp:nvSpPr>
      <dsp:spPr>
        <a:xfrm>
          <a:off x="5511467" y="896048"/>
          <a:ext cx="226262" cy="226262"/>
        </a:xfrm>
        <a:prstGeom prst="triangle">
          <a:avLst>
            <a:gd name="adj" fmla="val 10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F10A9-63F7-4329-90D6-E64EF68C2D54}">
      <dsp:nvSpPr>
        <dsp:cNvPr id="0" name=""/>
        <dsp:cNvSpPr/>
      </dsp:nvSpPr>
      <dsp:spPr>
        <a:xfrm rot="5400000">
          <a:off x="6139834" y="630569"/>
          <a:ext cx="798265" cy="1328296"/>
        </a:xfrm>
        <a:prstGeom prst="corner">
          <a:avLst>
            <a:gd name="adj1" fmla="val 16120"/>
            <a:gd name="adj2" fmla="val 161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61C52-A608-47D8-AF6A-F748FDE95572}">
      <dsp:nvSpPr>
        <dsp:cNvPr id="0" name=""/>
        <dsp:cNvSpPr/>
      </dsp:nvSpPr>
      <dsp:spPr>
        <a:xfrm>
          <a:off x="6006583" y="1027443"/>
          <a:ext cx="1199193" cy="105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Commit the changes in the database</a:t>
          </a:r>
          <a:endParaRPr lang="en-US" sz="1600" kern="1200" dirty="0"/>
        </a:p>
      </dsp:txBody>
      <dsp:txXfrm>
        <a:off x="6006583" y="1027443"/>
        <a:ext cx="1199193" cy="1051163"/>
      </dsp:txXfrm>
    </dsp:sp>
    <dsp:sp modelId="{C710DB2B-D263-4CB9-9FD7-C5B7BC4800B5}">
      <dsp:nvSpPr>
        <dsp:cNvPr id="0" name=""/>
        <dsp:cNvSpPr/>
      </dsp:nvSpPr>
      <dsp:spPr>
        <a:xfrm>
          <a:off x="6979514" y="532778"/>
          <a:ext cx="226262" cy="226262"/>
        </a:xfrm>
        <a:prstGeom prst="triangle">
          <a:avLst>
            <a:gd name="adj" fmla="val 1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C734E0-F3DD-405C-BA0B-0D541177C60D}">
      <dsp:nvSpPr>
        <dsp:cNvPr id="0" name=""/>
        <dsp:cNvSpPr/>
      </dsp:nvSpPr>
      <dsp:spPr>
        <a:xfrm rot="5400000">
          <a:off x="7607880" y="267299"/>
          <a:ext cx="798265" cy="1328296"/>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2F087-B3A4-458C-B537-0211E24B24C8}">
      <dsp:nvSpPr>
        <dsp:cNvPr id="0" name=""/>
        <dsp:cNvSpPr/>
      </dsp:nvSpPr>
      <dsp:spPr>
        <a:xfrm>
          <a:off x="7474630" y="664173"/>
          <a:ext cx="1199193" cy="105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Remove the commands from the batch</a:t>
          </a:r>
          <a:endParaRPr lang="en-US" sz="1600" kern="1200" dirty="0"/>
        </a:p>
      </dsp:txBody>
      <dsp:txXfrm>
        <a:off x="7474630" y="664173"/>
        <a:ext cx="1199193" cy="105116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99D624-BCB9-4A86-81CB-9C8C890F02B4}">
      <dsp:nvSpPr>
        <dsp:cNvPr id="0" name=""/>
        <dsp:cNvSpPr/>
      </dsp:nvSpPr>
      <dsp:spPr>
        <a:xfrm>
          <a:off x="744"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Atomicity</a:t>
          </a:r>
          <a:endParaRPr lang="en-US" sz="3700" kern="1200" dirty="0"/>
        </a:p>
      </dsp:txBody>
      <dsp:txXfrm>
        <a:off x="744" y="145603"/>
        <a:ext cx="2902148" cy="1741289"/>
      </dsp:txXfrm>
    </dsp:sp>
    <dsp:sp modelId="{350F60B1-E403-4DA4-A49B-EE983748D5E4}">
      <dsp:nvSpPr>
        <dsp:cNvPr id="0" name=""/>
        <dsp:cNvSpPr/>
      </dsp:nvSpPr>
      <dsp:spPr>
        <a:xfrm>
          <a:off x="3193107" y="145603"/>
          <a:ext cx="2902148" cy="174128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Consistency</a:t>
          </a:r>
          <a:endParaRPr lang="en-US" sz="3700" kern="1200" dirty="0"/>
        </a:p>
      </dsp:txBody>
      <dsp:txXfrm>
        <a:off x="3193107" y="145603"/>
        <a:ext cx="2902148" cy="1741289"/>
      </dsp:txXfrm>
    </dsp:sp>
    <dsp:sp modelId="{10A7BD40-6A88-4EB6-82AE-50F1B83EE004}">
      <dsp:nvSpPr>
        <dsp:cNvPr id="0" name=""/>
        <dsp:cNvSpPr/>
      </dsp:nvSpPr>
      <dsp:spPr>
        <a:xfrm>
          <a:off x="744" y="2177107"/>
          <a:ext cx="2902148" cy="174128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Isolation</a:t>
          </a:r>
          <a:endParaRPr lang="en-US" sz="3700" kern="1200" dirty="0"/>
        </a:p>
      </dsp:txBody>
      <dsp:txXfrm>
        <a:off x="744" y="2177107"/>
        <a:ext cx="2902148" cy="1741289"/>
      </dsp:txXfrm>
    </dsp:sp>
    <dsp:sp modelId="{283372FD-3753-4FA4-8739-CC3AA7745487}">
      <dsp:nvSpPr>
        <dsp:cNvPr id="0" name=""/>
        <dsp:cNvSpPr/>
      </dsp:nvSpPr>
      <dsp:spPr>
        <a:xfrm>
          <a:off x="3193107" y="2177107"/>
          <a:ext cx="2902148" cy="174128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Durability</a:t>
          </a:r>
          <a:endParaRPr lang="en-US" sz="3700" kern="1200" dirty="0"/>
        </a:p>
      </dsp:txBody>
      <dsp:txXfrm>
        <a:off x="3193107"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2/5/2014</a:t>
            </a:fld>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a:p>
        </p:txBody>
      </p:sp>
    </p:spTree>
    <p:extLst>
      <p:ext uri="{BB962C8B-B14F-4D97-AF65-F5344CB8AC3E}">
        <p14:creationId xmlns:p14="http://schemas.microsoft.com/office/powerpoint/2010/main" xmlns="" val="1759334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2/5/2014</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a:p>
        </p:txBody>
      </p:sp>
    </p:spTree>
    <p:extLst>
      <p:ext uri="{BB962C8B-B14F-4D97-AF65-F5344CB8AC3E}">
        <p14:creationId xmlns:p14="http://schemas.microsoft.com/office/powerpoint/2010/main" xmlns="" val="3455476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a:t>
            </a:fld>
            <a:endParaRPr lang="en-US"/>
          </a:p>
        </p:txBody>
      </p:sp>
    </p:spTree>
    <p:extLst>
      <p:ext uri="{BB962C8B-B14F-4D97-AF65-F5344CB8AC3E}">
        <p14:creationId xmlns:p14="http://schemas.microsoft.com/office/powerpoint/2010/main" xmlns="" val="18727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a:p>
        </p:txBody>
      </p:sp>
    </p:spTree>
    <p:extLst>
      <p:ext uri="{BB962C8B-B14F-4D97-AF65-F5344CB8AC3E}">
        <p14:creationId xmlns:p14="http://schemas.microsoft.com/office/powerpoint/2010/main" xmlns="" val="1563907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5" descr="SQL session page.tif"/>
          <p:cNvPicPr>
            <a:picLocks noChangeAspect="1"/>
          </p:cNvPicPr>
          <p:nvPr userDrawn="1"/>
        </p:nvPicPr>
        <p:blipFill>
          <a:blip r:embed="rId2" cstate="print"/>
          <a:srcRect t="43057"/>
          <a:stretch>
            <a:fillRect/>
          </a:stretch>
        </p:blipFill>
        <p:spPr bwMode="auto">
          <a:xfrm>
            <a:off x="0" y="0"/>
            <a:ext cx="9144000" cy="6858000"/>
          </a:xfrm>
          <a:prstGeom prst="rect">
            <a:avLst/>
          </a:prstGeom>
          <a:blipFill dpi="0" rotWithShape="1">
            <a:blip r:embed="rId3" cstate="print"/>
            <a:srcRect t="43057"/>
            <a:tile tx="0" ty="0" sx="100000" sy="100000" flip="none" algn="tl"/>
          </a:blipFill>
          <a:ln w="9525">
            <a:noFill/>
            <a:miter lim="800000"/>
            <a:headEnd/>
            <a:tailEnd/>
          </a:ln>
        </p:spPr>
      </p:pic>
      <p:sp>
        <p:nvSpPr>
          <p:cNvPr id="3" name="Title Placeholder 1"/>
          <p:cNvSpPr>
            <a:spLocks/>
          </p:cNvSpPr>
          <p:nvPr/>
        </p:nvSpPr>
        <p:spPr bwMode="auto">
          <a:xfrm>
            <a:off x="4114800" y="2501900"/>
            <a:ext cx="4648200" cy="1143000"/>
          </a:xfrm>
          <a:prstGeom prst="rect">
            <a:avLst/>
          </a:prstGeom>
          <a:noFill/>
          <a:ln w="9525">
            <a:noFill/>
            <a:miter lim="800000"/>
            <a:headEnd/>
            <a:tailEnd/>
          </a:ln>
        </p:spPr>
        <p:txBody>
          <a:bodyPr anchor="ctr"/>
          <a:lstStyle/>
          <a:p>
            <a:pPr>
              <a:lnSpc>
                <a:spcPct val="100000"/>
              </a:lnSpc>
              <a:spcBef>
                <a:spcPct val="0"/>
              </a:spcBef>
              <a:defRPr/>
            </a:pPr>
            <a:endParaRPr lang="en-US" sz="4500" b="1">
              <a:solidFill>
                <a:srgbClr val="FFCC00"/>
              </a:solidFill>
              <a:latin typeface="Calibri" pitchFamily="34" charset="0"/>
            </a:endParaRPr>
          </a:p>
        </p:txBody>
      </p:sp>
      <p:sp>
        <p:nvSpPr>
          <p:cNvPr id="4" name="Text Box 10"/>
          <p:cNvSpPr txBox="1">
            <a:spLocks noChangeArrowheads="1"/>
          </p:cNvSpPr>
          <p:nvPr userDrawn="1"/>
        </p:nvSpPr>
        <p:spPr bwMode="auto">
          <a:xfrm>
            <a:off x="4191000" y="2438400"/>
            <a:ext cx="4419600" cy="701675"/>
          </a:xfrm>
          <a:prstGeom prst="rect">
            <a:avLst/>
          </a:prstGeom>
          <a:noFill/>
          <a:ln w="9525">
            <a:noFill/>
            <a:miter lim="800000"/>
            <a:headEnd/>
            <a:tailEnd/>
          </a:ln>
          <a:effectLst/>
        </p:spPr>
        <p:txBody>
          <a:bodyPr>
            <a:spAutoFit/>
          </a:bodyPr>
          <a:lstStyle/>
          <a:p>
            <a:pPr>
              <a:lnSpc>
                <a:spcPct val="100000"/>
              </a:lnSpc>
              <a:defRPr/>
            </a:pPr>
            <a:endParaRPr lang="en-US" sz="4000">
              <a:solidFill>
                <a:schemeClr val="bg1"/>
              </a:solidFill>
              <a:latin typeface="Calibri" pitchFamily="34" charset="0"/>
            </a:endParaRPr>
          </a:p>
        </p:txBody>
      </p:sp>
      <p:sp>
        <p:nvSpPr>
          <p:cNvPr id="5" name="TextBox 4"/>
          <p:cNvSpPr txBox="1"/>
          <p:nvPr userDrawn="1"/>
        </p:nvSpPr>
        <p:spPr>
          <a:xfrm>
            <a:off x="2133600" y="1828800"/>
            <a:ext cx="2514600" cy="480131"/>
          </a:xfrm>
          <a:prstGeom prst="rect">
            <a:avLst/>
          </a:prstGeom>
          <a:noFill/>
          <a:effectLst/>
        </p:spPr>
        <p:txBody>
          <a:bodyPr>
            <a:spAutoFit/>
          </a:bodyPr>
          <a:lstStyle/>
          <a:p>
            <a:pPr>
              <a:defRPr/>
            </a:pPr>
            <a:r>
              <a:rPr lang="en-US" sz="36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Session: 10</a:t>
            </a:r>
            <a:endParaRPr lang="en-US" sz="36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p:txBody>
      </p:sp>
      <p:sp>
        <p:nvSpPr>
          <p:cNvPr id="8" name="Text Box 11"/>
          <p:cNvSpPr txBox="1">
            <a:spLocks noChangeArrowheads="1"/>
          </p:cNvSpPr>
          <p:nvPr userDrawn="1"/>
        </p:nvSpPr>
        <p:spPr bwMode="auto">
          <a:xfrm>
            <a:off x="2590800" y="2590800"/>
            <a:ext cx="6337300" cy="1086131"/>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endParaRPr lang="en-US" sz="1400" b="0" i="0" u="none" strike="noStrike" kern="1200" baseline="0" dirty="0" smtClean="0">
              <a:solidFill>
                <a:schemeClr val="tx1"/>
              </a:solidFill>
              <a:latin typeface="Courier New" pitchFamily="49" charset="0"/>
              <a:ea typeface="+mn-ea"/>
              <a:cs typeface="+mn-cs"/>
            </a:endParaRPr>
          </a:p>
          <a:p>
            <a:r>
              <a:rPr lang="en-US" sz="4400" b="1" kern="1200"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a typeface="+mn-ea"/>
                <a:cs typeface="+mn-cs"/>
              </a:rPr>
              <a:t>Advanced JDBC Features </a:t>
            </a:r>
          </a:p>
        </p:txBody>
      </p:sp>
      <p:sp>
        <p:nvSpPr>
          <p:cNvPr id="9" name="Rectangle 8"/>
          <p:cNvSpPr/>
          <p:nvPr userDrawn="1"/>
        </p:nvSpPr>
        <p:spPr>
          <a:xfrm>
            <a:off x="0" y="0"/>
            <a:ext cx="9144000" cy="1196752"/>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nchorCtr="1"/>
          <a:lstStyle/>
          <a:p>
            <a:pPr algn="ctr"/>
            <a:r>
              <a:rPr lang="en-IN" sz="4800" b="1" cap="none" spc="0" dirty="0" smtClean="0">
                <a:ln>
                  <a:noFill/>
                </a:ln>
                <a:solidFill>
                  <a:srgbClr val="82302E"/>
                </a:solidFill>
                <a:effectLst>
                  <a:outerShdw blurRad="50800" dist="38100" dir="5400000" algn="t" rotWithShape="0">
                    <a:prstClr val="black">
                      <a:alpha val="40000"/>
                    </a:prstClr>
                  </a:outerShdw>
                </a:effectLst>
                <a:latin typeface="Calibri" pitchFamily="34" charset="0"/>
              </a:rPr>
              <a:t>Object-oriented Programming in Java </a:t>
            </a:r>
            <a:endParaRPr lang="en-US" sz="4800" b="1" cap="none" spc="0" dirty="0">
              <a:ln>
                <a:noFill/>
              </a:ln>
              <a:solidFill>
                <a:srgbClr val="82302E"/>
              </a:solidFill>
              <a:effectLst>
                <a:outerShdw blurRad="50800" dist="38100" dir="5400000" algn="t" rotWithShape="0">
                  <a:prstClr val="black">
                    <a:alpha val="40000"/>
                  </a:prst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lvl1pPr>
              <a:buClr>
                <a:srgbClr val="973735"/>
              </a:buClr>
              <a:defRPr>
                <a:latin typeface="Calibri" pitchFamily="34" charset="0"/>
              </a:defRPr>
            </a:lvl1pPr>
            <a:lvl2pPr>
              <a:buClr>
                <a:srgbClr val="85312F"/>
              </a:buClr>
              <a:defRPr>
                <a:latin typeface="Calibri" pitchFamily="34" charset="0"/>
              </a:defRPr>
            </a:lvl2pPr>
            <a:lvl3pPr>
              <a:buClr>
                <a:srgbClr val="85312F"/>
              </a:buClr>
              <a:defRPr>
                <a:latin typeface="Calibri"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pic>
        <p:nvPicPr>
          <p:cNvPr id="13314" name="Picture 2" descr="\\priyankag\Demos\Java_Logo.png"/>
          <p:cNvPicPr>
            <a:picLocks noChangeAspect="1" noChangeArrowheads="1"/>
          </p:cNvPicPr>
          <p:nvPr userDrawn="1"/>
        </p:nvPicPr>
        <p:blipFill>
          <a:blip r:embed="rId2" cstate="print"/>
          <a:srcRect b="25494"/>
          <a:stretch>
            <a:fillRect/>
          </a:stretch>
        </p:blipFill>
        <p:spPr bwMode="auto">
          <a:xfrm>
            <a:off x="8305800" y="0"/>
            <a:ext cx="554621" cy="768700"/>
          </a:xfrm>
          <a:prstGeom prst="rect">
            <a:avLst/>
          </a:prstGeom>
          <a:noFill/>
        </p:spPr>
      </p:pic>
      <p:sp>
        <p:nvSpPr>
          <p:cNvPr id="12" name="Rectangle 11"/>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dirty="0" smtClean="0"/>
              <a:t>© </a:t>
            </a:r>
            <a:r>
              <a:rPr lang="en-US" dirty="0" err="1" smtClean="0"/>
              <a:t>Aptech</a:t>
            </a:r>
            <a:r>
              <a:rPr lang="en-US" dirty="0" smtClean="0"/>
              <a:t> Ltd.                                                               Advanced JDBC Features/Session 10</a:t>
            </a:r>
            <a:endParaRPr lang="en-US" dirty="0"/>
          </a:p>
        </p:txBody>
      </p:sp>
      <p:sp>
        <p:nvSpPr>
          <p:cNvPr id="14"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629400"/>
            <a:ext cx="8077200" cy="152400"/>
          </a:xfrm>
          <a:prstGeom prst="rect">
            <a:avLst/>
          </a:prstGeom>
        </p:spPr>
        <p:txBody>
          <a:bodyPr/>
          <a:lstStyle/>
          <a:p>
            <a:pPr>
              <a:defRPr/>
            </a:pPr>
            <a:r>
              <a:rPr lang="en-GB" smtClean="0"/>
              <a:t>© Aptech Ltd.                                                               Advanced JDBC Features/Session 10</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
        <p:nvSpPr>
          <p:cNvPr id="5"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
        <p:nvSpPr>
          <p:cNvPr id="7" name="Rectangle 6"/>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dirty="0" smtClean="0"/>
              <a:t>© </a:t>
            </a:r>
            <a:r>
              <a:rPr lang="en-US" dirty="0" err="1" smtClean="0"/>
              <a:t>Aptech</a:t>
            </a:r>
            <a:r>
              <a:rPr lang="en-US" dirty="0" smtClean="0"/>
              <a:t> Ltd.                                                               Advanced JDBC Features/Session 10</a:t>
            </a:r>
            <a:endParaRPr lang="en-US" dirty="0"/>
          </a:p>
        </p:txBody>
      </p:sp>
      <p:sp>
        <p:nvSpPr>
          <p:cNvPr id="11" name="Rectangle 10"/>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iming>
    <p:tnLst>
      <p:par>
        <p:cTn id="1" dur="indefinite" restart="never" nodeType="tmRoot"/>
      </p:par>
    </p:tnLst>
  </p:timing>
  <p:hf hdr="0" dt="0"/>
  <p:txStyles>
    <p:titleStyle>
      <a:lvl1pPr algn="l" rtl="0" eaLnBrk="0" fontAlgn="base" hangingPunct="0">
        <a:spcBef>
          <a:spcPct val="0"/>
        </a:spcBef>
        <a:spcAft>
          <a:spcPct val="0"/>
        </a:spcAft>
        <a:defRPr sz="2500" b="1" kern="1200">
          <a:solidFill>
            <a:schemeClr val="bg1"/>
          </a:solidFill>
          <a:latin typeface="Arial" charset="0"/>
          <a:ea typeface="+mj-ea"/>
          <a:cs typeface="+mj-cs"/>
        </a:defRPr>
      </a:lvl1pPr>
      <a:lvl2pPr algn="l" rtl="0" eaLnBrk="0" fontAlgn="base" hangingPunct="0">
        <a:spcBef>
          <a:spcPct val="0"/>
        </a:spcBef>
        <a:spcAft>
          <a:spcPct val="0"/>
        </a:spcAft>
        <a:defRPr sz="2500" b="1">
          <a:solidFill>
            <a:schemeClr val="bg1"/>
          </a:solidFill>
          <a:latin typeface="Arial" charset="0"/>
        </a:defRPr>
      </a:lvl2pPr>
      <a:lvl3pPr algn="l" rtl="0" eaLnBrk="0" fontAlgn="base" hangingPunct="0">
        <a:spcBef>
          <a:spcPct val="0"/>
        </a:spcBef>
        <a:spcAft>
          <a:spcPct val="0"/>
        </a:spcAft>
        <a:defRPr sz="2500" b="1">
          <a:solidFill>
            <a:schemeClr val="bg1"/>
          </a:solidFill>
          <a:latin typeface="Arial" charset="0"/>
        </a:defRPr>
      </a:lvl3pPr>
      <a:lvl4pPr algn="l" rtl="0" eaLnBrk="0" fontAlgn="base" hangingPunct="0">
        <a:spcBef>
          <a:spcPct val="0"/>
        </a:spcBef>
        <a:spcAft>
          <a:spcPct val="0"/>
        </a:spcAft>
        <a:defRPr sz="2500" b="1">
          <a:solidFill>
            <a:schemeClr val="bg1"/>
          </a:solidFill>
          <a:latin typeface="Arial" charset="0"/>
        </a:defRPr>
      </a:lvl4pPr>
      <a:lvl5pPr algn="l" rtl="0" eaLnBrk="0" fontAlgn="base" hangingPunct="0">
        <a:spcBef>
          <a:spcPct val="0"/>
        </a:spcBef>
        <a:spcAft>
          <a:spcPct val="0"/>
        </a:spcAft>
        <a:defRPr sz="2500" b="1">
          <a:solidFill>
            <a:schemeClr val="bg1"/>
          </a:solidFill>
          <a:latin typeface="Arial" charset="0"/>
        </a:defRPr>
      </a:lvl5pPr>
      <a:lvl6pPr marL="457200" algn="l" rtl="0" fontAlgn="base">
        <a:spcBef>
          <a:spcPct val="0"/>
        </a:spcBef>
        <a:spcAft>
          <a:spcPct val="0"/>
        </a:spcAft>
        <a:defRPr sz="2500" b="1">
          <a:solidFill>
            <a:schemeClr val="bg1"/>
          </a:solidFill>
          <a:latin typeface="Calibri" pitchFamily="34" charset="0"/>
        </a:defRPr>
      </a:lvl6pPr>
      <a:lvl7pPr marL="914400" algn="l" rtl="0" fontAlgn="base">
        <a:spcBef>
          <a:spcPct val="0"/>
        </a:spcBef>
        <a:spcAft>
          <a:spcPct val="0"/>
        </a:spcAft>
        <a:defRPr sz="2500" b="1">
          <a:solidFill>
            <a:schemeClr val="bg1"/>
          </a:solidFill>
          <a:latin typeface="Calibri" pitchFamily="34" charset="0"/>
        </a:defRPr>
      </a:lvl7pPr>
      <a:lvl8pPr marL="1371600" algn="l" rtl="0" fontAlgn="base">
        <a:spcBef>
          <a:spcPct val="0"/>
        </a:spcBef>
        <a:spcAft>
          <a:spcPct val="0"/>
        </a:spcAft>
        <a:defRPr sz="2500" b="1">
          <a:solidFill>
            <a:schemeClr val="bg1"/>
          </a:solidFill>
          <a:latin typeface="Calibri" pitchFamily="34" charset="0"/>
        </a:defRPr>
      </a:lvl8pPr>
      <a:lvl9pPr marL="1828800" algn="l"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tif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smtClean="0"/>
          </a:p>
        </p:txBody>
      </p:sp>
      <p:sp>
        <p:nvSpPr>
          <p:cNvPr id="3" name="Title 2"/>
          <p:cNvSpPr>
            <a:spLocks noGrp="1"/>
          </p:cNvSpPr>
          <p:nvPr>
            <p:ph type="title"/>
          </p:nvPr>
        </p:nvSpPr>
        <p:spPr/>
        <p:txBody>
          <a:bodyPr/>
          <a:lstStyle/>
          <a:p>
            <a:r>
              <a:rPr lang="en-US" dirty="0" smtClean="0"/>
              <a:t>Row </a:t>
            </a:r>
            <a:r>
              <a:rPr lang="en-US" dirty="0"/>
              <a:t>Positioning </a:t>
            </a:r>
            <a:r>
              <a:rPr lang="en-US" dirty="0" smtClean="0"/>
              <a:t>Methods</a:t>
            </a:r>
            <a:r>
              <a:rPr lang="en-US" dirty="0"/>
              <a:t> </a:t>
            </a:r>
            <a:r>
              <a:rPr lang="en-US" dirty="0" smtClean="0"/>
              <a:t>[3-3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853815437"/>
              </p:ext>
            </p:extLst>
          </p:nvPr>
        </p:nvGraphicFramePr>
        <p:xfrm>
          <a:off x="395536" y="1052736"/>
          <a:ext cx="8519864" cy="3798493"/>
        </p:xfrm>
        <a:graphic>
          <a:graphicData uri="http://schemas.openxmlformats.org/drawingml/2006/table">
            <a:tbl>
              <a:tblPr firstRow="1" bandRow="1">
                <a:tableStyleId>{5C22544A-7EE6-4342-B048-85BDC9FD1C3A}</a:tableStyleId>
              </a:tblPr>
              <a:tblGrid>
                <a:gridCol w="1793655"/>
                <a:gridCol w="6726209"/>
              </a:tblGrid>
              <a:tr h="506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Description</a:t>
                      </a:r>
                      <a:endParaRPr lang="en-US" sz="1800" b="0" i="0" u="none" strike="noStrike" kern="1200" baseline="0" dirty="0" smtClean="0">
                        <a:solidFill>
                          <a:schemeClr val="lt1"/>
                        </a:solidFill>
                        <a:latin typeface="+mn-lt"/>
                        <a:ea typeface="+mn-ea"/>
                        <a:cs typeface="+mn-cs"/>
                      </a:endParaRP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absolute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int</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row)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800" b="0" i="0" u="none" strike="noStrike" kern="1200" baseline="0" dirty="0" smtClean="0">
                          <a:solidFill>
                            <a:schemeClr val="dk1"/>
                          </a:solidFill>
                          <a:latin typeface="+mn-lt"/>
                          <a:ea typeface="+mn-ea"/>
                          <a:cs typeface="+mn-cs"/>
                        </a:rPr>
                        <a:t>The method moves the cursor to the row specified by row value. </a:t>
                      </a:r>
                    </a:p>
                    <a:p>
                      <a:r>
                        <a:rPr lang="en-US" sz="1800" b="0" i="0" u="none" strike="noStrike" kern="1200" baseline="0" dirty="0" smtClean="0">
                          <a:solidFill>
                            <a:schemeClr val="dk1"/>
                          </a:solidFill>
                          <a:latin typeface="+mn-lt"/>
                          <a:ea typeface="+mn-ea"/>
                          <a:cs typeface="+mn-cs"/>
                        </a:rPr>
                        <a:t>If row value is positive, the cursor is positioned that many rows from the beginning of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 first row is numbered 1, the second is 2, and so on. </a:t>
                      </a:r>
                    </a:p>
                    <a:p>
                      <a:r>
                        <a:rPr lang="en-US" sz="1800" b="0" i="0" u="none" strike="noStrike" kern="1200" baseline="0" dirty="0" smtClean="0">
                          <a:solidFill>
                            <a:schemeClr val="dk1"/>
                          </a:solidFill>
                          <a:latin typeface="+mn-lt"/>
                          <a:ea typeface="+mn-ea"/>
                          <a:cs typeface="+mn-cs"/>
                        </a:rPr>
                        <a:t>If row value is negative, the cursor is positioned that many rows from the end of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 last row is numbered -1, the second to last is -2, and so on. </a:t>
                      </a:r>
                    </a:p>
                    <a:p>
                      <a:r>
                        <a:rPr lang="en-US" sz="1800" b="0" i="0" u="none" strike="noStrike" kern="1200" baseline="0" dirty="0" smtClean="0">
                          <a:solidFill>
                            <a:schemeClr val="dk1"/>
                          </a:solidFill>
                          <a:latin typeface="+mn-lt"/>
                          <a:ea typeface="+mn-ea"/>
                          <a:cs typeface="+mn-cs"/>
                        </a:rPr>
                        <a:t>If row value is 0, this method operates similar to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beforeFirst</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a:t>
                      </a:r>
                      <a:r>
                        <a:rPr lang="en-US" sz="1800" b="0" i="0" u="none" strike="noStrike" kern="1200" baseline="0" dirty="0" smtClean="0">
                          <a:solidFill>
                            <a:schemeClr val="dk1"/>
                          </a:solidFill>
                          <a:latin typeface="+mn-lt"/>
                          <a:ea typeface="+mn-ea"/>
                          <a:cs typeface="+mn-cs"/>
                        </a:rPr>
                        <a:t>. </a:t>
                      </a:r>
                    </a:p>
                    <a:p>
                      <a:r>
                        <a:rPr lang="en-US" sz="1800" b="0" i="0" u="none" strike="noStrike" kern="1200" baseline="0" dirty="0" smtClean="0">
                          <a:solidFill>
                            <a:schemeClr val="dk1"/>
                          </a:solidFill>
                          <a:latin typeface="+mn-lt"/>
                          <a:ea typeface="+mn-ea"/>
                          <a:cs typeface="+mn-cs"/>
                        </a:rPr>
                        <a:t>The method returns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true</a:t>
                      </a:r>
                      <a:r>
                        <a:rPr lang="en-US" sz="1800" b="0" i="0" u="none" strike="noStrike" kern="1200" baseline="0" dirty="0" smtClean="0">
                          <a:solidFill>
                            <a:schemeClr val="dk1"/>
                          </a:solidFill>
                          <a:latin typeface="+mn-lt"/>
                          <a:ea typeface="+mn-ea"/>
                          <a:cs typeface="+mn-cs"/>
                        </a:rPr>
                        <a:t> if the cursor is positioned on a valid row and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false</a:t>
                      </a:r>
                      <a:r>
                        <a:rPr lang="en-US" sz="1800" b="0" i="0" u="none" strike="noStrike" kern="1200" baseline="0" dirty="0" smtClean="0">
                          <a:solidFill>
                            <a:schemeClr val="dk1"/>
                          </a:solidFill>
                          <a:latin typeface="+mn-lt"/>
                          <a:ea typeface="+mn-ea"/>
                          <a:cs typeface="+mn-cs"/>
                        </a:rPr>
                        <a:t> otherwise. 	</a:t>
                      </a:r>
                    </a:p>
                    <a:p>
                      <a:endParaRPr lang="en-US" sz="12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xmlns="" val="911917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Updatable </a:t>
            </a:r>
            <a:r>
              <a:rPr lang="en-US" sz="2400" dirty="0" err="1">
                <a:latin typeface="Courier New" panose="02070309020205020404" pitchFamily="49" charset="0"/>
                <a:cs typeface="Courier New" panose="02070309020205020404" pitchFamily="49" charset="0"/>
              </a:rPr>
              <a:t>ResultSet</a:t>
            </a:r>
            <a:r>
              <a:rPr lang="en-US" sz="2400" dirty="0"/>
              <a:t> is the ability to update rows in a result set using Java programming language methods rather than SQL commands. </a:t>
            </a:r>
          </a:p>
          <a:p>
            <a:r>
              <a:rPr lang="en-US" sz="2400" dirty="0"/>
              <a:t>An updatable </a:t>
            </a:r>
            <a:r>
              <a:rPr lang="en-US" sz="2400" dirty="0" err="1">
                <a:latin typeface="Courier New" panose="02070309020205020404" pitchFamily="49" charset="0"/>
                <a:cs typeface="Courier New" panose="02070309020205020404" pitchFamily="49" charset="0"/>
              </a:rPr>
              <a:t>ResultSet</a:t>
            </a:r>
            <a:r>
              <a:rPr lang="en-US" sz="2400" dirty="0"/>
              <a:t> will allow the programmer to change the data in the existing row, to insert a new row, or delete an existing row.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newUpdateXXX</a:t>
            </a:r>
            <a:r>
              <a:rPr lang="en-US" sz="2400" dirty="0">
                <a:latin typeface="Courier New" panose="02070309020205020404" pitchFamily="49" charset="0"/>
                <a:cs typeface="Courier New" panose="02070309020205020404" pitchFamily="49" charset="0"/>
              </a:rPr>
              <a:t>() </a:t>
            </a:r>
            <a:r>
              <a:rPr lang="en-US" sz="2400" dirty="0"/>
              <a:t>methods of </a:t>
            </a:r>
            <a:r>
              <a:rPr lang="en-US" sz="2400" dirty="0" err="1">
                <a:latin typeface="Courier New" panose="02070309020205020404" pitchFamily="49" charset="0"/>
                <a:cs typeface="Courier New" panose="02070309020205020404" pitchFamily="49" charset="0"/>
              </a:rPr>
              <a:t>ResultSet</a:t>
            </a:r>
            <a:r>
              <a:rPr lang="en-US" sz="2400" dirty="0"/>
              <a:t> interface can be used to change the data in an existing row. </a:t>
            </a:r>
          </a:p>
          <a:p>
            <a:r>
              <a:rPr lang="en-US" sz="2400" dirty="0"/>
              <a:t>When using an updatable result set, it is recommended to make it scrollable. </a:t>
            </a:r>
            <a:endParaRPr lang="en-US" sz="2400" dirty="0" smtClean="0"/>
          </a:p>
        </p:txBody>
      </p:sp>
      <p:sp>
        <p:nvSpPr>
          <p:cNvPr id="3" name="Title 2"/>
          <p:cNvSpPr>
            <a:spLocks noGrp="1"/>
          </p:cNvSpPr>
          <p:nvPr>
            <p:ph type="title"/>
          </p:nvPr>
        </p:nvSpPr>
        <p:spPr/>
        <p:txBody>
          <a:bodyPr/>
          <a:lstStyle/>
          <a:p>
            <a:r>
              <a:rPr lang="en-US" dirty="0" smtClean="0"/>
              <a:t>Updatable </a:t>
            </a:r>
            <a:r>
              <a:rPr lang="en-US" dirty="0" err="1">
                <a:latin typeface="Courier New" pitchFamily="49" charset="0"/>
                <a:cs typeface="Courier New" pitchFamily="49" charset="0"/>
              </a:rPr>
              <a:t>ResultSet</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Tree>
    <p:extLst>
      <p:ext uri="{BB962C8B-B14F-4D97-AF65-F5344CB8AC3E}">
        <p14:creationId xmlns:p14="http://schemas.microsoft.com/office/powerpoint/2010/main" xmlns="" val="3637083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Concurrency is a process wherein two events take place in parallel. </a:t>
            </a:r>
          </a:p>
          <a:p>
            <a:r>
              <a:rPr lang="en-US" sz="2400" dirty="0"/>
              <a:t>The concurrency type of a result set determines whether it is updatable or not. </a:t>
            </a:r>
            <a:endParaRPr lang="en-US" sz="2400" dirty="0" smtClean="0"/>
          </a:p>
          <a:p>
            <a:r>
              <a:rPr lang="en-US" sz="2400" dirty="0" smtClean="0"/>
              <a:t>The </a:t>
            </a:r>
            <a:r>
              <a:rPr lang="en-US" sz="2400" dirty="0"/>
              <a:t>constant values that can be assigned for specifying the concurrency types are as follows: </a:t>
            </a:r>
            <a:endParaRPr lang="en-US" sz="2400" dirty="0" smtClean="0"/>
          </a:p>
          <a:p>
            <a:pPr lvl="1"/>
            <a:r>
              <a:rPr lang="en-US" sz="1600" dirty="0" smtClean="0">
                <a:latin typeface="Courier New" panose="02070309020205020404" pitchFamily="49" charset="0"/>
                <a:cs typeface="Courier New" panose="02070309020205020404" pitchFamily="49" charset="0"/>
              </a:rPr>
              <a:t>CONCURRENCY.READ_ONLY</a:t>
            </a:r>
            <a:r>
              <a:rPr lang="en-US" sz="1600" dirty="0" smtClean="0"/>
              <a:t>: The </a:t>
            </a:r>
            <a:r>
              <a:rPr lang="en-US" sz="1600" dirty="0"/>
              <a:t>result set cannot be modified and hence, it is not updatable in any way. </a:t>
            </a:r>
          </a:p>
          <a:p>
            <a:pPr lvl="1"/>
            <a:r>
              <a:rPr lang="en-US" sz="1600" dirty="0" smtClean="0">
                <a:latin typeface="Courier New" panose="02070309020205020404" pitchFamily="49" charset="0"/>
                <a:cs typeface="Courier New" panose="02070309020205020404" pitchFamily="49" charset="0"/>
              </a:rPr>
              <a:t>CONCURRENCY.UPDATABLE</a:t>
            </a:r>
            <a:r>
              <a:rPr lang="en-US" sz="1600" dirty="0" smtClean="0"/>
              <a:t>: The </a:t>
            </a:r>
            <a:r>
              <a:rPr lang="en-US" sz="1600" dirty="0"/>
              <a:t>update, insert, and delete operations can be performed on the result set and the changes are copied to the database. </a:t>
            </a:r>
            <a:endParaRPr lang="en-US" sz="1600" dirty="0" smtClean="0"/>
          </a:p>
        </p:txBody>
      </p:sp>
      <p:sp>
        <p:nvSpPr>
          <p:cNvPr id="3" name="Title 2"/>
          <p:cNvSpPr>
            <a:spLocks noGrp="1"/>
          </p:cNvSpPr>
          <p:nvPr>
            <p:ph type="title"/>
          </p:nvPr>
        </p:nvSpPr>
        <p:spPr/>
        <p:txBody>
          <a:bodyPr/>
          <a:lstStyle/>
          <a:p>
            <a:r>
              <a:rPr lang="en-US" dirty="0" smtClean="0"/>
              <a:t>Concurrency </a:t>
            </a:r>
            <a:r>
              <a:rPr lang="en-US" dirty="0"/>
              <a:t>in </a:t>
            </a:r>
            <a:r>
              <a:rPr lang="en-US" dirty="0" err="1">
                <a:latin typeface="Courier New" pitchFamily="49" charset="0"/>
                <a:cs typeface="Courier New" pitchFamily="49" charset="0"/>
              </a:rPr>
              <a:t>ResultSet</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Tree>
    <p:extLst>
      <p:ext uri="{BB962C8B-B14F-4D97-AF65-F5344CB8AC3E}">
        <p14:creationId xmlns:p14="http://schemas.microsoft.com/office/powerpoint/2010/main" xmlns="" val="16820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There are two steps involved in this process. </a:t>
            </a:r>
            <a:endParaRPr lang="en-US" sz="2400" dirty="0" smtClean="0"/>
          </a:p>
          <a:p>
            <a:pPr lvl="1"/>
            <a:r>
              <a:rPr lang="en-US" sz="1600" b="1" dirty="0" smtClean="0"/>
              <a:t>First step</a:t>
            </a:r>
            <a:r>
              <a:rPr lang="en-US" sz="1600" dirty="0" smtClean="0"/>
              <a:t>: Change the </a:t>
            </a:r>
            <a:r>
              <a:rPr lang="en-US" sz="1600" dirty="0"/>
              <a:t>values for a specific row using various </a:t>
            </a:r>
            <a:r>
              <a:rPr lang="en-US" sz="1600" dirty="0">
                <a:latin typeface="Courier New" panose="02070309020205020404" pitchFamily="49" charset="0"/>
                <a:cs typeface="Courier New" panose="02070309020205020404" pitchFamily="49" charset="0"/>
              </a:rPr>
              <a:t>update&lt;Type&gt; </a:t>
            </a:r>
            <a:r>
              <a:rPr lang="en-US" sz="1600" dirty="0"/>
              <a:t>methods, where </a:t>
            </a:r>
            <a:r>
              <a:rPr lang="en-US" sz="1600" dirty="0">
                <a:latin typeface="Courier New" panose="02070309020205020404" pitchFamily="49" charset="0"/>
                <a:cs typeface="Courier New" panose="02070309020205020404" pitchFamily="49" charset="0"/>
              </a:rPr>
              <a:t>&lt;Type&gt; </a:t>
            </a:r>
            <a:r>
              <a:rPr lang="en-US" sz="1600" dirty="0"/>
              <a:t>is a Java data type. </a:t>
            </a:r>
            <a:endParaRPr lang="en-US" sz="1600" dirty="0" smtClean="0"/>
          </a:p>
          <a:p>
            <a:pPr lvl="1"/>
            <a:r>
              <a:rPr lang="en-US" sz="1600" b="1" dirty="0" smtClean="0"/>
              <a:t>Second step</a:t>
            </a:r>
            <a:r>
              <a:rPr lang="en-US" sz="1600" dirty="0" smtClean="0"/>
              <a:t>: Apply the </a:t>
            </a:r>
            <a:r>
              <a:rPr lang="en-US" sz="1600" dirty="0"/>
              <a:t>changes to the rows of the underlying database. </a:t>
            </a:r>
          </a:p>
          <a:p>
            <a:r>
              <a:rPr lang="en-US" sz="2400" dirty="0"/>
              <a:t>The database itself is not updated until the second step. </a:t>
            </a:r>
            <a:endParaRPr lang="en-US" sz="2400" dirty="0" smtClean="0"/>
          </a:p>
          <a:p>
            <a:r>
              <a:rPr lang="en-US" sz="2400" dirty="0" smtClean="0"/>
              <a:t>Updating </a:t>
            </a:r>
            <a:r>
              <a:rPr lang="en-US" sz="2400" dirty="0"/>
              <a:t>columns in a </a:t>
            </a:r>
            <a:r>
              <a:rPr lang="en-US" sz="2400" dirty="0" err="1">
                <a:latin typeface="Courier New" panose="02070309020205020404" pitchFamily="49" charset="0"/>
                <a:cs typeface="Courier New" panose="02070309020205020404" pitchFamily="49" charset="0"/>
              </a:rPr>
              <a:t>ResultSet</a:t>
            </a:r>
            <a:r>
              <a:rPr lang="en-US" sz="2400" dirty="0"/>
              <a:t> without calling the </a:t>
            </a:r>
            <a:r>
              <a:rPr lang="en-US" sz="2400" dirty="0" err="1">
                <a:latin typeface="Courier New" panose="02070309020205020404" pitchFamily="49" charset="0"/>
                <a:cs typeface="Courier New" panose="02070309020205020404" pitchFamily="49" charset="0"/>
              </a:rPr>
              <a:t>updateRow</a:t>
            </a:r>
            <a:r>
              <a:rPr lang="en-US" sz="2400" dirty="0">
                <a:latin typeface="Courier New" panose="02070309020205020404" pitchFamily="49" charset="0"/>
                <a:cs typeface="Courier New" panose="02070309020205020404" pitchFamily="49" charset="0"/>
              </a:rPr>
              <a:t>() </a:t>
            </a:r>
            <a:r>
              <a:rPr lang="en-US" sz="2400" dirty="0"/>
              <a:t>method does not make any changes to the database. </a:t>
            </a:r>
            <a:endParaRPr lang="en-US" sz="2400" dirty="0" smtClean="0"/>
          </a:p>
          <a:p>
            <a:r>
              <a:rPr lang="en-US" sz="2400" dirty="0" smtClean="0"/>
              <a:t>Once </a:t>
            </a:r>
            <a:r>
              <a:rPr lang="en-US" sz="2400" dirty="0"/>
              <a:t>the </a:t>
            </a:r>
            <a:r>
              <a:rPr lang="en-US" sz="2400" dirty="0" err="1">
                <a:latin typeface="Courier New" panose="02070309020205020404" pitchFamily="49" charset="0"/>
                <a:cs typeface="Courier New" panose="02070309020205020404" pitchFamily="49" charset="0"/>
              </a:rPr>
              <a:t>updateRow</a:t>
            </a:r>
            <a:r>
              <a:rPr lang="en-US" sz="2400" dirty="0">
                <a:latin typeface="Courier New" panose="02070309020205020404" pitchFamily="49" charset="0"/>
                <a:cs typeface="Courier New" panose="02070309020205020404" pitchFamily="49" charset="0"/>
              </a:rPr>
              <a:t>() </a:t>
            </a:r>
            <a:r>
              <a:rPr lang="en-US" sz="2400" dirty="0"/>
              <a:t>method is called, changes to the database are final and cannot be undone. </a:t>
            </a:r>
            <a:endParaRPr lang="en-US" sz="1600" dirty="0" smtClean="0"/>
          </a:p>
        </p:txBody>
      </p:sp>
      <p:sp>
        <p:nvSpPr>
          <p:cNvPr id="3" name="Title 2"/>
          <p:cNvSpPr>
            <a:spLocks noGrp="1"/>
          </p:cNvSpPr>
          <p:nvPr>
            <p:ph type="title"/>
          </p:nvPr>
        </p:nvSpPr>
        <p:spPr/>
        <p:txBody>
          <a:bodyPr/>
          <a:lstStyle/>
          <a:p>
            <a:r>
              <a:rPr lang="en-US" dirty="0" smtClean="0"/>
              <a:t>Updating </a:t>
            </a:r>
            <a:r>
              <a:rPr lang="en-US" dirty="0"/>
              <a:t>a Row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Tree>
    <p:extLst>
      <p:ext uri="{BB962C8B-B14F-4D97-AF65-F5344CB8AC3E}">
        <p14:creationId xmlns:p14="http://schemas.microsoft.com/office/powerpoint/2010/main" xmlns="" val="4291305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Step 1: Positioning the Cursor </a:t>
            </a:r>
            <a:endParaRPr lang="en-US" sz="2400" b="1" u="sng" dirty="0" smtClean="0"/>
          </a:p>
          <a:p>
            <a:r>
              <a:rPr lang="en-US" sz="2400" dirty="0"/>
              <a:t>Move to the insert row, using the </a:t>
            </a:r>
            <a:r>
              <a:rPr lang="en-US" sz="2400" dirty="0" err="1">
                <a:latin typeface="Courier New" panose="02070309020205020404" pitchFamily="49" charset="0"/>
                <a:cs typeface="Courier New" panose="02070309020205020404" pitchFamily="49" charset="0"/>
              </a:rPr>
              <a:t>moveToInsertRow</a:t>
            </a:r>
            <a:r>
              <a:rPr lang="en-US" sz="2400" dirty="0">
                <a:latin typeface="Courier New" panose="02070309020205020404" pitchFamily="49" charset="0"/>
                <a:cs typeface="Courier New" panose="02070309020205020404" pitchFamily="49" charset="0"/>
              </a:rPr>
              <a:t>()</a:t>
            </a:r>
            <a:r>
              <a:rPr lang="en-US" sz="2400" dirty="0"/>
              <a:t> method.</a:t>
            </a:r>
          </a:p>
          <a:p>
            <a:r>
              <a:rPr lang="en-IN" sz="2400" dirty="0"/>
              <a:t>The following Code Snippet demonstrates the </a:t>
            </a:r>
            <a:r>
              <a:rPr lang="en-US" sz="2400" dirty="0" err="1">
                <a:latin typeface="Courier New" panose="02070309020205020404" pitchFamily="49" charset="0"/>
                <a:cs typeface="Courier New" panose="02070309020205020404" pitchFamily="49" charset="0"/>
              </a:rPr>
              <a:t>moveToInsertRow</a:t>
            </a:r>
            <a:r>
              <a:rPr lang="en-US" sz="2400" dirty="0">
                <a:latin typeface="Courier New" panose="02070309020205020404" pitchFamily="49" charset="0"/>
                <a:cs typeface="Courier New" panose="02070309020205020404" pitchFamily="49" charset="0"/>
              </a:rPr>
              <a:t>()</a:t>
            </a:r>
            <a:r>
              <a:rPr lang="en-US" sz="2400" dirty="0"/>
              <a:t> </a:t>
            </a:r>
            <a:r>
              <a:rPr lang="en-US" sz="2400" dirty="0" smtClean="0"/>
              <a:t>method:</a:t>
            </a: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3" name="Title 2"/>
          <p:cNvSpPr>
            <a:spLocks noGrp="1"/>
          </p:cNvSpPr>
          <p:nvPr>
            <p:ph type="title"/>
          </p:nvPr>
        </p:nvSpPr>
        <p:spPr/>
        <p:txBody>
          <a:bodyPr/>
          <a:lstStyle/>
          <a:p>
            <a:r>
              <a:rPr lang="en-US" dirty="0" smtClean="0"/>
              <a:t>Steps </a:t>
            </a:r>
            <a:r>
              <a:rPr lang="en-US" dirty="0"/>
              <a:t>for Inserting a </a:t>
            </a:r>
            <a:r>
              <a:rPr lang="en-US" dirty="0" smtClean="0"/>
              <a:t>Row [1-2]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TextBox 5"/>
          <p:cNvSpPr txBox="1"/>
          <p:nvPr/>
        </p:nvSpPr>
        <p:spPr>
          <a:xfrm>
            <a:off x="404188" y="3662275"/>
            <a:ext cx="7643866" cy="180972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Create an updatable result set </a:t>
            </a:r>
          </a:p>
          <a:p>
            <a:pPr indent="400050"/>
            <a:r>
              <a:rPr lang="en-US" sz="1800" dirty="0" err="1"/>
              <a:t>ResultSet</a:t>
            </a:r>
            <a:r>
              <a:rPr lang="en-US" sz="1800" dirty="0"/>
              <a:t> </a:t>
            </a:r>
            <a:r>
              <a:rPr lang="en-US" sz="1800" dirty="0" err="1"/>
              <a:t>rs</a:t>
            </a:r>
            <a:r>
              <a:rPr lang="en-US" sz="1800" dirty="0"/>
              <a:t> = </a:t>
            </a:r>
            <a:r>
              <a:rPr lang="en-US" sz="1800" dirty="0" err="1"/>
              <a:t>stmt.executeQuery</a:t>
            </a:r>
            <a:r>
              <a:rPr lang="en-US" sz="1800" dirty="0"/>
              <a:t>(“SELECT NAME, EMPLOYEE_ID FROM EMPLOYEES”); </a:t>
            </a:r>
          </a:p>
          <a:p>
            <a:r>
              <a:rPr lang="en-US" sz="1800" dirty="0"/>
              <a:t>// Move cursor to the “insert row” </a:t>
            </a:r>
          </a:p>
          <a:p>
            <a:pPr indent="400050"/>
            <a:r>
              <a:rPr lang="en-US" sz="1800" dirty="0" err="1"/>
              <a:t>rs.moveToInsertRow</a:t>
            </a:r>
            <a:r>
              <a:rPr lang="en-US" sz="1800" dirty="0"/>
              <a:t>(); 	</a:t>
            </a:r>
          </a:p>
          <a:p>
            <a:r>
              <a:rPr lang="en-US" sz="1800" dirty="0"/>
              <a:t>		</a:t>
            </a:r>
          </a:p>
        </p:txBody>
      </p:sp>
      <p:sp>
        <p:nvSpPr>
          <p:cNvPr id="7" name="TextBox 6"/>
          <p:cNvSpPr txBox="1"/>
          <p:nvPr/>
        </p:nvSpPr>
        <p:spPr>
          <a:xfrm>
            <a:off x="404188" y="3151202"/>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a:t>Code Snippet </a:t>
            </a:r>
            <a:endParaRPr lang="en-GB" sz="2000" dirty="0"/>
          </a:p>
        </p:txBody>
      </p:sp>
    </p:spTree>
    <p:extLst>
      <p:ext uri="{BB962C8B-B14F-4D97-AF65-F5344CB8AC3E}">
        <p14:creationId xmlns:p14="http://schemas.microsoft.com/office/powerpoint/2010/main" xmlns="" val="80085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Step 2: Updating the Columns  </a:t>
            </a:r>
          </a:p>
          <a:p>
            <a:r>
              <a:rPr lang="en-US" sz="2000" dirty="0"/>
              <a:t>Use </a:t>
            </a:r>
            <a:r>
              <a:rPr lang="en-US" sz="2000" dirty="0" err="1">
                <a:latin typeface="Courier New" panose="02070309020205020404" pitchFamily="49" charset="0"/>
                <a:cs typeface="Courier New" panose="02070309020205020404" pitchFamily="49" charset="0"/>
              </a:rPr>
              <a:t>updateXXX</a:t>
            </a:r>
            <a:r>
              <a:rPr lang="en-US" sz="2000" dirty="0">
                <a:latin typeface="Courier New" panose="02070309020205020404" pitchFamily="49" charset="0"/>
                <a:cs typeface="Courier New" panose="02070309020205020404" pitchFamily="49" charset="0"/>
              </a:rPr>
              <a:t>()</a:t>
            </a:r>
            <a:r>
              <a:rPr lang="en-US" sz="2000" dirty="0"/>
              <a:t> methods to load new data into the insert row. </a:t>
            </a:r>
            <a:endParaRPr lang="en-US" sz="2000" dirty="0" smtClean="0"/>
          </a:p>
          <a:p>
            <a:r>
              <a:rPr lang="en-IN" sz="2000" dirty="0" smtClean="0"/>
              <a:t>The following Code Snippet demonstrates the </a:t>
            </a:r>
            <a:r>
              <a:rPr lang="en-IN" sz="2000" dirty="0" err="1" smtClean="0">
                <a:latin typeface="Courier New" panose="02070309020205020404" pitchFamily="49" charset="0"/>
                <a:cs typeface="Courier New" panose="02070309020205020404" pitchFamily="49" charset="0"/>
              </a:rPr>
              <a:t>updateXXX</a:t>
            </a:r>
            <a:r>
              <a:rPr lang="en-IN" sz="2000" dirty="0" smtClean="0">
                <a:latin typeface="Courier New" panose="02070309020205020404" pitchFamily="49" charset="0"/>
                <a:cs typeface="Courier New" panose="02070309020205020404" pitchFamily="49" charset="0"/>
              </a:rPr>
              <a:t>()</a:t>
            </a:r>
            <a:r>
              <a:rPr lang="en-IN" sz="2000" dirty="0" smtClean="0"/>
              <a:t> </a:t>
            </a:r>
            <a:r>
              <a:rPr lang="en-IN" sz="2000" dirty="0" smtClean="0"/>
              <a:t>method:</a:t>
            </a:r>
            <a:endParaRPr lang="en-US" sz="20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b="1" u="sng" dirty="0" smtClean="0"/>
              <a:t>Step </a:t>
            </a:r>
            <a:r>
              <a:rPr lang="en-US" sz="2400" b="1" u="sng" dirty="0"/>
              <a:t>3: Inserting the Row</a:t>
            </a:r>
            <a:r>
              <a:rPr lang="en-US" sz="2400" b="1" dirty="0"/>
              <a:t> </a:t>
            </a:r>
            <a:r>
              <a:rPr lang="en-US" sz="2400" b="1" u="sng" dirty="0" smtClean="0"/>
              <a:t>  </a:t>
            </a:r>
            <a:endParaRPr lang="en-US" sz="2400" b="1" u="sng" dirty="0"/>
          </a:p>
          <a:p>
            <a:r>
              <a:rPr lang="en-US" sz="2000" dirty="0"/>
              <a:t>The </a:t>
            </a:r>
            <a:r>
              <a:rPr lang="en-US" sz="2000" dirty="0" err="1"/>
              <a:t>insertRow</a:t>
            </a:r>
            <a:r>
              <a:rPr lang="en-US" sz="2000" dirty="0"/>
              <a:t>() method is called to append the new row to the </a:t>
            </a:r>
            <a:r>
              <a:rPr lang="en-US" sz="2000" dirty="0" err="1"/>
              <a:t>ResultSet</a:t>
            </a:r>
            <a:r>
              <a:rPr lang="en-US" sz="2000" dirty="0"/>
              <a:t> and the underlying database.</a:t>
            </a:r>
          </a:p>
          <a:p>
            <a:r>
              <a:rPr lang="en-IN" sz="2000" dirty="0"/>
              <a:t>The following Code Snippet demonstrates the </a:t>
            </a:r>
            <a:r>
              <a:rPr lang="en-IN" sz="2000" dirty="0" err="1">
                <a:latin typeface="Courier New" pitchFamily="49" charset="0"/>
                <a:cs typeface="Courier New" pitchFamily="49" charset="0"/>
              </a:rPr>
              <a:t>insertRow</a:t>
            </a:r>
            <a:r>
              <a:rPr lang="en-IN" sz="2000" dirty="0">
                <a:latin typeface="Courier New" pitchFamily="49" charset="0"/>
                <a:cs typeface="Courier New" pitchFamily="49" charset="0"/>
              </a:rPr>
              <a:t>()</a:t>
            </a:r>
            <a:r>
              <a:rPr lang="en-IN" sz="2000" dirty="0">
                <a:cs typeface="Courier New" pitchFamily="49" charset="0"/>
              </a:rPr>
              <a:t> </a:t>
            </a:r>
            <a:r>
              <a:rPr lang="en-IN" sz="2000" dirty="0"/>
              <a:t>method:</a:t>
            </a:r>
            <a:endParaRPr lang="en-US" sz="2000" dirty="0"/>
          </a:p>
          <a:p>
            <a:pPr marL="0" indent="0">
              <a:buNone/>
            </a:pPr>
            <a:r>
              <a:rPr lang="en-US" sz="2400" dirty="0" smtClean="0"/>
              <a:t> </a:t>
            </a:r>
          </a:p>
        </p:txBody>
      </p:sp>
      <p:sp>
        <p:nvSpPr>
          <p:cNvPr id="3" name="Title 2"/>
          <p:cNvSpPr>
            <a:spLocks noGrp="1"/>
          </p:cNvSpPr>
          <p:nvPr>
            <p:ph type="title"/>
          </p:nvPr>
        </p:nvSpPr>
        <p:spPr/>
        <p:txBody>
          <a:bodyPr/>
          <a:lstStyle/>
          <a:p>
            <a:r>
              <a:rPr lang="en-US" dirty="0" smtClean="0"/>
              <a:t>Steps </a:t>
            </a:r>
            <a:r>
              <a:rPr lang="en-US" dirty="0"/>
              <a:t>for Inserting a </a:t>
            </a:r>
            <a:r>
              <a:rPr lang="en-US" dirty="0" smtClean="0"/>
              <a:t>Row [2-2]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15</a:t>
            </a:fld>
            <a:endParaRPr lang="en-US" dirty="0"/>
          </a:p>
        </p:txBody>
      </p:sp>
      <p:sp>
        <p:nvSpPr>
          <p:cNvPr id="8" name="TextBox 7"/>
          <p:cNvSpPr txBox="1"/>
          <p:nvPr/>
        </p:nvSpPr>
        <p:spPr>
          <a:xfrm>
            <a:off x="668164" y="2559382"/>
            <a:ext cx="7643866" cy="83407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dirty="0"/>
              <a:t>// Set values for the new row </a:t>
            </a:r>
          </a:p>
          <a:p>
            <a:pPr indent="171450"/>
            <a:r>
              <a:rPr lang="en-US" dirty="0" err="1"/>
              <a:t>rs.updateString</a:t>
            </a:r>
            <a:r>
              <a:rPr lang="en-US" dirty="0"/>
              <a:t>(1, “William Ferris”); </a:t>
            </a:r>
          </a:p>
          <a:p>
            <a:pPr indent="171450"/>
            <a:r>
              <a:rPr lang="en-US" dirty="0" err="1"/>
              <a:t>rs.updateInt</a:t>
            </a:r>
            <a:r>
              <a:rPr lang="en-US" dirty="0"/>
              <a:t>(2, 35244); 	</a:t>
            </a:r>
            <a:r>
              <a:rPr lang="en-US" sz="1800" dirty="0"/>
              <a:t>		</a:t>
            </a:r>
          </a:p>
        </p:txBody>
      </p:sp>
      <p:sp>
        <p:nvSpPr>
          <p:cNvPr id="9" name="TextBox 8"/>
          <p:cNvSpPr txBox="1"/>
          <p:nvPr/>
        </p:nvSpPr>
        <p:spPr>
          <a:xfrm>
            <a:off x="683568" y="2090827"/>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a:t>Code Snippet </a:t>
            </a:r>
            <a:endParaRPr lang="en-GB" sz="2000" dirty="0"/>
          </a:p>
        </p:txBody>
      </p:sp>
      <p:sp>
        <p:nvSpPr>
          <p:cNvPr id="11" name="TextBox 10"/>
          <p:cNvSpPr txBox="1"/>
          <p:nvPr/>
        </p:nvSpPr>
        <p:spPr>
          <a:xfrm>
            <a:off x="827584" y="5465156"/>
            <a:ext cx="7643866" cy="63940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Commit appending of new row to the result set </a:t>
            </a:r>
          </a:p>
          <a:p>
            <a:pPr indent="400050"/>
            <a:r>
              <a:rPr lang="en-US" sz="1800" dirty="0" err="1"/>
              <a:t>rs.insertRow</a:t>
            </a:r>
            <a:r>
              <a:rPr lang="en-US" sz="1800" dirty="0"/>
              <a:t>(); 				</a:t>
            </a:r>
          </a:p>
        </p:txBody>
      </p:sp>
      <p:sp>
        <p:nvSpPr>
          <p:cNvPr id="12" name="TextBox 11"/>
          <p:cNvSpPr txBox="1"/>
          <p:nvPr/>
        </p:nvSpPr>
        <p:spPr>
          <a:xfrm>
            <a:off x="827584" y="4957266"/>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a:t>Code Snippet </a:t>
            </a:r>
            <a:endParaRPr lang="en-GB" sz="2000" dirty="0"/>
          </a:p>
        </p:txBody>
      </p:sp>
    </p:spTree>
    <p:extLst>
      <p:ext uri="{BB962C8B-B14F-4D97-AF65-F5344CB8AC3E}">
        <p14:creationId xmlns:p14="http://schemas.microsoft.com/office/powerpoint/2010/main" xmlns="" val="4158743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xmlns="" val="2590181259"/>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Steps </a:t>
            </a:r>
            <a:r>
              <a:rPr lang="en-US" dirty="0"/>
              <a:t>for Deleting a Row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16</a:t>
            </a:fld>
            <a:endParaRPr lang="en-US" dirty="0"/>
          </a:p>
        </p:txBody>
      </p:sp>
    </p:spTree>
    <p:extLst>
      <p:ext uri="{BB962C8B-B14F-4D97-AF65-F5344CB8AC3E}">
        <p14:creationId xmlns:p14="http://schemas.microsoft.com/office/powerpoint/2010/main" xmlns="" val="1193217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stored procedure can be defined as a group of SQL statements performing a particular task. </a:t>
            </a:r>
            <a:endParaRPr lang="en-US" sz="2400" dirty="0" smtClean="0"/>
          </a:p>
          <a:p>
            <a:r>
              <a:rPr lang="en-US" sz="2400" dirty="0" smtClean="0"/>
              <a:t>Stored </a:t>
            </a:r>
            <a:r>
              <a:rPr lang="en-US" sz="2400" dirty="0"/>
              <a:t>procedures having any combination of input, output, or input/output parameters can be compiled and executed. </a:t>
            </a:r>
            <a:endParaRPr lang="en-US" sz="2400" dirty="0" smtClean="0"/>
          </a:p>
          <a:p>
            <a:r>
              <a:rPr lang="en-US" sz="2400" dirty="0" smtClean="0"/>
              <a:t>As </a:t>
            </a:r>
            <a:r>
              <a:rPr lang="en-US" sz="2400" dirty="0"/>
              <a:t>stored procedures are pre-compiled, they are faster and more efficient than using individual SQL query statements. </a:t>
            </a:r>
            <a:endParaRPr lang="en-US" sz="2400" dirty="0" smtClean="0"/>
          </a:p>
          <a:p>
            <a:r>
              <a:rPr lang="en-US" sz="2400" dirty="0" smtClean="0"/>
              <a:t>Following are the basic </a:t>
            </a:r>
            <a:r>
              <a:rPr lang="en-US" sz="2400" dirty="0"/>
              <a:t>elements that a stored procedure consists </a:t>
            </a:r>
            <a:r>
              <a:rPr lang="en-US" sz="2400" dirty="0" smtClean="0"/>
              <a:t>of: </a:t>
            </a:r>
          </a:p>
          <a:p>
            <a:pPr lvl="1"/>
            <a:r>
              <a:rPr lang="en-US" sz="1600" dirty="0" smtClean="0"/>
              <a:t>SQL statements</a:t>
            </a:r>
          </a:p>
          <a:p>
            <a:pPr lvl="1"/>
            <a:r>
              <a:rPr lang="en-US" sz="1600" dirty="0" smtClean="0"/>
              <a:t>Variables</a:t>
            </a:r>
          </a:p>
          <a:p>
            <a:pPr lvl="1"/>
            <a:r>
              <a:rPr lang="en-US" sz="1600" dirty="0" smtClean="0"/>
              <a:t>One or </a:t>
            </a:r>
            <a:r>
              <a:rPr lang="en-US" sz="1600" dirty="0"/>
              <a:t>more </a:t>
            </a:r>
            <a:r>
              <a:rPr lang="en-US" sz="1600" dirty="0" smtClean="0"/>
              <a:t>parameters</a:t>
            </a:r>
          </a:p>
          <a:p>
            <a:r>
              <a:rPr lang="en-US" sz="2400" dirty="0"/>
              <a:t>Statements form the main element of the stored procedure. </a:t>
            </a:r>
          </a:p>
        </p:txBody>
      </p:sp>
      <p:sp>
        <p:nvSpPr>
          <p:cNvPr id="3" name="Title 2"/>
          <p:cNvSpPr>
            <a:spLocks noGrp="1"/>
          </p:cNvSpPr>
          <p:nvPr>
            <p:ph type="title"/>
          </p:nvPr>
        </p:nvSpPr>
        <p:spPr/>
        <p:txBody>
          <a:bodyPr/>
          <a:lstStyle/>
          <a:p>
            <a:r>
              <a:rPr lang="en-US" dirty="0" smtClean="0"/>
              <a:t>Stored Procedure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17</a:t>
            </a:fld>
            <a:endParaRPr lang="en-US" dirty="0"/>
          </a:p>
        </p:txBody>
      </p:sp>
    </p:spTree>
    <p:extLst>
      <p:ext uri="{BB962C8B-B14F-4D97-AF65-F5344CB8AC3E}">
        <p14:creationId xmlns:p14="http://schemas.microsoft.com/office/powerpoint/2010/main" xmlns="" val="1556039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64088" y="1196752"/>
            <a:ext cx="3261308" cy="4455710"/>
          </a:xfrm>
        </p:spPr>
      </p:pic>
      <p:sp>
        <p:nvSpPr>
          <p:cNvPr id="3" name="Title 2"/>
          <p:cNvSpPr>
            <a:spLocks noGrp="1"/>
          </p:cNvSpPr>
          <p:nvPr>
            <p:ph type="title"/>
          </p:nvPr>
        </p:nvSpPr>
        <p:spPr/>
        <p:txBody>
          <a:bodyPr/>
          <a:lstStyle/>
          <a:p>
            <a:r>
              <a:rPr lang="en-US" dirty="0" smtClean="0"/>
              <a:t>Characteristics </a:t>
            </a:r>
            <a:r>
              <a:rPr lang="en-US" dirty="0"/>
              <a:t>of Stored Procedures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18</a:t>
            </a:fld>
            <a:endParaRPr lang="en-US" dirty="0"/>
          </a:p>
        </p:txBody>
      </p:sp>
      <p:graphicFrame>
        <p:nvGraphicFramePr>
          <p:cNvPr id="7" name="Diagram 6"/>
          <p:cNvGraphicFramePr/>
          <p:nvPr>
            <p:extLst>
              <p:ext uri="{D42A27DB-BD31-4B8C-83A1-F6EECF244321}">
                <p14:modId xmlns:p14="http://schemas.microsoft.com/office/powerpoint/2010/main" xmlns="" val="4072493840"/>
              </p:ext>
            </p:extLst>
          </p:nvPr>
        </p:nvGraphicFramePr>
        <p:xfrm>
          <a:off x="263500" y="1162497"/>
          <a:ext cx="488456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003621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159824" cy="411163"/>
          </a:xfrm>
        </p:spPr>
        <p:txBody>
          <a:bodyPr/>
          <a:lstStyle/>
          <a:p>
            <a:r>
              <a:rPr lang="en-US" dirty="0" smtClean="0"/>
              <a:t>Creating </a:t>
            </a:r>
            <a:r>
              <a:rPr lang="en-US" dirty="0"/>
              <a:t>a Stored Procedure </a:t>
            </a:r>
            <a:r>
              <a:rPr lang="en-US" dirty="0" smtClean="0"/>
              <a:t>Using </a:t>
            </a:r>
            <a:r>
              <a:rPr lang="en-US" dirty="0">
                <a:latin typeface="Courier New" pitchFamily="49" charset="0"/>
                <a:cs typeface="Courier New" pitchFamily="49" charset="0"/>
              </a:rPr>
              <a:t>Statement</a:t>
            </a:r>
            <a:r>
              <a:rPr lang="en-US" dirty="0"/>
              <a:t> </a:t>
            </a:r>
            <a:r>
              <a:rPr lang="en-US" dirty="0" smtClean="0"/>
              <a:t>Object [1-2]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19</a:t>
            </a:fld>
            <a:endParaRPr lang="en-US" dirty="0"/>
          </a:p>
        </p:txBody>
      </p:sp>
      <p:sp>
        <p:nvSpPr>
          <p:cNvPr id="8" name="Content Placeholder 1"/>
          <p:cNvSpPr>
            <a:spLocks noGrp="1"/>
          </p:cNvSpPr>
          <p:nvPr>
            <p:ph idx="1"/>
          </p:nvPr>
        </p:nvSpPr>
        <p:spPr>
          <a:xfrm>
            <a:off x="304800" y="914400"/>
            <a:ext cx="8610600" cy="5257800"/>
          </a:xfrm>
        </p:spPr>
        <p:txBody>
          <a:bodyPr/>
          <a:lstStyle/>
          <a:p>
            <a:pPr marL="0" indent="0">
              <a:buNone/>
            </a:pPr>
            <a:r>
              <a:rPr lang="en-US" sz="2400" b="1" u="sng" dirty="0"/>
              <a:t>Step 1: </a:t>
            </a:r>
            <a:r>
              <a:rPr lang="en-US" sz="2400" b="1" u="sng" dirty="0" smtClean="0"/>
              <a:t>Create </a:t>
            </a:r>
            <a:r>
              <a:rPr lang="en-US" sz="2400" b="1" u="sng" dirty="0"/>
              <a:t>stored procedure and </a:t>
            </a:r>
            <a:r>
              <a:rPr lang="en-US" sz="2400" b="1" u="sng" dirty="0" smtClean="0"/>
              <a:t>store </a:t>
            </a:r>
            <a:r>
              <a:rPr lang="en-US" sz="2400" b="1" u="sng" dirty="0"/>
              <a:t>it in a String variable </a:t>
            </a:r>
            <a:endParaRPr lang="en-US" sz="2400" b="1" u="sng" dirty="0" smtClean="0"/>
          </a:p>
          <a:p>
            <a:pPr marL="0" indent="0">
              <a:buNone/>
            </a:pPr>
            <a:r>
              <a:rPr lang="en-US" sz="2000" dirty="0" smtClean="0"/>
              <a:t>The following Code Snippet shows </a:t>
            </a:r>
            <a:r>
              <a:rPr lang="en-US" sz="2000" dirty="0"/>
              <a:t>the code to declare the string variable containing the definition of a stored </a:t>
            </a:r>
            <a:r>
              <a:rPr lang="en-US" sz="2000" dirty="0" smtClean="0"/>
              <a:t>procedure: </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a:p>
            <a:pPr marL="0" indent="0">
              <a:buNone/>
            </a:pPr>
            <a:r>
              <a:rPr lang="en-US" sz="2400" b="1" u="sng" dirty="0" smtClean="0"/>
              <a:t>Step </a:t>
            </a:r>
            <a:r>
              <a:rPr lang="en-US" sz="2400" b="1" u="sng" dirty="0"/>
              <a:t>2: </a:t>
            </a:r>
            <a:r>
              <a:rPr lang="en-US" sz="2400" b="1" u="sng" dirty="0" smtClean="0"/>
              <a:t>Use </a:t>
            </a:r>
            <a:r>
              <a:rPr lang="en-US" sz="2400" b="1" u="sng" dirty="0"/>
              <a:t>the Statement object </a:t>
            </a:r>
            <a:r>
              <a:rPr lang="en-US" sz="2400" b="1" u="sng" dirty="0" smtClean="0"/>
              <a:t> </a:t>
            </a:r>
            <a:endParaRPr lang="en-US" sz="2400" b="1" u="sng" dirty="0"/>
          </a:p>
          <a:p>
            <a:pPr marL="0" indent="0">
              <a:buNone/>
            </a:pPr>
            <a:r>
              <a:rPr lang="en-US" sz="2000" dirty="0"/>
              <a:t>The following Code Snippet shows the use of the </a:t>
            </a:r>
            <a:r>
              <a:rPr lang="en-US" sz="2000" dirty="0">
                <a:latin typeface="Courier New" panose="02070309020205020404" pitchFamily="49" charset="0"/>
                <a:cs typeface="Courier New" panose="02070309020205020404" pitchFamily="49" charset="0"/>
              </a:rPr>
              <a:t>Statement</a:t>
            </a:r>
            <a:r>
              <a:rPr lang="en-US" sz="2000" dirty="0"/>
              <a:t> </a:t>
            </a:r>
            <a:r>
              <a:rPr lang="en-US" sz="2000" dirty="0" smtClean="0"/>
              <a:t>object:</a:t>
            </a:r>
          </a:p>
        </p:txBody>
      </p:sp>
      <p:sp>
        <p:nvSpPr>
          <p:cNvPr id="9" name="TextBox 8"/>
          <p:cNvSpPr txBox="1"/>
          <p:nvPr/>
        </p:nvSpPr>
        <p:spPr>
          <a:xfrm>
            <a:off x="395536" y="2583195"/>
            <a:ext cx="7643866" cy="80329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600" dirty="0"/>
              <a:t>//String </a:t>
            </a:r>
            <a:r>
              <a:rPr lang="en-US" sz="1600" dirty="0" err="1"/>
              <a:t>createProcedure</a:t>
            </a:r>
            <a:r>
              <a:rPr lang="en-US" sz="1600" dirty="0"/>
              <a:t> = “Create Procedure DISPLAY_PRODUCTS “ + “as “ + “select PRODUCTS.PRD_NAME, COFFEES.COF_NAME “ + “from PRODUCTS, COFFEES “ + “where PRODUCTS.PRD_ID = COFFEES.PRD_ID “ + “order by PRD_NAME”; </a:t>
            </a:r>
            <a:r>
              <a:rPr lang="en-US" sz="1800" dirty="0"/>
              <a:t>			</a:t>
            </a:r>
          </a:p>
        </p:txBody>
      </p:sp>
      <p:sp>
        <p:nvSpPr>
          <p:cNvPr id="10" name="TextBox 9"/>
          <p:cNvSpPr txBox="1"/>
          <p:nvPr/>
        </p:nvSpPr>
        <p:spPr>
          <a:xfrm>
            <a:off x="395536" y="201169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a:t>Code Snippet </a:t>
            </a:r>
            <a:endParaRPr lang="en-GB" sz="2000" dirty="0"/>
          </a:p>
        </p:txBody>
      </p:sp>
      <p:sp>
        <p:nvSpPr>
          <p:cNvPr id="11" name="TextBox 10"/>
          <p:cNvSpPr txBox="1"/>
          <p:nvPr/>
        </p:nvSpPr>
        <p:spPr>
          <a:xfrm>
            <a:off x="395536" y="5013176"/>
            <a:ext cx="7643866" cy="136037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600" dirty="0"/>
              <a:t>// An active connection </a:t>
            </a:r>
            <a:r>
              <a:rPr lang="en-US" sz="1600" dirty="0" err="1"/>
              <a:t>cn</a:t>
            </a:r>
            <a:r>
              <a:rPr lang="en-US" sz="1600" dirty="0"/>
              <a:t> is used to create a Statement object </a:t>
            </a:r>
          </a:p>
          <a:p>
            <a:pPr indent="342900"/>
            <a:r>
              <a:rPr lang="en-US" sz="1600" dirty="0" smtClean="0"/>
              <a:t>Statement </a:t>
            </a:r>
            <a:r>
              <a:rPr lang="en-US" sz="1600" dirty="0" err="1"/>
              <a:t>st</a:t>
            </a:r>
            <a:r>
              <a:rPr lang="en-US" sz="1600" dirty="0"/>
              <a:t> = </a:t>
            </a:r>
            <a:r>
              <a:rPr lang="en-US" sz="1600" dirty="0" err="1"/>
              <a:t>cn.createStatement</a:t>
            </a:r>
            <a:r>
              <a:rPr lang="en-US" sz="1600" dirty="0"/>
              <a:t>(); </a:t>
            </a:r>
          </a:p>
          <a:p>
            <a:r>
              <a:rPr lang="en-US" sz="1600" dirty="0"/>
              <a:t>// Execute the stored procedure </a:t>
            </a:r>
          </a:p>
          <a:p>
            <a:pPr indent="342900"/>
            <a:r>
              <a:rPr lang="en-US" sz="1600" dirty="0" err="1"/>
              <a:t>st.executeUpdate</a:t>
            </a:r>
            <a:r>
              <a:rPr lang="en-US" sz="1600" dirty="0"/>
              <a:t>(</a:t>
            </a:r>
            <a:r>
              <a:rPr lang="en-US" sz="1600" dirty="0" err="1"/>
              <a:t>createProcedure</a:t>
            </a:r>
            <a:r>
              <a:rPr lang="en-US" sz="1600" dirty="0"/>
              <a:t>); </a:t>
            </a:r>
            <a:r>
              <a:rPr lang="en-US" sz="1800" dirty="0"/>
              <a:t>			</a:t>
            </a:r>
          </a:p>
        </p:txBody>
      </p:sp>
      <p:sp>
        <p:nvSpPr>
          <p:cNvPr id="12" name="TextBox 11"/>
          <p:cNvSpPr txBox="1"/>
          <p:nvPr/>
        </p:nvSpPr>
        <p:spPr>
          <a:xfrm>
            <a:off x="395536" y="453197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a:t>Code Snippet </a:t>
            </a:r>
            <a:endParaRPr lang="en-GB" sz="2000" dirty="0"/>
          </a:p>
        </p:txBody>
      </p:sp>
    </p:spTree>
    <p:extLst>
      <p:ext uri="{BB962C8B-B14F-4D97-AF65-F5344CB8AC3E}">
        <p14:creationId xmlns:p14="http://schemas.microsoft.com/office/powerpoint/2010/main" xmlns="" val="3536312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Objectives </a:t>
            </a:r>
            <a:endParaRPr lang="en-US" sz="2800"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1"/>
          <p:cNvSpPr>
            <a:spLocks noGrp="1"/>
          </p:cNvSpPr>
          <p:nvPr>
            <p:ph idx="1"/>
          </p:nvPr>
        </p:nvSpPr>
        <p:spPr>
          <a:xfrm>
            <a:off x="304800" y="914400"/>
            <a:ext cx="8610600" cy="5257800"/>
          </a:xfrm>
        </p:spPr>
        <p:txBody>
          <a:bodyPr/>
          <a:lstStyle/>
          <a:p>
            <a:r>
              <a:rPr lang="en-US" sz="2400" dirty="0" smtClean="0"/>
              <a:t>List </a:t>
            </a:r>
            <a:r>
              <a:rPr lang="en-US" sz="2400" dirty="0"/>
              <a:t>and describe scrollable result sets</a:t>
            </a:r>
          </a:p>
          <a:p>
            <a:r>
              <a:rPr lang="en-US" sz="2400" dirty="0"/>
              <a:t>List different types of </a:t>
            </a:r>
            <a:r>
              <a:rPr lang="en-US" sz="2400" dirty="0" err="1"/>
              <a:t>ResultSet</a:t>
            </a:r>
            <a:r>
              <a:rPr lang="en-US" sz="2400" dirty="0"/>
              <a:t> and row-positioning methods</a:t>
            </a:r>
          </a:p>
          <a:p>
            <a:r>
              <a:rPr lang="en-US" sz="2400" dirty="0"/>
              <a:t>Explain stored procedures</a:t>
            </a:r>
          </a:p>
          <a:p>
            <a:r>
              <a:rPr lang="en-US" sz="2400" dirty="0"/>
              <a:t>Explain how to call a stored procedure using JDBC API</a:t>
            </a:r>
          </a:p>
          <a:p>
            <a:r>
              <a:rPr lang="en-US" sz="2400" dirty="0"/>
              <a:t>Describe the steps to update records</a:t>
            </a:r>
          </a:p>
          <a:p>
            <a:r>
              <a:rPr lang="en-US" sz="2400" dirty="0"/>
              <a:t>Explain the steps of implementing transactions using JDBC</a:t>
            </a:r>
          </a:p>
          <a:p>
            <a:r>
              <a:rPr lang="en-US" sz="2400" dirty="0"/>
              <a:t>List the enhancements of JDBC 4.0 API</a:t>
            </a:r>
          </a:p>
          <a:p>
            <a:r>
              <a:rPr lang="en-US" sz="2400" dirty="0"/>
              <a:t>Explain </a:t>
            </a:r>
            <a:r>
              <a:rPr lang="en-US" sz="2400" dirty="0" err="1" smtClean="0"/>
              <a:t>RowSet</a:t>
            </a:r>
            <a:r>
              <a:rPr lang="en-US" sz="2400" dirty="0" smtClean="0"/>
              <a:t> </a:t>
            </a:r>
            <a:r>
              <a:rPr lang="en-US" sz="2400" dirty="0"/>
              <a:t>and its type</a:t>
            </a:r>
          </a:p>
          <a:p>
            <a:r>
              <a:rPr lang="en-US" sz="2400" dirty="0"/>
              <a:t>Describe JDBC 4.1 </a:t>
            </a:r>
            <a:r>
              <a:rPr lang="en-US" sz="2400" dirty="0" err="1"/>
              <a:t>RowSetProvider</a:t>
            </a:r>
            <a:r>
              <a:rPr lang="en-US" sz="2400" dirty="0"/>
              <a:t> and </a:t>
            </a:r>
            <a:r>
              <a:rPr lang="en-US" sz="2400" dirty="0" err="1"/>
              <a:t>RowSetFactory</a:t>
            </a:r>
            <a:r>
              <a:rPr lang="en-US" sz="2400" dirty="0"/>
              <a:t> Interfaces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400" dirty="0" smtClean="0"/>
              <a:t>Figure displays </a:t>
            </a:r>
            <a:r>
              <a:rPr lang="en-GB" sz="2400" dirty="0"/>
              <a:t>the stored procedure using </a:t>
            </a:r>
            <a:r>
              <a:rPr lang="en-GB" sz="2400" dirty="0">
                <a:latin typeface="Courier New" panose="02070309020205020404" pitchFamily="49" charset="0"/>
                <a:cs typeface="Courier New" panose="02070309020205020404" pitchFamily="49" charset="0"/>
              </a:rPr>
              <a:t>Statement</a:t>
            </a:r>
            <a:r>
              <a:rPr lang="en-GB" sz="2400" dirty="0"/>
              <a:t> object.</a:t>
            </a:r>
          </a:p>
          <a:p>
            <a:endParaRPr lang="en-US" dirty="0"/>
          </a:p>
        </p:txBody>
      </p:sp>
      <p:sp>
        <p:nvSpPr>
          <p:cNvPr id="3" name="Title 2"/>
          <p:cNvSpPr>
            <a:spLocks noGrp="1"/>
          </p:cNvSpPr>
          <p:nvPr>
            <p:ph type="title"/>
          </p:nvPr>
        </p:nvSpPr>
        <p:spPr>
          <a:xfrm>
            <a:off x="228600" y="152400"/>
            <a:ext cx="8015808" cy="411163"/>
          </a:xfrm>
        </p:spPr>
        <p:txBody>
          <a:bodyPr/>
          <a:lstStyle/>
          <a:p>
            <a:r>
              <a:rPr lang="en-US" dirty="0"/>
              <a:t>Creating a Stored Procedure </a:t>
            </a:r>
            <a:r>
              <a:rPr lang="en-US" dirty="0" smtClean="0"/>
              <a:t>Using </a:t>
            </a:r>
            <a:r>
              <a:rPr lang="en-US" dirty="0">
                <a:latin typeface="Courier New" pitchFamily="49" charset="0"/>
                <a:cs typeface="Courier New" pitchFamily="49" charset="0"/>
              </a:rPr>
              <a:t>Statement</a:t>
            </a:r>
            <a:r>
              <a:rPr lang="en-US" dirty="0"/>
              <a:t> </a:t>
            </a:r>
            <a:r>
              <a:rPr lang="en-US" dirty="0" smtClean="0"/>
              <a:t>Object [2-2] </a:t>
            </a:r>
            <a:endParaRPr lang="en-US"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568" y="1556792"/>
            <a:ext cx="4983010" cy="2935936"/>
          </a:xfrm>
          <a:prstGeom prst="rect">
            <a:avLst/>
          </a:prstGeom>
        </p:spPr>
      </p:pic>
    </p:spTree>
    <p:extLst>
      <p:ext uri="{BB962C8B-B14F-4D97-AF65-F5344CB8AC3E}">
        <p14:creationId xmlns:p14="http://schemas.microsoft.com/office/powerpoint/2010/main" xmlns="" val="1520590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5635352" cy="5257800"/>
          </a:xfrm>
        </p:spPr>
        <p:txBody>
          <a:bodyPr/>
          <a:lstStyle/>
          <a:p>
            <a:r>
              <a:rPr lang="en-IN" sz="2000" b="1" dirty="0" smtClean="0"/>
              <a:t>IN</a:t>
            </a:r>
          </a:p>
          <a:p>
            <a:pPr lvl="1"/>
            <a:r>
              <a:rPr lang="en-GB" sz="1600" dirty="0" smtClean="0"/>
              <a:t>An </a:t>
            </a:r>
            <a:r>
              <a:rPr lang="en-GB" sz="1600" dirty="0"/>
              <a:t>IN parameter is used to pass values into a stored procedure. </a:t>
            </a:r>
            <a:endParaRPr lang="en-GB" sz="1600" dirty="0" smtClean="0"/>
          </a:p>
          <a:p>
            <a:pPr lvl="1"/>
            <a:r>
              <a:rPr lang="en-GB" sz="1600" dirty="0" smtClean="0"/>
              <a:t>The </a:t>
            </a:r>
            <a:r>
              <a:rPr lang="en-GB" sz="1600" dirty="0"/>
              <a:t>value of an IN parameter cannot be changed or reassigned within the module and hence is constant.</a:t>
            </a:r>
          </a:p>
          <a:p>
            <a:r>
              <a:rPr lang="en-IN" sz="2000" b="1" dirty="0" smtClean="0"/>
              <a:t>OUT</a:t>
            </a:r>
          </a:p>
          <a:p>
            <a:pPr lvl="1"/>
            <a:r>
              <a:rPr lang="en-GB" sz="1600" dirty="0" smtClean="0"/>
              <a:t>An </a:t>
            </a:r>
            <a:r>
              <a:rPr lang="en-GB" sz="1600" dirty="0"/>
              <a:t>OUT parameter’s value is passed out of the stored procedure module, back to the calling block. </a:t>
            </a:r>
            <a:endParaRPr lang="en-GB" sz="1600" dirty="0" smtClean="0"/>
          </a:p>
          <a:p>
            <a:pPr lvl="1"/>
            <a:r>
              <a:rPr lang="en-GB" sz="1600" dirty="0" smtClean="0"/>
              <a:t>A </a:t>
            </a:r>
            <a:r>
              <a:rPr lang="en-GB" sz="1600" dirty="0"/>
              <a:t>value can be assigned to an OUT parameter in the body of a module. </a:t>
            </a:r>
            <a:endParaRPr lang="en-GB" sz="1600" dirty="0" smtClean="0"/>
          </a:p>
          <a:p>
            <a:pPr lvl="1"/>
            <a:r>
              <a:rPr lang="en-GB" sz="1600" dirty="0" smtClean="0"/>
              <a:t>The </a:t>
            </a:r>
            <a:r>
              <a:rPr lang="en-GB" sz="1600" dirty="0"/>
              <a:t>value stored in an OUT parameter is a variable and not a constant.</a:t>
            </a:r>
          </a:p>
          <a:p>
            <a:r>
              <a:rPr lang="en-IN" sz="2000" b="1" dirty="0" smtClean="0"/>
              <a:t>IN/OUT </a:t>
            </a:r>
          </a:p>
          <a:p>
            <a:pPr lvl="1"/>
            <a:r>
              <a:rPr lang="en-GB" sz="1600" dirty="0" smtClean="0"/>
              <a:t>An </a:t>
            </a:r>
            <a:r>
              <a:rPr lang="en-GB" sz="1600" dirty="0"/>
              <a:t>IN/OUT parameter is a parameter that can act as an IN or an OUT parameter or both. </a:t>
            </a:r>
            <a:endParaRPr lang="en-GB" sz="1600" dirty="0" smtClean="0"/>
          </a:p>
          <a:p>
            <a:pPr lvl="1"/>
            <a:r>
              <a:rPr lang="en-GB" sz="1600" dirty="0" smtClean="0"/>
              <a:t>The </a:t>
            </a:r>
            <a:r>
              <a:rPr lang="en-GB" sz="1600" dirty="0"/>
              <a:t>value of the IN/OUT parameter is passed in the stored procedure and a new value can be assigned to the parameter and passed out of the module. </a:t>
            </a:r>
            <a:endParaRPr lang="en-GB" sz="1600" dirty="0" smtClean="0"/>
          </a:p>
          <a:p>
            <a:pPr lvl="1"/>
            <a:r>
              <a:rPr lang="en-GB" sz="1600" dirty="0" smtClean="0"/>
              <a:t>An </a:t>
            </a:r>
            <a:r>
              <a:rPr lang="en-GB" sz="1600" dirty="0"/>
              <a:t>IN/OUT parameter behaves </a:t>
            </a:r>
            <a:r>
              <a:rPr lang="en-GB" sz="1600" dirty="0" smtClean="0"/>
              <a:t>same as an </a:t>
            </a:r>
            <a:r>
              <a:rPr lang="en-GB" sz="1600" dirty="0"/>
              <a:t>initialized variable.</a:t>
            </a:r>
          </a:p>
          <a:p>
            <a:endParaRPr lang="en-US" dirty="0"/>
          </a:p>
        </p:txBody>
      </p:sp>
      <p:sp>
        <p:nvSpPr>
          <p:cNvPr id="3" name="Title 2"/>
          <p:cNvSpPr>
            <a:spLocks noGrp="1"/>
          </p:cNvSpPr>
          <p:nvPr>
            <p:ph type="title"/>
          </p:nvPr>
        </p:nvSpPr>
        <p:spPr/>
        <p:txBody>
          <a:bodyPr/>
          <a:lstStyle/>
          <a:p>
            <a:r>
              <a:rPr lang="en-IN" dirty="0" smtClean="0"/>
              <a:t>Parameters of a Stored Procedure</a:t>
            </a:r>
            <a:endParaRPr lang="en-US"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21</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32946" y="1196752"/>
            <a:ext cx="2534368" cy="4386406"/>
          </a:xfrm>
          <a:prstGeom prst="rect">
            <a:avLst/>
          </a:prstGeom>
        </p:spPr>
      </p:pic>
    </p:spTree>
    <p:extLst>
      <p:ext uri="{BB962C8B-B14F-4D97-AF65-F5344CB8AC3E}">
        <p14:creationId xmlns:p14="http://schemas.microsoft.com/office/powerpoint/2010/main" xmlns="" val="3092660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stored procedure can be called from a Java application with the help of a </a:t>
            </a:r>
            <a:r>
              <a:rPr lang="en-US" sz="2400" dirty="0" err="1">
                <a:latin typeface="Courier New" panose="02070309020205020404" pitchFamily="49" charset="0"/>
                <a:cs typeface="Courier New" panose="02070309020205020404" pitchFamily="49" charset="0"/>
              </a:rPr>
              <a:t>CallableStatement</a:t>
            </a:r>
            <a:r>
              <a:rPr lang="en-US" sz="2400" dirty="0"/>
              <a:t> object. </a:t>
            </a:r>
          </a:p>
          <a:p>
            <a:r>
              <a:rPr lang="en-US" sz="2400" dirty="0"/>
              <a:t>A </a:t>
            </a:r>
            <a:r>
              <a:rPr lang="en-US" sz="2400" dirty="0" err="1">
                <a:latin typeface="Courier New" panose="02070309020205020404" pitchFamily="49" charset="0"/>
                <a:cs typeface="Courier New" panose="02070309020205020404" pitchFamily="49" charset="0"/>
              </a:rPr>
              <a:t>CallableStatement</a:t>
            </a:r>
            <a:r>
              <a:rPr lang="en-US" sz="2400" dirty="0"/>
              <a:t> object does not contain the stored procedure itself but contains only a call to </a:t>
            </a:r>
            <a:r>
              <a:rPr lang="en-US" sz="2400" dirty="0" smtClean="0"/>
              <a:t>the </a:t>
            </a:r>
            <a:r>
              <a:rPr lang="en-US" sz="2400" dirty="0"/>
              <a:t>stored </a:t>
            </a:r>
            <a:r>
              <a:rPr lang="en-US" sz="2400" dirty="0" smtClean="0"/>
              <a:t>procedure. </a:t>
            </a:r>
          </a:p>
          <a:p>
            <a:r>
              <a:rPr lang="en-US" sz="2400" dirty="0"/>
              <a:t>The call to a stored procedure is written in an escape </a:t>
            </a:r>
            <a:r>
              <a:rPr lang="en-US" sz="2400" dirty="0" smtClean="0"/>
              <a:t>syntax. </a:t>
            </a:r>
          </a:p>
          <a:p>
            <a:r>
              <a:rPr lang="en-US" sz="2400" dirty="0" smtClean="0"/>
              <a:t>The </a:t>
            </a:r>
            <a:r>
              <a:rPr lang="en-US" sz="2400" dirty="0"/>
              <a:t>call may take two forms, such as with a result </a:t>
            </a:r>
            <a:r>
              <a:rPr lang="en-US" sz="2400" dirty="0" smtClean="0"/>
              <a:t>parameter and </a:t>
            </a:r>
            <a:r>
              <a:rPr lang="en-US" sz="2400" dirty="0"/>
              <a:t>without a result parameter.</a:t>
            </a:r>
          </a:p>
          <a:p>
            <a:r>
              <a:rPr lang="en-US" sz="2400" dirty="0"/>
              <a:t>The result parameter is a value returned by a stored procedure, similar to an </a:t>
            </a:r>
            <a:r>
              <a:rPr lang="en-US" sz="2400" dirty="0">
                <a:latin typeface="Courier New" panose="02070309020205020404" pitchFamily="49" charset="0"/>
                <a:cs typeface="Courier New" panose="02070309020205020404" pitchFamily="49" charset="0"/>
              </a:rPr>
              <a:t>OUT</a:t>
            </a:r>
            <a:r>
              <a:rPr lang="en-US" sz="2400" dirty="0"/>
              <a:t> parameter. </a:t>
            </a:r>
            <a:endParaRPr lang="en-US" sz="2400" dirty="0" smtClean="0"/>
          </a:p>
          <a:p>
            <a:r>
              <a:rPr lang="en-US" sz="2400" dirty="0" smtClean="0"/>
              <a:t>Both </a:t>
            </a:r>
            <a:r>
              <a:rPr lang="en-US" sz="2400" dirty="0"/>
              <a:t>the </a:t>
            </a:r>
            <a:r>
              <a:rPr lang="en-US" sz="2400" dirty="0" smtClean="0"/>
              <a:t>forms </a:t>
            </a:r>
            <a:r>
              <a:rPr lang="en-US" sz="2400" dirty="0"/>
              <a:t>have a different number of parameters used as input (</a:t>
            </a:r>
            <a:r>
              <a:rPr lang="en-US" sz="2400" dirty="0">
                <a:latin typeface="Courier New" panose="02070309020205020404" pitchFamily="49" charset="0"/>
                <a:cs typeface="Courier New" panose="02070309020205020404" pitchFamily="49" charset="0"/>
              </a:rPr>
              <a:t>IN</a:t>
            </a:r>
            <a:r>
              <a:rPr lang="en-US" sz="2400" dirty="0"/>
              <a:t> parameters), output (</a:t>
            </a:r>
            <a:r>
              <a:rPr lang="en-US" sz="2400" dirty="0">
                <a:latin typeface="Courier New" panose="02070309020205020404" pitchFamily="49" charset="0"/>
                <a:cs typeface="Courier New" panose="02070309020205020404" pitchFamily="49" charset="0"/>
              </a:rPr>
              <a:t>OUT</a:t>
            </a:r>
            <a:r>
              <a:rPr lang="en-US" sz="2400" dirty="0"/>
              <a:t> parameters), </a:t>
            </a:r>
            <a:r>
              <a:rPr lang="en-US" sz="2400" dirty="0" smtClean="0"/>
              <a:t>or </a:t>
            </a:r>
            <a:r>
              <a:rPr lang="en-US" sz="2400" dirty="0"/>
              <a:t>both (</a:t>
            </a:r>
            <a:r>
              <a:rPr lang="en-US" sz="2400" dirty="0">
                <a:latin typeface="Courier New" panose="02070309020205020404" pitchFamily="49" charset="0"/>
                <a:cs typeface="Courier New" panose="02070309020205020404" pitchFamily="49" charset="0"/>
              </a:rPr>
              <a:t>INOUT</a:t>
            </a:r>
            <a:r>
              <a:rPr lang="en-US" sz="2400" dirty="0"/>
              <a:t> parameters). A question mark (</a:t>
            </a:r>
            <a:r>
              <a:rPr lang="en-US" sz="2400" dirty="0">
                <a:latin typeface="Courier New" panose="02070309020205020404" pitchFamily="49" charset="0"/>
                <a:cs typeface="Courier New" panose="02070309020205020404" pitchFamily="49" charset="0"/>
              </a:rPr>
              <a:t>?</a:t>
            </a:r>
            <a:r>
              <a:rPr lang="en-US" sz="2400" dirty="0"/>
              <a:t>) is used to represent a placeholder for a parameter.</a:t>
            </a:r>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[1-13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22</a:t>
            </a:fld>
            <a:endParaRPr lang="en-US" dirty="0"/>
          </a:p>
        </p:txBody>
      </p:sp>
    </p:spTree>
    <p:extLst>
      <p:ext uri="{BB962C8B-B14F-4D97-AF65-F5344CB8AC3E}">
        <p14:creationId xmlns:p14="http://schemas.microsoft.com/office/powerpoint/2010/main" xmlns="" val="2885627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Syntax for calling a stored procedure without parameters is as follows:</a:t>
            </a:r>
          </a:p>
          <a:p>
            <a:pPr marL="0" indent="0">
              <a:buNone/>
            </a:pPr>
            <a:endParaRPr lang="en-US" sz="2400" dirty="0"/>
          </a:p>
          <a:p>
            <a:pPr marL="0" indent="0">
              <a:buNone/>
            </a:pPr>
            <a:endParaRPr lang="en-US" sz="2400" dirty="0" smtClean="0"/>
          </a:p>
          <a:p>
            <a:pPr marL="0" indent="0">
              <a:buNone/>
            </a:pPr>
            <a:r>
              <a:rPr lang="en-US" sz="2400" dirty="0" smtClean="0"/>
              <a:t>Syntax for calling a stored procedure in JDBC is as follows:</a:t>
            </a:r>
          </a:p>
          <a:p>
            <a:pPr marL="0" indent="0">
              <a:buNone/>
            </a:pPr>
            <a:endParaRPr lang="en-US" sz="2400" dirty="0"/>
          </a:p>
          <a:p>
            <a:pPr marL="0" indent="0">
              <a:buNone/>
            </a:pPr>
            <a:endParaRPr lang="en-US" sz="2400" dirty="0"/>
          </a:p>
          <a:p>
            <a:pPr marL="0" indent="0">
              <a:buNone/>
            </a:pPr>
            <a:r>
              <a:rPr lang="en-US" sz="2400" dirty="0" smtClean="0"/>
              <a:t>Placeholders </a:t>
            </a:r>
            <a:r>
              <a:rPr lang="en-US" sz="2400" dirty="0"/>
              <a:t>enclosed in square brackets indicate that they are optional.</a:t>
            </a:r>
          </a:p>
          <a:p>
            <a:pPr marL="0" indent="0">
              <a:buNone/>
            </a:pPr>
            <a:r>
              <a:rPr lang="en-US" sz="2400" dirty="0"/>
              <a:t>Syntax for a procedure that returns a result parameter is as follows:</a:t>
            </a:r>
          </a:p>
          <a:p>
            <a:pPr marL="0" indent="0">
              <a:buNone/>
            </a:pPr>
            <a:r>
              <a:rPr lang="en-US" sz="2400" dirty="0"/>
              <a:t>Syntax</a:t>
            </a:r>
            <a:r>
              <a:rPr lang="en-US" sz="2400" dirty="0" smtClean="0"/>
              <a:t>:</a:t>
            </a:r>
            <a:endParaRPr lang="en-US" sz="2400" dirty="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[2-13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23</a:t>
            </a:fld>
            <a:endParaRPr lang="en-US" dirty="0"/>
          </a:p>
        </p:txBody>
      </p:sp>
      <p:sp>
        <p:nvSpPr>
          <p:cNvPr id="6" name="TextBox 5"/>
          <p:cNvSpPr txBox="1"/>
          <p:nvPr/>
        </p:nvSpPr>
        <p:spPr>
          <a:xfrm>
            <a:off x="395536" y="2272312"/>
            <a:ext cx="7643866" cy="30700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marL="0" indent="0">
              <a:buNone/>
            </a:pPr>
            <a:r>
              <a:rPr lang="en-US" sz="1800" dirty="0"/>
              <a:t>{call </a:t>
            </a:r>
            <a:r>
              <a:rPr lang="en-US" sz="1800" dirty="0" err="1" smtClean="0"/>
              <a:t>procedure_name</a:t>
            </a:r>
            <a:r>
              <a:rPr lang="en-US" sz="1800" dirty="0" smtClean="0"/>
              <a:t>}				</a:t>
            </a:r>
            <a:endParaRPr lang="en-US" sz="1800" dirty="0"/>
          </a:p>
        </p:txBody>
      </p:sp>
      <p:sp>
        <p:nvSpPr>
          <p:cNvPr id="7" name="TextBox 6"/>
          <p:cNvSpPr txBox="1"/>
          <p:nvPr/>
        </p:nvSpPr>
        <p:spPr>
          <a:xfrm>
            <a:off x="395536" y="170080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Syntax </a:t>
            </a:r>
            <a:endParaRPr lang="en-GB" sz="2000" dirty="0"/>
          </a:p>
        </p:txBody>
      </p:sp>
      <p:sp>
        <p:nvSpPr>
          <p:cNvPr id="8" name="TextBox 7"/>
          <p:cNvSpPr txBox="1"/>
          <p:nvPr/>
        </p:nvSpPr>
        <p:spPr>
          <a:xfrm>
            <a:off x="395536" y="3640464"/>
            <a:ext cx="7643866" cy="2862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{call </a:t>
            </a:r>
            <a:r>
              <a:rPr lang="en-US" sz="1800" dirty="0" err="1"/>
              <a:t>procedure_name</a:t>
            </a:r>
            <a:r>
              <a:rPr lang="en-US" sz="1800" dirty="0"/>
              <a:t>[(?, ?, </a:t>
            </a:r>
            <a:r>
              <a:rPr lang="en-US" sz="1800" dirty="0" smtClean="0"/>
              <a:t>...)]}			</a:t>
            </a:r>
            <a:endParaRPr lang="en-US" sz="1800" dirty="0"/>
          </a:p>
        </p:txBody>
      </p:sp>
      <p:sp>
        <p:nvSpPr>
          <p:cNvPr id="9" name="TextBox 8"/>
          <p:cNvSpPr txBox="1"/>
          <p:nvPr/>
        </p:nvSpPr>
        <p:spPr>
          <a:xfrm>
            <a:off x="395536" y="306896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Syntax </a:t>
            </a:r>
            <a:endParaRPr lang="en-GB" sz="2000" dirty="0"/>
          </a:p>
        </p:txBody>
      </p:sp>
      <p:sp>
        <p:nvSpPr>
          <p:cNvPr id="10" name="TextBox 9"/>
          <p:cNvSpPr txBox="1"/>
          <p:nvPr/>
        </p:nvSpPr>
        <p:spPr>
          <a:xfrm>
            <a:off x="395536" y="5858297"/>
            <a:ext cx="7643866" cy="30700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 call </a:t>
            </a:r>
            <a:r>
              <a:rPr lang="en-US" sz="1800" dirty="0" err="1"/>
              <a:t>procedure_name</a:t>
            </a:r>
            <a:r>
              <a:rPr lang="en-US" sz="1800" dirty="0"/>
              <a:t>[(?, ?, </a:t>
            </a:r>
            <a:r>
              <a:rPr lang="en-US" sz="1800" dirty="0" smtClean="0"/>
              <a:t>...)]}			</a:t>
            </a:r>
            <a:endParaRPr lang="en-US" sz="1800" dirty="0"/>
          </a:p>
        </p:txBody>
      </p:sp>
      <p:sp>
        <p:nvSpPr>
          <p:cNvPr id="11" name="TextBox 10"/>
          <p:cNvSpPr txBox="1"/>
          <p:nvPr/>
        </p:nvSpPr>
        <p:spPr>
          <a:xfrm>
            <a:off x="395536" y="5286793"/>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Syntax </a:t>
            </a:r>
            <a:endParaRPr lang="en-GB" sz="2000" dirty="0"/>
          </a:p>
        </p:txBody>
      </p:sp>
    </p:spTree>
    <p:extLst>
      <p:ext uri="{BB962C8B-B14F-4D97-AF65-F5344CB8AC3E}">
        <p14:creationId xmlns:p14="http://schemas.microsoft.com/office/powerpoint/2010/main" xmlns="" val="1842049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a:t>
            </a:r>
            <a:r>
              <a:rPr lang="en-US" sz="2400" dirty="0" err="1">
                <a:latin typeface="Courier New" panose="02070309020205020404" pitchFamily="49" charset="0"/>
                <a:cs typeface="Courier New" panose="02070309020205020404" pitchFamily="49" charset="0"/>
              </a:rPr>
              <a:t>CallableStatement</a:t>
            </a:r>
            <a:r>
              <a:rPr lang="en-US" sz="2400" dirty="0"/>
              <a:t> inherits methods from the </a:t>
            </a:r>
            <a:r>
              <a:rPr lang="en-US" sz="2400" dirty="0">
                <a:latin typeface="Courier New" panose="02070309020205020404" pitchFamily="49" charset="0"/>
                <a:cs typeface="Courier New" panose="02070309020205020404" pitchFamily="49" charset="0"/>
              </a:rPr>
              <a:t>Statement</a:t>
            </a:r>
            <a:r>
              <a:rPr lang="en-US" sz="2400" dirty="0"/>
              <a:t> and </a:t>
            </a:r>
            <a:r>
              <a:rPr lang="en-US" sz="2400" dirty="0" err="1">
                <a:latin typeface="Courier New" panose="02070309020205020404" pitchFamily="49" charset="0"/>
                <a:cs typeface="Courier New" panose="02070309020205020404" pitchFamily="49" charset="0"/>
              </a:rPr>
              <a:t>PreparedStatement</a:t>
            </a:r>
            <a:r>
              <a:rPr lang="en-US" sz="2400" dirty="0"/>
              <a:t> interfaces. </a:t>
            </a:r>
          </a:p>
          <a:p>
            <a:r>
              <a:rPr lang="en-US" sz="2400" dirty="0"/>
              <a:t>All methods that are defined in the </a:t>
            </a:r>
            <a:r>
              <a:rPr lang="en-US" sz="2400" dirty="0" err="1">
                <a:latin typeface="Courier New" panose="02070309020205020404" pitchFamily="49" charset="0"/>
                <a:cs typeface="Courier New" panose="02070309020205020404" pitchFamily="49" charset="0"/>
              </a:rPr>
              <a:t>CallableStatement</a:t>
            </a:r>
            <a:r>
              <a:rPr lang="en-US" sz="2400" dirty="0"/>
              <a:t> interface deal with </a:t>
            </a:r>
            <a:r>
              <a:rPr lang="en-US" sz="2400" dirty="0">
                <a:latin typeface="Courier New" panose="02070309020205020404" pitchFamily="49" charset="0"/>
                <a:cs typeface="Courier New" panose="02070309020205020404" pitchFamily="49" charset="0"/>
              </a:rPr>
              <a:t>OUT</a:t>
            </a:r>
            <a:r>
              <a:rPr lang="en-US" sz="2400" dirty="0"/>
              <a:t> parameters. </a:t>
            </a:r>
            <a:endParaRPr lang="en-US" sz="2400" dirty="0" smtClean="0"/>
          </a:p>
          <a:p>
            <a:r>
              <a:rPr lang="en-US" sz="2400" dirty="0" smtClean="0"/>
              <a:t>The </a:t>
            </a:r>
            <a:r>
              <a:rPr lang="en-US" sz="2400" dirty="0" err="1" smtClean="0">
                <a:latin typeface="Courier New" panose="02070309020205020404" pitchFamily="49" charset="0"/>
                <a:cs typeface="Courier New" panose="02070309020205020404" pitchFamily="49" charset="0"/>
              </a:rPr>
              <a:t>getXX</a:t>
            </a:r>
            <a:r>
              <a:rPr lang="en-US" sz="2400" dirty="0">
                <a:latin typeface="Courier New" panose="02070309020205020404" pitchFamily="49" charset="0"/>
                <a:cs typeface="Courier New" panose="02070309020205020404" pitchFamily="49" charset="0"/>
              </a:rPr>
              <a:t>() </a:t>
            </a:r>
            <a:r>
              <a:rPr lang="en-US" sz="2400" dirty="0"/>
              <a:t>methods </a:t>
            </a:r>
            <a:r>
              <a:rPr lang="en-US" sz="2400" dirty="0" smtClean="0"/>
              <a:t>such as </a:t>
            </a:r>
            <a:r>
              <a:rPr lang="en-US" sz="2400" dirty="0" err="1" smtClean="0">
                <a:latin typeface="Courier New" panose="02070309020205020404" pitchFamily="49" charset="0"/>
                <a:cs typeface="Courier New" panose="02070309020205020404" pitchFamily="49" charset="0"/>
              </a:rPr>
              <a:t>getInt</a:t>
            </a:r>
            <a:r>
              <a:rPr lang="en-US" sz="2400" dirty="0">
                <a:latin typeface="Courier New" panose="02070309020205020404" pitchFamily="49" charset="0"/>
                <a:cs typeface="Courier New" panose="02070309020205020404" pitchFamily="49" charset="0"/>
              </a:rPr>
              <a:t>()</a:t>
            </a:r>
            <a:r>
              <a:rPr lang="en-US" sz="2400" dirty="0"/>
              <a:t>, </a:t>
            </a:r>
            <a:r>
              <a:rPr lang="en-US" sz="2400" dirty="0" err="1">
                <a:latin typeface="Courier New" panose="02070309020205020404" pitchFamily="49" charset="0"/>
                <a:cs typeface="Courier New" panose="02070309020205020404" pitchFamily="49" charset="0"/>
              </a:rPr>
              <a:t>getString</a:t>
            </a:r>
            <a:r>
              <a:rPr lang="en-US" sz="2400" dirty="0">
                <a:latin typeface="Courier New" panose="02070309020205020404" pitchFamily="49" charset="0"/>
                <a:cs typeface="Courier New" panose="02070309020205020404" pitchFamily="49" charset="0"/>
              </a:rPr>
              <a:t>() </a:t>
            </a:r>
            <a:r>
              <a:rPr lang="en-US" sz="2400" dirty="0"/>
              <a:t>in a </a:t>
            </a:r>
            <a:r>
              <a:rPr lang="en-US" sz="2400" dirty="0" err="1">
                <a:latin typeface="Courier New" panose="02070309020205020404" pitchFamily="49" charset="0"/>
                <a:cs typeface="Courier New" panose="02070309020205020404" pitchFamily="49" charset="0"/>
              </a:rPr>
              <a:t>ResultSet</a:t>
            </a:r>
            <a:r>
              <a:rPr lang="en-US" sz="2400" dirty="0"/>
              <a:t> will retrieve values from a result set </a:t>
            </a:r>
            <a:r>
              <a:rPr lang="en-US" sz="2400" dirty="0" smtClean="0"/>
              <a:t>whereas </a:t>
            </a:r>
            <a:r>
              <a:rPr lang="en-US" sz="2400" dirty="0"/>
              <a:t>in a </a:t>
            </a:r>
            <a:r>
              <a:rPr lang="en-US" sz="2400" dirty="0" err="1">
                <a:latin typeface="Courier New" panose="02070309020205020404" pitchFamily="49" charset="0"/>
                <a:cs typeface="Courier New" panose="02070309020205020404" pitchFamily="49" charset="0"/>
              </a:rPr>
              <a:t>CallableStatement</a:t>
            </a:r>
            <a:r>
              <a:rPr lang="en-US" sz="2400" dirty="0"/>
              <a:t>, they will retrieve values from the </a:t>
            </a:r>
            <a:r>
              <a:rPr lang="en-US" sz="2400" dirty="0">
                <a:latin typeface="Courier New" panose="02070309020205020404" pitchFamily="49" charset="0"/>
                <a:cs typeface="Courier New" panose="02070309020205020404" pitchFamily="49" charset="0"/>
              </a:rPr>
              <a:t>OUT</a:t>
            </a:r>
            <a:r>
              <a:rPr lang="en-US" sz="2400" dirty="0"/>
              <a:t> parameters or return values </a:t>
            </a:r>
            <a:r>
              <a:rPr lang="en-US" sz="2400" dirty="0" smtClean="0"/>
              <a:t>of </a:t>
            </a:r>
            <a:r>
              <a:rPr lang="en-US" sz="2400" dirty="0"/>
              <a:t>a stored procedure.</a:t>
            </a:r>
          </a:p>
          <a:p>
            <a:r>
              <a:rPr lang="en-US" sz="2400" dirty="0" err="1">
                <a:latin typeface="Courier New" panose="02070309020205020404" pitchFamily="49" charset="0"/>
                <a:cs typeface="Courier New" panose="02070309020205020404" pitchFamily="49" charset="0"/>
              </a:rPr>
              <a:t>CallableStatement</a:t>
            </a:r>
            <a:r>
              <a:rPr lang="en-US" sz="2400" dirty="0"/>
              <a:t> objects are created using the </a:t>
            </a:r>
            <a:r>
              <a:rPr lang="en-US" sz="2400" dirty="0" err="1">
                <a:latin typeface="Courier New" panose="02070309020205020404" pitchFamily="49" charset="0"/>
                <a:cs typeface="Courier New" panose="02070309020205020404" pitchFamily="49" charset="0"/>
              </a:rPr>
              <a:t>prepareCall</a:t>
            </a:r>
            <a:r>
              <a:rPr lang="en-US" sz="2400" dirty="0">
                <a:latin typeface="Courier New" panose="02070309020205020404" pitchFamily="49" charset="0"/>
                <a:cs typeface="Courier New" panose="02070309020205020404" pitchFamily="49" charset="0"/>
              </a:rPr>
              <a:t>() </a:t>
            </a:r>
            <a:r>
              <a:rPr lang="en-US" sz="2400" dirty="0"/>
              <a:t>method of the </a:t>
            </a:r>
            <a:r>
              <a:rPr lang="en-US" sz="2400" dirty="0">
                <a:latin typeface="Courier New" panose="02070309020205020404" pitchFamily="49" charset="0"/>
                <a:cs typeface="Courier New" panose="02070309020205020404" pitchFamily="49" charset="0"/>
              </a:rPr>
              <a:t>Connection</a:t>
            </a:r>
            <a:r>
              <a:rPr lang="en-US" sz="2400" dirty="0"/>
              <a:t> </a:t>
            </a:r>
            <a:r>
              <a:rPr lang="en-US" sz="2400" dirty="0" smtClean="0"/>
              <a:t>interface</a:t>
            </a:r>
            <a:r>
              <a:rPr lang="en-US" sz="2400" dirty="0"/>
              <a:t>. </a:t>
            </a:r>
            <a:endParaRPr lang="en-US" sz="2400" dirty="0" smtClean="0"/>
          </a:p>
          <a:p>
            <a:r>
              <a:rPr lang="en-US" sz="2400" dirty="0" smtClean="0"/>
              <a:t>The </a:t>
            </a:r>
            <a:r>
              <a:rPr lang="en-US" sz="2400" dirty="0"/>
              <a:t>section enclosed within the curly braces is the escape syntax for stored procedures. </a:t>
            </a:r>
            <a:endParaRPr lang="en-US" sz="2400" dirty="0" smtClean="0"/>
          </a:p>
          <a:p>
            <a:r>
              <a:rPr lang="en-US" sz="2400" dirty="0" smtClean="0"/>
              <a:t>The driver </a:t>
            </a:r>
            <a:r>
              <a:rPr lang="en-US" sz="2400" dirty="0"/>
              <a:t>converts the escape syntax into native SQL used by the database.</a:t>
            </a:r>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[3-13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24</a:t>
            </a:fld>
            <a:endParaRPr lang="en-US" dirty="0"/>
          </a:p>
        </p:txBody>
      </p:sp>
    </p:spTree>
    <p:extLst>
      <p:ext uri="{BB962C8B-B14F-4D97-AF65-F5344CB8AC3E}">
        <p14:creationId xmlns:p14="http://schemas.microsoft.com/office/powerpoint/2010/main" xmlns="" val="1650507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a:p>
            <a:pPr marL="0" indent="0">
              <a:buNone/>
            </a:pPr>
            <a:endParaRPr lang="en-US" sz="2400" dirty="0"/>
          </a:p>
          <a:p>
            <a:pPr marL="0" indent="0">
              <a:buNone/>
            </a:pPr>
            <a:endParaRPr lang="en-US" sz="2400" dirty="0" smtClean="0"/>
          </a:p>
          <a:p>
            <a:pPr marL="0" indent="0">
              <a:buNone/>
            </a:pPr>
            <a:r>
              <a:rPr lang="en-US" sz="2400" dirty="0"/>
              <a:t>where,</a:t>
            </a:r>
          </a:p>
          <a:p>
            <a:pPr marL="0" indent="0">
              <a:buNone/>
            </a:pPr>
            <a:r>
              <a:rPr lang="en-US" sz="2400" dirty="0" err="1">
                <a:latin typeface="Courier New" panose="02070309020205020404" pitchFamily="49" charset="0"/>
                <a:cs typeface="Courier New" panose="02070309020205020404" pitchFamily="49" charset="0"/>
              </a:rPr>
              <a:t>cst</a:t>
            </a:r>
            <a:r>
              <a:rPr lang="en-US" sz="2400" dirty="0"/>
              <a:t> is the name of the </a:t>
            </a:r>
            <a:r>
              <a:rPr lang="en-US" sz="2400" dirty="0" err="1">
                <a:latin typeface="Courier New" panose="02070309020205020404" pitchFamily="49" charset="0"/>
                <a:cs typeface="Courier New" panose="02070309020205020404" pitchFamily="49" charset="0"/>
              </a:rPr>
              <a:t>CallableStatement</a:t>
            </a:r>
            <a:r>
              <a:rPr lang="en-US" sz="2400" dirty="0"/>
              <a:t> object.</a:t>
            </a:r>
          </a:p>
          <a:p>
            <a:pPr marL="0" indent="0">
              <a:buNone/>
            </a:pPr>
            <a:r>
              <a:rPr lang="en-US" sz="2400" dirty="0" err="1">
                <a:latin typeface="Courier New" panose="02070309020205020404" pitchFamily="49" charset="0"/>
                <a:cs typeface="Courier New" panose="02070309020205020404" pitchFamily="49" charset="0"/>
              </a:rPr>
              <a:t>functionname</a:t>
            </a:r>
            <a:r>
              <a:rPr lang="en-US" sz="2400" dirty="0"/>
              <a:t> is the name of function/procedure to be called</a:t>
            </a:r>
            <a:r>
              <a:rPr lang="en-US" sz="2400" dirty="0" smtClean="0"/>
              <a:t>.</a:t>
            </a:r>
          </a:p>
          <a:p>
            <a:pPr marL="0" indent="0">
              <a:buNone/>
            </a:pPr>
            <a:endParaRPr lang="en-US" sz="2400" dirty="0"/>
          </a:p>
          <a:p>
            <a:pPr marL="0" indent="0">
              <a:buNone/>
            </a:pPr>
            <a:endParaRPr lang="en-US" sz="2400" dirty="0" smtClean="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[4-13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25</a:t>
            </a:fld>
            <a:endParaRPr lang="en-US" dirty="0"/>
          </a:p>
        </p:txBody>
      </p:sp>
      <p:sp>
        <p:nvSpPr>
          <p:cNvPr id="6" name="TextBox 5"/>
          <p:cNvSpPr txBox="1"/>
          <p:nvPr/>
        </p:nvSpPr>
        <p:spPr>
          <a:xfrm>
            <a:off x="395536" y="1624240"/>
            <a:ext cx="7643866" cy="48013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marL="0" indent="0">
              <a:buNone/>
            </a:pPr>
            <a:r>
              <a:rPr lang="en-US" sz="1800" dirty="0" err="1"/>
              <a:t>CallableStatement</a:t>
            </a:r>
            <a:r>
              <a:rPr lang="en-US" sz="1800" dirty="0"/>
              <a:t> </a:t>
            </a:r>
            <a:r>
              <a:rPr lang="en-US" sz="1800" dirty="0" err="1"/>
              <a:t>cst</a:t>
            </a:r>
            <a:r>
              <a:rPr lang="en-US" sz="1800" dirty="0"/>
              <a:t> = </a:t>
            </a:r>
            <a:r>
              <a:rPr lang="en-US" sz="1800" dirty="0" err="1"/>
              <a:t>cn.prepareCall</a:t>
            </a:r>
            <a:r>
              <a:rPr lang="en-US" sz="1800" dirty="0"/>
              <a:t>(“{call </a:t>
            </a:r>
            <a:r>
              <a:rPr lang="en-US" sz="1800" dirty="0" err="1"/>
              <a:t>functionname</a:t>
            </a:r>
            <a:r>
              <a:rPr lang="en-US" sz="1800" dirty="0"/>
              <a:t>(?, ?)}”);</a:t>
            </a:r>
            <a:r>
              <a:rPr lang="en-US" sz="1800" dirty="0" smtClean="0"/>
              <a:t>				</a:t>
            </a:r>
            <a:endParaRPr lang="en-US" sz="1800" dirty="0"/>
          </a:p>
        </p:txBody>
      </p:sp>
      <p:sp>
        <p:nvSpPr>
          <p:cNvPr id="7" name="TextBox 6"/>
          <p:cNvSpPr txBox="1"/>
          <p:nvPr/>
        </p:nvSpPr>
        <p:spPr>
          <a:xfrm>
            <a:off x="395536" y="1052736"/>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Syntax </a:t>
            </a:r>
            <a:endParaRPr lang="en-GB" sz="2000" dirty="0"/>
          </a:p>
        </p:txBody>
      </p:sp>
    </p:spTree>
    <p:extLst>
      <p:ext uri="{BB962C8B-B14F-4D97-AF65-F5344CB8AC3E}">
        <p14:creationId xmlns:p14="http://schemas.microsoft.com/office/powerpoint/2010/main" xmlns="" val="2671896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latin typeface="Courier New" panose="02070309020205020404" pitchFamily="49" charset="0"/>
                <a:cs typeface="Courier New" panose="02070309020205020404" pitchFamily="49" charset="0"/>
              </a:rPr>
              <a:t>IN Parameters</a:t>
            </a:r>
            <a:endParaRPr lang="en-US" sz="2400" u="sng" dirty="0" smtClean="0">
              <a:latin typeface="Courier New" panose="02070309020205020404" pitchFamily="49" charset="0"/>
              <a:cs typeface="Courier New" panose="02070309020205020404" pitchFamily="49" charset="0"/>
            </a:endParaRPr>
          </a:p>
          <a:p>
            <a:r>
              <a:rPr lang="en-US" sz="2400" dirty="0"/>
              <a:t>The </a:t>
            </a:r>
            <a:r>
              <a:rPr lang="en-US" sz="2400" dirty="0">
                <a:latin typeface="Courier New" panose="02070309020205020404" pitchFamily="49" charset="0"/>
                <a:cs typeface="Courier New" panose="02070309020205020404" pitchFamily="49" charset="0"/>
              </a:rPr>
              <a:t>set&lt;Type&gt;() </a:t>
            </a:r>
            <a:r>
              <a:rPr lang="en-US" sz="2400" dirty="0"/>
              <a:t>methods are used to pass any IN parameter values to a </a:t>
            </a:r>
            <a:r>
              <a:rPr lang="en-US" sz="2400" dirty="0" err="1">
                <a:latin typeface="Courier New" panose="02070309020205020404" pitchFamily="49" charset="0"/>
                <a:cs typeface="Courier New" panose="02070309020205020404" pitchFamily="49" charset="0"/>
              </a:rPr>
              <a:t>CallableStatement</a:t>
            </a:r>
            <a:r>
              <a:rPr lang="en-US" sz="2400" dirty="0"/>
              <a:t> object. </a:t>
            </a:r>
            <a:endParaRPr lang="en-US" sz="2400" dirty="0" smtClean="0"/>
          </a:p>
          <a:p>
            <a:r>
              <a:rPr lang="en-US" sz="2400" dirty="0" smtClean="0"/>
              <a:t>These </a:t>
            </a:r>
            <a:r>
              <a:rPr lang="en-US" sz="2400" dirty="0">
                <a:latin typeface="Courier New" panose="02070309020205020404" pitchFamily="49" charset="0"/>
                <a:cs typeface="Courier New" panose="02070309020205020404" pitchFamily="49" charset="0"/>
              </a:rPr>
              <a:t>set&lt;Type&gt;()</a:t>
            </a:r>
            <a:r>
              <a:rPr lang="en-US" sz="2400" dirty="0" smtClean="0"/>
              <a:t> </a:t>
            </a:r>
            <a:r>
              <a:rPr lang="en-US" sz="2400" dirty="0"/>
              <a:t>methods are inherited from the </a:t>
            </a:r>
            <a:r>
              <a:rPr lang="en-US" sz="2400" dirty="0" err="1">
                <a:latin typeface="Courier New" panose="02070309020205020404" pitchFamily="49" charset="0"/>
                <a:cs typeface="Courier New" panose="02070309020205020404" pitchFamily="49" charset="0"/>
              </a:rPr>
              <a:t>PreparedStatement</a:t>
            </a:r>
            <a:r>
              <a:rPr lang="en-US" sz="2400" dirty="0"/>
              <a:t> object. </a:t>
            </a:r>
            <a:endParaRPr lang="en-US" sz="2400" dirty="0" smtClean="0"/>
          </a:p>
          <a:p>
            <a:r>
              <a:rPr lang="en-US" sz="2400" dirty="0" smtClean="0"/>
              <a:t>The </a:t>
            </a:r>
            <a:r>
              <a:rPr lang="en-US" sz="2400" dirty="0"/>
              <a:t>type of the value being passed </a:t>
            </a:r>
            <a:r>
              <a:rPr lang="en-US" sz="2400" dirty="0" smtClean="0"/>
              <a:t>in, </a:t>
            </a:r>
            <a:r>
              <a:rPr lang="en-US" sz="2400" dirty="0"/>
              <a:t>determines which </a:t>
            </a:r>
            <a:r>
              <a:rPr lang="en-US" sz="2400" dirty="0">
                <a:latin typeface="Courier New" panose="02070309020205020404" pitchFamily="49" charset="0"/>
                <a:cs typeface="Courier New" panose="02070309020205020404" pitchFamily="49" charset="0"/>
              </a:rPr>
              <a:t>set&lt;Type&gt;() </a:t>
            </a:r>
            <a:r>
              <a:rPr lang="en-US" sz="2400" dirty="0"/>
              <a:t>method to use. </a:t>
            </a:r>
            <a:endParaRPr lang="en-US" sz="2400" dirty="0" smtClean="0"/>
          </a:p>
          <a:p>
            <a:pPr marL="0" indent="0">
              <a:buNone/>
            </a:pPr>
            <a:r>
              <a:rPr lang="en-US" sz="2400" b="1" u="sng" dirty="0">
                <a:latin typeface="Courier New" panose="02070309020205020404" pitchFamily="49" charset="0"/>
                <a:cs typeface="Courier New" panose="02070309020205020404" pitchFamily="49" charset="0"/>
              </a:rPr>
              <a:t>OUT </a:t>
            </a:r>
            <a:r>
              <a:rPr lang="en-US" sz="2400" b="1" u="sng" dirty="0" smtClean="0">
                <a:latin typeface="Courier New" panose="02070309020205020404" pitchFamily="49" charset="0"/>
                <a:cs typeface="Courier New" panose="02070309020205020404" pitchFamily="49" charset="0"/>
              </a:rPr>
              <a:t>Parameters</a:t>
            </a:r>
          </a:p>
          <a:p>
            <a:r>
              <a:rPr lang="en-US" sz="2400" dirty="0"/>
              <a:t>In case the stored procedure returns some values (</a:t>
            </a:r>
            <a:r>
              <a:rPr lang="en-US" sz="2400" dirty="0">
                <a:latin typeface="Courier New" panose="02070309020205020404" pitchFamily="49" charset="0"/>
                <a:cs typeface="Courier New" panose="02070309020205020404" pitchFamily="49" charset="0"/>
              </a:rPr>
              <a:t>OUT</a:t>
            </a:r>
            <a:r>
              <a:rPr lang="en-US" sz="2400" dirty="0"/>
              <a:t> parameters), the JDBC type of each </a:t>
            </a:r>
            <a:r>
              <a:rPr lang="en-US" sz="2400" dirty="0">
                <a:latin typeface="Courier New" panose="02070309020205020404" pitchFamily="49" charset="0"/>
                <a:cs typeface="Courier New" panose="02070309020205020404" pitchFamily="49" charset="0"/>
              </a:rPr>
              <a:t>OUT</a:t>
            </a:r>
            <a:r>
              <a:rPr lang="en-US" sz="2400" dirty="0"/>
              <a:t> parameter must be registered before executing the </a:t>
            </a:r>
            <a:r>
              <a:rPr lang="en-US" sz="2400" dirty="0" err="1">
                <a:latin typeface="Courier New" panose="02070309020205020404" pitchFamily="49" charset="0"/>
                <a:cs typeface="Courier New" panose="02070309020205020404" pitchFamily="49" charset="0"/>
              </a:rPr>
              <a:t>CallableStatement</a:t>
            </a:r>
            <a:r>
              <a:rPr lang="en-US" sz="2400" dirty="0"/>
              <a:t> object.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registerOutParameter</a:t>
            </a:r>
            <a:r>
              <a:rPr lang="en-US" sz="2400" dirty="0">
                <a:latin typeface="Courier New" panose="02070309020205020404" pitchFamily="49" charset="0"/>
                <a:cs typeface="Courier New" panose="02070309020205020404" pitchFamily="49" charset="0"/>
              </a:rPr>
              <a:t>() </a:t>
            </a:r>
            <a:r>
              <a:rPr lang="en-US" sz="2400" dirty="0" smtClean="0"/>
              <a:t>method registers </a:t>
            </a:r>
            <a:r>
              <a:rPr lang="en-US" sz="2400" dirty="0"/>
              <a:t>the JDBC type. </a:t>
            </a:r>
            <a:endParaRPr lang="en-US" sz="2400" dirty="0" smtClean="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[5-13</a:t>
            </a:r>
            <a:r>
              <a:rPr lang="en-US" dirty="0"/>
              <a:t>]</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26</a:t>
            </a:fld>
            <a:endParaRPr lang="en-US" dirty="0"/>
          </a:p>
        </p:txBody>
      </p:sp>
    </p:spTree>
    <p:extLst>
      <p:ext uri="{BB962C8B-B14F-4D97-AF65-F5344CB8AC3E}">
        <p14:creationId xmlns:p14="http://schemas.microsoft.com/office/powerpoint/2010/main" xmlns="" val="2639640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The </a:t>
            </a:r>
            <a:r>
              <a:rPr lang="en-US" sz="2000" dirty="0">
                <a:latin typeface="Courier New" panose="02070309020205020404" pitchFamily="49" charset="0"/>
                <a:cs typeface="Courier New" panose="02070309020205020404" pitchFamily="49" charset="0"/>
              </a:rPr>
              <a:t>get&lt;Type&gt;() </a:t>
            </a:r>
            <a:r>
              <a:rPr lang="en-US" sz="2000" dirty="0"/>
              <a:t>methods of </a:t>
            </a:r>
            <a:r>
              <a:rPr lang="en-US" sz="2000" dirty="0" err="1">
                <a:latin typeface="Courier New" panose="02070309020205020404" pitchFamily="49" charset="0"/>
                <a:cs typeface="Courier New" panose="02070309020205020404" pitchFamily="49" charset="0"/>
              </a:rPr>
              <a:t>CallableStatement</a:t>
            </a:r>
            <a:r>
              <a:rPr lang="en-US" sz="2000" dirty="0"/>
              <a:t> are used to retrieve the </a:t>
            </a:r>
            <a:r>
              <a:rPr lang="en-US" sz="2000" dirty="0">
                <a:latin typeface="Courier New" panose="02070309020205020404" pitchFamily="49" charset="0"/>
                <a:cs typeface="Courier New" panose="02070309020205020404" pitchFamily="49" charset="0"/>
              </a:rPr>
              <a:t>OUT</a:t>
            </a:r>
            <a:r>
              <a:rPr lang="en-US" sz="2000" dirty="0"/>
              <a:t> parameter value. </a:t>
            </a:r>
            <a:endParaRPr lang="en-US" sz="2000" dirty="0" smtClean="0"/>
          </a:p>
          <a:p>
            <a:r>
              <a:rPr lang="en-US" sz="2000" dirty="0" smtClean="0"/>
              <a:t>The </a:t>
            </a:r>
            <a:r>
              <a:rPr lang="en-US" sz="2000" dirty="0" err="1">
                <a:latin typeface="Courier New" panose="02070309020205020404" pitchFamily="49" charset="0"/>
                <a:cs typeface="Courier New" panose="02070309020205020404" pitchFamily="49" charset="0"/>
              </a:rPr>
              <a:t>registerOutParameter</a:t>
            </a:r>
            <a:r>
              <a:rPr lang="en-US" sz="2000" dirty="0">
                <a:latin typeface="Courier New" panose="02070309020205020404" pitchFamily="49" charset="0"/>
                <a:cs typeface="Courier New" panose="02070309020205020404" pitchFamily="49" charset="0"/>
              </a:rPr>
              <a:t>() </a:t>
            </a:r>
            <a:r>
              <a:rPr lang="en-US" sz="2000" dirty="0"/>
              <a:t>method uses a JDBC type (so that it matches the JDBC type that the database will return), and </a:t>
            </a:r>
            <a:r>
              <a:rPr lang="en-US" sz="2000" dirty="0">
                <a:latin typeface="Courier New" panose="02070309020205020404" pitchFamily="49" charset="0"/>
                <a:cs typeface="Courier New" panose="02070309020205020404" pitchFamily="49" charset="0"/>
              </a:rPr>
              <a:t>get&lt;Type&gt;() </a:t>
            </a:r>
            <a:r>
              <a:rPr lang="en-US" sz="2000" dirty="0"/>
              <a:t>casts this to a Java type</a:t>
            </a:r>
            <a:r>
              <a:rPr lang="en-US" sz="2000" dirty="0" smtClean="0"/>
              <a:t>.</a:t>
            </a:r>
          </a:p>
          <a:p>
            <a:r>
              <a:rPr lang="en-US" sz="2000" dirty="0" smtClean="0"/>
              <a:t>The following Code Snippet demonstrates </a:t>
            </a:r>
            <a:r>
              <a:rPr lang="en-US" sz="2000" dirty="0"/>
              <a:t>how to use the </a:t>
            </a:r>
            <a:r>
              <a:rPr lang="en-US" sz="2000" dirty="0" err="1">
                <a:latin typeface="Courier New" panose="02070309020205020404" pitchFamily="49" charset="0"/>
                <a:cs typeface="Courier New" panose="02070309020205020404" pitchFamily="49" charset="0"/>
              </a:rPr>
              <a:t>registerOutParameter</a:t>
            </a:r>
            <a:r>
              <a:rPr lang="en-US" sz="2000" dirty="0">
                <a:latin typeface="Courier New" panose="02070309020205020404" pitchFamily="49" charset="0"/>
                <a:cs typeface="Courier New" panose="02070309020205020404" pitchFamily="49" charset="0"/>
              </a:rPr>
              <a:t>() </a:t>
            </a:r>
            <a:r>
              <a:rPr lang="en-US" sz="2000" dirty="0" smtClean="0"/>
              <a:t>method:</a:t>
            </a:r>
            <a:endParaRPr lang="en-US" sz="2000" b="1" u="sng" dirty="0">
              <a:latin typeface="Courier New" panose="02070309020205020404" pitchFamily="49" charset="0"/>
              <a:cs typeface="Courier New" panose="02070309020205020404" pitchFamily="49" charset="0"/>
            </a:endParaRPr>
          </a:p>
          <a:p>
            <a:endParaRPr lang="en-US" sz="2400" dirty="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[6-13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27</a:t>
            </a:fld>
            <a:endParaRPr lang="en-US" dirty="0"/>
          </a:p>
        </p:txBody>
      </p:sp>
      <p:sp>
        <p:nvSpPr>
          <p:cNvPr id="6" name="TextBox 5"/>
          <p:cNvSpPr txBox="1"/>
          <p:nvPr/>
        </p:nvSpPr>
        <p:spPr>
          <a:xfrm>
            <a:off x="395536" y="3717032"/>
            <a:ext cx="8352928" cy="280692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 . </a:t>
            </a:r>
          </a:p>
          <a:p>
            <a:r>
              <a:rPr lang="en-US" sz="1800" dirty="0" err="1"/>
              <a:t>CallableStatement</a:t>
            </a:r>
            <a:r>
              <a:rPr lang="en-US" sz="1800" dirty="0"/>
              <a:t> </a:t>
            </a:r>
            <a:r>
              <a:rPr lang="en-US" sz="1800" dirty="0" err="1"/>
              <a:t>cs</a:t>
            </a:r>
            <a:r>
              <a:rPr lang="en-US" sz="1800" dirty="0"/>
              <a:t> = </a:t>
            </a:r>
            <a:r>
              <a:rPr lang="en-US" sz="1800" dirty="0" err="1"/>
              <a:t>cn.prepareCall</a:t>
            </a:r>
            <a:r>
              <a:rPr lang="en-US" sz="1800" dirty="0"/>
              <a:t>(“{call </a:t>
            </a:r>
            <a:r>
              <a:rPr lang="en-US" sz="1800" dirty="0" err="1"/>
              <a:t>getData</a:t>
            </a:r>
            <a:r>
              <a:rPr lang="en-US" sz="1800" dirty="0"/>
              <a:t>(?, ?)}”); </a:t>
            </a:r>
          </a:p>
          <a:p>
            <a:pPr indent="342900"/>
            <a:r>
              <a:rPr lang="en-US" sz="1800" dirty="0" err="1"/>
              <a:t>cs.registerOutParameter</a:t>
            </a:r>
            <a:r>
              <a:rPr lang="en-US" sz="1800" dirty="0"/>
              <a:t>(1, </a:t>
            </a:r>
            <a:r>
              <a:rPr lang="en-US" sz="1800" dirty="0" err="1"/>
              <a:t>java.sql.Types.INTEGER</a:t>
            </a:r>
            <a:r>
              <a:rPr lang="en-US" sz="1800" dirty="0"/>
              <a:t>); </a:t>
            </a:r>
          </a:p>
          <a:p>
            <a:pPr indent="342900"/>
            <a:r>
              <a:rPr lang="en-US" sz="1800" dirty="0" err="1"/>
              <a:t>cs.registerOutParameter</a:t>
            </a:r>
            <a:r>
              <a:rPr lang="en-US" sz="1800" dirty="0"/>
              <a:t>(2, </a:t>
            </a:r>
            <a:r>
              <a:rPr lang="en-US" sz="1800" dirty="0" err="1"/>
              <a:t>java.sql.Types.DECIMAL</a:t>
            </a:r>
            <a:r>
              <a:rPr lang="en-US" sz="1800" dirty="0"/>
              <a:t>, 3); </a:t>
            </a:r>
          </a:p>
          <a:p>
            <a:pPr indent="342900"/>
            <a:r>
              <a:rPr lang="en-US" sz="1800" dirty="0" err="1"/>
              <a:t>cs.executeQuery</a:t>
            </a:r>
            <a:r>
              <a:rPr lang="en-US" sz="1800" dirty="0"/>
              <a:t>(); </a:t>
            </a:r>
          </a:p>
          <a:p>
            <a:pPr indent="342900"/>
            <a:r>
              <a:rPr lang="en-US" sz="1800" dirty="0" err="1"/>
              <a:t>int</a:t>
            </a:r>
            <a:r>
              <a:rPr lang="en-US" sz="1800" dirty="0"/>
              <a:t> x = </a:t>
            </a:r>
            <a:r>
              <a:rPr lang="en-US" sz="1800" dirty="0" err="1"/>
              <a:t>cs.getInt</a:t>
            </a:r>
            <a:r>
              <a:rPr lang="en-US" sz="1800" dirty="0"/>
              <a:t>(1); </a:t>
            </a:r>
          </a:p>
          <a:p>
            <a:pPr indent="342900"/>
            <a:r>
              <a:rPr lang="en-US" sz="1800" dirty="0" err="1"/>
              <a:t>java.math.BigDecimal</a:t>
            </a:r>
            <a:r>
              <a:rPr lang="en-US" sz="1800" dirty="0"/>
              <a:t> n = </a:t>
            </a:r>
            <a:r>
              <a:rPr lang="en-US" sz="1800" dirty="0" err="1"/>
              <a:t>cs.getBigDecimal</a:t>
            </a:r>
            <a:r>
              <a:rPr lang="en-US" sz="1800" dirty="0"/>
              <a:t>(2, 3); </a:t>
            </a:r>
          </a:p>
          <a:p>
            <a:r>
              <a:rPr lang="en-US" sz="1800" dirty="0"/>
              <a:t>. . . 	</a:t>
            </a:r>
            <a:r>
              <a:rPr lang="en-US" sz="1800" dirty="0" smtClean="0"/>
              <a:t>				</a:t>
            </a:r>
            <a:endParaRPr lang="en-US" sz="1800" dirty="0"/>
          </a:p>
        </p:txBody>
      </p:sp>
      <p:sp>
        <p:nvSpPr>
          <p:cNvPr id="7" name="TextBox 6"/>
          <p:cNvSpPr txBox="1"/>
          <p:nvPr/>
        </p:nvSpPr>
        <p:spPr>
          <a:xfrm>
            <a:off x="395536" y="3212976"/>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483387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smtClean="0"/>
              <a:t>The following Code Snippet demonstrates </a:t>
            </a:r>
            <a:r>
              <a:rPr lang="en-US" sz="2000" dirty="0"/>
              <a:t>how to retrieve an </a:t>
            </a:r>
            <a:r>
              <a:rPr lang="en-US" sz="2000" dirty="0">
                <a:latin typeface="Courier New" panose="02070309020205020404" pitchFamily="49" charset="0"/>
                <a:cs typeface="Courier New" panose="02070309020205020404" pitchFamily="49" charset="0"/>
              </a:rPr>
              <a:t>OUT</a:t>
            </a:r>
            <a:r>
              <a:rPr lang="en-US" sz="2000" dirty="0"/>
              <a:t> parameter returned by a stored </a:t>
            </a:r>
            <a:r>
              <a:rPr lang="en-US" sz="2000" dirty="0" smtClean="0"/>
              <a:t>procedure:</a:t>
            </a:r>
            <a:endParaRPr lang="en-US" sz="2000" b="1" u="sng" dirty="0">
              <a:latin typeface="Courier New" panose="02070309020205020404" pitchFamily="49" charset="0"/>
              <a:cs typeface="Courier New" panose="02070309020205020404" pitchFamily="49" charset="0"/>
            </a:endParaRPr>
          </a:p>
          <a:p>
            <a:endParaRPr lang="en-US" sz="2400" dirty="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a:t>
            </a:r>
            <a:r>
              <a:rPr lang="en-US" dirty="0"/>
              <a:t>Object </a:t>
            </a:r>
            <a:r>
              <a:rPr lang="en-US" dirty="0" smtClean="0"/>
              <a:t>[</a:t>
            </a:r>
            <a:r>
              <a:rPr lang="en-US" dirty="0"/>
              <a:t>7</a:t>
            </a:r>
            <a:r>
              <a:rPr lang="en-US" dirty="0" smtClean="0"/>
              <a:t>-13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28</a:t>
            </a:fld>
            <a:endParaRPr lang="en-US" dirty="0"/>
          </a:p>
        </p:txBody>
      </p:sp>
      <p:sp>
        <p:nvSpPr>
          <p:cNvPr id="6" name="TextBox 5"/>
          <p:cNvSpPr txBox="1"/>
          <p:nvPr/>
        </p:nvSpPr>
        <p:spPr>
          <a:xfrm>
            <a:off x="395536" y="2132856"/>
            <a:ext cx="8352928" cy="3610219"/>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java.sql</a:t>
            </a:r>
            <a:r>
              <a:rPr lang="en-US" sz="1800" dirty="0"/>
              <a:t>.*; </a:t>
            </a:r>
          </a:p>
          <a:p>
            <a:r>
              <a:rPr lang="en-US" sz="1800" dirty="0"/>
              <a:t>import </a:t>
            </a:r>
            <a:r>
              <a:rPr lang="en-US" sz="1800" dirty="0" err="1"/>
              <a:t>java.util</a:t>
            </a:r>
            <a:r>
              <a:rPr lang="en-US" sz="1800" dirty="0"/>
              <a:t>.*; </a:t>
            </a:r>
          </a:p>
          <a:p>
            <a:r>
              <a:rPr lang="en-US" sz="1800" dirty="0"/>
              <a:t>class </a:t>
            </a:r>
            <a:r>
              <a:rPr lang="en-US" sz="1800" dirty="0" err="1"/>
              <a:t>CallOutProc</a:t>
            </a:r>
            <a:r>
              <a:rPr lang="en-US" sz="1800" dirty="0"/>
              <a:t> { </a:t>
            </a:r>
          </a:p>
          <a:p>
            <a:pPr indent="400050"/>
            <a:r>
              <a:rPr lang="en-US" sz="1800" dirty="0"/>
              <a:t>Connection con; </a:t>
            </a:r>
          </a:p>
          <a:p>
            <a:pPr indent="400050"/>
            <a:r>
              <a:rPr lang="en-US" sz="1800" dirty="0"/>
              <a:t>String </a:t>
            </a:r>
            <a:r>
              <a:rPr lang="en-US" sz="1800" dirty="0" err="1"/>
              <a:t>url</a:t>
            </a:r>
            <a:r>
              <a:rPr lang="en-US" sz="1800" dirty="0"/>
              <a:t>; </a:t>
            </a:r>
          </a:p>
          <a:p>
            <a:pPr indent="400050"/>
            <a:r>
              <a:rPr lang="en-US" sz="1800" dirty="0"/>
              <a:t>String </a:t>
            </a:r>
            <a:r>
              <a:rPr lang="en-US" sz="1800" dirty="0" err="1"/>
              <a:t>serverName</a:t>
            </a:r>
            <a:r>
              <a:rPr lang="en-US" sz="1800" dirty="0"/>
              <a:t>; </a:t>
            </a:r>
          </a:p>
          <a:p>
            <a:pPr indent="400050"/>
            <a:r>
              <a:rPr lang="en-US" sz="1800" dirty="0"/>
              <a:t>String </a:t>
            </a:r>
            <a:r>
              <a:rPr lang="en-US" sz="1800" dirty="0" err="1"/>
              <a:t>instanceName</a:t>
            </a:r>
            <a:r>
              <a:rPr lang="en-US" sz="1800" dirty="0"/>
              <a:t>; </a:t>
            </a:r>
          </a:p>
          <a:p>
            <a:pPr indent="400050"/>
            <a:r>
              <a:rPr lang="en-US" sz="1800" dirty="0"/>
              <a:t>String </a:t>
            </a:r>
            <a:r>
              <a:rPr lang="en-US" sz="1800" dirty="0" err="1"/>
              <a:t>databaseName</a:t>
            </a:r>
            <a:r>
              <a:rPr lang="en-US" sz="1800" dirty="0"/>
              <a:t>; </a:t>
            </a:r>
          </a:p>
          <a:p>
            <a:pPr indent="400050"/>
            <a:r>
              <a:rPr lang="en-US" sz="1800" dirty="0"/>
              <a:t>String </a:t>
            </a:r>
            <a:r>
              <a:rPr lang="en-US" sz="1800" dirty="0" err="1"/>
              <a:t>userName</a:t>
            </a:r>
            <a:r>
              <a:rPr lang="en-US" sz="1800" dirty="0"/>
              <a:t>; </a:t>
            </a:r>
          </a:p>
          <a:p>
            <a:pPr indent="400050"/>
            <a:r>
              <a:rPr lang="en-US" sz="1800" dirty="0"/>
              <a:t>String password; </a:t>
            </a:r>
          </a:p>
          <a:p>
            <a:pPr indent="400050"/>
            <a:r>
              <a:rPr lang="en-US" sz="1800" dirty="0"/>
              <a:t>String </a:t>
            </a:r>
            <a:r>
              <a:rPr lang="en-US" sz="1800" dirty="0" err="1"/>
              <a:t>sql</a:t>
            </a:r>
            <a:r>
              <a:rPr lang="en-US" sz="1800" dirty="0"/>
              <a:t>; </a:t>
            </a:r>
            <a:r>
              <a:rPr lang="en-US" sz="1800" dirty="0" smtClean="0"/>
              <a:t>		</a:t>
            </a:r>
            <a:endParaRPr lang="en-US" sz="1800" dirty="0"/>
          </a:p>
        </p:txBody>
      </p:sp>
      <p:sp>
        <p:nvSpPr>
          <p:cNvPr id="7" name="TextBox 6"/>
          <p:cNvSpPr txBox="1"/>
          <p:nvPr/>
        </p:nvSpPr>
        <p:spPr>
          <a:xfrm>
            <a:off x="395536" y="162880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3492479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a:t>
            </a:r>
            <a:r>
              <a:rPr lang="en-US" dirty="0"/>
              <a:t>8</a:t>
            </a:r>
            <a:r>
              <a:rPr lang="en-US" dirty="0" smtClean="0"/>
              <a:t>-13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29</a:t>
            </a:fld>
            <a:endParaRPr lang="en-US" dirty="0"/>
          </a:p>
        </p:txBody>
      </p:sp>
      <p:sp>
        <p:nvSpPr>
          <p:cNvPr id="6" name="TextBox 5"/>
          <p:cNvSpPr txBox="1"/>
          <p:nvPr/>
        </p:nvSpPr>
        <p:spPr>
          <a:xfrm>
            <a:off x="395536" y="908720"/>
            <a:ext cx="8352928" cy="413651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228600"/>
            <a:r>
              <a:rPr lang="en-US" sz="1800" dirty="0" err="1" smtClean="0"/>
              <a:t>CallOutProc</a:t>
            </a:r>
            <a:r>
              <a:rPr lang="en-US" sz="1800" dirty="0"/>
              <a:t>() { </a:t>
            </a:r>
          </a:p>
          <a:p>
            <a:pPr indent="800100"/>
            <a:r>
              <a:rPr lang="en-US" sz="1800" dirty="0" err="1"/>
              <a:t>url</a:t>
            </a:r>
            <a:r>
              <a:rPr lang="en-US" sz="1800" dirty="0"/>
              <a:t> = “</a:t>
            </a:r>
            <a:r>
              <a:rPr lang="en-US" sz="1800" dirty="0" err="1"/>
              <a:t>jdbc:sqlserver</a:t>
            </a:r>
            <a:r>
              <a:rPr lang="en-US" sz="1800" dirty="0"/>
              <a:t>://”; </a:t>
            </a:r>
          </a:p>
          <a:p>
            <a:pPr indent="800100"/>
            <a:r>
              <a:rPr lang="en-US" sz="1800" dirty="0" err="1"/>
              <a:t>serverName</a:t>
            </a:r>
            <a:r>
              <a:rPr lang="en-US" sz="1800" dirty="0"/>
              <a:t> = “10.2.1.51”; </a:t>
            </a:r>
          </a:p>
          <a:p>
            <a:pPr indent="800100"/>
            <a:r>
              <a:rPr lang="en-US" sz="1800" dirty="0" err="1"/>
              <a:t>instanceName</a:t>
            </a:r>
            <a:r>
              <a:rPr lang="en-US" sz="1800" dirty="0"/>
              <a:t> = “martin”; </a:t>
            </a:r>
          </a:p>
          <a:p>
            <a:pPr indent="800100"/>
            <a:r>
              <a:rPr lang="en-US" sz="1800" dirty="0" err="1"/>
              <a:t>databaseName</a:t>
            </a:r>
            <a:r>
              <a:rPr lang="en-US" sz="1800" dirty="0"/>
              <a:t> = “</a:t>
            </a:r>
            <a:r>
              <a:rPr lang="en-US" sz="1800" dirty="0" err="1"/>
              <a:t>DeveloperApps</a:t>
            </a:r>
            <a:r>
              <a:rPr lang="en-US" sz="1800" dirty="0"/>
              <a:t>”; </a:t>
            </a:r>
          </a:p>
          <a:p>
            <a:pPr indent="800100"/>
            <a:r>
              <a:rPr lang="en-US" sz="1800" dirty="0" err="1"/>
              <a:t>userName</a:t>
            </a:r>
            <a:r>
              <a:rPr lang="en-US" sz="1800" dirty="0"/>
              <a:t> = “</a:t>
            </a:r>
            <a:r>
              <a:rPr lang="en-US" sz="1800" dirty="0" err="1"/>
              <a:t>sa</a:t>
            </a:r>
            <a:r>
              <a:rPr lang="en-US" sz="1800" dirty="0"/>
              <a:t>”; </a:t>
            </a:r>
          </a:p>
          <a:p>
            <a:pPr indent="800100"/>
            <a:r>
              <a:rPr lang="en-US" sz="1800" dirty="0"/>
              <a:t>password = “</a:t>
            </a:r>
            <a:r>
              <a:rPr lang="en-US" sz="1800" dirty="0" err="1"/>
              <a:t>playware</a:t>
            </a:r>
            <a:r>
              <a:rPr lang="en-US" sz="1800" dirty="0"/>
              <a:t>”; </a:t>
            </a:r>
          </a:p>
          <a:p>
            <a:pPr indent="228600"/>
            <a:r>
              <a:rPr lang="en-US" sz="1800" dirty="0"/>
              <a:t>} </a:t>
            </a:r>
          </a:p>
          <a:p>
            <a:pPr indent="57150"/>
            <a:r>
              <a:rPr lang="en-US" sz="1800" dirty="0"/>
              <a:t>private String </a:t>
            </a:r>
            <a:r>
              <a:rPr lang="en-US" sz="1800" dirty="0" err="1"/>
              <a:t>getConnectionUrl</a:t>
            </a:r>
            <a:r>
              <a:rPr lang="en-US" sz="1800" dirty="0"/>
              <a:t>() { </a:t>
            </a:r>
          </a:p>
          <a:p>
            <a:pPr indent="171450"/>
            <a:r>
              <a:rPr lang="en-US" sz="1800" dirty="0"/>
              <a:t>// Constructing the connection string </a:t>
            </a:r>
          </a:p>
          <a:p>
            <a:pPr indent="171450"/>
            <a:r>
              <a:rPr lang="en-US" sz="1800" dirty="0"/>
              <a:t>return </a:t>
            </a:r>
            <a:r>
              <a:rPr lang="en-US" sz="1800" dirty="0" err="1"/>
              <a:t>url</a:t>
            </a:r>
            <a:r>
              <a:rPr lang="en-US" sz="1800" dirty="0"/>
              <a:t> + </a:t>
            </a:r>
            <a:r>
              <a:rPr lang="en-US" sz="1800" dirty="0" err="1"/>
              <a:t>serverName</a:t>
            </a:r>
            <a:r>
              <a:rPr lang="en-US" sz="1800" dirty="0"/>
              <a:t> + ”;</a:t>
            </a:r>
            <a:r>
              <a:rPr lang="en-US" sz="1800" dirty="0" err="1"/>
              <a:t>instanceName</a:t>
            </a:r>
            <a:r>
              <a:rPr lang="en-US" sz="1800" dirty="0"/>
              <a:t> = ” +</a:t>
            </a:r>
            <a:r>
              <a:rPr lang="en-US" sz="1800" dirty="0" err="1"/>
              <a:t>instanceName</a:t>
            </a:r>
            <a:r>
              <a:rPr lang="en-US" sz="1800" dirty="0"/>
              <a:t> +” ;</a:t>
            </a:r>
            <a:r>
              <a:rPr lang="en-US" sz="1800" dirty="0" err="1" smtClean="0"/>
              <a:t>DatabaseName</a:t>
            </a:r>
            <a:r>
              <a:rPr lang="en-US" sz="1800" dirty="0" smtClean="0"/>
              <a:t> </a:t>
            </a:r>
            <a:r>
              <a:rPr lang="en-US" sz="1800" dirty="0"/>
              <a:t>= ” +</a:t>
            </a:r>
            <a:r>
              <a:rPr lang="en-US" sz="1800" dirty="0" err="1"/>
              <a:t>databaseName</a:t>
            </a:r>
            <a:r>
              <a:rPr lang="en-US" sz="1800" dirty="0"/>
              <a:t>; </a:t>
            </a:r>
          </a:p>
          <a:p>
            <a:pPr indent="57150"/>
            <a:r>
              <a:rPr lang="en-US" sz="1800" dirty="0"/>
              <a:t>} 	</a:t>
            </a:r>
            <a:r>
              <a:rPr lang="en-US" sz="1800" dirty="0" smtClean="0"/>
              <a:t>	</a:t>
            </a:r>
            <a:endParaRPr lang="en-US" sz="1800" dirty="0"/>
          </a:p>
        </p:txBody>
      </p:sp>
    </p:spTree>
    <p:extLst>
      <p:ext uri="{BB962C8B-B14F-4D97-AF65-F5344CB8AC3E}">
        <p14:creationId xmlns:p14="http://schemas.microsoft.com/office/powerpoint/2010/main" xmlns="" val="2163679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a:t>
            </a:r>
            <a:r>
              <a:rPr lang="en-US" sz="2400" dirty="0" err="1">
                <a:latin typeface="Courier New" panose="02070309020205020404" pitchFamily="49" charset="0"/>
                <a:cs typeface="Courier New" panose="02070309020205020404" pitchFamily="49" charset="0"/>
              </a:rPr>
              <a:t>ResultSet</a:t>
            </a:r>
            <a:r>
              <a:rPr lang="en-US" sz="2400" dirty="0"/>
              <a:t> object in JDBC API represents a SQL result set in the JDBC application. </a:t>
            </a:r>
            <a:endParaRPr lang="en-US" sz="2400" dirty="0" smtClean="0"/>
          </a:p>
          <a:p>
            <a:r>
              <a:rPr lang="en-US" sz="2400" dirty="0" smtClean="0"/>
              <a:t>A </a:t>
            </a:r>
            <a:r>
              <a:rPr lang="en-US" sz="2400" dirty="0"/>
              <a:t>default result set object cannot be updated or scrolled backward and forward. </a:t>
            </a:r>
            <a:endParaRPr lang="en-US" sz="2400" dirty="0" smtClean="0"/>
          </a:p>
          <a:p>
            <a:r>
              <a:rPr lang="en-US" sz="2400" dirty="0"/>
              <a:t>The characteristics of </a:t>
            </a:r>
            <a:r>
              <a:rPr lang="en-US" sz="2400" dirty="0" err="1">
                <a:latin typeface="Courier New" panose="02070309020205020404" pitchFamily="49" charset="0"/>
                <a:cs typeface="Courier New" panose="02070309020205020404" pitchFamily="49" charset="0"/>
              </a:rPr>
              <a:t>ResultSet</a:t>
            </a:r>
            <a:r>
              <a:rPr lang="en-US" sz="2400" dirty="0"/>
              <a:t> are as follows: </a:t>
            </a:r>
            <a:endParaRPr lang="en-US" sz="2400" dirty="0" smtClean="0"/>
          </a:p>
          <a:p>
            <a:pPr lvl="1"/>
            <a:r>
              <a:rPr lang="en-US" sz="1600" b="1" dirty="0" smtClean="0"/>
              <a:t>Scrollable - </a:t>
            </a:r>
            <a:r>
              <a:rPr lang="en-US" sz="1600" dirty="0" smtClean="0"/>
              <a:t>It </a:t>
            </a:r>
            <a:r>
              <a:rPr lang="en-US" sz="1600" dirty="0"/>
              <a:t>refers to the ability to move backward as well as forward through a result set. </a:t>
            </a:r>
          </a:p>
          <a:p>
            <a:pPr lvl="1"/>
            <a:r>
              <a:rPr lang="en-US" sz="1600" b="1" dirty="0" smtClean="0"/>
              <a:t>Updatable - </a:t>
            </a:r>
            <a:r>
              <a:rPr lang="en-US" sz="1600" dirty="0" smtClean="0"/>
              <a:t>It </a:t>
            </a:r>
            <a:r>
              <a:rPr lang="en-US" sz="1600" dirty="0"/>
              <a:t>refers to the ability to update data in a result set and then copy the changes to the database. This includes inserting new rows into the result set or deleting existing rows. </a:t>
            </a:r>
          </a:p>
          <a:p>
            <a:pPr lvl="1"/>
            <a:r>
              <a:rPr lang="en-US" sz="1600" b="1" dirty="0" err="1" smtClean="0"/>
              <a:t>Holdable</a:t>
            </a:r>
            <a:r>
              <a:rPr lang="en-US" sz="1600" b="1" dirty="0"/>
              <a:t> </a:t>
            </a:r>
            <a:r>
              <a:rPr lang="en-US" sz="1600" b="1" dirty="0" smtClean="0"/>
              <a:t>- </a:t>
            </a:r>
            <a:r>
              <a:rPr lang="en-US" sz="1600" dirty="0" smtClean="0"/>
              <a:t>It </a:t>
            </a:r>
            <a:r>
              <a:rPr lang="en-US" sz="1600" dirty="0"/>
              <a:t>refers to the ability to check whether the cursor stays open after a COMMIT. </a:t>
            </a:r>
            <a:endParaRPr lang="en-US" sz="1600" dirty="0" smtClean="0"/>
          </a:p>
        </p:txBody>
      </p:sp>
      <p:sp>
        <p:nvSpPr>
          <p:cNvPr id="3" name="Title 2"/>
          <p:cNvSpPr>
            <a:spLocks noGrp="1"/>
          </p:cNvSpPr>
          <p:nvPr>
            <p:ph type="title"/>
          </p:nvPr>
        </p:nvSpPr>
        <p:spPr/>
        <p:txBody>
          <a:bodyPr/>
          <a:lstStyle/>
          <a:p>
            <a:r>
              <a:rPr lang="en-US" dirty="0"/>
              <a:t>Introduction</a:t>
            </a:r>
            <a:r>
              <a:rPr lang="en-US" b="0"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a:t>
            </a:r>
            <a:r>
              <a:rPr lang="en-US" dirty="0"/>
              <a:t>Object </a:t>
            </a:r>
            <a:r>
              <a:rPr lang="en-US" dirty="0" smtClean="0"/>
              <a:t>[</a:t>
            </a:r>
            <a:r>
              <a:rPr lang="en-US" dirty="0"/>
              <a:t>9</a:t>
            </a:r>
            <a:r>
              <a:rPr lang="en-US" dirty="0" smtClean="0"/>
              <a:t>-13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30</a:t>
            </a:fld>
            <a:endParaRPr lang="en-US" dirty="0"/>
          </a:p>
        </p:txBody>
      </p:sp>
      <p:sp>
        <p:nvSpPr>
          <p:cNvPr id="6" name="TextBox 5"/>
          <p:cNvSpPr txBox="1"/>
          <p:nvPr/>
        </p:nvSpPr>
        <p:spPr>
          <a:xfrm>
            <a:off x="395536" y="908720"/>
            <a:ext cx="8352928" cy="518911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57150"/>
            <a:r>
              <a:rPr lang="en-US" sz="1800" dirty="0" smtClean="0"/>
              <a:t>private </a:t>
            </a:r>
            <a:r>
              <a:rPr lang="en-US" sz="1800" dirty="0" err="1"/>
              <a:t>java.sql.Connection</a:t>
            </a:r>
            <a:r>
              <a:rPr lang="en-US" sz="1800" dirty="0"/>
              <a:t> </a:t>
            </a:r>
            <a:r>
              <a:rPr lang="en-US" sz="1800" dirty="0" err="1"/>
              <a:t>getConnection</a:t>
            </a:r>
            <a:r>
              <a:rPr lang="en-US" sz="1800" dirty="0"/>
              <a:t>() { </a:t>
            </a:r>
          </a:p>
          <a:p>
            <a:pPr indent="171450"/>
            <a:r>
              <a:rPr lang="en-US" sz="1800" dirty="0"/>
              <a:t>try { </a:t>
            </a:r>
          </a:p>
          <a:p>
            <a:pPr indent="285750"/>
            <a:r>
              <a:rPr lang="en-US" sz="1800" dirty="0" err="1"/>
              <a:t>Class.forName</a:t>
            </a:r>
            <a:r>
              <a:rPr lang="en-US" sz="1800" dirty="0"/>
              <a:t>(“</a:t>
            </a:r>
            <a:r>
              <a:rPr lang="en-US" sz="1800" dirty="0" err="1"/>
              <a:t>com.microsoft.sqlserver.jdbc.SQLServerDriver</a:t>
            </a:r>
            <a:r>
              <a:rPr lang="en-US" sz="1800" dirty="0"/>
              <a:t>”); </a:t>
            </a:r>
          </a:p>
          <a:p>
            <a:pPr indent="285750"/>
            <a:r>
              <a:rPr lang="en-US" sz="1800" dirty="0"/>
              <a:t>// Establishing the connection </a:t>
            </a:r>
          </a:p>
          <a:p>
            <a:pPr indent="685800"/>
            <a:r>
              <a:rPr lang="en-US" sz="1800" dirty="0"/>
              <a:t>con = </a:t>
            </a:r>
            <a:r>
              <a:rPr lang="en-US" sz="1800" dirty="0" err="1"/>
              <a:t>DriverManager.getConnection</a:t>
            </a:r>
            <a:r>
              <a:rPr lang="en-US" sz="1800" dirty="0"/>
              <a:t>(</a:t>
            </a:r>
            <a:r>
              <a:rPr lang="en-US" sz="1800" dirty="0" err="1"/>
              <a:t>getConnectionUrl</a:t>
            </a:r>
            <a:r>
              <a:rPr lang="en-US" sz="1800" dirty="0"/>
              <a:t>(), </a:t>
            </a:r>
            <a:r>
              <a:rPr lang="en-US" sz="1800" dirty="0" err="1"/>
              <a:t>userName</a:t>
            </a:r>
            <a:r>
              <a:rPr lang="en-US" sz="1800" dirty="0"/>
              <a:t>, password); </a:t>
            </a:r>
          </a:p>
          <a:p>
            <a:pPr indent="628650"/>
            <a:r>
              <a:rPr lang="en-US" sz="1800" dirty="0"/>
              <a:t>if(con != null) </a:t>
            </a:r>
          </a:p>
          <a:p>
            <a:pPr indent="914400"/>
            <a:r>
              <a:rPr lang="en-US" sz="1800" dirty="0" err="1"/>
              <a:t>System.out.println</a:t>
            </a:r>
            <a:r>
              <a:rPr lang="en-US" sz="1800" dirty="0"/>
              <a:t>(“Connection Successful!”); </a:t>
            </a:r>
          </a:p>
          <a:p>
            <a:pPr indent="171450"/>
            <a:r>
              <a:rPr lang="en-US" sz="1800" dirty="0"/>
              <a:t>} catch(Exception e) { </a:t>
            </a:r>
          </a:p>
          <a:p>
            <a:pPr indent="1143000"/>
            <a:r>
              <a:rPr lang="en-US" sz="1800" dirty="0" err="1"/>
              <a:t>e.printStackTrace</a:t>
            </a:r>
            <a:r>
              <a:rPr lang="en-US" sz="1800" dirty="0"/>
              <a:t>(); </a:t>
            </a:r>
          </a:p>
          <a:p>
            <a:pPr indent="1143000"/>
            <a:r>
              <a:rPr lang="en-US" sz="1800" dirty="0" err="1"/>
              <a:t>System.out.println</a:t>
            </a:r>
            <a:r>
              <a:rPr lang="en-US" sz="1800" dirty="0"/>
              <a:t>(“Error Trace in </a:t>
            </a:r>
            <a:r>
              <a:rPr lang="en-US" sz="1800" dirty="0" err="1"/>
              <a:t>getConnection</a:t>
            </a:r>
            <a:r>
              <a:rPr lang="en-US" sz="1800" dirty="0"/>
              <a:t>(): “ </a:t>
            </a:r>
          </a:p>
          <a:p>
            <a:pPr indent="1143000"/>
            <a:r>
              <a:rPr lang="en-US" sz="1800" dirty="0"/>
              <a:t>+ </a:t>
            </a:r>
            <a:r>
              <a:rPr lang="en-US" sz="1800" dirty="0" err="1"/>
              <a:t>e.getMessage</a:t>
            </a:r>
            <a:r>
              <a:rPr lang="en-US" sz="1800" dirty="0"/>
              <a:t>()); </a:t>
            </a:r>
          </a:p>
          <a:p>
            <a:pPr indent="171450"/>
            <a:r>
              <a:rPr lang="en-US" sz="1800" dirty="0"/>
              <a:t>} </a:t>
            </a:r>
          </a:p>
          <a:p>
            <a:pPr indent="457200"/>
            <a:r>
              <a:rPr lang="en-US" sz="1800" dirty="0"/>
              <a:t>return con; </a:t>
            </a:r>
          </a:p>
          <a:p>
            <a:r>
              <a:rPr lang="en-US" sz="1800" dirty="0"/>
              <a:t>} </a:t>
            </a:r>
            <a:r>
              <a:rPr lang="en-US" sz="1800" dirty="0" smtClean="0"/>
              <a:t>	</a:t>
            </a:r>
            <a:endParaRPr lang="en-US" sz="1800" dirty="0"/>
          </a:p>
        </p:txBody>
      </p:sp>
    </p:spTree>
    <p:extLst>
      <p:ext uri="{BB962C8B-B14F-4D97-AF65-F5344CB8AC3E}">
        <p14:creationId xmlns:p14="http://schemas.microsoft.com/office/powerpoint/2010/main" xmlns="" val="4274218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a:t>
            </a:r>
            <a:r>
              <a:rPr lang="en-US" dirty="0"/>
              <a:t>Object [</a:t>
            </a:r>
            <a:r>
              <a:rPr lang="en-US" dirty="0" smtClean="0"/>
              <a:t>10-13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31</a:t>
            </a:fld>
            <a:endParaRPr lang="en-US" dirty="0"/>
          </a:p>
        </p:txBody>
      </p:sp>
      <p:sp>
        <p:nvSpPr>
          <p:cNvPr id="6" name="TextBox 5"/>
          <p:cNvSpPr txBox="1"/>
          <p:nvPr/>
        </p:nvSpPr>
        <p:spPr>
          <a:xfrm>
            <a:off x="395536" y="908720"/>
            <a:ext cx="8352928" cy="446891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114300"/>
            <a:r>
              <a:rPr lang="en-US" sz="1800" dirty="0" smtClean="0"/>
              <a:t>public </a:t>
            </a:r>
            <a:r>
              <a:rPr lang="en-US" sz="1800" dirty="0"/>
              <a:t>void display(){ </a:t>
            </a:r>
          </a:p>
          <a:p>
            <a:pPr indent="228600"/>
            <a:r>
              <a:rPr lang="en-US" sz="1800" dirty="0"/>
              <a:t>try { </a:t>
            </a:r>
          </a:p>
          <a:p>
            <a:pPr indent="514350"/>
            <a:r>
              <a:rPr lang="en-US" sz="1800" dirty="0"/>
              <a:t>con = </a:t>
            </a:r>
            <a:r>
              <a:rPr lang="en-US" sz="1800" dirty="0" err="1"/>
              <a:t>getConnection</a:t>
            </a:r>
            <a:r>
              <a:rPr lang="en-US" sz="1800" dirty="0"/>
              <a:t>(); </a:t>
            </a:r>
          </a:p>
          <a:p>
            <a:pPr indent="457200"/>
            <a:r>
              <a:rPr lang="en-US" sz="1800" dirty="0" err="1"/>
              <a:t>CallableStatement</a:t>
            </a:r>
            <a:r>
              <a:rPr lang="en-US" sz="1800" dirty="0"/>
              <a:t> </a:t>
            </a:r>
            <a:r>
              <a:rPr lang="en-US" sz="1800" dirty="0" err="1"/>
              <a:t>cstmt</a:t>
            </a:r>
            <a:r>
              <a:rPr lang="en-US" sz="1800" dirty="0"/>
              <a:t> = </a:t>
            </a:r>
            <a:r>
              <a:rPr lang="en-US" sz="1800" dirty="0" err="1"/>
              <a:t>con.prepareCall</a:t>
            </a:r>
            <a:r>
              <a:rPr lang="en-US" sz="1800" dirty="0"/>
              <a:t>(“{call </a:t>
            </a:r>
            <a:r>
              <a:rPr lang="en-US" sz="1800" dirty="0" err="1"/>
              <a:t>recalculatetotal</a:t>
            </a:r>
            <a:r>
              <a:rPr lang="en-US" sz="1800" dirty="0"/>
              <a:t> (?, ?)}”); </a:t>
            </a:r>
          </a:p>
          <a:p>
            <a:pPr indent="400050"/>
            <a:r>
              <a:rPr lang="en-US" sz="1800" dirty="0" err="1"/>
              <a:t>cstmt.setInt</a:t>
            </a:r>
            <a:r>
              <a:rPr lang="en-US" sz="1800" dirty="0"/>
              <a:t>(1,2500); </a:t>
            </a:r>
          </a:p>
          <a:p>
            <a:pPr indent="400050"/>
            <a:r>
              <a:rPr lang="en-US" sz="1800" dirty="0" err="1"/>
              <a:t>cstmt.registerOutParameter</a:t>
            </a:r>
            <a:r>
              <a:rPr lang="en-US" sz="1800" dirty="0"/>
              <a:t>(2, </a:t>
            </a:r>
            <a:r>
              <a:rPr lang="en-US" sz="1800" dirty="0" err="1"/>
              <a:t>java.sql.Types.INTEGER</a:t>
            </a:r>
            <a:r>
              <a:rPr lang="en-US" sz="1800" dirty="0"/>
              <a:t>); </a:t>
            </a:r>
          </a:p>
          <a:p>
            <a:pPr indent="400050"/>
            <a:r>
              <a:rPr lang="en-US" sz="1800" dirty="0" err="1"/>
              <a:t>cstmt.execute</a:t>
            </a:r>
            <a:r>
              <a:rPr lang="en-US" sz="1800" dirty="0"/>
              <a:t>(); </a:t>
            </a:r>
          </a:p>
          <a:p>
            <a:pPr indent="400050"/>
            <a:r>
              <a:rPr lang="en-US" sz="1800" dirty="0" err="1"/>
              <a:t>int</a:t>
            </a:r>
            <a:r>
              <a:rPr lang="en-US" sz="1800" dirty="0"/>
              <a:t> </a:t>
            </a:r>
            <a:r>
              <a:rPr lang="en-US" sz="1800" dirty="0" err="1"/>
              <a:t>maxSalary</a:t>
            </a:r>
            <a:r>
              <a:rPr lang="en-US" sz="1800" dirty="0"/>
              <a:t> = </a:t>
            </a:r>
            <a:r>
              <a:rPr lang="en-US" sz="1800" dirty="0" err="1"/>
              <a:t>cstmt.getInt</a:t>
            </a:r>
            <a:r>
              <a:rPr lang="en-US" sz="1800" dirty="0"/>
              <a:t>(2); </a:t>
            </a:r>
          </a:p>
          <a:p>
            <a:pPr indent="400050"/>
            <a:r>
              <a:rPr lang="en-US" sz="1800" dirty="0" err="1"/>
              <a:t>System.out.println</a:t>
            </a:r>
            <a:r>
              <a:rPr lang="en-US" sz="1800" dirty="0"/>
              <a:t>(</a:t>
            </a:r>
            <a:r>
              <a:rPr lang="en-US" sz="1800" dirty="0" err="1"/>
              <a:t>maxSalary</a:t>
            </a:r>
            <a:r>
              <a:rPr lang="en-US" sz="1800" dirty="0"/>
              <a:t>); </a:t>
            </a:r>
          </a:p>
          <a:p>
            <a:pPr indent="228600"/>
            <a:r>
              <a:rPr lang="en-US" sz="1800" dirty="0"/>
              <a:t>} catch(</a:t>
            </a:r>
            <a:r>
              <a:rPr lang="en-US" sz="1800" dirty="0" err="1"/>
              <a:t>SQLException</a:t>
            </a:r>
            <a:r>
              <a:rPr lang="en-US" sz="1800" dirty="0"/>
              <a:t> </a:t>
            </a:r>
            <a:r>
              <a:rPr lang="en-US" sz="1800" dirty="0" err="1"/>
              <a:t>ce</a:t>
            </a:r>
            <a:r>
              <a:rPr lang="en-US" sz="1800" dirty="0"/>
              <a:t>) { </a:t>
            </a:r>
          </a:p>
          <a:p>
            <a:pPr indent="1028700"/>
            <a:r>
              <a:rPr lang="en-US" sz="1800" dirty="0" err="1"/>
              <a:t>System.out.println</a:t>
            </a:r>
            <a:r>
              <a:rPr lang="en-US" sz="1800" dirty="0"/>
              <a:t>(</a:t>
            </a:r>
            <a:r>
              <a:rPr lang="en-US" sz="1800" dirty="0" err="1"/>
              <a:t>ce</a:t>
            </a:r>
            <a:r>
              <a:rPr lang="en-US" sz="1800" dirty="0"/>
              <a:t>); 	</a:t>
            </a:r>
          </a:p>
          <a:p>
            <a:pPr indent="228600"/>
            <a:r>
              <a:rPr lang="en-US" sz="1800" dirty="0"/>
              <a:t>} </a:t>
            </a:r>
          </a:p>
          <a:p>
            <a:pPr indent="114300"/>
            <a:r>
              <a:rPr lang="en-US" sz="1800" dirty="0"/>
              <a:t>} </a:t>
            </a:r>
            <a:r>
              <a:rPr lang="en-US" sz="1800" dirty="0" smtClean="0"/>
              <a:t>		</a:t>
            </a:r>
            <a:endParaRPr lang="en-US" sz="1800" dirty="0"/>
          </a:p>
        </p:txBody>
      </p:sp>
    </p:spTree>
    <p:extLst>
      <p:ext uri="{BB962C8B-B14F-4D97-AF65-F5344CB8AC3E}">
        <p14:creationId xmlns:p14="http://schemas.microsoft.com/office/powerpoint/2010/main" xmlns="" val="4224407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endParaRPr lang="en-US" sz="2400" dirty="0"/>
          </a:p>
          <a:p>
            <a:endParaRPr lang="en-US" sz="2400" dirty="0" smtClean="0"/>
          </a:p>
          <a:p>
            <a:endParaRPr lang="en-US" sz="2400" dirty="0"/>
          </a:p>
          <a:p>
            <a:endParaRPr lang="en-US" sz="2400" dirty="0" smtClean="0"/>
          </a:p>
          <a:p>
            <a:r>
              <a:rPr lang="en-US" sz="2400" dirty="0"/>
              <a:t>The </a:t>
            </a:r>
            <a:r>
              <a:rPr lang="en-US" sz="2400" dirty="0" err="1">
                <a:latin typeface="Courier New" panose="02070309020205020404" pitchFamily="49" charset="0"/>
                <a:cs typeface="Courier New" panose="02070309020205020404" pitchFamily="49" charset="0"/>
              </a:rPr>
              <a:t>CallableStatement</a:t>
            </a:r>
            <a:r>
              <a:rPr lang="en-US" sz="2400" dirty="0"/>
              <a:t> makes a call to the stored procedure called </a:t>
            </a:r>
            <a:r>
              <a:rPr lang="en-US" sz="2400" dirty="0" err="1">
                <a:latin typeface="Courier New" panose="02070309020205020404" pitchFamily="49" charset="0"/>
                <a:cs typeface="Courier New" panose="02070309020205020404" pitchFamily="49" charset="0"/>
              </a:rPr>
              <a:t>recalculatetotal</a:t>
            </a:r>
            <a:r>
              <a:rPr lang="en-US" sz="2400" dirty="0"/>
              <a:t>. </a:t>
            </a:r>
            <a:endParaRPr lang="en-US" sz="2400" dirty="0" smtClean="0"/>
          </a:p>
          <a:p>
            <a:r>
              <a:rPr lang="en-US" sz="2400" dirty="0" smtClean="0"/>
              <a:t>The </a:t>
            </a:r>
            <a:r>
              <a:rPr lang="en-US" sz="2400" dirty="0"/>
              <a:t>integer variable ‘</a:t>
            </a:r>
            <a:r>
              <a:rPr lang="en-US" sz="2400" b="1" dirty="0"/>
              <a:t>a</a:t>
            </a:r>
            <a:r>
              <a:rPr lang="en-US" sz="2400" dirty="0"/>
              <a:t>’ from the stored procedure is initialized to a value of 2500 by passing an argument through the </a:t>
            </a:r>
            <a:r>
              <a:rPr lang="en-US" sz="2400" dirty="0" err="1">
                <a:latin typeface="Courier New" panose="02070309020205020404" pitchFamily="49" charset="0"/>
                <a:cs typeface="Courier New" panose="02070309020205020404" pitchFamily="49" charset="0"/>
              </a:rPr>
              <a:t>setInt</a:t>
            </a:r>
            <a:r>
              <a:rPr lang="en-US" sz="2400" dirty="0">
                <a:latin typeface="Courier New" panose="02070309020205020404" pitchFamily="49" charset="0"/>
                <a:cs typeface="Courier New" panose="02070309020205020404" pitchFamily="49" charset="0"/>
              </a:rPr>
              <a:t>() </a:t>
            </a:r>
            <a:r>
              <a:rPr lang="en-US" sz="2400" dirty="0"/>
              <a:t>method. </a:t>
            </a:r>
            <a:endParaRPr lang="en-US" sz="2400" dirty="0" smtClean="0"/>
          </a:p>
          <a:p>
            <a:r>
              <a:rPr lang="en-US" sz="2400" dirty="0" smtClean="0"/>
              <a:t>The </a:t>
            </a:r>
            <a:r>
              <a:rPr lang="en-US" sz="2400" dirty="0">
                <a:latin typeface="Courier New" panose="02070309020205020404" pitchFamily="49" charset="0"/>
                <a:cs typeface="Courier New" panose="02070309020205020404" pitchFamily="49" charset="0"/>
              </a:rPr>
              <a:t>OUT</a:t>
            </a:r>
            <a:r>
              <a:rPr lang="en-US" sz="2400" dirty="0"/>
              <a:t> parameter is then registered with JDBC as belonging to data type </a:t>
            </a:r>
            <a:r>
              <a:rPr lang="en-US" sz="2400" dirty="0" err="1">
                <a:latin typeface="Courier New" panose="02070309020205020404" pitchFamily="49" charset="0"/>
                <a:cs typeface="Courier New" panose="02070309020205020404" pitchFamily="49" charset="0"/>
              </a:rPr>
              <a:t>java.sql.Types.Integer</a:t>
            </a:r>
            <a:r>
              <a:rPr lang="en-US" sz="2400" dirty="0"/>
              <a:t>. </a:t>
            </a:r>
            <a:endParaRPr lang="en-US" sz="2400" dirty="0" smtClean="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a:t>
            </a:r>
            <a:r>
              <a:rPr lang="en-US" dirty="0"/>
              <a:t>[</a:t>
            </a:r>
            <a:r>
              <a:rPr lang="en-US" dirty="0" smtClean="0"/>
              <a:t>11-13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32</a:t>
            </a:fld>
            <a:endParaRPr lang="en-US" dirty="0"/>
          </a:p>
        </p:txBody>
      </p:sp>
      <p:sp>
        <p:nvSpPr>
          <p:cNvPr id="6" name="TextBox 5"/>
          <p:cNvSpPr txBox="1"/>
          <p:nvPr/>
        </p:nvSpPr>
        <p:spPr>
          <a:xfrm>
            <a:off x="395536" y="908720"/>
            <a:ext cx="8352928" cy="194822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114300"/>
            <a:r>
              <a:rPr lang="en-US" sz="1800" dirty="0" smtClean="0"/>
              <a:t>public </a:t>
            </a:r>
            <a:r>
              <a:rPr lang="en-US" sz="1800" dirty="0"/>
              <a:t>static void main(String </a:t>
            </a:r>
            <a:r>
              <a:rPr lang="en-US" sz="1800" dirty="0" err="1"/>
              <a:t>args</a:t>
            </a:r>
            <a:r>
              <a:rPr lang="en-US" sz="1800" dirty="0"/>
              <a:t>[]) { </a:t>
            </a:r>
          </a:p>
          <a:p>
            <a:pPr indent="400050"/>
            <a:r>
              <a:rPr lang="en-US" sz="1800" dirty="0" err="1"/>
              <a:t>CallOutProc</a:t>
            </a:r>
            <a:r>
              <a:rPr lang="en-US" sz="1800" dirty="0"/>
              <a:t> </a:t>
            </a:r>
            <a:r>
              <a:rPr lang="en-US" sz="1800" dirty="0" err="1"/>
              <a:t>proObj</a:t>
            </a:r>
            <a:r>
              <a:rPr lang="en-US" sz="1800" dirty="0"/>
              <a:t> = new </a:t>
            </a:r>
            <a:r>
              <a:rPr lang="en-US" sz="1800" dirty="0" err="1"/>
              <a:t>CallOutProc</a:t>
            </a:r>
            <a:r>
              <a:rPr lang="en-US" sz="1800" dirty="0"/>
              <a:t>(); </a:t>
            </a:r>
          </a:p>
          <a:p>
            <a:pPr indent="514350"/>
            <a:r>
              <a:rPr lang="en-US" sz="1800" dirty="0" err="1"/>
              <a:t>proObj.display</a:t>
            </a:r>
            <a:r>
              <a:rPr lang="en-US" sz="1800" dirty="0"/>
              <a:t>(); </a:t>
            </a:r>
          </a:p>
          <a:p>
            <a:pPr indent="114300"/>
            <a:r>
              <a:rPr lang="en-US" sz="1800" dirty="0"/>
              <a:t>} </a:t>
            </a:r>
          </a:p>
          <a:p>
            <a:r>
              <a:rPr lang="en-US" sz="1800" dirty="0"/>
              <a:t>} 	</a:t>
            </a:r>
          </a:p>
          <a:p>
            <a:r>
              <a:rPr lang="en-US" sz="1800" dirty="0"/>
              <a:t>	</a:t>
            </a:r>
            <a:r>
              <a:rPr lang="en-US" sz="1800" dirty="0" smtClean="0"/>
              <a:t>				</a:t>
            </a:r>
            <a:endParaRPr lang="en-US" sz="1800" dirty="0"/>
          </a:p>
        </p:txBody>
      </p:sp>
    </p:spTree>
    <p:extLst>
      <p:ext uri="{BB962C8B-B14F-4D97-AF65-F5344CB8AC3E}">
        <p14:creationId xmlns:p14="http://schemas.microsoft.com/office/powerpoint/2010/main" xmlns="" val="1815278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err="1">
                <a:latin typeface="Courier New" panose="02070309020205020404" pitchFamily="49" charset="0"/>
                <a:cs typeface="Courier New" panose="02070309020205020404" pitchFamily="49" charset="0"/>
              </a:rPr>
              <a:t>CallableStatement</a:t>
            </a:r>
            <a:r>
              <a:rPr lang="en-US" sz="2400" dirty="0"/>
              <a:t> is then executed and this, in turn, executes the stored procedure </a:t>
            </a:r>
            <a:r>
              <a:rPr lang="en-US" sz="2400" dirty="0" err="1">
                <a:latin typeface="Courier New" panose="02070309020205020404" pitchFamily="49" charset="0"/>
                <a:cs typeface="Courier New" panose="02070309020205020404" pitchFamily="49" charset="0"/>
              </a:rPr>
              <a:t>recalculatetotal</a:t>
            </a:r>
            <a:r>
              <a:rPr lang="en-US" sz="2400" dirty="0"/>
              <a:t>. </a:t>
            </a:r>
            <a:endParaRPr lang="en-US" sz="2400" dirty="0" smtClean="0"/>
          </a:p>
          <a:p>
            <a:r>
              <a:rPr lang="en-US" sz="2400" dirty="0" smtClean="0"/>
              <a:t>The </a:t>
            </a:r>
            <a:r>
              <a:rPr lang="en-US" sz="2400" dirty="0"/>
              <a:t>value of the </a:t>
            </a:r>
            <a:r>
              <a:rPr lang="en-US" sz="2400" dirty="0">
                <a:latin typeface="Courier New" panose="02070309020205020404" pitchFamily="49" charset="0"/>
                <a:cs typeface="Courier New" panose="02070309020205020404" pitchFamily="49" charset="0"/>
              </a:rPr>
              <a:t>OUT</a:t>
            </a:r>
            <a:r>
              <a:rPr lang="en-US" sz="2400" dirty="0"/>
              <a:t> parameter is retrieved by invoking the </a:t>
            </a:r>
            <a:r>
              <a:rPr lang="en-US" sz="2400" dirty="0" err="1">
                <a:latin typeface="Courier New" panose="02070309020205020404" pitchFamily="49" charset="0"/>
                <a:cs typeface="Courier New" panose="02070309020205020404" pitchFamily="49" charset="0"/>
              </a:rPr>
              <a:t>getInt</a:t>
            </a:r>
            <a:r>
              <a:rPr lang="en-US" sz="2400" dirty="0">
                <a:latin typeface="Courier New" panose="02070309020205020404" pitchFamily="49" charset="0"/>
                <a:cs typeface="Courier New" panose="02070309020205020404" pitchFamily="49" charset="0"/>
              </a:rPr>
              <a:t>() </a:t>
            </a:r>
            <a:r>
              <a:rPr lang="en-US" sz="2400" dirty="0"/>
              <a:t>method. </a:t>
            </a:r>
            <a:endParaRPr lang="en-US" sz="2400" dirty="0" smtClean="0"/>
          </a:p>
          <a:p>
            <a:r>
              <a:rPr lang="en-US" sz="2400" dirty="0" smtClean="0"/>
              <a:t>This </a:t>
            </a:r>
            <a:r>
              <a:rPr lang="en-US" sz="2400" dirty="0"/>
              <a:t>value is the maximum salary from the </a:t>
            </a:r>
            <a:r>
              <a:rPr lang="en-US" sz="2400" b="1" dirty="0"/>
              <a:t>Employee </a:t>
            </a:r>
            <a:r>
              <a:rPr lang="en-US" sz="2400" dirty="0"/>
              <a:t>table and stored in an integer variable </a:t>
            </a:r>
            <a:r>
              <a:rPr lang="en-US" sz="2400" b="1" dirty="0" err="1">
                <a:latin typeface="Courier New" panose="02070309020205020404" pitchFamily="49" charset="0"/>
                <a:cs typeface="Courier New" panose="02070309020205020404" pitchFamily="49" charset="0"/>
              </a:rPr>
              <a:t>maxSalary</a:t>
            </a:r>
            <a:r>
              <a:rPr lang="en-US" sz="2400" b="1" dirty="0"/>
              <a:t> </a:t>
            </a:r>
            <a:r>
              <a:rPr lang="en-US" sz="2400" dirty="0"/>
              <a:t>and displayed. </a:t>
            </a:r>
            <a:endParaRPr lang="en-US" sz="2400" dirty="0" smtClean="0"/>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a:t>
            </a:r>
            <a:r>
              <a:rPr lang="en-US" dirty="0"/>
              <a:t>[</a:t>
            </a:r>
            <a:r>
              <a:rPr lang="en-US" dirty="0" smtClean="0"/>
              <a:t>12-13</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33</a:t>
            </a:fld>
            <a:endParaRPr lang="en-US" dirty="0"/>
          </a:p>
        </p:txBody>
      </p:sp>
    </p:spTree>
    <p:extLst>
      <p:ext uri="{BB962C8B-B14F-4D97-AF65-F5344CB8AC3E}">
        <p14:creationId xmlns:p14="http://schemas.microsoft.com/office/powerpoint/2010/main" xmlns="" val="3498992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A </a:t>
            </a:r>
            <a:r>
              <a:rPr lang="en-US" sz="2400" dirty="0"/>
              <a:t>procedure for recalculating the salary of the highest salary earner is shown in </a:t>
            </a:r>
            <a:r>
              <a:rPr lang="en-US" sz="2400" dirty="0" smtClean="0"/>
              <a:t>the following Code Snippet: </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The </a:t>
            </a:r>
            <a:r>
              <a:rPr lang="en-US" sz="2400" dirty="0"/>
              <a:t>procedure will accept a value and will store </a:t>
            </a:r>
            <a:r>
              <a:rPr lang="en-US" sz="2400" dirty="0" smtClean="0"/>
              <a:t>it in </a:t>
            </a:r>
            <a:r>
              <a:rPr lang="en-US" sz="2400" dirty="0"/>
              <a:t>an </a:t>
            </a:r>
            <a:r>
              <a:rPr lang="en-US" sz="2400" dirty="0">
                <a:latin typeface="Courier New" panose="02070309020205020404" pitchFamily="49" charset="0"/>
                <a:cs typeface="Courier New" panose="02070309020205020404" pitchFamily="49" charset="0"/>
              </a:rPr>
              <a:t>OUT</a:t>
            </a:r>
            <a:r>
              <a:rPr lang="en-US" sz="2400" dirty="0"/>
              <a:t> parameter. </a:t>
            </a:r>
          </a:p>
        </p:txBody>
      </p:sp>
      <p:sp>
        <p:nvSpPr>
          <p:cNvPr id="3" name="Title 2"/>
          <p:cNvSpPr>
            <a:spLocks noGrp="1"/>
          </p:cNvSpPr>
          <p:nvPr>
            <p:ph type="title"/>
          </p:nvPr>
        </p:nvSpPr>
        <p:spPr/>
        <p:txBody>
          <a:bodyPr/>
          <a:lstStyle/>
          <a:p>
            <a:r>
              <a:rPr lang="en-US" dirty="0" smtClean="0"/>
              <a:t>Creating </a:t>
            </a:r>
            <a:r>
              <a:rPr lang="en-US" dirty="0"/>
              <a:t>a </a:t>
            </a:r>
            <a:r>
              <a:rPr lang="en-US" dirty="0" err="1" smtClean="0">
                <a:latin typeface="Courier New" panose="02070309020205020404" pitchFamily="49" charset="0"/>
                <a:cs typeface="Courier New" panose="02070309020205020404" pitchFamily="49" charset="0"/>
              </a:rPr>
              <a:t>CallableStatement</a:t>
            </a:r>
            <a:r>
              <a:rPr lang="en-US" dirty="0" smtClean="0"/>
              <a:t> Object [13-13]</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34</a:t>
            </a:fld>
            <a:endParaRPr lang="en-US" dirty="0"/>
          </a:p>
        </p:txBody>
      </p:sp>
      <p:sp>
        <p:nvSpPr>
          <p:cNvPr id="6" name="TextBox 5"/>
          <p:cNvSpPr txBox="1"/>
          <p:nvPr/>
        </p:nvSpPr>
        <p:spPr>
          <a:xfrm>
            <a:off x="395536" y="2636912"/>
            <a:ext cx="8352928" cy="163660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create procedure </a:t>
            </a:r>
            <a:r>
              <a:rPr lang="en-US" sz="1800" dirty="0" err="1"/>
              <a:t>recalculatetotal</a:t>
            </a:r>
            <a:r>
              <a:rPr lang="en-US" sz="1800" dirty="0"/>
              <a:t> </a:t>
            </a:r>
          </a:p>
          <a:p>
            <a:pPr indent="400050"/>
            <a:r>
              <a:rPr lang="en-US" sz="1800" dirty="0"/>
              <a:t>@a </a:t>
            </a:r>
            <a:r>
              <a:rPr lang="en-US" sz="1800" dirty="0" err="1"/>
              <a:t>int</a:t>
            </a:r>
            <a:r>
              <a:rPr lang="en-US" sz="1800" dirty="0"/>
              <a:t>, @</a:t>
            </a:r>
            <a:r>
              <a:rPr lang="en-US" sz="1800" dirty="0" err="1"/>
              <a:t>inc_a</a:t>
            </a:r>
            <a:r>
              <a:rPr lang="en-US" sz="1800" dirty="0"/>
              <a:t> </a:t>
            </a:r>
            <a:r>
              <a:rPr lang="en-US" sz="1800" dirty="0" err="1"/>
              <a:t>int</a:t>
            </a:r>
            <a:r>
              <a:rPr lang="en-US" sz="1800" dirty="0"/>
              <a:t> OUT </a:t>
            </a:r>
          </a:p>
          <a:p>
            <a:r>
              <a:rPr lang="en-US" sz="1800" dirty="0"/>
              <a:t>as </a:t>
            </a:r>
          </a:p>
          <a:p>
            <a:r>
              <a:rPr lang="en-US" sz="1800" dirty="0"/>
              <a:t>select @</a:t>
            </a:r>
            <a:r>
              <a:rPr lang="en-US" sz="1800" dirty="0" err="1"/>
              <a:t>inc_a</a:t>
            </a:r>
            <a:r>
              <a:rPr lang="en-US" sz="1800" dirty="0"/>
              <a:t> = max(salary) from Employee </a:t>
            </a:r>
          </a:p>
          <a:p>
            <a:r>
              <a:rPr lang="en-US" sz="1800" dirty="0"/>
              <a:t>set @</a:t>
            </a:r>
            <a:r>
              <a:rPr lang="en-US" sz="1800" dirty="0" err="1"/>
              <a:t>inc_a</a:t>
            </a:r>
            <a:r>
              <a:rPr lang="en-US" sz="1800" dirty="0"/>
              <a:t> = @a * @</a:t>
            </a:r>
            <a:r>
              <a:rPr lang="en-US" sz="1800" dirty="0" err="1"/>
              <a:t>inc_a</a:t>
            </a:r>
            <a:r>
              <a:rPr lang="en-US" sz="1800" dirty="0"/>
              <a:t>; 	</a:t>
            </a:r>
            <a:r>
              <a:rPr lang="en-US" sz="1800" dirty="0" smtClean="0"/>
              <a:t>		</a:t>
            </a:r>
            <a:endParaRPr lang="en-US" sz="1800" dirty="0"/>
          </a:p>
        </p:txBody>
      </p:sp>
      <p:sp>
        <p:nvSpPr>
          <p:cNvPr id="7" name="TextBox 6"/>
          <p:cNvSpPr txBox="1"/>
          <p:nvPr/>
        </p:nvSpPr>
        <p:spPr>
          <a:xfrm>
            <a:off x="417290" y="2097963"/>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1842751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Batch update can be defined as a set of multiple update statements that is submitted to the database for processing as a batch. </a:t>
            </a:r>
            <a:endParaRPr lang="en-US" sz="2400" dirty="0" smtClean="0"/>
          </a:p>
          <a:p>
            <a:r>
              <a:rPr lang="en-US" sz="2400" dirty="0" smtClean="0"/>
              <a:t>In </a:t>
            </a:r>
            <a:r>
              <a:rPr lang="en-US" sz="2400" dirty="0"/>
              <a:t>Java, the </a:t>
            </a:r>
            <a:r>
              <a:rPr lang="en-US" sz="2400" dirty="0">
                <a:latin typeface="Courier New" panose="02070309020205020404" pitchFamily="49" charset="0"/>
                <a:cs typeface="Courier New" panose="02070309020205020404" pitchFamily="49" charset="0"/>
              </a:rPr>
              <a:t>Statement</a:t>
            </a:r>
            <a:r>
              <a:rPr lang="en-US" sz="2400" dirty="0"/>
              <a:t>, </a:t>
            </a:r>
            <a:r>
              <a:rPr lang="en-US" sz="2400" dirty="0" err="1">
                <a:latin typeface="Courier New" panose="02070309020205020404" pitchFamily="49" charset="0"/>
                <a:cs typeface="Courier New" panose="02070309020205020404" pitchFamily="49" charset="0"/>
              </a:rPr>
              <a:t>PreparedStatement</a:t>
            </a:r>
            <a:r>
              <a:rPr lang="en-US" sz="2400" dirty="0"/>
              <a:t>, and </a:t>
            </a:r>
            <a:r>
              <a:rPr lang="en-US" sz="2400" dirty="0" err="1">
                <a:latin typeface="Courier New" panose="02070309020205020404" pitchFamily="49" charset="0"/>
                <a:cs typeface="Courier New" panose="02070309020205020404" pitchFamily="49" charset="0"/>
              </a:rPr>
              <a:t>CallableStatement</a:t>
            </a:r>
            <a:r>
              <a:rPr lang="en-US" sz="2400" dirty="0"/>
              <a:t> objects can be used to submit batch updates. </a:t>
            </a:r>
          </a:p>
          <a:p>
            <a:r>
              <a:rPr lang="en-US" sz="2400" dirty="0"/>
              <a:t>The benefits of batch updating is that it allows you to request records, bring them to the client, make changes to the records on the client side, and then send the updated record back to the data source at some other time. </a:t>
            </a:r>
            <a:endParaRPr lang="en-US" sz="2400" dirty="0" smtClean="0"/>
          </a:p>
          <a:p>
            <a:r>
              <a:rPr lang="en-US" sz="2400" dirty="0" smtClean="0"/>
              <a:t>Submitting </a:t>
            </a:r>
            <a:r>
              <a:rPr lang="en-US" sz="2400" dirty="0"/>
              <a:t>multiple updates together, instead of individually, can greatly improve performance. </a:t>
            </a:r>
          </a:p>
          <a:p>
            <a:r>
              <a:rPr lang="en-US" sz="2400" dirty="0" smtClean="0"/>
              <a:t>Also</a:t>
            </a:r>
            <a:r>
              <a:rPr lang="en-US" sz="2400" dirty="0"/>
              <a:t>, batch updating is used when there is no need to maintain a constant connection to the database.</a:t>
            </a:r>
          </a:p>
        </p:txBody>
      </p:sp>
      <p:sp>
        <p:nvSpPr>
          <p:cNvPr id="3" name="Title 2"/>
          <p:cNvSpPr>
            <a:spLocks noGrp="1"/>
          </p:cNvSpPr>
          <p:nvPr>
            <p:ph type="title"/>
          </p:nvPr>
        </p:nvSpPr>
        <p:spPr/>
        <p:txBody>
          <a:bodyPr/>
          <a:lstStyle/>
          <a:p>
            <a:r>
              <a:rPr lang="en-US" dirty="0" smtClean="0"/>
              <a:t>Batch </a:t>
            </a:r>
            <a:r>
              <a:rPr lang="en-US" dirty="0"/>
              <a:t>Update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35</a:t>
            </a:fld>
            <a:endParaRPr lang="en-US" dirty="0"/>
          </a:p>
        </p:txBody>
      </p:sp>
    </p:spTree>
    <p:extLst>
      <p:ext uri="{BB962C8B-B14F-4D97-AF65-F5344CB8AC3E}">
        <p14:creationId xmlns:p14="http://schemas.microsoft.com/office/powerpoint/2010/main" xmlns="" val="1392621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Batch Update </a:t>
            </a:r>
            <a:r>
              <a:rPr lang="en-US" dirty="0"/>
              <a:t>U</a:t>
            </a:r>
            <a:r>
              <a:rPr lang="en-US" dirty="0" smtClean="0"/>
              <a:t>sing </a:t>
            </a:r>
            <a:r>
              <a:rPr lang="en-US" dirty="0">
                <a:latin typeface="Courier New" panose="02070309020205020404" pitchFamily="49" charset="0"/>
                <a:cs typeface="Courier New" panose="02070309020205020404" pitchFamily="49" charset="0"/>
              </a:rPr>
              <a:t>Statement</a:t>
            </a:r>
            <a:r>
              <a:rPr lang="en-US" dirty="0"/>
              <a:t> Interface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36</a:t>
            </a:fld>
            <a:endParaRPr lang="en-US" dirty="0"/>
          </a:p>
        </p:txBody>
      </p:sp>
      <p:graphicFrame>
        <p:nvGraphicFramePr>
          <p:cNvPr id="8" name="Diagram 7"/>
          <p:cNvGraphicFramePr/>
          <p:nvPr>
            <p:extLst>
              <p:ext uri="{D42A27DB-BD31-4B8C-83A1-F6EECF244321}">
                <p14:modId xmlns:p14="http://schemas.microsoft.com/office/powerpoint/2010/main" xmlns="" val="991393183"/>
              </p:ext>
            </p:extLst>
          </p:nvPr>
        </p:nvGraphicFramePr>
        <p:xfrm>
          <a:off x="228600" y="1340768"/>
          <a:ext cx="86764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40533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batch update facility is used with a </a:t>
            </a:r>
            <a:r>
              <a:rPr lang="en-US" sz="2400" dirty="0" err="1">
                <a:latin typeface="Courier New" panose="02070309020205020404" pitchFamily="49" charset="0"/>
                <a:cs typeface="Courier New" panose="02070309020205020404" pitchFamily="49" charset="0"/>
              </a:rPr>
              <a:t>PreparedStatement</a:t>
            </a:r>
            <a:r>
              <a:rPr lang="en-US" sz="2400" dirty="0"/>
              <a:t> to associate multiple sets of input parameter values with a single </a:t>
            </a:r>
            <a:r>
              <a:rPr lang="en-US" sz="2400" dirty="0" err="1">
                <a:latin typeface="Courier New" panose="02070309020205020404" pitchFamily="49" charset="0"/>
                <a:cs typeface="Courier New" panose="02070309020205020404" pitchFamily="49" charset="0"/>
              </a:rPr>
              <a:t>PreparedStatement</a:t>
            </a:r>
            <a:r>
              <a:rPr lang="en-US" sz="2400" dirty="0"/>
              <a:t> object.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addBatch</a:t>
            </a:r>
            <a:r>
              <a:rPr lang="en-US" sz="2400" dirty="0">
                <a:latin typeface="Courier New" panose="02070309020205020404" pitchFamily="49" charset="0"/>
                <a:cs typeface="Courier New" panose="02070309020205020404" pitchFamily="49" charset="0"/>
              </a:rPr>
              <a:t>() </a:t>
            </a:r>
            <a:r>
              <a:rPr lang="en-US" sz="2400" dirty="0"/>
              <a:t>method of the </a:t>
            </a:r>
            <a:r>
              <a:rPr lang="en-US" sz="2400" dirty="0">
                <a:latin typeface="Courier New" panose="02070309020205020404" pitchFamily="49" charset="0"/>
                <a:cs typeface="Courier New" panose="02070309020205020404" pitchFamily="49" charset="0"/>
              </a:rPr>
              <a:t>Statement</a:t>
            </a:r>
            <a:r>
              <a:rPr lang="en-US" sz="2400" dirty="0"/>
              <a:t> interface is given an SQL update statement as a parameter, and the SQL statement is added to the </a:t>
            </a:r>
            <a:r>
              <a:rPr lang="en-US" sz="2400" dirty="0">
                <a:latin typeface="Courier New" panose="02070309020205020404" pitchFamily="49" charset="0"/>
                <a:cs typeface="Courier New" panose="02070309020205020404" pitchFamily="49" charset="0"/>
              </a:rPr>
              <a:t>Statement</a:t>
            </a:r>
            <a:r>
              <a:rPr lang="en-US" sz="2400" dirty="0"/>
              <a:t> object’s list of commands to be executed in the next batch. </a:t>
            </a:r>
            <a:endParaRPr lang="en-US" sz="2400" dirty="0" smtClean="0"/>
          </a:p>
          <a:p>
            <a:r>
              <a:rPr lang="en-US" sz="2400" dirty="0" err="1" smtClean="0">
                <a:latin typeface="Courier New" panose="02070309020205020404" pitchFamily="49" charset="0"/>
                <a:cs typeface="Courier New" panose="02070309020205020404" pitchFamily="49" charset="0"/>
              </a:rPr>
              <a:t>PreparedStatement</a:t>
            </a:r>
            <a:r>
              <a:rPr lang="en-US" sz="2400" dirty="0" smtClean="0"/>
              <a:t> </a:t>
            </a:r>
            <a:r>
              <a:rPr lang="en-US" sz="2400" dirty="0"/>
              <a:t>interface allows creating parameterized batch update.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setXXX</a:t>
            </a:r>
            <a:r>
              <a:rPr lang="en-US" sz="2400" dirty="0">
                <a:latin typeface="Courier New" panose="02070309020205020404" pitchFamily="49" charset="0"/>
                <a:cs typeface="Courier New" panose="02070309020205020404" pitchFamily="49" charset="0"/>
              </a:rPr>
              <a:t>() </a:t>
            </a:r>
            <a:r>
              <a:rPr lang="en-US" sz="2400" dirty="0"/>
              <a:t>methods of the </a:t>
            </a:r>
            <a:r>
              <a:rPr lang="en-US" sz="2400" dirty="0" err="1">
                <a:latin typeface="Courier New" panose="02070309020205020404" pitchFamily="49" charset="0"/>
                <a:cs typeface="Courier New" panose="02070309020205020404" pitchFamily="49" charset="0"/>
              </a:rPr>
              <a:t>PreparedStatement</a:t>
            </a:r>
            <a:r>
              <a:rPr lang="en-US" sz="2400" dirty="0"/>
              <a:t> interface are used to create each parameter set, while the </a:t>
            </a:r>
            <a:r>
              <a:rPr lang="en-US" sz="2400" dirty="0" err="1">
                <a:latin typeface="Courier New" panose="02070309020205020404" pitchFamily="49" charset="0"/>
                <a:cs typeface="Courier New" panose="02070309020205020404" pitchFamily="49" charset="0"/>
              </a:rPr>
              <a:t>addBatch</a:t>
            </a:r>
            <a:r>
              <a:rPr lang="en-US" sz="2400" dirty="0">
                <a:latin typeface="Courier New" panose="02070309020205020404" pitchFamily="49" charset="0"/>
                <a:cs typeface="Courier New" panose="02070309020205020404" pitchFamily="49" charset="0"/>
              </a:rPr>
              <a:t>() </a:t>
            </a:r>
            <a:r>
              <a:rPr lang="en-US" sz="2400" dirty="0"/>
              <a:t>method adds a set of parameters to the current batch. </a:t>
            </a:r>
            <a:endParaRPr lang="en-US" sz="2400" dirty="0" smtClean="0"/>
          </a:p>
        </p:txBody>
      </p:sp>
      <p:sp>
        <p:nvSpPr>
          <p:cNvPr id="3" name="Title 2"/>
          <p:cNvSpPr>
            <a:spLocks noGrp="1"/>
          </p:cNvSpPr>
          <p:nvPr>
            <p:ph type="title"/>
          </p:nvPr>
        </p:nvSpPr>
        <p:spPr/>
        <p:txBody>
          <a:bodyPr/>
          <a:lstStyle/>
          <a:p>
            <a:r>
              <a:rPr lang="en-US" dirty="0" smtClean="0"/>
              <a:t>Batch Update </a:t>
            </a:r>
            <a:r>
              <a:rPr lang="en-US" dirty="0"/>
              <a:t>U</a:t>
            </a:r>
            <a:r>
              <a:rPr lang="en-US" dirty="0" smtClean="0"/>
              <a:t>sing </a:t>
            </a:r>
            <a:r>
              <a:rPr lang="en-US" dirty="0" err="1">
                <a:latin typeface="Courier New" panose="02070309020205020404" pitchFamily="49" charset="0"/>
                <a:cs typeface="Courier New" panose="02070309020205020404" pitchFamily="49" charset="0"/>
              </a:rPr>
              <a:t>PreparedStatement</a:t>
            </a:r>
            <a:r>
              <a:rPr lang="en-US" dirty="0"/>
              <a:t> </a:t>
            </a:r>
            <a:r>
              <a:rPr lang="en-US" dirty="0" smtClean="0"/>
              <a:t>Interface [1-3]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37</a:t>
            </a:fld>
            <a:endParaRPr lang="en-US" dirty="0"/>
          </a:p>
        </p:txBody>
      </p:sp>
    </p:spTree>
    <p:extLst>
      <p:ext uri="{BB962C8B-B14F-4D97-AF65-F5344CB8AC3E}">
        <p14:creationId xmlns:p14="http://schemas.microsoft.com/office/powerpoint/2010/main" xmlns="" val="3473395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Finally</a:t>
            </a:r>
            <a:r>
              <a:rPr lang="en-US" sz="2400" dirty="0"/>
              <a:t>, the </a:t>
            </a:r>
            <a:r>
              <a:rPr lang="en-US" sz="2400" dirty="0" err="1">
                <a:latin typeface="Courier New" panose="02070309020205020404" pitchFamily="49" charset="0"/>
                <a:cs typeface="Courier New" panose="02070309020205020404" pitchFamily="49" charset="0"/>
              </a:rPr>
              <a:t>executeBatch</a:t>
            </a:r>
            <a:r>
              <a:rPr lang="en-US" sz="2400" dirty="0">
                <a:latin typeface="Courier New" panose="02070309020205020404" pitchFamily="49" charset="0"/>
                <a:cs typeface="Courier New" panose="02070309020205020404" pitchFamily="49" charset="0"/>
              </a:rPr>
              <a:t>() </a:t>
            </a:r>
            <a:r>
              <a:rPr lang="en-US" sz="2400" dirty="0"/>
              <a:t>method of the </a:t>
            </a:r>
            <a:r>
              <a:rPr lang="en-US" sz="2400" dirty="0" err="1">
                <a:latin typeface="Courier New" panose="02070309020205020404" pitchFamily="49" charset="0"/>
                <a:cs typeface="Courier New" panose="02070309020205020404" pitchFamily="49" charset="0"/>
              </a:rPr>
              <a:t>PreparedStatement</a:t>
            </a:r>
            <a:r>
              <a:rPr lang="en-US" sz="2400" dirty="0"/>
              <a:t> interface is called to submit the updates to the DBMS, which also clears the statement’s associated list of batch elements. </a:t>
            </a:r>
            <a:endParaRPr lang="en-US" sz="2400" dirty="0" smtClean="0"/>
          </a:p>
          <a:p>
            <a:r>
              <a:rPr lang="en-US" sz="2400" dirty="0" smtClean="0"/>
              <a:t>The following Code </a:t>
            </a:r>
            <a:r>
              <a:rPr lang="en-US" sz="2400" dirty="0"/>
              <a:t>Snippet </a:t>
            </a:r>
            <a:r>
              <a:rPr lang="en-US" sz="2400" dirty="0" smtClean="0"/>
              <a:t>shows </a:t>
            </a:r>
            <a:r>
              <a:rPr lang="en-US" sz="2400" dirty="0"/>
              <a:t>how to perform batch updates using </a:t>
            </a:r>
            <a:r>
              <a:rPr lang="en-US" sz="2400" dirty="0" err="1" smtClean="0">
                <a:latin typeface="Courier New" panose="02070309020205020404" pitchFamily="49" charset="0"/>
                <a:cs typeface="Courier New" panose="02070309020205020404" pitchFamily="49" charset="0"/>
              </a:rPr>
              <a:t>PreparedStatement</a:t>
            </a:r>
            <a:r>
              <a:rPr lang="en-US" sz="2400" dirty="0" smtClean="0">
                <a:latin typeface="Courier New" panose="02070309020205020404" pitchFamily="49" charset="0"/>
                <a:cs typeface="Courier New" panose="02070309020205020404" pitchFamily="49" charset="0"/>
              </a:rPr>
              <a:t>:</a:t>
            </a:r>
            <a:r>
              <a:rPr lang="en-US" sz="2400" dirty="0" smtClean="0"/>
              <a:t> </a:t>
            </a:r>
            <a:endParaRPr lang="en-US" sz="2400" dirty="0"/>
          </a:p>
        </p:txBody>
      </p:sp>
      <p:sp>
        <p:nvSpPr>
          <p:cNvPr id="3" name="Title 2"/>
          <p:cNvSpPr>
            <a:spLocks noGrp="1"/>
          </p:cNvSpPr>
          <p:nvPr>
            <p:ph type="title"/>
          </p:nvPr>
        </p:nvSpPr>
        <p:spPr/>
        <p:txBody>
          <a:bodyPr/>
          <a:lstStyle/>
          <a:p>
            <a:r>
              <a:rPr lang="en-US" dirty="0" smtClean="0"/>
              <a:t>Batch Update </a:t>
            </a:r>
            <a:r>
              <a:rPr lang="en-US" dirty="0"/>
              <a:t>U</a:t>
            </a:r>
            <a:r>
              <a:rPr lang="en-US" dirty="0" smtClean="0"/>
              <a:t>sing </a:t>
            </a:r>
            <a:r>
              <a:rPr lang="en-US" dirty="0" err="1">
                <a:latin typeface="Courier New" panose="02070309020205020404" pitchFamily="49" charset="0"/>
                <a:cs typeface="Courier New" panose="02070309020205020404" pitchFamily="49" charset="0"/>
              </a:rPr>
              <a:t>PreparedStatement</a:t>
            </a:r>
            <a:r>
              <a:rPr lang="en-US" dirty="0"/>
              <a:t> </a:t>
            </a:r>
            <a:r>
              <a:rPr lang="en-US" dirty="0" smtClean="0"/>
              <a:t>Interface</a:t>
            </a:r>
            <a:r>
              <a:rPr lang="en-US" dirty="0"/>
              <a:t> </a:t>
            </a:r>
            <a:r>
              <a:rPr lang="en-US" dirty="0" smtClean="0"/>
              <a:t>[2-3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38</a:t>
            </a:fld>
            <a:endParaRPr lang="en-US" dirty="0"/>
          </a:p>
        </p:txBody>
      </p:sp>
      <p:sp>
        <p:nvSpPr>
          <p:cNvPr id="6" name="TextBox 5"/>
          <p:cNvSpPr txBox="1"/>
          <p:nvPr/>
        </p:nvSpPr>
        <p:spPr>
          <a:xfrm>
            <a:off x="395536" y="3736614"/>
            <a:ext cx="8352928" cy="247452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Turn off auto-commit </a:t>
            </a:r>
          </a:p>
          <a:p>
            <a:pPr indent="400050"/>
            <a:r>
              <a:rPr lang="en-US" sz="1800" dirty="0" err="1"/>
              <a:t>cn.setAutoCommit</a:t>
            </a:r>
            <a:r>
              <a:rPr lang="en-US" sz="1800" dirty="0"/>
              <a:t>(false); </a:t>
            </a:r>
          </a:p>
          <a:p>
            <a:r>
              <a:rPr lang="en-US" sz="1800" dirty="0"/>
              <a:t>// Creating an instance of Prepared Statement </a:t>
            </a:r>
          </a:p>
          <a:p>
            <a:pPr indent="400050"/>
            <a:r>
              <a:rPr lang="en-US" sz="1800" dirty="0" err="1"/>
              <a:t>PreparedStatement</a:t>
            </a:r>
            <a:r>
              <a:rPr lang="en-US" sz="1800" dirty="0"/>
              <a:t> </a:t>
            </a:r>
            <a:r>
              <a:rPr lang="en-US" sz="1800" dirty="0" err="1"/>
              <a:t>pst</a:t>
            </a:r>
            <a:r>
              <a:rPr lang="en-US" sz="1800" dirty="0"/>
              <a:t> = </a:t>
            </a:r>
            <a:r>
              <a:rPr lang="en-US" sz="1800" dirty="0" err="1"/>
              <a:t>cn.prepareStatement</a:t>
            </a:r>
            <a:r>
              <a:rPr lang="en-US" sz="1800" dirty="0"/>
              <a:t>(“INSERT INTO EMPLOYEES VALUES (?, ?)”); 	</a:t>
            </a:r>
          </a:p>
          <a:p>
            <a:r>
              <a:rPr lang="en-US" sz="1800" dirty="0"/>
              <a:t>// Adding the calling statement batches </a:t>
            </a:r>
          </a:p>
          <a:p>
            <a:pPr indent="285750"/>
            <a:r>
              <a:rPr lang="en-US" sz="1800" dirty="0" err="1"/>
              <a:t>pst.setInt</a:t>
            </a:r>
            <a:r>
              <a:rPr lang="en-US" sz="1800" dirty="0"/>
              <a:t>(1, 5000); </a:t>
            </a:r>
          </a:p>
          <a:p>
            <a:pPr indent="285750"/>
            <a:r>
              <a:rPr lang="en-US" sz="1800" dirty="0" err="1"/>
              <a:t>pst.setString</a:t>
            </a:r>
            <a:r>
              <a:rPr lang="en-US" sz="1800" dirty="0"/>
              <a:t>(2, “Roger Hoody”); </a:t>
            </a:r>
            <a:r>
              <a:rPr lang="en-US" sz="1800" dirty="0" smtClean="0"/>
              <a:t>	</a:t>
            </a:r>
            <a:endParaRPr lang="en-US" sz="1800" dirty="0"/>
          </a:p>
        </p:txBody>
      </p:sp>
      <p:sp>
        <p:nvSpPr>
          <p:cNvPr id="7" name="TextBox 6"/>
          <p:cNvSpPr txBox="1"/>
          <p:nvPr/>
        </p:nvSpPr>
        <p:spPr>
          <a:xfrm>
            <a:off x="395536" y="3264496"/>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3685193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200" dirty="0" smtClean="0"/>
              <a:t>The </a:t>
            </a:r>
            <a:r>
              <a:rPr lang="en-US" sz="2200" dirty="0" err="1">
                <a:latin typeface="Courier New" panose="02070309020205020404" pitchFamily="49" charset="0"/>
                <a:cs typeface="Courier New" panose="02070309020205020404" pitchFamily="49" charset="0"/>
              </a:rPr>
              <a:t>pst.executeBatch</a:t>
            </a:r>
            <a:r>
              <a:rPr lang="en-US" sz="2200" dirty="0">
                <a:latin typeface="Courier New" panose="02070309020205020404" pitchFamily="49" charset="0"/>
                <a:cs typeface="Courier New" panose="02070309020205020404" pitchFamily="49" charset="0"/>
              </a:rPr>
              <a:t>() </a:t>
            </a:r>
            <a:r>
              <a:rPr lang="en-US" sz="2200" dirty="0"/>
              <a:t>method is called to submit the updates to the DBMS. </a:t>
            </a:r>
            <a:endParaRPr lang="en-US" sz="2200" dirty="0" smtClean="0"/>
          </a:p>
          <a:p>
            <a:r>
              <a:rPr lang="en-US" sz="2200" dirty="0" smtClean="0"/>
              <a:t>Calling </a:t>
            </a:r>
            <a:r>
              <a:rPr lang="en-US" sz="2200" dirty="0" err="1">
                <a:latin typeface="Courier New" panose="02070309020205020404" pitchFamily="49" charset="0"/>
                <a:cs typeface="Courier New" panose="02070309020205020404" pitchFamily="49" charset="0"/>
              </a:rPr>
              <a:t>pst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executeBatch</a:t>
            </a:r>
            <a:r>
              <a:rPr lang="en-US" sz="2200" dirty="0">
                <a:latin typeface="Courier New" panose="02070309020205020404" pitchFamily="49" charset="0"/>
                <a:cs typeface="Courier New" panose="02070309020205020404" pitchFamily="49" charset="0"/>
              </a:rPr>
              <a:t>() </a:t>
            </a:r>
            <a:r>
              <a:rPr lang="en-US" sz="2200" dirty="0"/>
              <a:t>clears the statement’s associated list of batch elements. </a:t>
            </a:r>
            <a:endParaRPr lang="en-US" sz="2200" dirty="0" smtClean="0"/>
          </a:p>
          <a:p>
            <a:r>
              <a:rPr lang="en-US" sz="2200" dirty="0" smtClean="0"/>
              <a:t>The </a:t>
            </a:r>
            <a:r>
              <a:rPr lang="en-US" sz="2200" dirty="0"/>
              <a:t>array returned by </a:t>
            </a:r>
            <a:r>
              <a:rPr lang="en-US" sz="2200" dirty="0" err="1">
                <a:latin typeface="Courier New" panose="02070309020205020404" pitchFamily="49" charset="0"/>
                <a:cs typeface="Courier New" panose="02070309020205020404" pitchFamily="49" charset="0"/>
              </a:rPr>
              <a:t>pst.executeBatch</a:t>
            </a:r>
            <a:r>
              <a:rPr lang="en-US" sz="2200" dirty="0">
                <a:latin typeface="Courier New" panose="02070309020205020404" pitchFamily="49" charset="0"/>
                <a:cs typeface="Courier New" panose="02070309020205020404" pitchFamily="49" charset="0"/>
              </a:rPr>
              <a:t>() </a:t>
            </a:r>
            <a:r>
              <a:rPr lang="en-US" sz="2200" dirty="0"/>
              <a:t>contains an element for each set of parameters in the batch, similar to the case for </a:t>
            </a:r>
            <a:r>
              <a:rPr lang="en-US" sz="2200" dirty="0">
                <a:latin typeface="Courier New" panose="02070309020205020404" pitchFamily="49" charset="0"/>
                <a:cs typeface="Courier New" panose="02070309020205020404" pitchFamily="49" charset="0"/>
              </a:rPr>
              <a:t>Statement</a:t>
            </a:r>
            <a:r>
              <a:rPr lang="en-US" sz="2200" dirty="0"/>
              <a:t> interface. </a:t>
            </a:r>
            <a:endParaRPr lang="en-US" sz="2200" dirty="0" smtClean="0"/>
          </a:p>
        </p:txBody>
      </p:sp>
      <p:sp>
        <p:nvSpPr>
          <p:cNvPr id="3" name="Title 2"/>
          <p:cNvSpPr>
            <a:spLocks noGrp="1"/>
          </p:cNvSpPr>
          <p:nvPr>
            <p:ph type="title"/>
          </p:nvPr>
        </p:nvSpPr>
        <p:spPr/>
        <p:txBody>
          <a:bodyPr/>
          <a:lstStyle/>
          <a:p>
            <a:r>
              <a:rPr lang="en-US" dirty="0" smtClean="0"/>
              <a:t>Batch Update </a:t>
            </a:r>
            <a:r>
              <a:rPr lang="en-US" dirty="0"/>
              <a:t>U</a:t>
            </a:r>
            <a:r>
              <a:rPr lang="en-US" dirty="0" smtClean="0"/>
              <a:t>sing </a:t>
            </a:r>
            <a:r>
              <a:rPr lang="en-US" dirty="0" err="1">
                <a:latin typeface="Courier New" panose="02070309020205020404" pitchFamily="49" charset="0"/>
                <a:cs typeface="Courier New" panose="02070309020205020404" pitchFamily="49" charset="0"/>
              </a:rPr>
              <a:t>PreparedStatement</a:t>
            </a:r>
            <a:r>
              <a:rPr lang="en-US" dirty="0"/>
              <a:t> </a:t>
            </a:r>
            <a:r>
              <a:rPr lang="en-US" dirty="0" smtClean="0"/>
              <a:t>Interface</a:t>
            </a:r>
            <a:r>
              <a:rPr lang="en-US" dirty="0"/>
              <a:t> </a:t>
            </a:r>
            <a:r>
              <a:rPr lang="en-US" dirty="0" smtClean="0"/>
              <a:t>[3-3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39</a:t>
            </a:fld>
            <a:endParaRPr lang="en-US" dirty="0"/>
          </a:p>
        </p:txBody>
      </p:sp>
      <p:sp>
        <p:nvSpPr>
          <p:cNvPr id="6" name="TextBox 5"/>
          <p:cNvSpPr txBox="1"/>
          <p:nvPr/>
        </p:nvSpPr>
        <p:spPr>
          <a:xfrm>
            <a:off x="395536" y="1380838"/>
            <a:ext cx="8352928" cy="261302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285750"/>
            <a:r>
              <a:rPr lang="en-US" sz="1800" dirty="0" err="1" smtClean="0"/>
              <a:t>pst.addBatch</a:t>
            </a:r>
            <a:r>
              <a:rPr lang="en-US" sz="1800" dirty="0"/>
              <a:t>(); </a:t>
            </a:r>
          </a:p>
          <a:p>
            <a:pPr indent="285750"/>
            <a:r>
              <a:rPr lang="en-US" sz="1800" dirty="0" err="1"/>
              <a:t>pst.setInt</a:t>
            </a:r>
            <a:r>
              <a:rPr lang="en-US" sz="1800" dirty="0"/>
              <a:t>(1, 6000); </a:t>
            </a:r>
          </a:p>
          <a:p>
            <a:pPr indent="285750"/>
            <a:r>
              <a:rPr lang="en-US" sz="1800" dirty="0" err="1"/>
              <a:t>pst.setString</a:t>
            </a:r>
            <a:r>
              <a:rPr lang="en-US" sz="1800" dirty="0"/>
              <a:t>(2, “Kelvin Keith”); </a:t>
            </a:r>
          </a:p>
          <a:p>
            <a:pPr indent="285750"/>
            <a:r>
              <a:rPr lang="en-US" sz="1800" dirty="0" err="1"/>
              <a:t>pst.addBatch</a:t>
            </a:r>
            <a:r>
              <a:rPr lang="en-US" sz="1800" dirty="0"/>
              <a:t>(); </a:t>
            </a:r>
          </a:p>
          <a:p>
            <a:r>
              <a:rPr lang="en-US" sz="1800" dirty="0"/>
              <a:t>// Submit the batch for execution </a:t>
            </a:r>
          </a:p>
          <a:p>
            <a:pPr indent="285750"/>
            <a:r>
              <a:rPr lang="en-US" sz="1800" dirty="0" err="1"/>
              <a:t>int</a:t>
            </a:r>
            <a:r>
              <a:rPr lang="en-US" sz="1800" dirty="0"/>
              <a:t>[] </a:t>
            </a:r>
            <a:r>
              <a:rPr lang="en-US" sz="1800" dirty="0" err="1"/>
              <a:t>updateCounts</a:t>
            </a:r>
            <a:r>
              <a:rPr lang="en-US" sz="1800" dirty="0"/>
              <a:t> = </a:t>
            </a:r>
            <a:r>
              <a:rPr lang="en-US" sz="1800" dirty="0" err="1"/>
              <a:t>pst.executeBatch</a:t>
            </a:r>
            <a:r>
              <a:rPr lang="en-US" sz="1800" dirty="0"/>
              <a:t>(); </a:t>
            </a:r>
          </a:p>
          <a:p>
            <a:r>
              <a:rPr lang="en-US" sz="1800" dirty="0"/>
              <a:t>// Enable auto-commit mode </a:t>
            </a:r>
          </a:p>
          <a:p>
            <a:pPr indent="342900"/>
            <a:r>
              <a:rPr lang="en-US" sz="1800" dirty="0" err="1"/>
              <a:t>cn.commit</a:t>
            </a:r>
            <a:r>
              <a:rPr lang="en-US" sz="1800" dirty="0"/>
              <a:t>(); 	</a:t>
            </a:r>
            <a:r>
              <a:rPr lang="en-US" sz="1800" dirty="0" smtClean="0"/>
              <a:t>	</a:t>
            </a:r>
            <a:endParaRPr lang="en-US" sz="1800" dirty="0"/>
          </a:p>
        </p:txBody>
      </p:sp>
      <p:sp>
        <p:nvSpPr>
          <p:cNvPr id="7" name="TextBox 6"/>
          <p:cNvSpPr txBox="1"/>
          <p:nvPr/>
        </p:nvSpPr>
        <p:spPr>
          <a:xfrm>
            <a:off x="395536" y="90872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393241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scrollable result set allows the cursor to be moved to any row in the result set. </a:t>
            </a:r>
            <a:endParaRPr lang="en-US" sz="2400" dirty="0" smtClean="0"/>
          </a:p>
          <a:p>
            <a:r>
              <a:rPr lang="en-US" sz="2400" dirty="0" smtClean="0"/>
              <a:t>This </a:t>
            </a:r>
            <a:r>
              <a:rPr lang="en-US" sz="2400" dirty="0"/>
              <a:t>capability is useful for GUI tools for browsing result sets. </a:t>
            </a:r>
            <a:endParaRPr lang="en-US" sz="2400" dirty="0" smtClean="0"/>
          </a:p>
          <a:p>
            <a:r>
              <a:rPr lang="en-US" sz="2400" dirty="0" smtClean="0"/>
              <a:t>Since </a:t>
            </a:r>
            <a:r>
              <a:rPr lang="en-US" sz="2400" dirty="0"/>
              <a:t>scrollable result sets involve overhead, they should be used only when the application needs scrolling. </a:t>
            </a:r>
            <a:endParaRPr lang="en-US" sz="2400" dirty="0" smtClean="0"/>
          </a:p>
          <a:p>
            <a:r>
              <a:rPr lang="en-US" sz="2400" dirty="0"/>
              <a:t>You can create a scrollable </a:t>
            </a:r>
            <a:r>
              <a:rPr lang="en-US" sz="2400" dirty="0" err="1">
                <a:latin typeface="Courier New" panose="02070309020205020404" pitchFamily="49" charset="0"/>
                <a:cs typeface="Courier New" panose="02070309020205020404" pitchFamily="49" charset="0"/>
              </a:rPr>
              <a:t>ResultSet</a:t>
            </a:r>
            <a:r>
              <a:rPr lang="en-US" sz="2400" dirty="0"/>
              <a:t> through methods of the </a:t>
            </a:r>
            <a:r>
              <a:rPr lang="en-US" sz="2400" dirty="0">
                <a:latin typeface="Courier New" panose="02070309020205020404" pitchFamily="49" charset="0"/>
                <a:cs typeface="Courier New" panose="02070309020205020404" pitchFamily="49" charset="0"/>
              </a:rPr>
              <a:t>Connection</a:t>
            </a:r>
            <a:r>
              <a:rPr lang="en-US" sz="2400" dirty="0"/>
              <a:t> interface. </a:t>
            </a:r>
            <a:r>
              <a:rPr lang="en-US" sz="2400" dirty="0" smtClean="0"/>
              <a:t> </a:t>
            </a:r>
          </a:p>
        </p:txBody>
      </p:sp>
      <p:sp>
        <p:nvSpPr>
          <p:cNvPr id="3" name="Title 2"/>
          <p:cNvSpPr>
            <a:spLocks noGrp="1"/>
          </p:cNvSpPr>
          <p:nvPr>
            <p:ph type="title"/>
          </p:nvPr>
        </p:nvSpPr>
        <p:spPr/>
        <p:txBody>
          <a:bodyPr/>
          <a:lstStyle/>
          <a:p>
            <a:r>
              <a:rPr lang="en-US" dirty="0" smtClean="0"/>
              <a:t>Scrollable </a:t>
            </a:r>
            <a:r>
              <a:rPr lang="en-US" dirty="0" err="1" smtClean="0">
                <a:latin typeface="Courier New" pitchFamily="49" charset="0"/>
                <a:cs typeface="Courier New" pitchFamily="49" charset="0"/>
              </a:rPr>
              <a:t>ResultSet</a:t>
            </a:r>
            <a:r>
              <a:rPr lang="en-US" dirty="0" smtClean="0"/>
              <a:t> [1-3]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Tree>
    <p:extLst>
      <p:ext uri="{BB962C8B-B14F-4D97-AF65-F5344CB8AC3E}">
        <p14:creationId xmlns:p14="http://schemas.microsoft.com/office/powerpoint/2010/main" xmlns="" val="909644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functionality of a </a:t>
            </a:r>
            <a:r>
              <a:rPr lang="en-US" sz="2400" dirty="0" err="1">
                <a:latin typeface="Courier New" panose="02070309020205020404" pitchFamily="49" charset="0"/>
                <a:cs typeface="Courier New" panose="02070309020205020404" pitchFamily="49" charset="0"/>
              </a:rPr>
              <a:t>CallableStatement</a:t>
            </a:r>
            <a:r>
              <a:rPr lang="en-US" sz="2400" dirty="0"/>
              <a:t> object and a </a:t>
            </a:r>
            <a:r>
              <a:rPr lang="en-US" sz="2400" dirty="0" err="1">
                <a:latin typeface="Courier New" panose="02070309020205020404" pitchFamily="49" charset="0"/>
                <a:cs typeface="Courier New" panose="02070309020205020404" pitchFamily="49" charset="0"/>
              </a:rPr>
              <a:t>PreparedStatement</a:t>
            </a:r>
            <a:r>
              <a:rPr lang="en-US" sz="2400" dirty="0"/>
              <a:t> object is same. </a:t>
            </a:r>
            <a:endParaRPr lang="en-US" sz="2400" dirty="0" smtClean="0"/>
          </a:p>
          <a:p>
            <a:r>
              <a:rPr lang="en-US" sz="2400" dirty="0" smtClean="0"/>
              <a:t>The </a:t>
            </a:r>
            <a:r>
              <a:rPr lang="en-US" sz="2400" dirty="0"/>
              <a:t>batch update facility on a </a:t>
            </a:r>
            <a:r>
              <a:rPr lang="en-US" sz="2400" dirty="0" err="1">
                <a:latin typeface="Courier New" panose="02070309020205020404" pitchFamily="49" charset="0"/>
                <a:cs typeface="Courier New" panose="02070309020205020404" pitchFamily="49" charset="0"/>
              </a:rPr>
              <a:t>CallableStatement</a:t>
            </a:r>
            <a:r>
              <a:rPr lang="en-US" sz="2400" dirty="0"/>
              <a:t> object can call only stored procedures that take input parameters or no parameters at all. </a:t>
            </a:r>
            <a:endParaRPr lang="en-US" sz="2400" dirty="0" smtClean="0"/>
          </a:p>
          <a:p>
            <a:r>
              <a:rPr lang="en-US" sz="2400" dirty="0" smtClean="0"/>
              <a:t>Also</a:t>
            </a:r>
            <a:r>
              <a:rPr lang="en-US" sz="2400" dirty="0"/>
              <a:t>, the stored procedure must return an update count.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executeBatch</a:t>
            </a:r>
            <a:r>
              <a:rPr lang="en-US" sz="2400" dirty="0">
                <a:latin typeface="Courier New" panose="02070309020205020404" pitchFamily="49" charset="0"/>
                <a:cs typeface="Courier New" panose="02070309020205020404" pitchFamily="49" charset="0"/>
              </a:rPr>
              <a:t>() </a:t>
            </a:r>
            <a:r>
              <a:rPr lang="en-US" sz="2400" dirty="0"/>
              <a:t>method of the </a:t>
            </a:r>
            <a:r>
              <a:rPr lang="en-US" sz="2400" dirty="0" err="1">
                <a:latin typeface="Courier New" panose="02070309020205020404" pitchFamily="49" charset="0"/>
                <a:cs typeface="Courier New" panose="02070309020205020404" pitchFamily="49" charset="0"/>
              </a:rPr>
              <a:t>CallableStatement</a:t>
            </a:r>
            <a:r>
              <a:rPr lang="en-US" sz="2400" dirty="0"/>
              <a:t> interface that is inherited from </a:t>
            </a:r>
            <a:r>
              <a:rPr lang="en-US" sz="2400" dirty="0" err="1">
                <a:latin typeface="Courier New" panose="02070309020205020404" pitchFamily="49" charset="0"/>
                <a:cs typeface="Courier New" panose="02070309020205020404" pitchFamily="49" charset="0"/>
              </a:rPr>
              <a:t>PreparedStatement</a:t>
            </a:r>
            <a:r>
              <a:rPr lang="en-US" sz="2400" dirty="0"/>
              <a:t> interface will throw a </a:t>
            </a:r>
            <a:r>
              <a:rPr lang="en-US" sz="2400" dirty="0" err="1">
                <a:latin typeface="Courier New" panose="02070309020205020404" pitchFamily="49" charset="0"/>
                <a:cs typeface="Courier New" panose="02070309020205020404" pitchFamily="49" charset="0"/>
              </a:rPr>
              <a:t>BatchUpdateException</a:t>
            </a:r>
            <a:r>
              <a:rPr lang="en-US" sz="2400" dirty="0"/>
              <a:t> if the return value of stored procedure is anything other than an update count or takes </a:t>
            </a:r>
            <a:r>
              <a:rPr lang="en-US" sz="2400" dirty="0">
                <a:latin typeface="Courier New" panose="02070309020205020404" pitchFamily="49" charset="0"/>
                <a:cs typeface="Courier New" panose="02070309020205020404" pitchFamily="49" charset="0"/>
              </a:rPr>
              <a:t>OUT</a:t>
            </a:r>
            <a:r>
              <a:rPr lang="en-US" sz="2400" dirty="0"/>
              <a:t> or </a:t>
            </a:r>
            <a:r>
              <a:rPr lang="en-US" sz="2400" dirty="0">
                <a:latin typeface="Courier New" panose="02070309020205020404" pitchFamily="49" charset="0"/>
                <a:cs typeface="Courier New" panose="02070309020205020404" pitchFamily="49" charset="0"/>
              </a:rPr>
              <a:t>IN/OUT</a:t>
            </a:r>
            <a:r>
              <a:rPr lang="en-US" sz="2400" dirty="0"/>
              <a:t> parameters. </a:t>
            </a:r>
            <a:endParaRPr lang="en-US" sz="2400" dirty="0" smtClean="0"/>
          </a:p>
        </p:txBody>
      </p:sp>
      <p:sp>
        <p:nvSpPr>
          <p:cNvPr id="3" name="Title 2"/>
          <p:cNvSpPr>
            <a:spLocks noGrp="1"/>
          </p:cNvSpPr>
          <p:nvPr>
            <p:ph type="title"/>
          </p:nvPr>
        </p:nvSpPr>
        <p:spPr/>
        <p:txBody>
          <a:bodyPr/>
          <a:lstStyle/>
          <a:p>
            <a:r>
              <a:rPr lang="en-US" dirty="0" smtClean="0"/>
              <a:t>Batch Update </a:t>
            </a:r>
            <a:r>
              <a:rPr lang="en-US" dirty="0"/>
              <a:t>U</a:t>
            </a:r>
            <a:r>
              <a:rPr lang="en-US" dirty="0" smtClean="0"/>
              <a:t>sing </a:t>
            </a:r>
            <a:r>
              <a:rPr lang="en-US" dirty="0" err="1">
                <a:latin typeface="Courier New" panose="02070309020205020404" pitchFamily="49" charset="0"/>
                <a:cs typeface="Courier New" panose="02070309020205020404" pitchFamily="49" charset="0"/>
              </a:rPr>
              <a:t>CallableStatement</a:t>
            </a:r>
            <a:r>
              <a:rPr lang="en-US" b="0" i="1" dirty="0"/>
              <a:t> </a:t>
            </a:r>
            <a:r>
              <a:rPr lang="en-US" dirty="0" smtClean="0"/>
              <a:t>Interface [1-2]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40</a:t>
            </a:fld>
            <a:endParaRPr lang="en-US" dirty="0"/>
          </a:p>
        </p:txBody>
      </p:sp>
    </p:spTree>
    <p:extLst>
      <p:ext uri="{BB962C8B-B14F-4D97-AF65-F5344CB8AC3E}">
        <p14:creationId xmlns:p14="http://schemas.microsoft.com/office/powerpoint/2010/main" xmlns="" val="380342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200" dirty="0" smtClean="0"/>
              <a:t>The following Code Snippet shows </a:t>
            </a:r>
            <a:r>
              <a:rPr lang="en-US" sz="2200" dirty="0"/>
              <a:t>batch update using </a:t>
            </a:r>
            <a:r>
              <a:rPr lang="en-US" sz="2200" dirty="0" err="1">
                <a:latin typeface="Courier New" panose="02070309020205020404" pitchFamily="49" charset="0"/>
                <a:cs typeface="Courier New" panose="02070309020205020404" pitchFamily="49" charset="0"/>
              </a:rPr>
              <a:t>CallableStatement</a:t>
            </a:r>
            <a:r>
              <a:rPr lang="en-US" sz="2200" dirty="0"/>
              <a:t> interface</a:t>
            </a:r>
            <a:r>
              <a:rPr lang="en-US" sz="2200" dirty="0" smtClean="0"/>
              <a:t>.</a:t>
            </a:r>
          </a:p>
        </p:txBody>
      </p:sp>
      <p:sp>
        <p:nvSpPr>
          <p:cNvPr id="3" name="Title 2"/>
          <p:cNvSpPr>
            <a:spLocks noGrp="1"/>
          </p:cNvSpPr>
          <p:nvPr>
            <p:ph type="title"/>
          </p:nvPr>
        </p:nvSpPr>
        <p:spPr/>
        <p:txBody>
          <a:bodyPr/>
          <a:lstStyle/>
          <a:p>
            <a:r>
              <a:rPr lang="en-US" dirty="0" smtClean="0"/>
              <a:t>Batch Update Using </a:t>
            </a:r>
            <a:r>
              <a:rPr lang="en-US" dirty="0" err="1">
                <a:latin typeface="Courier New" panose="02070309020205020404" pitchFamily="49" charset="0"/>
                <a:cs typeface="Courier New" panose="02070309020205020404" pitchFamily="49" charset="0"/>
              </a:rPr>
              <a:t>CallableStatement</a:t>
            </a:r>
            <a:r>
              <a:rPr lang="en-US" b="0" i="1" dirty="0"/>
              <a:t> </a:t>
            </a:r>
            <a:r>
              <a:rPr lang="en-US" dirty="0" smtClean="0"/>
              <a:t>Interface</a:t>
            </a:r>
            <a:r>
              <a:rPr lang="en-US" dirty="0"/>
              <a:t> </a:t>
            </a:r>
            <a:r>
              <a:rPr lang="en-US" dirty="0" smtClean="0"/>
              <a:t>[2-2</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41</a:t>
            </a:fld>
            <a:endParaRPr lang="en-US" dirty="0"/>
          </a:p>
        </p:txBody>
      </p:sp>
      <p:sp>
        <p:nvSpPr>
          <p:cNvPr id="6" name="TextBox 5"/>
          <p:cNvSpPr txBox="1"/>
          <p:nvPr/>
        </p:nvSpPr>
        <p:spPr>
          <a:xfrm>
            <a:off x="395536" y="2100918"/>
            <a:ext cx="8352928" cy="446891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Creating an instance of Callable Statement </a:t>
            </a:r>
          </a:p>
          <a:p>
            <a:r>
              <a:rPr lang="en-US" sz="1800" dirty="0" err="1"/>
              <a:t>CallableStatement</a:t>
            </a:r>
            <a:r>
              <a:rPr lang="en-US" sz="1800" dirty="0"/>
              <a:t> </a:t>
            </a:r>
            <a:r>
              <a:rPr lang="en-US" sz="1800" dirty="0" err="1"/>
              <a:t>cst</a:t>
            </a:r>
            <a:r>
              <a:rPr lang="en-US" sz="1800" dirty="0"/>
              <a:t> = </a:t>
            </a:r>
            <a:r>
              <a:rPr lang="en-US" sz="1800" dirty="0" err="1"/>
              <a:t>cn.prepareCall</a:t>
            </a:r>
            <a:r>
              <a:rPr lang="en-US" sz="1800" dirty="0"/>
              <a:t>(“{call </a:t>
            </a:r>
            <a:r>
              <a:rPr lang="en-US" sz="1800" dirty="0" err="1"/>
              <a:t>updateProductDetails</a:t>
            </a:r>
            <a:r>
              <a:rPr lang="en-US" sz="1800" dirty="0"/>
              <a:t>(?, ?)}”); </a:t>
            </a:r>
          </a:p>
          <a:p>
            <a:r>
              <a:rPr lang="en-US" sz="1800" dirty="0"/>
              <a:t>// Adding the calling statement batches </a:t>
            </a:r>
          </a:p>
          <a:p>
            <a:pPr indent="400050"/>
            <a:r>
              <a:rPr lang="en-US" sz="1800" dirty="0" err="1"/>
              <a:t>cst.setString</a:t>
            </a:r>
            <a:r>
              <a:rPr lang="en-US" sz="1800" dirty="0"/>
              <a:t>(1, “Cheese”); </a:t>
            </a:r>
          </a:p>
          <a:p>
            <a:pPr indent="400050"/>
            <a:r>
              <a:rPr lang="en-US" sz="1800" dirty="0" err="1"/>
              <a:t>cst.setFloat</a:t>
            </a:r>
            <a:r>
              <a:rPr lang="en-US" sz="1800" dirty="0"/>
              <a:t>(2, 70.99f); </a:t>
            </a:r>
          </a:p>
          <a:p>
            <a:pPr indent="400050"/>
            <a:r>
              <a:rPr lang="en-US" sz="1800" dirty="0" err="1"/>
              <a:t>cst.addBatch</a:t>
            </a:r>
            <a:r>
              <a:rPr lang="en-US" sz="1800" dirty="0"/>
              <a:t>(); </a:t>
            </a:r>
          </a:p>
          <a:p>
            <a:pPr indent="400050"/>
            <a:r>
              <a:rPr lang="en-US" sz="1800" dirty="0" err="1"/>
              <a:t>cst.setString</a:t>
            </a:r>
            <a:r>
              <a:rPr lang="en-US" sz="1800" dirty="0"/>
              <a:t>(1, “Almonds”); </a:t>
            </a:r>
          </a:p>
          <a:p>
            <a:pPr indent="400050"/>
            <a:r>
              <a:rPr lang="en-US" sz="1800" dirty="0" err="1"/>
              <a:t>cst.setFloat</a:t>
            </a:r>
            <a:r>
              <a:rPr lang="en-US" sz="1800" dirty="0"/>
              <a:t>(2, 80.99f); </a:t>
            </a:r>
          </a:p>
          <a:p>
            <a:pPr indent="400050"/>
            <a:r>
              <a:rPr lang="en-US" sz="1800" dirty="0" err="1"/>
              <a:t>cst.addBatch</a:t>
            </a:r>
            <a:r>
              <a:rPr lang="en-US" sz="1800" dirty="0"/>
              <a:t>(); </a:t>
            </a:r>
          </a:p>
          <a:p>
            <a:r>
              <a:rPr lang="en-US" sz="1800" dirty="0"/>
              <a:t>// Submitting the batch for execution </a:t>
            </a:r>
          </a:p>
          <a:p>
            <a:pPr indent="400050"/>
            <a:r>
              <a:rPr lang="en-US" sz="1800" dirty="0" err="1"/>
              <a:t>int</a:t>
            </a:r>
            <a:r>
              <a:rPr lang="en-US" sz="1800" dirty="0"/>
              <a:t> [] </a:t>
            </a:r>
            <a:r>
              <a:rPr lang="en-US" sz="1800" dirty="0" err="1"/>
              <a:t>updateCounts</a:t>
            </a:r>
            <a:r>
              <a:rPr lang="en-US" sz="1800" dirty="0"/>
              <a:t> = </a:t>
            </a:r>
            <a:r>
              <a:rPr lang="en-US" sz="1800" dirty="0" err="1"/>
              <a:t>cst.executeBatch</a:t>
            </a:r>
            <a:r>
              <a:rPr lang="en-US" sz="1800" dirty="0"/>
              <a:t>(); </a:t>
            </a:r>
          </a:p>
          <a:p>
            <a:r>
              <a:rPr lang="en-US" sz="1800" dirty="0"/>
              <a:t>// Enabling auto-commit mode </a:t>
            </a:r>
          </a:p>
          <a:p>
            <a:pPr indent="400050"/>
            <a:r>
              <a:rPr lang="en-US" sz="1800" dirty="0" err="1"/>
              <a:t>cn.commit</a:t>
            </a:r>
            <a:r>
              <a:rPr lang="en-US" sz="1800" dirty="0"/>
              <a:t>(); 	</a:t>
            </a:r>
            <a:r>
              <a:rPr lang="en-US" sz="1800" dirty="0" smtClean="0"/>
              <a:t>	</a:t>
            </a:r>
            <a:endParaRPr lang="en-US" sz="1800" dirty="0"/>
          </a:p>
        </p:txBody>
      </p:sp>
      <p:sp>
        <p:nvSpPr>
          <p:cNvPr id="7" name="TextBox 6"/>
          <p:cNvSpPr txBox="1"/>
          <p:nvPr/>
        </p:nvSpPr>
        <p:spPr>
          <a:xfrm>
            <a:off x="395536" y="162880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9906101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transaction is a set of one or more statements that are executed together as a unit. </a:t>
            </a:r>
            <a:endParaRPr lang="en-US" sz="2400" dirty="0" smtClean="0"/>
          </a:p>
          <a:p>
            <a:r>
              <a:rPr lang="en-US" sz="2400" dirty="0" smtClean="0"/>
              <a:t>This </a:t>
            </a:r>
            <a:r>
              <a:rPr lang="en-US" sz="2400" dirty="0"/>
              <a:t>ensures that either all the statements in the set are executed or none of them is executed. </a:t>
            </a:r>
            <a:endParaRPr lang="en-US" sz="2400" dirty="0" smtClean="0"/>
          </a:p>
          <a:p>
            <a:r>
              <a:rPr lang="en-US" sz="2400" dirty="0" smtClean="0"/>
              <a:t>Transactions </a:t>
            </a:r>
            <a:r>
              <a:rPr lang="en-US" sz="2400" dirty="0"/>
              <a:t>also help to preserve the integrity of the data in a table. </a:t>
            </a:r>
            <a:endParaRPr lang="en-US" sz="2400" dirty="0" smtClean="0"/>
          </a:p>
          <a:p>
            <a:r>
              <a:rPr lang="en-US" sz="2400" dirty="0" smtClean="0"/>
              <a:t>To </a:t>
            </a:r>
            <a:r>
              <a:rPr lang="en-US" sz="2400" dirty="0"/>
              <a:t>avoid conflicts during a transaction, a DBMS will use locks, which are mechanisms for blocking access by others to the data that is being accessed by the transaction. </a:t>
            </a:r>
            <a:endParaRPr lang="en-US" sz="2400" dirty="0" smtClean="0"/>
          </a:p>
          <a:p>
            <a:r>
              <a:rPr lang="en-US" sz="2400" dirty="0" smtClean="0"/>
              <a:t>Once </a:t>
            </a:r>
            <a:r>
              <a:rPr lang="en-US" sz="2400" dirty="0"/>
              <a:t>a lock is set, it will remain in force until the transaction is committed or rolled back. </a:t>
            </a:r>
          </a:p>
        </p:txBody>
      </p:sp>
      <p:sp>
        <p:nvSpPr>
          <p:cNvPr id="3" name="Title 2"/>
          <p:cNvSpPr>
            <a:spLocks noGrp="1"/>
          </p:cNvSpPr>
          <p:nvPr>
            <p:ph type="title"/>
          </p:nvPr>
        </p:nvSpPr>
        <p:spPr/>
        <p:txBody>
          <a:bodyPr/>
          <a:lstStyle/>
          <a:p>
            <a:r>
              <a:rPr lang="en-US" dirty="0" smtClean="0"/>
              <a:t>Transactions</a:t>
            </a:r>
            <a:r>
              <a:rPr lang="en-US" b="0" i="1"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42</a:t>
            </a:fld>
            <a:endParaRPr lang="en-US" dirty="0"/>
          </a:p>
        </p:txBody>
      </p:sp>
    </p:spTree>
    <p:extLst>
      <p:ext uri="{BB962C8B-B14F-4D97-AF65-F5344CB8AC3E}">
        <p14:creationId xmlns:p14="http://schemas.microsoft.com/office/powerpoint/2010/main" xmlns="" val="31875674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Properties </a:t>
            </a:r>
            <a:r>
              <a:rPr lang="en-US" dirty="0"/>
              <a:t>of Transaction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43</a:t>
            </a:fld>
            <a:endParaRPr lang="en-US" dirty="0"/>
          </a:p>
        </p:txBody>
      </p:sp>
      <p:graphicFrame>
        <p:nvGraphicFramePr>
          <p:cNvPr id="8" name="Diagram 7"/>
          <p:cNvGraphicFramePr/>
          <p:nvPr>
            <p:extLst>
              <p:ext uri="{D42A27DB-BD31-4B8C-83A1-F6EECF244321}">
                <p14:modId xmlns:p14="http://schemas.microsoft.com/office/powerpoint/2010/main" xmlns="" val="118412513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8222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Step 1: Start the Transaction </a:t>
            </a:r>
            <a:endParaRPr lang="en-US" sz="2400" b="1" u="sng" dirty="0" smtClean="0"/>
          </a:p>
          <a:p>
            <a:r>
              <a:rPr lang="en-US" sz="2400" dirty="0" smtClean="0"/>
              <a:t>When </a:t>
            </a:r>
            <a:r>
              <a:rPr lang="en-US" sz="2400" dirty="0"/>
              <a:t>a connection is created, by default, it is in the auto-commit mode. </a:t>
            </a:r>
            <a:endParaRPr lang="en-US" sz="2400" dirty="0" smtClean="0"/>
          </a:p>
          <a:p>
            <a:r>
              <a:rPr lang="en-US" sz="2400" dirty="0" smtClean="0"/>
              <a:t>When </a:t>
            </a:r>
            <a:r>
              <a:rPr lang="en-US" sz="2400" dirty="0"/>
              <a:t>you disable auto-commit, the start and end of a transaction is defined which lets you determine whether to commit or rollback the entire transaction. </a:t>
            </a:r>
          </a:p>
          <a:p>
            <a:r>
              <a:rPr lang="en-US" sz="2400" dirty="0"/>
              <a:t>To disable a connection’s auto-commit mode, you invoke the </a:t>
            </a:r>
            <a:r>
              <a:rPr lang="en-US" sz="2400" dirty="0" err="1">
                <a:latin typeface="Courier New" panose="02070309020205020404" pitchFamily="49" charset="0"/>
                <a:cs typeface="Courier New" panose="02070309020205020404" pitchFamily="49" charset="0"/>
              </a:rPr>
              <a:t>setAutoCommit</a:t>
            </a:r>
            <a:r>
              <a:rPr lang="en-US" sz="2400" dirty="0">
                <a:latin typeface="Courier New" panose="02070309020205020404" pitchFamily="49" charset="0"/>
                <a:cs typeface="Courier New" panose="02070309020205020404" pitchFamily="49" charset="0"/>
              </a:rPr>
              <a:t>() </a:t>
            </a:r>
            <a:r>
              <a:rPr lang="en-US" sz="2400" dirty="0"/>
              <a:t>method, which accepts a single </a:t>
            </a:r>
            <a:r>
              <a:rPr lang="en-US" sz="2400" dirty="0" err="1"/>
              <a:t>boolean</a:t>
            </a:r>
            <a:r>
              <a:rPr lang="en-US" sz="2400" dirty="0"/>
              <a:t> parameter, as shown </a:t>
            </a:r>
            <a:r>
              <a:rPr lang="en-US" sz="2400" dirty="0" err="1">
                <a:latin typeface="Courier New" panose="02070309020205020404" pitchFamily="49" charset="0"/>
                <a:cs typeface="Courier New" panose="02070309020205020404" pitchFamily="49" charset="0"/>
              </a:rPr>
              <a:t>cn.setAutoCommit</a:t>
            </a:r>
            <a:r>
              <a:rPr lang="en-US" sz="2400" dirty="0">
                <a:latin typeface="Courier New" panose="02070309020205020404" pitchFamily="49" charset="0"/>
                <a:cs typeface="Courier New" panose="02070309020205020404" pitchFamily="49" charset="0"/>
              </a:rPr>
              <a:t>(false); </a:t>
            </a:r>
          </a:p>
          <a:p>
            <a:r>
              <a:rPr lang="en-US" sz="2400" dirty="0"/>
              <a:t>To start the transaction, the active connection auto-commit mode is disabled. </a:t>
            </a:r>
            <a:endParaRPr lang="en-US" sz="2400" dirty="0" smtClean="0"/>
          </a:p>
          <a:p>
            <a:r>
              <a:rPr lang="en-US" sz="2400" dirty="0"/>
              <a:t>Once auto-commit mode is disabled, no SQL statements will be committed until the method commit is called explicitly. </a:t>
            </a:r>
          </a:p>
          <a:p>
            <a:endParaRPr lang="en-US" sz="2400" dirty="0" smtClean="0"/>
          </a:p>
        </p:txBody>
      </p:sp>
      <p:sp>
        <p:nvSpPr>
          <p:cNvPr id="3" name="Title 2"/>
          <p:cNvSpPr>
            <a:spLocks noGrp="1"/>
          </p:cNvSpPr>
          <p:nvPr>
            <p:ph type="title"/>
          </p:nvPr>
        </p:nvSpPr>
        <p:spPr/>
        <p:txBody>
          <a:bodyPr/>
          <a:lstStyle/>
          <a:p>
            <a:r>
              <a:rPr lang="en-US" dirty="0" smtClean="0"/>
              <a:t>Implementing </a:t>
            </a:r>
            <a:r>
              <a:rPr lang="en-US" dirty="0"/>
              <a:t>Transactions </a:t>
            </a:r>
            <a:r>
              <a:rPr lang="en-US" dirty="0" smtClean="0"/>
              <a:t>Using JDBC [1-5]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44</a:t>
            </a:fld>
            <a:endParaRPr lang="en-US" dirty="0"/>
          </a:p>
        </p:txBody>
      </p:sp>
    </p:spTree>
    <p:extLst>
      <p:ext uri="{BB962C8B-B14F-4D97-AF65-F5344CB8AC3E}">
        <p14:creationId xmlns:p14="http://schemas.microsoft.com/office/powerpoint/2010/main" xmlns="" val="3679004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All </a:t>
            </a:r>
            <a:r>
              <a:rPr lang="en-US" sz="2200" dirty="0"/>
              <a:t>statements executed after the previous call to the method </a:t>
            </a:r>
            <a:r>
              <a:rPr lang="en-US" sz="2200" dirty="0">
                <a:latin typeface="Courier New" panose="02070309020205020404" pitchFamily="49" charset="0"/>
                <a:cs typeface="Courier New" panose="02070309020205020404" pitchFamily="49" charset="0"/>
              </a:rPr>
              <a:t>commit</a:t>
            </a:r>
            <a:r>
              <a:rPr lang="en-US" sz="2200" dirty="0"/>
              <a:t> </a:t>
            </a:r>
            <a:r>
              <a:rPr lang="en-US" sz="2200" dirty="0" smtClean="0"/>
              <a:t>are included </a:t>
            </a:r>
            <a:r>
              <a:rPr lang="en-US" sz="2200" dirty="0"/>
              <a:t>in the current transaction and </a:t>
            </a:r>
            <a:r>
              <a:rPr lang="en-US" sz="2200" dirty="0" smtClean="0"/>
              <a:t>are </a:t>
            </a:r>
            <a:r>
              <a:rPr lang="en-US" sz="2200" dirty="0"/>
              <a:t>committed together as a unit. </a:t>
            </a:r>
            <a:endParaRPr lang="en-US" sz="2200" dirty="0" smtClean="0"/>
          </a:p>
          <a:p>
            <a:pPr marL="0" indent="0">
              <a:buNone/>
            </a:pPr>
            <a:r>
              <a:rPr lang="en-US" sz="2200" b="1" u="sng" dirty="0"/>
              <a:t>Step 2: Perform Transactions </a:t>
            </a:r>
            <a:endParaRPr lang="en-US" sz="2200" b="1" u="sng" dirty="0" smtClean="0"/>
          </a:p>
          <a:p>
            <a:pPr marL="0" indent="0">
              <a:buNone/>
            </a:pPr>
            <a:r>
              <a:rPr lang="en-US" sz="2200" dirty="0" smtClean="0"/>
              <a:t>The </a:t>
            </a:r>
            <a:r>
              <a:rPr lang="en-US" sz="2200" dirty="0"/>
              <a:t>second step is to perform the transaction as shown in </a:t>
            </a:r>
            <a:r>
              <a:rPr lang="en-US" sz="2200" dirty="0" smtClean="0"/>
              <a:t>the following Code Snippet</a:t>
            </a:r>
            <a:r>
              <a:rPr lang="en-US" sz="2400" dirty="0" smtClean="0"/>
              <a:t>:</a:t>
            </a:r>
            <a:endParaRPr lang="en-US" sz="2400" b="1" u="sng" dirty="0"/>
          </a:p>
          <a:p>
            <a:endParaRPr lang="en-US" sz="2400" u="sng" dirty="0" smtClean="0"/>
          </a:p>
        </p:txBody>
      </p:sp>
      <p:sp>
        <p:nvSpPr>
          <p:cNvPr id="3" name="Title 2"/>
          <p:cNvSpPr>
            <a:spLocks noGrp="1"/>
          </p:cNvSpPr>
          <p:nvPr>
            <p:ph type="title"/>
          </p:nvPr>
        </p:nvSpPr>
        <p:spPr/>
        <p:txBody>
          <a:bodyPr/>
          <a:lstStyle/>
          <a:p>
            <a:r>
              <a:rPr lang="en-US" dirty="0" smtClean="0"/>
              <a:t>Implementing </a:t>
            </a:r>
            <a:r>
              <a:rPr lang="en-US" dirty="0"/>
              <a:t>Transactions </a:t>
            </a:r>
            <a:r>
              <a:rPr lang="en-US" dirty="0" smtClean="0"/>
              <a:t>Using JDBC</a:t>
            </a:r>
            <a:r>
              <a:rPr lang="en-US" dirty="0"/>
              <a:t> </a:t>
            </a:r>
            <a:r>
              <a:rPr lang="en-US" dirty="0" smtClean="0"/>
              <a:t>[2-5</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45</a:t>
            </a:fld>
            <a:endParaRPr lang="en-US" dirty="0"/>
          </a:p>
        </p:txBody>
      </p:sp>
      <p:sp>
        <p:nvSpPr>
          <p:cNvPr id="6" name="TextBox 5"/>
          <p:cNvSpPr txBox="1"/>
          <p:nvPr/>
        </p:nvSpPr>
        <p:spPr>
          <a:xfrm>
            <a:off x="395536" y="3613086"/>
            <a:ext cx="8352928" cy="2989665"/>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700" dirty="0"/>
              <a:t>// Creating an instance of Callable Statement </a:t>
            </a:r>
          </a:p>
          <a:p>
            <a:pPr indent="685800"/>
            <a:r>
              <a:rPr lang="en-US" sz="1700" dirty="0" err="1"/>
              <a:t>CallableStatement</a:t>
            </a:r>
            <a:r>
              <a:rPr lang="en-US" sz="1700" dirty="0"/>
              <a:t> </a:t>
            </a:r>
            <a:r>
              <a:rPr lang="en-US" sz="1700" dirty="0" err="1"/>
              <a:t>cst</a:t>
            </a:r>
            <a:r>
              <a:rPr lang="en-US" sz="1700" dirty="0"/>
              <a:t> = </a:t>
            </a:r>
            <a:r>
              <a:rPr lang="en-US" sz="1700" dirty="0" err="1"/>
              <a:t>cn.prepareCall</a:t>
            </a:r>
            <a:r>
              <a:rPr lang="en-US" sz="1700" dirty="0"/>
              <a:t>(“{call </a:t>
            </a:r>
            <a:r>
              <a:rPr lang="en-US" sz="1700" dirty="0" err="1"/>
              <a:t>updateProductDetails</a:t>
            </a:r>
            <a:r>
              <a:rPr lang="en-US" sz="1700" dirty="0"/>
              <a:t>(?, ?)}”); </a:t>
            </a:r>
          </a:p>
          <a:p>
            <a:r>
              <a:rPr lang="en-US" sz="1700" dirty="0"/>
              <a:t>// Adding the calling statement batches </a:t>
            </a:r>
          </a:p>
          <a:p>
            <a:pPr indent="571500"/>
            <a:r>
              <a:rPr lang="en-US" sz="1700" dirty="0" err="1"/>
              <a:t>cst.setString</a:t>
            </a:r>
            <a:r>
              <a:rPr lang="en-US" sz="1700" dirty="0"/>
              <a:t>(1, “Cheese”); </a:t>
            </a:r>
          </a:p>
          <a:p>
            <a:pPr indent="571500"/>
            <a:r>
              <a:rPr lang="en-US" sz="1700" dirty="0" err="1"/>
              <a:t>cst.setFloat</a:t>
            </a:r>
            <a:r>
              <a:rPr lang="en-US" sz="1700" dirty="0"/>
              <a:t>(2, 70.99f); </a:t>
            </a:r>
          </a:p>
          <a:p>
            <a:pPr indent="571500"/>
            <a:r>
              <a:rPr lang="en-US" sz="1700" dirty="0" err="1"/>
              <a:t>cst.addBatch</a:t>
            </a:r>
            <a:r>
              <a:rPr lang="en-US" sz="1700" dirty="0"/>
              <a:t>(); </a:t>
            </a:r>
          </a:p>
          <a:p>
            <a:pPr indent="571500"/>
            <a:r>
              <a:rPr lang="en-US" sz="1700" dirty="0" err="1"/>
              <a:t>cst.setString</a:t>
            </a:r>
            <a:r>
              <a:rPr lang="en-US" sz="1700" dirty="0"/>
              <a:t>(1, “Almonds”); </a:t>
            </a:r>
          </a:p>
          <a:p>
            <a:pPr indent="571500"/>
            <a:r>
              <a:rPr lang="en-US" sz="1700" dirty="0" err="1"/>
              <a:t>updateTotal.setString</a:t>
            </a:r>
            <a:r>
              <a:rPr lang="en-US" sz="1700" dirty="0"/>
              <a:t>(2, “Russian”); </a:t>
            </a:r>
          </a:p>
          <a:p>
            <a:pPr indent="571500"/>
            <a:r>
              <a:rPr lang="en-US" sz="1700" dirty="0" err="1"/>
              <a:t>updateTotal.executeUpdate</a:t>
            </a:r>
            <a:r>
              <a:rPr lang="en-US" sz="1700" dirty="0"/>
              <a:t>(); </a:t>
            </a:r>
            <a:r>
              <a:rPr lang="en-US" sz="1600" dirty="0" smtClean="0"/>
              <a:t>	</a:t>
            </a:r>
            <a:endParaRPr lang="en-US" sz="1600" dirty="0"/>
          </a:p>
        </p:txBody>
      </p:sp>
      <p:sp>
        <p:nvSpPr>
          <p:cNvPr id="7" name="TextBox 6"/>
          <p:cNvSpPr txBox="1"/>
          <p:nvPr/>
        </p:nvSpPr>
        <p:spPr>
          <a:xfrm>
            <a:off x="395536" y="314096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23289835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Step 3: Use </a:t>
            </a:r>
            <a:r>
              <a:rPr lang="en-US" sz="2400" b="1" u="sng" dirty="0" err="1"/>
              <a:t>SavePoint</a:t>
            </a:r>
            <a:r>
              <a:rPr lang="en-US" sz="2400" b="1" u="sng" dirty="0"/>
              <a:t> </a:t>
            </a:r>
          </a:p>
          <a:p>
            <a:pPr marL="0" indent="0">
              <a:buNone/>
            </a:pPr>
            <a:r>
              <a:rPr lang="en-US" sz="2400" dirty="0" smtClean="0"/>
              <a:t>The </a:t>
            </a:r>
            <a:r>
              <a:rPr lang="en-US" sz="2400" dirty="0"/>
              <a:t>third step is to use </a:t>
            </a:r>
            <a:r>
              <a:rPr lang="en-US" sz="2400" dirty="0" smtClean="0"/>
              <a:t>‘</a:t>
            </a:r>
            <a:r>
              <a:rPr lang="en-US" sz="2400" dirty="0" err="1" smtClean="0"/>
              <a:t>Savepoint</a:t>
            </a:r>
            <a:r>
              <a:rPr lang="en-US" sz="2400" dirty="0" smtClean="0"/>
              <a:t>’ </a:t>
            </a:r>
            <a:r>
              <a:rPr lang="en-US" sz="2400" dirty="0"/>
              <a:t>in the transaction as shown in </a:t>
            </a:r>
            <a:r>
              <a:rPr lang="en-US" sz="2400" dirty="0" smtClean="0"/>
              <a:t>the following Code Snippet:</a:t>
            </a:r>
          </a:p>
          <a:p>
            <a:endParaRPr lang="en-US" sz="2400" dirty="0" smtClean="0"/>
          </a:p>
        </p:txBody>
      </p:sp>
      <p:sp>
        <p:nvSpPr>
          <p:cNvPr id="3" name="Title 2"/>
          <p:cNvSpPr>
            <a:spLocks noGrp="1"/>
          </p:cNvSpPr>
          <p:nvPr>
            <p:ph type="title"/>
          </p:nvPr>
        </p:nvSpPr>
        <p:spPr/>
        <p:txBody>
          <a:bodyPr/>
          <a:lstStyle/>
          <a:p>
            <a:r>
              <a:rPr lang="en-US" dirty="0" smtClean="0"/>
              <a:t>Implementing </a:t>
            </a:r>
            <a:r>
              <a:rPr lang="en-US" dirty="0"/>
              <a:t>Transactions </a:t>
            </a:r>
            <a:r>
              <a:rPr lang="en-US" dirty="0" smtClean="0"/>
              <a:t>Using </a:t>
            </a:r>
            <a:r>
              <a:rPr lang="en-US" dirty="0"/>
              <a:t>JDBC </a:t>
            </a:r>
            <a:r>
              <a:rPr lang="en-US" dirty="0" smtClean="0"/>
              <a:t>[3-5</a:t>
            </a:r>
            <a:r>
              <a:rPr lang="en-US" dirty="0"/>
              <a:t>]</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46</a:t>
            </a:fld>
            <a:endParaRPr lang="en-US" dirty="0"/>
          </a:p>
        </p:txBody>
      </p:sp>
      <p:sp>
        <p:nvSpPr>
          <p:cNvPr id="6" name="TextBox 5"/>
          <p:cNvSpPr txBox="1"/>
          <p:nvPr/>
        </p:nvSpPr>
        <p:spPr>
          <a:xfrm>
            <a:off x="395536" y="2604974"/>
            <a:ext cx="8352928" cy="266842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Create an instance of Statement object </a:t>
            </a:r>
          </a:p>
          <a:p>
            <a:pPr indent="571500"/>
            <a:r>
              <a:rPr lang="en-US" sz="1800" dirty="0"/>
              <a:t>Statement </a:t>
            </a:r>
            <a:r>
              <a:rPr lang="en-US" sz="1800" dirty="0" err="1"/>
              <a:t>st</a:t>
            </a:r>
            <a:r>
              <a:rPr lang="en-US" sz="1800" dirty="0"/>
              <a:t> = </a:t>
            </a:r>
            <a:r>
              <a:rPr lang="en-US" sz="1800" dirty="0" err="1"/>
              <a:t>cn.createStatement</a:t>
            </a:r>
            <a:r>
              <a:rPr lang="en-US" sz="1800" dirty="0"/>
              <a:t>(); </a:t>
            </a:r>
          </a:p>
          <a:p>
            <a:pPr indent="571500"/>
            <a:r>
              <a:rPr lang="en-US" sz="1800" dirty="0" err="1"/>
              <a:t>int</a:t>
            </a:r>
            <a:r>
              <a:rPr lang="en-US" sz="1800" dirty="0"/>
              <a:t> rows = </a:t>
            </a:r>
            <a:r>
              <a:rPr lang="en-US" sz="1800" dirty="0" err="1"/>
              <a:t>st.executeUpdate</a:t>
            </a:r>
            <a:r>
              <a:rPr lang="en-US" sz="1800" dirty="0"/>
              <a:t>(“INSERT INTO EMPLOYEE (NAME) VALUES (?COMPANY?)”); </a:t>
            </a:r>
          </a:p>
          <a:p>
            <a:r>
              <a:rPr lang="en-US" sz="1800" dirty="0"/>
              <a:t>// Set the </a:t>
            </a:r>
            <a:r>
              <a:rPr lang="en-US" sz="1800" dirty="0" err="1"/>
              <a:t>Savepoint</a:t>
            </a:r>
            <a:r>
              <a:rPr lang="en-US" sz="1800" dirty="0"/>
              <a:t> </a:t>
            </a:r>
          </a:p>
          <a:p>
            <a:pPr indent="571500"/>
            <a:r>
              <a:rPr lang="en-US" sz="1800" dirty="0" err="1"/>
              <a:t>Savepoint</a:t>
            </a:r>
            <a:r>
              <a:rPr lang="en-US" sz="1800" dirty="0"/>
              <a:t> </a:t>
            </a:r>
            <a:r>
              <a:rPr lang="en-US" sz="1800" dirty="0" err="1"/>
              <a:t>svpt</a:t>
            </a:r>
            <a:r>
              <a:rPr lang="en-US" sz="1800" dirty="0"/>
              <a:t> = </a:t>
            </a:r>
            <a:r>
              <a:rPr lang="en-US" sz="1800" dirty="0" err="1"/>
              <a:t>cn.setSavepoint</a:t>
            </a:r>
            <a:r>
              <a:rPr lang="en-US" sz="1800" dirty="0"/>
              <a:t>(“SAVEPOINT_1”); </a:t>
            </a:r>
          </a:p>
          <a:p>
            <a:pPr indent="571500"/>
            <a:r>
              <a:rPr lang="en-US" sz="1800" dirty="0"/>
              <a:t>rows = </a:t>
            </a:r>
            <a:r>
              <a:rPr lang="en-US" sz="1800" dirty="0" err="1"/>
              <a:t>st.executeUpdate</a:t>
            </a:r>
            <a:r>
              <a:rPr lang="en-US" sz="1800" dirty="0"/>
              <a:t>(“INSERT INTO EMPLOYEE (NAME) VALUES (?FACTORY?)”); 	</a:t>
            </a:r>
          </a:p>
          <a:p>
            <a:pPr indent="400050"/>
            <a:r>
              <a:rPr lang="en-US" sz="1800" dirty="0"/>
              <a:t>	</a:t>
            </a:r>
            <a:r>
              <a:rPr lang="en-US" sz="1800" dirty="0" smtClean="0"/>
              <a:t>	</a:t>
            </a:r>
            <a:endParaRPr lang="en-US" sz="1800" dirty="0"/>
          </a:p>
        </p:txBody>
      </p:sp>
      <p:sp>
        <p:nvSpPr>
          <p:cNvPr id="7" name="TextBox 6"/>
          <p:cNvSpPr txBox="1"/>
          <p:nvPr/>
        </p:nvSpPr>
        <p:spPr>
          <a:xfrm>
            <a:off x="395536" y="2132856"/>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24563314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code inserts a row into a table, sets the </a:t>
            </a:r>
            <a:r>
              <a:rPr lang="en-US" sz="2400" dirty="0" err="1">
                <a:latin typeface="Courier New" panose="02070309020205020404" pitchFamily="49" charset="0"/>
                <a:cs typeface="Courier New" panose="02070309020205020404" pitchFamily="49" charset="0"/>
              </a:rPr>
              <a:t>Savepoint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svpt</a:t>
            </a:r>
            <a:r>
              <a:rPr lang="en-US" sz="2400" dirty="0"/>
              <a:t>, and then inserts a second row. </a:t>
            </a:r>
            <a:endParaRPr lang="en-US" sz="2400" dirty="0" smtClean="0"/>
          </a:p>
          <a:p>
            <a:r>
              <a:rPr lang="en-US" sz="2400" dirty="0" smtClean="0"/>
              <a:t>When </a:t>
            </a:r>
            <a:r>
              <a:rPr lang="en-US" sz="2400" dirty="0"/>
              <a:t>the transaction is later rolled back to </a:t>
            </a:r>
            <a:r>
              <a:rPr lang="en-US" sz="2400" dirty="0" err="1">
                <a:latin typeface="Courier New" panose="02070309020205020404" pitchFamily="49" charset="0"/>
                <a:cs typeface="Courier New" panose="02070309020205020404" pitchFamily="49" charset="0"/>
              </a:rPr>
              <a:t>svpt</a:t>
            </a:r>
            <a:r>
              <a:rPr lang="en-US" sz="2400" dirty="0"/>
              <a:t>, the second insertion is undone, but the first insertion remains intact. </a:t>
            </a:r>
            <a:endParaRPr lang="en-US" sz="2400" dirty="0" smtClean="0"/>
          </a:p>
          <a:p>
            <a:r>
              <a:rPr lang="en-US" sz="2400" dirty="0" smtClean="0"/>
              <a:t>Thus</a:t>
            </a:r>
            <a:r>
              <a:rPr lang="en-US" sz="2400" dirty="0"/>
              <a:t>, when the transaction is committed, only the row containing </a:t>
            </a:r>
            <a:r>
              <a:rPr lang="en-US" sz="2400" dirty="0">
                <a:latin typeface="Courier New" panose="02070309020205020404" pitchFamily="49" charset="0"/>
                <a:cs typeface="Courier New" panose="02070309020205020404" pitchFamily="49" charset="0"/>
              </a:rPr>
              <a:t>?COMPANY? </a:t>
            </a:r>
            <a:r>
              <a:rPr lang="en-US" sz="2400" dirty="0"/>
              <a:t>will be added to </a:t>
            </a:r>
            <a:r>
              <a:rPr lang="en-US" sz="2400" dirty="0">
                <a:latin typeface="Courier New" panose="02070309020205020404" pitchFamily="49" charset="0"/>
                <a:cs typeface="Courier New" panose="02070309020205020404" pitchFamily="49" charset="0"/>
              </a:rPr>
              <a:t>EMPLOYEE</a:t>
            </a:r>
            <a:r>
              <a:rPr lang="en-US" sz="2400" dirty="0"/>
              <a:t>. </a:t>
            </a:r>
            <a:endParaRPr lang="en-US" sz="2400" dirty="0" smtClean="0"/>
          </a:p>
          <a:p>
            <a:r>
              <a:rPr lang="en-US" sz="2400" dirty="0" smtClean="0"/>
              <a:t>The </a:t>
            </a:r>
            <a:r>
              <a:rPr lang="en-US" sz="2400" dirty="0"/>
              <a:t>method </a:t>
            </a:r>
            <a:r>
              <a:rPr lang="en-US" sz="2400" dirty="0" err="1">
                <a:latin typeface="Courier New" panose="02070309020205020404" pitchFamily="49" charset="0"/>
                <a:cs typeface="Courier New" panose="02070309020205020404" pitchFamily="49" charset="0"/>
              </a:rPr>
              <a:t>cn.releaseSavepoint</a:t>
            </a:r>
            <a:r>
              <a:rPr lang="en-US" sz="2400" dirty="0"/>
              <a:t> takes a </a:t>
            </a:r>
            <a:r>
              <a:rPr lang="en-US" sz="2400" dirty="0" err="1">
                <a:latin typeface="Courier New" panose="02070309020205020404" pitchFamily="49" charset="0"/>
                <a:cs typeface="Courier New" panose="02070309020205020404" pitchFamily="49" charset="0"/>
              </a:rPr>
              <a:t>Savepoint</a:t>
            </a:r>
            <a:r>
              <a:rPr lang="en-US" sz="2400" dirty="0"/>
              <a:t> object as a parameter and removes it from the current transaction. </a:t>
            </a:r>
            <a:endParaRPr lang="en-US" sz="2400" dirty="0" smtClean="0"/>
          </a:p>
        </p:txBody>
      </p:sp>
      <p:sp>
        <p:nvSpPr>
          <p:cNvPr id="3" name="Title 2"/>
          <p:cNvSpPr>
            <a:spLocks noGrp="1"/>
          </p:cNvSpPr>
          <p:nvPr>
            <p:ph type="title"/>
          </p:nvPr>
        </p:nvSpPr>
        <p:spPr/>
        <p:txBody>
          <a:bodyPr/>
          <a:lstStyle/>
          <a:p>
            <a:r>
              <a:rPr lang="en-US" dirty="0" smtClean="0"/>
              <a:t>Implementing </a:t>
            </a:r>
            <a:r>
              <a:rPr lang="en-US" dirty="0"/>
              <a:t>Transactions </a:t>
            </a:r>
            <a:r>
              <a:rPr lang="en-US" dirty="0" smtClean="0"/>
              <a:t>Using </a:t>
            </a:r>
            <a:r>
              <a:rPr lang="en-US" dirty="0"/>
              <a:t>JDBC </a:t>
            </a:r>
            <a:r>
              <a:rPr lang="en-US" dirty="0" smtClean="0"/>
              <a:t>[4-5</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47</a:t>
            </a:fld>
            <a:endParaRPr lang="en-US" dirty="0"/>
          </a:p>
        </p:txBody>
      </p:sp>
    </p:spTree>
    <p:extLst>
      <p:ext uri="{BB962C8B-B14F-4D97-AF65-F5344CB8AC3E}">
        <p14:creationId xmlns:p14="http://schemas.microsoft.com/office/powerpoint/2010/main" xmlns="" val="33617878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Step 4: Close the Transaction </a:t>
            </a:r>
          </a:p>
          <a:p>
            <a:r>
              <a:rPr lang="en-US" sz="2400" dirty="0" smtClean="0"/>
              <a:t>A transaction </a:t>
            </a:r>
            <a:r>
              <a:rPr lang="en-US" sz="2400" dirty="0"/>
              <a:t>can end either with a commit or with a rollback. </a:t>
            </a:r>
            <a:endParaRPr lang="en-US" sz="2400" dirty="0" smtClean="0"/>
          </a:p>
          <a:p>
            <a:r>
              <a:rPr lang="en-US" sz="2400" dirty="0" smtClean="0"/>
              <a:t>When </a:t>
            </a:r>
            <a:r>
              <a:rPr lang="en-US" sz="2400" dirty="0"/>
              <a:t>a transaction commits, the data modifications made by its statements are saved. </a:t>
            </a:r>
            <a:endParaRPr lang="en-US" sz="2400" dirty="0" smtClean="0"/>
          </a:p>
          <a:p>
            <a:r>
              <a:rPr lang="en-US" sz="2400" dirty="0" smtClean="0"/>
              <a:t>If </a:t>
            </a:r>
            <a:r>
              <a:rPr lang="en-US" sz="2400" dirty="0"/>
              <a:t>a statement within a transaction fails, the transaction rolls back, undoing the effects of all statements in the transaction</a:t>
            </a:r>
            <a:r>
              <a:rPr lang="en-US" sz="2400" dirty="0" smtClean="0"/>
              <a:t>.</a:t>
            </a:r>
          </a:p>
          <a:p>
            <a:r>
              <a:rPr lang="en-US" sz="2400" dirty="0" smtClean="0"/>
              <a:t>The following Code </a:t>
            </a:r>
            <a:r>
              <a:rPr lang="en-US" sz="2400" dirty="0"/>
              <a:t>Snippet </a:t>
            </a:r>
            <a:r>
              <a:rPr lang="en-US" sz="2400" dirty="0" smtClean="0"/>
              <a:t>demonstrates </a:t>
            </a:r>
            <a:r>
              <a:rPr lang="en-US" sz="2400" dirty="0"/>
              <a:t>how to close the </a:t>
            </a:r>
            <a:r>
              <a:rPr lang="en-US" sz="2400" dirty="0" smtClean="0"/>
              <a:t>transaction:  </a:t>
            </a:r>
          </a:p>
        </p:txBody>
      </p:sp>
      <p:sp>
        <p:nvSpPr>
          <p:cNvPr id="3" name="Title 2"/>
          <p:cNvSpPr>
            <a:spLocks noGrp="1"/>
          </p:cNvSpPr>
          <p:nvPr>
            <p:ph type="title"/>
          </p:nvPr>
        </p:nvSpPr>
        <p:spPr/>
        <p:txBody>
          <a:bodyPr/>
          <a:lstStyle/>
          <a:p>
            <a:r>
              <a:rPr lang="en-US" dirty="0" smtClean="0"/>
              <a:t>Implementing </a:t>
            </a:r>
            <a:r>
              <a:rPr lang="en-US" dirty="0"/>
              <a:t>Transactions </a:t>
            </a:r>
            <a:r>
              <a:rPr lang="en-US" dirty="0" smtClean="0"/>
              <a:t>Using </a:t>
            </a:r>
            <a:r>
              <a:rPr lang="en-US" dirty="0"/>
              <a:t>JDBC </a:t>
            </a:r>
            <a:r>
              <a:rPr lang="en-US" dirty="0" smtClean="0"/>
              <a:t>[5-5</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48</a:t>
            </a:fld>
            <a:endParaRPr lang="en-US" dirty="0"/>
          </a:p>
        </p:txBody>
      </p:sp>
      <p:sp>
        <p:nvSpPr>
          <p:cNvPr id="6" name="TextBox 5"/>
          <p:cNvSpPr txBox="1"/>
          <p:nvPr/>
        </p:nvSpPr>
        <p:spPr>
          <a:xfrm>
            <a:off x="395536" y="4649009"/>
            <a:ext cx="8352928" cy="194822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 . </a:t>
            </a:r>
          </a:p>
          <a:p>
            <a:r>
              <a:rPr lang="en-US" sz="1800" dirty="0"/>
              <a:t>// End the transaction </a:t>
            </a:r>
          </a:p>
          <a:p>
            <a:pPr indent="400050"/>
            <a:r>
              <a:rPr lang="en-US" sz="1800" dirty="0" err="1"/>
              <a:t>cn.rollback</a:t>
            </a:r>
            <a:r>
              <a:rPr lang="en-US" sz="1800" dirty="0"/>
              <a:t>(</a:t>
            </a:r>
            <a:r>
              <a:rPr lang="en-US" sz="1800" dirty="0" err="1"/>
              <a:t>svpt</a:t>
            </a:r>
            <a:r>
              <a:rPr lang="en-US" sz="1800" dirty="0"/>
              <a:t>); </a:t>
            </a:r>
          </a:p>
          <a:p>
            <a:pPr indent="285750"/>
            <a:r>
              <a:rPr lang="en-US" sz="1800" dirty="0"/>
              <a:t>OR </a:t>
            </a:r>
          </a:p>
          <a:p>
            <a:r>
              <a:rPr lang="en-US" sz="1800" dirty="0"/>
              <a:t>. . . </a:t>
            </a:r>
          </a:p>
          <a:p>
            <a:pPr indent="400050"/>
            <a:r>
              <a:rPr lang="en-US" sz="1800" dirty="0" err="1"/>
              <a:t>cn.commit</a:t>
            </a:r>
            <a:r>
              <a:rPr lang="en-US" sz="1800" dirty="0"/>
              <a:t>(); 		</a:t>
            </a:r>
            <a:r>
              <a:rPr lang="en-US" sz="1800" dirty="0" smtClean="0"/>
              <a:t>	</a:t>
            </a:r>
            <a:endParaRPr lang="en-US" sz="1800" dirty="0"/>
          </a:p>
        </p:txBody>
      </p:sp>
      <p:sp>
        <p:nvSpPr>
          <p:cNvPr id="7" name="TextBox 6"/>
          <p:cNvSpPr txBox="1"/>
          <p:nvPr/>
        </p:nvSpPr>
        <p:spPr>
          <a:xfrm>
            <a:off x="395536" y="417689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26895238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JDBC 4.0 has redefined subclasses of </a:t>
            </a:r>
            <a:r>
              <a:rPr lang="en-US" sz="2400" dirty="0" err="1"/>
              <a:t>SQLExceptions</a:t>
            </a:r>
            <a:r>
              <a:rPr lang="en-US" sz="2400" dirty="0" smtClean="0"/>
              <a:t>. </a:t>
            </a:r>
          </a:p>
          <a:p>
            <a:r>
              <a:rPr lang="en-US" sz="2400" dirty="0"/>
              <a:t>Application servers use these objects to look for vendor-specific extensions inside standard JDBC objects </a:t>
            </a:r>
            <a:r>
              <a:rPr lang="en-US" sz="2400" dirty="0" smtClean="0"/>
              <a:t>such as Statements </a:t>
            </a:r>
            <a:r>
              <a:rPr lang="en-US" sz="2400" dirty="0"/>
              <a:t>and </a:t>
            </a:r>
            <a:r>
              <a:rPr lang="en-US" sz="2400" dirty="0" smtClean="0"/>
              <a:t>Connections.</a:t>
            </a:r>
          </a:p>
          <a:p>
            <a:r>
              <a:rPr lang="en-US" sz="2400" dirty="0"/>
              <a:t>There are new methods included in connection pool such as </a:t>
            </a:r>
            <a:r>
              <a:rPr lang="en-US" sz="2400" dirty="0" err="1">
                <a:latin typeface="Courier New" panose="02070309020205020404" pitchFamily="49" charset="0"/>
                <a:cs typeface="Courier New" panose="02070309020205020404" pitchFamily="49" charset="0"/>
              </a:rPr>
              <a:t>javax.sql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PooledConnection</a:t>
            </a:r>
            <a:r>
              <a:rPr lang="en-US" sz="2400" dirty="0"/>
              <a:t>, </a:t>
            </a:r>
            <a:r>
              <a:rPr lang="en-US" sz="2400" dirty="0" err="1">
                <a:latin typeface="Courier New" panose="02070309020205020404" pitchFamily="49" charset="0"/>
                <a:cs typeface="Courier New" panose="02070309020205020404" pitchFamily="49" charset="0"/>
              </a:rPr>
              <a:t>addStatementEventListener</a:t>
            </a:r>
            <a:r>
              <a:rPr lang="en-US" sz="2400" dirty="0"/>
              <a:t>, and </a:t>
            </a:r>
            <a:r>
              <a:rPr lang="en-US" sz="2400" dirty="0" err="1">
                <a:latin typeface="Courier New" panose="02070309020205020404" pitchFamily="49" charset="0"/>
                <a:cs typeface="Courier New" panose="02070309020205020404" pitchFamily="49" charset="0"/>
              </a:rPr>
              <a:t>removeStatementEventListener</a:t>
            </a:r>
            <a:r>
              <a:rPr lang="en-US" sz="2400" dirty="0"/>
              <a:t>. </a:t>
            </a:r>
            <a:endParaRPr lang="en-US" sz="2400" dirty="0" smtClean="0"/>
          </a:p>
          <a:p>
            <a:r>
              <a:rPr lang="en-US" sz="2400" dirty="0"/>
              <a:t>There are new implementations of </a:t>
            </a:r>
            <a:r>
              <a:rPr lang="en-US" sz="2400" dirty="0" err="1">
                <a:latin typeface="Courier New" panose="02070309020205020404" pitchFamily="49" charset="0"/>
                <a:cs typeface="Courier New" panose="02070309020205020404" pitchFamily="49" charset="0"/>
              </a:rPr>
              <a:t>javax.sql.DataSource</a:t>
            </a:r>
            <a:r>
              <a:rPr lang="en-US" sz="2400" dirty="0"/>
              <a:t> that help easy development with JDBC 4.0</a:t>
            </a:r>
            <a:r>
              <a:rPr lang="en-US" sz="2400" dirty="0" smtClean="0"/>
              <a:t>.</a:t>
            </a:r>
          </a:p>
          <a:p>
            <a:r>
              <a:rPr lang="en-US" sz="2400" dirty="0"/>
              <a:t>There are new overloads of the streaming methods in </a:t>
            </a:r>
            <a:r>
              <a:rPr lang="en-US" sz="2400" dirty="0" err="1">
                <a:latin typeface="Courier New" panose="02070309020205020404" pitchFamily="49" charset="0"/>
                <a:cs typeface="Courier New" panose="02070309020205020404" pitchFamily="49" charset="0"/>
              </a:rPr>
              <a:t>CallableStatement</a:t>
            </a:r>
            <a:r>
              <a:rPr lang="en-US" sz="2400" dirty="0"/>
              <a:t>, </a:t>
            </a:r>
            <a:r>
              <a:rPr lang="en-US" sz="2400" dirty="0" err="1">
                <a:latin typeface="Courier New" panose="02070309020205020404" pitchFamily="49" charset="0"/>
                <a:cs typeface="Courier New" panose="02070309020205020404" pitchFamily="49" charset="0"/>
              </a:rPr>
              <a:t>PreparedStatement</a:t>
            </a:r>
            <a:r>
              <a:rPr lang="en-US" sz="2400" dirty="0"/>
              <a:t>, and </a:t>
            </a:r>
            <a:r>
              <a:rPr lang="en-US" sz="2400" dirty="0" err="1">
                <a:latin typeface="Courier New" panose="02070309020205020404" pitchFamily="49" charset="0"/>
                <a:cs typeface="Courier New" panose="02070309020205020404" pitchFamily="49" charset="0"/>
              </a:rPr>
              <a:t>ResultSet</a:t>
            </a:r>
            <a:r>
              <a:rPr lang="en-US" sz="2400" dirty="0"/>
              <a:t> to define long lengths or omit length </a:t>
            </a:r>
            <a:r>
              <a:rPr lang="en-US" sz="2400" dirty="0" smtClean="0"/>
              <a:t>arguments.</a:t>
            </a:r>
            <a:endParaRPr lang="en-US" sz="2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JDBC </a:t>
            </a:r>
            <a:r>
              <a:rPr lang="en-US" dirty="0"/>
              <a:t>4.0 </a:t>
            </a:r>
            <a:r>
              <a:rPr lang="en-US" dirty="0" smtClean="0"/>
              <a:t>Features [1-2]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49</a:t>
            </a:fld>
            <a:endParaRPr lang="en-US" dirty="0"/>
          </a:p>
        </p:txBody>
      </p:sp>
    </p:spTree>
    <p:extLst>
      <p:ext uri="{BB962C8B-B14F-4D97-AF65-F5344CB8AC3E}">
        <p14:creationId xmlns:p14="http://schemas.microsoft.com/office/powerpoint/2010/main" xmlns="" val="244348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table lists </a:t>
            </a:r>
            <a:r>
              <a:rPr lang="en-US" sz="2400" dirty="0"/>
              <a:t>the methods that can be invoked on the connection instance for returning a scrollable </a:t>
            </a:r>
            <a:r>
              <a:rPr lang="en-US" sz="2400" dirty="0" err="1" smtClean="0">
                <a:latin typeface="Courier New" panose="02070309020205020404" pitchFamily="49" charset="0"/>
                <a:cs typeface="Courier New" panose="02070309020205020404" pitchFamily="49" charset="0"/>
              </a:rPr>
              <a:t>ResultSet</a:t>
            </a:r>
            <a:r>
              <a:rPr lang="en-US" sz="2400" dirty="0" smtClean="0"/>
              <a:t>:</a:t>
            </a:r>
          </a:p>
          <a:p>
            <a:pPr marL="0" indent="0">
              <a:buNone/>
            </a:pPr>
            <a:endParaRPr lang="en-US" sz="2400" dirty="0" smtClean="0"/>
          </a:p>
        </p:txBody>
      </p:sp>
      <p:sp>
        <p:nvSpPr>
          <p:cNvPr id="3" name="Title 2"/>
          <p:cNvSpPr>
            <a:spLocks noGrp="1"/>
          </p:cNvSpPr>
          <p:nvPr>
            <p:ph type="title"/>
          </p:nvPr>
        </p:nvSpPr>
        <p:spPr/>
        <p:txBody>
          <a:bodyPr/>
          <a:lstStyle/>
          <a:p>
            <a:r>
              <a:rPr lang="en-US" dirty="0" smtClean="0"/>
              <a:t>Scrollable </a:t>
            </a:r>
            <a:r>
              <a:rPr lang="en-US" dirty="0" err="1" smtClean="0">
                <a:latin typeface="Courier New" pitchFamily="49" charset="0"/>
                <a:cs typeface="Courier New" pitchFamily="49" charset="0"/>
              </a:rPr>
              <a:t>ResultSet</a:t>
            </a:r>
            <a:r>
              <a:rPr lang="en-US" dirty="0"/>
              <a:t> </a:t>
            </a:r>
            <a:r>
              <a:rPr lang="en-US" dirty="0" smtClean="0"/>
              <a:t>[2-3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1465201127"/>
              </p:ext>
            </p:extLst>
          </p:nvPr>
        </p:nvGraphicFramePr>
        <p:xfrm>
          <a:off x="467544" y="1700808"/>
          <a:ext cx="8208913" cy="3707053"/>
        </p:xfrm>
        <a:graphic>
          <a:graphicData uri="http://schemas.openxmlformats.org/drawingml/2006/table">
            <a:tbl>
              <a:tblPr firstRow="1" bandRow="1">
                <a:tableStyleId>{5C22544A-7EE6-4342-B048-85BDC9FD1C3A}</a:tableStyleId>
              </a:tblPr>
              <a:tblGrid>
                <a:gridCol w="1152128"/>
                <a:gridCol w="4320481"/>
                <a:gridCol w="2736304"/>
              </a:tblGrid>
              <a:tr h="506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Syntax</a:t>
                      </a:r>
                      <a:endParaRPr lang="en-US" sz="1800" b="0" i="0" u="none" strike="noStrike" kern="1200" baseline="0" dirty="0" smtClean="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Code</a:t>
                      </a:r>
                      <a:endParaRPr lang="en-US" sz="1800" b="0" i="0" u="none" strike="noStrike" kern="1200" baseline="0" dirty="0" smtClean="0">
                        <a:solidFill>
                          <a:schemeClr val="lt1"/>
                        </a:solidFill>
                        <a:latin typeface="+mn-lt"/>
                        <a:ea typeface="+mn-ea"/>
                        <a:cs typeface="+mn-cs"/>
                      </a:endParaRP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createStatement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public Statement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createStatement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int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int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resultSetConcurrency</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throws SQL Exception </a:t>
                      </a:r>
                    </a:p>
                    <a:p>
                      <a:r>
                        <a:rPr lang="en-US" sz="1200" b="0" i="0" u="none" strike="noStrike" kern="1200" baseline="0" dirty="0" smtClean="0">
                          <a:solidFill>
                            <a:schemeClr val="dk1"/>
                          </a:solidFill>
                          <a:latin typeface="+mj-lt"/>
                          <a:ea typeface="+mn-ea"/>
                          <a:cs typeface="Courier New" panose="02070309020205020404" pitchFamily="49" charset="0"/>
                        </a:rPr>
                        <a:t>where,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a:t>
                      </a:r>
                      <a:r>
                        <a:rPr lang="en-US" sz="1200" b="0" i="0" u="none" strike="noStrike" kern="1200" baseline="0" dirty="0" smtClean="0">
                          <a:solidFill>
                            <a:schemeClr val="dk1"/>
                          </a:solidFill>
                          <a:latin typeface="Calibri" panose="020F0502020204030204" pitchFamily="34" charset="0"/>
                          <a:ea typeface="+mn-ea"/>
                          <a:cs typeface="Courier New" panose="02070309020205020404" pitchFamily="49" charset="0"/>
                        </a:rPr>
                        <a:t>: I</a:t>
                      </a:r>
                      <a:r>
                        <a:rPr lang="en-US" sz="1200" b="0" i="0" u="none" strike="noStrike" kern="1200" baseline="0" dirty="0" smtClean="0">
                          <a:solidFill>
                            <a:schemeClr val="dk1"/>
                          </a:solidFill>
                          <a:latin typeface="+mj-lt"/>
                          <a:ea typeface="+mn-ea"/>
                          <a:cs typeface="Courier New" panose="02070309020205020404" pitchFamily="49" charset="0"/>
                        </a:rPr>
                        <a:t>t is this argument that will help to create a scrollable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200" b="0" i="0" u="none" strike="noStrike" kern="1200" baseline="0" dirty="0" smtClean="0">
                          <a:solidFill>
                            <a:schemeClr val="dk1"/>
                          </a:solidFill>
                          <a:latin typeface="+mj-lt"/>
                          <a:ea typeface="+mn-ea"/>
                          <a:cs typeface="Courier New" panose="02070309020205020404" pitchFamily="49" charset="0"/>
                        </a:rPr>
                        <a:t>. It represents the constant values that can be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ResultSet.TYPE_FORWARD</a:t>
                      </a:r>
                      <a:r>
                        <a:rPr lang="en-US" sz="1200" b="0" i="0" u="none" strike="noStrike" kern="1200" baseline="0" dirty="0" smtClean="0">
                          <a:solidFill>
                            <a:schemeClr val="dk1"/>
                          </a:solidFill>
                          <a:latin typeface="+mj-lt"/>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_ SCROLL_SENSITIVE</a:t>
                      </a:r>
                      <a:r>
                        <a:rPr lang="en-US" sz="1200" b="0" i="0" u="none" strike="noStrike" kern="1200" baseline="0" dirty="0" smtClean="0">
                          <a:solidFill>
                            <a:schemeClr val="dk1"/>
                          </a:solidFill>
                          <a:latin typeface="+mj-lt"/>
                          <a:ea typeface="+mn-ea"/>
                          <a:cs typeface="Courier New" panose="02070309020205020404" pitchFamily="49" charset="0"/>
                        </a:rPr>
                        <a:t>, or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ResultSet.TYPE_SCROLL_INSENSITIVE</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resultSetConcurrency</a:t>
                      </a:r>
                      <a:r>
                        <a:rPr lang="en-US" sz="1200" b="0" i="0" u="none" strike="noStrike" kern="1200" baseline="0" dirty="0" smtClean="0">
                          <a:solidFill>
                            <a:schemeClr val="dk1"/>
                          </a:solidFill>
                          <a:latin typeface="Calibri" panose="020F0502020204030204" pitchFamily="34" charset="0"/>
                          <a:ea typeface="+mn-ea"/>
                          <a:cs typeface="Courier New" panose="02070309020205020404" pitchFamily="49" charset="0"/>
                        </a:rPr>
                        <a:t>: Represents </a:t>
                      </a:r>
                      <a:r>
                        <a:rPr lang="en-US" sz="1200" b="0" i="0" u="none" strike="noStrike" kern="1200" baseline="0" dirty="0" smtClean="0">
                          <a:solidFill>
                            <a:schemeClr val="dk1"/>
                          </a:solidFill>
                          <a:latin typeface="+mj-lt"/>
                          <a:ea typeface="+mn-ea"/>
                          <a:cs typeface="Courier New" panose="02070309020205020404" pitchFamily="49" charset="0"/>
                        </a:rPr>
                        <a:t>one of the two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smtClean="0">
                          <a:solidFill>
                            <a:schemeClr val="dk1"/>
                          </a:solidFill>
                          <a:latin typeface="+mj-lt"/>
                          <a:ea typeface="+mn-ea"/>
                          <a:cs typeface="Courier New" panose="02070309020205020404" pitchFamily="49" charset="0"/>
                        </a:rPr>
                        <a:t>constants for specifying whether a result set is read-only or updatable. The constant values for concurrency type can be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200" b="0" i="0" u="none" strike="noStrike" kern="1200" baseline="0" dirty="0" err="1" smtClean="0">
                          <a:solidFill>
                            <a:schemeClr val="dk1"/>
                          </a:solidFill>
                          <a:latin typeface="+mj-lt"/>
                          <a:ea typeface="+mn-ea"/>
                          <a:cs typeface="Courier New" panose="02070309020205020404" pitchFamily="49" charset="0"/>
                        </a:rPr>
                        <a:t>.</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CONCUR_READ_ONLY</a:t>
                      </a:r>
                      <a:r>
                        <a:rPr lang="en-US" sz="1200" b="0" i="0" u="none" strike="noStrike" kern="1200" baseline="0" dirty="0" smtClean="0">
                          <a:solidFill>
                            <a:schemeClr val="dk1"/>
                          </a:solidFill>
                          <a:latin typeface="+mj-lt"/>
                          <a:ea typeface="+mn-ea"/>
                          <a:cs typeface="Courier New" panose="02070309020205020404" pitchFamily="49" charset="0"/>
                        </a:rPr>
                        <a:t> or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ResultSet.CONCUR_UPDATABLE</a:t>
                      </a:r>
                      <a:r>
                        <a:rPr lang="en-US" sz="1200" b="0" i="0" u="none" strike="noStrike" kern="1200" baseline="0" dirty="0" smtClean="0">
                          <a:solidFill>
                            <a:schemeClr val="dk1"/>
                          </a:solidFill>
                          <a:latin typeface="+mj-lt"/>
                          <a:ea typeface="+mn-ea"/>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txBody>
                  <a:tcPr/>
                </a:tc>
                <a:tc>
                  <a:txBody>
                    <a:bodyPr/>
                    <a:lstStyle/>
                    <a:p>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Statement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st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cn.createStatement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ResultSet.TYPE_SCROLL</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_ INSENSITIVE,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ResultSet.CONCUR_READ</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_ ONLY);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rs</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st.executeQuery</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(“SELECT EMP_NAME, </a:t>
                      </a:r>
                    </a:p>
                    <a:p>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DEPT FROM EMPLOYEES”); 	</a:t>
                      </a:r>
                    </a:p>
                    <a:p>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xmlns="" val="1104258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New methods are added </a:t>
            </a:r>
            <a:r>
              <a:rPr lang="en-US" sz="2400" dirty="0"/>
              <a:t>to the following </a:t>
            </a:r>
            <a:r>
              <a:rPr lang="en-US" sz="2400" dirty="0" smtClean="0"/>
              <a:t>interfaces:</a:t>
            </a:r>
          </a:p>
          <a:p>
            <a:pPr lvl="1"/>
            <a:r>
              <a:rPr lang="en-US" sz="1600" dirty="0" err="1">
                <a:latin typeface="Courier New" panose="02070309020205020404" pitchFamily="49" charset="0"/>
                <a:cs typeface="Courier New" panose="02070309020205020404" pitchFamily="49" charset="0"/>
              </a:rPr>
              <a:t>javax.sql.DatabaseMetaData</a:t>
            </a:r>
            <a:r>
              <a:rPr lang="en-US" sz="1600" dirty="0">
                <a:latin typeface="Courier New" panose="02070309020205020404" pitchFamily="49" charset="0"/>
                <a:cs typeface="Courier New" panose="02070309020205020404" pitchFamily="49" charset="0"/>
              </a:rPr>
              <a:t> </a:t>
            </a:r>
          </a:p>
          <a:p>
            <a:pPr lvl="1"/>
            <a:r>
              <a:rPr lang="en-US" sz="1600" dirty="0" err="1">
                <a:latin typeface="Courier New" panose="02070309020205020404" pitchFamily="49" charset="0"/>
                <a:cs typeface="Courier New" panose="02070309020205020404" pitchFamily="49" charset="0"/>
              </a:rPr>
              <a:t>javax.sql.Statement</a:t>
            </a:r>
            <a:r>
              <a:rPr lang="en-US" sz="1600" dirty="0">
                <a:latin typeface="Courier New" panose="02070309020205020404" pitchFamily="49" charset="0"/>
                <a:cs typeface="Courier New" panose="02070309020205020404" pitchFamily="49" charset="0"/>
              </a:rPr>
              <a:t> </a:t>
            </a:r>
          </a:p>
          <a:p>
            <a:pPr lvl="1"/>
            <a:r>
              <a:rPr lang="en-US" sz="1600" dirty="0" err="1" smtClean="0">
                <a:latin typeface="Courier New" panose="02070309020205020404" pitchFamily="49" charset="0"/>
                <a:cs typeface="Courier New" panose="02070309020205020404" pitchFamily="49" charset="0"/>
              </a:rPr>
              <a:t>javax.sql.Connection</a:t>
            </a:r>
            <a:endParaRPr lang="en-US" sz="1600" dirty="0" smtClean="0">
              <a:latin typeface="Courier New" panose="02070309020205020404" pitchFamily="49" charset="0"/>
              <a:cs typeface="Courier New" panose="02070309020205020404" pitchFamily="49" charset="0"/>
            </a:endParaRPr>
          </a:p>
          <a:p>
            <a:r>
              <a:rPr lang="en-US" sz="2400" dirty="0"/>
              <a:t>With JDBC 4.0, the JDBC application does not have to register drivers programmatically.</a:t>
            </a:r>
          </a:p>
        </p:txBody>
      </p:sp>
      <p:sp>
        <p:nvSpPr>
          <p:cNvPr id="3" name="Title 2"/>
          <p:cNvSpPr>
            <a:spLocks noGrp="1"/>
          </p:cNvSpPr>
          <p:nvPr>
            <p:ph type="title"/>
          </p:nvPr>
        </p:nvSpPr>
        <p:spPr/>
        <p:txBody>
          <a:bodyPr/>
          <a:lstStyle/>
          <a:p>
            <a:r>
              <a:rPr lang="en-US" dirty="0" smtClean="0"/>
              <a:t>JDBC </a:t>
            </a:r>
            <a:r>
              <a:rPr lang="en-US" dirty="0"/>
              <a:t>4.0 </a:t>
            </a:r>
            <a:r>
              <a:rPr lang="en-US" dirty="0" smtClean="0"/>
              <a:t>Features [2-2</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50</a:t>
            </a:fld>
            <a:endParaRPr lang="en-US" dirty="0"/>
          </a:p>
        </p:txBody>
      </p:sp>
    </p:spTree>
    <p:extLst>
      <p:ext uri="{BB962C8B-B14F-4D97-AF65-F5344CB8AC3E}">
        <p14:creationId xmlns:p14="http://schemas.microsoft.com/office/powerpoint/2010/main" xmlns="" val="3511964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err="1">
                <a:latin typeface="Courier New" panose="02070309020205020404" pitchFamily="49" charset="0"/>
                <a:cs typeface="Courier New" panose="02070309020205020404" pitchFamily="49" charset="0"/>
              </a:rPr>
              <a:t>RowSet</a:t>
            </a:r>
            <a:r>
              <a:rPr lang="en-US" sz="2400" dirty="0"/>
              <a:t> is an interface in the new standard extension package </a:t>
            </a:r>
            <a:r>
              <a:rPr lang="en-US" sz="2400" dirty="0" err="1">
                <a:latin typeface="Courier New" panose="02070309020205020404" pitchFamily="49" charset="0"/>
                <a:cs typeface="Courier New" panose="02070309020205020404" pitchFamily="49" charset="0"/>
              </a:rPr>
              <a:t>javax.sql.rowset</a:t>
            </a:r>
            <a:r>
              <a:rPr lang="en-US" sz="2400" dirty="0"/>
              <a:t> and is derived from the </a:t>
            </a:r>
            <a:r>
              <a:rPr lang="en-US" sz="2400" dirty="0" err="1">
                <a:latin typeface="Courier New" panose="02070309020205020404" pitchFamily="49" charset="0"/>
                <a:cs typeface="Courier New" panose="02070309020205020404" pitchFamily="49" charset="0"/>
              </a:rPr>
              <a:t>ResultSet</a:t>
            </a:r>
            <a:r>
              <a:rPr lang="en-US" sz="2400" dirty="0"/>
              <a:t> interface. </a:t>
            </a:r>
            <a:endParaRPr lang="en-US" sz="2400" dirty="0" smtClean="0"/>
          </a:p>
          <a:p>
            <a:r>
              <a:rPr lang="en-US" sz="2400" dirty="0" smtClean="0"/>
              <a:t>It </a:t>
            </a:r>
            <a:r>
              <a:rPr lang="en-US" sz="2400" dirty="0"/>
              <a:t>typically contains a set of rows from a source of tabular data </a:t>
            </a:r>
            <a:r>
              <a:rPr lang="en-US" sz="2400" dirty="0" smtClean="0"/>
              <a:t>similar to a </a:t>
            </a:r>
            <a:r>
              <a:rPr lang="en-US" sz="2400" dirty="0"/>
              <a:t>result set. </a:t>
            </a:r>
            <a:endParaRPr lang="en-US" sz="2400" dirty="0" smtClean="0"/>
          </a:p>
          <a:p>
            <a:r>
              <a:rPr lang="en-US" sz="2400" dirty="0" smtClean="0"/>
              <a:t>It </a:t>
            </a:r>
            <a:r>
              <a:rPr lang="en-US" sz="2400" dirty="0"/>
              <a:t>can be configured to connect to and read/write data from a JDBC data source. </a:t>
            </a:r>
            <a:endParaRPr lang="en-US" sz="2400" dirty="0" smtClean="0"/>
          </a:p>
          <a:p>
            <a:r>
              <a:rPr lang="en-US" sz="2400" dirty="0" smtClean="0"/>
              <a:t>A </a:t>
            </a:r>
            <a:r>
              <a:rPr lang="en-US" sz="2400" dirty="0"/>
              <a:t>JDBC </a:t>
            </a:r>
            <a:r>
              <a:rPr lang="en-US" sz="2400" dirty="0" err="1">
                <a:latin typeface="Courier New" panose="02070309020205020404" pitchFamily="49" charset="0"/>
                <a:cs typeface="Courier New" panose="02070309020205020404" pitchFamily="49" charset="0"/>
              </a:rPr>
              <a:t>RowSet</a:t>
            </a:r>
            <a:r>
              <a:rPr lang="en-US" sz="2400" dirty="0"/>
              <a:t> object is more easier to use than a result set. </a:t>
            </a:r>
            <a:endParaRPr lang="en-US" sz="2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t>RowSet</a:t>
            </a:r>
            <a:r>
              <a:rPr lang="en-US" b="0" i="1"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51</a:t>
            </a:fld>
            <a:endParaRPr lang="en-US" dirty="0"/>
          </a:p>
        </p:txBody>
      </p:sp>
    </p:spTree>
    <p:extLst>
      <p:ext uri="{BB962C8B-B14F-4D97-AF65-F5344CB8AC3E}">
        <p14:creationId xmlns:p14="http://schemas.microsoft.com/office/powerpoint/2010/main" xmlns="" val="2809531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It provides </a:t>
            </a:r>
            <a:r>
              <a:rPr lang="en-US" sz="2400" dirty="0" err="1"/>
              <a:t>scrollability</a:t>
            </a:r>
            <a:r>
              <a:rPr lang="en-US" sz="2400" dirty="0"/>
              <a:t> and updatability for any kind of DBMS or driver</a:t>
            </a:r>
            <a:r>
              <a:rPr lang="en-US" sz="2400" dirty="0" smtClean="0"/>
              <a:t>.</a:t>
            </a:r>
          </a:p>
          <a:p>
            <a:r>
              <a:rPr lang="en-US" sz="2400" dirty="0" smtClean="0"/>
              <a:t>It is a </a:t>
            </a:r>
            <a:r>
              <a:rPr lang="en-US" sz="2400" dirty="0"/>
              <a:t>JavaBeans component </a:t>
            </a:r>
            <a:r>
              <a:rPr lang="en-US" sz="2400" dirty="0" smtClean="0"/>
              <a:t>that can </a:t>
            </a:r>
            <a:r>
              <a:rPr lang="en-US" sz="2400" dirty="0"/>
              <a:t>be used to notify other registered GUI components of a </a:t>
            </a:r>
            <a:r>
              <a:rPr lang="en-US" sz="2400" dirty="0" smtClean="0"/>
              <a:t>change.  </a:t>
            </a:r>
            <a:endParaRPr lang="en-US" sz="2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Benefits </a:t>
            </a:r>
            <a:r>
              <a:rPr lang="en-US" dirty="0"/>
              <a:t>of Using </a:t>
            </a:r>
            <a:r>
              <a:rPr lang="en-US" dirty="0" err="1"/>
              <a:t>RowSet</a:t>
            </a:r>
            <a:r>
              <a:rPr lang="en-US" dirty="0"/>
              <a:t> over </a:t>
            </a:r>
            <a:r>
              <a:rPr lang="en-US" dirty="0" err="1"/>
              <a:t>ResultSet</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52</a:t>
            </a:fld>
            <a:endParaRPr lang="en-US" dirty="0"/>
          </a:p>
        </p:txBody>
      </p:sp>
    </p:spTree>
    <p:extLst>
      <p:ext uri="{BB962C8B-B14F-4D97-AF65-F5344CB8AC3E}">
        <p14:creationId xmlns:p14="http://schemas.microsoft.com/office/powerpoint/2010/main" xmlns="" val="23084893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a:t>
            </a:r>
            <a:r>
              <a:rPr lang="en-US" dirty="0"/>
              <a:t>Types of </a:t>
            </a:r>
            <a:r>
              <a:rPr lang="en-US" dirty="0" err="1"/>
              <a:t>RowSets</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53</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51720" y="1340768"/>
            <a:ext cx="5580856" cy="4622657"/>
          </a:xfrm>
          <a:prstGeom prst="rect">
            <a:avLst/>
          </a:prstGeom>
        </p:spPr>
      </p:pic>
    </p:spTree>
    <p:extLst>
      <p:ext uri="{BB962C8B-B14F-4D97-AF65-F5344CB8AC3E}">
        <p14:creationId xmlns:p14="http://schemas.microsoft.com/office/powerpoint/2010/main" xmlns="" val="39584987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err="1" smtClean="0">
                <a:latin typeface="Courier New" pitchFamily="49" charset="0"/>
                <a:cs typeface="Courier New" pitchFamily="49" charset="0"/>
              </a:rPr>
              <a:t>JdbcRowSet</a:t>
            </a:r>
            <a:r>
              <a:rPr lang="en-US" sz="2400" b="1" u="sng" dirty="0" smtClean="0">
                <a:cs typeface="Courier New" pitchFamily="49" charset="0"/>
              </a:rPr>
              <a:t> </a:t>
            </a:r>
            <a:r>
              <a:rPr lang="en-US" sz="2400" b="1" u="sng" dirty="0"/>
              <a:t>Interface </a:t>
            </a:r>
            <a:endParaRPr lang="en-US" sz="2400" b="1" u="sng" dirty="0" smtClean="0"/>
          </a:p>
          <a:p>
            <a:r>
              <a:rPr lang="en-US" sz="2400" dirty="0" err="1">
                <a:latin typeface="Courier New" panose="02070309020205020404" pitchFamily="49" charset="0"/>
                <a:cs typeface="Courier New" panose="02070309020205020404" pitchFamily="49" charset="0"/>
              </a:rPr>
              <a:t>JdbcRowSet</a:t>
            </a:r>
            <a:r>
              <a:rPr lang="en-US" sz="2400" dirty="0"/>
              <a:t> is an interface in the </a:t>
            </a:r>
            <a:r>
              <a:rPr lang="en-US" sz="2400" dirty="0" err="1">
                <a:latin typeface="Courier New" panose="02070309020205020404" pitchFamily="49" charset="0"/>
                <a:cs typeface="Courier New" panose="02070309020205020404" pitchFamily="49" charset="0"/>
              </a:rPr>
              <a:t>javax.sql.rowset</a:t>
            </a:r>
            <a:r>
              <a:rPr lang="en-US" sz="2400" dirty="0"/>
              <a:t> package.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JdbcRowSetImpl</a:t>
            </a:r>
            <a:r>
              <a:rPr lang="en-US" sz="2400" dirty="0"/>
              <a:t> is the reference implementation class of the </a:t>
            </a:r>
            <a:r>
              <a:rPr lang="en-US" sz="2400" dirty="0" err="1">
                <a:latin typeface="Courier New" panose="02070309020205020404" pitchFamily="49" charset="0"/>
                <a:cs typeface="Courier New" panose="02070309020205020404" pitchFamily="49" charset="0"/>
              </a:rPr>
              <a:t>JdbcRowSet</a:t>
            </a:r>
            <a:r>
              <a:rPr lang="en-US" sz="2400" dirty="0"/>
              <a:t> interface. </a:t>
            </a:r>
            <a:endParaRPr lang="en-US" sz="2400" dirty="0" smtClean="0"/>
          </a:p>
          <a:p>
            <a:r>
              <a:rPr lang="en-US" sz="2400" dirty="0" smtClean="0"/>
              <a:t>If </a:t>
            </a:r>
            <a:r>
              <a:rPr lang="en-US" sz="2400" dirty="0"/>
              <a:t>a </a:t>
            </a:r>
            <a:r>
              <a:rPr lang="en-US" sz="2400" dirty="0" err="1">
                <a:latin typeface="Courier New" panose="02070309020205020404" pitchFamily="49" charset="0"/>
                <a:cs typeface="Courier New" panose="02070309020205020404" pitchFamily="49" charset="0"/>
              </a:rPr>
              <a:t>JdbcRowSet</a:t>
            </a:r>
            <a:r>
              <a:rPr lang="en-US" sz="2400" dirty="0"/>
              <a:t> object has been constructed using the default </a:t>
            </a:r>
            <a:r>
              <a:rPr lang="en-US" sz="2400" dirty="0" smtClean="0"/>
              <a:t>constructor, </a:t>
            </a:r>
            <a:r>
              <a:rPr lang="en-US" sz="2400" dirty="0"/>
              <a:t>then the new instance is not usable until its </a:t>
            </a:r>
            <a:r>
              <a:rPr lang="en-US" sz="2400" dirty="0">
                <a:latin typeface="Courier New" panose="02070309020205020404" pitchFamily="49" charset="0"/>
                <a:cs typeface="Courier New" panose="02070309020205020404" pitchFamily="49" charset="0"/>
              </a:rPr>
              <a:t>execute() </a:t>
            </a:r>
            <a:r>
              <a:rPr lang="en-US" sz="2400" dirty="0"/>
              <a:t>method is invoked. </a:t>
            </a:r>
            <a:endParaRPr lang="en-US" sz="2400" dirty="0" smtClean="0"/>
          </a:p>
          <a:p>
            <a:r>
              <a:rPr lang="en-US" sz="2400" dirty="0" smtClean="0"/>
              <a:t>The </a:t>
            </a:r>
            <a:r>
              <a:rPr lang="en-US" sz="2400" dirty="0">
                <a:latin typeface="Courier New" panose="02070309020205020404" pitchFamily="49" charset="0"/>
                <a:cs typeface="Courier New" panose="02070309020205020404" pitchFamily="49" charset="0"/>
              </a:rPr>
              <a:t>execute() </a:t>
            </a:r>
            <a:r>
              <a:rPr lang="en-US" sz="2400" dirty="0"/>
              <a:t>method can only be invoked on such an instance if all the other properties </a:t>
            </a:r>
            <a:r>
              <a:rPr lang="en-US" sz="2400" dirty="0" smtClean="0"/>
              <a:t>such as command</a:t>
            </a:r>
            <a:r>
              <a:rPr lang="en-US" sz="2400" dirty="0"/>
              <a:t>, username, </a:t>
            </a:r>
            <a:r>
              <a:rPr lang="en-US" sz="2400" dirty="0" smtClean="0"/>
              <a:t>password, </a:t>
            </a:r>
            <a:r>
              <a:rPr lang="en-US" sz="2400" dirty="0"/>
              <a:t>and URL have been set. </a:t>
            </a:r>
            <a:endParaRPr lang="en-US" sz="2400" dirty="0" smtClean="0"/>
          </a:p>
          <a:p>
            <a:r>
              <a:rPr lang="en-US" sz="2400" dirty="0" smtClean="0"/>
              <a:t>These </a:t>
            </a:r>
            <a:r>
              <a:rPr lang="en-US" sz="2400" dirty="0"/>
              <a:t>properties can be set using the methods of the </a:t>
            </a:r>
            <a:r>
              <a:rPr lang="en-US" sz="2400" dirty="0" err="1">
                <a:latin typeface="Courier New" panose="02070309020205020404" pitchFamily="49" charset="0"/>
                <a:cs typeface="Courier New" panose="02070309020205020404" pitchFamily="49" charset="0"/>
              </a:rPr>
              <a:t>RowSet</a:t>
            </a:r>
            <a:r>
              <a:rPr lang="en-US" sz="2400" dirty="0"/>
              <a:t> and the </a:t>
            </a:r>
            <a:r>
              <a:rPr lang="en-US" sz="2400" dirty="0" err="1">
                <a:latin typeface="Courier New" panose="02070309020205020404" pitchFamily="49" charset="0"/>
                <a:cs typeface="Courier New" panose="02070309020205020404" pitchFamily="49" charset="0"/>
              </a:rPr>
              <a:t>JdbcRowSet</a:t>
            </a:r>
            <a:r>
              <a:rPr lang="en-US" sz="2400" dirty="0"/>
              <a:t> interface. </a:t>
            </a:r>
            <a:endParaRPr lang="en-US" sz="2400" b="1" u="sng" dirty="0" smtClean="0"/>
          </a:p>
          <a:p>
            <a:pPr marL="0" indent="0">
              <a:buNone/>
            </a:pPr>
            <a:endParaRPr lang="en-US" sz="2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Implementation </a:t>
            </a:r>
            <a:r>
              <a:rPr lang="en-US" dirty="0"/>
              <a:t>of Connected </a:t>
            </a:r>
            <a:r>
              <a:rPr lang="en-US" dirty="0" err="1" smtClean="0"/>
              <a:t>RowSet</a:t>
            </a:r>
            <a:r>
              <a:rPr lang="en-US" dirty="0" smtClean="0"/>
              <a:t> [1-2]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54</a:t>
            </a:fld>
            <a:endParaRPr lang="en-US" dirty="0"/>
          </a:p>
        </p:txBody>
      </p:sp>
    </p:spTree>
    <p:extLst>
      <p:ext uri="{BB962C8B-B14F-4D97-AF65-F5344CB8AC3E}">
        <p14:creationId xmlns:p14="http://schemas.microsoft.com/office/powerpoint/2010/main" xmlns="" val="3927186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err="1" smtClean="0">
                <a:latin typeface="Courier New" pitchFamily="49" charset="0"/>
                <a:cs typeface="Courier New" pitchFamily="49" charset="0"/>
              </a:rPr>
              <a:t>JdbcRowSetImpl</a:t>
            </a:r>
            <a:r>
              <a:rPr lang="en-US" sz="2400" b="1" u="sng" dirty="0" smtClean="0">
                <a:cs typeface="Courier New" pitchFamily="49" charset="0"/>
              </a:rPr>
              <a:t> </a:t>
            </a:r>
            <a:r>
              <a:rPr lang="en-US" sz="2400" b="1" u="sng" dirty="0"/>
              <a:t>Class </a:t>
            </a:r>
            <a:endParaRPr lang="en-US" sz="2400" b="1" u="sng" dirty="0" smtClean="0"/>
          </a:p>
          <a:p>
            <a:r>
              <a:rPr lang="en-US" sz="2400" dirty="0"/>
              <a:t>The </a:t>
            </a:r>
            <a:r>
              <a:rPr lang="en-US" sz="2400" dirty="0" err="1">
                <a:latin typeface="Courier New" panose="02070309020205020404" pitchFamily="49" charset="0"/>
                <a:cs typeface="Courier New" panose="02070309020205020404" pitchFamily="49" charset="0"/>
              </a:rPr>
              <a:t>JdbcRowSetImpl</a:t>
            </a:r>
            <a:r>
              <a:rPr lang="en-US" sz="2400" dirty="0"/>
              <a:t> class is the standard implementation of the </a:t>
            </a:r>
            <a:r>
              <a:rPr lang="en-US" sz="2400" dirty="0" err="1">
                <a:latin typeface="Courier New" panose="02070309020205020404" pitchFamily="49" charset="0"/>
                <a:cs typeface="Courier New" panose="02070309020205020404" pitchFamily="49" charset="0"/>
              </a:rPr>
              <a:t>JdbcRowSet</a:t>
            </a:r>
            <a:r>
              <a:rPr lang="en-US" sz="2400" dirty="0"/>
              <a:t> interface. </a:t>
            </a:r>
            <a:endParaRPr lang="en-US" sz="2400" dirty="0" smtClean="0"/>
          </a:p>
          <a:p>
            <a:r>
              <a:rPr lang="en-US" sz="2400" dirty="0" smtClean="0"/>
              <a:t>An </a:t>
            </a:r>
            <a:r>
              <a:rPr lang="en-US" sz="2400" dirty="0"/>
              <a:t>instance of this class can be obtained by using any of </a:t>
            </a:r>
            <a:r>
              <a:rPr lang="en-US" sz="2400" dirty="0" smtClean="0"/>
              <a:t>the following constructors:</a:t>
            </a:r>
          </a:p>
          <a:p>
            <a:pPr lvl="1"/>
            <a:r>
              <a:rPr lang="en-US" sz="1600" dirty="0" err="1">
                <a:latin typeface="Courier New" panose="02070309020205020404" pitchFamily="49" charset="0"/>
                <a:cs typeface="Courier New" panose="02070309020205020404" pitchFamily="49" charset="0"/>
              </a:rPr>
              <a:t>JdbcRowSetImpl</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JdbcRowSetImpl</a:t>
            </a:r>
            <a:r>
              <a:rPr lang="en-US" sz="1600" dirty="0">
                <a:latin typeface="Courier New" panose="02070309020205020404" pitchFamily="49" charset="0"/>
                <a:cs typeface="Courier New" panose="02070309020205020404" pitchFamily="49" charset="0"/>
              </a:rPr>
              <a:t>(Connection con) 	</a:t>
            </a:r>
          </a:p>
          <a:p>
            <a:pPr lvl="1"/>
            <a:r>
              <a:rPr lang="en-US" sz="1600" dirty="0" err="1">
                <a:latin typeface="Courier New" panose="02070309020205020404" pitchFamily="49" charset="0"/>
                <a:cs typeface="Courier New" panose="02070309020205020404" pitchFamily="49" charset="0"/>
              </a:rPr>
              <a:t>JdbcRowSetImpl</a:t>
            </a:r>
            <a:r>
              <a:rPr lang="en-US" sz="1600" dirty="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String user, String password) 	</a:t>
            </a:r>
          </a:p>
          <a:p>
            <a:pPr lvl="1"/>
            <a:r>
              <a:rPr lang="en-US" sz="1600" dirty="0" err="1">
                <a:latin typeface="Courier New" panose="02070309020205020404" pitchFamily="49" charset="0"/>
                <a:cs typeface="Courier New" panose="02070309020205020404" pitchFamily="49" charset="0"/>
              </a:rPr>
              <a:t>JdbcRowSetImpl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java.sql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ResultSet</a:t>
            </a:r>
            <a:r>
              <a:rPr lang="en-US" sz="1600" dirty="0">
                <a:latin typeface="Courier New" panose="02070309020205020404" pitchFamily="49" charset="0"/>
                <a:cs typeface="Courier New" panose="02070309020205020404" pitchFamily="49" charset="0"/>
              </a:rPr>
              <a:t> res) </a:t>
            </a:r>
            <a:r>
              <a:rPr lang="en-US" sz="2000" dirty="0">
                <a:latin typeface="Courier New" panose="02070309020205020404" pitchFamily="49" charset="0"/>
                <a:cs typeface="Courier New" panose="02070309020205020404" pitchFamily="49" charset="0"/>
              </a:rPr>
              <a:t>	</a:t>
            </a:r>
          </a:p>
          <a:p>
            <a:pPr marL="457200" lvl="1" indent="0">
              <a:buNone/>
            </a:pP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Implementation </a:t>
            </a:r>
            <a:r>
              <a:rPr lang="en-US" dirty="0"/>
              <a:t>of Connected </a:t>
            </a:r>
            <a:r>
              <a:rPr lang="en-US" dirty="0" err="1" smtClean="0"/>
              <a:t>RowSet</a:t>
            </a:r>
            <a:r>
              <a:rPr lang="en-US" dirty="0" smtClean="0"/>
              <a:t> [2-2</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55</a:t>
            </a:fld>
            <a:endParaRPr lang="en-US" dirty="0"/>
          </a:p>
        </p:txBody>
      </p:sp>
    </p:spTree>
    <p:extLst>
      <p:ext uri="{BB962C8B-B14F-4D97-AF65-F5344CB8AC3E}">
        <p14:creationId xmlns:p14="http://schemas.microsoft.com/office/powerpoint/2010/main" xmlns="" val="2735028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200" dirty="0" smtClean="0"/>
              <a:t>Some of the most commonly used methods of the </a:t>
            </a:r>
            <a:r>
              <a:rPr lang="en-US" sz="2200" dirty="0" err="1" smtClean="0">
                <a:latin typeface="Courier New" panose="02070309020205020404" pitchFamily="49" charset="0"/>
                <a:cs typeface="Courier New" panose="02070309020205020404" pitchFamily="49" charset="0"/>
              </a:rPr>
              <a:t>JdbcRowSetImpl</a:t>
            </a:r>
            <a:r>
              <a:rPr lang="en-US" sz="2200" dirty="0" smtClean="0"/>
              <a:t> class are as follows:</a:t>
            </a:r>
          </a:p>
          <a:p>
            <a:pPr lvl="1" indent="-342900"/>
            <a:r>
              <a:rPr lang="en-US" sz="1600" dirty="0">
                <a:latin typeface="Courier New" panose="02070309020205020404" pitchFamily="49" charset="0"/>
                <a:cs typeface="Courier New" panose="02070309020205020404" pitchFamily="49" charset="0"/>
              </a:rPr>
              <a:t>absolute(</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a:t>
            </a:r>
          </a:p>
          <a:p>
            <a:pPr lvl="1" indent="-342900"/>
            <a:r>
              <a:rPr lang="en-US" sz="1600" dirty="0" err="1">
                <a:latin typeface="Courier New" panose="02070309020205020404" pitchFamily="49" charset="0"/>
                <a:cs typeface="Courier New" panose="02070309020205020404" pitchFamily="49" charset="0"/>
              </a:rPr>
              <a:t>afterLast</a:t>
            </a:r>
            <a:r>
              <a:rPr lang="en-US" sz="1600" dirty="0">
                <a:latin typeface="Courier New" panose="02070309020205020404" pitchFamily="49" charset="0"/>
                <a:cs typeface="Courier New" panose="02070309020205020404" pitchFamily="49" charset="0"/>
              </a:rPr>
              <a:t>() 	</a:t>
            </a:r>
          </a:p>
          <a:p>
            <a:pPr lvl="1" indent="-342900"/>
            <a:r>
              <a:rPr lang="en-US" sz="1600" dirty="0" err="1">
                <a:latin typeface="Courier New" panose="02070309020205020404" pitchFamily="49" charset="0"/>
                <a:cs typeface="Courier New" panose="02070309020205020404" pitchFamily="49" charset="0"/>
              </a:rPr>
              <a:t>beforeFirst</a:t>
            </a:r>
            <a:r>
              <a:rPr lang="en-US" sz="1600" dirty="0">
                <a:latin typeface="Courier New" panose="02070309020205020404" pitchFamily="49" charset="0"/>
                <a:cs typeface="Courier New" panose="02070309020205020404" pitchFamily="49" charset="0"/>
              </a:rPr>
              <a:t>() 	</a:t>
            </a:r>
          </a:p>
          <a:p>
            <a:pPr lvl="1" indent="-342900"/>
            <a:r>
              <a:rPr lang="en-US" sz="1600" dirty="0">
                <a:latin typeface="Courier New" panose="02070309020205020404" pitchFamily="49" charset="0"/>
                <a:cs typeface="Courier New" panose="02070309020205020404" pitchFamily="49" charset="0"/>
              </a:rPr>
              <a:t>first() 	</a:t>
            </a:r>
          </a:p>
          <a:p>
            <a:pPr lvl="1" indent="-342900"/>
            <a:r>
              <a:rPr lang="en-US" sz="1600" dirty="0" err="1">
                <a:latin typeface="Courier New" panose="02070309020205020404" pitchFamily="49" charset="0"/>
                <a:cs typeface="Courier New" panose="02070309020205020404" pitchFamily="49" charset="0"/>
              </a:rPr>
              <a:t>deleteRow</a:t>
            </a:r>
            <a:r>
              <a:rPr lang="en-US" sz="1600" dirty="0">
                <a:latin typeface="Courier New" panose="02070309020205020404" pitchFamily="49" charset="0"/>
                <a:cs typeface="Courier New" panose="02070309020205020404" pitchFamily="49" charset="0"/>
              </a:rPr>
              <a:t>() 	</a:t>
            </a:r>
          </a:p>
          <a:p>
            <a:pPr lvl="1" indent="-342900"/>
            <a:r>
              <a:rPr lang="en-US" sz="1600" dirty="0" err="1">
                <a:latin typeface="Courier New" panose="02070309020205020404" pitchFamily="49" charset="0"/>
                <a:cs typeface="Courier New" panose="02070309020205020404" pitchFamily="49" charset="0"/>
              </a:rPr>
              <a:t>insertRow</a:t>
            </a:r>
            <a:r>
              <a:rPr lang="en-US" sz="1600" dirty="0">
                <a:latin typeface="Courier New" panose="02070309020205020404" pitchFamily="49" charset="0"/>
                <a:cs typeface="Courier New" panose="02070309020205020404" pitchFamily="49" charset="0"/>
              </a:rPr>
              <a:t>() 	</a:t>
            </a:r>
          </a:p>
          <a:p>
            <a:pPr lvl="1" indent="-342900"/>
            <a:r>
              <a:rPr lang="en-US" sz="1600" dirty="0">
                <a:latin typeface="Courier New" panose="02070309020205020404" pitchFamily="49" charset="0"/>
                <a:cs typeface="Courier New" panose="02070309020205020404" pitchFamily="49" charset="0"/>
              </a:rPr>
              <a:t>last() 	</a:t>
            </a:r>
          </a:p>
          <a:p>
            <a:pPr lvl="1" indent="-342900"/>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isLast</a:t>
            </a:r>
            <a:r>
              <a:rPr lang="en-US" sz="1600" dirty="0">
                <a:latin typeface="Courier New" panose="02070309020205020404" pitchFamily="49" charset="0"/>
                <a:cs typeface="Courier New" panose="02070309020205020404" pitchFamily="49" charset="0"/>
              </a:rPr>
              <a:t>() 	</a:t>
            </a:r>
          </a:p>
          <a:p>
            <a:pPr lvl="1" indent="-342900"/>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isAfterLast</a:t>
            </a:r>
            <a:r>
              <a:rPr lang="en-US" sz="1600" dirty="0">
                <a:latin typeface="Courier New" panose="02070309020205020404" pitchFamily="49" charset="0"/>
                <a:cs typeface="Courier New" panose="02070309020205020404" pitchFamily="49" charset="0"/>
              </a:rPr>
              <a:t>()</a:t>
            </a:r>
            <a:r>
              <a:rPr lang="en-US" sz="2000" dirty="0" smtClean="0"/>
              <a:t> 	</a:t>
            </a:r>
          </a:p>
          <a:p>
            <a:pPr lvl="1" indent="-342900"/>
            <a:r>
              <a:rPr lang="en-US" sz="1600" dirty="0" err="1">
                <a:latin typeface="Courier New" panose="02070309020205020404" pitchFamily="49" charset="0"/>
                <a:cs typeface="Courier New" panose="02070309020205020404" pitchFamily="49" charset="0"/>
              </a:rPr>
              <a:t>isBeforeFirst</a:t>
            </a:r>
            <a:r>
              <a:rPr lang="en-US" sz="1600" dirty="0">
                <a:latin typeface="Courier New" panose="02070309020205020404" pitchFamily="49" charset="0"/>
                <a:cs typeface="Courier New" panose="02070309020205020404" pitchFamily="49" charset="0"/>
              </a:rPr>
              <a:t>() 	</a:t>
            </a:r>
          </a:p>
          <a:p>
            <a:pPr lvl="1" indent="-342900"/>
            <a:r>
              <a:rPr lang="en-US" sz="1600" dirty="0">
                <a:latin typeface="Courier New" panose="02070309020205020404" pitchFamily="49" charset="0"/>
                <a:cs typeface="Courier New" panose="02070309020205020404" pitchFamily="49" charset="0"/>
              </a:rPr>
              <a:t>next() 	</a:t>
            </a:r>
          </a:p>
          <a:p>
            <a:pPr lvl="1" indent="-342900"/>
            <a:r>
              <a:rPr lang="en-US" sz="1600" dirty="0">
                <a:latin typeface="Courier New" panose="02070309020205020404" pitchFamily="49" charset="0"/>
                <a:cs typeface="Courier New" panose="02070309020205020404" pitchFamily="49" charset="0"/>
              </a:rPr>
              <a:t>previous() 	</a:t>
            </a:r>
          </a:p>
          <a:p>
            <a:pPr lvl="1" indent="-342900"/>
            <a:r>
              <a:rPr lang="en-US" sz="1600" dirty="0" err="1">
                <a:latin typeface="Courier New" panose="02070309020205020404" pitchFamily="49" charset="0"/>
                <a:cs typeface="Courier New" panose="02070309020205020404" pitchFamily="49" charset="0"/>
              </a:rPr>
              <a:t>moveToCurrentRow</a:t>
            </a:r>
            <a:r>
              <a:rPr lang="en-US" sz="1600" dirty="0">
                <a:latin typeface="Courier New" panose="02070309020205020404" pitchFamily="49" charset="0"/>
                <a:cs typeface="Courier New" panose="02070309020205020404" pitchFamily="49" charset="0"/>
              </a:rPr>
              <a:t>() 	</a:t>
            </a:r>
          </a:p>
          <a:p>
            <a:pPr lvl="1" indent="-342900"/>
            <a:r>
              <a:rPr lang="en-US" sz="1600" dirty="0" err="1">
                <a:latin typeface="Courier New" panose="02070309020205020404" pitchFamily="49" charset="0"/>
                <a:cs typeface="Courier New" panose="02070309020205020404" pitchFamily="49" charset="0"/>
              </a:rPr>
              <a:t>moveToInsertRow</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lvl="1" indent="-342900"/>
            <a:r>
              <a:rPr lang="en-US" sz="1600" dirty="0" err="1">
                <a:latin typeface="Courier New" panose="02070309020205020404" pitchFamily="49" charset="0"/>
                <a:cs typeface="Courier New" panose="02070309020205020404" pitchFamily="49" charset="0"/>
              </a:rPr>
              <a:t>updateDate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column, </a:t>
            </a:r>
            <a:r>
              <a:rPr lang="en-US" sz="1600" dirty="0" err="1">
                <a:latin typeface="Courier New" panose="02070309020205020404" pitchFamily="49" charset="0"/>
                <a:cs typeface="Courier New" panose="02070309020205020404" pitchFamily="49" charset="0"/>
              </a:rPr>
              <a:t>java.sql.Date</a:t>
            </a:r>
            <a:r>
              <a:rPr lang="en-US" sz="1600" dirty="0">
                <a:latin typeface="Courier New" panose="02070309020205020404" pitchFamily="49" charset="0"/>
                <a:cs typeface="Courier New" panose="02070309020205020404" pitchFamily="49" charset="0"/>
              </a:rPr>
              <a:t> date) </a:t>
            </a:r>
            <a:r>
              <a:rPr lang="en-US" sz="2000" dirty="0"/>
              <a:t>	</a:t>
            </a:r>
          </a:p>
          <a:p>
            <a:pPr lvl="1" indent="-342900"/>
            <a:endParaRPr lang="en-US" sz="2000" dirty="0"/>
          </a:p>
          <a:p>
            <a:pPr lvl="1" indent="-342900"/>
            <a:endParaRPr lang="en-US" sz="2000" dirty="0" smtClean="0"/>
          </a:p>
          <a:p>
            <a:pPr marL="0" indent="0">
              <a:buNone/>
            </a:pPr>
            <a:endParaRPr lang="en-US" sz="2400"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Using </a:t>
            </a:r>
            <a:r>
              <a:rPr lang="en-US" dirty="0" err="1">
                <a:latin typeface="Courier New" panose="02070309020205020404" pitchFamily="49" charset="0"/>
                <a:cs typeface="Courier New" panose="02070309020205020404" pitchFamily="49" charset="0"/>
              </a:rPr>
              <a:t>JDBCRowSet</a:t>
            </a:r>
            <a:r>
              <a:rPr lang="en-US" dirty="0"/>
              <a:t> Object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56</a:t>
            </a:fld>
            <a:endParaRPr lang="en-US" dirty="0"/>
          </a:p>
        </p:txBody>
      </p:sp>
      <p:sp>
        <p:nvSpPr>
          <p:cNvPr id="6" name="Content Placeholder 1"/>
          <p:cNvSpPr txBox="1">
            <a:spLocks/>
          </p:cNvSpPr>
          <p:nvPr/>
        </p:nvSpPr>
        <p:spPr bwMode="auto">
          <a:xfrm>
            <a:off x="3419872" y="16002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73735"/>
              </a:buClr>
              <a:buSzPct val="50000"/>
              <a:buFont typeface="Wingdings" pitchFamily="2" charset="2"/>
              <a:buChar char="u"/>
              <a:defRPr sz="32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85312F"/>
              </a:buClr>
              <a:buSzPct val="50000"/>
              <a:buFont typeface="Wingdings 2" pitchFamily="18" charset="2"/>
              <a:buChar char="²"/>
              <a:defRPr sz="28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85312F"/>
              </a:buClr>
              <a:buSzPct val="40000"/>
              <a:buFont typeface="Wingdings 2" pitchFamily="18" charset="2"/>
              <a:buChar char="³"/>
              <a:defRPr sz="24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indent="-342900">
              <a:lnSpc>
                <a:spcPct val="100000"/>
              </a:lnSpc>
            </a:pPr>
            <a:r>
              <a:rPr lang="en-US" sz="1600" dirty="0" err="1">
                <a:latin typeface="Courier New" panose="02070309020205020404" pitchFamily="49" charset="0"/>
                <a:cs typeface="Courier New" panose="02070309020205020404" pitchFamily="49" charset="0"/>
              </a:rPr>
              <a:t>updateInt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column,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lvl="1" indent="-342900"/>
            <a:r>
              <a:rPr lang="en-US" sz="1600" dirty="0" err="1">
                <a:latin typeface="Courier New" panose="02070309020205020404" pitchFamily="49" charset="0"/>
                <a:cs typeface="Courier New" panose="02070309020205020404" pitchFamily="49" charset="0"/>
              </a:rPr>
              <a:t>updateString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column, String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a:t>
            </a:r>
          </a:p>
          <a:p>
            <a:pPr lvl="1" indent="-342900">
              <a:lnSpc>
                <a:spcPct val="100000"/>
              </a:lnSpc>
            </a:pPr>
            <a:r>
              <a:rPr lang="en-US" sz="1600" dirty="0" err="1">
                <a:latin typeface="Courier New" panose="02070309020205020404" pitchFamily="49" charset="0"/>
                <a:cs typeface="Courier New" panose="02070309020205020404" pitchFamily="49" charset="0"/>
              </a:rPr>
              <a:t>updateRow</a:t>
            </a:r>
            <a:r>
              <a:rPr lang="en-US" sz="1600" dirty="0">
                <a:latin typeface="Courier New" panose="02070309020205020404" pitchFamily="49" charset="0"/>
                <a:cs typeface="Courier New" panose="02070309020205020404" pitchFamily="49" charset="0"/>
              </a:rPr>
              <a:t>() </a:t>
            </a:r>
            <a:r>
              <a:rPr lang="en-US" sz="1600" dirty="0"/>
              <a:t>	</a:t>
            </a:r>
          </a:p>
          <a:p>
            <a:pPr marL="400050" lvl="1" indent="0">
              <a:lnSpc>
                <a:spcPct val="100000"/>
              </a:lnSpc>
              <a:buNone/>
            </a:pPr>
            <a:r>
              <a:rPr lang="en-US" sz="1600" dirty="0" smtClean="0">
                <a:latin typeface="Courier New" panose="02070309020205020404" pitchFamily="49" charset="0"/>
                <a:cs typeface="Courier New" panose="02070309020205020404" pitchFamily="49" charset="0"/>
              </a:rPr>
              <a:t>	</a:t>
            </a:r>
          </a:p>
          <a:p>
            <a:pPr marL="0" indent="0">
              <a:lnSpc>
                <a:spcPct val="100000"/>
              </a:lnSpc>
              <a:buFont typeface="Wingdings" pitchFamily="2" charset="2"/>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286613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a:t>
            </a:r>
            <a:r>
              <a:rPr lang="en-US" sz="2400" dirty="0" smtClean="0"/>
              <a:t> </a:t>
            </a:r>
            <a:r>
              <a:rPr lang="en-US" sz="2400" dirty="0"/>
              <a:t>disconnected </a:t>
            </a:r>
            <a:r>
              <a:rPr lang="en-US" sz="2400" dirty="0" err="1">
                <a:latin typeface="Courier New" panose="02070309020205020404" pitchFamily="49" charset="0"/>
                <a:cs typeface="Courier New" panose="02070309020205020404" pitchFamily="49" charset="0"/>
              </a:rPr>
              <a:t>RowSet</a:t>
            </a:r>
            <a:r>
              <a:rPr lang="en-US" sz="2400" dirty="0"/>
              <a:t> is useful since it does not require a continuous connection with the database. </a:t>
            </a:r>
            <a:endParaRPr lang="en-US" sz="2400" dirty="0" smtClean="0"/>
          </a:p>
          <a:p>
            <a:r>
              <a:rPr lang="en-US" sz="2400" dirty="0" smtClean="0"/>
              <a:t>A </a:t>
            </a:r>
            <a:r>
              <a:rPr lang="en-US" sz="2400" dirty="0"/>
              <a:t>disconnected </a:t>
            </a:r>
            <a:r>
              <a:rPr lang="en-US" sz="2400" dirty="0" err="1">
                <a:latin typeface="Courier New" panose="02070309020205020404" pitchFamily="49" charset="0"/>
                <a:cs typeface="Courier New" panose="02070309020205020404" pitchFamily="49" charset="0"/>
              </a:rPr>
              <a:t>RowSet</a:t>
            </a:r>
            <a:r>
              <a:rPr lang="en-US" sz="2400" dirty="0"/>
              <a:t> stores its data in memory and operates on that data rather than directly operating on the data in the database. </a:t>
            </a:r>
          </a:p>
          <a:p>
            <a:r>
              <a:rPr lang="en-US" sz="2400" dirty="0"/>
              <a:t>A </a:t>
            </a:r>
            <a:r>
              <a:rPr lang="en-US" sz="2400" dirty="0" err="1">
                <a:latin typeface="Courier New" panose="02070309020205020404" pitchFamily="49" charset="0"/>
                <a:cs typeface="Courier New" panose="02070309020205020404" pitchFamily="49" charset="0"/>
              </a:rPr>
              <a:t>CachedRowSet</a:t>
            </a:r>
            <a:r>
              <a:rPr lang="en-US" sz="2400" dirty="0"/>
              <a:t> object is an example of a disconnected </a:t>
            </a:r>
            <a:r>
              <a:rPr lang="en-US" sz="2400" dirty="0" err="1">
                <a:latin typeface="Courier New" panose="02070309020205020404" pitchFamily="49" charset="0"/>
                <a:cs typeface="Courier New" panose="02070309020205020404" pitchFamily="49" charset="0"/>
              </a:rPr>
              <a:t>RowSet</a:t>
            </a:r>
            <a:r>
              <a:rPr lang="en-US" sz="2400" dirty="0"/>
              <a:t> object. </a:t>
            </a:r>
            <a:r>
              <a:rPr lang="en-US" sz="2400" dirty="0" smtClean="0"/>
              <a:t> </a:t>
            </a:r>
          </a:p>
          <a:p>
            <a:r>
              <a:rPr lang="en-US" sz="2400" dirty="0" smtClean="0"/>
              <a:t>A </a:t>
            </a:r>
            <a:r>
              <a:rPr lang="en-US" sz="2400" dirty="0"/>
              <a:t>disconnected </a:t>
            </a:r>
            <a:r>
              <a:rPr lang="en-US" sz="2400" dirty="0" err="1">
                <a:latin typeface="Courier New" panose="02070309020205020404" pitchFamily="49" charset="0"/>
                <a:cs typeface="Courier New" panose="02070309020205020404" pitchFamily="49" charset="0"/>
              </a:rPr>
              <a:t>RowSet</a:t>
            </a:r>
            <a:r>
              <a:rPr lang="en-US" sz="2400" dirty="0"/>
              <a:t> needs reader and writer objects to read and write data from its data source. </a:t>
            </a:r>
            <a:endParaRPr lang="en-US" sz="2400" dirty="0" smtClean="0"/>
          </a:p>
          <a:p>
            <a:r>
              <a:rPr lang="en-US" sz="2400" dirty="0"/>
              <a:t>A </a:t>
            </a:r>
            <a:r>
              <a:rPr lang="en-US" sz="2400" dirty="0" err="1">
                <a:latin typeface="Courier New" panose="02070309020205020404" pitchFamily="49" charset="0"/>
                <a:cs typeface="Courier New" panose="02070309020205020404" pitchFamily="49" charset="0"/>
              </a:rPr>
              <a:t>CachedRowSet</a:t>
            </a:r>
            <a:r>
              <a:rPr lang="en-US" sz="2400" dirty="0"/>
              <a:t> object can be created in any of the following ways: </a:t>
            </a:r>
          </a:p>
          <a:p>
            <a:pPr lvl="1"/>
            <a:r>
              <a:rPr lang="en-US" sz="1600" dirty="0"/>
              <a:t>Using the default constructor </a:t>
            </a:r>
          </a:p>
          <a:p>
            <a:pPr lvl="1"/>
            <a:r>
              <a:rPr lang="en-US" sz="1600" dirty="0"/>
              <a:t>Using the </a:t>
            </a:r>
            <a:r>
              <a:rPr lang="en-US" sz="1600" dirty="0" err="1">
                <a:latin typeface="Courier New" panose="02070309020205020404" pitchFamily="49" charset="0"/>
                <a:cs typeface="Courier New" panose="02070309020205020404" pitchFamily="49" charset="0"/>
              </a:rPr>
              <a:t>SyncProvider</a:t>
            </a:r>
            <a:r>
              <a:rPr lang="en-US" sz="1600" dirty="0"/>
              <a:t> implementation </a:t>
            </a:r>
            <a:endParaRPr lang="en-US" sz="1600" dirty="0">
              <a:latin typeface="Courier New" panose="02070309020205020404" pitchFamily="49" charset="0"/>
              <a:cs typeface="Courier New" panose="02070309020205020404" pitchFamily="49" charset="0"/>
            </a:endParaRPr>
          </a:p>
          <a:p>
            <a:endParaRPr lang="en-US" sz="2400" dirty="0" smtClean="0"/>
          </a:p>
        </p:txBody>
      </p:sp>
      <p:sp>
        <p:nvSpPr>
          <p:cNvPr id="3" name="Title 2"/>
          <p:cNvSpPr>
            <a:spLocks noGrp="1"/>
          </p:cNvSpPr>
          <p:nvPr>
            <p:ph type="title"/>
          </p:nvPr>
        </p:nvSpPr>
        <p:spPr/>
        <p:txBody>
          <a:bodyPr/>
          <a:lstStyle/>
          <a:p>
            <a:r>
              <a:rPr lang="en-US" dirty="0" smtClean="0"/>
              <a:t>Implementation </a:t>
            </a:r>
            <a:r>
              <a:rPr lang="en-US" dirty="0"/>
              <a:t>of a Disconnected </a:t>
            </a:r>
            <a:r>
              <a:rPr lang="en-US" dirty="0" err="1"/>
              <a:t>RowSet</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57</a:t>
            </a:fld>
            <a:endParaRPr lang="en-US" dirty="0"/>
          </a:p>
        </p:txBody>
      </p:sp>
    </p:spTree>
    <p:extLst>
      <p:ext uri="{BB962C8B-B14F-4D97-AF65-F5344CB8AC3E}">
        <p14:creationId xmlns:p14="http://schemas.microsoft.com/office/powerpoint/2010/main" xmlns="" val="3544660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row of data can be updated, inserted, and deleted in a </a:t>
            </a:r>
            <a:r>
              <a:rPr lang="en-US" sz="2000" dirty="0" err="1">
                <a:latin typeface="Courier New" panose="02070309020205020404" pitchFamily="49" charset="0"/>
                <a:cs typeface="Courier New" panose="02070309020205020404" pitchFamily="49" charset="0"/>
              </a:rPr>
              <a:t>CachedRowSet</a:t>
            </a:r>
            <a:r>
              <a:rPr lang="en-US" sz="2000" dirty="0"/>
              <a:t> object. </a:t>
            </a:r>
            <a:endParaRPr lang="en-US" sz="2000" dirty="0" smtClean="0"/>
          </a:p>
          <a:p>
            <a:r>
              <a:rPr lang="en-US" sz="2000" dirty="0" smtClean="0"/>
              <a:t>Changes </a:t>
            </a:r>
            <a:r>
              <a:rPr lang="en-US" sz="2000" dirty="0"/>
              <a:t>in data are reflected on the database by invoking the </a:t>
            </a:r>
            <a:r>
              <a:rPr lang="en-US" sz="2000" dirty="0" err="1">
                <a:latin typeface="Courier New" panose="02070309020205020404" pitchFamily="49" charset="0"/>
                <a:cs typeface="Courier New" panose="02070309020205020404" pitchFamily="49" charset="0"/>
              </a:rPr>
              <a:t>acceptChanges</a:t>
            </a:r>
            <a:r>
              <a:rPr lang="en-US" sz="2000" dirty="0">
                <a:latin typeface="Courier New" panose="02070309020205020404" pitchFamily="49" charset="0"/>
                <a:cs typeface="Courier New" panose="02070309020205020404" pitchFamily="49" charset="0"/>
              </a:rPr>
              <a:t>() </a:t>
            </a:r>
            <a:r>
              <a:rPr lang="en-US" sz="2000" dirty="0"/>
              <a:t>method. </a:t>
            </a:r>
            <a:endParaRPr lang="en-US" sz="2000" dirty="0" smtClean="0"/>
          </a:p>
          <a:p>
            <a:pPr marL="0" indent="0">
              <a:buNone/>
            </a:pPr>
            <a:r>
              <a:rPr lang="en-US" sz="2000" b="1" u="sng" dirty="0"/>
              <a:t>Update </a:t>
            </a:r>
            <a:endParaRPr lang="en-US" sz="2000" b="1" u="sng" dirty="0" smtClean="0"/>
          </a:p>
          <a:p>
            <a:r>
              <a:rPr lang="en-US" sz="2000" dirty="0"/>
              <a:t>Updating a record from a </a:t>
            </a:r>
            <a:r>
              <a:rPr lang="en-US" sz="2000" dirty="0" err="1">
                <a:latin typeface="Courier New" panose="02070309020205020404" pitchFamily="49" charset="0"/>
                <a:cs typeface="Courier New" panose="02070309020205020404" pitchFamily="49" charset="0"/>
              </a:rPr>
              <a:t>RowSet</a:t>
            </a:r>
            <a:r>
              <a:rPr lang="en-US" sz="2000" dirty="0"/>
              <a:t> object involves navigating to that row, updating data from that row and </a:t>
            </a:r>
            <a:r>
              <a:rPr lang="en-US" sz="2000" dirty="0" smtClean="0"/>
              <a:t>finally, </a:t>
            </a:r>
            <a:r>
              <a:rPr lang="en-US" sz="2000" dirty="0"/>
              <a:t>updating the database</a:t>
            </a:r>
            <a:r>
              <a:rPr lang="en-US" sz="2000" dirty="0" smtClean="0"/>
              <a:t>.</a:t>
            </a:r>
          </a:p>
          <a:p>
            <a:r>
              <a:rPr lang="en-US" sz="2000" dirty="0" smtClean="0"/>
              <a:t>The following Code </a:t>
            </a:r>
            <a:r>
              <a:rPr lang="en-US" sz="2000" dirty="0"/>
              <a:t>snippet </a:t>
            </a:r>
            <a:r>
              <a:rPr lang="en-US" sz="2000" dirty="0" smtClean="0"/>
              <a:t>illustrates </a:t>
            </a:r>
            <a:r>
              <a:rPr lang="en-US" sz="2000" dirty="0"/>
              <a:t>the </a:t>
            </a:r>
            <a:r>
              <a:rPr lang="en-US" sz="2000" dirty="0" err="1"/>
              <a:t>updation</a:t>
            </a:r>
            <a:r>
              <a:rPr lang="en-US" sz="2000" dirty="0"/>
              <a:t> of </a:t>
            </a:r>
            <a:r>
              <a:rPr lang="en-US" sz="2000" dirty="0" smtClean="0"/>
              <a:t>row</a:t>
            </a:r>
            <a:r>
              <a:rPr lang="en-US" sz="2000" dirty="0"/>
              <a:t>:</a:t>
            </a:r>
            <a:endParaRPr lang="en-US" sz="2000" dirty="0" smtClean="0"/>
          </a:p>
          <a:p>
            <a:pPr marL="0" indent="0">
              <a:buNone/>
            </a:pPr>
            <a:r>
              <a:rPr lang="en-US" sz="2400" dirty="0" smtClean="0"/>
              <a:t> </a:t>
            </a:r>
            <a:endParaRPr lang="en-US" sz="2400" u="sng"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Using </a:t>
            </a:r>
            <a:r>
              <a:rPr lang="en-US" dirty="0" err="1">
                <a:latin typeface="Courier New" panose="02070309020205020404" pitchFamily="49" charset="0"/>
                <a:cs typeface="Courier New" panose="02070309020205020404" pitchFamily="49" charset="0"/>
              </a:rPr>
              <a:t>CachedRowSet</a:t>
            </a:r>
            <a:r>
              <a:rPr lang="en-US" dirty="0"/>
              <a:t> </a:t>
            </a:r>
            <a:r>
              <a:rPr lang="en-US" dirty="0" smtClean="0"/>
              <a:t>Object [1-4]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58</a:t>
            </a:fld>
            <a:endParaRPr lang="en-US" dirty="0"/>
          </a:p>
        </p:txBody>
      </p:sp>
      <p:sp>
        <p:nvSpPr>
          <p:cNvPr id="6" name="TextBox 5"/>
          <p:cNvSpPr txBox="1"/>
          <p:nvPr/>
        </p:nvSpPr>
        <p:spPr>
          <a:xfrm>
            <a:off x="395536" y="4117142"/>
            <a:ext cx="8352928" cy="247452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if (</a:t>
            </a:r>
            <a:r>
              <a:rPr lang="en-US" sz="1800" dirty="0" err="1"/>
              <a:t>crs.getInt</a:t>
            </a:r>
            <a:r>
              <a:rPr lang="en-US" sz="1800" dirty="0"/>
              <a:t>(“EMP_ID”) == 1235) { </a:t>
            </a:r>
          </a:p>
          <a:p>
            <a:r>
              <a:rPr lang="en-US" sz="1800" dirty="0" err="1"/>
              <a:t>int</a:t>
            </a:r>
            <a:r>
              <a:rPr lang="en-US" sz="1800" dirty="0"/>
              <a:t> </a:t>
            </a:r>
            <a:r>
              <a:rPr lang="en-US" sz="1800" dirty="0" err="1"/>
              <a:t>currentQuantity</a:t>
            </a:r>
            <a:r>
              <a:rPr lang="en-US" sz="1800" dirty="0"/>
              <a:t> = </a:t>
            </a:r>
            <a:r>
              <a:rPr lang="en-US" sz="1800" dirty="0" err="1"/>
              <a:t>crs.getInt</a:t>
            </a:r>
            <a:r>
              <a:rPr lang="en-US" sz="1800" dirty="0"/>
              <a:t>(“BAL_LEAVE”) + 1; 	</a:t>
            </a:r>
          </a:p>
          <a:p>
            <a:r>
              <a:rPr lang="en-US" sz="1800" dirty="0" err="1"/>
              <a:t>System.out.println</a:t>
            </a:r>
            <a:r>
              <a:rPr lang="en-US" sz="1800" dirty="0"/>
              <a:t>(“Updating balance leave to “ + </a:t>
            </a:r>
            <a:r>
              <a:rPr lang="en-US" sz="1800" dirty="0" err="1"/>
              <a:t>currentQuantity</a:t>
            </a:r>
            <a:r>
              <a:rPr lang="en-US" sz="1800" dirty="0"/>
              <a:t>); </a:t>
            </a:r>
          </a:p>
          <a:p>
            <a:r>
              <a:rPr lang="en-US" sz="1800" dirty="0" err="1"/>
              <a:t>crs.updateInt</a:t>
            </a:r>
            <a:r>
              <a:rPr lang="en-US" sz="1800" dirty="0"/>
              <a:t>(“BAL_LEAVE”, </a:t>
            </a:r>
            <a:r>
              <a:rPr lang="en-US" sz="1800" dirty="0" err="1"/>
              <a:t>currentQuantity</a:t>
            </a:r>
            <a:r>
              <a:rPr lang="en-US" sz="1800" dirty="0"/>
              <a:t> + 1); </a:t>
            </a:r>
          </a:p>
          <a:p>
            <a:r>
              <a:rPr lang="en-US" sz="1800" dirty="0" err="1"/>
              <a:t>crs.updateRow</a:t>
            </a:r>
            <a:r>
              <a:rPr lang="en-US" sz="1800" dirty="0"/>
              <a:t>(); </a:t>
            </a:r>
          </a:p>
          <a:p>
            <a:r>
              <a:rPr lang="en-US" sz="1800" dirty="0"/>
              <a:t>// Synchronizing the row back to the DB </a:t>
            </a:r>
          </a:p>
          <a:p>
            <a:r>
              <a:rPr lang="en-US" sz="1800" dirty="0" err="1"/>
              <a:t>crs.acceptChanges</a:t>
            </a:r>
            <a:r>
              <a:rPr lang="en-US" sz="1800" dirty="0"/>
              <a:t>(con); 	</a:t>
            </a:r>
          </a:p>
        </p:txBody>
      </p:sp>
      <p:sp>
        <p:nvSpPr>
          <p:cNvPr id="7" name="TextBox 6"/>
          <p:cNvSpPr txBox="1"/>
          <p:nvPr/>
        </p:nvSpPr>
        <p:spPr>
          <a:xfrm>
            <a:off x="395536" y="3645024"/>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22387053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Insert</a:t>
            </a:r>
            <a:r>
              <a:rPr lang="en-US" sz="2400" b="1" dirty="0"/>
              <a:t> </a:t>
            </a:r>
            <a:endParaRPr lang="en-US" sz="2400" b="1" dirty="0" smtClean="0"/>
          </a:p>
          <a:p>
            <a:r>
              <a:rPr lang="en-US" sz="2400" dirty="0"/>
              <a:t>To insert a record into the </a:t>
            </a:r>
            <a:r>
              <a:rPr lang="en-US" sz="2400" dirty="0" err="1">
                <a:latin typeface="Courier New" panose="02070309020205020404" pitchFamily="49" charset="0"/>
                <a:cs typeface="Courier New" panose="02070309020205020404" pitchFamily="49" charset="0"/>
              </a:rPr>
              <a:t>CachedRowSet</a:t>
            </a:r>
            <a:r>
              <a:rPr lang="en-US" sz="2400" dirty="0"/>
              <a:t> object the </a:t>
            </a:r>
            <a:r>
              <a:rPr lang="en-US" sz="2400" dirty="0" err="1">
                <a:latin typeface="Courier New" panose="02070309020205020404" pitchFamily="49" charset="0"/>
                <a:cs typeface="Courier New" panose="02070309020205020404" pitchFamily="49" charset="0"/>
              </a:rPr>
              <a:t>moveToInsertRow</a:t>
            </a:r>
            <a:r>
              <a:rPr lang="en-US" sz="2400" dirty="0">
                <a:latin typeface="Courier New" panose="02070309020205020404" pitchFamily="49" charset="0"/>
                <a:cs typeface="Courier New" panose="02070309020205020404" pitchFamily="49" charset="0"/>
              </a:rPr>
              <a:t>()</a:t>
            </a:r>
            <a:r>
              <a:rPr lang="en-US" sz="2400" dirty="0"/>
              <a:t> method is invoked. </a:t>
            </a:r>
            <a:endParaRPr lang="en-US" sz="2400" dirty="0" smtClean="0"/>
          </a:p>
          <a:p>
            <a:r>
              <a:rPr lang="en-US" sz="2400" dirty="0" smtClean="0"/>
              <a:t>The </a:t>
            </a:r>
            <a:r>
              <a:rPr lang="en-US" sz="2400" dirty="0"/>
              <a:t>current cursor position is remembered and the cursor is then positioned on an insert row. </a:t>
            </a:r>
            <a:endParaRPr lang="en-US" sz="2400" dirty="0" smtClean="0"/>
          </a:p>
          <a:p>
            <a:r>
              <a:rPr lang="en-US" sz="2400" dirty="0" smtClean="0"/>
              <a:t>The </a:t>
            </a:r>
            <a:r>
              <a:rPr lang="en-US" sz="2400" dirty="0"/>
              <a:t>insert row is a special buffer row provided by an updatable result set for constructing a new row. </a:t>
            </a:r>
            <a:endParaRPr lang="en-US" sz="2400" dirty="0" smtClean="0"/>
          </a:p>
          <a:p>
            <a:r>
              <a:rPr lang="en-US" sz="2400" dirty="0" smtClean="0"/>
              <a:t>When </a:t>
            </a:r>
            <a:r>
              <a:rPr lang="en-US" sz="2400" dirty="0"/>
              <a:t>the cursor is in this row only the </a:t>
            </a:r>
            <a:r>
              <a:rPr lang="en-US" sz="2400" dirty="0">
                <a:latin typeface="Courier New" panose="02070309020205020404" pitchFamily="49" charset="0"/>
                <a:cs typeface="Courier New" panose="02070309020205020404" pitchFamily="49" charset="0"/>
              </a:rPr>
              <a:t>update</a:t>
            </a:r>
            <a:r>
              <a:rPr lang="en-US" sz="2400" dirty="0"/>
              <a:t>, </a:t>
            </a:r>
            <a:r>
              <a:rPr lang="en-US" sz="2400" dirty="0" smtClean="0">
                <a:latin typeface="Courier New" panose="02070309020205020404" pitchFamily="49" charset="0"/>
                <a:cs typeface="Courier New" panose="02070309020205020404" pitchFamily="49" charset="0"/>
              </a:rPr>
              <a:t>get</a:t>
            </a:r>
            <a:r>
              <a:rPr lang="en-US" sz="2400" dirty="0" smtClean="0">
                <a:cs typeface="Courier New" panose="02070309020205020404" pitchFamily="49" charset="0"/>
              </a:rPr>
              <a:t>,</a:t>
            </a:r>
            <a:r>
              <a:rPr lang="en-US" sz="2400" dirty="0" smtClean="0"/>
              <a:t> </a:t>
            </a:r>
            <a:r>
              <a:rPr lang="en-US" sz="2400" dirty="0"/>
              <a:t>and </a:t>
            </a:r>
            <a:r>
              <a:rPr lang="en-US" sz="2400" dirty="0" err="1">
                <a:latin typeface="Courier New" panose="02070309020205020404" pitchFamily="49" charset="0"/>
                <a:cs typeface="Courier New" panose="02070309020205020404" pitchFamily="49" charset="0"/>
              </a:rPr>
              <a:t>insertRow</a:t>
            </a:r>
            <a:r>
              <a:rPr lang="en-US" sz="2400" dirty="0">
                <a:latin typeface="Courier New" panose="02070309020205020404" pitchFamily="49" charset="0"/>
                <a:cs typeface="Courier New" panose="02070309020205020404" pitchFamily="49" charset="0"/>
              </a:rPr>
              <a:t>() </a:t>
            </a:r>
            <a:r>
              <a:rPr lang="en-US" sz="2400" dirty="0"/>
              <a:t>methods can be called. </a:t>
            </a:r>
            <a:endParaRPr lang="en-US" sz="2400" dirty="0" smtClean="0"/>
          </a:p>
          <a:p>
            <a:r>
              <a:rPr lang="en-US" sz="2400" dirty="0" smtClean="0"/>
              <a:t>All </a:t>
            </a:r>
            <a:r>
              <a:rPr lang="en-US" sz="2400" dirty="0"/>
              <a:t>the columns must be given a value before the </a:t>
            </a:r>
            <a:r>
              <a:rPr lang="en-US" sz="2400" dirty="0" err="1">
                <a:latin typeface="Courier New" panose="02070309020205020404" pitchFamily="49" charset="0"/>
                <a:cs typeface="Courier New" panose="02070309020205020404" pitchFamily="49" charset="0"/>
              </a:rPr>
              <a:t>insertRow</a:t>
            </a:r>
            <a:r>
              <a:rPr lang="en-US" sz="2400" dirty="0">
                <a:latin typeface="Courier New" panose="02070309020205020404" pitchFamily="49" charset="0"/>
                <a:cs typeface="Courier New" panose="02070309020205020404" pitchFamily="49" charset="0"/>
              </a:rPr>
              <a:t>() </a:t>
            </a:r>
            <a:r>
              <a:rPr lang="en-US" sz="2400" dirty="0"/>
              <a:t>method is invoked.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insertRow</a:t>
            </a:r>
            <a:r>
              <a:rPr lang="en-US" sz="2400" dirty="0">
                <a:latin typeface="Courier New" panose="02070309020205020404" pitchFamily="49" charset="0"/>
                <a:cs typeface="Courier New" panose="02070309020205020404" pitchFamily="49" charset="0"/>
              </a:rPr>
              <a:t>() </a:t>
            </a:r>
            <a:r>
              <a:rPr lang="en-US" sz="2400" dirty="0"/>
              <a:t>method inserts the newly created row in the result set. </a:t>
            </a:r>
            <a:endParaRPr lang="en-US" sz="2400" u="sng"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Using </a:t>
            </a:r>
            <a:r>
              <a:rPr lang="en-US" dirty="0" err="1">
                <a:latin typeface="Courier New" panose="02070309020205020404" pitchFamily="49" charset="0"/>
                <a:cs typeface="Courier New" panose="02070309020205020404" pitchFamily="49" charset="0"/>
              </a:rPr>
              <a:t>CachedRowSet</a:t>
            </a:r>
            <a:r>
              <a:rPr lang="en-US" dirty="0"/>
              <a:t> </a:t>
            </a:r>
            <a:r>
              <a:rPr lang="en-US" dirty="0" smtClean="0"/>
              <a:t>Object</a:t>
            </a:r>
            <a:r>
              <a:rPr lang="en-US" dirty="0"/>
              <a:t> </a:t>
            </a:r>
            <a:r>
              <a:rPr lang="en-US" dirty="0" smtClean="0"/>
              <a:t>[2-4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59</a:t>
            </a:fld>
            <a:endParaRPr lang="en-US" dirty="0"/>
          </a:p>
        </p:txBody>
      </p:sp>
    </p:spTree>
    <p:extLst>
      <p:ext uri="{BB962C8B-B14F-4D97-AF65-F5344CB8AC3E}">
        <p14:creationId xmlns:p14="http://schemas.microsoft.com/office/powerpoint/2010/main" xmlns="" val="1215863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smtClean="0"/>
          </a:p>
        </p:txBody>
      </p:sp>
      <p:sp>
        <p:nvSpPr>
          <p:cNvPr id="3" name="Title 2"/>
          <p:cNvSpPr>
            <a:spLocks noGrp="1"/>
          </p:cNvSpPr>
          <p:nvPr>
            <p:ph type="title"/>
          </p:nvPr>
        </p:nvSpPr>
        <p:spPr/>
        <p:txBody>
          <a:bodyPr/>
          <a:lstStyle/>
          <a:p>
            <a:r>
              <a:rPr lang="en-US" dirty="0" smtClean="0"/>
              <a:t>Scrollable </a:t>
            </a:r>
            <a:r>
              <a:rPr lang="en-US" dirty="0" err="1" smtClean="0">
                <a:latin typeface="Courier New" pitchFamily="49" charset="0"/>
                <a:cs typeface="Courier New" pitchFamily="49" charset="0"/>
              </a:rPr>
              <a:t>ResultSet</a:t>
            </a:r>
            <a:r>
              <a:rPr lang="en-US" dirty="0"/>
              <a:t> </a:t>
            </a:r>
            <a:r>
              <a:rPr lang="en-US" dirty="0" smtClean="0"/>
              <a:t>[3-3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2224360605"/>
              </p:ext>
            </p:extLst>
          </p:nvPr>
        </p:nvGraphicFramePr>
        <p:xfrm>
          <a:off x="539552" y="1052736"/>
          <a:ext cx="8208913" cy="2884093"/>
        </p:xfrm>
        <a:graphic>
          <a:graphicData uri="http://schemas.openxmlformats.org/drawingml/2006/table">
            <a:tbl>
              <a:tblPr firstRow="1" bandRow="1">
                <a:tableStyleId>{5C22544A-7EE6-4342-B048-85BDC9FD1C3A}</a:tableStyleId>
              </a:tblPr>
              <a:tblGrid>
                <a:gridCol w="1440160"/>
                <a:gridCol w="4032449"/>
                <a:gridCol w="2736304"/>
              </a:tblGrid>
              <a:tr h="506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Syntax</a:t>
                      </a:r>
                      <a:endParaRPr lang="en-US" sz="1800" b="0" i="0" u="none" strike="noStrike" kern="1200" baseline="0" dirty="0" smtClean="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Code</a:t>
                      </a:r>
                      <a:endParaRPr lang="en-US" sz="1800" b="0" i="0" u="none" strike="noStrike" kern="1200" baseline="0" dirty="0" smtClean="0">
                        <a:solidFill>
                          <a:schemeClr val="lt1"/>
                        </a:solidFill>
                        <a:latin typeface="+mn-lt"/>
                        <a:ea typeface="+mn-ea"/>
                        <a:cs typeface="+mn-cs"/>
                      </a:endParaRP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prepareCall</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800" b="0" i="0" u="none" strike="noStrike"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txBody>
                  <a:tcPr/>
                </a:tc>
                <a:tc>
                  <a:txBody>
                    <a:bodyPr/>
                    <a:lstStyle/>
                    <a:p>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public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CallableStatement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prepareCall</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(String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sql</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int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int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resultSetConcurrency</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throws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SQLException</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r>
                        <a:rPr lang="en-US" sz="1200" b="0" i="0" u="none" strike="noStrike" kern="1200" baseline="0" dirty="0" smtClean="0">
                          <a:solidFill>
                            <a:schemeClr val="dk1"/>
                          </a:solidFill>
                          <a:latin typeface="+mn-lt"/>
                          <a:ea typeface="+mn-ea"/>
                          <a:cs typeface="+mn-cs"/>
                        </a:rPr>
                        <a:t>where,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sql</a:t>
                      </a:r>
                      <a:r>
                        <a:rPr lang="en-US" sz="1200" b="0" i="0" u="none" strike="noStrike" kern="1200" baseline="0" dirty="0" smtClean="0">
                          <a:solidFill>
                            <a:schemeClr val="dk1"/>
                          </a:solidFill>
                          <a:latin typeface="+mn-lt"/>
                          <a:ea typeface="+mn-ea"/>
                          <a:cs typeface="+mn-cs"/>
                        </a:rPr>
                        <a:t> represents a </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String</a:t>
                      </a:r>
                      <a:r>
                        <a:rPr lang="en-US" sz="1200" b="0" i="0" u="none" strike="noStrike" kern="1200" baseline="0" dirty="0" smtClean="0">
                          <a:solidFill>
                            <a:schemeClr val="dk1"/>
                          </a:solidFill>
                          <a:latin typeface="+mn-lt"/>
                          <a:ea typeface="+mn-ea"/>
                          <a:cs typeface="+mn-cs"/>
                        </a:rPr>
                        <a:t> object containing the SQL statements to be sent to the database.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a:t>
                      </a:r>
                      <a:r>
                        <a:rPr lang="en-US" sz="1200" b="0" i="0" u="none" strike="noStrike" kern="1200" baseline="0" dirty="0" smtClean="0">
                          <a:solidFill>
                            <a:schemeClr val="dk1"/>
                          </a:solidFill>
                          <a:latin typeface="+mn-lt"/>
                          <a:ea typeface="+mn-ea"/>
                          <a:cs typeface="+mn-cs"/>
                        </a:rPr>
                        <a:t> has the same attributes as in the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createStatement</a:t>
                      </a:r>
                      <a:r>
                        <a:rPr lang="en-US" sz="1200" b="0" i="0" u="none" strike="noStrike" kern="1200" baseline="0" dirty="0" smtClean="0">
                          <a:solidFill>
                            <a:schemeClr val="dk1"/>
                          </a:solidFill>
                          <a:latin typeface="+mn-lt"/>
                          <a:ea typeface="+mn-ea"/>
                          <a:cs typeface="+mn-cs"/>
                        </a:rPr>
                        <a:t> method. </a:t>
                      </a:r>
                    </a:p>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resultSetConcurrency</a:t>
                      </a:r>
                      <a:r>
                        <a:rPr lang="en-US" sz="1200" b="0" i="0" u="none" strike="noStrike" kern="1200" baseline="0" dirty="0" smtClean="0">
                          <a:solidFill>
                            <a:schemeClr val="dk1"/>
                          </a:solidFill>
                          <a:latin typeface="+mn-lt"/>
                          <a:ea typeface="+mn-ea"/>
                          <a:cs typeface="+mn-cs"/>
                        </a:rPr>
                        <a:t> represents one of the two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200" b="0" i="0" u="none" strike="noStrike" kern="1200" baseline="0" dirty="0" smtClean="0">
                          <a:solidFill>
                            <a:schemeClr val="dk1"/>
                          </a:solidFill>
                          <a:latin typeface="+mn-lt"/>
                          <a:ea typeface="+mn-ea"/>
                          <a:cs typeface="+mn-cs"/>
                        </a:rPr>
                        <a:t> constants for specifying whether a result set is read-only or updatable. </a:t>
                      </a:r>
                      <a:r>
                        <a:rPr lang="en-US" sz="1800" b="0" i="0" u="none" strike="noStrike" kern="1200" baseline="0" dirty="0" smtClean="0">
                          <a:solidFill>
                            <a:schemeClr val="dk1"/>
                          </a:solidFill>
                          <a:latin typeface="+mn-lt"/>
                          <a:ea typeface="+mn-ea"/>
                          <a:cs typeface="+mn-cs"/>
                        </a:rPr>
                        <a:t>	</a:t>
                      </a:r>
                    </a:p>
                  </a:txBody>
                  <a:tcPr/>
                </a:tc>
                <a:tc>
                  <a:txBody>
                    <a:bodyPr/>
                    <a:lstStyle/>
                    <a:p>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CallableStatement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cs</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cn.prepareCall</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 CALL EMPLOYEE(?, ?, ?)”,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ResultSet.TYPE_SCROLL</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_ INSENSITIVE, </a:t>
                      </a:r>
                      <a:r>
                        <a:rPr lang="en-US" sz="12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CONCUR_ READ_ONLY); </a:t>
                      </a:r>
                      <a:r>
                        <a:rPr lang="en-US" sz="1800" b="0" i="0" u="none" strike="noStrike" kern="1200" baseline="0" dirty="0" smtClean="0">
                          <a:solidFill>
                            <a:schemeClr val="dk1"/>
                          </a:solidFill>
                          <a:latin typeface="+mn-lt"/>
                          <a:ea typeface="+mn-ea"/>
                          <a:cs typeface="+mn-cs"/>
                        </a:rPr>
                        <a:t>	</a:t>
                      </a:r>
                    </a:p>
                    <a:p>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xmlns="" val="2489227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err="1">
                <a:latin typeface="Courier New" panose="02070309020205020404" pitchFamily="49" charset="0"/>
                <a:cs typeface="Courier New" panose="02070309020205020404" pitchFamily="49" charset="0"/>
              </a:rPr>
              <a:t>moveToCurrentRow</a:t>
            </a:r>
            <a:r>
              <a:rPr lang="en-US" sz="2400" dirty="0">
                <a:latin typeface="Courier New" panose="02070309020205020404" pitchFamily="49" charset="0"/>
                <a:cs typeface="Courier New" panose="02070309020205020404" pitchFamily="49" charset="0"/>
              </a:rPr>
              <a:t>() </a:t>
            </a:r>
            <a:r>
              <a:rPr lang="en-US" sz="2400" dirty="0"/>
              <a:t>method moves the cursor to the remembered position. </a:t>
            </a:r>
            <a:r>
              <a:rPr lang="en-US" sz="2400" dirty="0" smtClean="0"/>
              <a:t> </a:t>
            </a:r>
            <a:endParaRPr lang="en-US" sz="2400" dirty="0"/>
          </a:p>
          <a:p>
            <a:pPr marL="0" indent="0">
              <a:buNone/>
            </a:pPr>
            <a:r>
              <a:rPr lang="en-US" sz="2400" b="1" u="sng" dirty="0"/>
              <a:t>Delete</a:t>
            </a:r>
            <a:r>
              <a:rPr lang="en-US" sz="2400" b="1" dirty="0"/>
              <a:t> </a:t>
            </a:r>
            <a:endParaRPr lang="en-US" sz="2400" b="1" dirty="0" smtClean="0"/>
          </a:p>
          <a:p>
            <a:r>
              <a:rPr lang="en-US" sz="2400" dirty="0"/>
              <a:t>Deleting a row from a </a:t>
            </a:r>
            <a:r>
              <a:rPr lang="en-US" sz="2400" dirty="0" err="1">
                <a:latin typeface="Courier New" panose="02070309020205020404" pitchFamily="49" charset="0"/>
                <a:cs typeface="Courier New" panose="02070309020205020404" pitchFamily="49" charset="0"/>
              </a:rPr>
              <a:t>CachedRowSet</a:t>
            </a:r>
            <a:r>
              <a:rPr lang="en-US" sz="2400" dirty="0"/>
              <a:t> object is simple. </a:t>
            </a:r>
            <a:endParaRPr lang="en-US" sz="2400" dirty="0" smtClean="0"/>
          </a:p>
          <a:p>
            <a:r>
              <a:rPr lang="en-US" sz="2400" dirty="0" smtClean="0"/>
              <a:t>The following Code Snippet illustrates this</a:t>
            </a:r>
            <a:r>
              <a:rPr lang="en-US" sz="2400" dirty="0"/>
              <a:t>:</a:t>
            </a:r>
            <a:endParaRPr lang="en-US" sz="2400" u="sng"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Using </a:t>
            </a:r>
            <a:r>
              <a:rPr lang="en-US" dirty="0" err="1">
                <a:latin typeface="Courier New" panose="02070309020205020404" pitchFamily="49" charset="0"/>
                <a:cs typeface="Courier New" panose="02070309020205020404" pitchFamily="49" charset="0"/>
              </a:rPr>
              <a:t>CachedRowSet</a:t>
            </a:r>
            <a:r>
              <a:rPr lang="en-US" dirty="0"/>
              <a:t> Object </a:t>
            </a:r>
            <a:r>
              <a:rPr lang="en-US" dirty="0" smtClean="0"/>
              <a:t>[3-4</a:t>
            </a:r>
            <a:r>
              <a:rPr lang="en-US" dirty="0"/>
              <a:t>]</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60</a:t>
            </a:fld>
            <a:endParaRPr lang="en-US" dirty="0"/>
          </a:p>
        </p:txBody>
      </p:sp>
      <p:sp>
        <p:nvSpPr>
          <p:cNvPr id="6" name="TextBox 5"/>
          <p:cNvSpPr txBox="1"/>
          <p:nvPr/>
        </p:nvSpPr>
        <p:spPr>
          <a:xfrm>
            <a:off x="395536" y="3613086"/>
            <a:ext cx="8352928" cy="196900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while (</a:t>
            </a:r>
            <a:r>
              <a:rPr lang="en-US" sz="1800" dirty="0" err="1"/>
              <a:t>crs.next</a:t>
            </a:r>
            <a:r>
              <a:rPr lang="en-US" sz="1800" dirty="0"/>
              <a:t>()) { </a:t>
            </a:r>
          </a:p>
          <a:p>
            <a:pPr indent="514350">
              <a:tabLst>
                <a:tab pos="514350" algn="l"/>
              </a:tabLst>
            </a:pPr>
            <a:r>
              <a:rPr lang="en-US" sz="1800" dirty="0"/>
              <a:t>if (</a:t>
            </a:r>
            <a:r>
              <a:rPr lang="en-US" sz="1800" dirty="0" err="1"/>
              <a:t>crs.getInt</a:t>
            </a:r>
            <a:r>
              <a:rPr lang="en-US" sz="1800" dirty="0"/>
              <a:t>(“EMP_ID”) == 12345) { </a:t>
            </a:r>
          </a:p>
          <a:p>
            <a:pPr indent="1028700"/>
            <a:r>
              <a:rPr lang="en-US" sz="1800" dirty="0" err="1"/>
              <a:t>crs.deleteRow</a:t>
            </a:r>
            <a:r>
              <a:rPr lang="en-US" sz="1800" dirty="0"/>
              <a:t>(); </a:t>
            </a:r>
          </a:p>
          <a:p>
            <a:pPr indent="1028700"/>
            <a:r>
              <a:rPr lang="en-US" sz="1800" dirty="0"/>
              <a:t>break; </a:t>
            </a:r>
          </a:p>
          <a:p>
            <a:pPr indent="514350"/>
            <a:r>
              <a:rPr lang="en-US" sz="1800" dirty="0"/>
              <a:t>} </a:t>
            </a:r>
          </a:p>
          <a:p>
            <a:r>
              <a:rPr lang="en-US" sz="1800" dirty="0"/>
              <a:t>} </a:t>
            </a:r>
            <a:r>
              <a:rPr lang="en-US" sz="1800" dirty="0" smtClean="0"/>
              <a:t> </a:t>
            </a:r>
            <a:r>
              <a:rPr lang="en-US" sz="1800" dirty="0"/>
              <a:t>		</a:t>
            </a:r>
            <a:r>
              <a:rPr lang="en-US" sz="1800" dirty="0" smtClean="0"/>
              <a:t>	</a:t>
            </a:r>
            <a:endParaRPr lang="en-US" sz="1800" dirty="0"/>
          </a:p>
        </p:txBody>
      </p:sp>
      <p:sp>
        <p:nvSpPr>
          <p:cNvPr id="7" name="TextBox 6"/>
          <p:cNvSpPr txBox="1"/>
          <p:nvPr/>
        </p:nvSpPr>
        <p:spPr>
          <a:xfrm>
            <a:off x="395536" y="314096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US" sz="2000" dirty="0" smtClean="0"/>
              <a:t>Code Snippet </a:t>
            </a:r>
            <a:endParaRPr lang="en-GB" sz="2000" dirty="0"/>
          </a:p>
        </p:txBody>
      </p:sp>
    </p:spTree>
    <p:extLst>
      <p:ext uri="{BB962C8B-B14F-4D97-AF65-F5344CB8AC3E}">
        <p14:creationId xmlns:p14="http://schemas.microsoft.com/office/powerpoint/2010/main" xmlns="" val="931999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u="sng" dirty="0"/>
              <a:t>Retrieve </a:t>
            </a:r>
            <a:endParaRPr lang="en-US" sz="2400" b="1" u="sng" dirty="0" smtClean="0"/>
          </a:p>
          <a:p>
            <a:r>
              <a:rPr lang="en-US" sz="2400" dirty="0"/>
              <a:t>A </a:t>
            </a:r>
            <a:r>
              <a:rPr lang="en-US" sz="2400" dirty="0" err="1">
                <a:latin typeface="Courier New" panose="02070309020205020404" pitchFamily="49" charset="0"/>
                <a:cs typeface="Courier New" panose="02070309020205020404" pitchFamily="49" charset="0"/>
              </a:rPr>
              <a:t>CachedRowSet</a:t>
            </a:r>
            <a:r>
              <a:rPr lang="en-US" sz="2400" dirty="0"/>
              <a:t> object is scrollable, which means that the cursor can be moved forward and backward by using the </a:t>
            </a:r>
            <a:r>
              <a:rPr lang="en-US" sz="2400" dirty="0">
                <a:latin typeface="Courier New" panose="02070309020205020404" pitchFamily="49" charset="0"/>
                <a:cs typeface="Courier New" panose="02070309020205020404" pitchFamily="49" charset="0"/>
              </a:rPr>
              <a:t>next()</a:t>
            </a:r>
            <a:r>
              <a:rPr lang="en-US" sz="2400" dirty="0"/>
              <a:t>, </a:t>
            </a:r>
            <a:r>
              <a:rPr lang="en-US" sz="2400" dirty="0">
                <a:latin typeface="Courier New" panose="02070309020205020404" pitchFamily="49" charset="0"/>
                <a:cs typeface="Courier New" panose="02070309020205020404" pitchFamily="49" charset="0"/>
              </a:rPr>
              <a:t>previous()</a:t>
            </a:r>
            <a:r>
              <a:rPr lang="en-US" sz="2400" dirty="0"/>
              <a:t>, </a:t>
            </a:r>
            <a:r>
              <a:rPr lang="en-US" sz="2400" dirty="0">
                <a:latin typeface="Courier New" panose="02070309020205020404" pitchFamily="49" charset="0"/>
                <a:cs typeface="Courier New" panose="02070309020205020404" pitchFamily="49" charset="0"/>
              </a:rPr>
              <a:t>last()</a:t>
            </a:r>
            <a:r>
              <a:rPr lang="en-US" sz="2400" dirty="0"/>
              <a:t>, </a:t>
            </a:r>
            <a:r>
              <a:rPr lang="en-US" sz="2400" dirty="0">
                <a:latin typeface="Courier New" panose="02070309020205020404" pitchFamily="49" charset="0"/>
                <a:cs typeface="Courier New" panose="02070309020205020404" pitchFamily="49" charset="0"/>
              </a:rPr>
              <a:t>absolute()</a:t>
            </a:r>
            <a:r>
              <a:rPr lang="en-US" sz="2400" dirty="0"/>
              <a:t>, and </a:t>
            </a:r>
            <a:r>
              <a:rPr lang="en-US" sz="2400" dirty="0">
                <a:latin typeface="Courier New" panose="02070309020205020404" pitchFamily="49" charset="0"/>
                <a:cs typeface="Courier New" panose="02070309020205020404" pitchFamily="49" charset="0"/>
              </a:rPr>
              <a:t>first() </a:t>
            </a:r>
            <a:r>
              <a:rPr lang="en-US" sz="2400" dirty="0"/>
              <a:t>methods. </a:t>
            </a:r>
            <a:endParaRPr lang="en-US" sz="2400" dirty="0" smtClean="0"/>
          </a:p>
          <a:p>
            <a:r>
              <a:rPr lang="en-US" sz="2400" dirty="0" smtClean="0"/>
              <a:t>Once the </a:t>
            </a:r>
            <a:r>
              <a:rPr lang="en-US" sz="2400" dirty="0"/>
              <a:t>cursor is on the desired </a:t>
            </a:r>
            <a:r>
              <a:rPr lang="en-US" sz="2400" dirty="0" smtClean="0"/>
              <a:t>row, </a:t>
            </a:r>
            <a:r>
              <a:rPr lang="en-US" sz="2400" dirty="0"/>
              <a:t>the getter methods can be invoked on the </a:t>
            </a:r>
            <a:r>
              <a:rPr lang="en-US" sz="2400" dirty="0" err="1">
                <a:latin typeface="Courier New" panose="02070309020205020404" pitchFamily="49" charset="0"/>
                <a:cs typeface="Courier New" panose="02070309020205020404" pitchFamily="49" charset="0"/>
              </a:rPr>
              <a:t>RowSet</a:t>
            </a:r>
            <a:r>
              <a:rPr lang="en-US" sz="2400" dirty="0"/>
              <a:t> to retrieve the desired values from the columns. </a:t>
            </a:r>
            <a:endParaRPr lang="en-US" sz="2400" u="sng"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Using </a:t>
            </a:r>
            <a:r>
              <a:rPr lang="en-US" dirty="0" err="1">
                <a:latin typeface="Courier New" panose="02070309020205020404" pitchFamily="49" charset="0"/>
                <a:cs typeface="Courier New" panose="02070309020205020404" pitchFamily="49" charset="0"/>
              </a:rPr>
              <a:t>CachedRowSet</a:t>
            </a:r>
            <a:r>
              <a:rPr lang="en-US" dirty="0"/>
              <a:t> </a:t>
            </a:r>
            <a:r>
              <a:rPr lang="en-US" dirty="0" smtClean="0"/>
              <a:t>Object</a:t>
            </a:r>
            <a:r>
              <a:rPr lang="en-US" dirty="0"/>
              <a:t> </a:t>
            </a:r>
            <a:r>
              <a:rPr lang="en-US" dirty="0" smtClean="0"/>
              <a:t>[4-4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61</a:t>
            </a:fld>
            <a:endParaRPr lang="en-US" dirty="0"/>
          </a:p>
        </p:txBody>
      </p:sp>
    </p:spTree>
    <p:extLst>
      <p:ext uri="{BB962C8B-B14F-4D97-AF65-F5344CB8AC3E}">
        <p14:creationId xmlns:p14="http://schemas.microsoft.com/office/powerpoint/2010/main" xmlns="" val="31615797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a:t>
            </a:r>
            <a:r>
              <a:rPr lang="en-US" sz="2400" dirty="0" err="1">
                <a:latin typeface="Courier New" panose="02070309020205020404" pitchFamily="49" charset="0"/>
                <a:cs typeface="Courier New" panose="02070309020205020404" pitchFamily="49" charset="0"/>
              </a:rPr>
              <a:t>RowSet</a:t>
            </a:r>
            <a:r>
              <a:rPr lang="en-US" sz="2400" dirty="0"/>
              <a:t> object is inherently a JavaBeans component. </a:t>
            </a:r>
            <a:endParaRPr lang="en-US" sz="2400" dirty="0" smtClean="0"/>
          </a:p>
          <a:p>
            <a:r>
              <a:rPr lang="en-US" sz="2400" dirty="0" smtClean="0"/>
              <a:t>The </a:t>
            </a:r>
            <a:r>
              <a:rPr lang="en-US" sz="2400" dirty="0"/>
              <a:t>fields of a </a:t>
            </a:r>
            <a:r>
              <a:rPr lang="en-US" sz="2400" dirty="0" err="1">
                <a:latin typeface="Courier New" panose="02070309020205020404" pitchFamily="49" charset="0"/>
                <a:cs typeface="Courier New" panose="02070309020205020404" pitchFamily="49" charset="0"/>
              </a:rPr>
              <a:t>RowSet</a:t>
            </a:r>
            <a:r>
              <a:rPr lang="en-US" sz="2400" dirty="0"/>
              <a:t> are the JavaBean properties of the </a:t>
            </a:r>
            <a:r>
              <a:rPr lang="en-US" sz="2400" dirty="0" err="1">
                <a:latin typeface="Courier New" panose="02070309020205020404" pitchFamily="49" charset="0"/>
                <a:cs typeface="Courier New" panose="02070309020205020404" pitchFamily="49" charset="0"/>
              </a:rPr>
              <a:t>RowSet</a:t>
            </a:r>
            <a:r>
              <a:rPr lang="en-US" sz="2400" dirty="0"/>
              <a:t>. </a:t>
            </a:r>
            <a:endParaRPr lang="en-US" sz="2400" dirty="0" smtClean="0"/>
          </a:p>
          <a:p>
            <a:r>
              <a:rPr lang="en-US" sz="2400" dirty="0" err="1" smtClean="0">
                <a:latin typeface="Courier New" panose="02070309020205020404" pitchFamily="49" charset="0"/>
                <a:cs typeface="Courier New" panose="02070309020205020404" pitchFamily="49" charset="0"/>
              </a:rPr>
              <a:t>RowSet</a:t>
            </a:r>
            <a:r>
              <a:rPr lang="en-US" sz="2400" dirty="0" smtClean="0"/>
              <a:t> </a:t>
            </a:r>
            <a:r>
              <a:rPr lang="en-US" sz="2400" dirty="0"/>
              <a:t>objects follow the JavaBeans Event Notification Model for processing events. </a:t>
            </a:r>
            <a:endParaRPr lang="en-US" sz="2400" dirty="0" smtClean="0"/>
          </a:p>
          <a:p>
            <a:r>
              <a:rPr lang="en-US" sz="2400" dirty="0" smtClean="0"/>
              <a:t>According </a:t>
            </a:r>
            <a:r>
              <a:rPr lang="en-US" sz="2400" dirty="0"/>
              <a:t>to this model, all components that need to be notified of an event need to be registered as event listeners for the component generating the events. </a:t>
            </a:r>
            <a:endParaRPr lang="en-US" sz="2400" dirty="0" smtClean="0"/>
          </a:p>
          <a:p>
            <a:r>
              <a:rPr lang="en-US" sz="2400" dirty="0"/>
              <a:t>The following events trigger notifications in </a:t>
            </a:r>
            <a:r>
              <a:rPr lang="en-US" sz="2400" dirty="0" err="1">
                <a:latin typeface="Courier New" panose="02070309020205020404" pitchFamily="49" charset="0"/>
                <a:cs typeface="Courier New" panose="02070309020205020404" pitchFamily="49" charset="0"/>
              </a:rPr>
              <a:t>RowSet</a:t>
            </a:r>
            <a:r>
              <a:rPr lang="en-US" sz="2400" dirty="0"/>
              <a:t> objects: </a:t>
            </a:r>
          </a:p>
          <a:p>
            <a:pPr lvl="1"/>
            <a:r>
              <a:rPr lang="en-US" sz="1600" dirty="0"/>
              <a:t>Movement of a cursor </a:t>
            </a:r>
          </a:p>
          <a:p>
            <a:pPr lvl="1"/>
            <a:r>
              <a:rPr lang="en-US" sz="1600" dirty="0"/>
              <a:t>Insertion, </a:t>
            </a:r>
            <a:r>
              <a:rPr lang="en-US" sz="1600" dirty="0" err="1"/>
              <a:t>updation</a:t>
            </a:r>
            <a:r>
              <a:rPr lang="en-US" sz="1600" dirty="0"/>
              <a:t>, or deletion of a row </a:t>
            </a:r>
          </a:p>
          <a:p>
            <a:pPr lvl="1"/>
            <a:r>
              <a:rPr lang="en-US" sz="1600" dirty="0"/>
              <a:t>Changing the entire </a:t>
            </a:r>
            <a:r>
              <a:rPr lang="en-US" sz="1600" dirty="0" err="1">
                <a:latin typeface="Courier New" panose="02070309020205020404" pitchFamily="49" charset="0"/>
                <a:cs typeface="Courier New" panose="02070309020205020404" pitchFamily="49" charset="0"/>
              </a:rPr>
              <a:t>RowSet</a:t>
            </a:r>
            <a:r>
              <a:rPr lang="en-US" sz="1600" dirty="0"/>
              <a:t> contents </a:t>
            </a:r>
            <a:endParaRPr lang="en-US" sz="1600" dirty="0" smtClean="0"/>
          </a:p>
        </p:txBody>
      </p:sp>
      <p:sp>
        <p:nvSpPr>
          <p:cNvPr id="3" name="Title 2"/>
          <p:cNvSpPr>
            <a:spLocks noGrp="1"/>
          </p:cNvSpPr>
          <p:nvPr>
            <p:ph type="title"/>
          </p:nvPr>
        </p:nvSpPr>
        <p:spPr/>
        <p:txBody>
          <a:bodyPr/>
          <a:lstStyle/>
          <a:p>
            <a:r>
              <a:rPr lang="en-US" dirty="0" smtClean="0"/>
              <a:t>Event </a:t>
            </a:r>
            <a:r>
              <a:rPr lang="en-US" dirty="0"/>
              <a:t>Notification Mechanism in </a:t>
            </a:r>
            <a:r>
              <a:rPr lang="en-US" dirty="0" err="1"/>
              <a:t>RowSet</a:t>
            </a:r>
            <a:r>
              <a:rPr lang="en-US" dirty="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62</a:t>
            </a:fld>
            <a:endParaRPr lang="en-US" dirty="0"/>
          </a:p>
        </p:txBody>
      </p:sp>
    </p:spTree>
    <p:extLst>
      <p:ext uri="{BB962C8B-B14F-4D97-AF65-F5344CB8AC3E}">
        <p14:creationId xmlns:p14="http://schemas.microsoft.com/office/powerpoint/2010/main" xmlns="" val="17830593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a:t>
            </a:r>
            <a:r>
              <a:rPr lang="en-US" sz="2000" dirty="0" err="1">
                <a:cs typeface="Courier New" panose="02070309020205020404" pitchFamily="49" charset="0"/>
              </a:rPr>
              <a:t>ResultSet</a:t>
            </a:r>
            <a:r>
              <a:rPr lang="en-US" sz="2000" dirty="0"/>
              <a:t> object maintains a cursor pointing to its current row of data. </a:t>
            </a:r>
          </a:p>
          <a:p>
            <a:r>
              <a:rPr lang="en-US" sz="2000" dirty="0"/>
              <a:t>Updatable </a:t>
            </a:r>
            <a:r>
              <a:rPr lang="en-US" sz="2000" dirty="0" err="1">
                <a:cs typeface="Courier New" panose="02070309020205020404" pitchFamily="49" charset="0"/>
              </a:rPr>
              <a:t>ResultSet</a:t>
            </a:r>
            <a:r>
              <a:rPr lang="en-US" sz="2000" dirty="0"/>
              <a:t> is the ability to update rows in a result set using methods in the Java programming language rather than SQL commands. </a:t>
            </a:r>
          </a:p>
          <a:p>
            <a:r>
              <a:rPr lang="en-US" sz="2000" dirty="0"/>
              <a:t>A stored procedure is a group of SQL statements. </a:t>
            </a:r>
          </a:p>
          <a:p>
            <a:r>
              <a:rPr lang="en-US" sz="2000" dirty="0"/>
              <a:t>A batch update is a set of multiple update statements that is submitted to the database for processing as a batch. </a:t>
            </a:r>
          </a:p>
          <a:p>
            <a:r>
              <a:rPr lang="en-US" sz="2000" dirty="0"/>
              <a:t>A transaction is a set of one or more statements that are executed together as a unit, so either all of the statements are executed, or none of the statements is executed. </a:t>
            </a:r>
          </a:p>
          <a:p>
            <a:r>
              <a:rPr lang="en-US" sz="2000" dirty="0" err="1">
                <a:cs typeface="Courier New" panose="02070309020205020404" pitchFamily="49" charset="0"/>
              </a:rPr>
              <a:t>RowSet</a:t>
            </a:r>
            <a:r>
              <a:rPr lang="en-US" sz="2000" dirty="0"/>
              <a:t> is an interface that is derived from the </a:t>
            </a:r>
            <a:r>
              <a:rPr lang="en-US" sz="2000" dirty="0" err="1">
                <a:cs typeface="Courier New" panose="02070309020205020404" pitchFamily="49" charset="0"/>
              </a:rPr>
              <a:t>ResultSet</a:t>
            </a:r>
            <a:r>
              <a:rPr lang="en-US" sz="2000" dirty="0"/>
              <a:t> interface. </a:t>
            </a:r>
          </a:p>
          <a:p>
            <a:r>
              <a:rPr lang="en-US" sz="2000" dirty="0"/>
              <a:t>A </a:t>
            </a:r>
            <a:r>
              <a:rPr lang="en-US" sz="2000" dirty="0" err="1" smtClean="0">
                <a:cs typeface="Courier New" panose="02070309020205020404" pitchFamily="49" charset="0"/>
              </a:rPr>
              <a:t>JdbcRowSet</a:t>
            </a:r>
            <a:r>
              <a:rPr lang="en-US" sz="2000" dirty="0" smtClean="0"/>
              <a:t> </a:t>
            </a:r>
            <a:r>
              <a:rPr lang="en-US" sz="2000" dirty="0"/>
              <a:t>is the only implementation of a connected </a:t>
            </a:r>
            <a:r>
              <a:rPr lang="en-US" sz="2000" dirty="0" err="1" smtClean="0"/>
              <a:t>RowSet</a:t>
            </a:r>
            <a:r>
              <a:rPr lang="en-US" sz="2000" dirty="0" smtClean="0"/>
              <a:t>. </a:t>
            </a:r>
            <a:endParaRPr lang="en-GB" sz="2000" dirty="0"/>
          </a:p>
        </p:txBody>
      </p:sp>
      <p:sp>
        <p:nvSpPr>
          <p:cNvPr id="3" name="Title 2"/>
          <p:cNvSpPr>
            <a:spLocks noGrp="1"/>
          </p:cNvSpPr>
          <p:nvPr>
            <p:ph type="title"/>
          </p:nvPr>
        </p:nvSpPr>
        <p:spPr/>
        <p:txBody>
          <a:bodyPr/>
          <a:lstStyle/>
          <a:p>
            <a:r>
              <a:rPr lang="en-GB" dirty="0" smtClean="0"/>
              <a:t>Summary</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2583602045"/>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Types </a:t>
            </a:r>
            <a:r>
              <a:rPr lang="en-US" dirty="0"/>
              <a:t>of </a:t>
            </a:r>
            <a:r>
              <a:rPr lang="en-US" dirty="0" err="1">
                <a:latin typeface="Courier New" pitchFamily="49" charset="0"/>
                <a:cs typeface="Courier New" pitchFamily="49" charset="0"/>
              </a:rPr>
              <a:t>ResultSet</a:t>
            </a:r>
            <a:r>
              <a:rPr lang="en-US" dirty="0"/>
              <a:t> Values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Tree>
    <p:extLst>
      <p:ext uri="{BB962C8B-B14F-4D97-AF65-F5344CB8AC3E}">
        <p14:creationId xmlns:p14="http://schemas.microsoft.com/office/powerpoint/2010/main" xmlns="" val="142436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smtClean="0"/>
          </a:p>
        </p:txBody>
      </p:sp>
      <p:sp>
        <p:nvSpPr>
          <p:cNvPr id="3" name="Title 2"/>
          <p:cNvSpPr>
            <a:spLocks noGrp="1"/>
          </p:cNvSpPr>
          <p:nvPr>
            <p:ph type="title"/>
          </p:nvPr>
        </p:nvSpPr>
        <p:spPr/>
        <p:txBody>
          <a:bodyPr/>
          <a:lstStyle/>
          <a:p>
            <a:r>
              <a:rPr lang="en-US" dirty="0" smtClean="0"/>
              <a:t>Row </a:t>
            </a:r>
            <a:r>
              <a:rPr lang="en-US" dirty="0"/>
              <a:t>Positioning </a:t>
            </a:r>
            <a:r>
              <a:rPr lang="en-US" dirty="0" smtClean="0"/>
              <a:t>Methods [1-3]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4185980560"/>
              </p:ext>
            </p:extLst>
          </p:nvPr>
        </p:nvGraphicFramePr>
        <p:xfrm>
          <a:off x="395536" y="1052736"/>
          <a:ext cx="8519864" cy="5170093"/>
        </p:xfrm>
        <a:graphic>
          <a:graphicData uri="http://schemas.openxmlformats.org/drawingml/2006/table">
            <a:tbl>
              <a:tblPr firstRow="1" bandRow="1">
                <a:tableStyleId>{5C22544A-7EE6-4342-B048-85BDC9FD1C3A}</a:tableStyleId>
              </a:tblPr>
              <a:tblGrid>
                <a:gridCol w="1793655"/>
                <a:gridCol w="6726209"/>
              </a:tblGrid>
              <a:tr h="506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Description</a:t>
                      </a:r>
                      <a:endParaRPr lang="en-US" sz="1800" b="0" i="0" u="none" strike="noStrike" kern="1200" baseline="0" dirty="0" smtClean="0">
                        <a:solidFill>
                          <a:schemeClr val="lt1"/>
                        </a:solidFill>
                        <a:latin typeface="+mn-lt"/>
                        <a:ea typeface="+mn-ea"/>
                        <a:cs typeface="+mn-cs"/>
                      </a:endParaRP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next()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txBody>
                  <a:tcPr/>
                </a:tc>
                <a:tc>
                  <a:txBody>
                    <a:bodyPr/>
                    <a:lstStyle/>
                    <a:p>
                      <a:r>
                        <a:rPr lang="en-US" sz="1800" b="0" i="0" u="none" strike="noStrike" kern="1200" baseline="0" dirty="0" smtClean="0">
                          <a:solidFill>
                            <a:schemeClr val="dk1"/>
                          </a:solidFill>
                          <a:latin typeface="+mn-lt"/>
                          <a:ea typeface="+mn-ea"/>
                          <a:cs typeface="+mn-cs"/>
                        </a:rPr>
                        <a:t>This method moves the cursor forward one row in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from the current position. The method returns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true</a:t>
                      </a:r>
                      <a:r>
                        <a:rPr lang="en-US" sz="1800" b="0" i="0" u="none" strike="noStrike" kern="1200" baseline="0" dirty="0" smtClean="0">
                          <a:solidFill>
                            <a:schemeClr val="dk1"/>
                          </a:solidFill>
                          <a:latin typeface="+mn-lt"/>
                          <a:ea typeface="+mn-ea"/>
                          <a:cs typeface="+mn-cs"/>
                        </a:rPr>
                        <a:t> if the cursor is positioned on a valid row and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false</a:t>
                      </a:r>
                      <a:r>
                        <a:rPr lang="en-US" sz="1800" b="0" i="0" u="none" strike="noStrike" kern="1200" baseline="0" dirty="0" smtClean="0">
                          <a:solidFill>
                            <a:schemeClr val="dk1"/>
                          </a:solidFill>
                          <a:latin typeface="+mn-lt"/>
                          <a:ea typeface="+mn-ea"/>
                          <a:cs typeface="+mn-cs"/>
                        </a:rPr>
                        <a:t> otherwise. 	</a:t>
                      </a: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previous()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The method moves the cursor backward one row in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 method returns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true</a:t>
                      </a:r>
                      <a:r>
                        <a:rPr lang="en-US" sz="1800" b="0" i="0" u="none" strike="noStrike" kern="1200" baseline="0" dirty="0" smtClean="0">
                          <a:solidFill>
                            <a:schemeClr val="dk1"/>
                          </a:solidFill>
                          <a:latin typeface="+mn-lt"/>
                          <a:ea typeface="+mn-ea"/>
                          <a:cs typeface="+mn-cs"/>
                        </a:rPr>
                        <a:t> if the cursor is positioned on a valid row and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false</a:t>
                      </a:r>
                      <a:r>
                        <a:rPr lang="en-US" sz="1800" b="0" i="0" u="none" strike="noStrike" kern="1200" baseline="0" dirty="0" smtClean="0">
                          <a:solidFill>
                            <a:schemeClr val="dk1"/>
                          </a:solidFill>
                          <a:latin typeface="+mn-lt"/>
                          <a:ea typeface="+mn-ea"/>
                          <a:cs typeface="+mn-cs"/>
                        </a:rPr>
                        <a:t> otherwise. 	</a:t>
                      </a: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first()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The method moves the cursor to the first row in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 method returns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true</a:t>
                      </a:r>
                      <a:r>
                        <a:rPr lang="en-US" sz="1800" b="0" i="0" u="none" strike="noStrike" kern="1200" baseline="0" dirty="0" smtClean="0">
                          <a:solidFill>
                            <a:schemeClr val="dk1"/>
                          </a:solidFill>
                          <a:latin typeface="+mn-lt"/>
                          <a:ea typeface="+mn-ea"/>
                          <a:cs typeface="+mn-cs"/>
                        </a:rPr>
                        <a:t> if the cursor is positioned on the first row and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false</a:t>
                      </a:r>
                      <a:r>
                        <a:rPr lang="en-US" sz="1800" b="0" i="0" u="none" strike="noStrike" kern="1200" baseline="0" dirty="0" smtClean="0">
                          <a:solidFill>
                            <a:schemeClr val="dk1"/>
                          </a:solidFill>
                          <a:latin typeface="+mn-lt"/>
                          <a:ea typeface="+mn-ea"/>
                          <a:cs typeface="+mn-cs"/>
                        </a:rPr>
                        <a:t> if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is empty. 	</a:t>
                      </a: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last()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The method moves the cursor to the last row in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 method returns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true</a:t>
                      </a:r>
                      <a:r>
                        <a:rPr lang="en-US" sz="1800" b="0" i="0" u="none" strike="noStrike" kern="1200" baseline="0" dirty="0" smtClean="0">
                          <a:solidFill>
                            <a:schemeClr val="dk1"/>
                          </a:solidFill>
                          <a:latin typeface="+mn-lt"/>
                          <a:ea typeface="+mn-ea"/>
                          <a:cs typeface="+mn-cs"/>
                        </a:rPr>
                        <a:t> if the cursor is positioned on the last row and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false</a:t>
                      </a:r>
                      <a:r>
                        <a:rPr lang="en-US" sz="1800" b="0" i="0" u="none" strike="noStrike" kern="1200" baseline="0" dirty="0" smtClean="0">
                          <a:solidFill>
                            <a:schemeClr val="dk1"/>
                          </a:solidFill>
                          <a:latin typeface="+mn-lt"/>
                          <a:ea typeface="+mn-ea"/>
                          <a:cs typeface="+mn-cs"/>
                        </a:rPr>
                        <a:t> if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is empty. 	</a:t>
                      </a: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beforeFirst</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The method moves the cursor immediately before the first row in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There is no return value from this method. 	</a:t>
                      </a:r>
                    </a:p>
                  </a:txBody>
                  <a:tcPr/>
                </a:tc>
              </a:tr>
            </a:tbl>
          </a:graphicData>
        </a:graphic>
      </p:graphicFrame>
    </p:spTree>
    <p:extLst>
      <p:ext uri="{BB962C8B-B14F-4D97-AF65-F5344CB8AC3E}">
        <p14:creationId xmlns:p14="http://schemas.microsoft.com/office/powerpoint/2010/main" xmlns="" val="3556792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smtClean="0"/>
          </a:p>
        </p:txBody>
      </p:sp>
      <p:sp>
        <p:nvSpPr>
          <p:cNvPr id="3" name="Title 2"/>
          <p:cNvSpPr>
            <a:spLocks noGrp="1"/>
          </p:cNvSpPr>
          <p:nvPr>
            <p:ph type="title"/>
          </p:nvPr>
        </p:nvSpPr>
        <p:spPr/>
        <p:txBody>
          <a:bodyPr/>
          <a:lstStyle/>
          <a:p>
            <a:r>
              <a:rPr lang="en-US" dirty="0" smtClean="0"/>
              <a:t>Row </a:t>
            </a:r>
            <a:r>
              <a:rPr lang="en-US" dirty="0"/>
              <a:t>Positioning </a:t>
            </a:r>
            <a:r>
              <a:rPr lang="en-US" dirty="0" smtClean="0"/>
              <a:t>Methods [2-3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GB" smtClean="0"/>
              <a:t>© Aptech Ltd.                                                               Advanced JDBC Features/Session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2643148636"/>
              </p:ext>
            </p:extLst>
          </p:nvPr>
        </p:nvGraphicFramePr>
        <p:xfrm>
          <a:off x="395536" y="1052736"/>
          <a:ext cx="8519864" cy="4621453"/>
        </p:xfrm>
        <a:graphic>
          <a:graphicData uri="http://schemas.openxmlformats.org/drawingml/2006/table">
            <a:tbl>
              <a:tblPr firstRow="1" bandRow="1">
                <a:tableStyleId>{5C22544A-7EE6-4342-B048-85BDC9FD1C3A}</a:tableStyleId>
              </a:tblPr>
              <a:tblGrid>
                <a:gridCol w="1793655"/>
                <a:gridCol w="6726209"/>
              </a:tblGrid>
              <a:tr h="506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Description</a:t>
                      </a:r>
                      <a:endParaRPr lang="en-US" sz="1800" b="0" i="0" u="none" strike="noStrike" kern="1200" baseline="0" dirty="0" smtClean="0">
                        <a:solidFill>
                          <a:schemeClr val="lt1"/>
                        </a:solidFill>
                        <a:latin typeface="+mn-lt"/>
                        <a:ea typeface="+mn-ea"/>
                        <a:cs typeface="+mn-cs"/>
                      </a:endParaRP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afterLast</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The method moves the cursor immediately after the last row in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There is no return value from this method.	</a:t>
                      </a:r>
                    </a:p>
                  </a:txBody>
                  <a:tcPr/>
                </a:tc>
              </a:tr>
              <a:tr h="29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relative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int</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rows)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800" b="0" i="0" u="none" strike="noStrike" kern="1200" baseline="0" dirty="0" smtClean="0">
                          <a:solidFill>
                            <a:schemeClr val="dk1"/>
                          </a:solidFill>
                          <a:latin typeface="+mn-lt"/>
                          <a:ea typeface="+mn-ea"/>
                          <a:cs typeface="+mn-cs"/>
                        </a:rPr>
                        <a:t>The method moves the cursor relative to its current position. </a:t>
                      </a:r>
                    </a:p>
                    <a:p>
                      <a:r>
                        <a:rPr lang="en-US" sz="1800" b="0" i="0" u="none" strike="noStrike" kern="1200" baseline="0" dirty="0" smtClean="0">
                          <a:solidFill>
                            <a:schemeClr val="dk1"/>
                          </a:solidFill>
                          <a:latin typeface="+mn-lt"/>
                          <a:ea typeface="+mn-ea"/>
                          <a:cs typeface="+mn-cs"/>
                        </a:rPr>
                        <a:t>If row value is 0, this method has no effect. </a:t>
                      </a:r>
                    </a:p>
                    <a:p>
                      <a:r>
                        <a:rPr lang="en-US" sz="1800" b="0" i="0" u="none" strike="noStrike" kern="1200" baseline="0" dirty="0" smtClean="0">
                          <a:solidFill>
                            <a:schemeClr val="dk1"/>
                          </a:solidFill>
                          <a:latin typeface="+mn-lt"/>
                          <a:ea typeface="+mn-ea"/>
                          <a:cs typeface="+mn-cs"/>
                        </a:rPr>
                        <a:t>If row value is positive, the cursor is moved forward that many rows. If there are fewer rows between the current position and the end of the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ResultSet</a:t>
                      </a:r>
                      <a:r>
                        <a:rPr lang="en-US" sz="1800" b="0" i="0" u="none" strike="noStrike" kern="1200" baseline="0" dirty="0" smtClean="0">
                          <a:solidFill>
                            <a:schemeClr val="dk1"/>
                          </a:solidFill>
                          <a:latin typeface="+mn-lt"/>
                          <a:ea typeface="+mn-ea"/>
                          <a:cs typeface="+mn-cs"/>
                        </a:rPr>
                        <a:t> than specified by the input parameters, this method operates same as </a:t>
                      </a:r>
                      <a:r>
                        <a:rPr lang="en-US" sz="1800" b="0" i="0" u="none" strike="noStrike" kern="1200" baseline="0" dirty="0" err="1" smtClean="0">
                          <a:solidFill>
                            <a:schemeClr val="dk1"/>
                          </a:solidFill>
                          <a:latin typeface="Courier New" panose="02070309020205020404" pitchFamily="49" charset="0"/>
                          <a:ea typeface="+mn-ea"/>
                          <a:cs typeface="Courier New" panose="02070309020205020404" pitchFamily="49" charset="0"/>
                        </a:rPr>
                        <a:t>afterLast</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 </a:t>
                      </a:r>
                      <a:r>
                        <a:rPr lang="en-US" sz="1800" b="0" i="0" u="none" strike="noStrike" kern="1200" baseline="0" dirty="0" smtClean="0">
                          <a:solidFill>
                            <a:schemeClr val="dk1"/>
                          </a:solidFill>
                          <a:latin typeface="+mn-lt"/>
                          <a:ea typeface="+mn-ea"/>
                          <a:cs typeface="+mn-cs"/>
                        </a:rPr>
                        <a:t>method. </a:t>
                      </a:r>
                    </a:p>
                    <a:p>
                      <a:r>
                        <a:rPr lang="en-US" sz="1800" b="0" i="0" u="none" strike="noStrike" kern="1200" baseline="0" dirty="0" smtClean="0">
                          <a:solidFill>
                            <a:schemeClr val="dk1"/>
                          </a:solidFill>
                          <a:latin typeface="+mn-lt"/>
                          <a:ea typeface="+mn-ea"/>
                          <a:cs typeface="+mn-cs"/>
                        </a:rPr>
                        <a:t>If row value is negative, the cursor is moved backward that many rows. </a:t>
                      </a:r>
                    </a:p>
                    <a:p>
                      <a:r>
                        <a:rPr lang="en-US" sz="1800" b="0" i="0" u="none" strike="noStrike" kern="1200" baseline="0" dirty="0" smtClean="0">
                          <a:solidFill>
                            <a:schemeClr val="dk1"/>
                          </a:solidFill>
                          <a:latin typeface="+mn-lt"/>
                          <a:ea typeface="+mn-ea"/>
                          <a:cs typeface="+mn-cs"/>
                        </a:rPr>
                        <a:t>The method returns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true</a:t>
                      </a:r>
                      <a:r>
                        <a:rPr lang="en-US" sz="1800" b="0" i="0" u="none" strike="noStrike" kern="1200" baseline="0" dirty="0" smtClean="0">
                          <a:solidFill>
                            <a:schemeClr val="dk1"/>
                          </a:solidFill>
                          <a:latin typeface="+mn-lt"/>
                          <a:ea typeface="+mn-ea"/>
                          <a:cs typeface="+mn-cs"/>
                        </a:rPr>
                        <a:t> if the cursor in positioned on a valid row and </a:t>
                      </a:r>
                      <a:r>
                        <a:rPr lang="en-US" sz="1800" b="0" i="0" u="none" strike="noStrike" kern="1200" baseline="0" dirty="0" smtClean="0">
                          <a:solidFill>
                            <a:schemeClr val="dk1"/>
                          </a:solidFill>
                          <a:latin typeface="Courier New" panose="02070309020205020404" pitchFamily="49" charset="0"/>
                          <a:ea typeface="+mn-ea"/>
                          <a:cs typeface="Courier New" panose="02070309020205020404" pitchFamily="49" charset="0"/>
                        </a:rPr>
                        <a:t>false</a:t>
                      </a:r>
                      <a:r>
                        <a:rPr lang="en-US" sz="1800" b="0" i="0" u="none" strike="noStrike" kern="1200" baseline="0" dirty="0" smtClean="0">
                          <a:solidFill>
                            <a:schemeClr val="dk1"/>
                          </a:solidFill>
                          <a:latin typeface="+mn-lt"/>
                          <a:ea typeface="+mn-ea"/>
                          <a:cs typeface="+mn-cs"/>
                        </a:rPr>
                        <a:t> otherwise. 	</a:t>
                      </a:r>
                    </a:p>
                    <a:p>
                      <a:endParaRPr lang="en-US" sz="12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xmlns="" val="1874259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9270</TotalTime>
  <Words>5770</Words>
  <Application>Microsoft Office PowerPoint</Application>
  <PresentationFormat>On-screen Show (4:3)</PresentationFormat>
  <Paragraphs>725</Paragraphs>
  <Slides>63</Slides>
  <Notes>2</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3_Office Theme</vt:lpstr>
      <vt:lpstr>Slide 1</vt:lpstr>
      <vt:lpstr>Objectives </vt:lpstr>
      <vt:lpstr>Introduction </vt:lpstr>
      <vt:lpstr>Scrollable ResultSet [1-3]    </vt:lpstr>
      <vt:lpstr>Scrollable ResultSet [2-3]    </vt:lpstr>
      <vt:lpstr>Scrollable ResultSet [3-3]    </vt:lpstr>
      <vt:lpstr>Types of ResultSet Values  </vt:lpstr>
      <vt:lpstr>Row Positioning Methods [1-3] </vt:lpstr>
      <vt:lpstr>Row Positioning Methods [2-3] </vt:lpstr>
      <vt:lpstr>Row Positioning Methods [3-3] </vt:lpstr>
      <vt:lpstr>Updatable ResultSet </vt:lpstr>
      <vt:lpstr>Concurrency in ResultSet </vt:lpstr>
      <vt:lpstr>Updating a Row </vt:lpstr>
      <vt:lpstr>Steps for Inserting a Row [1-2] </vt:lpstr>
      <vt:lpstr>Steps for Inserting a Row [2-2] </vt:lpstr>
      <vt:lpstr>Steps for Deleting a Row </vt:lpstr>
      <vt:lpstr>Stored Procedure </vt:lpstr>
      <vt:lpstr>Characteristics of Stored Procedures </vt:lpstr>
      <vt:lpstr>Creating a Stored Procedure Using Statement Object [1-2] </vt:lpstr>
      <vt:lpstr>Creating a Stored Procedure Using Statement Object [2-2] </vt:lpstr>
      <vt:lpstr>Parameters of a Stored Procedure</vt:lpstr>
      <vt:lpstr>Creating a CallableStatement Object [1-13] </vt:lpstr>
      <vt:lpstr>Creating a CallableStatement Object [2-13] </vt:lpstr>
      <vt:lpstr>Creating a CallableStatement Object [3-13] </vt:lpstr>
      <vt:lpstr>Creating a CallableStatement Object [4-13] </vt:lpstr>
      <vt:lpstr>Creating a CallableStatement Object [5-13]</vt:lpstr>
      <vt:lpstr>Creating a CallableStatement Object [6-13] </vt:lpstr>
      <vt:lpstr>Creating a CallableStatement Object [7-13] </vt:lpstr>
      <vt:lpstr>Creating a CallableStatement Object [8-13] </vt:lpstr>
      <vt:lpstr>Creating a CallableStatement Object [9-13] </vt:lpstr>
      <vt:lpstr>Creating a CallableStatement Object [10-13] </vt:lpstr>
      <vt:lpstr>Creating a CallableStatement Object [11-13] </vt:lpstr>
      <vt:lpstr>Creating a CallableStatement Object [12-13] </vt:lpstr>
      <vt:lpstr>Creating a CallableStatement Object [13-13]</vt:lpstr>
      <vt:lpstr>Batch Update </vt:lpstr>
      <vt:lpstr>Batch Update Using Statement Interface  </vt:lpstr>
      <vt:lpstr>Batch Update Using PreparedStatement Interface [1-3]  </vt:lpstr>
      <vt:lpstr>Batch Update Using PreparedStatement Interface [2-3]  </vt:lpstr>
      <vt:lpstr>Batch Update Using PreparedStatement Interface [3-3]  </vt:lpstr>
      <vt:lpstr>Batch Update Using CallableStatement Interface [1-2]  </vt:lpstr>
      <vt:lpstr>Batch Update Using CallableStatement Interface [2-2]  </vt:lpstr>
      <vt:lpstr>Transactions </vt:lpstr>
      <vt:lpstr>Properties of Transaction  </vt:lpstr>
      <vt:lpstr>Implementing Transactions Using JDBC [1-5]  </vt:lpstr>
      <vt:lpstr>Implementing Transactions Using JDBC [2-5]  </vt:lpstr>
      <vt:lpstr>Implementing Transactions Using JDBC [3-5]</vt:lpstr>
      <vt:lpstr>Implementing Transactions Using JDBC [4-5] </vt:lpstr>
      <vt:lpstr>Implementing Transactions Using JDBC [5-5] </vt:lpstr>
      <vt:lpstr>JDBC 4.0 Features [1-2] </vt:lpstr>
      <vt:lpstr>JDBC 4.0 Features [2-2] </vt:lpstr>
      <vt:lpstr>RowSet </vt:lpstr>
      <vt:lpstr>Benefits of Using RowSet over ResultSet </vt:lpstr>
      <vt:lpstr>Different Types of RowSets </vt:lpstr>
      <vt:lpstr>Implementation of Connected RowSet [1-2] </vt:lpstr>
      <vt:lpstr>Implementation of Connected RowSet [2-2] </vt:lpstr>
      <vt:lpstr>Using JDBCRowSet Object </vt:lpstr>
      <vt:lpstr>Implementation of a Disconnected RowSet  </vt:lpstr>
      <vt:lpstr>Using CachedRowSet Object [1-4] </vt:lpstr>
      <vt:lpstr>Using CachedRowSet Object [2-4] </vt:lpstr>
      <vt:lpstr>Using CachedRowSet Object [3-4]</vt:lpstr>
      <vt:lpstr>Using CachedRowSet Object [4-4] </vt:lpstr>
      <vt:lpstr>Event Notification Mechanism in RowSet </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Debjani Deb</dc:creator>
  <cp:lastModifiedBy>tanmaya.mayekar</cp:lastModifiedBy>
  <cp:revision>1071</cp:revision>
  <dcterms:created xsi:type="dcterms:W3CDTF">2006-08-16T00:00:00Z</dcterms:created>
  <dcterms:modified xsi:type="dcterms:W3CDTF">2014-02-05T09:30:57Z</dcterms:modified>
</cp:coreProperties>
</file>