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312" r:id="rId2"/>
    <p:sldId id="453" r:id="rId3"/>
    <p:sldId id="408" r:id="rId4"/>
    <p:sldId id="471" r:id="rId5"/>
    <p:sldId id="473" r:id="rId6"/>
    <p:sldId id="474" r:id="rId7"/>
    <p:sldId id="475" r:id="rId8"/>
    <p:sldId id="472" r:id="rId9"/>
    <p:sldId id="477" r:id="rId10"/>
    <p:sldId id="476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8" r:id="rId21"/>
    <p:sldId id="489" r:id="rId22"/>
    <p:sldId id="490" r:id="rId23"/>
    <p:sldId id="491" r:id="rId24"/>
    <p:sldId id="409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407" r:id="rId43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4" clrIdx="0"/>
  <p:cmAuthor id="1" name="dhrutis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990000"/>
    <a:srgbClr val="FFFFFF"/>
    <a:srgbClr val="82302E"/>
    <a:srgbClr val="85312F"/>
    <a:srgbClr val="E6FEFD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94728" autoAdjust="0"/>
  </p:normalViewPr>
  <p:slideViewPr>
    <p:cSldViewPr>
      <p:cViewPr varScale="1">
        <p:scale>
          <a:sx n="67" d="100"/>
          <a:sy n="67" d="100"/>
        </p:scale>
        <p:origin x="15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1/30/2014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1/30/2014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48013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 11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IN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Object-oriented Programming in Java 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2590800" y="2590800"/>
            <a:ext cx="6337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4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Design Patterns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>
                <a:latin typeface="Calibri" pitchFamily="34" charset="0"/>
              </a:defRPr>
            </a:lvl1pPr>
            <a:lvl2pPr>
              <a:buClr>
                <a:srgbClr val="85312F"/>
              </a:buClr>
              <a:defRPr>
                <a:latin typeface="Calibri" pitchFamily="34" charset="0"/>
              </a:defRPr>
            </a:lvl2pPr>
            <a:lvl3pPr>
              <a:buClr>
                <a:srgbClr val="85312F"/>
              </a:buCl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equality </a:t>
            </a:r>
            <a:r>
              <a:rPr lang="en-US" sz="2000" dirty="0"/>
              <a:t>operator (==) compares the memory addresses of the two strings. </a:t>
            </a:r>
          </a:p>
          <a:p>
            <a:r>
              <a:rPr lang="en-US" sz="2000" dirty="0" smtClean="0"/>
              <a:t>When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strAObj</a:t>
            </a:r>
            <a:r>
              <a:rPr lang="en-US" sz="2000" dirty="0" smtClean="0"/>
              <a:t> </a:t>
            </a:r>
            <a:r>
              <a:rPr lang="en-US" sz="2000" dirty="0"/>
              <a:t>is compared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strBObj</a:t>
            </a:r>
            <a:r>
              <a:rPr lang="en-US" sz="2000" dirty="0"/>
              <a:t>, the result is false, although their value is same, </a:t>
            </a:r>
            <a:r>
              <a:rPr lang="en-US" sz="2000" dirty="0" smtClean="0"/>
              <a:t>which </a:t>
            </a:r>
            <a:r>
              <a:rPr lang="en-US" sz="2000" dirty="0"/>
              <a:t>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comparison between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strAObj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strCObj</a:t>
            </a:r>
            <a:r>
              <a:rPr lang="en-US" sz="2000" dirty="0"/>
              <a:t> returns false because the references </a:t>
            </a:r>
            <a:r>
              <a:rPr lang="en-US" sz="2000" dirty="0" smtClean="0"/>
              <a:t>of </a:t>
            </a:r>
            <a:r>
              <a:rPr lang="en-US" sz="2000" dirty="0"/>
              <a:t>the two different String objects are different addresses. </a:t>
            </a:r>
          </a:p>
          <a:p>
            <a:r>
              <a:rPr lang="en-US" sz="2000" dirty="0" smtClean="0"/>
              <a:t>When </a:t>
            </a:r>
            <a:r>
              <a:rPr lang="en-US" sz="2000" dirty="0" err="1" smtClean="0"/>
              <a:t>strAObj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compared </a:t>
            </a:r>
            <a:r>
              <a:rPr lang="en-US" sz="2000" dirty="0"/>
              <a:t>to </a:t>
            </a:r>
            <a:r>
              <a:rPr lang="en-US" sz="2000" dirty="0" err="1"/>
              <a:t>strEObj</a:t>
            </a:r>
            <a:r>
              <a:rPr lang="en-US" sz="2000" dirty="0"/>
              <a:t>, the result is true because they point to the same memory </a:t>
            </a:r>
            <a:r>
              <a:rPr lang="en-US" sz="2000" dirty="0" smtClean="0"/>
              <a:t>location.</a:t>
            </a:r>
          </a:p>
          <a:p>
            <a:r>
              <a:rPr lang="en-US" sz="2000" dirty="0" smtClean="0"/>
              <a:t>The Code Snippet displays the following output: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</a:t>
            </a:r>
            <a:r>
              <a:rPr lang="en-US" dirty="0" smtClean="0"/>
              <a:t>[3-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149080"/>
            <a:ext cx="360040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</a:t>
            </a:r>
            <a:r>
              <a:rPr lang="en-US" dirty="0" smtClean="0"/>
              <a:t>[4-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665347"/>
            <a:ext cx="8343574" cy="4607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cs typeface="Courier New" panose="02070309020205020404" pitchFamily="49" charset="0"/>
              </a:rPr>
              <a:t>LogicalEqualityTest</a:t>
            </a:r>
            <a:r>
              <a:rPr lang="en-US" sz="1800" dirty="0"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/**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 @</a:t>
            </a:r>
            <a:r>
              <a:rPr lang="en-US" sz="1800" dirty="0" err="1">
                <a:cs typeface="Courier New" panose="02070309020205020404" pitchFamily="49" charset="0"/>
              </a:rPr>
              <a:t>param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 the command line arguments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*/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public static void main(String[]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)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// TODO code application logic </a:t>
            </a:r>
            <a:r>
              <a:rPr lang="en-US" sz="1800" dirty="0" smtClean="0">
                <a:cs typeface="Courier New" panose="02070309020205020404" pitchFamily="49" charset="0"/>
              </a:rPr>
              <a:t>here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cs typeface="Courier New" panose="02070309020205020404" pitchFamily="49" charset="0"/>
              </a:rPr>
              <a:t>strAObj</a:t>
            </a:r>
            <a:r>
              <a:rPr lang="en-US" sz="1800" dirty="0">
                <a:cs typeface="Courier New" panose="02070309020205020404" pitchFamily="49" charset="0"/>
              </a:rPr>
              <a:t> = new String(“JOHN”);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cs typeface="Courier New" panose="02070309020205020404" pitchFamily="49" charset="0"/>
              </a:rPr>
              <a:t>strBObj</a:t>
            </a:r>
            <a:r>
              <a:rPr lang="en-US" sz="1800" dirty="0">
                <a:cs typeface="Courier New" panose="02070309020205020404" pitchFamily="49" charset="0"/>
              </a:rPr>
              <a:t> = new String(“JOHN”);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cs typeface="Courier New" panose="02070309020205020404" pitchFamily="49" charset="0"/>
              </a:rPr>
              <a:t>strCObj</a:t>
            </a:r>
            <a:r>
              <a:rPr lang="en-US" sz="1800" dirty="0">
                <a:cs typeface="Courier New" panose="02070309020205020404" pitchFamily="49" charset="0"/>
              </a:rPr>
              <a:t> = new String(“ANNA”);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// Create a String reference and assign an existing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// String’s reference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// to it so that both references point to the same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// String object in memory.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String </a:t>
            </a:r>
            <a:r>
              <a:rPr lang="en-US" sz="1800" dirty="0" err="1">
                <a:cs typeface="Courier New" panose="02070309020205020404" pitchFamily="49" charset="0"/>
              </a:rPr>
              <a:t>strEObj</a:t>
            </a:r>
            <a:r>
              <a:rPr lang="en-US" sz="1800" dirty="0">
                <a:cs typeface="Courier New" panose="02070309020205020404" pitchFamily="49" charset="0"/>
              </a:rPr>
              <a:t> = </a:t>
            </a:r>
            <a:r>
              <a:rPr lang="en-US" sz="1800" dirty="0" err="1">
                <a:cs typeface="Courier New" panose="02070309020205020404" pitchFamily="49" charset="0"/>
              </a:rPr>
              <a:t>strAObj</a:t>
            </a:r>
            <a:r>
              <a:rPr lang="en-US" sz="1800" dirty="0">
                <a:cs typeface="Courier New" panose="02070309020205020404" pitchFamily="49" charset="0"/>
              </a:rPr>
              <a:t>;</a:t>
            </a:r>
            <a:endParaRPr lang="en-GB" sz="1800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882" y="91440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76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</a:t>
            </a:r>
            <a:r>
              <a:rPr lang="en-US" dirty="0" smtClean="0"/>
              <a:t>[5-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343574" cy="32985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// Print the results of the equality checks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(“=============================”);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(“Logical or Value Equality”);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(“=============================”);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//Tests logical or value equality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</a:t>
            </a:r>
            <a:r>
              <a:rPr lang="en-US" sz="1800" dirty="0" err="1">
                <a:cs typeface="Courier New" panose="02070309020205020404" pitchFamily="49" charset="0"/>
              </a:rPr>
              <a:t>strAObj.equals</a:t>
            </a:r>
            <a:r>
              <a:rPr lang="en-US" sz="1800" dirty="0">
                <a:cs typeface="Courier New" panose="02070309020205020404" pitchFamily="49" charset="0"/>
              </a:rPr>
              <a:t>(</a:t>
            </a:r>
            <a:r>
              <a:rPr lang="en-US" sz="1800" dirty="0" err="1">
                <a:cs typeface="Courier New" panose="02070309020205020404" pitchFamily="49" charset="0"/>
              </a:rPr>
              <a:t>strBObj</a:t>
            </a:r>
            <a:r>
              <a:rPr lang="en-US" sz="1800" dirty="0">
                <a:cs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</a:t>
            </a:r>
            <a:r>
              <a:rPr lang="en-US" sz="1800" dirty="0" err="1">
                <a:cs typeface="Courier New" panose="02070309020205020404" pitchFamily="49" charset="0"/>
              </a:rPr>
              <a:t>strAObj.equals</a:t>
            </a:r>
            <a:r>
              <a:rPr lang="en-US" sz="1800" dirty="0">
                <a:cs typeface="Courier New" panose="02070309020205020404" pitchFamily="49" charset="0"/>
              </a:rPr>
              <a:t>(</a:t>
            </a:r>
            <a:r>
              <a:rPr lang="en-US" sz="1800" dirty="0" err="1">
                <a:cs typeface="Courier New" panose="02070309020205020404" pitchFamily="49" charset="0"/>
              </a:rPr>
              <a:t>strCObj</a:t>
            </a:r>
            <a:r>
              <a:rPr lang="en-US" sz="1800" dirty="0">
                <a:cs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</a:t>
            </a:r>
            <a:r>
              <a:rPr lang="en-US" sz="1800" dirty="0" err="1">
                <a:cs typeface="Courier New" panose="02070309020205020404" pitchFamily="49" charset="0"/>
              </a:rPr>
              <a:t>strAObj.equals</a:t>
            </a:r>
            <a:r>
              <a:rPr lang="en-US" sz="1800" dirty="0">
                <a:cs typeface="Courier New" panose="02070309020205020404" pitchFamily="49" charset="0"/>
              </a:rPr>
              <a:t>(</a:t>
            </a:r>
            <a:r>
              <a:rPr lang="en-US" sz="1800" dirty="0" err="1">
                <a:cs typeface="Courier New" panose="02070309020205020404" pitchFamily="49" charset="0"/>
              </a:rPr>
              <a:t>strEObj</a:t>
            </a:r>
            <a:r>
              <a:rPr lang="en-US" sz="1800" dirty="0">
                <a:cs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  <a:endParaRPr lang="en-GB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 smtClean="0"/>
              <a:t>method </a:t>
            </a:r>
            <a:r>
              <a:rPr lang="en-US" sz="2000" dirty="0"/>
              <a:t>is used to check for logical equality. </a:t>
            </a:r>
            <a:endParaRPr lang="en-US" sz="2000" dirty="0" smtClean="0"/>
          </a:p>
          <a:p>
            <a:r>
              <a:rPr lang="en-US" sz="2000" dirty="0" smtClean="0"/>
              <a:t>Note </a:t>
            </a:r>
            <a:r>
              <a:rPr lang="en-US" sz="2000" dirty="0"/>
              <a:t>that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 smtClean="0"/>
              <a:t>method </a:t>
            </a:r>
            <a:r>
              <a:rPr lang="en-US" sz="2000" dirty="0"/>
              <a:t>is implicitly inherited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 class.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/>
              <a:t> class overrides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 smtClean="0"/>
              <a:t>method and </a:t>
            </a:r>
            <a:r>
              <a:rPr lang="en-US" sz="2000" dirty="0"/>
              <a:t>compares the two String objects character by character. </a:t>
            </a:r>
            <a:endParaRPr lang="en-US" sz="2000" dirty="0" smtClean="0"/>
          </a:p>
          <a:p>
            <a:r>
              <a:rPr lang="en-US" sz="2000" dirty="0" smtClean="0"/>
              <a:t>The Code Snippet displays the following output: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</a:t>
            </a:r>
            <a:r>
              <a:rPr lang="en-US" dirty="0" smtClean="0"/>
              <a:t>[6-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12976"/>
            <a:ext cx="3143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 class returns the object’s memory address in hexadecimal format. 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It is used along with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/>
              <a:t>method in hash-based collections such as </a:t>
            </a:r>
            <a:r>
              <a:rPr lang="en-US" sz="2000" dirty="0" err="1"/>
              <a:t>Hashtable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/>
              <a:t>If two objects are equal, their hash code should also be equal. 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</a:t>
            </a:r>
            <a:r>
              <a:rPr lang="en-US" dirty="0" smtClean="0"/>
              <a:t>[7-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431" y="2702095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8431" y="3251380"/>
            <a:ext cx="7404969" cy="32985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Student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private </a:t>
            </a:r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ID;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public </a:t>
            </a:r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getID</a:t>
            </a:r>
            <a:r>
              <a:rPr lang="en-US" sz="1800" dirty="0">
                <a:cs typeface="Courier New" panose="02070309020205020404" pitchFamily="49" charset="0"/>
              </a:rPr>
              <a:t>()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Scanner </a:t>
            </a:r>
            <a:r>
              <a:rPr lang="en-US" sz="1800" dirty="0" err="1">
                <a:cs typeface="Courier New" panose="02070309020205020404" pitchFamily="49" charset="0"/>
              </a:rPr>
              <a:t>sc</a:t>
            </a:r>
            <a:r>
              <a:rPr lang="en-US" sz="1800" dirty="0"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(“Enter values”);</a:t>
            </a:r>
          </a:p>
          <a:p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ID = </a:t>
            </a:r>
            <a:r>
              <a:rPr lang="en-US" sz="1800" dirty="0" err="1">
                <a:cs typeface="Courier New" panose="02070309020205020404" pitchFamily="49" charset="0"/>
              </a:rPr>
              <a:t>Integer.parseInt</a:t>
            </a:r>
            <a:r>
              <a:rPr lang="en-US" sz="1800" dirty="0">
                <a:cs typeface="Courier New" panose="02070309020205020404" pitchFamily="49" charset="0"/>
              </a:rPr>
              <a:t>(</a:t>
            </a:r>
            <a:r>
              <a:rPr lang="en-US" sz="1800" dirty="0" err="1">
                <a:cs typeface="Courier New" panose="02070309020205020404" pitchFamily="49" charset="0"/>
              </a:rPr>
              <a:t>sc.nextLine</a:t>
            </a:r>
            <a:r>
              <a:rPr lang="en-US" sz="1800" dirty="0">
                <a:cs typeface="Courier New" panose="02070309020205020404" pitchFamily="49" charset="0"/>
              </a:rPr>
              <a:t>());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return ID;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</a:t>
            </a:r>
            <a:r>
              <a:rPr lang="en-US" dirty="0" smtClean="0"/>
              <a:t>[8-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115" y="914400"/>
            <a:ext cx="7404969" cy="4607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</a:t>
            </a:r>
            <a:r>
              <a:rPr lang="en-US" sz="1800" dirty="0" err="1">
                <a:cs typeface="Courier New" panose="02070309020205020404" pitchFamily="49" charset="0"/>
              </a:rPr>
              <a:t>boolean</a:t>
            </a:r>
            <a:r>
              <a:rPr lang="en-US" sz="1800" dirty="0">
                <a:cs typeface="Courier New" panose="02070309020205020404" pitchFamily="49" charset="0"/>
              </a:rPr>
              <a:t> equals(Object </a:t>
            </a:r>
            <a:r>
              <a:rPr lang="en-US" sz="1800" dirty="0" err="1">
                <a:cs typeface="Courier New" panose="02070309020205020404" pitchFamily="49" charset="0"/>
              </a:rPr>
              <a:t>obj</a:t>
            </a:r>
            <a:r>
              <a:rPr lang="en-US" sz="1800" dirty="0">
                <a:cs typeface="Courier New" panose="02070309020205020404" pitchFamily="49" charset="0"/>
              </a:rPr>
              <a:t>)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if (</a:t>
            </a:r>
            <a:r>
              <a:rPr lang="en-US" sz="1800" dirty="0" err="1">
                <a:cs typeface="Courier New" panose="02070309020205020404" pitchFamily="49" charset="0"/>
              </a:rPr>
              <a:t>getID</a:t>
            </a:r>
            <a:r>
              <a:rPr lang="en-US" sz="1800" dirty="0">
                <a:cs typeface="Courier New" panose="02070309020205020404" pitchFamily="49" charset="0"/>
              </a:rPr>
              <a:t>() == ((Student)</a:t>
            </a:r>
            <a:r>
              <a:rPr lang="en-US" sz="1800" dirty="0" err="1">
                <a:cs typeface="Courier New" panose="02070309020205020404" pitchFamily="49" charset="0"/>
              </a:rPr>
              <a:t>obj</a:t>
            </a:r>
            <a:r>
              <a:rPr lang="en-US" sz="1800" dirty="0">
                <a:cs typeface="Courier New" panose="02070309020205020404" pitchFamily="49" charset="0"/>
              </a:rPr>
              <a:t>).</a:t>
            </a:r>
            <a:r>
              <a:rPr lang="en-US" sz="1800" dirty="0" err="1">
                <a:cs typeface="Courier New" panose="02070309020205020404" pitchFamily="49" charset="0"/>
              </a:rPr>
              <a:t>getID</a:t>
            </a:r>
            <a:r>
              <a:rPr lang="en-US" sz="1800" dirty="0">
                <a:cs typeface="Courier New" panose="02070309020205020404" pitchFamily="49" charset="0"/>
              </a:rPr>
              <a:t>())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return true</a:t>
            </a:r>
            <a:r>
              <a:rPr lang="en-US" sz="1800" dirty="0" smtClean="0"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else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return false;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public </a:t>
            </a:r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hashCode</a:t>
            </a:r>
            <a:r>
              <a:rPr lang="en-US" sz="1800" dirty="0">
                <a:cs typeface="Courier New" panose="02070309020205020404" pitchFamily="49" charset="0"/>
              </a:rPr>
              <a:t>()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return ID;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/**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 @</a:t>
            </a:r>
            <a:r>
              <a:rPr lang="en-US" sz="1800" dirty="0" err="1">
                <a:cs typeface="Courier New" panose="02070309020205020404" pitchFamily="49" charset="0"/>
              </a:rPr>
              <a:t>param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 the command line arguments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833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</a:t>
            </a:r>
            <a:r>
              <a:rPr lang="en-US" dirty="0" smtClean="0"/>
              <a:t>[9-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115" y="914400"/>
            <a:ext cx="7404969" cy="3492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static void main(String[]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Student s1 = new Student();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Student s2 = new Student();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if (s1.equals(s2))</a:t>
            </a:r>
          </a:p>
          <a:p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(“The two ID values are equal”);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else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(“The two ID values are not equal”);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94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 smtClean="0"/>
              <a:t> </a:t>
            </a:r>
            <a:r>
              <a:rPr lang="en-US" sz="2000" dirty="0"/>
              <a:t>class defines three methods in addition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cs typeface="Courier New" panose="02070309020205020404" pitchFamily="49" charset="0"/>
              </a:rPr>
              <a:t> method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accepts </a:t>
            </a:r>
            <a:r>
              <a:rPr lang="en-US" sz="2000" dirty="0" smtClean="0"/>
              <a:t>an </a:t>
            </a:r>
            <a:r>
              <a:rPr lang="en-US" sz="2000" dirty="0"/>
              <a:t>ID value from the standard input.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overridden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/>
              <a:t>method accepts a parameter of 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compares the ID value of this object with the ID value of the current </a:t>
            </a:r>
            <a:r>
              <a:rPr lang="en-US" sz="2000" dirty="0" smtClean="0"/>
              <a:t>object.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overridden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returns the ID value.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000" dirty="0"/>
              <a:t>method, two objects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/>
              <a:t> class, namely,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/>
              <a:t> are created.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method is invoked 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/>
              <a:t> and the object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/>
              <a:t> is passed as </a:t>
            </a:r>
            <a:r>
              <a:rPr lang="en-US" sz="2000" dirty="0" smtClean="0"/>
              <a:t>a </a:t>
            </a:r>
            <a:r>
              <a:rPr lang="en-US" sz="2000" dirty="0"/>
              <a:t>parameter. </a:t>
            </a:r>
            <a:endParaRPr lang="en-US" sz="2000" dirty="0" smtClean="0"/>
          </a:p>
          <a:p>
            <a:r>
              <a:rPr lang="en-US" sz="2000" dirty="0" smtClean="0"/>
              <a:t>Depending </a:t>
            </a:r>
            <a:r>
              <a:rPr lang="en-US" sz="2000" dirty="0"/>
              <a:t>on the user input, the output will be displayed </a:t>
            </a:r>
            <a:r>
              <a:rPr lang="en-US" sz="2000" dirty="0" smtClean="0"/>
              <a:t>accordingly.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[</a:t>
            </a:r>
            <a:r>
              <a:rPr lang="en-US" dirty="0" smtClean="0"/>
              <a:t>10-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 class returns a string representation of the object.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typically used </a:t>
            </a:r>
            <a:r>
              <a:rPr lang="en-US" sz="2000" dirty="0" smtClean="0"/>
              <a:t>for </a:t>
            </a:r>
            <a:r>
              <a:rPr lang="en-US" sz="2000" dirty="0"/>
              <a:t>debugging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[</a:t>
            </a:r>
            <a:r>
              <a:rPr lang="en-US" dirty="0" smtClean="0"/>
              <a:t>11-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431" y="213285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48431" y="2682141"/>
            <a:ext cx="7404969" cy="333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Exponent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private double </a:t>
            </a:r>
            <a:r>
              <a:rPr lang="en-US" sz="1800" dirty="0" err="1">
                <a:cs typeface="Courier New" panose="02070309020205020404" pitchFamily="49" charset="0"/>
              </a:rPr>
              <a:t>num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sz="1800" dirty="0" err="1">
                <a:cs typeface="Courier New" panose="02070309020205020404" pitchFamily="49" charset="0"/>
              </a:rPr>
              <a:t>exp</a:t>
            </a:r>
            <a:r>
              <a:rPr lang="en-US" sz="1800" dirty="0"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public Exponent(double </a:t>
            </a:r>
            <a:r>
              <a:rPr lang="en-US" sz="1800" dirty="0" err="1">
                <a:cs typeface="Courier New" panose="02070309020205020404" pitchFamily="49" charset="0"/>
              </a:rPr>
              <a:t>num</a:t>
            </a:r>
            <a:r>
              <a:rPr lang="en-US" sz="1800" dirty="0">
                <a:cs typeface="Courier New" panose="02070309020205020404" pitchFamily="49" charset="0"/>
              </a:rPr>
              <a:t>, double </a:t>
            </a:r>
            <a:r>
              <a:rPr lang="en-US" sz="1800" dirty="0" err="1">
                <a:cs typeface="Courier New" panose="02070309020205020404" pitchFamily="49" charset="0"/>
              </a:rPr>
              <a:t>exp</a:t>
            </a:r>
            <a:r>
              <a:rPr lang="en-US" sz="1800" dirty="0">
                <a:cs typeface="Courier New" panose="02070309020205020404" pitchFamily="49" charset="0"/>
              </a:rPr>
              <a:t>)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this.num</a:t>
            </a:r>
            <a:r>
              <a:rPr lang="en-US" sz="1800" dirty="0">
                <a:cs typeface="Courier New" panose="02070309020205020404" pitchFamily="49" charset="0"/>
              </a:rPr>
              <a:t> = </a:t>
            </a:r>
            <a:r>
              <a:rPr lang="en-US" sz="1800" dirty="0" err="1">
                <a:cs typeface="Courier New" panose="02070309020205020404" pitchFamily="49" charset="0"/>
              </a:rPr>
              <a:t>num</a:t>
            </a:r>
            <a:r>
              <a:rPr lang="en-US" sz="1800" dirty="0"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this.exp</a:t>
            </a:r>
            <a:r>
              <a:rPr lang="en-US" sz="1800" dirty="0">
                <a:cs typeface="Courier New" panose="02070309020205020404" pitchFamily="49" charset="0"/>
              </a:rPr>
              <a:t> = </a:t>
            </a:r>
            <a:r>
              <a:rPr lang="en-US" sz="1800" dirty="0" err="1">
                <a:cs typeface="Courier New" panose="02070309020205020404" pitchFamily="49" charset="0"/>
              </a:rPr>
              <a:t>exp</a:t>
            </a:r>
            <a:r>
              <a:rPr lang="en-US" sz="1800" dirty="0"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/* Returns the string representation of this number.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The format of string is “Number + e Value” where Number is the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number value and e Value is the exponent </a:t>
            </a:r>
            <a:r>
              <a:rPr lang="en-US" sz="1800" dirty="0" smtClean="0">
                <a:cs typeface="Courier New" panose="02070309020205020404" pitchFamily="49" charset="0"/>
              </a:rPr>
              <a:t>part.</a:t>
            </a:r>
          </a:p>
        </p:txBody>
      </p:sp>
    </p:spTree>
    <p:extLst>
      <p:ext uri="{BB962C8B-B14F-4D97-AF65-F5344CB8AC3E}">
        <p14:creationId xmlns:p14="http://schemas.microsoft.com/office/powerpoint/2010/main" val="28722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[</a:t>
            </a:r>
            <a:r>
              <a:rPr lang="en-US" dirty="0" smtClean="0"/>
              <a:t>12-12]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697" y="914400"/>
            <a:ext cx="8633991" cy="3942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cs typeface="Courier New" panose="02070309020205020404" pitchFamily="49" charset="0"/>
              </a:rPr>
              <a:t>@</a:t>
            </a:r>
            <a:r>
              <a:rPr lang="en-US" sz="1800" dirty="0">
                <a:cs typeface="Courier New" panose="02070309020205020404" pitchFamily="49" charset="0"/>
              </a:rPr>
              <a:t>Override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public String </a:t>
            </a:r>
            <a:r>
              <a:rPr lang="en-US" sz="1800" dirty="0" err="1">
                <a:cs typeface="Courier New" panose="02070309020205020404" pitchFamily="49" charset="0"/>
              </a:rPr>
              <a:t>toString</a:t>
            </a:r>
            <a:r>
              <a:rPr lang="en-US" sz="1800" dirty="0">
                <a:cs typeface="Courier New" panose="02070309020205020404" pitchFamily="49" charset="0"/>
              </a:rPr>
              <a:t>()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return </a:t>
            </a:r>
            <a:r>
              <a:rPr lang="en-US" sz="1800" dirty="0" err="1">
                <a:cs typeface="Courier New" panose="02070309020205020404" pitchFamily="49" charset="0"/>
              </a:rPr>
              <a:t>String.format</a:t>
            </a:r>
            <a:r>
              <a:rPr lang="en-US" sz="1800" dirty="0">
                <a:cs typeface="Courier New" panose="02070309020205020404" pitchFamily="49" charset="0"/>
              </a:rPr>
              <a:t>(</a:t>
            </a:r>
            <a:r>
              <a:rPr lang="en-US" sz="1800" dirty="0" err="1">
                <a:cs typeface="Courier New" panose="02070309020205020404" pitchFamily="49" charset="0"/>
              </a:rPr>
              <a:t>num</a:t>
            </a:r>
            <a:r>
              <a:rPr lang="en-US" sz="1800" dirty="0">
                <a:cs typeface="Courier New" panose="02070309020205020404" pitchFamily="49" charset="0"/>
              </a:rPr>
              <a:t> + “E+” + </a:t>
            </a:r>
            <a:r>
              <a:rPr lang="en-US" sz="1800" dirty="0" err="1">
                <a:cs typeface="Courier New" panose="02070309020205020404" pitchFamily="49" charset="0"/>
              </a:rPr>
              <a:t>exp</a:t>
            </a:r>
            <a:r>
              <a:rPr lang="en-US" sz="1800" dirty="0"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/**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 @</a:t>
            </a:r>
            <a:r>
              <a:rPr lang="en-US" sz="1800" dirty="0" err="1">
                <a:cs typeface="Courier New" panose="02070309020205020404" pitchFamily="49" charset="0"/>
              </a:rPr>
              <a:t>param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 the command line arguments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*/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public static void main(String[]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) </a:t>
            </a:r>
            <a:r>
              <a:rPr lang="en-US" sz="1800" dirty="0" smtClean="0"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Exponent c1 = new Exponent(10, 15);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(c1);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4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Objectives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 lvl="0"/>
            <a:r>
              <a:rPr lang="en-US" sz="2400" dirty="0"/>
              <a:t>Describe polymorphism</a:t>
            </a:r>
          </a:p>
          <a:p>
            <a:pPr lvl="0"/>
            <a:r>
              <a:rPr lang="en-US" sz="2400" dirty="0"/>
              <a:t>Describe the procedure to override methods of the </a:t>
            </a:r>
            <a:r>
              <a:rPr lang="en-US" sz="2400" dirty="0" smtClean="0"/>
              <a:t>Object class</a:t>
            </a:r>
            <a:endParaRPr lang="en-US" sz="2400" dirty="0"/>
          </a:p>
          <a:p>
            <a:pPr lvl="0"/>
            <a:r>
              <a:rPr lang="en-US" sz="2400" dirty="0"/>
              <a:t>Explain design patterns</a:t>
            </a:r>
          </a:p>
          <a:p>
            <a:pPr lvl="0"/>
            <a:r>
              <a:rPr lang="en-US" sz="2400" dirty="0"/>
              <a:t>Describe the Singleton, Data Access Object (DAO), and </a:t>
            </a:r>
            <a:r>
              <a:rPr lang="en-US" sz="2400" dirty="0" smtClean="0"/>
              <a:t>Factory </a:t>
            </a:r>
            <a:r>
              <a:rPr lang="en-US" sz="2400" dirty="0"/>
              <a:t>and Observer design patterns</a:t>
            </a:r>
          </a:p>
          <a:p>
            <a:pPr lvl="0"/>
            <a:r>
              <a:rPr lang="en-US" sz="2400" dirty="0"/>
              <a:t>Describe delegation</a:t>
            </a:r>
          </a:p>
          <a:p>
            <a:pPr lvl="0"/>
            <a:r>
              <a:rPr lang="en-US" sz="2400" dirty="0"/>
              <a:t>Explain composition and aggregation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/>
              <a:t> operator is used to compare an object to a specified type such as instance of a class </a:t>
            </a:r>
            <a:r>
              <a:rPr lang="en-US" sz="2000" dirty="0" smtClean="0"/>
              <a:t>and </a:t>
            </a:r>
            <a:r>
              <a:rPr lang="en-US" sz="2000" dirty="0"/>
              <a:t>an instance of a subclass.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Operator [1-5]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431" y="162880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48431" y="2178085"/>
            <a:ext cx="7404969" cy="32985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class Employee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empcode</a:t>
            </a:r>
            <a:r>
              <a:rPr lang="en-US" sz="1800" dirty="0"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String name;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String </a:t>
            </a:r>
            <a:r>
              <a:rPr lang="en-US" sz="1800" dirty="0" err="1">
                <a:cs typeface="Courier New" panose="02070309020205020404" pitchFamily="49" charset="0"/>
              </a:rPr>
              <a:t>dept</a:t>
            </a:r>
            <a:r>
              <a:rPr lang="en-US" sz="1800" dirty="0"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bonus;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class Manager extends Employee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String name;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int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mgrid</a:t>
            </a:r>
            <a:r>
              <a:rPr lang="en-US" sz="1800" dirty="0"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}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</a:t>
            </a:r>
            <a:r>
              <a:rPr lang="en-US" dirty="0" smtClean="0"/>
              <a:t>[2-5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115" y="935622"/>
            <a:ext cx="7404969" cy="5133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Square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/**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 @</a:t>
            </a:r>
            <a:r>
              <a:rPr lang="en-US" sz="1800" dirty="0" err="1">
                <a:cs typeface="Courier New" panose="02070309020205020404" pitchFamily="49" charset="0"/>
              </a:rPr>
              <a:t>param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 the command line arguments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*/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public static void main(String[]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) </a:t>
            </a:r>
            <a:r>
              <a:rPr lang="en-US" sz="1800" dirty="0" smtClean="0"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Employee emp1 = new Employee();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Scanner </a:t>
            </a:r>
            <a:r>
              <a:rPr lang="en-US" sz="1800" dirty="0" err="1">
                <a:cs typeface="Courier New" panose="02070309020205020404" pitchFamily="49" charset="0"/>
              </a:rPr>
              <a:t>sc</a:t>
            </a:r>
            <a:r>
              <a:rPr lang="en-US" sz="1800" dirty="0"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(“Enter values”);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emp1.name = </a:t>
            </a:r>
            <a:r>
              <a:rPr lang="en-US" sz="1800" dirty="0" err="1">
                <a:cs typeface="Courier New" panose="02070309020205020404" pitchFamily="49" charset="0"/>
              </a:rPr>
              <a:t>sc.nextLine</a:t>
            </a:r>
            <a:r>
              <a:rPr lang="en-US" sz="1800" dirty="0"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Employee m1 = new Manager();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m1.name = </a:t>
            </a:r>
            <a:r>
              <a:rPr lang="en-US" sz="1800" dirty="0" err="1">
                <a:cs typeface="Courier New" panose="02070309020205020404" pitchFamily="49" charset="0"/>
              </a:rPr>
              <a:t>sc.nextLine</a:t>
            </a:r>
            <a:r>
              <a:rPr lang="en-US" sz="1800" dirty="0"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if (emp1 </a:t>
            </a:r>
            <a:r>
              <a:rPr lang="en-US" sz="1800" dirty="0" err="1">
                <a:cs typeface="Courier New" panose="02070309020205020404" pitchFamily="49" charset="0"/>
              </a:rPr>
              <a:t>instanceof</a:t>
            </a:r>
            <a:r>
              <a:rPr lang="en-US" sz="1800" dirty="0">
                <a:cs typeface="Courier New" panose="02070309020205020404" pitchFamily="49" charset="0"/>
              </a:rPr>
              <a:t> Employee)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emp1.bonus = 7000;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(emp1.name + “ is an employee and has bonus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“+emp1.bonus</a:t>
            </a:r>
            <a:r>
              <a:rPr lang="en-US" sz="1800" dirty="0" smtClean="0">
                <a:cs typeface="Courier New" panose="02070309020205020404" pitchFamily="49" charset="0"/>
              </a:rPr>
              <a:t>);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</a:t>
            </a:r>
            <a:r>
              <a:rPr lang="en-US" dirty="0" smtClean="0"/>
              <a:t>[3-5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115" y="935622"/>
            <a:ext cx="7404969" cy="399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 if (emp1 </a:t>
            </a:r>
            <a:r>
              <a:rPr lang="en-US" sz="1800" dirty="0" err="1">
                <a:cs typeface="Courier New" panose="02070309020205020404" pitchFamily="49" charset="0"/>
              </a:rPr>
              <a:t>instanceof</a:t>
            </a:r>
            <a:r>
              <a:rPr lang="en-US" sz="1800" dirty="0">
                <a:cs typeface="Courier New" panose="02070309020205020404" pitchFamily="49" charset="0"/>
              </a:rPr>
              <a:t> Manager)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emp1.bonus = 12000;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(emp1.name + “ is a manager and has bonus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“+emp1.bonus);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if (m1 </a:t>
            </a:r>
            <a:r>
              <a:rPr lang="en-US" sz="1800" dirty="0" err="1">
                <a:cs typeface="Courier New" panose="02070309020205020404" pitchFamily="49" charset="0"/>
              </a:rPr>
              <a:t>instanceof</a:t>
            </a:r>
            <a:r>
              <a:rPr lang="en-US" sz="1800" dirty="0">
                <a:cs typeface="Courier New" panose="02070309020205020404" pitchFamily="49" charset="0"/>
              </a:rPr>
              <a:t> Employee)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m1.bonus = 7000;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(m1.name + “ is an employee and has bonus “+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m1.bonus);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cs typeface="Courier New" panose="02070309020205020404" pitchFamily="49" charset="0"/>
              </a:rPr>
              <a:t>}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</a:t>
            </a:r>
            <a:r>
              <a:rPr lang="en-US" dirty="0" smtClean="0"/>
              <a:t>[4-5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115" y="935622"/>
            <a:ext cx="7404969" cy="24745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cs typeface="Courier New" panose="02070309020205020404" pitchFamily="49" charset="0"/>
              </a:rPr>
              <a:t>if </a:t>
            </a:r>
            <a:r>
              <a:rPr lang="en-US" sz="1800" dirty="0">
                <a:cs typeface="Courier New" panose="02070309020205020404" pitchFamily="49" charset="0"/>
              </a:rPr>
              <a:t>(m1 </a:t>
            </a:r>
            <a:r>
              <a:rPr lang="en-US" sz="1800" dirty="0" err="1">
                <a:cs typeface="Courier New" panose="02070309020205020404" pitchFamily="49" charset="0"/>
              </a:rPr>
              <a:t>instanceof</a:t>
            </a:r>
            <a:r>
              <a:rPr lang="en-US" sz="1800" dirty="0">
                <a:cs typeface="Courier New" panose="02070309020205020404" pitchFamily="49" charset="0"/>
              </a:rPr>
              <a:t> Manager)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m1.bonus = 12000;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cs typeface="Courier New" panose="02070309020205020404" pitchFamily="49" charset="0"/>
              </a:rPr>
              <a:t>(m1.name + “ is a manager and has bonus “+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m1.bonus);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4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 </a:t>
            </a:r>
            <a:r>
              <a:rPr lang="en-US" sz="2400" dirty="0" smtClean="0"/>
              <a:t>The code </a:t>
            </a:r>
            <a:r>
              <a:rPr lang="en-US" sz="2400" dirty="0"/>
              <a:t>defines the following:</a:t>
            </a:r>
          </a:p>
          <a:p>
            <a:pPr lvl="1"/>
            <a:r>
              <a:rPr lang="en-US" sz="2000" dirty="0"/>
              <a:t>Parent class,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lvl="1"/>
            <a:r>
              <a:rPr lang="en-US" sz="2000" dirty="0"/>
              <a:t>Child class,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en-US" sz="2000" dirty="0"/>
              <a:t> that inherits from the </a:t>
            </a:r>
            <a:r>
              <a:rPr lang="en-US" sz="2000" dirty="0" smtClean="0"/>
              <a:t>parent</a:t>
            </a:r>
          </a:p>
          <a:p>
            <a:r>
              <a:rPr lang="en-US" sz="2400" dirty="0" smtClean="0"/>
              <a:t>The following displays the output of the code:</a:t>
            </a:r>
          </a:p>
          <a:p>
            <a:endParaRPr lang="en-I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</a:t>
            </a:r>
            <a:r>
              <a:rPr lang="en-US" dirty="0" smtClean="0"/>
              <a:t>[5-5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780928"/>
            <a:ext cx="4968552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design pattern is a clearly defined solution to problems that occur </a:t>
            </a:r>
            <a:r>
              <a:rPr lang="en-US" sz="2400" dirty="0" smtClean="0"/>
              <a:t>frequently.</a:t>
            </a:r>
            <a:endParaRPr lang="en-US" sz="2400" dirty="0"/>
          </a:p>
          <a:p>
            <a:r>
              <a:rPr lang="en-US" sz="2400" dirty="0"/>
              <a:t>Design pattern are based on the fundamental principles of object oriented </a:t>
            </a:r>
            <a:r>
              <a:rPr lang="en-US" sz="2400" dirty="0" smtClean="0"/>
              <a:t>design.</a:t>
            </a:r>
          </a:p>
          <a:p>
            <a:r>
              <a:rPr lang="en-US" sz="2400" dirty="0"/>
              <a:t>Following are the different types of design </a:t>
            </a:r>
            <a:r>
              <a:rPr lang="en-US" sz="2400" dirty="0" smtClean="0"/>
              <a:t>patterns:</a:t>
            </a:r>
          </a:p>
          <a:p>
            <a:pPr lvl="1"/>
            <a:r>
              <a:rPr lang="en-US" sz="2000" dirty="0"/>
              <a:t>Creational </a:t>
            </a:r>
            <a:r>
              <a:rPr lang="en-US" sz="2000" dirty="0" smtClean="0"/>
              <a:t>Patterns</a:t>
            </a:r>
          </a:p>
          <a:p>
            <a:pPr lvl="1"/>
            <a:r>
              <a:rPr lang="en-US" sz="2000" dirty="0"/>
              <a:t>Structural </a:t>
            </a:r>
            <a:r>
              <a:rPr lang="en-US" sz="2000" dirty="0" smtClean="0"/>
              <a:t>Patterns</a:t>
            </a:r>
          </a:p>
          <a:p>
            <a:pPr lvl="1"/>
            <a:r>
              <a:rPr lang="en-US" sz="2000" dirty="0"/>
              <a:t>Behavioral </a:t>
            </a:r>
            <a:r>
              <a:rPr lang="en-US" sz="2000" dirty="0" smtClean="0"/>
              <a:t>Patterns</a:t>
            </a:r>
          </a:p>
          <a:p>
            <a:r>
              <a:rPr lang="en-US" sz="2400" dirty="0"/>
              <a:t>Singleton </a:t>
            </a:r>
            <a:r>
              <a:rPr lang="en-US" sz="2400" dirty="0" smtClean="0"/>
              <a:t>pattern is a type of creational pattern.</a:t>
            </a:r>
          </a:p>
          <a:p>
            <a:r>
              <a:rPr lang="en-US" sz="2400" dirty="0"/>
              <a:t>The singleton design pattern provides </a:t>
            </a:r>
            <a:r>
              <a:rPr lang="en-US" sz="2400" dirty="0" smtClean="0"/>
              <a:t>complete </a:t>
            </a:r>
            <a:r>
              <a:rPr lang="en-US" sz="2400" dirty="0"/>
              <a:t>information on such class </a:t>
            </a:r>
            <a:r>
              <a:rPr lang="en-US" sz="2400" dirty="0" smtClean="0"/>
              <a:t>implementations. </a:t>
            </a:r>
            <a:endParaRPr lang="en-US" sz="2400" dirty="0"/>
          </a:p>
          <a:p>
            <a:pPr lvl="1"/>
            <a:endParaRPr lang="en-US" sz="2000" dirty="0" smtClean="0"/>
          </a:p>
          <a:p>
            <a:endParaRPr lang="en-I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</a:t>
            </a:r>
            <a:r>
              <a:rPr lang="en-US" dirty="0" smtClean="0"/>
              <a:t>Patterns [1-10]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the following when implementing the singleton design </a:t>
            </a:r>
            <a:r>
              <a:rPr lang="en-US" sz="2400" dirty="0" smtClean="0"/>
              <a:t>pattern:</a:t>
            </a:r>
          </a:p>
          <a:p>
            <a:pPr lvl="1"/>
            <a:r>
              <a:rPr lang="en-US" sz="1600" dirty="0"/>
              <a:t>The reference is finalized so that it does not reference a different instance.</a:t>
            </a:r>
          </a:p>
          <a:p>
            <a:pPr lvl="1"/>
            <a:r>
              <a:rPr lang="en-US" sz="1600" dirty="0"/>
              <a:t>The private modifier allows only same class access and restricts attempts to instantiate the </a:t>
            </a:r>
            <a:r>
              <a:rPr lang="en-US" sz="1600" dirty="0" smtClean="0"/>
              <a:t>singleton </a:t>
            </a:r>
            <a:r>
              <a:rPr lang="en-US" sz="1600" dirty="0"/>
              <a:t>class.</a:t>
            </a:r>
          </a:p>
          <a:p>
            <a:pPr lvl="1"/>
            <a:r>
              <a:rPr lang="en-US" sz="1600" dirty="0"/>
              <a:t>The factory method provides greater flexibility. It is commonly used in singleton implementations.</a:t>
            </a:r>
          </a:p>
          <a:p>
            <a:pPr lvl="1"/>
            <a:r>
              <a:rPr lang="en-US" sz="1600" dirty="0"/>
              <a:t>The singleton class usually includes a private constructor that prevents a constructor to instantiate </a:t>
            </a:r>
            <a:r>
              <a:rPr lang="en-US" sz="1600" dirty="0" smtClean="0"/>
              <a:t>the </a:t>
            </a:r>
            <a:r>
              <a:rPr lang="en-US" sz="1600" dirty="0"/>
              <a:t>singleton class.</a:t>
            </a:r>
          </a:p>
          <a:p>
            <a:pPr lvl="1"/>
            <a:r>
              <a:rPr lang="en-US" sz="1600" dirty="0"/>
              <a:t>To avoid using the factory method, a public variable can be used at the time of using a static </a:t>
            </a:r>
            <a:r>
              <a:rPr lang="en-US" sz="1600" dirty="0" smtClean="0"/>
              <a:t>reference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I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</a:t>
            </a:r>
            <a:r>
              <a:rPr lang="en-US" dirty="0" smtClean="0"/>
              <a:t>[2-10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</a:t>
            </a:r>
            <a:r>
              <a:rPr lang="en-US" dirty="0" smtClean="0"/>
              <a:t>[3-10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05273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602021"/>
            <a:ext cx="8519864" cy="3862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class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cs typeface="Courier New" panose="02070309020205020404" pitchFamily="49" charset="0"/>
              </a:rPr>
              <a:t> private static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= null;</a:t>
            </a:r>
          </a:p>
          <a:p>
            <a:r>
              <a:rPr lang="en-US" dirty="0">
                <a:cs typeface="Courier New" panose="02070309020205020404" pitchFamily="49" charset="0"/>
              </a:rPr>
              <a:t> private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cs typeface="Courier New" panose="02070309020205020404" pitchFamily="49" charset="0"/>
              </a:rPr>
              <a:t> public static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getInstance</a:t>
            </a:r>
            <a:r>
              <a:rPr lang="en-US" dirty="0"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cs typeface="Courier New" panose="02070309020205020404" pitchFamily="49" charset="0"/>
              </a:rPr>
              <a:t> if (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== null) {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cs typeface="Courier New" panose="02070309020205020404" pitchFamily="49" charset="0"/>
              </a:rPr>
              <a:t>singletonExample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new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   return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cs typeface="Courier New" panose="02070309020205020404" pitchFamily="49" charset="0"/>
              </a:rPr>
              <a:t> public void display() {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(“Welcome to Singleton Design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Pattern</a:t>
            </a:r>
            <a:r>
              <a:rPr lang="en-US" dirty="0">
                <a:cs typeface="Courier New" panose="02070309020205020404" pitchFamily="49" charset="0"/>
              </a:rPr>
              <a:t>”);</a:t>
            </a:r>
          </a:p>
          <a:p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}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SingletonExample</a:t>
            </a:r>
            <a:r>
              <a:rPr lang="en-US" sz="2400" dirty="0"/>
              <a:t> class contains a private static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SingletonExample</a:t>
            </a:r>
            <a:r>
              <a:rPr lang="en-US" sz="2400" dirty="0"/>
              <a:t> field. </a:t>
            </a:r>
          </a:p>
          <a:p>
            <a:r>
              <a:rPr lang="en-US" sz="2400" dirty="0"/>
              <a:t>There is a private constructor. </a:t>
            </a:r>
          </a:p>
          <a:p>
            <a:r>
              <a:rPr lang="en-US" sz="2400" dirty="0"/>
              <a:t>The public static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method returns the only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SingletonExample</a:t>
            </a:r>
            <a:r>
              <a:rPr lang="en-US" sz="2400" dirty="0"/>
              <a:t> </a:t>
            </a:r>
            <a:r>
              <a:rPr lang="en-US" sz="2400" dirty="0" smtClean="0"/>
              <a:t>instance. </a:t>
            </a:r>
            <a:endParaRPr lang="en-US" sz="2400" dirty="0"/>
          </a:p>
          <a:p>
            <a:r>
              <a:rPr lang="en-US" sz="2400" dirty="0"/>
              <a:t>There is a 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method that can test the singleton.</a:t>
            </a:r>
            <a:endParaRPr lang="en-I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</a:t>
            </a:r>
            <a:r>
              <a:rPr lang="en-US" dirty="0" smtClean="0"/>
              <a:t>[4-10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2400" dirty="0"/>
              <a:t>() method is called on the singleton class. </a:t>
            </a:r>
          </a:p>
          <a:p>
            <a:r>
              <a:rPr lang="en-US" sz="2400" dirty="0"/>
              <a:t>The output of the program is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“Welcome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 Singleton Design Pattern”</a:t>
            </a:r>
            <a:r>
              <a:rPr lang="en-US" sz="2400" dirty="0"/>
              <a:t>.</a:t>
            </a:r>
            <a:endParaRPr lang="en-I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</a:t>
            </a:r>
            <a:r>
              <a:rPr lang="en-US" dirty="0" smtClean="0"/>
              <a:t>[5-10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54398"/>
            <a:ext cx="7404969" cy="3160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cs typeface="Courier New" panose="02070309020205020404" pitchFamily="49" charset="0"/>
              </a:rPr>
              <a:t>SingletonTest</a:t>
            </a:r>
            <a:r>
              <a:rPr lang="en-US" sz="1800" dirty="0"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/**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 @</a:t>
            </a:r>
            <a:r>
              <a:rPr lang="en-US" sz="1800" dirty="0" err="1">
                <a:cs typeface="Courier New" panose="02070309020205020404" pitchFamily="49" charset="0"/>
              </a:rPr>
              <a:t>param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 the command line arguments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*/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public static void main(String[]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)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SingletonExample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singletonExample</a:t>
            </a:r>
            <a:r>
              <a:rPr lang="en-US" sz="1800" dirty="0"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cs typeface="Courier New" panose="02070309020205020404" pitchFamily="49" charset="0"/>
              </a:rPr>
              <a:t>SingletonExample.getInstance</a:t>
            </a:r>
            <a:r>
              <a:rPr lang="en-US" sz="1800" dirty="0"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singletonExample.display</a:t>
            </a:r>
            <a:r>
              <a:rPr lang="en-US" sz="1800" dirty="0"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}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concept of polymorphism can </a:t>
            </a:r>
            <a:r>
              <a:rPr lang="en-US" sz="2400" dirty="0"/>
              <a:t>be applied to </a:t>
            </a:r>
            <a:r>
              <a:rPr lang="en-US" sz="2400" dirty="0" smtClean="0"/>
              <a:t>Java.</a:t>
            </a:r>
          </a:p>
          <a:p>
            <a:r>
              <a:rPr lang="en-US" sz="2400" dirty="0" smtClean="0"/>
              <a:t>In Java, a </a:t>
            </a:r>
            <a:r>
              <a:rPr lang="en-US" sz="2400" dirty="0"/>
              <a:t>subclass can have its own unique behavior even while </a:t>
            </a:r>
            <a:r>
              <a:rPr lang="en-US" sz="2400" dirty="0" smtClean="0"/>
              <a:t>sharing </a:t>
            </a:r>
            <a:r>
              <a:rPr lang="en-US" sz="2400" dirty="0"/>
              <a:t>certain common functionalities with the parent class.</a:t>
            </a:r>
          </a:p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Java, interfaces include constant fields.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can be used as reference types. </a:t>
            </a:r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hey </a:t>
            </a:r>
            <a:r>
              <a:rPr lang="en-US" sz="2400" dirty="0"/>
              <a:t>are </a:t>
            </a:r>
            <a:r>
              <a:rPr lang="en-US" sz="2400" dirty="0" smtClean="0"/>
              <a:t>important </a:t>
            </a:r>
            <a:r>
              <a:rPr lang="en-US" sz="2400" dirty="0"/>
              <a:t>components of many design patterns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 interface declaration includes the </a:t>
            </a:r>
            <a:r>
              <a:rPr lang="en-US" sz="2400" dirty="0" smtClean="0"/>
              <a:t>following:</a:t>
            </a:r>
          </a:p>
          <a:p>
            <a:pPr lvl="1"/>
            <a:r>
              <a:rPr lang="en-IN" sz="2000" dirty="0"/>
              <a:t>Modifiers</a:t>
            </a:r>
          </a:p>
          <a:p>
            <a:pPr lvl="1"/>
            <a:r>
              <a:rPr lang="en-IN" sz="2000" dirty="0"/>
              <a:t>The keyword </a:t>
            </a:r>
            <a:r>
              <a:rPr lang="en-IN" sz="2000" dirty="0" smtClean="0"/>
              <a:t>interface</a:t>
            </a:r>
          </a:p>
          <a:p>
            <a:pPr lvl="1"/>
            <a:r>
              <a:rPr lang="en-US" sz="2000" dirty="0"/>
              <a:t>The interface name</a:t>
            </a:r>
          </a:p>
          <a:p>
            <a:pPr lvl="1"/>
            <a:r>
              <a:rPr lang="en-US" sz="2000" dirty="0"/>
              <a:t>A comma-separated list of parent interfaces that it can extend</a:t>
            </a:r>
          </a:p>
          <a:p>
            <a:pPr lvl="1"/>
            <a:r>
              <a:rPr lang="en-US" sz="2000" dirty="0"/>
              <a:t>The interface body</a:t>
            </a: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</a:t>
            </a:r>
            <a:r>
              <a:rPr lang="en-US" dirty="0" smtClean="0"/>
              <a:t>[6-10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Data Access </a:t>
            </a:r>
            <a:r>
              <a:rPr lang="en-US" sz="2400" dirty="0" smtClean="0"/>
              <a:t>Object (DAO) </a:t>
            </a:r>
            <a:r>
              <a:rPr lang="en-US" sz="2400" dirty="0"/>
              <a:t>pattern is used when an application is created that needs to persist its data.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DAO pattern </a:t>
            </a:r>
            <a:r>
              <a:rPr lang="en-US" sz="2400" dirty="0" smtClean="0"/>
              <a:t>involves </a:t>
            </a:r>
            <a:r>
              <a:rPr lang="en-US" sz="2400" dirty="0"/>
              <a:t>a technique for separating the business logic from persistence </a:t>
            </a:r>
            <a:r>
              <a:rPr lang="en-US" sz="2400" dirty="0" smtClean="0"/>
              <a:t>logic.</a:t>
            </a:r>
          </a:p>
          <a:p>
            <a:r>
              <a:rPr lang="en-US" sz="2400" dirty="0"/>
              <a:t>The DAO pattern uses the following:</a:t>
            </a:r>
          </a:p>
          <a:p>
            <a:pPr lvl="1"/>
            <a:r>
              <a:rPr lang="en-US" sz="2000" dirty="0"/>
              <a:t>DAO </a:t>
            </a:r>
            <a:r>
              <a:rPr lang="en-US" sz="2000" dirty="0" smtClean="0"/>
              <a:t>Interface</a:t>
            </a:r>
          </a:p>
          <a:p>
            <a:pPr lvl="1"/>
            <a:r>
              <a:rPr lang="en-US" sz="2000" dirty="0" smtClean="0"/>
              <a:t>DAO </a:t>
            </a:r>
            <a:r>
              <a:rPr lang="en-US" sz="2000" dirty="0"/>
              <a:t>Concrete </a:t>
            </a:r>
            <a:r>
              <a:rPr lang="en-US" sz="2000" dirty="0" smtClean="0"/>
              <a:t>Class</a:t>
            </a:r>
          </a:p>
          <a:p>
            <a:pPr lvl="1"/>
            <a:r>
              <a:rPr lang="en-US" sz="2000" dirty="0" smtClean="0"/>
              <a:t>Model </a:t>
            </a:r>
            <a:r>
              <a:rPr lang="en-US" sz="2000" dirty="0"/>
              <a:t>Object or Value </a:t>
            </a:r>
            <a:r>
              <a:rPr lang="en-US" sz="2000" dirty="0" smtClean="0"/>
              <a:t>Object</a:t>
            </a: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</a:t>
            </a:r>
            <a:r>
              <a:rPr lang="en-US" dirty="0" smtClean="0"/>
              <a:t>[7-10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figure shows </a:t>
            </a:r>
            <a:r>
              <a:rPr lang="en-US" sz="2400" dirty="0"/>
              <a:t>the </a:t>
            </a:r>
            <a:r>
              <a:rPr lang="en-US" sz="2400" dirty="0" smtClean="0"/>
              <a:t>structure of </a:t>
            </a:r>
            <a:r>
              <a:rPr lang="en-US" sz="2400" dirty="0"/>
              <a:t>a DAO design </a:t>
            </a:r>
            <a:r>
              <a:rPr lang="en-US" sz="2400" dirty="0" smtClean="0"/>
              <a:t>pattern:</a:t>
            </a: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</a:t>
            </a:r>
            <a:r>
              <a:rPr lang="en-US" dirty="0" smtClean="0"/>
              <a:t>[8-10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60" y="1772816"/>
            <a:ext cx="5760640" cy="42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Factory P</a:t>
            </a:r>
            <a:r>
              <a:rPr lang="en-US" sz="2400" b="1" u="sng" dirty="0" smtClean="0"/>
              <a:t>attern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It is </a:t>
            </a:r>
            <a:r>
              <a:rPr lang="en-US" sz="2400" dirty="0"/>
              <a:t>one of the commonly used design patterns in Java.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belongs to the creational pattern </a:t>
            </a:r>
            <a:r>
              <a:rPr lang="en-US" sz="2400" dirty="0" smtClean="0"/>
              <a:t>category.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pattern does not perform direct constructor </a:t>
            </a:r>
            <a:r>
              <a:rPr lang="en-US" sz="2400" dirty="0" smtClean="0"/>
              <a:t>calls </a:t>
            </a:r>
            <a:r>
              <a:rPr lang="en-US" sz="2400" dirty="0"/>
              <a:t>when invoking a method.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Observer </a:t>
            </a:r>
            <a:r>
              <a:rPr lang="en-US" sz="2400" b="1" u="sng" dirty="0"/>
              <a:t>Pattern</a:t>
            </a:r>
            <a:r>
              <a:rPr lang="en-US" sz="2000" dirty="0"/>
              <a:t>:</a:t>
            </a:r>
          </a:p>
          <a:p>
            <a:r>
              <a:rPr lang="en-US" sz="2400" dirty="0" smtClean="0"/>
              <a:t>This helps </a:t>
            </a:r>
            <a:r>
              <a:rPr lang="en-US" sz="2400" dirty="0"/>
              <a:t>to observe the </a:t>
            </a:r>
            <a:r>
              <a:rPr lang="en-US" sz="2400" dirty="0" smtClean="0"/>
              <a:t>behavior </a:t>
            </a:r>
            <a:r>
              <a:rPr lang="en-US" sz="2400" dirty="0"/>
              <a:t>of objects such as change in state or change </a:t>
            </a:r>
            <a:r>
              <a:rPr lang="en-US" sz="2400" dirty="0" smtClean="0"/>
              <a:t>in </a:t>
            </a:r>
            <a:r>
              <a:rPr lang="en-US" sz="2400" dirty="0"/>
              <a:t>property. </a:t>
            </a:r>
          </a:p>
          <a:p>
            <a:r>
              <a:rPr lang="en-US" sz="2400" dirty="0"/>
              <a:t>Here, an object called the subject maintains a collection of objects called observers.</a:t>
            </a:r>
          </a:p>
          <a:p>
            <a:r>
              <a:rPr lang="en-US" sz="2400" dirty="0"/>
              <a:t>Whenever the subject changes, it notifies the </a:t>
            </a:r>
            <a:r>
              <a:rPr lang="en-US" sz="2400" dirty="0" smtClean="0"/>
              <a:t>observers.</a:t>
            </a:r>
          </a:p>
          <a:p>
            <a:r>
              <a:rPr lang="en-US" sz="2400" dirty="0" smtClean="0"/>
              <a:t>Observers </a:t>
            </a:r>
            <a:r>
              <a:rPr lang="en-US" sz="2400" dirty="0"/>
              <a:t>can be added or removed from the </a:t>
            </a:r>
            <a:r>
              <a:rPr lang="en-US" sz="2400" dirty="0" smtClean="0"/>
              <a:t>collection </a:t>
            </a:r>
            <a:r>
              <a:rPr lang="en-US" sz="2400" dirty="0"/>
              <a:t>of observers in the subject.</a:t>
            </a: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</a:t>
            </a:r>
            <a:r>
              <a:rPr lang="en-US" dirty="0" smtClean="0"/>
              <a:t>[9-10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figure shows the factory pattern diagram: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</a:t>
            </a:r>
            <a:r>
              <a:rPr lang="en-US" dirty="0" smtClean="0"/>
              <a:t>10-10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7" y="1700808"/>
            <a:ext cx="8167545" cy="34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Delegation is </a:t>
            </a:r>
            <a:r>
              <a:rPr lang="en-US" sz="2400" dirty="0"/>
              <a:t>a relationship between objects. </a:t>
            </a:r>
            <a:endParaRPr lang="en-US" sz="2400" dirty="0" smtClean="0"/>
          </a:p>
          <a:p>
            <a:r>
              <a:rPr lang="en-US" sz="2400" dirty="0" smtClean="0"/>
              <a:t>Here</a:t>
            </a:r>
            <a:r>
              <a:rPr lang="en-US" sz="2400" dirty="0"/>
              <a:t>, one object forwards method calls to </a:t>
            </a:r>
            <a:r>
              <a:rPr lang="en-US" sz="2400" dirty="0" smtClean="0"/>
              <a:t>another </a:t>
            </a:r>
            <a:r>
              <a:rPr lang="en-US" sz="2400" dirty="0"/>
              <a:t>object, which is called its delegate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Unlike inheritance, delegation does not create </a:t>
            </a:r>
            <a:r>
              <a:rPr lang="en-US" sz="2400" dirty="0" smtClean="0"/>
              <a:t>a </a:t>
            </a:r>
            <a:r>
              <a:rPr lang="en-US" sz="2400" dirty="0"/>
              <a:t>super class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Delegation does </a:t>
            </a:r>
            <a:r>
              <a:rPr lang="en-US" sz="2400" dirty="0"/>
              <a:t>not force to accept all the </a:t>
            </a:r>
            <a:r>
              <a:rPr lang="en-US" sz="2400" dirty="0" smtClean="0"/>
              <a:t>methods </a:t>
            </a:r>
            <a:r>
              <a:rPr lang="en-US" sz="2400" dirty="0"/>
              <a:t>of the super class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Delegation supports code reusability and provides run-time </a:t>
            </a:r>
            <a:r>
              <a:rPr lang="en-US" sz="2400" dirty="0" smtClean="0"/>
              <a:t>flexibility.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 smtClean="0"/>
              <a:t>Delegation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Composition refers to the process of composing a class from references to other objects. </a:t>
            </a:r>
            <a:endParaRPr lang="en-US" sz="2400" dirty="0" smtClean="0"/>
          </a:p>
          <a:p>
            <a:r>
              <a:rPr lang="en-US" sz="2400" dirty="0" smtClean="0"/>
              <a:t>Composition </a:t>
            </a:r>
            <a:r>
              <a:rPr lang="en-US" sz="2400" dirty="0"/>
              <a:t>forms the building blocks for data structures. </a:t>
            </a:r>
            <a:endParaRPr lang="en-US" sz="2400" dirty="0" smtClean="0"/>
          </a:p>
          <a:p>
            <a:r>
              <a:rPr lang="en-US" sz="2400" dirty="0" smtClean="0"/>
              <a:t>Programmers </a:t>
            </a:r>
            <a:r>
              <a:rPr lang="en-US" sz="2400" dirty="0"/>
              <a:t>can use object composition to create more complex objects.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aggregation, one class owns another class.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composition, when the owning object is destroyed, so are the objects within it but in aggregation, this is not true. </a:t>
            </a:r>
            <a:endParaRPr lang="en-US" sz="2400" dirty="0" smtClean="0"/>
          </a:p>
          <a:p>
            <a:r>
              <a:rPr lang="en-US" sz="2400" dirty="0"/>
              <a:t>Composition and aggregation are design concepts and not actual patterns.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</a:t>
            </a:r>
            <a:r>
              <a:rPr lang="en-US" dirty="0" smtClean="0"/>
              <a:t>Aggregation [1-6]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implement object composition, perform the following </a:t>
            </a:r>
            <a:r>
              <a:rPr lang="en-US" sz="2400" dirty="0" smtClean="0"/>
              <a:t>steps:</a:t>
            </a:r>
            <a:endParaRPr lang="en-US" sz="2400" dirty="0"/>
          </a:p>
          <a:p>
            <a:pPr lvl="1"/>
            <a:r>
              <a:rPr lang="en-US" sz="1600" dirty="0"/>
              <a:t>Create a class with reference to other classes. </a:t>
            </a:r>
          </a:p>
          <a:p>
            <a:pPr lvl="1"/>
            <a:r>
              <a:rPr lang="en-US" sz="1600" dirty="0"/>
              <a:t>Add the same signature methods that forward to the referenced object. </a:t>
            </a:r>
            <a:endParaRPr lang="en-IN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</a:t>
            </a:r>
            <a:r>
              <a:rPr lang="en-US" dirty="0" smtClean="0"/>
              <a:t>Aggregation [2-6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54398"/>
            <a:ext cx="7404969" cy="2613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// Composition </a:t>
            </a:r>
          </a:p>
          <a:p>
            <a:r>
              <a:rPr lang="en-US" sz="1800" dirty="0"/>
              <a:t>class House </a:t>
            </a:r>
          </a:p>
          <a:p>
            <a:r>
              <a:rPr lang="en-US" sz="1800" dirty="0"/>
              <a:t>{ </a:t>
            </a:r>
          </a:p>
          <a:p>
            <a:pPr indent="400050"/>
            <a:r>
              <a:rPr lang="en-US" sz="1800" dirty="0"/>
              <a:t>// House has door. </a:t>
            </a:r>
          </a:p>
          <a:p>
            <a:pPr indent="400050"/>
            <a:r>
              <a:rPr lang="en-US" sz="1800" dirty="0"/>
              <a:t>// Door is built when House is built, </a:t>
            </a:r>
          </a:p>
          <a:p>
            <a:pPr indent="400050"/>
            <a:r>
              <a:rPr lang="en-US" sz="1800" dirty="0"/>
              <a:t>// it is destroyed when House is destroyed. </a:t>
            </a:r>
          </a:p>
          <a:p>
            <a:pPr indent="400050"/>
            <a:r>
              <a:rPr lang="en-US" sz="1800" dirty="0"/>
              <a:t>private Door </a:t>
            </a:r>
            <a:r>
              <a:rPr lang="en-US" sz="1800" dirty="0" err="1"/>
              <a:t>dr</a:t>
            </a:r>
            <a:r>
              <a:rPr lang="en-US" sz="1800" dirty="0"/>
              <a:t>; </a:t>
            </a:r>
          </a:p>
          <a:p>
            <a:r>
              <a:rPr lang="en-US" sz="1800" dirty="0"/>
              <a:t>}; 	</a:t>
            </a:r>
          </a:p>
        </p:txBody>
      </p:sp>
    </p:spTree>
    <p:extLst>
      <p:ext uri="{BB962C8B-B14F-4D97-AF65-F5344CB8AC3E}">
        <p14:creationId xmlns:p14="http://schemas.microsoft.com/office/powerpoint/2010/main" val="18356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an example of a student attending a course. </a:t>
            </a:r>
            <a:endParaRPr lang="en-US" sz="24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student ‘has a’ course.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composition for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2000" b="1" dirty="0"/>
              <a:t> </a:t>
            </a:r>
            <a:r>
              <a:rPr lang="en-US" sz="2000" dirty="0"/>
              <a:t>classes is depicted in </a:t>
            </a:r>
            <a:r>
              <a:rPr lang="en-US" sz="2000" dirty="0" smtClean="0"/>
              <a:t>the following Code </a:t>
            </a:r>
            <a:r>
              <a:rPr lang="en-US" sz="2000" dirty="0" smtClean="0"/>
              <a:t>Snippet: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</a:t>
            </a:r>
            <a:r>
              <a:rPr lang="en-US" dirty="0" smtClean="0"/>
              <a:t>[3-6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951882"/>
            <a:ext cx="7404969" cy="3277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package composition; </a:t>
            </a:r>
          </a:p>
          <a:p>
            <a:pPr indent="171450"/>
            <a:r>
              <a:rPr lang="en-US" sz="1800" dirty="0"/>
              <a:t>public class Course { </a:t>
            </a:r>
            <a:endParaRPr lang="en-US" sz="1800" dirty="0" smtClean="0"/>
          </a:p>
          <a:p>
            <a:pPr indent="228600"/>
            <a:r>
              <a:rPr lang="en-US" sz="1800" dirty="0"/>
              <a:t>private String title; </a:t>
            </a:r>
          </a:p>
          <a:p>
            <a:pPr indent="228600"/>
            <a:r>
              <a:rPr lang="en-US" sz="1800" dirty="0"/>
              <a:t>private long score; </a:t>
            </a:r>
          </a:p>
          <a:p>
            <a:pPr indent="228600"/>
            <a:r>
              <a:rPr lang="en-US" sz="1800" dirty="0"/>
              <a:t>private </a:t>
            </a:r>
            <a:r>
              <a:rPr lang="en-US" sz="1800" dirty="0" err="1"/>
              <a:t>int</a:t>
            </a:r>
            <a:r>
              <a:rPr lang="en-US" sz="1800" dirty="0"/>
              <a:t> id; </a:t>
            </a:r>
            <a:endParaRPr lang="en-US" sz="1800" dirty="0" smtClean="0"/>
          </a:p>
          <a:p>
            <a:pPr indent="228600"/>
            <a:endParaRPr lang="en-US" sz="1800" dirty="0"/>
          </a:p>
          <a:p>
            <a:pPr indent="228600"/>
            <a:r>
              <a:rPr lang="en-US" sz="1800" dirty="0"/>
              <a:t>public String </a:t>
            </a:r>
            <a:r>
              <a:rPr lang="en-US" sz="1800" dirty="0" err="1"/>
              <a:t>getTitle</a:t>
            </a:r>
            <a:r>
              <a:rPr lang="en-US" sz="1800" dirty="0"/>
              <a:t>() { 	</a:t>
            </a:r>
          </a:p>
          <a:p>
            <a:pPr indent="628650"/>
            <a:r>
              <a:rPr lang="en-US" sz="1800" dirty="0"/>
              <a:t>return title; 	</a:t>
            </a:r>
          </a:p>
          <a:p>
            <a:pPr indent="228600"/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r>
              <a:rPr lang="en-US" sz="18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244985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33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</a:t>
            </a:r>
            <a:r>
              <a:rPr lang="en-US" dirty="0" smtClean="0"/>
              <a:t>[4-6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115" y="908720"/>
            <a:ext cx="8593573" cy="5272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228600"/>
            <a:r>
              <a:rPr lang="en-US" sz="1800" dirty="0" smtClean="0"/>
              <a:t>public </a:t>
            </a:r>
            <a:r>
              <a:rPr lang="en-US" sz="1800" dirty="0"/>
              <a:t>void </a:t>
            </a:r>
            <a:r>
              <a:rPr lang="en-US" sz="1800" dirty="0" err="1"/>
              <a:t>setTitle</a:t>
            </a:r>
            <a:r>
              <a:rPr lang="en-US" sz="1800" dirty="0"/>
              <a:t>(String title) { </a:t>
            </a:r>
            <a:endParaRPr lang="en-US" sz="1800" dirty="0" smtClean="0"/>
          </a:p>
          <a:p>
            <a:pPr indent="800100"/>
            <a:r>
              <a:rPr lang="en-US" sz="1800" dirty="0" err="1"/>
              <a:t>this.title</a:t>
            </a:r>
            <a:r>
              <a:rPr lang="en-US" sz="1800" dirty="0"/>
              <a:t> = title; </a:t>
            </a:r>
          </a:p>
          <a:p>
            <a:pPr indent="22860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public long </a:t>
            </a:r>
            <a:r>
              <a:rPr lang="en-US" sz="1800" dirty="0" err="1"/>
              <a:t>getScore</a:t>
            </a:r>
            <a:r>
              <a:rPr lang="en-US" sz="1800" dirty="0"/>
              <a:t>() { </a:t>
            </a:r>
          </a:p>
          <a:p>
            <a:pPr indent="800100"/>
            <a:r>
              <a:rPr lang="en-US" sz="1800" dirty="0"/>
              <a:t>return score; </a:t>
            </a:r>
          </a:p>
          <a:p>
            <a:pPr indent="22860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public void </a:t>
            </a:r>
            <a:r>
              <a:rPr lang="en-US" sz="1800" dirty="0" err="1"/>
              <a:t>setScore</a:t>
            </a:r>
            <a:r>
              <a:rPr lang="en-US" sz="1800" dirty="0"/>
              <a:t>(long score) { </a:t>
            </a:r>
          </a:p>
          <a:p>
            <a:pPr indent="800100"/>
            <a:r>
              <a:rPr lang="en-US" sz="1800" dirty="0" err="1"/>
              <a:t>this.score</a:t>
            </a:r>
            <a:r>
              <a:rPr lang="en-US" sz="1800" dirty="0"/>
              <a:t> = score; </a:t>
            </a:r>
          </a:p>
          <a:p>
            <a:pPr indent="22860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public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getId</a:t>
            </a:r>
            <a:r>
              <a:rPr lang="en-US" sz="1800" dirty="0"/>
              <a:t>() { </a:t>
            </a:r>
          </a:p>
          <a:p>
            <a:pPr indent="800100"/>
            <a:r>
              <a:rPr lang="en-US" sz="1800" dirty="0"/>
              <a:t>return id; </a:t>
            </a:r>
          </a:p>
          <a:p>
            <a:pPr indent="22860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public void </a:t>
            </a:r>
            <a:r>
              <a:rPr lang="en-US" sz="1800" dirty="0" err="1"/>
              <a:t>setId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id) { </a:t>
            </a:r>
          </a:p>
          <a:p>
            <a:pPr indent="800100"/>
            <a:r>
              <a:rPr lang="en-US" sz="1800" dirty="0"/>
              <a:t>this.id = id; </a:t>
            </a:r>
          </a:p>
          <a:p>
            <a:pPr indent="228600"/>
            <a:r>
              <a:rPr lang="en-US" sz="1800" dirty="0"/>
              <a:t>} </a:t>
            </a:r>
          </a:p>
          <a:p>
            <a:r>
              <a:rPr lang="en-US" sz="1800" dirty="0"/>
              <a:t>} 		</a:t>
            </a:r>
          </a:p>
        </p:txBody>
      </p:sp>
    </p:spTree>
    <p:extLst>
      <p:ext uri="{BB962C8B-B14F-4D97-AF65-F5344CB8AC3E}">
        <p14:creationId xmlns:p14="http://schemas.microsoft.com/office/powerpoint/2010/main" val="39960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super class named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/>
              <a:t> has been </a:t>
            </a:r>
            <a:r>
              <a:rPr lang="en-US" sz="2000" dirty="0" smtClean="0"/>
              <a:t>created having </a:t>
            </a:r>
            <a:r>
              <a:rPr lang="en-US" sz="2000" dirty="0"/>
              <a:t>two methods,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accelerate() </a:t>
            </a:r>
            <a:r>
              <a:rPr lang="en-US" sz="2000" dirty="0"/>
              <a:t>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printDescription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dirty="0" smtClean="0"/>
              <a:t>.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sub class named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LuxuryCar</a:t>
            </a:r>
            <a:r>
              <a:rPr lang="en-US" sz="2000" dirty="0" smtClean="0"/>
              <a:t> </a:t>
            </a:r>
            <a:r>
              <a:rPr lang="en-US" sz="2000" dirty="0"/>
              <a:t>is created based 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/>
              <a:t> and overrides the methods of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/>
              <a:t> class</a:t>
            </a:r>
            <a:r>
              <a:rPr lang="en-IN" sz="20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GB" dirty="0"/>
              <a:t>Implementing </a:t>
            </a:r>
            <a:r>
              <a:rPr lang="en-GB" dirty="0" smtClean="0"/>
              <a:t>Polymorphism [1-4]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516" y="3090224"/>
            <a:ext cx="8151172" cy="2806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cs typeface="Courier New" panose="02070309020205020404" pitchFamily="49" charset="0"/>
              </a:rPr>
              <a:t>LuxuryCar</a:t>
            </a:r>
            <a:r>
              <a:rPr lang="en-GB" sz="1800" dirty="0">
                <a:cs typeface="Courier New" panose="02070309020205020404" pitchFamily="49" charset="0"/>
              </a:rPr>
              <a:t> extends Car {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// </a:t>
            </a:r>
            <a:r>
              <a:rPr lang="en-GB" sz="1800" dirty="0" err="1">
                <a:cs typeface="Courier New" panose="02070309020205020404" pitchFamily="49" charset="0"/>
              </a:rPr>
              <a:t>LuxuryCar</a:t>
            </a:r>
            <a:r>
              <a:rPr lang="en-GB" sz="1800" dirty="0">
                <a:cs typeface="Courier New" panose="02070309020205020404" pitchFamily="49" charset="0"/>
              </a:rPr>
              <a:t> defines an additional feature named perks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public String perks;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public </a:t>
            </a:r>
            <a:r>
              <a:rPr lang="en-GB" sz="1800" dirty="0" err="1">
                <a:cs typeface="Courier New" panose="02070309020205020404" pitchFamily="49" charset="0"/>
              </a:rPr>
              <a:t>LuxuryCar</a:t>
            </a:r>
            <a:r>
              <a:rPr lang="en-GB" sz="1800" dirty="0">
                <a:cs typeface="Courier New" panose="02070309020205020404" pitchFamily="49" charset="0"/>
              </a:rPr>
              <a:t>(</a:t>
            </a:r>
            <a:r>
              <a:rPr lang="en-GB" sz="1800" dirty="0" err="1">
                <a:cs typeface="Courier New" panose="02070309020205020404" pitchFamily="49" charset="0"/>
              </a:rPr>
              <a:t>int</a:t>
            </a:r>
            <a:r>
              <a:rPr lang="en-GB" sz="1800" dirty="0">
                <a:cs typeface="Courier New" panose="02070309020205020404" pitchFamily="49" charset="0"/>
              </a:rPr>
              <a:t> mileage, String </a:t>
            </a:r>
            <a:r>
              <a:rPr lang="en-GB" sz="1800" dirty="0" err="1">
                <a:cs typeface="Courier New" panose="02070309020205020404" pitchFamily="49" charset="0"/>
              </a:rPr>
              <a:t>color</a:t>
            </a:r>
            <a:r>
              <a:rPr lang="en-GB" sz="1800" dirty="0">
                <a:cs typeface="Courier New" panose="02070309020205020404" pitchFamily="49" charset="0"/>
              </a:rPr>
              <a:t>, String make, String perks) 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{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super(mileage, </a:t>
            </a:r>
            <a:r>
              <a:rPr lang="en-GB" sz="1800" dirty="0" err="1">
                <a:cs typeface="Courier New" panose="02070309020205020404" pitchFamily="49" charset="0"/>
              </a:rPr>
              <a:t>color</a:t>
            </a:r>
            <a:r>
              <a:rPr lang="en-GB" sz="1800" dirty="0">
                <a:cs typeface="Courier New" panose="02070309020205020404" pitchFamily="49" charset="0"/>
              </a:rPr>
              <a:t>, make);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this.perks</a:t>
            </a:r>
            <a:r>
              <a:rPr lang="en-GB" sz="1800" dirty="0">
                <a:cs typeface="Courier New" panose="02070309020205020404" pitchFamily="49" charset="0"/>
              </a:rPr>
              <a:t> = perks;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cs typeface="Courier New" panose="02070309020205020404" pitchFamily="49" charset="0"/>
              </a:rPr>
              <a:t>}</a:t>
            </a:r>
            <a:endParaRPr lang="en-GB" sz="1800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516" y="242088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468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</a:t>
            </a:r>
            <a:r>
              <a:rPr lang="en-US" dirty="0" smtClean="0"/>
              <a:t>[5-6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115" y="908720"/>
            <a:ext cx="8579285" cy="4607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package composition; </a:t>
            </a:r>
          </a:p>
          <a:p>
            <a:pPr indent="171450"/>
            <a:r>
              <a:rPr lang="en-US" sz="1800" dirty="0"/>
              <a:t>public class Student { </a:t>
            </a:r>
          </a:p>
          <a:p>
            <a:pPr indent="628650"/>
            <a:r>
              <a:rPr lang="en-US" sz="1800" dirty="0"/>
              <a:t>//composition has-a relationship </a:t>
            </a:r>
          </a:p>
          <a:p>
            <a:pPr indent="628650"/>
            <a:r>
              <a:rPr lang="en-US" sz="1800" dirty="0"/>
              <a:t>private Course </a:t>
            </a:r>
            <a:r>
              <a:rPr lang="en-US" sz="1800" dirty="0" err="1"/>
              <a:t>course</a:t>
            </a:r>
            <a:r>
              <a:rPr lang="en-US" sz="1800" dirty="0"/>
              <a:t>; </a:t>
            </a:r>
          </a:p>
          <a:p>
            <a:pPr indent="628650"/>
            <a:r>
              <a:rPr lang="en-US" sz="1800" dirty="0"/>
              <a:t>public Student(){	</a:t>
            </a:r>
          </a:p>
          <a:p>
            <a:pPr indent="800100"/>
            <a:r>
              <a:rPr lang="en-US" sz="1800" dirty="0" err="1"/>
              <a:t>this.course</a:t>
            </a:r>
            <a:r>
              <a:rPr lang="en-US" sz="1800" dirty="0"/>
              <a:t>=new Course(); </a:t>
            </a:r>
          </a:p>
          <a:p>
            <a:pPr indent="800100"/>
            <a:r>
              <a:rPr lang="en-US" sz="1800" dirty="0" err="1"/>
              <a:t>course.setScore</a:t>
            </a:r>
            <a:r>
              <a:rPr lang="en-US" sz="1800" dirty="0"/>
              <a:t>(1000); </a:t>
            </a:r>
          </a:p>
          <a:p>
            <a:pPr indent="171450"/>
            <a:r>
              <a:rPr lang="en-US" sz="1800" dirty="0"/>
              <a:t>} </a:t>
            </a:r>
          </a:p>
          <a:p>
            <a:pPr indent="171450"/>
            <a:r>
              <a:rPr lang="en-US" sz="1800" dirty="0"/>
              <a:t>public long </a:t>
            </a:r>
            <a:r>
              <a:rPr lang="en-US" sz="1800" dirty="0" err="1"/>
              <a:t>getScore</a:t>
            </a:r>
            <a:r>
              <a:rPr lang="en-US" sz="1800" dirty="0"/>
              <a:t>() { </a:t>
            </a:r>
          </a:p>
          <a:p>
            <a:pPr indent="457200"/>
            <a:r>
              <a:rPr lang="en-US" sz="1800" dirty="0"/>
              <a:t>return </a:t>
            </a:r>
            <a:r>
              <a:rPr lang="en-US" sz="1800" dirty="0" err="1"/>
              <a:t>course.getScore</a:t>
            </a:r>
            <a:r>
              <a:rPr lang="en-US" sz="1800" dirty="0"/>
              <a:t>(); </a:t>
            </a:r>
          </a:p>
          <a:p>
            <a:pPr indent="171450"/>
            <a:r>
              <a:rPr lang="en-US" sz="1800" dirty="0"/>
              <a:t>} </a:t>
            </a:r>
          </a:p>
          <a:p>
            <a:pPr indent="171450"/>
            <a:r>
              <a:rPr lang="en-US" sz="1800" dirty="0"/>
              <a:t>/** </a:t>
            </a:r>
          </a:p>
          <a:p>
            <a:pPr indent="171450"/>
            <a:r>
              <a:rPr lang="en-US" sz="1800" dirty="0"/>
              <a:t>* @</a:t>
            </a:r>
            <a:r>
              <a:rPr lang="en-US" sz="1800" dirty="0" err="1"/>
              <a:t>param</a:t>
            </a:r>
            <a:r>
              <a:rPr lang="en-US" sz="1800" dirty="0"/>
              <a:t> </a:t>
            </a:r>
            <a:r>
              <a:rPr lang="en-US" sz="1800" dirty="0" err="1"/>
              <a:t>args</a:t>
            </a:r>
            <a:r>
              <a:rPr lang="en-US" sz="1800" dirty="0"/>
              <a:t> the command line arguments </a:t>
            </a:r>
          </a:p>
          <a:p>
            <a:pPr indent="171450"/>
            <a:r>
              <a:rPr lang="en-US" sz="1800" dirty="0"/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138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</a:t>
            </a:r>
            <a:r>
              <a:rPr lang="en-US" dirty="0" smtClean="0"/>
              <a:t>[6-6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115" y="908720"/>
            <a:ext cx="7404969" cy="19482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public </a:t>
            </a:r>
            <a:r>
              <a:rPr lang="en-US" sz="1800" dirty="0"/>
              <a:t>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pPr indent="57150"/>
            <a:r>
              <a:rPr lang="en-US" sz="1800" dirty="0"/>
              <a:t>{ </a:t>
            </a:r>
          </a:p>
          <a:p>
            <a:pPr indent="400050"/>
            <a:r>
              <a:rPr lang="en-US" sz="1800" dirty="0"/>
              <a:t>Student p = new Student(); </a:t>
            </a:r>
          </a:p>
          <a:p>
            <a:pPr indent="400050"/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p.getScore</a:t>
            </a:r>
            <a:r>
              <a:rPr lang="en-US" sz="1800" dirty="0"/>
              <a:t>()); 	</a:t>
            </a:r>
            <a:endParaRPr lang="en-US" sz="1800" dirty="0" smtClean="0"/>
          </a:p>
          <a:p>
            <a:pPr indent="114300"/>
            <a:r>
              <a:rPr lang="en-US" sz="1800" dirty="0" smtClean="0"/>
              <a:t>}</a:t>
            </a:r>
          </a:p>
          <a:p>
            <a:r>
              <a:rPr lang="en-US" sz="1800" dirty="0"/>
              <a:t>}		</a:t>
            </a:r>
          </a:p>
        </p:txBody>
      </p:sp>
    </p:spTree>
    <p:extLst>
      <p:ext uri="{BB962C8B-B14F-4D97-AF65-F5344CB8AC3E}">
        <p14:creationId xmlns:p14="http://schemas.microsoft.com/office/powerpoint/2010/main" val="31370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development of application software is performed using a programming language that </a:t>
            </a:r>
            <a:r>
              <a:rPr lang="en-US" sz="2000" dirty="0" smtClean="0"/>
              <a:t>enforces </a:t>
            </a:r>
            <a:r>
              <a:rPr lang="en-US" sz="2000" dirty="0"/>
              <a:t>a particular style of programming, also referred to as programming paradigm.</a:t>
            </a:r>
          </a:p>
          <a:p>
            <a:r>
              <a:rPr lang="en-US" sz="2000" dirty="0"/>
              <a:t>In structured programming paradigm, the application development is decomposed into a hierarchy </a:t>
            </a:r>
            <a:r>
              <a:rPr lang="en-US" sz="2000" dirty="0" smtClean="0"/>
              <a:t>of </a:t>
            </a:r>
            <a:r>
              <a:rPr lang="en-US" sz="2000" dirty="0"/>
              <a:t>subprograms.</a:t>
            </a:r>
          </a:p>
          <a:p>
            <a:r>
              <a:rPr lang="en-US" sz="2000" dirty="0"/>
              <a:t>In object-oriented programming paradigm, applications are designed around data, rather than </a:t>
            </a:r>
            <a:r>
              <a:rPr lang="en-US" sz="2000" dirty="0" smtClean="0"/>
              <a:t>focusing </a:t>
            </a:r>
            <a:r>
              <a:rPr lang="en-US" sz="2000" dirty="0"/>
              <a:t>only on the functionalities.</a:t>
            </a:r>
          </a:p>
          <a:p>
            <a:r>
              <a:rPr lang="en-US" sz="2000" dirty="0"/>
              <a:t>The main building blocks of an OOP language are classes and objects. An object represents a </a:t>
            </a:r>
            <a:r>
              <a:rPr lang="en-US" sz="2000" dirty="0" smtClean="0"/>
              <a:t>real-world </a:t>
            </a:r>
            <a:r>
              <a:rPr lang="en-US" sz="2000" dirty="0"/>
              <a:t>entity and a class is a conceptual model. </a:t>
            </a:r>
          </a:p>
          <a:p>
            <a:r>
              <a:rPr lang="en-US" sz="2000" dirty="0"/>
              <a:t>Java is an OOP language as well a platform used for developing applications that can be executed </a:t>
            </a:r>
            <a:r>
              <a:rPr lang="en-US" sz="2000" dirty="0" smtClean="0"/>
              <a:t>on </a:t>
            </a:r>
            <a:r>
              <a:rPr lang="en-US" sz="2000" dirty="0"/>
              <a:t>different platforms. Java platform is a software-only platform that runs on top of the other </a:t>
            </a:r>
            <a:r>
              <a:rPr lang="en-US" sz="2000" dirty="0" smtClean="0"/>
              <a:t>hardware-based </a:t>
            </a:r>
            <a:r>
              <a:rPr lang="en-US" sz="2000" dirty="0"/>
              <a:t>platforms.</a:t>
            </a:r>
          </a:p>
          <a:p>
            <a:r>
              <a:rPr lang="en-US" sz="2000" dirty="0"/>
              <a:t>The editions of Java platform are Java SE, Java EE, and Java ME.</a:t>
            </a:r>
          </a:p>
          <a:p>
            <a:r>
              <a:rPr lang="en-US" sz="2000" dirty="0"/>
              <a:t>The components of Java SE platform are JDK and JRE. JRE provides JVM and Java libraries that are </a:t>
            </a:r>
            <a:r>
              <a:rPr lang="en-US" sz="2000" dirty="0" smtClean="0"/>
              <a:t>used </a:t>
            </a:r>
            <a:r>
              <a:rPr lang="en-US" sz="2000" dirty="0"/>
              <a:t>to run a Java program. JDK includes the necessary development tools, runtime environment, </a:t>
            </a:r>
            <a:r>
              <a:rPr lang="en-US" sz="2000" dirty="0" smtClean="0"/>
              <a:t>and </a:t>
            </a:r>
            <a:r>
              <a:rPr lang="en-US" sz="2000" dirty="0"/>
              <a:t>APIs for creating Java programs.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GB" dirty="0"/>
              <a:t>Implementing </a:t>
            </a:r>
            <a:r>
              <a:rPr lang="en-GB" dirty="0" smtClean="0"/>
              <a:t>Polymorphism [2-4]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010403"/>
            <a:ext cx="8151172" cy="3139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cs typeface="Courier New" panose="02070309020205020404" pitchFamily="49" charset="0"/>
              </a:rPr>
              <a:t>public </a:t>
            </a:r>
            <a:r>
              <a:rPr lang="en-GB" sz="1800" dirty="0">
                <a:cs typeface="Courier New" panose="02070309020205020404" pitchFamily="49" charset="0"/>
              </a:rPr>
              <a:t>void accelerate() {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System.out.println</a:t>
            </a:r>
            <a:r>
              <a:rPr lang="en-GB" sz="1800" dirty="0">
                <a:cs typeface="Courier New" panose="02070309020205020404" pitchFamily="49" charset="0"/>
              </a:rPr>
              <a:t>(“Luxury Car is Accelerating”);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public void </a:t>
            </a:r>
            <a:r>
              <a:rPr lang="en-GB" sz="1800" dirty="0" err="1">
                <a:cs typeface="Courier New" panose="02070309020205020404" pitchFamily="49" charset="0"/>
              </a:rPr>
              <a:t>printDescription</a:t>
            </a:r>
            <a:r>
              <a:rPr lang="en-GB" sz="1800" dirty="0">
                <a:cs typeface="Courier New" panose="02070309020205020404" pitchFamily="49" charset="0"/>
              </a:rPr>
              <a:t>() {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super.printDescription</a:t>
            </a:r>
            <a:r>
              <a:rPr lang="en-GB" sz="1800" dirty="0">
                <a:cs typeface="Courier New" panose="02070309020205020404" pitchFamily="49" charset="0"/>
              </a:rPr>
              <a:t>();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System.out.println</a:t>
            </a:r>
            <a:r>
              <a:rPr lang="en-GB" sz="1800" dirty="0">
                <a:cs typeface="Courier New" panose="02070309020205020404" pitchFamily="49" charset="0"/>
              </a:rPr>
              <a:t>(“The “ + “Luxury car is a: “ + </a:t>
            </a:r>
            <a:r>
              <a:rPr lang="en-GB" sz="1800" dirty="0" err="1">
                <a:cs typeface="Courier New" panose="02070309020205020404" pitchFamily="49" charset="0"/>
              </a:rPr>
              <a:t>this.perks</a:t>
            </a:r>
            <a:r>
              <a:rPr lang="en-GB" sz="1800" dirty="0">
                <a:cs typeface="Courier New" panose="02070309020205020404" pitchFamily="49" charset="0"/>
              </a:rPr>
              <a:t> + 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cs typeface="Courier New" panose="02070309020205020404" pitchFamily="49" charset="0"/>
              </a:rPr>
              <a:t>“.”);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791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Code Snippet 2 creates two instances of 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/>
              <a:t>, instantiates them, and invokes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accelerate()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printDescription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methods on each instance respectively</a:t>
            </a:r>
            <a:r>
              <a:rPr lang="en-IN" sz="20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GB" dirty="0"/>
              <a:t>Implementing </a:t>
            </a:r>
            <a:r>
              <a:rPr lang="en-GB" dirty="0" smtClean="0"/>
              <a:t>Polymorphism [3-4]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882" y="2751648"/>
            <a:ext cx="8343574" cy="3139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cs typeface="Courier New" panose="02070309020205020404" pitchFamily="49" charset="0"/>
              </a:rPr>
              <a:t>public class </a:t>
            </a:r>
            <a:r>
              <a:rPr lang="en-GB" sz="1800" dirty="0" err="1">
                <a:cs typeface="Courier New" panose="02070309020205020404" pitchFamily="49" charset="0"/>
              </a:rPr>
              <a:t>PolymorphismTest</a:t>
            </a:r>
            <a:r>
              <a:rPr lang="en-GB" sz="1800" dirty="0">
                <a:cs typeface="Courier New" panose="02070309020205020404" pitchFamily="49" charset="0"/>
              </a:rPr>
              <a:t> {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/**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* @</a:t>
            </a:r>
            <a:r>
              <a:rPr lang="en-GB" sz="1800" dirty="0" err="1">
                <a:cs typeface="Courier New" panose="02070309020205020404" pitchFamily="49" charset="0"/>
              </a:rPr>
              <a:t>param</a:t>
            </a:r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args</a:t>
            </a:r>
            <a:r>
              <a:rPr lang="en-GB" sz="1800" dirty="0">
                <a:cs typeface="Courier New" panose="02070309020205020404" pitchFamily="49" charset="0"/>
              </a:rPr>
              <a:t> the command line arguments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*/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public static void main(String[] </a:t>
            </a:r>
            <a:r>
              <a:rPr lang="en-GB" sz="1800" dirty="0" err="1">
                <a:cs typeface="Courier New" panose="02070309020205020404" pitchFamily="49" charset="0"/>
              </a:rPr>
              <a:t>args</a:t>
            </a:r>
            <a:r>
              <a:rPr lang="en-GB" sz="1800" dirty="0">
                <a:cs typeface="Courier New" panose="02070309020205020404" pitchFamily="49" charset="0"/>
              </a:rPr>
              <a:t>) {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Car </a:t>
            </a:r>
            <a:r>
              <a:rPr lang="en-GB" sz="1800" dirty="0" err="1">
                <a:cs typeface="Courier New" panose="02070309020205020404" pitchFamily="49" charset="0"/>
              </a:rPr>
              <a:t>objCar</a:t>
            </a:r>
            <a:r>
              <a:rPr lang="en-GB" sz="1800" dirty="0">
                <a:cs typeface="Courier New" panose="02070309020205020404" pitchFamily="49" charset="0"/>
              </a:rPr>
              <a:t>, </a:t>
            </a:r>
            <a:r>
              <a:rPr lang="en-GB" sz="1800" dirty="0" err="1">
                <a:cs typeface="Courier New" panose="02070309020205020404" pitchFamily="49" charset="0"/>
              </a:rPr>
              <a:t>objLuxuryCar</a:t>
            </a:r>
            <a:r>
              <a:rPr lang="en-GB" sz="1800" dirty="0"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objCar</a:t>
            </a:r>
            <a:r>
              <a:rPr lang="en-GB" sz="1800" dirty="0">
                <a:cs typeface="Courier New" panose="02070309020205020404" pitchFamily="49" charset="0"/>
              </a:rPr>
              <a:t> = new Car(80, “Red”, “BMW”);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objLuxuryCar</a:t>
            </a:r>
            <a:r>
              <a:rPr lang="en-GB" sz="1800" dirty="0">
                <a:cs typeface="Courier New" panose="02070309020205020404" pitchFamily="49" charset="0"/>
              </a:rPr>
              <a:t> = new </a:t>
            </a:r>
            <a:r>
              <a:rPr lang="en-GB" sz="1800" dirty="0" err="1">
                <a:cs typeface="Courier New" panose="02070309020205020404" pitchFamily="49" charset="0"/>
              </a:rPr>
              <a:t>LuxuryCar</a:t>
            </a:r>
            <a:r>
              <a:rPr lang="en-GB" sz="1800" dirty="0">
                <a:cs typeface="Courier New" panose="02070309020205020404" pitchFamily="49" charset="0"/>
              </a:rPr>
              <a:t>(120, “Yellow”, “Ferrari”, “Sports 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Car</a:t>
            </a:r>
            <a:r>
              <a:rPr lang="en-GB" sz="1800" dirty="0" smtClean="0">
                <a:cs typeface="Courier New" panose="02070309020205020404" pitchFamily="49" charset="0"/>
              </a:rPr>
              <a:t>”);</a:t>
            </a:r>
            <a:endParaRPr lang="en-GB" sz="1800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323" y="198884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00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GB" dirty="0"/>
              <a:t>Implementing </a:t>
            </a:r>
            <a:r>
              <a:rPr lang="en-GB" dirty="0" smtClean="0"/>
              <a:t>Polymorphism [4-4]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924832"/>
            <a:ext cx="8343574" cy="2280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cs typeface="Courier New" panose="02070309020205020404" pitchFamily="49" charset="0"/>
              </a:rPr>
              <a:t>objCar.accelerate</a:t>
            </a:r>
            <a:r>
              <a:rPr lang="en-GB" sz="1800" dirty="0">
                <a:cs typeface="Courier New" panose="02070309020205020404" pitchFamily="49" charset="0"/>
              </a:rPr>
              <a:t>();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objCar.printDescription</a:t>
            </a:r>
            <a:r>
              <a:rPr lang="en-GB" sz="1800" dirty="0">
                <a:cs typeface="Courier New" panose="02070309020205020404" pitchFamily="49" charset="0"/>
              </a:rPr>
              <a:t>();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//</a:t>
            </a:r>
            <a:r>
              <a:rPr lang="en-GB" sz="1800" dirty="0" err="1">
                <a:cs typeface="Courier New" panose="02070309020205020404" pitchFamily="49" charset="0"/>
              </a:rPr>
              <a:t>System.out.println</a:t>
            </a:r>
            <a:r>
              <a:rPr lang="en-GB" sz="1800" dirty="0">
                <a:cs typeface="Courier New" panose="02070309020205020404" pitchFamily="49" charset="0"/>
              </a:rPr>
              <a:t>(“Now inside </a:t>
            </a:r>
            <a:r>
              <a:rPr lang="en-GB" sz="1800" dirty="0" err="1">
                <a:cs typeface="Courier New" panose="02070309020205020404" pitchFamily="49" charset="0"/>
              </a:rPr>
              <a:t>LuxuryCar</a:t>
            </a:r>
            <a:r>
              <a:rPr lang="en-GB" sz="1800" dirty="0">
                <a:cs typeface="Courier New" panose="02070309020205020404" pitchFamily="49" charset="0"/>
              </a:rPr>
              <a:t>”);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objLuxuryCar.accelerate</a:t>
            </a:r>
            <a:r>
              <a:rPr lang="en-GB" sz="1800" dirty="0">
                <a:cs typeface="Courier New" panose="02070309020205020404" pitchFamily="49" charset="0"/>
              </a:rPr>
              <a:t>();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objLuxuryCar.printDescription</a:t>
            </a:r>
            <a:r>
              <a:rPr lang="en-GB" sz="1800" dirty="0">
                <a:cs typeface="Courier New" panose="02070309020205020404" pitchFamily="49" charset="0"/>
              </a:rPr>
              <a:t>();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0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 smtClean="0"/>
              <a:t> </a:t>
            </a:r>
            <a:r>
              <a:rPr lang="en-US" sz="2000" dirty="0"/>
              <a:t>is the root </a:t>
            </a:r>
            <a:r>
              <a:rPr lang="en-US" sz="2000" dirty="0" smtClean="0"/>
              <a:t>class.</a:t>
            </a:r>
          </a:p>
          <a:p>
            <a:r>
              <a:rPr lang="en-US" sz="2000" dirty="0" smtClean="0"/>
              <a:t>Its methods </a:t>
            </a:r>
            <a:r>
              <a:rPr lang="en-US" sz="2000" dirty="0"/>
              <a:t>can be overridden by any class (unless the methods are marked </a:t>
            </a:r>
            <a:r>
              <a:rPr lang="en-US" sz="2000" dirty="0" smtClean="0"/>
              <a:t>as </a:t>
            </a:r>
            <a:r>
              <a:rPr lang="en-US" sz="2000" dirty="0"/>
              <a:t>final).</a:t>
            </a:r>
          </a:p>
          <a:p>
            <a:r>
              <a:rPr lang="en-US" sz="2000" dirty="0"/>
              <a:t>Following are the methods that can be overridden with a different functionality as compared to the root </a:t>
            </a:r>
            <a:r>
              <a:rPr lang="en-US" sz="2000" dirty="0" smtClean="0"/>
              <a:t>class: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000" dirty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 smtClean="0"/>
              <a:t>method </a:t>
            </a:r>
            <a:r>
              <a:rPr lang="en-US" sz="2000" dirty="0"/>
              <a:t>compares two objects to determine if they are equal</a:t>
            </a:r>
            <a:r>
              <a:rPr lang="en-US" sz="2000" dirty="0" smtClean="0"/>
              <a:t>.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000" dirty="0" smtClean="0"/>
              <a:t>There are two </a:t>
            </a:r>
            <a:r>
              <a:rPr lang="en-US" sz="2000" dirty="0"/>
              <a:t>different types of </a:t>
            </a:r>
            <a:r>
              <a:rPr lang="en-US" sz="2000" dirty="0" smtClean="0"/>
              <a:t>equality. They are: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 equality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equality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IN" sz="2000" dirty="0" smtClean="0"/>
              <a:t>Reference equality is </a:t>
            </a:r>
            <a:r>
              <a:rPr lang="en-US" sz="2000" dirty="0" smtClean="0"/>
              <a:t>when the </a:t>
            </a:r>
            <a:r>
              <a:rPr lang="en-US" sz="2000" dirty="0"/>
              <a:t>physical memory locations of the two strings are </a:t>
            </a:r>
            <a:r>
              <a:rPr lang="en-US" sz="2000" dirty="0" smtClean="0"/>
              <a:t>same.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IN" sz="2000" dirty="0" smtClean="0"/>
              <a:t>Logical equality is when </a:t>
            </a:r>
            <a:r>
              <a:rPr lang="en-US" sz="2000" dirty="0" smtClean="0"/>
              <a:t>data in the </a:t>
            </a:r>
            <a:r>
              <a:rPr lang="en-US" sz="2000" dirty="0"/>
              <a:t>objects are the </a:t>
            </a:r>
            <a:r>
              <a:rPr lang="en-US" sz="2000" dirty="0" smtClean="0"/>
              <a:t>same.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</a:t>
            </a:r>
            <a:r>
              <a:rPr lang="en-US" dirty="0" smtClean="0"/>
              <a:t>Class </a:t>
            </a:r>
            <a:r>
              <a:rPr lang="en-US" dirty="0"/>
              <a:t>[1-12]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Overriding the Methods of Object Class </a:t>
            </a:r>
            <a:r>
              <a:rPr lang="en-US" dirty="0" smtClean="0"/>
              <a:t>[2-</a:t>
            </a:r>
            <a:r>
              <a:rPr lang="en-US" dirty="0"/>
              <a:t>12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Aptech Ltd.                                                                          Design Patterns/Session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665347"/>
            <a:ext cx="8343574" cy="4607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cs typeface="Courier New" panose="02070309020205020404" pitchFamily="49" charset="0"/>
              </a:rPr>
              <a:t>EqualityTest</a:t>
            </a:r>
            <a:r>
              <a:rPr lang="en-US" sz="1800" dirty="0"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/**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 @</a:t>
            </a:r>
            <a:r>
              <a:rPr lang="en-US" sz="1800" dirty="0" err="1">
                <a:cs typeface="Courier New" panose="02070309020205020404" pitchFamily="49" charset="0"/>
              </a:rPr>
              <a:t>param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 the command line arguments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*/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public static void main(String[] </a:t>
            </a:r>
            <a:r>
              <a:rPr lang="en-US" sz="1800" dirty="0" err="1">
                <a:cs typeface="Courier New" panose="02070309020205020404" pitchFamily="49" charset="0"/>
              </a:rPr>
              <a:t>args</a:t>
            </a:r>
            <a:r>
              <a:rPr lang="en-US" sz="1800" dirty="0">
                <a:cs typeface="Courier New" panose="02070309020205020404" pitchFamily="49" charset="0"/>
              </a:rPr>
              <a:t>) {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String </a:t>
            </a:r>
            <a:r>
              <a:rPr lang="en-US" sz="1800" dirty="0" err="1">
                <a:cs typeface="Courier New" panose="02070309020205020404" pitchFamily="49" charset="0"/>
              </a:rPr>
              <a:t>strAObj</a:t>
            </a:r>
            <a:r>
              <a:rPr lang="en-US" sz="1800" dirty="0">
                <a:cs typeface="Courier New" panose="02070309020205020404" pitchFamily="49" charset="0"/>
              </a:rPr>
              <a:t> = new String(“JOHN”);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String </a:t>
            </a:r>
            <a:r>
              <a:rPr lang="en-US" sz="1800" dirty="0" err="1">
                <a:cs typeface="Courier New" panose="02070309020205020404" pitchFamily="49" charset="0"/>
              </a:rPr>
              <a:t>strBObj</a:t>
            </a:r>
            <a:r>
              <a:rPr lang="en-US" sz="1800" dirty="0">
                <a:cs typeface="Courier New" panose="02070309020205020404" pitchFamily="49" charset="0"/>
              </a:rPr>
              <a:t> = new String(“JOHN</a:t>
            </a:r>
            <a:r>
              <a:rPr lang="en-US" sz="1800" dirty="0" smtClean="0">
                <a:cs typeface="Courier New" panose="02070309020205020404" pitchFamily="49" charset="0"/>
              </a:rPr>
              <a:t>”);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String </a:t>
            </a:r>
            <a:r>
              <a:rPr lang="en-GB" sz="1800" dirty="0" err="1">
                <a:cs typeface="Courier New" panose="02070309020205020404" pitchFamily="49" charset="0"/>
              </a:rPr>
              <a:t>strCObj</a:t>
            </a:r>
            <a:r>
              <a:rPr lang="en-GB" sz="1800" dirty="0">
                <a:cs typeface="Courier New" panose="02070309020205020404" pitchFamily="49" charset="0"/>
              </a:rPr>
              <a:t> = new String(“ANNA”);</a:t>
            </a:r>
          </a:p>
          <a:p>
            <a:r>
              <a:rPr lang="en-GB" sz="1800" dirty="0" smtClean="0">
                <a:cs typeface="Courier New" panose="02070309020205020404" pitchFamily="49" charset="0"/>
              </a:rPr>
              <a:t>String </a:t>
            </a:r>
            <a:r>
              <a:rPr lang="en-GB" sz="1800" dirty="0" err="1">
                <a:cs typeface="Courier New" panose="02070309020205020404" pitchFamily="49" charset="0"/>
              </a:rPr>
              <a:t>strEObj</a:t>
            </a:r>
            <a:r>
              <a:rPr lang="en-GB" sz="1800" dirty="0">
                <a:cs typeface="Courier New" panose="02070309020205020404" pitchFamily="49" charset="0"/>
              </a:rPr>
              <a:t> = </a:t>
            </a:r>
            <a:r>
              <a:rPr lang="en-GB" sz="1800" dirty="0" err="1">
                <a:cs typeface="Courier New" panose="02070309020205020404" pitchFamily="49" charset="0"/>
              </a:rPr>
              <a:t>strAObj</a:t>
            </a:r>
            <a:r>
              <a:rPr lang="en-GB" sz="1800" dirty="0"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cs typeface="Courier New" panose="02070309020205020404" pitchFamily="49" charset="0"/>
              </a:rPr>
              <a:t>System.out.println</a:t>
            </a:r>
            <a:r>
              <a:rPr lang="en-GB" sz="1800" dirty="0" smtClean="0"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cs typeface="Courier New" panose="02070309020205020404" pitchFamily="49" charset="0"/>
              </a:rPr>
              <a:t>strAObj</a:t>
            </a:r>
            <a:r>
              <a:rPr lang="en-GB" sz="1800" dirty="0" smtClean="0">
                <a:cs typeface="Courier New" panose="02070309020205020404" pitchFamily="49" charset="0"/>
              </a:rPr>
              <a:t> </a:t>
            </a:r>
            <a:r>
              <a:rPr lang="en-GB" sz="1800" dirty="0">
                <a:cs typeface="Courier New" panose="02070309020205020404" pitchFamily="49" charset="0"/>
              </a:rPr>
              <a:t>== </a:t>
            </a:r>
            <a:r>
              <a:rPr lang="en-GB" sz="1800" dirty="0" err="1">
                <a:cs typeface="Courier New" panose="02070309020205020404" pitchFamily="49" charset="0"/>
              </a:rPr>
              <a:t>strBObj</a:t>
            </a:r>
            <a:r>
              <a:rPr lang="en-GB" sz="1800" dirty="0">
                <a:cs typeface="Courier New" panose="02070309020205020404" pitchFamily="49" charset="0"/>
              </a:rPr>
              <a:t>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System.out.println</a:t>
            </a:r>
            <a:r>
              <a:rPr lang="en-GB" sz="1800" dirty="0">
                <a:cs typeface="Courier New" panose="02070309020205020404" pitchFamily="49" charset="0"/>
              </a:rPr>
              <a:t>(</a:t>
            </a:r>
            <a:r>
              <a:rPr lang="en-GB" sz="1800" dirty="0" err="1">
                <a:cs typeface="Courier New" panose="02070309020205020404" pitchFamily="49" charset="0"/>
              </a:rPr>
              <a:t>strAObj</a:t>
            </a:r>
            <a:r>
              <a:rPr lang="en-GB" sz="1800" dirty="0">
                <a:cs typeface="Courier New" panose="02070309020205020404" pitchFamily="49" charset="0"/>
              </a:rPr>
              <a:t> == </a:t>
            </a:r>
            <a:r>
              <a:rPr lang="en-GB" sz="1800" dirty="0" err="1">
                <a:cs typeface="Courier New" panose="02070309020205020404" pitchFamily="49" charset="0"/>
              </a:rPr>
              <a:t>strCObj</a:t>
            </a:r>
            <a:r>
              <a:rPr lang="en-GB" sz="1800" dirty="0">
                <a:cs typeface="Courier New" panose="02070309020205020404" pitchFamily="49" charset="0"/>
              </a:rPr>
              <a:t>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err="1">
                <a:cs typeface="Courier New" panose="02070309020205020404" pitchFamily="49" charset="0"/>
              </a:rPr>
              <a:t>System.out.println</a:t>
            </a:r>
            <a:r>
              <a:rPr lang="en-GB" sz="1800" dirty="0">
                <a:cs typeface="Courier New" panose="02070309020205020404" pitchFamily="49" charset="0"/>
              </a:rPr>
              <a:t>(</a:t>
            </a:r>
            <a:r>
              <a:rPr lang="en-GB" sz="1800" dirty="0" err="1">
                <a:cs typeface="Courier New" panose="02070309020205020404" pitchFamily="49" charset="0"/>
              </a:rPr>
              <a:t>strAObj</a:t>
            </a:r>
            <a:r>
              <a:rPr lang="en-GB" sz="1800" dirty="0">
                <a:cs typeface="Courier New" panose="02070309020205020404" pitchFamily="49" charset="0"/>
              </a:rPr>
              <a:t> == </a:t>
            </a:r>
            <a:r>
              <a:rPr lang="en-GB" sz="1800" dirty="0" err="1">
                <a:cs typeface="Courier New" panose="02070309020205020404" pitchFamily="49" charset="0"/>
              </a:rPr>
              <a:t>strEObj</a:t>
            </a:r>
            <a:r>
              <a:rPr lang="en-GB" sz="1800" dirty="0">
                <a:cs typeface="Courier New" panose="02070309020205020404" pitchFamily="49" charset="0"/>
              </a:rPr>
              <a:t>);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 }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882" y="91440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556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8156</TotalTime>
  <Words>3193</Words>
  <Application>Microsoft Office PowerPoint</Application>
  <PresentationFormat>On-screen Show (4:3)</PresentationFormat>
  <Paragraphs>518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 </vt:lpstr>
      <vt:lpstr>Introduction</vt:lpstr>
      <vt:lpstr> Implementing Polymorphism [1-4]</vt:lpstr>
      <vt:lpstr> Implementing Polymorphism [2-4]</vt:lpstr>
      <vt:lpstr> Implementing Polymorphism [3-4]</vt:lpstr>
      <vt:lpstr> Implementing Polymorphism [4-4]</vt:lpstr>
      <vt:lpstr> Overriding the Methods of Object Class [1-12]</vt:lpstr>
      <vt:lpstr> Overriding the Methods of Object Class [2-12]</vt:lpstr>
      <vt:lpstr> Overriding the Methods of Object Class [3-12]</vt:lpstr>
      <vt:lpstr> Overriding the Methods of Object Class [4-12]</vt:lpstr>
      <vt:lpstr> Overriding the Methods of Object Class [5-12]</vt:lpstr>
      <vt:lpstr> Overriding the Methods of Object Class [6-12]</vt:lpstr>
      <vt:lpstr> Overriding the Methods of Object Class [7-12]</vt:lpstr>
      <vt:lpstr> Overriding the Methods of Object Class [8-12]</vt:lpstr>
      <vt:lpstr> Overriding the Methods of Object Class [9-12]</vt:lpstr>
      <vt:lpstr> Overriding the Methods of Object Class [10-12]</vt:lpstr>
      <vt:lpstr> Overriding the Methods of Object Class [11-12]</vt:lpstr>
      <vt:lpstr> Overriding the Methods of Object Class [12-12]</vt:lpstr>
      <vt:lpstr> The instanceof Operator [1-5]</vt:lpstr>
      <vt:lpstr> The instanceof Operator [2-5]</vt:lpstr>
      <vt:lpstr> The instanceof Operator [3-5]</vt:lpstr>
      <vt:lpstr> The instanceof Operator [4-5]</vt:lpstr>
      <vt:lpstr> The instanceof Operator [5-5]</vt:lpstr>
      <vt:lpstr> Design Patterns [1-10]</vt:lpstr>
      <vt:lpstr> Design Patterns [2-10]</vt:lpstr>
      <vt:lpstr> Design Patterns [3-10]</vt:lpstr>
      <vt:lpstr> Design Patterns [4-10]</vt:lpstr>
      <vt:lpstr> Design Patterns [5-10]</vt:lpstr>
      <vt:lpstr> Design Patterns [6-10]</vt:lpstr>
      <vt:lpstr> Design Patterns [7-10]</vt:lpstr>
      <vt:lpstr> Design Patterns [8-10]</vt:lpstr>
      <vt:lpstr> Design Patterns [9-10]</vt:lpstr>
      <vt:lpstr> Design Patterns [10-10]</vt:lpstr>
      <vt:lpstr> Delegation</vt:lpstr>
      <vt:lpstr> Composition and Aggregation [1-6]</vt:lpstr>
      <vt:lpstr> Composition and Aggregation [2-6]</vt:lpstr>
      <vt:lpstr> Composition and Aggregation [3-6]</vt:lpstr>
      <vt:lpstr> Composition and Aggregation [4-6]</vt:lpstr>
      <vt:lpstr> Composition and Aggregation [5-6]</vt:lpstr>
      <vt:lpstr> Composition and Aggregation [6-6]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Priyanka Gawada</cp:lastModifiedBy>
  <cp:revision>874</cp:revision>
  <dcterms:created xsi:type="dcterms:W3CDTF">2006-08-16T00:00:00Z</dcterms:created>
  <dcterms:modified xsi:type="dcterms:W3CDTF">2014-01-30T06:19:21Z</dcterms:modified>
</cp:coreProperties>
</file>