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47"/>
  </p:notesMasterIdLst>
  <p:handoutMasterIdLst>
    <p:handoutMasterId r:id="rId48"/>
  </p:handoutMasterIdLst>
  <p:sldIdLst>
    <p:sldId id="312" r:id="rId2"/>
    <p:sldId id="453" r:id="rId3"/>
    <p:sldId id="408" r:id="rId4"/>
    <p:sldId id="472" r:id="rId5"/>
    <p:sldId id="473" r:id="rId6"/>
    <p:sldId id="474" r:id="rId7"/>
    <p:sldId id="475" r:id="rId8"/>
    <p:sldId id="476" r:id="rId9"/>
    <p:sldId id="477" r:id="rId10"/>
    <p:sldId id="478" r:id="rId11"/>
    <p:sldId id="409" r:id="rId12"/>
    <p:sldId id="479" r:id="rId13"/>
    <p:sldId id="480" r:id="rId14"/>
    <p:sldId id="481" r:id="rId15"/>
    <p:sldId id="482" r:id="rId16"/>
    <p:sldId id="483" r:id="rId17"/>
    <p:sldId id="484" r:id="rId18"/>
    <p:sldId id="485" r:id="rId19"/>
    <p:sldId id="486" r:id="rId20"/>
    <p:sldId id="487" r:id="rId21"/>
    <p:sldId id="488" r:id="rId22"/>
    <p:sldId id="489" r:id="rId23"/>
    <p:sldId id="490" r:id="rId24"/>
    <p:sldId id="491" r:id="rId25"/>
    <p:sldId id="492" r:id="rId26"/>
    <p:sldId id="493" r:id="rId27"/>
    <p:sldId id="494" r:id="rId28"/>
    <p:sldId id="495" r:id="rId29"/>
    <p:sldId id="496" r:id="rId30"/>
    <p:sldId id="497" r:id="rId31"/>
    <p:sldId id="498" r:id="rId32"/>
    <p:sldId id="499" r:id="rId33"/>
    <p:sldId id="500" r:id="rId34"/>
    <p:sldId id="501" r:id="rId35"/>
    <p:sldId id="502" r:id="rId36"/>
    <p:sldId id="503" r:id="rId37"/>
    <p:sldId id="504" r:id="rId38"/>
    <p:sldId id="505" r:id="rId39"/>
    <p:sldId id="506" r:id="rId40"/>
    <p:sldId id="507" r:id="rId41"/>
    <p:sldId id="508" r:id="rId42"/>
    <p:sldId id="509" r:id="rId43"/>
    <p:sldId id="510" r:id="rId44"/>
    <p:sldId id="511" r:id="rId45"/>
    <p:sldId id="407" r:id="rId46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bjani Deb" initials="DD" lastIdx="4" clrIdx="0"/>
  <p:cmAuthor id="1" name="dhrutis" initials="d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0000"/>
    <a:srgbClr val="990000"/>
    <a:srgbClr val="FFFFFF"/>
    <a:srgbClr val="82302E"/>
    <a:srgbClr val="85312F"/>
    <a:srgbClr val="E6FEFD"/>
    <a:srgbClr val="000099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88" autoAdjust="0"/>
    <p:restoredTop sz="94728" autoAdjust="0"/>
  </p:normalViewPr>
  <p:slideViewPr>
    <p:cSldViewPr>
      <p:cViewPr varScale="1">
        <p:scale>
          <a:sx n="67" d="100"/>
          <a:sy n="67" d="100"/>
        </p:scale>
        <p:origin x="666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46"/>
    </p:cViewPr>
  </p:sorterViewPr>
  <p:notesViewPr>
    <p:cSldViewPr>
      <p:cViewPr varScale="1">
        <p:scale>
          <a:sx n="66" d="100"/>
          <a:sy n="66" d="100"/>
        </p:scale>
        <p:origin x="-330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B4180F-32A0-4249-A92C-34566F3A0FB7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953D04-3A41-44BB-BAB6-5FBAFAF395B1}">
      <dgm:prSet phldrT="[Text]"/>
      <dgm:spPr/>
      <dgm:t>
        <a:bodyPr/>
        <a:lstStyle/>
        <a:p>
          <a:r>
            <a:rPr lang="en-US" dirty="0" smtClean="0"/>
            <a:t>Creating the Properties files</a:t>
          </a:r>
          <a:endParaRPr lang="en-US" dirty="0"/>
        </a:p>
      </dgm:t>
    </dgm:pt>
    <dgm:pt modelId="{C72BBCF3-0599-40D9-97DA-2B51E4669AD9}" type="parTrans" cxnId="{9BC6711C-8F8C-4DAB-B276-02684235A651}">
      <dgm:prSet/>
      <dgm:spPr/>
      <dgm:t>
        <a:bodyPr/>
        <a:lstStyle/>
        <a:p>
          <a:endParaRPr lang="en-US"/>
        </a:p>
      </dgm:t>
    </dgm:pt>
    <dgm:pt modelId="{9631E4DE-0787-45B2-9A13-8A48F57DC572}" type="sibTrans" cxnId="{9BC6711C-8F8C-4DAB-B276-02684235A651}">
      <dgm:prSet/>
      <dgm:spPr/>
      <dgm:t>
        <a:bodyPr/>
        <a:lstStyle/>
        <a:p>
          <a:endParaRPr lang="en-US"/>
        </a:p>
      </dgm:t>
    </dgm:pt>
    <dgm:pt modelId="{13C80FE8-D646-4CA6-A648-C5F14A639732}">
      <dgm:prSet phldrT="[Text]" phldr="1"/>
      <dgm:spPr/>
      <dgm:t>
        <a:bodyPr/>
        <a:lstStyle/>
        <a:p>
          <a:endParaRPr lang="en-US"/>
        </a:p>
      </dgm:t>
    </dgm:pt>
    <dgm:pt modelId="{815EDA12-447F-4CF5-8ED6-66ABA8E64951}" type="parTrans" cxnId="{205C32A6-58C6-4BC6-8BF2-643CE66B7F17}">
      <dgm:prSet/>
      <dgm:spPr/>
      <dgm:t>
        <a:bodyPr/>
        <a:lstStyle/>
        <a:p>
          <a:endParaRPr lang="en-US"/>
        </a:p>
      </dgm:t>
    </dgm:pt>
    <dgm:pt modelId="{FDC12649-62E5-4CC7-AB50-CE70B16A694E}" type="sibTrans" cxnId="{205C32A6-58C6-4BC6-8BF2-643CE66B7F17}">
      <dgm:prSet/>
      <dgm:spPr/>
      <dgm:t>
        <a:bodyPr/>
        <a:lstStyle/>
        <a:p>
          <a:endParaRPr lang="en-US"/>
        </a:p>
      </dgm:t>
    </dgm:pt>
    <dgm:pt modelId="{AE2FEF65-250A-4A8E-95D4-FFE2B67F9D78}">
      <dgm:prSet phldrT="[Text]"/>
      <dgm:spPr/>
      <dgm:t>
        <a:bodyPr/>
        <a:lstStyle/>
        <a:p>
          <a:r>
            <a:rPr lang="en-US" dirty="0" smtClean="0"/>
            <a:t>Defining the Locale</a:t>
          </a:r>
          <a:endParaRPr lang="en-US" dirty="0"/>
        </a:p>
      </dgm:t>
    </dgm:pt>
    <dgm:pt modelId="{A863F90E-B9E8-4922-8AD9-72D497F9E4D9}" type="parTrans" cxnId="{CA7061B5-D0C1-455A-9D8B-2F1299D08B50}">
      <dgm:prSet/>
      <dgm:spPr/>
      <dgm:t>
        <a:bodyPr/>
        <a:lstStyle/>
        <a:p>
          <a:endParaRPr lang="en-US"/>
        </a:p>
      </dgm:t>
    </dgm:pt>
    <dgm:pt modelId="{372B6F35-0D4D-4B06-8431-DFDDEC6E5DC8}" type="sibTrans" cxnId="{CA7061B5-D0C1-455A-9D8B-2F1299D08B50}">
      <dgm:prSet/>
      <dgm:spPr/>
      <dgm:t>
        <a:bodyPr/>
        <a:lstStyle/>
        <a:p>
          <a:endParaRPr lang="en-US"/>
        </a:p>
      </dgm:t>
    </dgm:pt>
    <dgm:pt modelId="{3E7E0BBF-41AE-4F2C-968B-A1A12A95862D}">
      <dgm:prSet phldrT="[Text]" phldr="1"/>
      <dgm:spPr/>
      <dgm:t>
        <a:bodyPr/>
        <a:lstStyle/>
        <a:p>
          <a:endParaRPr lang="en-US"/>
        </a:p>
      </dgm:t>
    </dgm:pt>
    <dgm:pt modelId="{A9E590BF-3BB7-4AFA-A1F0-10DEE5FB9CD4}" type="parTrans" cxnId="{31BF9829-8148-45E2-80D5-F0FBCABF9A06}">
      <dgm:prSet/>
      <dgm:spPr/>
      <dgm:t>
        <a:bodyPr/>
        <a:lstStyle/>
        <a:p>
          <a:endParaRPr lang="en-US"/>
        </a:p>
      </dgm:t>
    </dgm:pt>
    <dgm:pt modelId="{DED4CDE8-26E2-4F6F-964F-396170F71172}" type="sibTrans" cxnId="{31BF9829-8148-45E2-80D5-F0FBCABF9A06}">
      <dgm:prSet/>
      <dgm:spPr/>
      <dgm:t>
        <a:bodyPr/>
        <a:lstStyle/>
        <a:p>
          <a:endParaRPr lang="en-US"/>
        </a:p>
      </dgm:t>
    </dgm:pt>
    <dgm:pt modelId="{B22C23A4-3984-47E0-86E1-C469F6895434}">
      <dgm:prSet phldrT="[Text]"/>
      <dgm:spPr/>
      <dgm:t>
        <a:bodyPr/>
        <a:lstStyle/>
        <a:p>
          <a:r>
            <a:rPr lang="en-US" dirty="0" smtClean="0"/>
            <a:t>Creating a </a:t>
          </a:r>
          <a:r>
            <a:rPr lang="en-US" dirty="0" err="1" smtClean="0"/>
            <a:t>ResourceBundle</a:t>
          </a:r>
          <a:endParaRPr lang="en-US" dirty="0"/>
        </a:p>
      </dgm:t>
    </dgm:pt>
    <dgm:pt modelId="{B76BDB31-E279-4D73-A70E-EFE6E313CD26}" type="parTrans" cxnId="{318EAD1A-4858-4657-9299-49E478EB1978}">
      <dgm:prSet/>
      <dgm:spPr/>
      <dgm:t>
        <a:bodyPr/>
        <a:lstStyle/>
        <a:p>
          <a:endParaRPr lang="en-US"/>
        </a:p>
      </dgm:t>
    </dgm:pt>
    <dgm:pt modelId="{1F81AC00-9D0F-4A6C-BB02-52FB8064A3D4}" type="sibTrans" cxnId="{318EAD1A-4858-4657-9299-49E478EB1978}">
      <dgm:prSet/>
      <dgm:spPr/>
      <dgm:t>
        <a:bodyPr/>
        <a:lstStyle/>
        <a:p>
          <a:endParaRPr lang="en-US"/>
        </a:p>
      </dgm:t>
    </dgm:pt>
    <dgm:pt modelId="{31E7AD11-7DC7-4BF5-8477-A106C519D828}">
      <dgm:prSet phldrT="[Text]" phldr="1"/>
      <dgm:spPr/>
      <dgm:t>
        <a:bodyPr/>
        <a:lstStyle/>
        <a:p>
          <a:endParaRPr lang="en-US" dirty="0"/>
        </a:p>
      </dgm:t>
    </dgm:pt>
    <dgm:pt modelId="{E6DA16D2-DCE7-447B-ADF7-EC0FD657489C}" type="parTrans" cxnId="{193151BE-F886-40E7-A030-C08B93EDE955}">
      <dgm:prSet/>
      <dgm:spPr/>
      <dgm:t>
        <a:bodyPr/>
        <a:lstStyle/>
        <a:p>
          <a:endParaRPr lang="en-US"/>
        </a:p>
      </dgm:t>
    </dgm:pt>
    <dgm:pt modelId="{AE3D032B-B1CD-4A2B-AE70-3986DC93E305}" type="sibTrans" cxnId="{193151BE-F886-40E7-A030-C08B93EDE955}">
      <dgm:prSet/>
      <dgm:spPr/>
      <dgm:t>
        <a:bodyPr/>
        <a:lstStyle/>
        <a:p>
          <a:endParaRPr lang="en-US"/>
        </a:p>
      </dgm:t>
    </dgm:pt>
    <dgm:pt modelId="{8CB40495-6D8F-4877-BC95-4958ADE28602}">
      <dgm:prSet phldrT="[Text]"/>
      <dgm:spPr/>
      <dgm:t>
        <a:bodyPr/>
        <a:lstStyle/>
        <a:p>
          <a:r>
            <a:rPr lang="en-US" dirty="0" smtClean="0"/>
            <a:t>Fetching the text from the </a:t>
          </a:r>
          <a:r>
            <a:rPr lang="en-US" dirty="0" err="1" smtClean="0"/>
            <a:t>ResourceBundle</a:t>
          </a:r>
          <a:r>
            <a:rPr lang="en-US" dirty="0" smtClean="0"/>
            <a:t> class</a:t>
          </a:r>
          <a:endParaRPr lang="en-US" dirty="0"/>
        </a:p>
      </dgm:t>
    </dgm:pt>
    <dgm:pt modelId="{8554C892-F49D-4874-8D1D-DE9626F03FAA}" type="parTrans" cxnId="{7BAD1C98-F2BA-4F7F-9EF3-A987E571B9FD}">
      <dgm:prSet/>
      <dgm:spPr/>
      <dgm:t>
        <a:bodyPr/>
        <a:lstStyle/>
        <a:p>
          <a:endParaRPr lang="en-US"/>
        </a:p>
      </dgm:t>
    </dgm:pt>
    <dgm:pt modelId="{9B11CEA5-C0C9-4788-9724-278AF05848BA}" type="sibTrans" cxnId="{7BAD1C98-F2BA-4F7F-9EF3-A987E571B9FD}">
      <dgm:prSet/>
      <dgm:spPr/>
      <dgm:t>
        <a:bodyPr/>
        <a:lstStyle/>
        <a:p>
          <a:endParaRPr lang="en-US"/>
        </a:p>
      </dgm:t>
    </dgm:pt>
    <dgm:pt modelId="{650694C9-CAFD-4EDD-8901-F8F0DD55690A}" type="pres">
      <dgm:prSet presAssocID="{32B4180F-32A0-4249-A92C-34566F3A0FB7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1687E38-47E2-426A-B457-E6758DAA0FB4}" type="pres">
      <dgm:prSet presAssocID="{FC953D04-3A41-44BB-BAB6-5FBAFAF395B1}" presName="composite" presStyleCnt="0"/>
      <dgm:spPr/>
    </dgm:pt>
    <dgm:pt modelId="{1D6DCD31-0914-4FC0-8F1D-DF28CA45F178}" type="pres">
      <dgm:prSet presAssocID="{FC953D04-3A41-44BB-BAB6-5FBAFAF395B1}" presName="bentUpArrow1" presStyleLbl="alignImgPlace1" presStyleIdx="0" presStyleCnt="3"/>
      <dgm:spPr/>
    </dgm:pt>
    <dgm:pt modelId="{D7B98DAF-ABDF-4A93-9129-5E09AD49D565}" type="pres">
      <dgm:prSet presAssocID="{FC953D04-3A41-44BB-BAB6-5FBAFAF395B1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C33EDB-980A-4F81-98DC-774CF113948E}" type="pres">
      <dgm:prSet presAssocID="{FC953D04-3A41-44BB-BAB6-5FBAFAF395B1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0A4189-8DAF-408C-80B3-86471C367642}" type="pres">
      <dgm:prSet presAssocID="{9631E4DE-0787-45B2-9A13-8A48F57DC572}" presName="sibTrans" presStyleCnt="0"/>
      <dgm:spPr/>
    </dgm:pt>
    <dgm:pt modelId="{3992C577-3F04-4F5F-9063-625F05A8905C}" type="pres">
      <dgm:prSet presAssocID="{AE2FEF65-250A-4A8E-95D4-FFE2B67F9D78}" presName="composite" presStyleCnt="0"/>
      <dgm:spPr/>
    </dgm:pt>
    <dgm:pt modelId="{99445DC7-8F2F-495F-B491-686B3F067278}" type="pres">
      <dgm:prSet presAssocID="{AE2FEF65-250A-4A8E-95D4-FFE2B67F9D78}" presName="bentUpArrow1" presStyleLbl="alignImgPlace1" presStyleIdx="1" presStyleCnt="3"/>
      <dgm:spPr/>
    </dgm:pt>
    <dgm:pt modelId="{A68289EC-0F03-4790-ABE7-968DECC55DB0}" type="pres">
      <dgm:prSet presAssocID="{AE2FEF65-250A-4A8E-95D4-FFE2B67F9D78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2A9DE-46E7-44CE-8B10-42000D29649D}" type="pres">
      <dgm:prSet presAssocID="{AE2FEF65-250A-4A8E-95D4-FFE2B67F9D78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35026E-FDC3-4383-BB9C-439372CCD04B}" type="pres">
      <dgm:prSet presAssocID="{372B6F35-0D4D-4B06-8431-DFDDEC6E5DC8}" presName="sibTrans" presStyleCnt="0"/>
      <dgm:spPr/>
    </dgm:pt>
    <dgm:pt modelId="{F54410AD-6498-49E3-9887-F8CED5E6E020}" type="pres">
      <dgm:prSet presAssocID="{B22C23A4-3984-47E0-86E1-C469F6895434}" presName="composite" presStyleCnt="0"/>
      <dgm:spPr/>
    </dgm:pt>
    <dgm:pt modelId="{8CA1F59C-B08F-4D64-9964-E1F78B86FD65}" type="pres">
      <dgm:prSet presAssocID="{B22C23A4-3984-47E0-86E1-C469F6895434}" presName="bentUpArrow1" presStyleLbl="alignImgPlace1" presStyleIdx="2" presStyleCnt="3"/>
      <dgm:spPr/>
    </dgm:pt>
    <dgm:pt modelId="{524CBDE7-F8AD-48A1-865E-20333817CADE}" type="pres">
      <dgm:prSet presAssocID="{B22C23A4-3984-47E0-86E1-C469F6895434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C61559-F311-4E43-9F5B-E98402AF2D70}" type="pres">
      <dgm:prSet presAssocID="{B22C23A4-3984-47E0-86E1-C469F6895434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655E9E-02D8-4CBB-9665-3F0B33A6044C}" type="pres">
      <dgm:prSet presAssocID="{1F81AC00-9D0F-4A6C-BB02-52FB8064A3D4}" presName="sibTrans" presStyleCnt="0"/>
      <dgm:spPr/>
    </dgm:pt>
    <dgm:pt modelId="{5414302D-262A-4B32-891F-D80E1A863020}" type="pres">
      <dgm:prSet presAssocID="{8CB40495-6D8F-4877-BC95-4958ADE28602}" presName="composite" presStyleCnt="0"/>
      <dgm:spPr/>
    </dgm:pt>
    <dgm:pt modelId="{3283E3DC-B6C4-41B1-9E82-6868C15516AE}" type="pres">
      <dgm:prSet presAssocID="{8CB40495-6D8F-4877-BC95-4958ADE28602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C2F337-96B4-47BE-91E5-2E08515ACF69}" type="presOf" srcId="{AE2FEF65-250A-4A8E-95D4-FFE2B67F9D78}" destId="{A68289EC-0F03-4790-ABE7-968DECC55DB0}" srcOrd="0" destOrd="0" presId="urn:microsoft.com/office/officeart/2005/8/layout/StepDownProcess"/>
    <dgm:cxn modelId="{6EA9EED2-5FEB-4878-B3EE-938E139551E0}" type="presOf" srcId="{13C80FE8-D646-4CA6-A648-C5F14A639732}" destId="{4BC33EDB-980A-4F81-98DC-774CF113948E}" srcOrd="0" destOrd="0" presId="urn:microsoft.com/office/officeart/2005/8/layout/StepDownProcess"/>
    <dgm:cxn modelId="{205C32A6-58C6-4BC6-8BF2-643CE66B7F17}" srcId="{FC953D04-3A41-44BB-BAB6-5FBAFAF395B1}" destId="{13C80FE8-D646-4CA6-A648-C5F14A639732}" srcOrd="0" destOrd="0" parTransId="{815EDA12-447F-4CF5-8ED6-66ABA8E64951}" sibTransId="{FDC12649-62E5-4CC7-AB50-CE70B16A694E}"/>
    <dgm:cxn modelId="{B6D518BF-C8CC-41E5-8617-8CA0E2147608}" type="presOf" srcId="{B22C23A4-3984-47E0-86E1-C469F6895434}" destId="{524CBDE7-F8AD-48A1-865E-20333817CADE}" srcOrd="0" destOrd="0" presId="urn:microsoft.com/office/officeart/2005/8/layout/StepDownProcess"/>
    <dgm:cxn modelId="{7BAD1C98-F2BA-4F7F-9EF3-A987E571B9FD}" srcId="{32B4180F-32A0-4249-A92C-34566F3A0FB7}" destId="{8CB40495-6D8F-4877-BC95-4958ADE28602}" srcOrd="3" destOrd="0" parTransId="{8554C892-F49D-4874-8D1D-DE9626F03FAA}" sibTransId="{9B11CEA5-C0C9-4788-9724-278AF05848BA}"/>
    <dgm:cxn modelId="{42E7C0B6-C679-44A8-BAAE-30F4DB0EF83E}" type="presOf" srcId="{31E7AD11-7DC7-4BF5-8477-A106C519D828}" destId="{C4C61559-F311-4E43-9F5B-E98402AF2D70}" srcOrd="0" destOrd="0" presId="urn:microsoft.com/office/officeart/2005/8/layout/StepDownProcess"/>
    <dgm:cxn modelId="{CA7061B5-D0C1-455A-9D8B-2F1299D08B50}" srcId="{32B4180F-32A0-4249-A92C-34566F3A0FB7}" destId="{AE2FEF65-250A-4A8E-95D4-FFE2B67F9D78}" srcOrd="1" destOrd="0" parTransId="{A863F90E-B9E8-4922-8AD9-72D497F9E4D9}" sibTransId="{372B6F35-0D4D-4B06-8431-DFDDEC6E5DC8}"/>
    <dgm:cxn modelId="{31BF9829-8148-45E2-80D5-F0FBCABF9A06}" srcId="{AE2FEF65-250A-4A8E-95D4-FFE2B67F9D78}" destId="{3E7E0BBF-41AE-4F2C-968B-A1A12A95862D}" srcOrd="0" destOrd="0" parTransId="{A9E590BF-3BB7-4AFA-A1F0-10DEE5FB9CD4}" sibTransId="{DED4CDE8-26E2-4F6F-964F-396170F71172}"/>
    <dgm:cxn modelId="{193151BE-F886-40E7-A030-C08B93EDE955}" srcId="{B22C23A4-3984-47E0-86E1-C469F6895434}" destId="{31E7AD11-7DC7-4BF5-8477-A106C519D828}" srcOrd="0" destOrd="0" parTransId="{E6DA16D2-DCE7-447B-ADF7-EC0FD657489C}" sibTransId="{AE3D032B-B1CD-4A2B-AE70-3986DC93E305}"/>
    <dgm:cxn modelId="{318EAD1A-4858-4657-9299-49E478EB1978}" srcId="{32B4180F-32A0-4249-A92C-34566F3A0FB7}" destId="{B22C23A4-3984-47E0-86E1-C469F6895434}" srcOrd="2" destOrd="0" parTransId="{B76BDB31-E279-4D73-A70E-EFE6E313CD26}" sibTransId="{1F81AC00-9D0F-4A6C-BB02-52FB8064A3D4}"/>
    <dgm:cxn modelId="{E8B0DE77-DABD-4D4B-9E85-6A3D29016A19}" type="presOf" srcId="{32B4180F-32A0-4249-A92C-34566F3A0FB7}" destId="{650694C9-CAFD-4EDD-8901-F8F0DD55690A}" srcOrd="0" destOrd="0" presId="urn:microsoft.com/office/officeart/2005/8/layout/StepDownProcess"/>
    <dgm:cxn modelId="{757B2FB4-1BE8-4D89-871C-8AB8FD524AA4}" type="presOf" srcId="{FC953D04-3A41-44BB-BAB6-5FBAFAF395B1}" destId="{D7B98DAF-ABDF-4A93-9129-5E09AD49D565}" srcOrd="0" destOrd="0" presId="urn:microsoft.com/office/officeart/2005/8/layout/StepDownProcess"/>
    <dgm:cxn modelId="{52ABC811-13FF-4437-8974-778E4D7D63C4}" type="presOf" srcId="{8CB40495-6D8F-4877-BC95-4958ADE28602}" destId="{3283E3DC-B6C4-41B1-9E82-6868C15516AE}" srcOrd="0" destOrd="0" presId="urn:microsoft.com/office/officeart/2005/8/layout/StepDownProcess"/>
    <dgm:cxn modelId="{DB305631-9D6D-4619-ADF3-E88CEC63E5A7}" type="presOf" srcId="{3E7E0BBF-41AE-4F2C-968B-A1A12A95862D}" destId="{CE62A9DE-46E7-44CE-8B10-42000D29649D}" srcOrd="0" destOrd="0" presId="urn:microsoft.com/office/officeart/2005/8/layout/StepDownProcess"/>
    <dgm:cxn modelId="{9BC6711C-8F8C-4DAB-B276-02684235A651}" srcId="{32B4180F-32A0-4249-A92C-34566F3A0FB7}" destId="{FC953D04-3A41-44BB-BAB6-5FBAFAF395B1}" srcOrd="0" destOrd="0" parTransId="{C72BBCF3-0599-40D9-97DA-2B51E4669AD9}" sibTransId="{9631E4DE-0787-45B2-9A13-8A48F57DC572}"/>
    <dgm:cxn modelId="{EAFEE4A7-8380-43B7-BA0F-AE4B7D94514E}" type="presParOf" srcId="{650694C9-CAFD-4EDD-8901-F8F0DD55690A}" destId="{61687E38-47E2-426A-B457-E6758DAA0FB4}" srcOrd="0" destOrd="0" presId="urn:microsoft.com/office/officeart/2005/8/layout/StepDownProcess"/>
    <dgm:cxn modelId="{DC195AA2-923A-4117-B00E-46FB2519285D}" type="presParOf" srcId="{61687E38-47E2-426A-B457-E6758DAA0FB4}" destId="{1D6DCD31-0914-4FC0-8F1D-DF28CA45F178}" srcOrd="0" destOrd="0" presId="urn:microsoft.com/office/officeart/2005/8/layout/StepDownProcess"/>
    <dgm:cxn modelId="{0D5F820B-4CC8-4A92-B89A-031EE23164D9}" type="presParOf" srcId="{61687E38-47E2-426A-B457-E6758DAA0FB4}" destId="{D7B98DAF-ABDF-4A93-9129-5E09AD49D565}" srcOrd="1" destOrd="0" presId="urn:microsoft.com/office/officeart/2005/8/layout/StepDownProcess"/>
    <dgm:cxn modelId="{A2433124-BF5B-4BDB-BBC2-5E5370C674A0}" type="presParOf" srcId="{61687E38-47E2-426A-B457-E6758DAA0FB4}" destId="{4BC33EDB-980A-4F81-98DC-774CF113948E}" srcOrd="2" destOrd="0" presId="urn:microsoft.com/office/officeart/2005/8/layout/StepDownProcess"/>
    <dgm:cxn modelId="{7A43BB83-5FAE-49A5-A1E2-18A73509337A}" type="presParOf" srcId="{650694C9-CAFD-4EDD-8901-F8F0DD55690A}" destId="{B20A4189-8DAF-408C-80B3-86471C367642}" srcOrd="1" destOrd="0" presId="urn:microsoft.com/office/officeart/2005/8/layout/StepDownProcess"/>
    <dgm:cxn modelId="{9AAECDD5-1B6F-4EF2-837C-96D58B777933}" type="presParOf" srcId="{650694C9-CAFD-4EDD-8901-F8F0DD55690A}" destId="{3992C577-3F04-4F5F-9063-625F05A8905C}" srcOrd="2" destOrd="0" presId="urn:microsoft.com/office/officeart/2005/8/layout/StepDownProcess"/>
    <dgm:cxn modelId="{5D4B327F-EABC-4F7B-A5A6-4A99E19F495D}" type="presParOf" srcId="{3992C577-3F04-4F5F-9063-625F05A8905C}" destId="{99445DC7-8F2F-495F-B491-686B3F067278}" srcOrd="0" destOrd="0" presId="urn:microsoft.com/office/officeart/2005/8/layout/StepDownProcess"/>
    <dgm:cxn modelId="{456A64D1-687D-462D-9EC4-961DEE961A3F}" type="presParOf" srcId="{3992C577-3F04-4F5F-9063-625F05A8905C}" destId="{A68289EC-0F03-4790-ABE7-968DECC55DB0}" srcOrd="1" destOrd="0" presId="urn:microsoft.com/office/officeart/2005/8/layout/StepDownProcess"/>
    <dgm:cxn modelId="{A676CCC5-9B2F-4EA3-A78C-BCA427DE7C46}" type="presParOf" srcId="{3992C577-3F04-4F5F-9063-625F05A8905C}" destId="{CE62A9DE-46E7-44CE-8B10-42000D29649D}" srcOrd="2" destOrd="0" presId="urn:microsoft.com/office/officeart/2005/8/layout/StepDownProcess"/>
    <dgm:cxn modelId="{FFAC5CEC-2180-4E49-9A84-2FA00977A10D}" type="presParOf" srcId="{650694C9-CAFD-4EDD-8901-F8F0DD55690A}" destId="{C235026E-FDC3-4383-BB9C-439372CCD04B}" srcOrd="3" destOrd="0" presId="urn:microsoft.com/office/officeart/2005/8/layout/StepDownProcess"/>
    <dgm:cxn modelId="{59873B85-C2B7-4F5A-8340-076B96261F1E}" type="presParOf" srcId="{650694C9-CAFD-4EDD-8901-F8F0DD55690A}" destId="{F54410AD-6498-49E3-9887-F8CED5E6E020}" srcOrd="4" destOrd="0" presId="urn:microsoft.com/office/officeart/2005/8/layout/StepDownProcess"/>
    <dgm:cxn modelId="{FDB62028-1200-48E2-88E9-E12B00659EC7}" type="presParOf" srcId="{F54410AD-6498-49E3-9887-F8CED5E6E020}" destId="{8CA1F59C-B08F-4D64-9964-E1F78B86FD65}" srcOrd="0" destOrd="0" presId="urn:microsoft.com/office/officeart/2005/8/layout/StepDownProcess"/>
    <dgm:cxn modelId="{675F3885-86AA-461C-8B49-6F7771842BEC}" type="presParOf" srcId="{F54410AD-6498-49E3-9887-F8CED5E6E020}" destId="{524CBDE7-F8AD-48A1-865E-20333817CADE}" srcOrd="1" destOrd="0" presId="urn:microsoft.com/office/officeart/2005/8/layout/StepDownProcess"/>
    <dgm:cxn modelId="{526FE65E-8DB5-46FB-958A-320FDC1E2295}" type="presParOf" srcId="{F54410AD-6498-49E3-9887-F8CED5E6E020}" destId="{C4C61559-F311-4E43-9F5B-E98402AF2D70}" srcOrd="2" destOrd="0" presId="urn:microsoft.com/office/officeart/2005/8/layout/StepDownProcess"/>
    <dgm:cxn modelId="{706B2DD5-1466-4A1B-ABE0-5534678935E2}" type="presParOf" srcId="{650694C9-CAFD-4EDD-8901-F8F0DD55690A}" destId="{90655E9E-02D8-4CBB-9665-3F0B33A6044C}" srcOrd="5" destOrd="0" presId="urn:microsoft.com/office/officeart/2005/8/layout/StepDownProcess"/>
    <dgm:cxn modelId="{602AABBE-7EA3-4794-8411-E5C076D9BA3A}" type="presParOf" srcId="{650694C9-CAFD-4EDD-8901-F8F0DD55690A}" destId="{5414302D-262A-4B32-891F-D80E1A863020}" srcOrd="6" destOrd="0" presId="urn:microsoft.com/office/officeart/2005/8/layout/StepDownProcess"/>
    <dgm:cxn modelId="{D901F9C0-0BE9-4303-BCE6-68F517AAA541}" type="presParOf" srcId="{5414302D-262A-4B32-891F-D80E1A863020}" destId="{3283E3DC-B6C4-41B1-9E82-6868C15516AE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5458DB-62DB-4A35-8DCC-41C483197F07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ABD3FC-7FBE-424A-AB3D-ED8466BF0CFC}">
      <dgm:prSet phldrT="[Text]"/>
      <dgm:spPr/>
      <dgm:t>
        <a:bodyPr/>
        <a:lstStyle/>
        <a:p>
          <a:r>
            <a:rPr lang="en-US" dirty="0" smtClean="0"/>
            <a:t>Certain important methods of the </a:t>
          </a:r>
          <a:r>
            <a:rPr lang="en-US" dirty="0" smtClean="0">
              <a:latin typeface="Courier New" panose="02070309020205020404" pitchFamily="49" charset="0"/>
              <a:cs typeface="Courier New" panose="02070309020205020404" pitchFamily="49" charset="0"/>
            </a:rPr>
            <a:t>Locale </a:t>
          </a:r>
          <a:r>
            <a:rPr lang="en-US" dirty="0" smtClean="0"/>
            <a:t>class</a:t>
          </a:r>
          <a:endParaRPr lang="en-US" dirty="0"/>
        </a:p>
      </dgm:t>
    </dgm:pt>
    <dgm:pt modelId="{BD7C171B-C959-4DE1-9AED-B3DF9A86AF98}" type="parTrans" cxnId="{F25CD0F1-A230-402D-B4C2-3977D2B7F0AE}">
      <dgm:prSet/>
      <dgm:spPr/>
      <dgm:t>
        <a:bodyPr/>
        <a:lstStyle/>
        <a:p>
          <a:endParaRPr lang="en-US"/>
        </a:p>
      </dgm:t>
    </dgm:pt>
    <dgm:pt modelId="{BF3BDCCA-5EA9-4C6F-A01A-BCE336DF71A8}" type="sibTrans" cxnId="{F25CD0F1-A230-402D-B4C2-3977D2B7F0AE}">
      <dgm:prSet/>
      <dgm:spPr/>
      <dgm:t>
        <a:bodyPr/>
        <a:lstStyle/>
        <a:p>
          <a:endParaRPr lang="en-US"/>
        </a:p>
      </dgm:t>
    </dgm:pt>
    <dgm:pt modelId="{CA48E909-C606-49BE-9563-28D6CBBB712D}">
      <dgm:prSet phldrT="[Text]" custT="1"/>
      <dgm:spPr/>
      <dgm:t>
        <a:bodyPr/>
        <a:lstStyle/>
        <a:p>
          <a:r>
            <a:rPr lang="en-US" sz="2400" dirty="0" smtClean="0">
              <a:latin typeface="Courier New" panose="02070309020205020404" pitchFamily="49" charset="0"/>
              <a:cs typeface="Courier New" panose="02070309020205020404" pitchFamily="49" charset="0"/>
            </a:rPr>
            <a:t>public static Locale </a:t>
          </a:r>
          <a:r>
            <a:rPr lang="en-US" sz="24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getDefault</a:t>
          </a:r>
          <a:r>
            <a:rPr lang="en-US" sz="2400" dirty="0" smtClean="0">
              <a:latin typeface="Courier New" panose="02070309020205020404" pitchFamily="49" charset="0"/>
              <a:cs typeface="Courier New" panose="02070309020205020404" pitchFamily="49" charset="0"/>
            </a:rPr>
            <a:t>()</a:t>
          </a:r>
          <a:endParaRPr lang="en-US" sz="24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A2C59BE2-A863-4CE4-90A6-AD57923697EA}" type="parTrans" cxnId="{8F94F5D5-2364-4B75-8802-CDC9824229B9}">
      <dgm:prSet/>
      <dgm:spPr/>
      <dgm:t>
        <a:bodyPr/>
        <a:lstStyle/>
        <a:p>
          <a:endParaRPr lang="en-US"/>
        </a:p>
      </dgm:t>
    </dgm:pt>
    <dgm:pt modelId="{EBA33D5A-005C-4A01-B70C-4E7D0813E829}" type="sibTrans" cxnId="{8F94F5D5-2364-4B75-8802-CDC9824229B9}">
      <dgm:prSet/>
      <dgm:spPr/>
      <dgm:t>
        <a:bodyPr/>
        <a:lstStyle/>
        <a:p>
          <a:endParaRPr lang="en-US"/>
        </a:p>
      </dgm:t>
    </dgm:pt>
    <dgm:pt modelId="{7839714D-26F8-4FA5-812C-D9B92064A839}">
      <dgm:prSet phldrT="[Text]" custT="1"/>
      <dgm:spPr/>
      <dgm:t>
        <a:bodyPr/>
        <a:lstStyle/>
        <a:p>
          <a:r>
            <a:rPr lang="en-US" sz="2400" dirty="0" smtClean="0">
              <a:latin typeface="Courier New" panose="02070309020205020404" pitchFamily="49" charset="0"/>
              <a:cs typeface="Courier New" panose="02070309020205020404" pitchFamily="49" charset="0"/>
            </a:rPr>
            <a:t>Public final String </a:t>
          </a:r>
          <a:r>
            <a:rPr lang="en-US" sz="24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getDisplayCountry</a:t>
          </a:r>
          <a:r>
            <a:rPr lang="en-US" sz="2400" dirty="0" smtClean="0">
              <a:latin typeface="Courier New" panose="02070309020205020404" pitchFamily="49" charset="0"/>
              <a:cs typeface="Courier New" panose="02070309020205020404" pitchFamily="49" charset="0"/>
            </a:rPr>
            <a:t>()</a:t>
          </a:r>
          <a:endParaRPr lang="en-US" sz="24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D08C6B3F-DE92-40CD-BA49-12BE884D446E}" type="parTrans" cxnId="{739F5250-0ECA-4065-8A5A-D42DBA889BE5}">
      <dgm:prSet/>
      <dgm:spPr/>
      <dgm:t>
        <a:bodyPr/>
        <a:lstStyle/>
        <a:p>
          <a:endParaRPr lang="en-US"/>
        </a:p>
      </dgm:t>
    </dgm:pt>
    <dgm:pt modelId="{6BA33B30-0BDF-4F9E-A014-8AA7FB31EF81}" type="sibTrans" cxnId="{739F5250-0ECA-4065-8A5A-D42DBA889BE5}">
      <dgm:prSet/>
      <dgm:spPr/>
      <dgm:t>
        <a:bodyPr/>
        <a:lstStyle/>
        <a:p>
          <a:endParaRPr lang="en-US"/>
        </a:p>
      </dgm:t>
    </dgm:pt>
    <dgm:pt modelId="{C241A90A-85F4-4F43-8AF6-C9B44E5AEF72}">
      <dgm:prSet phldrT="[Text]" custT="1"/>
      <dgm:spPr/>
      <dgm:t>
        <a:bodyPr/>
        <a:lstStyle/>
        <a:p>
          <a:r>
            <a:rPr lang="en-US" sz="2400" dirty="0" smtClean="0">
              <a:latin typeface="Courier New" panose="02070309020205020404" pitchFamily="49" charset="0"/>
              <a:cs typeface="Courier New" panose="02070309020205020404" pitchFamily="49" charset="0"/>
            </a:rPr>
            <a:t>public final String </a:t>
          </a:r>
          <a:r>
            <a:rPr lang="en-US" sz="24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getDisplayLanguage</a:t>
          </a:r>
          <a:r>
            <a:rPr lang="en-US" sz="2400" dirty="0" smtClean="0">
              <a:latin typeface="Courier New" panose="02070309020205020404" pitchFamily="49" charset="0"/>
              <a:cs typeface="Courier New" panose="02070309020205020404" pitchFamily="49" charset="0"/>
            </a:rPr>
            <a:t>()</a:t>
          </a:r>
          <a:endParaRPr lang="en-US" sz="24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25FC46C7-3F76-4B8A-AA91-5494E19E8BDF}" type="parTrans" cxnId="{6B8208CE-0271-41DE-AB71-211D618A549F}">
      <dgm:prSet/>
      <dgm:spPr/>
      <dgm:t>
        <a:bodyPr/>
        <a:lstStyle/>
        <a:p>
          <a:endParaRPr lang="en-US"/>
        </a:p>
      </dgm:t>
    </dgm:pt>
    <dgm:pt modelId="{9A53AB53-D4C0-4685-9911-F659FE9A7FF8}" type="sibTrans" cxnId="{6B8208CE-0271-41DE-AB71-211D618A549F}">
      <dgm:prSet/>
      <dgm:spPr/>
      <dgm:t>
        <a:bodyPr/>
        <a:lstStyle/>
        <a:p>
          <a:endParaRPr lang="en-US"/>
        </a:p>
      </dgm:t>
    </dgm:pt>
    <dgm:pt modelId="{D2620E42-8E69-4E8D-B0E2-F4F914F55E69}">
      <dgm:prSet phldrT="[Text]" custT="1"/>
      <dgm:spPr/>
      <dgm:t>
        <a:bodyPr/>
        <a:lstStyle/>
        <a:p>
          <a:endParaRPr lang="en-US" sz="24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399428F8-FCEB-4A2D-8CD4-8EAE2586BC75}" type="parTrans" cxnId="{BD075ACD-A025-42D6-BB15-8AA64F89D7EE}">
      <dgm:prSet/>
      <dgm:spPr/>
      <dgm:t>
        <a:bodyPr/>
        <a:lstStyle/>
        <a:p>
          <a:endParaRPr lang="en-US"/>
        </a:p>
      </dgm:t>
    </dgm:pt>
    <dgm:pt modelId="{DA8FB1C0-931D-4169-BB54-64510CC98C87}" type="sibTrans" cxnId="{BD075ACD-A025-42D6-BB15-8AA64F89D7EE}">
      <dgm:prSet/>
      <dgm:spPr/>
      <dgm:t>
        <a:bodyPr/>
        <a:lstStyle/>
        <a:p>
          <a:endParaRPr lang="en-US"/>
        </a:p>
      </dgm:t>
    </dgm:pt>
    <dgm:pt modelId="{91F86532-270F-41C6-A964-F44890FE3001}">
      <dgm:prSet phldrT="[Text]" custT="1"/>
      <dgm:spPr/>
      <dgm:t>
        <a:bodyPr/>
        <a:lstStyle/>
        <a:p>
          <a:endParaRPr lang="en-US" sz="24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79802CAF-488F-4B57-8A44-F598046EA190}" type="parTrans" cxnId="{79CBB513-3EDC-4203-9847-5923ADDD6DB2}">
      <dgm:prSet/>
      <dgm:spPr/>
    </dgm:pt>
    <dgm:pt modelId="{B9A2A0E8-F65D-447D-899E-F85D2FEC333E}" type="sibTrans" cxnId="{79CBB513-3EDC-4203-9847-5923ADDD6DB2}">
      <dgm:prSet/>
      <dgm:spPr/>
    </dgm:pt>
    <dgm:pt modelId="{1E446EF5-D562-44A3-B780-1800C8FF06E0}" type="pres">
      <dgm:prSet presAssocID="{1D5458DB-62DB-4A35-8DCC-41C483197F0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498A6FB-7501-4A9E-9BF4-B0B75C036583}" type="pres">
      <dgm:prSet presAssocID="{F6ABD3FC-7FBE-424A-AB3D-ED8466BF0CFC}" presName="linNode" presStyleCnt="0"/>
      <dgm:spPr/>
    </dgm:pt>
    <dgm:pt modelId="{B58BCE88-B28A-436C-A61F-44D7C07E31C6}" type="pres">
      <dgm:prSet presAssocID="{F6ABD3FC-7FBE-424A-AB3D-ED8466BF0CFC}" presName="parTx" presStyleLbl="revTx" presStyleIdx="0" presStyleCnt="1" custLinFactNeighborX="-20798" custLinFactNeighborY="-3426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0E1B19-DDDB-4B0B-9A17-3D509ECD1E87}" type="pres">
      <dgm:prSet presAssocID="{F6ABD3FC-7FBE-424A-AB3D-ED8466BF0CFC}" presName="bracket" presStyleLbl="parChTrans1D1" presStyleIdx="0" presStyleCnt="1" custLinFactNeighborX="-78455" custLinFactNeighborY="-27718"/>
      <dgm:spPr/>
    </dgm:pt>
    <dgm:pt modelId="{F3B93845-5349-4CD8-A779-F98EEA0278AB}" type="pres">
      <dgm:prSet presAssocID="{F6ABD3FC-7FBE-424A-AB3D-ED8466BF0CFC}" presName="spH" presStyleCnt="0"/>
      <dgm:spPr/>
    </dgm:pt>
    <dgm:pt modelId="{84A69864-A228-42DC-9A74-9A15C48161D4}" type="pres">
      <dgm:prSet presAssocID="{F6ABD3FC-7FBE-424A-AB3D-ED8466BF0CFC}" presName="desTx" presStyleLbl="node1" presStyleIdx="0" presStyleCnt="1" custScaleX="122855" custLinFactNeighborX="-10264" custLinFactNeighborY="-305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075ACD-A025-42D6-BB15-8AA64F89D7EE}" srcId="{F6ABD3FC-7FBE-424A-AB3D-ED8466BF0CFC}" destId="{D2620E42-8E69-4E8D-B0E2-F4F914F55E69}" srcOrd="1" destOrd="0" parTransId="{399428F8-FCEB-4A2D-8CD4-8EAE2586BC75}" sibTransId="{DA8FB1C0-931D-4169-BB54-64510CC98C87}"/>
    <dgm:cxn modelId="{2A99DD2B-16AD-495D-BE35-5064CE2B8809}" type="presOf" srcId="{C241A90A-85F4-4F43-8AF6-C9B44E5AEF72}" destId="{84A69864-A228-42DC-9A74-9A15C48161D4}" srcOrd="0" destOrd="4" presId="urn:diagrams.loki3.com/BracketList"/>
    <dgm:cxn modelId="{02631BCD-074F-4C04-96F2-D27CB005B704}" type="presOf" srcId="{D2620E42-8E69-4E8D-B0E2-F4F914F55E69}" destId="{84A69864-A228-42DC-9A74-9A15C48161D4}" srcOrd="0" destOrd="1" presId="urn:diagrams.loki3.com/BracketList"/>
    <dgm:cxn modelId="{79CBB513-3EDC-4203-9847-5923ADDD6DB2}" srcId="{F6ABD3FC-7FBE-424A-AB3D-ED8466BF0CFC}" destId="{91F86532-270F-41C6-A964-F44890FE3001}" srcOrd="3" destOrd="0" parTransId="{79802CAF-488F-4B57-8A44-F598046EA190}" sibTransId="{B9A2A0E8-F65D-447D-899E-F85D2FEC333E}"/>
    <dgm:cxn modelId="{739F5250-0ECA-4065-8A5A-D42DBA889BE5}" srcId="{F6ABD3FC-7FBE-424A-AB3D-ED8466BF0CFC}" destId="{7839714D-26F8-4FA5-812C-D9B92064A839}" srcOrd="2" destOrd="0" parTransId="{D08C6B3F-DE92-40CD-BA49-12BE884D446E}" sibTransId="{6BA33B30-0BDF-4F9E-A014-8AA7FB31EF81}"/>
    <dgm:cxn modelId="{F25CD0F1-A230-402D-B4C2-3977D2B7F0AE}" srcId="{1D5458DB-62DB-4A35-8DCC-41C483197F07}" destId="{F6ABD3FC-7FBE-424A-AB3D-ED8466BF0CFC}" srcOrd="0" destOrd="0" parTransId="{BD7C171B-C959-4DE1-9AED-B3DF9A86AF98}" sibTransId="{BF3BDCCA-5EA9-4C6F-A01A-BCE336DF71A8}"/>
    <dgm:cxn modelId="{6B8208CE-0271-41DE-AB71-211D618A549F}" srcId="{F6ABD3FC-7FBE-424A-AB3D-ED8466BF0CFC}" destId="{C241A90A-85F4-4F43-8AF6-C9B44E5AEF72}" srcOrd="4" destOrd="0" parTransId="{25FC46C7-3F76-4B8A-AA91-5494E19E8BDF}" sibTransId="{9A53AB53-D4C0-4685-9911-F659FE9A7FF8}"/>
    <dgm:cxn modelId="{89AA4D53-0850-48D8-8199-95702D88AF05}" type="presOf" srcId="{CA48E909-C606-49BE-9563-28D6CBBB712D}" destId="{84A69864-A228-42DC-9A74-9A15C48161D4}" srcOrd="0" destOrd="0" presId="urn:diagrams.loki3.com/BracketList"/>
    <dgm:cxn modelId="{8F94F5D5-2364-4B75-8802-CDC9824229B9}" srcId="{F6ABD3FC-7FBE-424A-AB3D-ED8466BF0CFC}" destId="{CA48E909-C606-49BE-9563-28D6CBBB712D}" srcOrd="0" destOrd="0" parTransId="{A2C59BE2-A863-4CE4-90A6-AD57923697EA}" sibTransId="{EBA33D5A-005C-4A01-B70C-4E7D0813E829}"/>
    <dgm:cxn modelId="{64ADA528-9FB0-4C60-9565-8112101BFED0}" type="presOf" srcId="{7839714D-26F8-4FA5-812C-D9B92064A839}" destId="{84A69864-A228-42DC-9A74-9A15C48161D4}" srcOrd="0" destOrd="2" presId="urn:diagrams.loki3.com/BracketList"/>
    <dgm:cxn modelId="{ADB48A45-0B67-409B-848C-299F488AAD5D}" type="presOf" srcId="{91F86532-270F-41C6-A964-F44890FE3001}" destId="{84A69864-A228-42DC-9A74-9A15C48161D4}" srcOrd="0" destOrd="3" presId="urn:diagrams.loki3.com/BracketList"/>
    <dgm:cxn modelId="{91FDE4D1-BC13-45BC-B9AC-070E893654FF}" type="presOf" srcId="{1D5458DB-62DB-4A35-8DCC-41C483197F07}" destId="{1E446EF5-D562-44A3-B780-1800C8FF06E0}" srcOrd="0" destOrd="0" presId="urn:diagrams.loki3.com/BracketList"/>
    <dgm:cxn modelId="{965C8CF5-0E06-4858-847E-3C811A5F2910}" type="presOf" srcId="{F6ABD3FC-7FBE-424A-AB3D-ED8466BF0CFC}" destId="{B58BCE88-B28A-436C-A61F-44D7C07E31C6}" srcOrd="0" destOrd="0" presId="urn:diagrams.loki3.com/BracketList"/>
    <dgm:cxn modelId="{7E42B74B-C9AB-4A13-B61B-31D56B23231A}" type="presParOf" srcId="{1E446EF5-D562-44A3-B780-1800C8FF06E0}" destId="{3498A6FB-7501-4A9E-9BF4-B0B75C036583}" srcOrd="0" destOrd="0" presId="urn:diagrams.loki3.com/BracketList"/>
    <dgm:cxn modelId="{48BA00A7-2BDA-42B1-BC59-19A295BEDDED}" type="presParOf" srcId="{3498A6FB-7501-4A9E-9BF4-B0B75C036583}" destId="{B58BCE88-B28A-436C-A61F-44D7C07E31C6}" srcOrd="0" destOrd="0" presId="urn:diagrams.loki3.com/BracketList"/>
    <dgm:cxn modelId="{D277EE88-84C6-4214-95EE-CE6F057FB03D}" type="presParOf" srcId="{3498A6FB-7501-4A9E-9BF4-B0B75C036583}" destId="{010E1B19-DDDB-4B0B-9A17-3D509ECD1E87}" srcOrd="1" destOrd="0" presId="urn:diagrams.loki3.com/BracketList"/>
    <dgm:cxn modelId="{39C6FE86-F267-407D-AED5-76560B51C416}" type="presParOf" srcId="{3498A6FB-7501-4A9E-9BF4-B0B75C036583}" destId="{F3B93845-5349-4CD8-A779-F98EEA0278AB}" srcOrd="2" destOrd="0" presId="urn:diagrams.loki3.com/BracketList"/>
    <dgm:cxn modelId="{5765103D-DB21-4EBD-90AD-093448E3C300}" type="presParOf" srcId="{3498A6FB-7501-4A9E-9BF4-B0B75C036583}" destId="{84A69864-A228-42DC-9A74-9A15C48161D4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ED757D-F687-4DCE-B4E7-B870DD2B9F7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D42499-9B77-41BD-AE98-105561246F2E}">
      <dgm:prSet phldrT="[Text]"/>
      <dgm:spPr/>
      <dgm:t>
        <a:bodyPr/>
        <a:lstStyle/>
        <a:p>
          <a:r>
            <a:rPr lang="en-US" dirty="0" smtClean="0"/>
            <a:t>Component Captions</a:t>
          </a:r>
          <a:endParaRPr lang="en-US" dirty="0"/>
        </a:p>
      </dgm:t>
    </dgm:pt>
    <dgm:pt modelId="{93736526-1A15-4F5C-B8B3-783756598BD5}" type="parTrans" cxnId="{C9E59127-CC36-48B2-AF93-6167D857203C}">
      <dgm:prSet/>
      <dgm:spPr/>
      <dgm:t>
        <a:bodyPr/>
        <a:lstStyle/>
        <a:p>
          <a:endParaRPr lang="en-US"/>
        </a:p>
      </dgm:t>
    </dgm:pt>
    <dgm:pt modelId="{7B1F5B81-443B-408D-A6A2-59F147ABFB5A}" type="sibTrans" cxnId="{C9E59127-CC36-48B2-AF93-6167D857203C}">
      <dgm:prSet/>
      <dgm:spPr/>
      <dgm:t>
        <a:bodyPr/>
        <a:lstStyle/>
        <a:p>
          <a:endParaRPr lang="en-US"/>
        </a:p>
      </dgm:t>
    </dgm:pt>
    <dgm:pt modelId="{207F35D2-A31B-43D1-8268-FF12CE72A280}">
      <dgm:prSet phldrT="[Text]"/>
      <dgm:spPr/>
      <dgm:t>
        <a:bodyPr/>
        <a:lstStyle/>
        <a:p>
          <a:r>
            <a:rPr lang="en-US" dirty="0" smtClean="0"/>
            <a:t>Numbers, Currencies, and Percentages</a:t>
          </a:r>
          <a:endParaRPr lang="en-US" dirty="0"/>
        </a:p>
      </dgm:t>
    </dgm:pt>
    <dgm:pt modelId="{32552150-403D-4414-958C-CBD6F9CFB7AE}" type="parTrans" cxnId="{DEA72FBC-01F7-45D9-9B2D-2293EE58A9A3}">
      <dgm:prSet/>
      <dgm:spPr/>
      <dgm:t>
        <a:bodyPr/>
        <a:lstStyle/>
        <a:p>
          <a:endParaRPr lang="en-US"/>
        </a:p>
      </dgm:t>
    </dgm:pt>
    <dgm:pt modelId="{4B5BCE07-E52E-4DD5-90E5-1E9EDB51F3EB}" type="sibTrans" cxnId="{DEA72FBC-01F7-45D9-9B2D-2293EE58A9A3}">
      <dgm:prSet/>
      <dgm:spPr/>
      <dgm:t>
        <a:bodyPr/>
        <a:lstStyle/>
        <a:p>
          <a:endParaRPr lang="en-US"/>
        </a:p>
      </dgm:t>
    </dgm:pt>
    <dgm:pt modelId="{634067C7-835A-4413-866D-152F15256819}">
      <dgm:prSet phldrT="[Text]"/>
      <dgm:spPr/>
      <dgm:t>
        <a:bodyPr/>
        <a:lstStyle/>
        <a:p>
          <a:r>
            <a:rPr lang="en-US" dirty="0" smtClean="0"/>
            <a:t>Date and Times</a:t>
          </a:r>
          <a:endParaRPr lang="en-US" dirty="0"/>
        </a:p>
      </dgm:t>
    </dgm:pt>
    <dgm:pt modelId="{0F397CC5-F96D-4D26-98A8-E1E6503918C2}" type="parTrans" cxnId="{7D1668C2-0DF7-4620-851E-3677A89726A0}">
      <dgm:prSet/>
      <dgm:spPr/>
      <dgm:t>
        <a:bodyPr/>
        <a:lstStyle/>
        <a:p>
          <a:endParaRPr lang="en-US"/>
        </a:p>
      </dgm:t>
    </dgm:pt>
    <dgm:pt modelId="{719BF6B0-E125-431B-B80B-52A6FC7C15D7}" type="sibTrans" cxnId="{7D1668C2-0DF7-4620-851E-3677A89726A0}">
      <dgm:prSet/>
      <dgm:spPr/>
      <dgm:t>
        <a:bodyPr/>
        <a:lstStyle/>
        <a:p>
          <a:endParaRPr lang="en-US"/>
        </a:p>
      </dgm:t>
    </dgm:pt>
    <dgm:pt modelId="{FAA5DBB3-92BA-4346-86FE-60B60F444004}">
      <dgm:prSet phldrT="[Text]"/>
      <dgm:spPr/>
      <dgm:t>
        <a:bodyPr/>
        <a:lstStyle/>
        <a:p>
          <a:r>
            <a:rPr lang="en-US" smtClean="0"/>
            <a:t>Messages</a:t>
          </a:r>
          <a:endParaRPr lang="en-US" dirty="0"/>
        </a:p>
      </dgm:t>
    </dgm:pt>
    <dgm:pt modelId="{08B9593C-81F3-491C-BF28-EAD1C355D6AE}" type="parTrans" cxnId="{35550C30-5C08-4D1E-B2FB-87524DF8C230}">
      <dgm:prSet/>
      <dgm:spPr/>
      <dgm:t>
        <a:bodyPr/>
        <a:lstStyle/>
        <a:p>
          <a:endParaRPr lang="en-US"/>
        </a:p>
      </dgm:t>
    </dgm:pt>
    <dgm:pt modelId="{AD9073FE-D2F5-4EDE-B718-479394229689}" type="sibTrans" cxnId="{35550C30-5C08-4D1E-B2FB-87524DF8C230}">
      <dgm:prSet/>
      <dgm:spPr/>
      <dgm:t>
        <a:bodyPr/>
        <a:lstStyle/>
        <a:p>
          <a:endParaRPr lang="en-US"/>
        </a:p>
      </dgm:t>
    </dgm:pt>
    <dgm:pt modelId="{F5B72523-6946-48F4-816B-FD6E0171418D}" type="pres">
      <dgm:prSet presAssocID="{69ED757D-F687-4DCE-B4E7-B870DD2B9F7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0167872-21A6-44C6-8DAD-F4D40B0B93A1}" type="pres">
      <dgm:prSet presAssocID="{CDD42499-9B77-41BD-AE98-105561246F2E}" presName="parentLin" presStyleCnt="0"/>
      <dgm:spPr/>
    </dgm:pt>
    <dgm:pt modelId="{DD3F8CE9-0A11-4727-9FFD-24BBE7D8E656}" type="pres">
      <dgm:prSet presAssocID="{CDD42499-9B77-41BD-AE98-105561246F2E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EA7A2538-1F91-4CD9-B1FB-E1A0CB9AB52B}" type="pres">
      <dgm:prSet presAssocID="{CDD42499-9B77-41BD-AE98-105561246F2E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2D3AFE-F477-4B50-8B6F-736A95F3D092}" type="pres">
      <dgm:prSet presAssocID="{CDD42499-9B77-41BD-AE98-105561246F2E}" presName="negativeSpace" presStyleCnt="0"/>
      <dgm:spPr/>
    </dgm:pt>
    <dgm:pt modelId="{8C7AA5D0-4974-4E97-9C98-D6480039891D}" type="pres">
      <dgm:prSet presAssocID="{CDD42499-9B77-41BD-AE98-105561246F2E}" presName="childText" presStyleLbl="conFgAcc1" presStyleIdx="0" presStyleCnt="4">
        <dgm:presLayoutVars>
          <dgm:bulletEnabled val="1"/>
        </dgm:presLayoutVars>
      </dgm:prSet>
      <dgm:spPr/>
    </dgm:pt>
    <dgm:pt modelId="{C9DE8DAC-8A34-438B-947A-05E26E7863CB}" type="pres">
      <dgm:prSet presAssocID="{7B1F5B81-443B-408D-A6A2-59F147ABFB5A}" presName="spaceBetweenRectangles" presStyleCnt="0"/>
      <dgm:spPr/>
    </dgm:pt>
    <dgm:pt modelId="{8B5C9AB9-9EEC-4F48-B15C-29D497CDE245}" type="pres">
      <dgm:prSet presAssocID="{207F35D2-A31B-43D1-8268-FF12CE72A280}" presName="parentLin" presStyleCnt="0"/>
      <dgm:spPr/>
    </dgm:pt>
    <dgm:pt modelId="{04726EA0-B116-4897-A880-5A70D6D1AAB8}" type="pres">
      <dgm:prSet presAssocID="{207F35D2-A31B-43D1-8268-FF12CE72A280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8430AB86-8563-4C50-A2FB-F56BE713447C}" type="pres">
      <dgm:prSet presAssocID="{207F35D2-A31B-43D1-8268-FF12CE72A280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6DCA33-3074-45FA-932B-2C83978E0450}" type="pres">
      <dgm:prSet presAssocID="{207F35D2-A31B-43D1-8268-FF12CE72A280}" presName="negativeSpace" presStyleCnt="0"/>
      <dgm:spPr/>
    </dgm:pt>
    <dgm:pt modelId="{68ADA0D1-DFEB-46EF-9DFD-06B4024F7AA6}" type="pres">
      <dgm:prSet presAssocID="{207F35D2-A31B-43D1-8268-FF12CE72A280}" presName="childText" presStyleLbl="conFgAcc1" presStyleIdx="1" presStyleCnt="4">
        <dgm:presLayoutVars>
          <dgm:bulletEnabled val="1"/>
        </dgm:presLayoutVars>
      </dgm:prSet>
      <dgm:spPr/>
    </dgm:pt>
    <dgm:pt modelId="{CBDA35E5-65B5-415B-BE20-D12EDD370AE4}" type="pres">
      <dgm:prSet presAssocID="{4B5BCE07-E52E-4DD5-90E5-1E9EDB51F3EB}" presName="spaceBetweenRectangles" presStyleCnt="0"/>
      <dgm:spPr/>
    </dgm:pt>
    <dgm:pt modelId="{A3861880-12CE-46BD-A608-9480DBC3BFAA}" type="pres">
      <dgm:prSet presAssocID="{634067C7-835A-4413-866D-152F15256819}" presName="parentLin" presStyleCnt="0"/>
      <dgm:spPr/>
    </dgm:pt>
    <dgm:pt modelId="{ADF7C2E7-DE1C-4E1C-A633-FCA13C35D034}" type="pres">
      <dgm:prSet presAssocID="{634067C7-835A-4413-866D-152F15256819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85E08B08-C224-4F91-AB86-1091E755B9AB}" type="pres">
      <dgm:prSet presAssocID="{634067C7-835A-4413-866D-152F15256819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5553CA-CC8B-4389-81D2-2091A0E78840}" type="pres">
      <dgm:prSet presAssocID="{634067C7-835A-4413-866D-152F15256819}" presName="negativeSpace" presStyleCnt="0"/>
      <dgm:spPr/>
    </dgm:pt>
    <dgm:pt modelId="{56C386AB-094F-43C1-B99C-889C80905F91}" type="pres">
      <dgm:prSet presAssocID="{634067C7-835A-4413-866D-152F15256819}" presName="childText" presStyleLbl="conFgAcc1" presStyleIdx="2" presStyleCnt="4">
        <dgm:presLayoutVars>
          <dgm:bulletEnabled val="1"/>
        </dgm:presLayoutVars>
      </dgm:prSet>
      <dgm:spPr/>
    </dgm:pt>
    <dgm:pt modelId="{15E84DFC-AD06-4CB9-9E8D-FDF022554CAA}" type="pres">
      <dgm:prSet presAssocID="{719BF6B0-E125-431B-B80B-52A6FC7C15D7}" presName="spaceBetweenRectangles" presStyleCnt="0"/>
      <dgm:spPr/>
    </dgm:pt>
    <dgm:pt modelId="{CEFC266D-F44C-4D22-9F16-04E9B34F437E}" type="pres">
      <dgm:prSet presAssocID="{FAA5DBB3-92BA-4346-86FE-60B60F444004}" presName="parentLin" presStyleCnt="0"/>
      <dgm:spPr/>
    </dgm:pt>
    <dgm:pt modelId="{7DABDFC9-2032-4FC8-A932-9B6F1930B187}" type="pres">
      <dgm:prSet presAssocID="{FAA5DBB3-92BA-4346-86FE-60B60F444004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4375B4E6-89CA-498E-A67E-22821054F7F8}" type="pres">
      <dgm:prSet presAssocID="{FAA5DBB3-92BA-4346-86FE-60B60F444004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0F4BCD-94B7-4DFA-BECD-EF27397FC156}" type="pres">
      <dgm:prSet presAssocID="{FAA5DBB3-92BA-4346-86FE-60B60F444004}" presName="negativeSpace" presStyleCnt="0"/>
      <dgm:spPr/>
    </dgm:pt>
    <dgm:pt modelId="{D0D78384-C79B-4468-9380-5891FD41135C}" type="pres">
      <dgm:prSet presAssocID="{FAA5DBB3-92BA-4346-86FE-60B60F444004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6CDFA909-2D89-49F5-8D01-52050BF3E74F}" type="presOf" srcId="{207F35D2-A31B-43D1-8268-FF12CE72A280}" destId="{8430AB86-8563-4C50-A2FB-F56BE713447C}" srcOrd="1" destOrd="0" presId="urn:microsoft.com/office/officeart/2005/8/layout/list1"/>
    <dgm:cxn modelId="{C49EFC97-818E-4AC4-96C6-FD4CB15D8759}" type="presOf" srcId="{634067C7-835A-4413-866D-152F15256819}" destId="{85E08B08-C224-4F91-AB86-1091E755B9AB}" srcOrd="1" destOrd="0" presId="urn:microsoft.com/office/officeart/2005/8/layout/list1"/>
    <dgm:cxn modelId="{C9E59127-CC36-48B2-AF93-6167D857203C}" srcId="{69ED757D-F687-4DCE-B4E7-B870DD2B9F7B}" destId="{CDD42499-9B77-41BD-AE98-105561246F2E}" srcOrd="0" destOrd="0" parTransId="{93736526-1A15-4F5C-B8B3-783756598BD5}" sibTransId="{7B1F5B81-443B-408D-A6A2-59F147ABFB5A}"/>
    <dgm:cxn modelId="{D05BED0F-8FA3-4BE4-8CC0-7DC6F4A89C5F}" type="presOf" srcId="{634067C7-835A-4413-866D-152F15256819}" destId="{ADF7C2E7-DE1C-4E1C-A633-FCA13C35D034}" srcOrd="0" destOrd="0" presId="urn:microsoft.com/office/officeart/2005/8/layout/list1"/>
    <dgm:cxn modelId="{A7ADD17D-20CB-4B77-BD3F-1D9F61AC3A08}" type="presOf" srcId="{FAA5DBB3-92BA-4346-86FE-60B60F444004}" destId="{4375B4E6-89CA-498E-A67E-22821054F7F8}" srcOrd="1" destOrd="0" presId="urn:microsoft.com/office/officeart/2005/8/layout/list1"/>
    <dgm:cxn modelId="{DEA72FBC-01F7-45D9-9B2D-2293EE58A9A3}" srcId="{69ED757D-F687-4DCE-B4E7-B870DD2B9F7B}" destId="{207F35D2-A31B-43D1-8268-FF12CE72A280}" srcOrd="1" destOrd="0" parTransId="{32552150-403D-4414-958C-CBD6F9CFB7AE}" sibTransId="{4B5BCE07-E52E-4DD5-90E5-1E9EDB51F3EB}"/>
    <dgm:cxn modelId="{7D1668C2-0DF7-4620-851E-3677A89726A0}" srcId="{69ED757D-F687-4DCE-B4E7-B870DD2B9F7B}" destId="{634067C7-835A-4413-866D-152F15256819}" srcOrd="2" destOrd="0" parTransId="{0F397CC5-F96D-4D26-98A8-E1E6503918C2}" sibTransId="{719BF6B0-E125-431B-B80B-52A6FC7C15D7}"/>
    <dgm:cxn modelId="{FB7BC932-068A-4B4F-9D1C-C4D5338525E5}" type="presOf" srcId="{69ED757D-F687-4DCE-B4E7-B870DD2B9F7B}" destId="{F5B72523-6946-48F4-816B-FD6E0171418D}" srcOrd="0" destOrd="0" presId="urn:microsoft.com/office/officeart/2005/8/layout/list1"/>
    <dgm:cxn modelId="{35550C30-5C08-4D1E-B2FB-87524DF8C230}" srcId="{69ED757D-F687-4DCE-B4E7-B870DD2B9F7B}" destId="{FAA5DBB3-92BA-4346-86FE-60B60F444004}" srcOrd="3" destOrd="0" parTransId="{08B9593C-81F3-491C-BF28-EAD1C355D6AE}" sibTransId="{AD9073FE-D2F5-4EDE-B718-479394229689}"/>
    <dgm:cxn modelId="{82632EA1-85C6-4AAC-AF1C-4998BFF5B18A}" type="presOf" srcId="{CDD42499-9B77-41BD-AE98-105561246F2E}" destId="{DD3F8CE9-0A11-4727-9FFD-24BBE7D8E656}" srcOrd="0" destOrd="0" presId="urn:microsoft.com/office/officeart/2005/8/layout/list1"/>
    <dgm:cxn modelId="{B3834428-1EB7-48FA-B5AB-76EF39943B69}" type="presOf" srcId="{207F35D2-A31B-43D1-8268-FF12CE72A280}" destId="{04726EA0-B116-4897-A880-5A70D6D1AAB8}" srcOrd="0" destOrd="0" presId="urn:microsoft.com/office/officeart/2005/8/layout/list1"/>
    <dgm:cxn modelId="{D073C5AA-42F7-4ECD-870F-772468A1ED60}" type="presOf" srcId="{CDD42499-9B77-41BD-AE98-105561246F2E}" destId="{EA7A2538-1F91-4CD9-B1FB-E1A0CB9AB52B}" srcOrd="1" destOrd="0" presId="urn:microsoft.com/office/officeart/2005/8/layout/list1"/>
    <dgm:cxn modelId="{4B071632-561A-4BCD-BCE5-BF784D39F519}" type="presOf" srcId="{FAA5DBB3-92BA-4346-86FE-60B60F444004}" destId="{7DABDFC9-2032-4FC8-A932-9B6F1930B187}" srcOrd="0" destOrd="0" presId="urn:microsoft.com/office/officeart/2005/8/layout/list1"/>
    <dgm:cxn modelId="{D75D56C3-2097-4401-9147-223D680958BD}" type="presParOf" srcId="{F5B72523-6946-48F4-816B-FD6E0171418D}" destId="{A0167872-21A6-44C6-8DAD-F4D40B0B93A1}" srcOrd="0" destOrd="0" presId="urn:microsoft.com/office/officeart/2005/8/layout/list1"/>
    <dgm:cxn modelId="{BCE3F79C-F01F-4A35-908B-44EB87C79F87}" type="presParOf" srcId="{A0167872-21A6-44C6-8DAD-F4D40B0B93A1}" destId="{DD3F8CE9-0A11-4727-9FFD-24BBE7D8E656}" srcOrd="0" destOrd="0" presId="urn:microsoft.com/office/officeart/2005/8/layout/list1"/>
    <dgm:cxn modelId="{B7510A60-CA14-4FDE-94CC-5BA37F4ED601}" type="presParOf" srcId="{A0167872-21A6-44C6-8DAD-F4D40B0B93A1}" destId="{EA7A2538-1F91-4CD9-B1FB-E1A0CB9AB52B}" srcOrd="1" destOrd="0" presId="urn:microsoft.com/office/officeart/2005/8/layout/list1"/>
    <dgm:cxn modelId="{B70C4CF1-115E-4C91-9982-51FB00922601}" type="presParOf" srcId="{F5B72523-6946-48F4-816B-FD6E0171418D}" destId="{4F2D3AFE-F477-4B50-8B6F-736A95F3D092}" srcOrd="1" destOrd="0" presId="urn:microsoft.com/office/officeart/2005/8/layout/list1"/>
    <dgm:cxn modelId="{23070353-C590-4215-B2AB-94FBB37F073D}" type="presParOf" srcId="{F5B72523-6946-48F4-816B-FD6E0171418D}" destId="{8C7AA5D0-4974-4E97-9C98-D6480039891D}" srcOrd="2" destOrd="0" presId="urn:microsoft.com/office/officeart/2005/8/layout/list1"/>
    <dgm:cxn modelId="{BFE5B993-D57A-4125-A988-1E931091D8E0}" type="presParOf" srcId="{F5B72523-6946-48F4-816B-FD6E0171418D}" destId="{C9DE8DAC-8A34-438B-947A-05E26E7863CB}" srcOrd="3" destOrd="0" presId="urn:microsoft.com/office/officeart/2005/8/layout/list1"/>
    <dgm:cxn modelId="{B2A478AF-2DB2-4A0B-A7D5-B845C298A3E6}" type="presParOf" srcId="{F5B72523-6946-48F4-816B-FD6E0171418D}" destId="{8B5C9AB9-9EEC-4F48-B15C-29D497CDE245}" srcOrd="4" destOrd="0" presId="urn:microsoft.com/office/officeart/2005/8/layout/list1"/>
    <dgm:cxn modelId="{82111996-FDF7-44AD-9EE6-016A699AF12E}" type="presParOf" srcId="{8B5C9AB9-9EEC-4F48-B15C-29D497CDE245}" destId="{04726EA0-B116-4897-A880-5A70D6D1AAB8}" srcOrd="0" destOrd="0" presId="urn:microsoft.com/office/officeart/2005/8/layout/list1"/>
    <dgm:cxn modelId="{ECB17EAD-665C-418F-82C6-4B51D12D232C}" type="presParOf" srcId="{8B5C9AB9-9EEC-4F48-B15C-29D497CDE245}" destId="{8430AB86-8563-4C50-A2FB-F56BE713447C}" srcOrd="1" destOrd="0" presId="urn:microsoft.com/office/officeart/2005/8/layout/list1"/>
    <dgm:cxn modelId="{E8F8EF58-548F-4B0B-B93A-A3499645F89B}" type="presParOf" srcId="{F5B72523-6946-48F4-816B-FD6E0171418D}" destId="{126DCA33-3074-45FA-932B-2C83978E0450}" srcOrd="5" destOrd="0" presId="urn:microsoft.com/office/officeart/2005/8/layout/list1"/>
    <dgm:cxn modelId="{CDC5F81B-D1BF-499B-9190-8F8916E45F9B}" type="presParOf" srcId="{F5B72523-6946-48F4-816B-FD6E0171418D}" destId="{68ADA0D1-DFEB-46EF-9DFD-06B4024F7AA6}" srcOrd="6" destOrd="0" presId="urn:microsoft.com/office/officeart/2005/8/layout/list1"/>
    <dgm:cxn modelId="{A08FBC14-4BFD-42AE-BB39-A307125EFCE9}" type="presParOf" srcId="{F5B72523-6946-48F4-816B-FD6E0171418D}" destId="{CBDA35E5-65B5-415B-BE20-D12EDD370AE4}" srcOrd="7" destOrd="0" presId="urn:microsoft.com/office/officeart/2005/8/layout/list1"/>
    <dgm:cxn modelId="{125ABA32-B919-4404-8C28-8BC1CAF144A3}" type="presParOf" srcId="{F5B72523-6946-48F4-816B-FD6E0171418D}" destId="{A3861880-12CE-46BD-A608-9480DBC3BFAA}" srcOrd="8" destOrd="0" presId="urn:microsoft.com/office/officeart/2005/8/layout/list1"/>
    <dgm:cxn modelId="{E6072B2D-C169-4878-A86D-D61BBB9FA1D9}" type="presParOf" srcId="{A3861880-12CE-46BD-A608-9480DBC3BFAA}" destId="{ADF7C2E7-DE1C-4E1C-A633-FCA13C35D034}" srcOrd="0" destOrd="0" presId="urn:microsoft.com/office/officeart/2005/8/layout/list1"/>
    <dgm:cxn modelId="{56552B85-E634-4774-8B91-C13A3BAC54CD}" type="presParOf" srcId="{A3861880-12CE-46BD-A608-9480DBC3BFAA}" destId="{85E08B08-C224-4F91-AB86-1091E755B9AB}" srcOrd="1" destOrd="0" presId="urn:microsoft.com/office/officeart/2005/8/layout/list1"/>
    <dgm:cxn modelId="{C270D2EA-64EA-4392-B9B5-52B7A36C9C97}" type="presParOf" srcId="{F5B72523-6946-48F4-816B-FD6E0171418D}" destId="{AA5553CA-CC8B-4389-81D2-2091A0E78840}" srcOrd="9" destOrd="0" presId="urn:microsoft.com/office/officeart/2005/8/layout/list1"/>
    <dgm:cxn modelId="{A5CF7707-3964-4B6F-BAF4-D0224F1FDD62}" type="presParOf" srcId="{F5B72523-6946-48F4-816B-FD6E0171418D}" destId="{56C386AB-094F-43C1-B99C-889C80905F91}" srcOrd="10" destOrd="0" presId="urn:microsoft.com/office/officeart/2005/8/layout/list1"/>
    <dgm:cxn modelId="{03AECFD9-F0A1-4A65-8E05-D1E78D1BCE3C}" type="presParOf" srcId="{F5B72523-6946-48F4-816B-FD6E0171418D}" destId="{15E84DFC-AD06-4CB9-9E8D-FDF022554CAA}" srcOrd="11" destOrd="0" presId="urn:microsoft.com/office/officeart/2005/8/layout/list1"/>
    <dgm:cxn modelId="{5E5128CF-A848-4175-ADCD-98B39D69377B}" type="presParOf" srcId="{F5B72523-6946-48F4-816B-FD6E0171418D}" destId="{CEFC266D-F44C-4D22-9F16-04E9B34F437E}" srcOrd="12" destOrd="0" presId="urn:microsoft.com/office/officeart/2005/8/layout/list1"/>
    <dgm:cxn modelId="{D1E3BC6A-580E-4BAF-8ED2-A2212566A24B}" type="presParOf" srcId="{CEFC266D-F44C-4D22-9F16-04E9B34F437E}" destId="{7DABDFC9-2032-4FC8-A932-9B6F1930B187}" srcOrd="0" destOrd="0" presId="urn:microsoft.com/office/officeart/2005/8/layout/list1"/>
    <dgm:cxn modelId="{28106227-E7C8-4F03-AA30-7BF2F6899E6D}" type="presParOf" srcId="{CEFC266D-F44C-4D22-9F16-04E9B34F437E}" destId="{4375B4E6-89CA-498E-A67E-22821054F7F8}" srcOrd="1" destOrd="0" presId="urn:microsoft.com/office/officeart/2005/8/layout/list1"/>
    <dgm:cxn modelId="{4C33A071-26F3-4B60-A8BB-CB534AD63FB7}" type="presParOf" srcId="{F5B72523-6946-48F4-816B-FD6E0171418D}" destId="{310F4BCD-94B7-4DFA-BECD-EF27397FC156}" srcOrd="13" destOrd="0" presId="urn:microsoft.com/office/officeart/2005/8/layout/list1"/>
    <dgm:cxn modelId="{A91E2CD7-1D69-48A3-B4A4-BCDA84A0BE97}" type="presParOf" srcId="{F5B72523-6946-48F4-816B-FD6E0171418D}" destId="{D0D78384-C79B-4468-9380-5891FD41135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6DCD31-0914-4FC0-8F1D-DF28CA45F178}">
      <dsp:nvSpPr>
        <dsp:cNvPr id="0" name=""/>
        <dsp:cNvSpPr/>
      </dsp:nvSpPr>
      <dsp:spPr>
        <a:xfrm rot="5400000">
          <a:off x="1610239" y="1149204"/>
          <a:ext cx="1009251" cy="114899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B98DAF-ABDF-4A93-9129-5E09AD49D565}">
      <dsp:nvSpPr>
        <dsp:cNvPr id="0" name=""/>
        <dsp:cNvSpPr/>
      </dsp:nvSpPr>
      <dsp:spPr>
        <a:xfrm>
          <a:off x="1342849" y="30429"/>
          <a:ext cx="1698984" cy="118923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Creating the Properties files</a:t>
          </a:r>
          <a:endParaRPr lang="en-US" sz="1500" kern="1200" dirty="0"/>
        </a:p>
      </dsp:txBody>
      <dsp:txXfrm>
        <a:off x="1400913" y="88493"/>
        <a:ext cx="1582856" cy="1073106"/>
      </dsp:txXfrm>
    </dsp:sp>
    <dsp:sp modelId="{4BC33EDB-980A-4F81-98DC-774CF113948E}">
      <dsp:nvSpPr>
        <dsp:cNvPr id="0" name=""/>
        <dsp:cNvSpPr/>
      </dsp:nvSpPr>
      <dsp:spPr>
        <a:xfrm>
          <a:off x="3041833" y="143849"/>
          <a:ext cx="1235679" cy="961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/>
        </a:p>
      </dsp:txBody>
      <dsp:txXfrm>
        <a:off x="3041833" y="143849"/>
        <a:ext cx="1235679" cy="961191"/>
      </dsp:txXfrm>
    </dsp:sp>
    <dsp:sp modelId="{99445DC7-8F2F-495F-B491-686B3F067278}">
      <dsp:nvSpPr>
        <dsp:cNvPr id="0" name=""/>
        <dsp:cNvSpPr/>
      </dsp:nvSpPr>
      <dsp:spPr>
        <a:xfrm rot="5400000">
          <a:off x="3018878" y="2485106"/>
          <a:ext cx="1009251" cy="114899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8289EC-0F03-4790-ABE7-968DECC55DB0}">
      <dsp:nvSpPr>
        <dsp:cNvPr id="0" name=""/>
        <dsp:cNvSpPr/>
      </dsp:nvSpPr>
      <dsp:spPr>
        <a:xfrm>
          <a:off x="2751488" y="1366331"/>
          <a:ext cx="1698984" cy="118923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Defining the Locale</a:t>
          </a:r>
          <a:endParaRPr lang="en-US" sz="1500" kern="1200" dirty="0"/>
        </a:p>
      </dsp:txBody>
      <dsp:txXfrm>
        <a:off x="2809552" y="1424395"/>
        <a:ext cx="1582856" cy="1073106"/>
      </dsp:txXfrm>
    </dsp:sp>
    <dsp:sp modelId="{CE62A9DE-46E7-44CE-8B10-42000D29649D}">
      <dsp:nvSpPr>
        <dsp:cNvPr id="0" name=""/>
        <dsp:cNvSpPr/>
      </dsp:nvSpPr>
      <dsp:spPr>
        <a:xfrm>
          <a:off x="4450472" y="1479752"/>
          <a:ext cx="1235679" cy="961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/>
        </a:p>
      </dsp:txBody>
      <dsp:txXfrm>
        <a:off x="4450472" y="1479752"/>
        <a:ext cx="1235679" cy="961191"/>
      </dsp:txXfrm>
    </dsp:sp>
    <dsp:sp modelId="{8CA1F59C-B08F-4D64-9964-E1F78B86FD65}">
      <dsp:nvSpPr>
        <dsp:cNvPr id="0" name=""/>
        <dsp:cNvSpPr/>
      </dsp:nvSpPr>
      <dsp:spPr>
        <a:xfrm rot="5400000">
          <a:off x="4427517" y="3821009"/>
          <a:ext cx="1009251" cy="114899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4CBDE7-F8AD-48A1-865E-20333817CADE}">
      <dsp:nvSpPr>
        <dsp:cNvPr id="0" name=""/>
        <dsp:cNvSpPr/>
      </dsp:nvSpPr>
      <dsp:spPr>
        <a:xfrm>
          <a:off x="4160127" y="2702234"/>
          <a:ext cx="1698984" cy="118923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Creating a </a:t>
          </a:r>
          <a:r>
            <a:rPr lang="en-US" sz="1500" kern="1200" dirty="0" err="1" smtClean="0"/>
            <a:t>ResourceBundle</a:t>
          </a:r>
          <a:endParaRPr lang="en-US" sz="1500" kern="1200" dirty="0"/>
        </a:p>
      </dsp:txBody>
      <dsp:txXfrm>
        <a:off x="4218191" y="2760298"/>
        <a:ext cx="1582856" cy="1073106"/>
      </dsp:txXfrm>
    </dsp:sp>
    <dsp:sp modelId="{C4C61559-F311-4E43-9F5B-E98402AF2D70}">
      <dsp:nvSpPr>
        <dsp:cNvPr id="0" name=""/>
        <dsp:cNvSpPr/>
      </dsp:nvSpPr>
      <dsp:spPr>
        <a:xfrm>
          <a:off x="5859111" y="2815654"/>
          <a:ext cx="1235679" cy="961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/>
        </a:p>
      </dsp:txBody>
      <dsp:txXfrm>
        <a:off x="5859111" y="2815654"/>
        <a:ext cx="1235679" cy="961191"/>
      </dsp:txXfrm>
    </dsp:sp>
    <dsp:sp modelId="{3283E3DC-B6C4-41B1-9E82-6868C15516AE}">
      <dsp:nvSpPr>
        <dsp:cNvPr id="0" name=""/>
        <dsp:cNvSpPr/>
      </dsp:nvSpPr>
      <dsp:spPr>
        <a:xfrm>
          <a:off x="5568766" y="4038136"/>
          <a:ext cx="1698984" cy="118923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Fetching the text from the </a:t>
          </a:r>
          <a:r>
            <a:rPr lang="en-US" sz="1500" kern="1200" dirty="0" err="1" smtClean="0"/>
            <a:t>ResourceBundle</a:t>
          </a:r>
          <a:r>
            <a:rPr lang="en-US" sz="1500" kern="1200" dirty="0" smtClean="0"/>
            <a:t> class</a:t>
          </a:r>
          <a:endParaRPr lang="en-US" sz="1500" kern="1200" dirty="0"/>
        </a:p>
      </dsp:txBody>
      <dsp:txXfrm>
        <a:off x="5626830" y="4096200"/>
        <a:ext cx="1582856" cy="10731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8BCE88-B28A-436C-A61F-44D7C07E31C6}">
      <dsp:nvSpPr>
        <dsp:cNvPr id="0" name=""/>
        <dsp:cNvSpPr/>
      </dsp:nvSpPr>
      <dsp:spPr>
        <a:xfrm>
          <a:off x="0" y="714402"/>
          <a:ext cx="1862546" cy="2272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68580" rIns="192024" bIns="68580" numCol="1" spcCol="1270" anchor="ctr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Certain important methods of the </a:t>
          </a:r>
          <a:r>
            <a:rPr lang="en-US" sz="27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Locale </a:t>
          </a:r>
          <a:r>
            <a:rPr lang="en-US" sz="2700" kern="1200" dirty="0" smtClean="0"/>
            <a:t>class</a:t>
          </a:r>
          <a:endParaRPr lang="en-US" sz="2700" kern="1200" dirty="0"/>
        </a:p>
      </dsp:txBody>
      <dsp:txXfrm>
        <a:off x="0" y="714402"/>
        <a:ext cx="1862546" cy="2272050"/>
      </dsp:txXfrm>
    </dsp:sp>
    <dsp:sp modelId="{010E1B19-DDDB-4B0B-9A17-3D509ECD1E87}">
      <dsp:nvSpPr>
        <dsp:cNvPr id="0" name=""/>
        <dsp:cNvSpPr/>
      </dsp:nvSpPr>
      <dsp:spPr>
        <a:xfrm>
          <a:off x="1746920" y="366479"/>
          <a:ext cx="372509" cy="2911064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A69864-A228-42DC-9A74-9A15C48161D4}">
      <dsp:nvSpPr>
        <dsp:cNvPr id="0" name=""/>
        <dsp:cNvSpPr/>
      </dsp:nvSpPr>
      <dsp:spPr>
        <a:xfrm>
          <a:off x="2370040" y="284474"/>
          <a:ext cx="6223990" cy="29110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public static Locale </a:t>
          </a:r>
          <a:r>
            <a:rPr lang="en-US" sz="24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getDefault</a:t>
          </a:r>
          <a:r>
            <a:rPr lang="en-US" sz="24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()</a:t>
          </a:r>
          <a:endParaRPr lang="en-US" sz="24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4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Public final String </a:t>
          </a:r>
          <a:r>
            <a:rPr lang="en-US" sz="24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getDisplayCountry</a:t>
          </a:r>
          <a:r>
            <a:rPr lang="en-US" sz="24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()</a:t>
          </a:r>
          <a:endParaRPr lang="en-US" sz="24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4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public final String </a:t>
          </a:r>
          <a:r>
            <a:rPr lang="en-US" sz="24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getDisplayLanguage</a:t>
          </a:r>
          <a:r>
            <a:rPr lang="en-US" sz="24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()</a:t>
          </a:r>
          <a:endParaRPr lang="en-US" sz="24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2370040" y="284474"/>
        <a:ext cx="6223990" cy="29110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7AA5D0-4974-4E97-9C98-D6480039891D}">
      <dsp:nvSpPr>
        <dsp:cNvPr id="0" name=""/>
        <dsp:cNvSpPr/>
      </dsp:nvSpPr>
      <dsp:spPr>
        <a:xfrm>
          <a:off x="0" y="347020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7A2538-1F91-4CD9-B1FB-E1A0CB9AB52B}">
      <dsp:nvSpPr>
        <dsp:cNvPr id="0" name=""/>
        <dsp:cNvSpPr/>
      </dsp:nvSpPr>
      <dsp:spPr>
        <a:xfrm>
          <a:off x="304800" y="7539"/>
          <a:ext cx="426720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Component Captions</a:t>
          </a:r>
          <a:endParaRPr lang="en-US" sz="2300" kern="1200" dirty="0"/>
        </a:p>
      </dsp:txBody>
      <dsp:txXfrm>
        <a:off x="337944" y="40683"/>
        <a:ext cx="4200912" cy="612672"/>
      </dsp:txXfrm>
    </dsp:sp>
    <dsp:sp modelId="{68ADA0D1-DFEB-46EF-9DFD-06B4024F7AA6}">
      <dsp:nvSpPr>
        <dsp:cNvPr id="0" name=""/>
        <dsp:cNvSpPr/>
      </dsp:nvSpPr>
      <dsp:spPr>
        <a:xfrm>
          <a:off x="0" y="1390300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30AB86-8563-4C50-A2FB-F56BE713447C}">
      <dsp:nvSpPr>
        <dsp:cNvPr id="0" name=""/>
        <dsp:cNvSpPr/>
      </dsp:nvSpPr>
      <dsp:spPr>
        <a:xfrm>
          <a:off x="304800" y="1050819"/>
          <a:ext cx="426720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Numbers, Currencies, and Percentages</a:t>
          </a:r>
          <a:endParaRPr lang="en-US" sz="2300" kern="1200" dirty="0"/>
        </a:p>
      </dsp:txBody>
      <dsp:txXfrm>
        <a:off x="337944" y="1083963"/>
        <a:ext cx="4200912" cy="612672"/>
      </dsp:txXfrm>
    </dsp:sp>
    <dsp:sp modelId="{56C386AB-094F-43C1-B99C-889C80905F91}">
      <dsp:nvSpPr>
        <dsp:cNvPr id="0" name=""/>
        <dsp:cNvSpPr/>
      </dsp:nvSpPr>
      <dsp:spPr>
        <a:xfrm>
          <a:off x="0" y="2433580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E08B08-C224-4F91-AB86-1091E755B9AB}">
      <dsp:nvSpPr>
        <dsp:cNvPr id="0" name=""/>
        <dsp:cNvSpPr/>
      </dsp:nvSpPr>
      <dsp:spPr>
        <a:xfrm>
          <a:off x="304800" y="2094100"/>
          <a:ext cx="426720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Date and Times</a:t>
          </a:r>
          <a:endParaRPr lang="en-US" sz="2300" kern="1200" dirty="0"/>
        </a:p>
      </dsp:txBody>
      <dsp:txXfrm>
        <a:off x="337944" y="2127244"/>
        <a:ext cx="4200912" cy="612672"/>
      </dsp:txXfrm>
    </dsp:sp>
    <dsp:sp modelId="{D0D78384-C79B-4468-9380-5891FD41135C}">
      <dsp:nvSpPr>
        <dsp:cNvPr id="0" name=""/>
        <dsp:cNvSpPr/>
      </dsp:nvSpPr>
      <dsp:spPr>
        <a:xfrm>
          <a:off x="0" y="3476860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75B4E6-89CA-498E-A67E-22821054F7F8}">
      <dsp:nvSpPr>
        <dsp:cNvPr id="0" name=""/>
        <dsp:cNvSpPr/>
      </dsp:nvSpPr>
      <dsp:spPr>
        <a:xfrm>
          <a:off x="304800" y="3137380"/>
          <a:ext cx="426720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Messages</a:t>
          </a:r>
          <a:endParaRPr lang="en-US" sz="2300" kern="1200" dirty="0"/>
        </a:p>
      </dsp:txBody>
      <dsp:txXfrm>
        <a:off x="337944" y="3170524"/>
        <a:ext cx="4200912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64B9725-44EB-408E-A670-A66AE5FBBF1B}" type="datetime1">
              <a:rPr lang="en-US"/>
              <a:pPr>
                <a:defRPr/>
              </a:pPr>
              <a:t>1/30/2014</a:t>
            </a:fld>
            <a:endParaRPr lang="en-US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8005E228-509B-414F-A9D0-D1C8250597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344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6F72C7C-C170-4C32-B42F-55464ECD45A1}" type="datetime1">
              <a:rPr lang="en-US"/>
              <a:pPr>
                <a:defRPr/>
              </a:pPr>
              <a:t>1/30/2014</a:t>
            </a:fld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CC863AC-7600-4022-BA06-9E5E1721FB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761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863AC-7600-4022-BA06-9E5E1721FB6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07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SQL session page.tif"/>
          <p:cNvPicPr>
            <a:picLocks noChangeAspect="1"/>
          </p:cNvPicPr>
          <p:nvPr userDrawn="1"/>
        </p:nvPicPr>
        <p:blipFill>
          <a:blip r:embed="rId2" cstate="print"/>
          <a:srcRect t="43057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 cstate="print"/>
            <a:srcRect t="43057"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</p:pic>
      <p:sp>
        <p:nvSpPr>
          <p:cNvPr id="3" name="Title Placeholder 1"/>
          <p:cNvSpPr>
            <a:spLocks/>
          </p:cNvSpPr>
          <p:nvPr/>
        </p:nvSpPr>
        <p:spPr bwMode="auto">
          <a:xfrm>
            <a:off x="4114800" y="2501900"/>
            <a:ext cx="4648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endParaRPr lang="en-US" sz="4500" b="1">
              <a:solidFill>
                <a:srgbClr val="FFCC00"/>
              </a:solidFill>
              <a:latin typeface="Calibri" pitchFamily="34" charset="0"/>
            </a:endParaRPr>
          </a:p>
        </p:txBody>
      </p:sp>
      <p:sp>
        <p:nvSpPr>
          <p:cNvPr id="4" name="Text Box 10"/>
          <p:cNvSpPr txBox="1">
            <a:spLocks noChangeArrowheads="1"/>
          </p:cNvSpPr>
          <p:nvPr userDrawn="1"/>
        </p:nvSpPr>
        <p:spPr bwMode="auto">
          <a:xfrm>
            <a:off x="4191000" y="2438400"/>
            <a:ext cx="4419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defRPr/>
            </a:pPr>
            <a:endParaRPr lang="en-US" sz="4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2133600" y="1828800"/>
            <a:ext cx="2514600" cy="480131"/>
          </a:xfrm>
          <a:prstGeom prst="rect">
            <a:avLst/>
          </a:prstGeom>
          <a:noFill/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spc="50" dirty="0" smtClean="0">
                <a:ln w="12700" cmpd="sng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alibri" pitchFamily="34" charset="0"/>
              </a:rPr>
              <a:t>Session: 12</a:t>
            </a:r>
            <a:endParaRPr lang="en-US" sz="3600" b="1" spc="50" dirty="0">
              <a:ln w="12700" cmpd="sng">
                <a:solidFill>
                  <a:schemeClr val="accent6">
                    <a:lumMod val="40000"/>
                    <a:lumOff val="6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Calibri" pitchFamily="34" charset="0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3707904" y="2590800"/>
            <a:ext cx="5220196" cy="1070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400" b="1" kern="1200" spc="50" dirty="0" smtClean="0">
                <a:ln w="12700" cmpd="sng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alibri" pitchFamily="34" charset="0"/>
                <a:ea typeface="+mn-ea"/>
                <a:cs typeface="+mn-cs"/>
              </a:rPr>
              <a:t>Internationalization and</a:t>
            </a:r>
            <a:r>
              <a:rPr lang="en-US" sz="4400" b="1" kern="1200" spc="50" baseline="0" dirty="0" smtClean="0">
                <a:ln w="12700" cmpd="sng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4400" b="1" kern="1200" spc="50" dirty="0" smtClean="0">
                <a:ln w="12700" cmpd="sng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alibri" pitchFamily="34" charset="0"/>
                <a:ea typeface="+mn-ea"/>
                <a:cs typeface="+mn-cs"/>
              </a:rPr>
              <a:t>Localization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119675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IN" sz="4800" b="1" cap="none" spc="0" dirty="0" smtClean="0">
                <a:ln>
                  <a:noFill/>
                </a:ln>
                <a:solidFill>
                  <a:srgbClr val="82302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Object-oriented Programming in Java </a:t>
            </a:r>
            <a:endParaRPr lang="en-US" sz="4800" b="1" cap="none" spc="0" dirty="0">
              <a:ln>
                <a:noFill/>
              </a:ln>
              <a:solidFill>
                <a:srgbClr val="82302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n-US" sz="4800" b="1" cap="none" spc="50" dirty="0">
              <a:ln w="11430">
                <a:solidFill>
                  <a:srgbClr val="FF0000"/>
                </a:solidFill>
              </a:ln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973735"/>
              </a:buClr>
              <a:defRPr>
                <a:latin typeface="Calibri" pitchFamily="34" charset="0"/>
              </a:defRPr>
            </a:lvl1pPr>
            <a:lvl2pPr>
              <a:buClr>
                <a:srgbClr val="85312F"/>
              </a:buClr>
              <a:defRPr>
                <a:latin typeface="Calibri" pitchFamily="34" charset="0"/>
              </a:defRPr>
            </a:lvl2pPr>
            <a:lvl3pPr>
              <a:buClr>
                <a:srgbClr val="85312F"/>
              </a:buClr>
              <a:defRPr>
                <a:latin typeface="Calibri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7620000" cy="411163"/>
          </a:xfrm>
        </p:spPr>
        <p:txBody>
          <a:bodyPr/>
          <a:lstStyle>
            <a:lvl1pPr>
              <a:defRPr sz="2800" b="1" cap="none" spc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314" name="Picture 2" descr="\\priyankag\Demos\Java_Logo.png"/>
          <p:cNvPicPr>
            <a:picLocks noChangeAspect="1" noChangeArrowheads="1"/>
          </p:cNvPicPr>
          <p:nvPr userDrawn="1"/>
        </p:nvPicPr>
        <p:blipFill>
          <a:blip r:embed="rId2" cstate="print"/>
          <a:srcRect b="25494"/>
          <a:stretch>
            <a:fillRect/>
          </a:stretch>
        </p:blipFill>
        <p:spPr bwMode="auto">
          <a:xfrm>
            <a:off x="8305800" y="0"/>
            <a:ext cx="554621" cy="768700"/>
          </a:xfrm>
          <a:prstGeom prst="rect">
            <a:avLst/>
          </a:prstGeom>
          <a:noFill/>
        </p:spPr>
      </p:pic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B7F2F63-BF3E-4C0C-A868-2C657446BA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0" y="6629400"/>
            <a:ext cx="8077200" cy="152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mtClean="0"/>
              <a:t>© Aptech Ltd.                                                      Internationalization and Localization/Session 12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6629400"/>
            <a:ext cx="8077200" cy="1524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GB" smtClean="0"/>
              <a:t>© Aptech Ltd.                                                      Internationalization and Localization/Session 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7620000" cy="411163"/>
          </a:xfrm>
        </p:spPr>
        <p:txBody>
          <a:bodyPr/>
          <a:lstStyle>
            <a:lvl1pPr>
              <a:defRPr sz="2800" b="1" cap="none" spc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152400"/>
            <a:ext cx="82296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610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B7F2F63-BF3E-4C0C-A868-2C657446BA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n-US" sz="4800" b="1" cap="none" spc="50" dirty="0">
              <a:ln w="11430">
                <a:solidFill>
                  <a:srgbClr val="FF0000"/>
                </a:solidFill>
              </a:ln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781800"/>
            <a:ext cx="9144000" cy="76200"/>
          </a:xfrm>
          <a:prstGeom prst="rect">
            <a:avLst/>
          </a:prstGeom>
          <a:solidFill>
            <a:schemeClr val="accent2">
              <a:lumMod val="50000"/>
            </a:schemeClr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n-US" sz="4800" b="1" cap="none" spc="50" dirty="0">
              <a:ln w="11430">
                <a:solidFill>
                  <a:srgbClr val="FF0000"/>
                </a:solidFill>
              </a:ln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8077200" cy="152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dirty="0" smtClean="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© </a:t>
            </a:r>
            <a:r>
              <a:rPr lang="en-GB" dirty="0" err="1" smtClean="0"/>
              <a:t>Aptech</a:t>
            </a:r>
            <a:r>
              <a:rPr lang="en-GB" dirty="0" smtClean="0"/>
              <a:t> Ltd.                                                      Internationalization and Localization/Session 12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50000"/>
        <a:buFont typeface="Wingdings" pitchFamily="2" charset="2"/>
        <a:buChar char="u"/>
        <a:defRPr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50000"/>
        <a:buFont typeface="Wingdings 2" pitchFamily="18" charset="2"/>
        <a:buChar char="²"/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40000"/>
        <a:buFont typeface="Wingdings 2" pitchFamily="18" charset="2"/>
        <a:buChar char="³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296597" y="3429000"/>
            <a:ext cx="8610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5312F"/>
              </a:buClr>
              <a:buSzPct val="50000"/>
              <a:buFont typeface="Wingdings 2" pitchFamily="18" charset="2"/>
              <a:buChar char="²"/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5312F"/>
              </a:buClr>
              <a:buSzPct val="40000"/>
              <a:buFont typeface="Wingdings 2" pitchFamily="18" charset="2"/>
              <a:buChar char="³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/>
              <a:t>In the code, two arguments are accepted to represent country and language. </a:t>
            </a:r>
            <a:endParaRPr lang="en-US" sz="2400" dirty="0" smtClean="0"/>
          </a:p>
          <a:p>
            <a:pPr>
              <a:lnSpc>
                <a:spcPct val="100000"/>
              </a:lnSpc>
            </a:pPr>
            <a:r>
              <a:rPr lang="en-US" sz="2400" dirty="0" smtClean="0"/>
              <a:t>Depending </a:t>
            </a:r>
            <a:r>
              <a:rPr lang="en-US" sz="2400" dirty="0"/>
              <a:t>on the arguments passed during execution of the program the message corresponding to that country and language is displayed. </a:t>
            </a:r>
            <a:endParaRPr lang="en-US" sz="2400" dirty="0" smtClean="0"/>
          </a:p>
          <a:p>
            <a:pPr>
              <a:lnSpc>
                <a:spcPct val="100000"/>
              </a:lnSpc>
            </a:pPr>
            <a:r>
              <a:rPr lang="en-US" sz="2400" dirty="0" smtClean="0"/>
              <a:t>For </a:t>
            </a:r>
            <a:r>
              <a:rPr lang="en-US" sz="2400" dirty="0"/>
              <a:t>this, five properties file have been created. </a:t>
            </a:r>
            <a:endParaRPr lang="en-GB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 Codes [4-6]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980728"/>
            <a:ext cx="7643866" cy="2336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messages = </a:t>
            </a:r>
            <a:r>
              <a:rPr lang="en-US" sz="1800" dirty="0" err="1"/>
              <a:t>ResourceBundle.getBundle</a:t>
            </a:r>
            <a:r>
              <a:rPr lang="en-US" sz="1800" dirty="0"/>
              <a:t>(“</a:t>
            </a:r>
            <a:r>
              <a:rPr lang="en-US" sz="1800" dirty="0" err="1"/>
              <a:t>internationalApplication</a:t>
            </a:r>
            <a:r>
              <a:rPr lang="en-US" sz="1800" dirty="0"/>
              <a:t>/ </a:t>
            </a:r>
            <a:r>
              <a:rPr lang="en-US" sz="1800" dirty="0" err="1"/>
              <a:t>MessagesBundle</a:t>
            </a:r>
            <a:r>
              <a:rPr lang="en-US" sz="1800" dirty="0"/>
              <a:t>”, </a:t>
            </a:r>
            <a:r>
              <a:rPr lang="en-US" sz="1800" dirty="0" err="1"/>
              <a:t>currentLocale</a:t>
            </a:r>
            <a:r>
              <a:rPr lang="en-US" sz="1800" dirty="0"/>
              <a:t>); </a:t>
            </a:r>
          </a:p>
          <a:p>
            <a:r>
              <a:rPr lang="en-US" sz="1800" dirty="0" err="1"/>
              <a:t>System.out.println</a:t>
            </a:r>
            <a:r>
              <a:rPr lang="en-US" sz="1800" dirty="0"/>
              <a:t>(</a:t>
            </a:r>
            <a:r>
              <a:rPr lang="en-US" sz="1800" dirty="0" err="1"/>
              <a:t>messages.getString</a:t>
            </a:r>
            <a:r>
              <a:rPr lang="en-US" sz="1800" dirty="0"/>
              <a:t>(“greetings”)); </a:t>
            </a:r>
          </a:p>
          <a:p>
            <a:r>
              <a:rPr lang="en-US" sz="1800" dirty="0" err="1"/>
              <a:t>System.out.println</a:t>
            </a:r>
            <a:r>
              <a:rPr lang="en-US" sz="1800" dirty="0"/>
              <a:t>(</a:t>
            </a:r>
            <a:r>
              <a:rPr lang="en-US" sz="1800" dirty="0" err="1"/>
              <a:t>messages.getString</a:t>
            </a:r>
            <a:r>
              <a:rPr lang="en-US" sz="1800" dirty="0"/>
              <a:t>(“inquiry”)); </a:t>
            </a:r>
          </a:p>
          <a:p>
            <a:r>
              <a:rPr lang="en-US" sz="1800" dirty="0" err="1"/>
              <a:t>System.out.println</a:t>
            </a:r>
            <a:r>
              <a:rPr lang="en-US" sz="1800" dirty="0"/>
              <a:t>(</a:t>
            </a:r>
            <a:r>
              <a:rPr lang="en-US" sz="1800" dirty="0" err="1"/>
              <a:t>messages.getString</a:t>
            </a:r>
            <a:r>
              <a:rPr lang="en-US" sz="1800" dirty="0"/>
              <a:t>(“farewell”)); 	</a:t>
            </a:r>
          </a:p>
          <a:p>
            <a:r>
              <a:rPr lang="en-US" sz="1800" dirty="0" smtClean="0"/>
              <a:t> }</a:t>
            </a:r>
          </a:p>
          <a:p>
            <a:r>
              <a:rPr lang="en-US" sz="1800" dirty="0"/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170613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Following are the content </a:t>
            </a:r>
            <a:r>
              <a:rPr lang="en-US" sz="2400" dirty="0"/>
              <a:t>of </a:t>
            </a:r>
            <a:r>
              <a:rPr lang="en-US" sz="2400" dirty="0" smtClean="0"/>
              <a:t>five </a:t>
            </a:r>
            <a:r>
              <a:rPr lang="en-US" sz="2400" dirty="0"/>
              <a:t>properties </a:t>
            </a:r>
            <a:r>
              <a:rPr lang="en-US" sz="2400" dirty="0" smtClean="0"/>
              <a:t>files: </a:t>
            </a:r>
            <a:endParaRPr lang="en-IN" sz="2400" dirty="0"/>
          </a:p>
          <a:p>
            <a:pPr marL="857250" lvl="2" indent="-114300">
              <a:buNone/>
            </a:pPr>
            <a:endParaRPr lang="en-US" sz="1600" dirty="0"/>
          </a:p>
          <a:p>
            <a:pPr marL="857250" lvl="2" indent="-114300">
              <a:buNone/>
            </a:pPr>
            <a:endParaRPr lang="en-US" sz="1600" dirty="0"/>
          </a:p>
          <a:p>
            <a:pPr marL="857250" lvl="2" indent="-114300">
              <a:buNone/>
            </a:pPr>
            <a:endParaRPr lang="en-GB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 </a:t>
            </a:r>
            <a:r>
              <a:rPr lang="en-US" dirty="0" smtClean="0"/>
              <a:t>Codes </a:t>
            </a:r>
            <a:r>
              <a:rPr lang="en-US" dirty="0"/>
              <a:t>[5-6]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3568" y="1700808"/>
            <a:ext cx="244827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MessagesBundle.properties </a:t>
            </a:r>
          </a:p>
          <a:p>
            <a:r>
              <a:rPr lang="en-US"/>
              <a:t>greetings = Hello. </a:t>
            </a:r>
          </a:p>
          <a:p>
            <a:r>
              <a:rPr lang="en-US"/>
              <a:t>farewell = Goodbye. </a:t>
            </a:r>
          </a:p>
          <a:p>
            <a:r>
              <a:rPr lang="en-US"/>
              <a:t>inquiry = How are you? </a:t>
            </a:r>
          </a:p>
        </p:txBody>
      </p:sp>
      <p:sp>
        <p:nvSpPr>
          <p:cNvPr id="9" name="Rectangle 8"/>
          <p:cNvSpPr/>
          <p:nvPr/>
        </p:nvSpPr>
        <p:spPr>
          <a:xfrm>
            <a:off x="3347864" y="1696814"/>
            <a:ext cx="324036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MessagesBundle_de_DE.properties </a:t>
            </a:r>
          </a:p>
          <a:p>
            <a:r>
              <a:rPr lang="en-US"/>
              <a:t>greetings = Hallo. </a:t>
            </a:r>
          </a:p>
          <a:p>
            <a:r>
              <a:rPr lang="en-US"/>
              <a:t>farewell = Tschüß. </a:t>
            </a:r>
          </a:p>
          <a:p>
            <a:r>
              <a:rPr lang="en-US"/>
              <a:t>inquiry = Wiegeht’s? 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3568" y="3275781"/>
            <a:ext cx="302433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MessagesBundle_en_US.properties</a:t>
            </a:r>
            <a:r>
              <a:rPr lang="en-US" dirty="0"/>
              <a:t> </a:t>
            </a:r>
          </a:p>
          <a:p>
            <a:r>
              <a:rPr lang="en-US" dirty="0"/>
              <a:t>greetings = Hello. </a:t>
            </a:r>
          </a:p>
          <a:p>
            <a:r>
              <a:rPr lang="en-US" dirty="0"/>
              <a:t>farewell = Goodbye. </a:t>
            </a:r>
          </a:p>
          <a:p>
            <a:r>
              <a:rPr lang="en-US" dirty="0"/>
              <a:t>inquiry = How are you?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55962" y="3276922"/>
            <a:ext cx="2980333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MessagesBundle_fr_FR.properties </a:t>
            </a:r>
          </a:p>
          <a:p>
            <a:r>
              <a:rPr lang="en-US"/>
              <a:t>greetings = Bonjour. </a:t>
            </a:r>
          </a:p>
          <a:p>
            <a:r>
              <a:rPr lang="en-US"/>
              <a:t>farewell = Au revoir. </a:t>
            </a:r>
          </a:p>
          <a:p>
            <a:r>
              <a:rPr lang="en-US"/>
              <a:t>inquiry = Comment allez-vous?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23728" y="4719996"/>
            <a:ext cx="3096344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MessagesBundle_ja_JP.properties </a:t>
            </a:r>
          </a:p>
          <a:p>
            <a:r>
              <a:rPr lang="en-US"/>
              <a:t>greetings = Ohayōgozaimasu. </a:t>
            </a:r>
          </a:p>
          <a:p>
            <a:r>
              <a:rPr lang="en-US"/>
              <a:t>farewell = sayonara/sayounara. </a:t>
            </a:r>
          </a:p>
          <a:p>
            <a:r>
              <a:rPr lang="en-US"/>
              <a:t>inquiry = O genkidesuka?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The following displays </a:t>
            </a:r>
            <a:r>
              <a:rPr lang="en-US" sz="2400" dirty="0"/>
              <a:t>the output in Japanese </a:t>
            </a:r>
            <a:r>
              <a:rPr lang="en-US" sz="2400" dirty="0" smtClean="0"/>
              <a:t>language: </a:t>
            </a:r>
            <a:endParaRPr lang="en-IN" sz="2400" dirty="0"/>
          </a:p>
          <a:p>
            <a:pPr marL="857250" lvl="2" indent="-114300">
              <a:buNone/>
            </a:pPr>
            <a:endParaRPr lang="en-US" sz="1600" dirty="0"/>
          </a:p>
          <a:p>
            <a:pPr marL="857250" lvl="2" indent="-114300">
              <a:buNone/>
            </a:pPr>
            <a:endParaRPr lang="en-US" sz="1600" dirty="0"/>
          </a:p>
          <a:p>
            <a:pPr marL="857250" lvl="2" indent="-114300">
              <a:buNone/>
            </a:pPr>
            <a:endParaRPr lang="en-GB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 </a:t>
            </a:r>
            <a:r>
              <a:rPr lang="en-US" dirty="0" smtClean="0"/>
              <a:t>Codes [</a:t>
            </a:r>
            <a:r>
              <a:rPr lang="en-US" dirty="0"/>
              <a:t>6</a:t>
            </a:r>
            <a:r>
              <a:rPr lang="en-US" dirty="0" smtClean="0"/>
              <a:t>-6]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916832"/>
            <a:ext cx="6264696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61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Unicode provides a unique number for every character irrespective of platform, program, or </a:t>
            </a:r>
            <a:r>
              <a:rPr lang="en-US" sz="2400" dirty="0" smtClean="0"/>
              <a:t>language. </a:t>
            </a:r>
          </a:p>
          <a:p>
            <a:r>
              <a:rPr lang="en-US" sz="2400" dirty="0"/>
              <a:t>The Unicode standard was first designed using 16 bits to encode characters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16-bit </a:t>
            </a:r>
            <a:r>
              <a:rPr lang="en-US" sz="2400" dirty="0"/>
              <a:t>encoding supports 216 (65,536) characters where in the hexadecimal they ranged from 0x0000 to 0xFFFF. </a:t>
            </a:r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was insufficient to define all characters in world languages. </a:t>
            </a:r>
            <a:endParaRPr lang="en-US" sz="2400" dirty="0" smtClean="0"/>
          </a:p>
          <a:p>
            <a:r>
              <a:rPr lang="en-US" sz="2400" dirty="0" smtClean="0"/>
              <a:t>So</a:t>
            </a:r>
            <a:r>
              <a:rPr lang="en-US" sz="2400" dirty="0"/>
              <a:t>, the Unicode standard was extended to 0x10FFFF hexadecimal values. </a:t>
            </a:r>
            <a:endParaRPr lang="en-US" sz="2400" dirty="0" smtClean="0"/>
          </a:p>
          <a:p>
            <a:r>
              <a:rPr lang="en-US" sz="2400" dirty="0" smtClean="0"/>
              <a:t>This new standard supports </a:t>
            </a:r>
            <a:r>
              <a:rPr lang="en-US" sz="2400" dirty="0"/>
              <a:t>over one million characters.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Unicode [1-2]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9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The following list defines the terminologies used in the Unicode character encoding: </a:t>
            </a:r>
          </a:p>
          <a:p>
            <a:pPr lvl="1"/>
            <a:r>
              <a:rPr lang="en-US" sz="1600" b="1" dirty="0"/>
              <a:t>Character</a:t>
            </a:r>
            <a:r>
              <a:rPr lang="en-US" sz="1600" dirty="0"/>
              <a:t>: This represents the minimal unit of text that has semantic value. </a:t>
            </a:r>
          </a:p>
          <a:p>
            <a:pPr lvl="1"/>
            <a:r>
              <a:rPr lang="en-US" sz="1600" b="1" dirty="0"/>
              <a:t>Character Set</a:t>
            </a:r>
            <a:r>
              <a:rPr lang="en-US" sz="1600" dirty="0"/>
              <a:t>: This represents set of characters that can be used by many languages. </a:t>
            </a:r>
            <a:endParaRPr lang="en-US" sz="1600" dirty="0" smtClean="0"/>
          </a:p>
          <a:p>
            <a:pPr lvl="1"/>
            <a:r>
              <a:rPr lang="en-US" sz="1600" b="1" dirty="0" smtClean="0"/>
              <a:t>Coded </a:t>
            </a:r>
            <a:r>
              <a:rPr lang="en-US" sz="1600" b="1" dirty="0"/>
              <a:t>Character</a:t>
            </a:r>
            <a:r>
              <a:rPr lang="en-US" sz="1600" dirty="0"/>
              <a:t>: This is a character set. Each character in the set is assigned a unique number. </a:t>
            </a:r>
          </a:p>
          <a:p>
            <a:pPr lvl="1"/>
            <a:r>
              <a:rPr lang="en-US" sz="1600" b="1" dirty="0"/>
              <a:t>Code Point</a:t>
            </a:r>
            <a:r>
              <a:rPr lang="en-US" sz="1600" dirty="0"/>
              <a:t>: This is the value that is used in a coded character set. A code point is a 32-bit </a:t>
            </a:r>
            <a:r>
              <a:rPr lang="en-US" sz="1600" dirty="0" err="1"/>
              <a:t>int</a:t>
            </a:r>
            <a:r>
              <a:rPr lang="en-US" sz="1600" dirty="0"/>
              <a:t> data type. Here, the upper 11 bits are 0 and the lower 21 bits represent a valid code point value. </a:t>
            </a:r>
          </a:p>
          <a:p>
            <a:pPr lvl="1"/>
            <a:r>
              <a:rPr lang="en-US" sz="1600" b="1" dirty="0"/>
              <a:t>Code Unit</a:t>
            </a:r>
            <a:r>
              <a:rPr lang="en-US" sz="1600" dirty="0"/>
              <a:t>: This is a 16-bit char value. </a:t>
            </a:r>
          </a:p>
          <a:p>
            <a:pPr lvl="1"/>
            <a:r>
              <a:rPr lang="en-US" sz="1600" b="1" dirty="0"/>
              <a:t>Supplementary Characters</a:t>
            </a:r>
            <a:r>
              <a:rPr lang="en-US" sz="1600" dirty="0"/>
              <a:t>: These are the characters that range from U+10000 to U+10FFFF. </a:t>
            </a:r>
            <a:endParaRPr lang="en-US" sz="1600" dirty="0" smtClean="0"/>
          </a:p>
          <a:p>
            <a:pPr lvl="2"/>
            <a:r>
              <a:rPr lang="en-US" sz="1600" dirty="0" smtClean="0"/>
              <a:t>Supplementary </a:t>
            </a:r>
            <a:r>
              <a:rPr lang="en-US" sz="1600" dirty="0"/>
              <a:t>characters are represented by a pair of code point values called surrogates that support the characters without changing the char primitive data type. </a:t>
            </a:r>
            <a:endParaRPr lang="en-US" sz="1600" dirty="0" smtClean="0"/>
          </a:p>
          <a:p>
            <a:pPr lvl="2"/>
            <a:r>
              <a:rPr lang="en-US" sz="1600" dirty="0" smtClean="0"/>
              <a:t>Surrogates </a:t>
            </a:r>
            <a:r>
              <a:rPr lang="en-US" sz="1600" dirty="0"/>
              <a:t>also provide compatibility with earlier Java programs. </a:t>
            </a:r>
            <a:endParaRPr lang="en-US" sz="1600" dirty="0" smtClean="0"/>
          </a:p>
          <a:p>
            <a:pPr lvl="1"/>
            <a:r>
              <a:rPr lang="en-US" sz="1600" b="1" dirty="0"/>
              <a:t>Basic Multilingual Plane (BMP): </a:t>
            </a:r>
            <a:r>
              <a:rPr lang="en-US" sz="1600" dirty="0"/>
              <a:t>These are the set of characters from U+0000 to U+FFFF.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Unicode [2-2</a:t>
            </a:r>
            <a:r>
              <a:rPr lang="en-US" dirty="0"/>
              <a:t>]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44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Consider the following points for Unicode character </a:t>
            </a:r>
            <a:r>
              <a:rPr lang="en-US" sz="2400" dirty="0" smtClean="0"/>
              <a:t>encoding: </a:t>
            </a:r>
            <a:endParaRPr lang="en-US" sz="2400" dirty="0"/>
          </a:p>
          <a:p>
            <a:pPr lvl="1"/>
            <a:r>
              <a:rPr lang="en-US" sz="1600" dirty="0"/>
              <a:t>The hexadecimal value is prefixed with the string U+. </a:t>
            </a:r>
          </a:p>
          <a:p>
            <a:pPr lvl="1"/>
            <a:r>
              <a:rPr lang="en-US" sz="1600" dirty="0"/>
              <a:t>The valid code point range for the Unicode standard is U+0000 to U+10FFFF</a:t>
            </a:r>
            <a:r>
              <a:rPr lang="en-US" sz="1600" dirty="0" smtClean="0"/>
              <a:t>.</a:t>
            </a:r>
            <a:endParaRPr lang="en-US" sz="1600" dirty="0"/>
          </a:p>
          <a:p>
            <a:r>
              <a:rPr lang="en-US" sz="2400" dirty="0" smtClean="0"/>
              <a:t>The following table shows </a:t>
            </a:r>
            <a:r>
              <a:rPr lang="en-US" sz="2400" dirty="0"/>
              <a:t>code point values for certain </a:t>
            </a:r>
            <a:r>
              <a:rPr lang="en-US" sz="2400" dirty="0" smtClean="0"/>
              <a:t>characters: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Unicode </a:t>
            </a:r>
            <a:r>
              <a:rPr lang="en-US" dirty="0"/>
              <a:t>Character Encoding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961606"/>
              </p:ext>
            </p:extLst>
          </p:nvPr>
        </p:nvGraphicFramePr>
        <p:xfrm>
          <a:off x="1331640" y="2996952"/>
          <a:ext cx="6096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Character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Unicode Code Point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Glyph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Latin A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U+0041 	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Latin sharp S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U+00DF 	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151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7497866"/>
              </p:ext>
            </p:extLst>
          </p:nvPr>
        </p:nvGraphicFramePr>
        <p:xfrm>
          <a:off x="304800" y="914400"/>
          <a:ext cx="8610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Internationalization </a:t>
            </a:r>
            <a:r>
              <a:rPr lang="en-US" dirty="0"/>
              <a:t>Process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91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properties file stores information about the characteristics of a program or environment. </a:t>
            </a:r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/>
              <a:t>properties file is in plain-text format.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can be created with any text editor. </a:t>
            </a:r>
            <a:endParaRPr lang="en-US" sz="2400" dirty="0" smtClean="0"/>
          </a:p>
          <a:p>
            <a:r>
              <a:rPr lang="en-US" sz="2400" dirty="0" smtClean="0"/>
              <a:t>The following example shows the lines included in the default </a:t>
            </a:r>
            <a:r>
              <a:rPr lang="en-US" sz="2400" dirty="0"/>
              <a:t>properties file,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MessagesBundle.properties</a:t>
            </a:r>
            <a:r>
              <a:rPr lang="en-US" sz="2400" dirty="0"/>
              <a:t> </a:t>
            </a:r>
            <a:r>
              <a:rPr lang="en-US" sz="2400" dirty="0" smtClean="0"/>
              <a:t>that needs to be translated: </a:t>
            </a:r>
          </a:p>
          <a:p>
            <a:pPr marL="400050" lvl="1" indent="0">
              <a:buNone/>
            </a:pPr>
            <a:r>
              <a:rPr lang="en-US" sz="1600" dirty="0"/>
              <a:t>greetings = Hello </a:t>
            </a:r>
          </a:p>
          <a:p>
            <a:pPr marL="400050" lvl="1" indent="0">
              <a:buNone/>
            </a:pPr>
            <a:r>
              <a:rPr lang="en-US" sz="1600" dirty="0"/>
              <a:t>farewell = Goodbye </a:t>
            </a:r>
          </a:p>
          <a:p>
            <a:pPr marL="400050" lvl="1" indent="0">
              <a:buNone/>
            </a:pPr>
            <a:r>
              <a:rPr lang="en-US" sz="1600" dirty="0"/>
              <a:t>inquiry = How are you? </a:t>
            </a:r>
            <a:endParaRPr lang="en-US" sz="1600" dirty="0" smtClean="0"/>
          </a:p>
          <a:p>
            <a:r>
              <a:rPr lang="en-US" sz="2400" dirty="0"/>
              <a:t>Since the messages are in the properties file, it can be translated into various languages. </a:t>
            </a:r>
          </a:p>
          <a:p>
            <a:r>
              <a:rPr lang="en-US" sz="2400" dirty="0"/>
              <a:t>No changes to the source code are required. </a:t>
            </a:r>
          </a:p>
          <a:p>
            <a:pPr marL="400050" lvl="1" indent="0">
              <a:buNone/>
            </a:pP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/>
              <a:t>the Properties </a:t>
            </a:r>
            <a:r>
              <a:rPr lang="en-US" dirty="0" smtClean="0"/>
              <a:t>Files [1-2] 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51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To translate the message in French, the French translator creates a properties file called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MessagesBundle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fr_FR.properties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/>
              <a:t>which </a:t>
            </a:r>
            <a:r>
              <a:rPr lang="en-US" sz="2400" dirty="0"/>
              <a:t>contains the following </a:t>
            </a:r>
            <a:r>
              <a:rPr lang="en-US" sz="2400" dirty="0" smtClean="0"/>
              <a:t>lines: </a:t>
            </a:r>
          </a:p>
          <a:p>
            <a:pPr marL="400050" lvl="1" indent="0">
              <a:buNone/>
            </a:pPr>
            <a:r>
              <a:rPr lang="en-US" sz="1600" dirty="0"/>
              <a:t>greetings = Bonjour. </a:t>
            </a:r>
          </a:p>
          <a:p>
            <a:pPr marL="400050" lvl="1" indent="0">
              <a:buNone/>
            </a:pPr>
            <a:r>
              <a:rPr lang="en-US" sz="1600" dirty="0"/>
              <a:t>farewell = Au revoir. </a:t>
            </a:r>
          </a:p>
          <a:p>
            <a:pPr marL="400050" lvl="1" indent="0">
              <a:buNone/>
            </a:pPr>
            <a:r>
              <a:rPr lang="en-US" sz="1600" dirty="0"/>
              <a:t>inquiry = Comment </a:t>
            </a:r>
            <a:r>
              <a:rPr lang="en-US" sz="1600" dirty="0" err="1"/>
              <a:t>allez-vous</a:t>
            </a:r>
            <a:r>
              <a:rPr lang="en-US" sz="1600" dirty="0"/>
              <a:t>? </a:t>
            </a:r>
            <a:endParaRPr lang="en-US" sz="1600" dirty="0" smtClean="0"/>
          </a:p>
          <a:p>
            <a:r>
              <a:rPr lang="en-US" sz="2400" dirty="0"/>
              <a:t>Notice that the values to the right side of the equal sign are translated.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keys on the left side are not changed. </a:t>
            </a:r>
            <a:endParaRPr lang="en-US" sz="2400" dirty="0" smtClean="0"/>
          </a:p>
          <a:p>
            <a:r>
              <a:rPr lang="en-US" sz="2400" dirty="0" smtClean="0"/>
              <a:t>These </a:t>
            </a:r>
            <a:r>
              <a:rPr lang="en-US" sz="2400" dirty="0"/>
              <a:t>keys must not change because they are referenced when the program fetches the translated text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The name of the properties file is important. </a:t>
            </a:r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/>
              <a:t>the Properties </a:t>
            </a:r>
            <a:r>
              <a:rPr lang="en-US" dirty="0" smtClean="0"/>
              <a:t>Files [2-2</a:t>
            </a:r>
            <a:r>
              <a:rPr lang="en-US" dirty="0"/>
              <a:t>]</a:t>
            </a:r>
            <a:r>
              <a:rPr lang="en-US" dirty="0" smtClean="0"/>
              <a:t> 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33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Locale</a:t>
            </a:r>
            <a:r>
              <a:rPr lang="en-US" sz="2400" dirty="0"/>
              <a:t> object identifies a particular language and country. </a:t>
            </a:r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Locale</a:t>
            </a:r>
            <a:r>
              <a:rPr lang="en-US" sz="2400" dirty="0"/>
              <a:t> is simply an identifier for a particular combination of language and region. </a:t>
            </a:r>
          </a:p>
          <a:p>
            <a:r>
              <a:rPr lang="en-US" sz="2400" dirty="0"/>
              <a:t>A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java.util.Locale</a:t>
            </a:r>
            <a:r>
              <a:rPr lang="en-US" sz="2400" dirty="0"/>
              <a:t> class object represents a specific geographical, political, or cultural region. </a:t>
            </a:r>
            <a:endParaRPr lang="en-US" sz="2400" dirty="0" smtClean="0"/>
          </a:p>
          <a:p>
            <a:r>
              <a:rPr lang="en-US" sz="2400" dirty="0" smtClean="0"/>
              <a:t>Any </a:t>
            </a:r>
            <a:r>
              <a:rPr lang="en-US" sz="2400" dirty="0"/>
              <a:t>operation that requires a locale to perform its task is said to be locale-sensitive. </a:t>
            </a:r>
            <a:endParaRPr lang="en-US" sz="2400" dirty="0" smtClean="0"/>
          </a:p>
          <a:p>
            <a:r>
              <a:rPr lang="en-US" sz="2400" dirty="0" smtClean="0"/>
              <a:t>These </a:t>
            </a:r>
            <a:r>
              <a:rPr lang="en-US" sz="2400" dirty="0"/>
              <a:t>operations use the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Locale</a:t>
            </a:r>
            <a:r>
              <a:rPr lang="en-US" sz="2400" dirty="0" smtClean="0"/>
              <a:t> object </a:t>
            </a:r>
            <a:r>
              <a:rPr lang="en-US" sz="2400" dirty="0"/>
              <a:t>to tailor information for the user.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</a:t>
            </a:r>
            <a:r>
              <a:rPr lang="en-US" dirty="0"/>
              <a:t>the </a:t>
            </a:r>
            <a:r>
              <a:rPr lang="en-US" dirty="0" smtClean="0"/>
              <a:t>Locale [1-3]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25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Objectives 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5257800"/>
          </a:xfrm>
        </p:spPr>
        <p:txBody>
          <a:bodyPr/>
          <a:lstStyle/>
          <a:p>
            <a:r>
              <a:rPr lang="en-US" sz="2400" dirty="0" smtClean="0"/>
              <a:t>Describe </a:t>
            </a:r>
            <a:r>
              <a:rPr lang="en-US" sz="2400" dirty="0"/>
              <a:t>internationalization</a:t>
            </a:r>
          </a:p>
          <a:p>
            <a:r>
              <a:rPr lang="en-US" sz="2400" dirty="0"/>
              <a:t>Describe localization</a:t>
            </a:r>
          </a:p>
          <a:p>
            <a:r>
              <a:rPr lang="en-US" sz="2400" dirty="0"/>
              <a:t>Describe the Unicode character encoding</a:t>
            </a:r>
          </a:p>
          <a:p>
            <a:r>
              <a:rPr lang="en-US" sz="2400" dirty="0"/>
              <a:t>Explain the internationalization process</a:t>
            </a:r>
          </a:p>
          <a:p>
            <a:r>
              <a:rPr lang="en-US" sz="2400" dirty="0"/>
              <a:t>Define the internationalization elements </a:t>
            </a:r>
            <a:endParaRPr lang="en-IN" sz="2400" dirty="0" smtClean="0"/>
          </a:p>
          <a:p>
            <a:pPr>
              <a:defRPr/>
            </a:pPr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Locale</a:t>
            </a:r>
            <a:r>
              <a:rPr lang="en-US" sz="2400" dirty="0"/>
              <a:t> object is created using the following </a:t>
            </a:r>
            <a:r>
              <a:rPr lang="en-US" sz="2400" dirty="0" smtClean="0"/>
              <a:t>constructors: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Locale(String language, String country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Locale(String language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Locale</a:t>
            </a:r>
            <a:r>
              <a:rPr lang="en-US" sz="2400" dirty="0"/>
              <a:t> objects are only identifiers. </a:t>
            </a:r>
            <a:endParaRPr lang="en-US" sz="2400" dirty="0" smtClean="0"/>
          </a:p>
          <a:p>
            <a:r>
              <a:rPr lang="en-US" sz="2400" dirty="0" smtClean="0"/>
              <a:t>After </a:t>
            </a:r>
            <a:r>
              <a:rPr lang="en-US" sz="2400" dirty="0"/>
              <a:t>defining a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Locale</a:t>
            </a:r>
            <a:r>
              <a:rPr lang="en-US" sz="2400" dirty="0"/>
              <a:t>, the next step is to pass it to other objects that perform useful tasks, such as formatting dates and numbers. </a:t>
            </a:r>
            <a:endParaRPr lang="en-US" sz="2400" dirty="0" smtClean="0"/>
          </a:p>
          <a:p>
            <a:r>
              <a:rPr lang="en-US" sz="2400" dirty="0" smtClean="0"/>
              <a:t>These </a:t>
            </a:r>
            <a:r>
              <a:rPr lang="en-US" sz="2400" dirty="0"/>
              <a:t>objects are locale-sensitive because their behavior varies according to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Locale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ResourceBundle</a:t>
            </a:r>
            <a:r>
              <a:rPr lang="en-US" sz="2400" dirty="0"/>
              <a:t> is an example of a locale-sensitive object. </a:t>
            </a:r>
          </a:p>
          <a:p>
            <a:pPr lvl="1"/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</a:t>
            </a:r>
            <a:r>
              <a:rPr lang="en-US" dirty="0"/>
              <a:t>the </a:t>
            </a:r>
            <a:r>
              <a:rPr lang="en-US" dirty="0" smtClean="0"/>
              <a:t>Locale [2-3</a:t>
            </a:r>
            <a:r>
              <a:rPr lang="en-US" dirty="0"/>
              <a:t>]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26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707482"/>
              </p:ext>
            </p:extLst>
          </p:nvPr>
        </p:nvGraphicFramePr>
        <p:xfrm>
          <a:off x="304800" y="914400"/>
          <a:ext cx="8610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</a:t>
            </a:r>
            <a:r>
              <a:rPr lang="en-US" dirty="0"/>
              <a:t>the </a:t>
            </a:r>
            <a:r>
              <a:rPr lang="en-US" dirty="0" smtClean="0"/>
              <a:t>Locale [3-3</a:t>
            </a:r>
            <a:r>
              <a:rPr lang="en-US" dirty="0"/>
              <a:t>]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83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ResourceBundle</a:t>
            </a:r>
            <a:r>
              <a:rPr lang="en-US" sz="2400" dirty="0"/>
              <a:t> objects contain locale-specific objects. </a:t>
            </a:r>
            <a:endParaRPr lang="en-US" sz="2400" dirty="0" smtClean="0"/>
          </a:p>
          <a:p>
            <a:r>
              <a:rPr lang="en-US" sz="2400" dirty="0" smtClean="0"/>
              <a:t>These </a:t>
            </a:r>
            <a:r>
              <a:rPr lang="en-US" sz="2400" dirty="0"/>
              <a:t>objects are used to isolate locale-sensitive data, such as translatable text. </a:t>
            </a:r>
          </a:p>
          <a:p>
            <a:r>
              <a:rPr lang="en-US" sz="2400" dirty="0"/>
              <a:t>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ResourceBundle</a:t>
            </a:r>
            <a:r>
              <a:rPr lang="en-US" sz="2400" dirty="0"/>
              <a:t> class is used to retrieve locale-specific information from the properties file. </a:t>
            </a:r>
          </a:p>
          <a:p>
            <a:r>
              <a:rPr lang="en-US" sz="2400" dirty="0"/>
              <a:t>This information allows a user to write applications that can be: </a:t>
            </a:r>
          </a:p>
          <a:p>
            <a:pPr lvl="1"/>
            <a:r>
              <a:rPr lang="en-US" sz="1600" dirty="0"/>
              <a:t>Localized or translated into different languages. </a:t>
            </a:r>
          </a:p>
          <a:p>
            <a:pPr lvl="1"/>
            <a:r>
              <a:rPr lang="en-US" sz="1600" dirty="0"/>
              <a:t>Handled for multiple locales at the same time. </a:t>
            </a:r>
          </a:p>
          <a:p>
            <a:pPr lvl="1"/>
            <a:r>
              <a:rPr lang="en-US" sz="1600" dirty="0"/>
              <a:t>Supported for more locales later. </a:t>
            </a:r>
          </a:p>
          <a:p>
            <a:r>
              <a:rPr lang="en-US" sz="2400" dirty="0"/>
              <a:t>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ResourceBundle</a:t>
            </a:r>
            <a:r>
              <a:rPr lang="en-US" sz="2400" dirty="0"/>
              <a:t> class has a static and final method called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getBundle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/>
              <a:t>that helps to retrieve a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ResourceBundle</a:t>
            </a:r>
            <a:r>
              <a:rPr lang="en-US" sz="2400" dirty="0"/>
              <a:t> instance.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/>
              <a:t>a </a:t>
            </a:r>
            <a:r>
              <a:rPr lang="en-US" dirty="0" err="1" smtClean="0"/>
              <a:t>ResourceBundle</a:t>
            </a:r>
            <a:r>
              <a:rPr lang="en-US" dirty="0" smtClean="0"/>
              <a:t> [1-4]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75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ResourceBundle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getBundle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(String, Locale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dirty="0" smtClean="0"/>
              <a:t>method </a:t>
            </a:r>
            <a:r>
              <a:rPr lang="en-US" sz="2400" dirty="0"/>
              <a:t>helps to retrieve locale-specific information from a given properties file and takes two arguments, a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400" dirty="0"/>
              <a:t> and an object of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Locale</a:t>
            </a:r>
            <a:r>
              <a:rPr lang="en-US" sz="2400" dirty="0"/>
              <a:t> class.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object of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ResourceBundle</a:t>
            </a:r>
            <a:r>
              <a:rPr lang="en-US" sz="2400" dirty="0"/>
              <a:t> class is initialized with a valid language and country matching the available properties file. </a:t>
            </a:r>
            <a:endParaRPr lang="en-US" sz="2400" dirty="0" smtClean="0"/>
          </a:p>
          <a:p>
            <a:r>
              <a:rPr lang="en-US" sz="2400" dirty="0" smtClean="0"/>
              <a:t>The following Code Snippet displays how to create a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ResourceBundle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400" dirty="0"/>
              <a:t>The arguments passed to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getBundle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/>
              <a:t>method identify the properties file that will be accessed.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/>
              <a:t>a </a:t>
            </a:r>
            <a:r>
              <a:rPr lang="en-US" dirty="0" err="1" smtClean="0"/>
              <a:t>ResourceBundle</a:t>
            </a:r>
            <a:r>
              <a:rPr lang="en-US" dirty="0" smtClean="0"/>
              <a:t> [2-4</a:t>
            </a:r>
            <a:r>
              <a:rPr lang="en-US" dirty="0"/>
              <a:t>]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8167" y="4149080"/>
            <a:ext cx="7643866" cy="5009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messages = </a:t>
            </a:r>
            <a:r>
              <a:rPr lang="en-US" sz="1800" dirty="0" err="1"/>
              <a:t>ResourceBundle.getBundle</a:t>
            </a:r>
            <a:r>
              <a:rPr lang="en-US" sz="1800" dirty="0"/>
              <a:t>(“</a:t>
            </a:r>
            <a:r>
              <a:rPr lang="en-US" sz="1800" dirty="0" err="1"/>
              <a:t>MessagesBundle</a:t>
            </a:r>
            <a:r>
              <a:rPr lang="en-US" sz="1800" dirty="0"/>
              <a:t>”, </a:t>
            </a:r>
            <a:r>
              <a:rPr lang="en-US" sz="1800" dirty="0" err="1"/>
              <a:t>currentLocale</a:t>
            </a:r>
            <a:r>
              <a:rPr lang="en-US" sz="1800" dirty="0"/>
              <a:t>); 	</a:t>
            </a:r>
          </a:p>
        </p:txBody>
      </p:sp>
    </p:spTree>
    <p:extLst>
      <p:ext uri="{BB962C8B-B14F-4D97-AF65-F5344CB8AC3E}">
        <p14:creationId xmlns:p14="http://schemas.microsoft.com/office/powerpoint/2010/main" val="355200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first argument,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MessagesBundle</a:t>
            </a:r>
            <a:r>
              <a:rPr lang="en-US" sz="2400" dirty="0"/>
              <a:t>, refers to the following family of properties files: </a:t>
            </a:r>
            <a:endParaRPr lang="en-US" sz="2400" dirty="0" smtClean="0"/>
          </a:p>
          <a:p>
            <a:pPr lvl="1"/>
            <a:r>
              <a:rPr lang="en-US" sz="1600" dirty="0" err="1"/>
              <a:t>MessagesBundle</a:t>
            </a:r>
            <a:r>
              <a:rPr lang="en-US" sz="1600" dirty="0"/>
              <a:t> _ en _ </a:t>
            </a:r>
            <a:r>
              <a:rPr lang="en-US" sz="1600" dirty="0" err="1"/>
              <a:t>US.properties</a:t>
            </a:r>
            <a:r>
              <a:rPr lang="en-US" sz="1600" dirty="0"/>
              <a:t> </a:t>
            </a:r>
          </a:p>
          <a:p>
            <a:pPr lvl="1"/>
            <a:r>
              <a:rPr lang="en-US" sz="1600" dirty="0" err="1"/>
              <a:t>MessagesBundle</a:t>
            </a:r>
            <a:r>
              <a:rPr lang="en-US" sz="1600" dirty="0"/>
              <a:t> _ </a:t>
            </a:r>
            <a:r>
              <a:rPr lang="en-US" sz="1600" dirty="0" err="1"/>
              <a:t>fr</a:t>
            </a:r>
            <a:r>
              <a:rPr lang="en-US" sz="1600" dirty="0"/>
              <a:t> _ </a:t>
            </a:r>
            <a:r>
              <a:rPr lang="en-US" sz="1600" dirty="0" err="1"/>
              <a:t>FR.properties</a:t>
            </a:r>
            <a:r>
              <a:rPr lang="en-US" sz="1600" dirty="0"/>
              <a:t> </a:t>
            </a:r>
          </a:p>
          <a:p>
            <a:pPr lvl="1"/>
            <a:r>
              <a:rPr lang="en-US" sz="1600" dirty="0" err="1"/>
              <a:t>MessagesBundle</a:t>
            </a:r>
            <a:r>
              <a:rPr lang="en-US" sz="1600" dirty="0"/>
              <a:t> _ de _ </a:t>
            </a:r>
            <a:r>
              <a:rPr lang="en-US" sz="1600" dirty="0" err="1"/>
              <a:t>DE.properties</a:t>
            </a:r>
            <a:r>
              <a:rPr lang="en-US" sz="1600" dirty="0"/>
              <a:t> </a:t>
            </a:r>
          </a:p>
          <a:p>
            <a:pPr lvl="1"/>
            <a:r>
              <a:rPr lang="en-US" sz="1600" dirty="0" err="1"/>
              <a:t>MessagesBundle</a:t>
            </a:r>
            <a:r>
              <a:rPr lang="en-US" sz="1600" dirty="0"/>
              <a:t> _ </a:t>
            </a:r>
            <a:r>
              <a:rPr lang="en-US" sz="1600" dirty="0" err="1"/>
              <a:t>ja</a:t>
            </a:r>
            <a:r>
              <a:rPr lang="en-US" sz="1600" dirty="0"/>
              <a:t> _ </a:t>
            </a:r>
            <a:r>
              <a:rPr lang="en-US" sz="1600" dirty="0" err="1"/>
              <a:t>JP.properties</a:t>
            </a:r>
            <a:r>
              <a:rPr lang="en-US" sz="1600" dirty="0"/>
              <a:t> </a:t>
            </a:r>
          </a:p>
          <a:p>
            <a:r>
              <a:rPr lang="en-US" sz="2400" dirty="0"/>
              <a:t>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currentLocale</a:t>
            </a:r>
            <a:r>
              <a:rPr lang="en-US" sz="2400" dirty="0"/>
              <a:t>, which is the second argument of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getBundle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/>
              <a:t>method, specifies the selected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MessagesBundle</a:t>
            </a:r>
            <a:r>
              <a:rPr lang="en-US" sz="2400" dirty="0"/>
              <a:t> files. </a:t>
            </a:r>
            <a:endParaRPr lang="en-US" sz="2400" dirty="0" smtClean="0"/>
          </a:p>
          <a:p>
            <a:r>
              <a:rPr lang="en-US" sz="2400" dirty="0" smtClean="0"/>
              <a:t>When </a:t>
            </a:r>
            <a:r>
              <a:rPr lang="en-US" sz="2400" dirty="0"/>
              <a:t>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Locale</a:t>
            </a:r>
            <a:r>
              <a:rPr lang="en-US" sz="2400" dirty="0"/>
              <a:t> was created, the language code and the country code were passed to its constructor.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/>
              <a:t>a </a:t>
            </a:r>
            <a:r>
              <a:rPr lang="en-US" dirty="0" err="1" smtClean="0"/>
              <a:t>ResourceBundle</a:t>
            </a:r>
            <a:r>
              <a:rPr lang="en-US" dirty="0" smtClean="0"/>
              <a:t> [3-4</a:t>
            </a:r>
            <a:r>
              <a:rPr lang="en-US" dirty="0"/>
              <a:t>]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37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To retrieve the locale-specific data from the properties file,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ResourceBundle</a:t>
            </a:r>
            <a:r>
              <a:rPr lang="en-US" sz="2400" dirty="0"/>
              <a:t> class object should first be </a:t>
            </a:r>
            <a:r>
              <a:rPr lang="en-US" sz="2400" dirty="0" smtClean="0"/>
              <a:t>created.</a:t>
            </a:r>
          </a:p>
          <a:p>
            <a:r>
              <a:rPr lang="en-US" sz="2400" dirty="0" smtClean="0"/>
              <a:t>Next, the </a:t>
            </a:r>
            <a:r>
              <a:rPr lang="en-US" sz="2400" dirty="0"/>
              <a:t>following methods should be invoked: </a:t>
            </a:r>
            <a:endParaRPr lang="en-US" sz="2400" dirty="0" smtClean="0"/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final String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key)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abstract Enumeration&lt;String&gt;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getKeys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/>
              <a:t>a </a:t>
            </a:r>
            <a:r>
              <a:rPr lang="en-US" dirty="0" err="1" smtClean="0"/>
              <a:t>ResourceBundle</a:t>
            </a:r>
            <a:r>
              <a:rPr lang="en-US" dirty="0" smtClean="0"/>
              <a:t> [4-4</a:t>
            </a:r>
            <a:r>
              <a:rPr lang="en-US" dirty="0"/>
              <a:t>]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67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properties files contain key-value pairs.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values consist of the translated text that the program will display.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keys are specified when fetching the translated messages from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ResourceBundle</a:t>
            </a:r>
            <a:r>
              <a:rPr lang="en-US" sz="2400" dirty="0"/>
              <a:t> with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getString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/>
              <a:t>method. </a:t>
            </a:r>
            <a:endParaRPr lang="en-US" sz="2400" dirty="0" smtClean="0"/>
          </a:p>
          <a:p>
            <a:r>
              <a:rPr lang="en-US" sz="2400" dirty="0"/>
              <a:t>The Code </a:t>
            </a:r>
            <a:r>
              <a:rPr lang="en-US" sz="2400" dirty="0" smtClean="0"/>
              <a:t>Snippet illustrates </a:t>
            </a:r>
            <a:r>
              <a:rPr lang="en-US" sz="2400" dirty="0"/>
              <a:t>how to retrieve the value from the </a:t>
            </a:r>
            <a:r>
              <a:rPr lang="en-US" sz="2400" dirty="0" smtClean="0"/>
              <a:t>key-value </a:t>
            </a:r>
            <a:r>
              <a:rPr lang="en-US" sz="2400" dirty="0"/>
              <a:t>pair using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getString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 smtClean="0"/>
              <a:t>method:</a:t>
            </a:r>
          </a:p>
          <a:p>
            <a:endParaRPr lang="en-US" sz="2400" dirty="0"/>
          </a:p>
          <a:p>
            <a:r>
              <a:rPr lang="en-US" sz="2400" dirty="0"/>
              <a:t>The sample program uses the key greetings because it reflects the content of the message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key is hardcoded in the program and it must be present in the properties files.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Fetching </a:t>
            </a:r>
            <a:r>
              <a:rPr lang="en-US" dirty="0"/>
              <a:t>the Text from the </a:t>
            </a:r>
            <a:r>
              <a:rPr lang="en-US" dirty="0" err="1"/>
              <a:t>ResourceBundle</a:t>
            </a:r>
            <a:r>
              <a:rPr lang="en-US" dirty="0"/>
              <a:t> Class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8167" y="4149080"/>
            <a:ext cx="7643866" cy="2862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String msg1 = </a:t>
            </a:r>
            <a:r>
              <a:rPr lang="en-US" sz="1800" dirty="0" err="1"/>
              <a:t>messages.getString</a:t>
            </a:r>
            <a:r>
              <a:rPr lang="en-US" sz="1800" dirty="0"/>
              <a:t>(“greetings”); 	</a:t>
            </a:r>
          </a:p>
        </p:txBody>
      </p:sp>
    </p:spTree>
    <p:extLst>
      <p:ext uri="{BB962C8B-B14F-4D97-AF65-F5344CB8AC3E}">
        <p14:creationId xmlns:p14="http://schemas.microsoft.com/office/powerpoint/2010/main" val="31770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Internationalization </a:t>
            </a:r>
            <a:r>
              <a:rPr lang="en-US" dirty="0"/>
              <a:t>Elements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45157839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134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These refer to the GUI component captions such as text, date, and numerals. </a:t>
            </a:r>
            <a:endParaRPr lang="en-US" sz="2400" dirty="0" smtClean="0"/>
          </a:p>
          <a:p>
            <a:r>
              <a:rPr lang="en-US" sz="2400" dirty="0" smtClean="0"/>
              <a:t>These </a:t>
            </a:r>
            <a:r>
              <a:rPr lang="en-US" sz="2400" dirty="0"/>
              <a:t>GUI component captions should be localized because their usage vary with language, culture, and region. </a:t>
            </a:r>
          </a:p>
          <a:p>
            <a:r>
              <a:rPr lang="en-US" sz="2400" dirty="0"/>
              <a:t>Formatting the captions of the GUI components ensures that the look and feel of the application is in a locale-sensitive manner.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code that displays the GUI is locale-independent. There is no </a:t>
            </a:r>
            <a:r>
              <a:rPr lang="en-US" sz="2400" dirty="0" smtClean="0"/>
              <a:t>need </a:t>
            </a:r>
            <a:r>
              <a:rPr lang="en-US" sz="2400" dirty="0"/>
              <a:t>to write formatting routines for specific locales. 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</a:t>
            </a:r>
            <a:r>
              <a:rPr lang="en-US" dirty="0"/>
              <a:t>Captions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66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format of numbers, currencies, and percentages vary with culture, region, and language. </a:t>
            </a:r>
            <a:endParaRPr lang="en-US" sz="2400" dirty="0" smtClean="0"/>
          </a:p>
          <a:p>
            <a:r>
              <a:rPr lang="en-US" sz="2400" dirty="0"/>
              <a:t>Hence, it is necessary to format them before they are displayed. </a:t>
            </a:r>
            <a:endParaRPr lang="en-US" sz="2400" dirty="0" smtClean="0"/>
          </a:p>
          <a:p>
            <a:r>
              <a:rPr lang="en-US" sz="2400" dirty="0" smtClean="0"/>
              <a:t>For </a:t>
            </a:r>
            <a:r>
              <a:rPr lang="en-US" sz="2400" dirty="0"/>
              <a:t>example, the number 12345678 should be formatted and displayed as 12,345,678 in the US and 12.345.678 in Germany. </a:t>
            </a:r>
          </a:p>
          <a:p>
            <a:r>
              <a:rPr lang="en-US" sz="2400" dirty="0"/>
              <a:t>Similarly, the currency symbols and methods of displaying the percentage factor also vary with region and language. </a:t>
            </a:r>
          </a:p>
          <a:p>
            <a:r>
              <a:rPr lang="en-US" sz="2400" dirty="0"/>
              <a:t>Formatting is required to make an internationalized application, independent of local conventions with regards to decimal-point, thousands-separators, and percentage representation. </a:t>
            </a:r>
          </a:p>
          <a:p>
            <a:r>
              <a:rPr lang="en-US" sz="2400" dirty="0"/>
              <a:t>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NumberFormat</a:t>
            </a:r>
            <a:r>
              <a:rPr lang="en-US" sz="2400" dirty="0"/>
              <a:t> class is used to create locale-specific formats for numbers, currencies, and percentages.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</a:t>
            </a:r>
            <a:r>
              <a:rPr lang="en-US" dirty="0"/>
              <a:t>, Currencies, and </a:t>
            </a:r>
            <a:r>
              <a:rPr lang="en-US" dirty="0" smtClean="0"/>
              <a:t>Percentages [1-8</a:t>
            </a:r>
            <a:r>
              <a:rPr lang="en-US" dirty="0"/>
              <a:t>]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01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With the advent of the </a:t>
            </a:r>
            <a:r>
              <a:rPr lang="en-US" sz="2400" dirty="0" smtClean="0"/>
              <a:t>Internet</a:t>
            </a:r>
            <a:r>
              <a:rPr lang="en-US" sz="2400" dirty="0"/>
              <a:t>, globalization of software products has become an imminent </a:t>
            </a:r>
            <a:r>
              <a:rPr lang="en-US" sz="2400" dirty="0" smtClean="0"/>
              <a:t>requirement</a:t>
            </a:r>
            <a:r>
              <a:rPr lang="en-IN" sz="2400" dirty="0" smtClean="0"/>
              <a:t>.</a:t>
            </a:r>
          </a:p>
          <a:p>
            <a:r>
              <a:rPr lang="en-US" sz="2400" dirty="0" smtClean="0"/>
              <a:t>When the </a:t>
            </a:r>
            <a:r>
              <a:rPr lang="en-US" sz="2400" dirty="0"/>
              <a:t>input and output operations of an application is made specific to different locations and user preferences, users around the world can use it with </a:t>
            </a:r>
            <a:r>
              <a:rPr lang="en-US" sz="2400" dirty="0" smtClean="0"/>
              <a:t>ease</a:t>
            </a:r>
            <a:r>
              <a:rPr lang="en-IN" sz="2400" dirty="0" smtClean="0"/>
              <a:t>.</a:t>
            </a:r>
          </a:p>
          <a:p>
            <a:r>
              <a:rPr lang="en-US" sz="2400" dirty="0"/>
              <a:t>This can be achieved using the processes called internationalization and localization.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adaptation is done with extreme ease because there are no coding changes required. </a:t>
            </a:r>
            <a:endParaRPr lang="en-IN" sz="2400" dirty="0" smtClean="0"/>
          </a:p>
          <a:p>
            <a:endParaRPr lang="en-GB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r>
              <a:rPr lang="en-US" b="0" dirty="0"/>
              <a:t>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The following Code Snippet shows how to create locale-specific format of number for the country Japan: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</a:t>
            </a:r>
            <a:r>
              <a:rPr lang="en-US" dirty="0"/>
              <a:t>, Currencies, and </a:t>
            </a:r>
            <a:r>
              <a:rPr lang="en-US" dirty="0" smtClean="0"/>
              <a:t>Percentages [2-8</a:t>
            </a:r>
            <a:r>
              <a:rPr lang="en-US" dirty="0"/>
              <a:t>]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5641" y="2201602"/>
            <a:ext cx="7643866" cy="39426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err="1"/>
              <a:t>importjava.text.NumberFormat</a:t>
            </a:r>
            <a:r>
              <a:rPr lang="en-US" sz="1800" dirty="0"/>
              <a:t>; </a:t>
            </a:r>
          </a:p>
          <a:p>
            <a:r>
              <a:rPr lang="en-US" sz="1800" dirty="0"/>
              <a:t>import </a:t>
            </a:r>
            <a:r>
              <a:rPr lang="en-US" sz="1800" dirty="0" err="1"/>
              <a:t>java.util.Locale</a:t>
            </a:r>
            <a:r>
              <a:rPr lang="en-US" sz="1800" dirty="0"/>
              <a:t>; </a:t>
            </a:r>
          </a:p>
          <a:p>
            <a:r>
              <a:rPr lang="en-US" sz="1800" dirty="0"/>
              <a:t>import </a:t>
            </a:r>
            <a:r>
              <a:rPr lang="en-US" sz="1800" dirty="0" err="1"/>
              <a:t>java.util.ResourceBundle</a:t>
            </a:r>
            <a:r>
              <a:rPr lang="en-US" sz="1800" dirty="0"/>
              <a:t>; </a:t>
            </a:r>
          </a:p>
          <a:p>
            <a:r>
              <a:rPr lang="en-US" sz="1800" dirty="0"/>
              <a:t>public class </a:t>
            </a:r>
            <a:r>
              <a:rPr lang="en-US" sz="1800" dirty="0" err="1"/>
              <a:t>InternationalApplication</a:t>
            </a:r>
            <a:r>
              <a:rPr lang="en-US" sz="1800" dirty="0"/>
              <a:t> { </a:t>
            </a:r>
          </a:p>
          <a:p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static </a:t>
            </a:r>
            <a:r>
              <a:rPr lang="en-US" sz="1800" dirty="0"/>
              <a:t>public void </a:t>
            </a:r>
            <a:r>
              <a:rPr lang="en-US" sz="1800" dirty="0" err="1"/>
              <a:t>printValue</a:t>
            </a:r>
            <a:r>
              <a:rPr lang="en-US" sz="1800" dirty="0"/>
              <a:t>(Locale </a:t>
            </a:r>
            <a:r>
              <a:rPr lang="en-US" sz="1800" dirty="0" err="1"/>
              <a:t>currentLocale</a:t>
            </a:r>
            <a:r>
              <a:rPr lang="en-US" sz="1800" dirty="0"/>
              <a:t>) </a:t>
            </a:r>
            <a:r>
              <a:rPr lang="en-US" sz="1800" dirty="0" smtClean="0"/>
              <a:t>{</a:t>
            </a:r>
          </a:p>
          <a:p>
            <a:pPr indent="285750"/>
            <a:r>
              <a:rPr lang="en-US" sz="1800" dirty="0"/>
              <a:t>Integer value = new Integer(123456); </a:t>
            </a:r>
          </a:p>
          <a:p>
            <a:pPr indent="285750"/>
            <a:r>
              <a:rPr lang="en-US" sz="1800" dirty="0"/>
              <a:t>Double </a:t>
            </a:r>
            <a:r>
              <a:rPr lang="en-US" sz="1800" dirty="0" err="1"/>
              <a:t>amt</a:t>
            </a:r>
            <a:r>
              <a:rPr lang="en-US" sz="1800" dirty="0"/>
              <a:t> = new Double(345987.246</a:t>
            </a:r>
            <a:r>
              <a:rPr lang="en-US" sz="1800" dirty="0" smtClean="0"/>
              <a:t>);</a:t>
            </a:r>
          </a:p>
          <a:p>
            <a:r>
              <a:rPr lang="en-US" sz="1800" dirty="0" err="1"/>
              <a:t>NumberFormatnumFormatObj</a:t>
            </a:r>
            <a:r>
              <a:rPr lang="en-US" sz="1800" dirty="0"/>
              <a:t>; </a:t>
            </a:r>
          </a:p>
          <a:p>
            <a:pPr indent="285750"/>
            <a:r>
              <a:rPr lang="en-US" sz="1800" dirty="0"/>
              <a:t>String </a:t>
            </a:r>
            <a:r>
              <a:rPr lang="en-US" sz="1800" dirty="0" err="1"/>
              <a:t>valueDisplay</a:t>
            </a:r>
            <a:r>
              <a:rPr lang="en-US" sz="1800" dirty="0"/>
              <a:t>; </a:t>
            </a:r>
          </a:p>
          <a:p>
            <a:pPr indent="285750"/>
            <a:r>
              <a:rPr lang="en-US" sz="1800" dirty="0"/>
              <a:t>String </a:t>
            </a:r>
            <a:r>
              <a:rPr lang="en-US" sz="1800" dirty="0" err="1"/>
              <a:t>amtDisplay</a:t>
            </a:r>
            <a:r>
              <a:rPr lang="en-US" sz="1800" dirty="0"/>
              <a:t>;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3678" y="1723444"/>
            <a:ext cx="178595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2000" dirty="0" smtClean="0"/>
              <a:t>Code Snippet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43624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</a:t>
            </a:r>
            <a:r>
              <a:rPr lang="en-US" dirty="0"/>
              <a:t>, Currencies, and </a:t>
            </a:r>
            <a:r>
              <a:rPr lang="en-US" dirty="0" smtClean="0"/>
              <a:t>Percentages [3-8</a:t>
            </a:r>
            <a:r>
              <a:rPr lang="en-US" dirty="0"/>
              <a:t>]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914400"/>
            <a:ext cx="8701088" cy="36779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numFormatObj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NumberFormat.getNumberInstance</a:t>
            </a:r>
            <a:r>
              <a:rPr lang="en-US" dirty="0"/>
              <a:t>(</a:t>
            </a:r>
            <a:r>
              <a:rPr lang="en-US" dirty="0" err="1"/>
              <a:t>currentLocale</a:t>
            </a:r>
            <a:r>
              <a:rPr lang="en-US" dirty="0"/>
              <a:t>); </a:t>
            </a:r>
          </a:p>
          <a:p>
            <a:r>
              <a:rPr lang="en-US" dirty="0" err="1"/>
              <a:t>valueDisplay</a:t>
            </a:r>
            <a:r>
              <a:rPr lang="en-US" dirty="0"/>
              <a:t> = </a:t>
            </a:r>
            <a:r>
              <a:rPr lang="en-US" dirty="0" err="1"/>
              <a:t>numFormatObj.format</a:t>
            </a:r>
            <a:r>
              <a:rPr lang="en-US" dirty="0"/>
              <a:t>(value); </a:t>
            </a:r>
          </a:p>
          <a:p>
            <a:r>
              <a:rPr lang="en-US" dirty="0" err="1"/>
              <a:t>amtDisplay</a:t>
            </a:r>
            <a:r>
              <a:rPr lang="en-US" dirty="0"/>
              <a:t> = </a:t>
            </a:r>
            <a:r>
              <a:rPr lang="en-US" dirty="0" err="1"/>
              <a:t>numFormatObj.format</a:t>
            </a:r>
            <a:r>
              <a:rPr lang="en-US" dirty="0"/>
              <a:t>(</a:t>
            </a:r>
            <a:r>
              <a:rPr lang="en-US" dirty="0" err="1"/>
              <a:t>amt</a:t>
            </a:r>
            <a:r>
              <a:rPr lang="en-US" dirty="0"/>
              <a:t>); 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valueDisplay</a:t>
            </a:r>
            <a:r>
              <a:rPr lang="en-US" dirty="0"/>
              <a:t> + “ “ + </a:t>
            </a:r>
            <a:r>
              <a:rPr lang="en-US" dirty="0" err="1"/>
              <a:t>currentLocale.toString</a:t>
            </a:r>
            <a:r>
              <a:rPr lang="en-US" dirty="0"/>
              <a:t>()); 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amtDisplay</a:t>
            </a:r>
            <a:r>
              <a:rPr lang="en-US" dirty="0"/>
              <a:t> + “ “ + </a:t>
            </a:r>
            <a:r>
              <a:rPr lang="en-US" dirty="0" err="1"/>
              <a:t>currentLocale.toString</a:t>
            </a:r>
            <a:r>
              <a:rPr lang="en-US" dirty="0"/>
              <a:t>()); </a:t>
            </a:r>
          </a:p>
          <a:p>
            <a:pPr indent="114300"/>
            <a:r>
              <a:rPr lang="en-US" dirty="0"/>
              <a:t>} </a:t>
            </a:r>
            <a:endParaRPr lang="en-US" dirty="0" smtClean="0"/>
          </a:p>
          <a:p>
            <a:pPr indent="114300"/>
            <a:endParaRPr lang="en-US" dirty="0" smtClean="0"/>
          </a:p>
          <a:p>
            <a:pPr indent="114300"/>
            <a:r>
              <a:rPr lang="en-US" dirty="0"/>
              <a:t>/** </a:t>
            </a:r>
          </a:p>
          <a:p>
            <a:pPr indent="114300"/>
            <a:r>
              <a:rPr lang="en-US" dirty="0"/>
              <a:t>* @</a:t>
            </a:r>
            <a:r>
              <a:rPr lang="en-US" dirty="0" err="1"/>
              <a:t>param</a:t>
            </a:r>
            <a:r>
              <a:rPr lang="en-US" dirty="0"/>
              <a:t> </a:t>
            </a:r>
            <a:r>
              <a:rPr lang="en-US" dirty="0" err="1"/>
              <a:t>args</a:t>
            </a:r>
            <a:r>
              <a:rPr lang="en-US" dirty="0"/>
              <a:t> the command line arguments </a:t>
            </a:r>
          </a:p>
          <a:p>
            <a:pPr indent="114300"/>
            <a:r>
              <a:rPr lang="en-US" dirty="0"/>
              <a:t>*/ 	</a:t>
            </a:r>
            <a:endParaRPr lang="en-US" dirty="0" smtClean="0"/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 </a:t>
            </a:r>
          </a:p>
          <a:p>
            <a:pPr indent="285750"/>
            <a:r>
              <a:rPr lang="en-US" dirty="0"/>
              <a:t>// TODO code application logic here </a:t>
            </a:r>
          </a:p>
          <a:p>
            <a:pPr indent="285750"/>
            <a:r>
              <a:rPr lang="en-US" dirty="0"/>
              <a:t>String language; </a:t>
            </a:r>
          </a:p>
          <a:p>
            <a:pPr indent="285750"/>
            <a:r>
              <a:rPr lang="en-US" dirty="0"/>
              <a:t>String country; 	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7289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</a:t>
            </a:r>
            <a:r>
              <a:rPr lang="en-US" dirty="0"/>
              <a:t>, Currencies, and </a:t>
            </a:r>
            <a:r>
              <a:rPr lang="en-US" dirty="0" smtClean="0"/>
              <a:t>Percentages [4-8</a:t>
            </a:r>
            <a:r>
              <a:rPr lang="en-US" dirty="0"/>
              <a:t>]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900112"/>
            <a:ext cx="8624888" cy="44689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if (</a:t>
            </a:r>
            <a:r>
              <a:rPr lang="en-US" sz="1800" dirty="0" err="1"/>
              <a:t>args.length</a:t>
            </a:r>
            <a:r>
              <a:rPr lang="en-US" sz="1800" dirty="0"/>
              <a:t> != 2) { </a:t>
            </a:r>
          </a:p>
          <a:p>
            <a:r>
              <a:rPr lang="en-US" sz="1800" dirty="0"/>
              <a:t>language = new String(“en”); </a:t>
            </a:r>
          </a:p>
          <a:p>
            <a:r>
              <a:rPr lang="en-US" sz="1800" dirty="0"/>
              <a:t>country = new String(“US”); </a:t>
            </a:r>
          </a:p>
          <a:p>
            <a:pPr indent="285750"/>
            <a:r>
              <a:rPr lang="en-US" sz="1800" dirty="0"/>
              <a:t>} else { </a:t>
            </a:r>
          </a:p>
          <a:p>
            <a:r>
              <a:rPr lang="en-US" sz="1800" dirty="0"/>
              <a:t>language = new String(</a:t>
            </a:r>
            <a:r>
              <a:rPr lang="en-US" sz="1800" dirty="0" err="1"/>
              <a:t>args</a:t>
            </a:r>
            <a:r>
              <a:rPr lang="en-US" sz="1800" dirty="0"/>
              <a:t>[0]); </a:t>
            </a:r>
          </a:p>
          <a:p>
            <a:r>
              <a:rPr lang="en-US" sz="1800" dirty="0"/>
              <a:t>country = new String(</a:t>
            </a:r>
            <a:r>
              <a:rPr lang="en-US" sz="1800" dirty="0" err="1"/>
              <a:t>args</a:t>
            </a:r>
            <a:r>
              <a:rPr lang="en-US" sz="1800" dirty="0"/>
              <a:t>[1]); </a:t>
            </a:r>
          </a:p>
          <a:p>
            <a:pPr indent="285750"/>
            <a:r>
              <a:rPr lang="en-US" sz="1800" dirty="0"/>
              <a:t>} </a:t>
            </a:r>
          </a:p>
          <a:p>
            <a:pPr indent="285750"/>
            <a:r>
              <a:rPr lang="en-US" sz="1800" dirty="0" smtClean="0"/>
              <a:t>  Locale </a:t>
            </a:r>
            <a:r>
              <a:rPr lang="en-US" sz="1800" dirty="0" err="1"/>
              <a:t>currentLocale</a:t>
            </a:r>
            <a:r>
              <a:rPr lang="en-US" sz="1800" dirty="0"/>
              <a:t>; </a:t>
            </a:r>
          </a:p>
          <a:p>
            <a:pPr indent="285750"/>
            <a:r>
              <a:rPr lang="en-US" sz="1800" dirty="0" smtClean="0"/>
              <a:t>  </a:t>
            </a:r>
            <a:r>
              <a:rPr lang="en-US" sz="1800" dirty="0" err="1" smtClean="0"/>
              <a:t>ResourceBundle</a:t>
            </a:r>
            <a:r>
              <a:rPr lang="en-US" sz="1800" dirty="0" smtClean="0"/>
              <a:t> </a:t>
            </a:r>
            <a:r>
              <a:rPr lang="en-US" sz="1800" dirty="0"/>
              <a:t>messages; </a:t>
            </a:r>
          </a:p>
          <a:p>
            <a:r>
              <a:rPr lang="en-US" sz="1800" dirty="0" err="1"/>
              <a:t>currentLocale</a:t>
            </a:r>
            <a:r>
              <a:rPr lang="en-US" sz="1800" dirty="0"/>
              <a:t> = new Locale(language, country); </a:t>
            </a:r>
          </a:p>
          <a:p>
            <a:r>
              <a:rPr lang="en-US" sz="1800" dirty="0"/>
              <a:t>messages = </a:t>
            </a:r>
          </a:p>
          <a:p>
            <a:r>
              <a:rPr lang="en-US" sz="1800" dirty="0" err="1"/>
              <a:t>ResourceBundle.getBundle</a:t>
            </a:r>
            <a:r>
              <a:rPr lang="en-US" sz="1800" dirty="0"/>
              <a:t>(“</a:t>
            </a:r>
            <a:r>
              <a:rPr lang="en-US" sz="1800" dirty="0" err="1"/>
              <a:t>internationalApplication</a:t>
            </a:r>
            <a:r>
              <a:rPr lang="en-US" sz="1800" dirty="0"/>
              <a:t>/</a:t>
            </a:r>
            <a:r>
              <a:rPr lang="en-US" sz="1800" dirty="0" err="1"/>
              <a:t>MessagesBundle</a:t>
            </a:r>
            <a:r>
              <a:rPr lang="en-US" sz="1800" dirty="0"/>
              <a:t>”, </a:t>
            </a:r>
            <a:r>
              <a:rPr lang="en-US" sz="1800" dirty="0" err="1"/>
              <a:t>currentLocale</a:t>
            </a:r>
            <a:r>
              <a:rPr lang="en-US" sz="1800" dirty="0" smtClean="0"/>
              <a:t>);</a:t>
            </a:r>
          </a:p>
          <a:p>
            <a:r>
              <a:rPr lang="en-US" sz="1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7087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/>
              <a:t>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NumberFormat</a:t>
            </a:r>
            <a:r>
              <a:rPr lang="en-US" sz="2400" dirty="0"/>
              <a:t> class has a static method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getCurrencyInstance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/>
              <a:t>which takes an instance of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Locale</a:t>
            </a:r>
            <a:r>
              <a:rPr lang="en-US" sz="2400" dirty="0"/>
              <a:t> class as an argument.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getCurrencyInstance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 smtClean="0"/>
              <a:t>method </a:t>
            </a:r>
            <a:r>
              <a:rPr lang="en-US" sz="2400" dirty="0"/>
              <a:t>returns an instance of a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NumberFormat</a:t>
            </a:r>
            <a:r>
              <a:rPr lang="en-US" sz="2400" dirty="0"/>
              <a:t> class initialized for the specified locale.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</a:t>
            </a:r>
            <a:r>
              <a:rPr lang="en-US" dirty="0"/>
              <a:t>, Currencies, and </a:t>
            </a:r>
            <a:r>
              <a:rPr lang="en-US" dirty="0" smtClean="0"/>
              <a:t>Percentages [5-8</a:t>
            </a:r>
            <a:r>
              <a:rPr lang="en-US" dirty="0"/>
              <a:t>]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914400"/>
            <a:ext cx="7643866" cy="19690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err="1"/>
              <a:t>System.out.println</a:t>
            </a:r>
            <a:r>
              <a:rPr lang="en-US" sz="1800" dirty="0"/>
              <a:t>(</a:t>
            </a:r>
            <a:r>
              <a:rPr lang="en-US" sz="1800" dirty="0" err="1"/>
              <a:t>messages.getString</a:t>
            </a:r>
            <a:r>
              <a:rPr lang="en-US" sz="1800" dirty="0"/>
              <a:t>(“greetings”)); </a:t>
            </a:r>
          </a:p>
          <a:p>
            <a:r>
              <a:rPr lang="en-US" sz="1800" dirty="0" err="1"/>
              <a:t>System.out.println</a:t>
            </a:r>
            <a:r>
              <a:rPr lang="en-US" sz="1800" dirty="0"/>
              <a:t>(</a:t>
            </a:r>
            <a:r>
              <a:rPr lang="en-US" sz="1800" dirty="0" err="1"/>
              <a:t>messages.getString</a:t>
            </a:r>
            <a:r>
              <a:rPr lang="en-US" sz="1800" dirty="0"/>
              <a:t>(“inquiry”)); </a:t>
            </a:r>
          </a:p>
          <a:p>
            <a:r>
              <a:rPr lang="en-US" sz="1800" dirty="0" err="1"/>
              <a:t>System.out.println</a:t>
            </a:r>
            <a:r>
              <a:rPr lang="en-US" sz="1800" dirty="0"/>
              <a:t>(</a:t>
            </a:r>
            <a:r>
              <a:rPr lang="en-US" sz="1800" dirty="0" err="1"/>
              <a:t>messages.getString</a:t>
            </a:r>
            <a:r>
              <a:rPr lang="en-US" sz="1800" dirty="0"/>
              <a:t>(“farewell”)); </a:t>
            </a:r>
          </a:p>
          <a:p>
            <a:r>
              <a:rPr lang="en-US" sz="1800" dirty="0" err="1"/>
              <a:t>printValue</a:t>
            </a:r>
            <a:r>
              <a:rPr lang="en-US" sz="1800" dirty="0"/>
              <a:t>(</a:t>
            </a:r>
            <a:r>
              <a:rPr lang="en-US" sz="1800" dirty="0" err="1"/>
              <a:t>currentLocale</a:t>
            </a:r>
            <a:r>
              <a:rPr lang="en-US" sz="1800" dirty="0"/>
              <a:t>); </a:t>
            </a:r>
          </a:p>
          <a:p>
            <a:pPr indent="171450"/>
            <a:r>
              <a:rPr lang="en-US" sz="1800" dirty="0"/>
              <a:t>} </a:t>
            </a:r>
          </a:p>
          <a:p>
            <a:r>
              <a:rPr lang="en-US" sz="1800" dirty="0"/>
              <a:t>} 	</a:t>
            </a:r>
          </a:p>
        </p:txBody>
      </p:sp>
    </p:spTree>
    <p:extLst>
      <p:ext uri="{BB962C8B-B14F-4D97-AF65-F5344CB8AC3E}">
        <p14:creationId xmlns:p14="http://schemas.microsoft.com/office/powerpoint/2010/main" val="199021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</a:t>
            </a:r>
            <a:r>
              <a:rPr lang="en-US" sz="2400" dirty="0" smtClean="0"/>
              <a:t>syntax for </a:t>
            </a:r>
            <a:r>
              <a:rPr lang="en-US" sz="2400" dirty="0"/>
              <a:t>some of the methods to format currencies are as </a:t>
            </a:r>
            <a:r>
              <a:rPr lang="en-US" sz="2400" dirty="0" smtClean="0"/>
              <a:t>follows: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final String format(double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currency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final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NumberFormat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getCurrencyInstance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NumberFormat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getCurrencyInstance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(Locale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inLocale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dirty="0" smtClean="0"/>
              <a:t>The following Code Snippet shows </a:t>
            </a:r>
            <a:r>
              <a:rPr lang="en-US" sz="2400" dirty="0"/>
              <a:t>how to create locale-specific format of currency for the country, </a:t>
            </a:r>
            <a:r>
              <a:rPr lang="en-US" sz="2400" dirty="0" smtClean="0"/>
              <a:t>France: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</a:t>
            </a:r>
            <a:r>
              <a:rPr lang="en-US" dirty="0"/>
              <a:t>, Currencies, and </a:t>
            </a:r>
            <a:r>
              <a:rPr lang="en-US" dirty="0" smtClean="0"/>
              <a:t>Percentages</a:t>
            </a:r>
            <a:r>
              <a:rPr lang="en-US" dirty="0"/>
              <a:t> </a:t>
            </a:r>
            <a:r>
              <a:rPr lang="en-US" dirty="0" smtClean="0"/>
              <a:t>[6-8</a:t>
            </a:r>
            <a:r>
              <a:rPr lang="en-US" dirty="0"/>
              <a:t>]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8167" y="4175089"/>
            <a:ext cx="7643866" cy="22098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NumberFormat</a:t>
            </a:r>
            <a:r>
              <a:rPr lang="en-US" sz="1600" dirty="0"/>
              <a:t> </a:t>
            </a:r>
            <a:r>
              <a:rPr lang="en-US" sz="1600" dirty="0" err="1"/>
              <a:t>currencyFormatter</a:t>
            </a:r>
            <a:r>
              <a:rPr lang="en-US" sz="1600" dirty="0"/>
              <a:t>; </a:t>
            </a:r>
          </a:p>
          <a:p>
            <a:r>
              <a:rPr lang="en-US" sz="1600" dirty="0"/>
              <a:t>String </a:t>
            </a:r>
            <a:r>
              <a:rPr lang="en-US" sz="1600" dirty="0" err="1"/>
              <a:t>strCurrency</a:t>
            </a:r>
            <a:r>
              <a:rPr lang="en-US" sz="1600" dirty="0"/>
              <a:t>; </a:t>
            </a:r>
          </a:p>
          <a:p>
            <a:r>
              <a:rPr lang="en-US" sz="1600" dirty="0"/>
              <a:t>// Creates a Locale object with language as French and country </a:t>
            </a:r>
          </a:p>
          <a:p>
            <a:r>
              <a:rPr lang="en-US" sz="1600" dirty="0"/>
              <a:t>// as France </a:t>
            </a:r>
          </a:p>
          <a:p>
            <a:r>
              <a:rPr lang="en-US" sz="1600" dirty="0"/>
              <a:t>Locale </a:t>
            </a:r>
            <a:r>
              <a:rPr lang="en-US" sz="1600" dirty="0" err="1"/>
              <a:t>locale</a:t>
            </a:r>
            <a:r>
              <a:rPr lang="en-US" sz="1600" dirty="0"/>
              <a:t> = new Locale(“</a:t>
            </a:r>
            <a:r>
              <a:rPr lang="en-US" sz="1600" dirty="0" err="1"/>
              <a:t>fr</a:t>
            </a:r>
            <a:r>
              <a:rPr lang="en-US" sz="1600" dirty="0"/>
              <a:t>”, “FR”); </a:t>
            </a:r>
          </a:p>
          <a:p>
            <a:r>
              <a:rPr lang="en-US" sz="1600" dirty="0"/>
              <a:t>// Creates an object of a wrapper class Double </a:t>
            </a:r>
          </a:p>
          <a:p>
            <a:r>
              <a:rPr lang="en-US" sz="1600" dirty="0"/>
              <a:t>Double currency = new Double(123456.78); 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8167" y="3652742"/>
            <a:ext cx="178595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2000" dirty="0" smtClean="0"/>
              <a:t>Code Snippet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15724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 smtClean="0">
              <a:cs typeface="Courier New" panose="02070309020205020404" pitchFamily="49" charset="0"/>
            </a:endParaRPr>
          </a:p>
          <a:p>
            <a:r>
              <a:rPr lang="en-US" sz="2400" dirty="0"/>
              <a:t>The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getPercentInstance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 smtClean="0"/>
              <a:t>method </a:t>
            </a:r>
            <a:r>
              <a:rPr lang="en-US" sz="2400" dirty="0"/>
              <a:t>returns an instance of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NumberFormat</a:t>
            </a:r>
            <a:r>
              <a:rPr lang="en-US" sz="2400" dirty="0"/>
              <a:t> class initialized to the specified locale. </a:t>
            </a:r>
            <a:endParaRPr lang="en-US" sz="2400" dirty="0" smtClean="0"/>
          </a:p>
          <a:p>
            <a:r>
              <a:rPr lang="en-US" sz="2400" dirty="0"/>
              <a:t>The </a:t>
            </a:r>
            <a:r>
              <a:rPr lang="en-US" sz="2400" dirty="0" smtClean="0"/>
              <a:t>syntax for </a:t>
            </a:r>
            <a:r>
              <a:rPr lang="en-US" sz="2400" dirty="0"/>
              <a:t>some of the methods to format percentages are as follows: </a:t>
            </a:r>
            <a:endParaRPr lang="en-US" sz="2400" dirty="0" smtClean="0"/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final String format(double percent)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final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NumberFormat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getPercentInstance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NumberFormat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getPercentInstance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(Locale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inLocale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</a:t>
            </a:r>
            <a:r>
              <a:rPr lang="en-US" dirty="0"/>
              <a:t>, Currencies, and Percentages </a:t>
            </a:r>
            <a:r>
              <a:rPr lang="en-US" dirty="0" smtClean="0"/>
              <a:t>[7-8</a:t>
            </a:r>
            <a:r>
              <a:rPr lang="en-US" dirty="0"/>
              <a:t>]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914400"/>
            <a:ext cx="7643866" cy="2668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// </a:t>
            </a:r>
            <a:r>
              <a:rPr lang="en-US" sz="1800" dirty="0"/>
              <a:t>Retrieves the </a:t>
            </a:r>
            <a:r>
              <a:rPr lang="en-US" sz="1800" dirty="0" err="1"/>
              <a:t>CurrencyFormatterinstance</a:t>
            </a:r>
            <a:r>
              <a:rPr lang="en-US" sz="1800" dirty="0"/>
              <a:t> </a:t>
            </a:r>
          </a:p>
          <a:p>
            <a:r>
              <a:rPr lang="en-US" sz="1800" dirty="0" err="1"/>
              <a:t>currencyFormatter</a:t>
            </a:r>
            <a:r>
              <a:rPr lang="en-US" sz="1800" dirty="0"/>
              <a:t> = </a:t>
            </a:r>
            <a:r>
              <a:rPr lang="en-US" sz="1800" dirty="0" err="1"/>
              <a:t>NumberFormat</a:t>
            </a:r>
            <a:r>
              <a:rPr lang="en-US" sz="1800" dirty="0"/>
              <a:t>. </a:t>
            </a:r>
            <a:r>
              <a:rPr lang="en-US" sz="1800" dirty="0" err="1"/>
              <a:t>getCurrencyInstance</a:t>
            </a:r>
            <a:r>
              <a:rPr lang="en-US" sz="1800" dirty="0"/>
              <a:t>(locale); </a:t>
            </a:r>
          </a:p>
          <a:p>
            <a:r>
              <a:rPr lang="en-US" sz="1800" dirty="0"/>
              <a:t>// Formats the currency </a:t>
            </a:r>
          </a:p>
          <a:p>
            <a:r>
              <a:rPr lang="en-US" sz="1800" dirty="0" err="1"/>
              <a:t>strCurrency</a:t>
            </a:r>
            <a:r>
              <a:rPr lang="en-US" sz="1800" dirty="0"/>
              <a:t> = </a:t>
            </a:r>
            <a:r>
              <a:rPr lang="en-US" sz="1800" dirty="0" err="1"/>
              <a:t>currencyFormatter.format</a:t>
            </a:r>
            <a:r>
              <a:rPr lang="en-US" sz="1800" dirty="0"/>
              <a:t>(currency); 	</a:t>
            </a:r>
          </a:p>
          <a:p>
            <a:r>
              <a:rPr lang="en-US" sz="1800" dirty="0" smtClean="0"/>
              <a:t>messages </a:t>
            </a:r>
            <a:r>
              <a:rPr lang="en-US" sz="1800" dirty="0"/>
              <a:t>= </a:t>
            </a:r>
          </a:p>
          <a:p>
            <a:r>
              <a:rPr lang="en-US" sz="1800" dirty="0" err="1"/>
              <a:t>ResourceBundle.getBundle</a:t>
            </a:r>
            <a:r>
              <a:rPr lang="en-US" sz="1800" dirty="0"/>
              <a:t>(“</a:t>
            </a:r>
            <a:r>
              <a:rPr lang="en-US" sz="1800" dirty="0" err="1"/>
              <a:t>internationalApplication</a:t>
            </a:r>
            <a:r>
              <a:rPr lang="en-US" sz="1800" dirty="0"/>
              <a:t>/</a:t>
            </a:r>
            <a:r>
              <a:rPr lang="en-US" sz="1800" dirty="0" err="1"/>
              <a:t>MessagesBundle</a:t>
            </a:r>
            <a:r>
              <a:rPr lang="en-US" sz="1800" dirty="0"/>
              <a:t>”, </a:t>
            </a:r>
            <a:r>
              <a:rPr lang="en-US" sz="1800" dirty="0" err="1"/>
              <a:t>currentLocale</a:t>
            </a:r>
            <a:r>
              <a:rPr lang="en-US" sz="1800" dirty="0" smtClean="0"/>
              <a:t>);</a:t>
            </a:r>
          </a:p>
          <a:p>
            <a:r>
              <a:rPr lang="en-US" sz="1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5154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The following Code Snippet shows how </a:t>
            </a:r>
            <a:r>
              <a:rPr lang="en-US" sz="2400" dirty="0"/>
              <a:t>to create locale-specific format of percentages for the country, </a:t>
            </a:r>
            <a:r>
              <a:rPr lang="en-US" sz="2400" dirty="0" smtClean="0"/>
              <a:t>France: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</a:t>
            </a:r>
            <a:r>
              <a:rPr lang="en-US" dirty="0"/>
              <a:t>, Currencies, and </a:t>
            </a:r>
            <a:r>
              <a:rPr lang="en-US" dirty="0" smtClean="0"/>
              <a:t>Percentages [8-8]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05002" y="5331944"/>
            <a:ext cx="8077200" cy="152400"/>
          </a:xfrm>
        </p:spPr>
        <p:txBody>
          <a:bodyPr/>
          <a:lstStyle/>
          <a:p>
            <a:pPr>
              <a:defRPr/>
            </a:pPr>
            <a:r>
              <a:rPr lang="en-GB" smtClean="0"/>
              <a:t>© Aptech Ltd.                                                      Internationalization and Localization/Session 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2348880"/>
            <a:ext cx="7643866" cy="32378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NumberFormatpercentFormatter</a:t>
            </a:r>
            <a:r>
              <a:rPr lang="en-US" sz="1600" dirty="0"/>
              <a:t>; </a:t>
            </a:r>
          </a:p>
          <a:p>
            <a:r>
              <a:rPr lang="en-US" sz="1600" dirty="0"/>
              <a:t>String </a:t>
            </a:r>
            <a:r>
              <a:rPr lang="en-US" sz="1600" dirty="0" err="1"/>
              <a:t>strPercent</a:t>
            </a:r>
            <a:r>
              <a:rPr lang="en-US" sz="1600" dirty="0"/>
              <a:t>; </a:t>
            </a:r>
          </a:p>
          <a:p>
            <a:r>
              <a:rPr lang="en-US" sz="1600" dirty="0"/>
              <a:t>// Creates a </a:t>
            </a:r>
            <a:r>
              <a:rPr lang="en-US" sz="1600" dirty="0" err="1"/>
              <a:t>Localeobject</a:t>
            </a:r>
            <a:r>
              <a:rPr lang="en-US" sz="1600" dirty="0"/>
              <a:t> with language as French and country </a:t>
            </a:r>
          </a:p>
          <a:p>
            <a:r>
              <a:rPr lang="en-US" sz="1600" dirty="0"/>
              <a:t>// as France </a:t>
            </a:r>
          </a:p>
          <a:p>
            <a:r>
              <a:rPr lang="en-US" sz="1600" dirty="0"/>
              <a:t>Locale </a:t>
            </a:r>
            <a:r>
              <a:rPr lang="en-US" sz="1600" dirty="0" err="1"/>
              <a:t>locale</a:t>
            </a:r>
            <a:r>
              <a:rPr lang="en-US" sz="1600" dirty="0"/>
              <a:t> = new Locale(“</a:t>
            </a:r>
            <a:r>
              <a:rPr lang="en-US" sz="1600" dirty="0" err="1"/>
              <a:t>fr</a:t>
            </a:r>
            <a:r>
              <a:rPr lang="en-US" sz="1600" dirty="0"/>
              <a:t>”, “FR”); </a:t>
            </a:r>
          </a:p>
          <a:p>
            <a:r>
              <a:rPr lang="en-US" sz="1600" dirty="0"/>
              <a:t>// Creates an object of a wrapper class Double </a:t>
            </a:r>
          </a:p>
          <a:p>
            <a:r>
              <a:rPr lang="en-US" sz="1600" dirty="0"/>
              <a:t>Double percent = new Double(123456.78); </a:t>
            </a:r>
          </a:p>
          <a:p>
            <a:r>
              <a:rPr lang="en-US" sz="1600" dirty="0"/>
              <a:t>// Retrieves the </a:t>
            </a:r>
            <a:r>
              <a:rPr lang="en-US" sz="1600" dirty="0" err="1"/>
              <a:t>percentFormatter</a:t>
            </a:r>
            <a:r>
              <a:rPr lang="en-US" sz="1600" dirty="0"/>
              <a:t> instance </a:t>
            </a:r>
          </a:p>
          <a:p>
            <a:r>
              <a:rPr lang="en-US" sz="1600" dirty="0" err="1"/>
              <a:t>percentFormatter</a:t>
            </a:r>
            <a:r>
              <a:rPr lang="en-US" sz="1600" dirty="0"/>
              <a:t> = </a:t>
            </a:r>
            <a:r>
              <a:rPr lang="en-US" sz="1600" dirty="0" err="1"/>
              <a:t>NumberFormat</a:t>
            </a:r>
            <a:r>
              <a:rPr lang="en-US" sz="1600" dirty="0"/>
              <a:t>. </a:t>
            </a:r>
            <a:r>
              <a:rPr lang="en-US" sz="1600" dirty="0" err="1"/>
              <a:t>getPercentInstance</a:t>
            </a:r>
            <a:r>
              <a:rPr lang="en-US" sz="1600" dirty="0"/>
              <a:t>(locale); </a:t>
            </a:r>
          </a:p>
          <a:p>
            <a:r>
              <a:rPr lang="en-US" sz="1600" dirty="0"/>
              <a:t>// Formats the percent figure </a:t>
            </a:r>
          </a:p>
          <a:p>
            <a:r>
              <a:rPr lang="en-US" sz="1600" dirty="0" err="1"/>
              <a:t>strPercent</a:t>
            </a:r>
            <a:r>
              <a:rPr lang="en-US" sz="1600" dirty="0"/>
              <a:t> = </a:t>
            </a:r>
            <a:r>
              <a:rPr lang="en-US" sz="1600" dirty="0" err="1"/>
              <a:t>percentFormatter.format</a:t>
            </a:r>
            <a:r>
              <a:rPr lang="en-US" sz="1600" dirty="0"/>
              <a:t>(percent); 	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5536" y="1808147"/>
            <a:ext cx="178595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2000" dirty="0" smtClean="0"/>
              <a:t>Code Snippet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97569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date and time format should conform to the conventions of the end user’s locale.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date and time format varies with culture, region, and language. </a:t>
            </a:r>
            <a:endParaRPr lang="en-US" sz="2400" dirty="0" smtClean="0"/>
          </a:p>
          <a:p>
            <a:r>
              <a:rPr lang="en-US" sz="2400" dirty="0" smtClean="0"/>
              <a:t>Hence</a:t>
            </a:r>
            <a:r>
              <a:rPr lang="en-US" sz="2400" dirty="0"/>
              <a:t>, it is necessary to format them before they are displayed. </a:t>
            </a:r>
          </a:p>
          <a:p>
            <a:r>
              <a:rPr lang="en-US" sz="2400" dirty="0" smtClean="0"/>
              <a:t>In German</a:t>
            </a:r>
            <a:r>
              <a:rPr lang="en-US" sz="2400" dirty="0"/>
              <a:t>, the date can be represented as 20.04.07, whereas in US it is represented as 04/20/07. </a:t>
            </a:r>
          </a:p>
          <a:p>
            <a:r>
              <a:rPr lang="en-US" sz="2400" dirty="0"/>
              <a:t>Java provides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java.text.DateFormat</a:t>
            </a:r>
            <a:r>
              <a:rPr lang="en-US" sz="2400" dirty="0"/>
              <a:t> and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java.text.SimpleDateFormat</a:t>
            </a:r>
            <a:r>
              <a:rPr lang="en-US" sz="2400" dirty="0"/>
              <a:t> class to format date and time. </a:t>
            </a:r>
          </a:p>
          <a:p>
            <a:r>
              <a:rPr lang="en-US" sz="2400" dirty="0"/>
              <a:t>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DateFormat</a:t>
            </a:r>
            <a:r>
              <a:rPr lang="en-US" sz="2400" dirty="0"/>
              <a:t> class is used to create locale-specific formats for date.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</a:t>
            </a:r>
            <a:r>
              <a:rPr lang="en-US" dirty="0"/>
              <a:t>and </a:t>
            </a:r>
            <a:r>
              <a:rPr lang="en-US" dirty="0" smtClean="0"/>
              <a:t>Times [1-4]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28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Next</a:t>
            </a:r>
            <a:r>
              <a:rPr lang="en-US" sz="2400" dirty="0"/>
              <a:t>,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 smtClean="0"/>
              <a:t>method </a:t>
            </a:r>
            <a:r>
              <a:rPr lang="en-US" sz="2400" dirty="0"/>
              <a:t>of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NumberFormat</a:t>
            </a:r>
            <a:r>
              <a:rPr lang="en-US" sz="2400" dirty="0"/>
              <a:t> class is also invoked.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date to be formatted is passed as an argument. </a:t>
            </a:r>
          </a:p>
          <a:p>
            <a:r>
              <a:rPr lang="en-US" sz="2400" dirty="0"/>
              <a:t>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DateFormat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getDateInstance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(style, locale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dirty="0" smtClean="0"/>
              <a:t>method </a:t>
            </a:r>
            <a:r>
              <a:rPr lang="en-US" sz="2400" dirty="0"/>
              <a:t>returns an instance of the class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DateFormat</a:t>
            </a:r>
            <a:r>
              <a:rPr lang="en-US" sz="2400" dirty="0"/>
              <a:t> for the specified style and locale. </a:t>
            </a:r>
            <a:endParaRPr lang="en-US" sz="2400" dirty="0" smtClean="0"/>
          </a:p>
          <a:p>
            <a:r>
              <a:rPr lang="en-US" sz="2400" dirty="0" smtClean="0"/>
              <a:t>Consider </a:t>
            </a:r>
            <a:r>
              <a:rPr lang="en-US" sz="2400" dirty="0"/>
              <a:t>the following </a:t>
            </a:r>
            <a:r>
              <a:rPr lang="en-US" sz="2400" dirty="0" smtClean="0"/>
              <a:t>syntax:</a:t>
            </a:r>
          </a:p>
          <a:p>
            <a:endParaRPr lang="en-US" sz="2400" dirty="0" smtClean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tyle</a:t>
            </a:r>
            <a:r>
              <a:rPr lang="en-US" sz="2000" dirty="0" smtClean="0"/>
              <a:t> is </a:t>
            </a:r>
            <a:r>
              <a:rPr lang="en-US" sz="2000" dirty="0"/>
              <a:t>an integer and specifies the style of the date. </a:t>
            </a:r>
            <a:endParaRPr lang="en-US" sz="2000" dirty="0" smtClean="0"/>
          </a:p>
          <a:p>
            <a:pPr lvl="1"/>
            <a:r>
              <a:rPr lang="en-US" sz="2000" dirty="0" smtClean="0"/>
              <a:t>Valid </a:t>
            </a:r>
            <a:r>
              <a:rPr lang="en-US" sz="2000" dirty="0"/>
              <a:t>values are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DateFormat.LONG</a:t>
            </a:r>
            <a:r>
              <a:rPr lang="en-US" sz="2000" dirty="0"/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DateFormat.SHORT</a:t>
            </a:r>
            <a:r>
              <a:rPr lang="en-US" sz="2000" dirty="0" smtClean="0"/>
              <a:t>, and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DateFormat.MEDIUM</a:t>
            </a:r>
            <a:r>
              <a:rPr lang="en-US" sz="2000" dirty="0"/>
              <a:t>. </a:t>
            </a:r>
            <a:endParaRPr lang="en-US" sz="2000" dirty="0" smtClean="0"/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locale</a:t>
            </a:r>
            <a:r>
              <a:rPr lang="en-US" sz="2000" dirty="0" smtClean="0"/>
              <a:t> is </a:t>
            </a:r>
            <a:r>
              <a:rPr lang="en-US" sz="2000" dirty="0"/>
              <a:t>an object of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Locale</a:t>
            </a:r>
            <a:r>
              <a:rPr lang="en-US" sz="2000" dirty="0"/>
              <a:t> class, and specifies the format of the locale. </a:t>
            </a:r>
            <a:endParaRPr lang="en-US" sz="2000" dirty="0"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</a:t>
            </a:r>
            <a:r>
              <a:rPr lang="en-US" dirty="0"/>
              <a:t>and </a:t>
            </a:r>
            <a:r>
              <a:rPr lang="en-US" dirty="0" smtClean="0"/>
              <a:t>Times [2-4</a:t>
            </a:r>
            <a:r>
              <a:rPr lang="en-US" dirty="0"/>
              <a:t>]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8167" y="4173005"/>
            <a:ext cx="7643866" cy="4801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public static final </a:t>
            </a:r>
            <a:r>
              <a:rPr lang="en-US" sz="1800" dirty="0" err="1"/>
              <a:t>DateFormatgetDateInstance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style, Locale locale) 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8167" y="3720425"/>
            <a:ext cx="1785950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dirty="0" smtClean="0"/>
              <a:t>Code Snippet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8507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DateFormatobject</a:t>
            </a:r>
            <a:r>
              <a:rPr lang="en-US" sz="2400" dirty="0"/>
              <a:t> includes a number of constants such as: </a:t>
            </a:r>
          </a:p>
          <a:p>
            <a:pPr lvl="1"/>
            <a:r>
              <a:rPr lang="en-US" sz="1600" b="1" dirty="0" smtClean="0"/>
              <a:t>SHORT</a:t>
            </a:r>
            <a:r>
              <a:rPr lang="en-US" sz="1600" dirty="0" smtClean="0"/>
              <a:t>: </a:t>
            </a:r>
            <a:r>
              <a:rPr lang="en-US" sz="1600" dirty="0"/>
              <a:t>Is completely numeric such as 12.13.45 or 4 :30 pm </a:t>
            </a:r>
          </a:p>
          <a:p>
            <a:pPr lvl="1"/>
            <a:r>
              <a:rPr lang="en-US" sz="1600" b="1" dirty="0" smtClean="0"/>
              <a:t>MEDIUM</a:t>
            </a:r>
            <a:r>
              <a:rPr lang="en-US" sz="1600" dirty="0" smtClean="0"/>
              <a:t>: </a:t>
            </a:r>
            <a:r>
              <a:rPr lang="en-US" sz="1600" dirty="0"/>
              <a:t>Is longer, such as Dec 25, 1945 </a:t>
            </a:r>
          </a:p>
          <a:p>
            <a:pPr lvl="1"/>
            <a:r>
              <a:rPr lang="en-US" sz="1600" b="1" dirty="0" smtClean="0"/>
              <a:t>LONG</a:t>
            </a:r>
            <a:r>
              <a:rPr lang="en-US" sz="1600" dirty="0" smtClean="0"/>
              <a:t>: </a:t>
            </a:r>
            <a:r>
              <a:rPr lang="en-US" sz="1600" dirty="0"/>
              <a:t>Is longer such as December 25, 1945 </a:t>
            </a:r>
          </a:p>
          <a:p>
            <a:pPr lvl="1"/>
            <a:r>
              <a:rPr lang="en-US" sz="1600" b="1" dirty="0" smtClean="0"/>
              <a:t>FULL</a:t>
            </a:r>
            <a:r>
              <a:rPr lang="en-US" sz="1600" dirty="0" smtClean="0"/>
              <a:t>: </a:t>
            </a:r>
            <a:r>
              <a:rPr lang="en-US" sz="1600" dirty="0"/>
              <a:t>Represents a complete specification such as Tuesday, April 12, 1945 AD </a:t>
            </a:r>
            <a:endParaRPr lang="en-US" sz="1600" dirty="0" smtClean="0"/>
          </a:p>
          <a:p>
            <a:r>
              <a:rPr lang="en-US" sz="2400" dirty="0" smtClean="0"/>
              <a:t>The following Code Snippet demonstrates </a:t>
            </a:r>
            <a:r>
              <a:rPr lang="en-US" sz="2400" dirty="0"/>
              <a:t>how to retrieve a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DateFormat</a:t>
            </a:r>
            <a:r>
              <a:rPr lang="en-US" sz="2400" dirty="0"/>
              <a:t> object and display the date in Japanese </a:t>
            </a:r>
            <a:r>
              <a:rPr lang="en-US" sz="2400" dirty="0" smtClean="0"/>
              <a:t>format: 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</a:t>
            </a:r>
            <a:r>
              <a:rPr lang="en-US" dirty="0"/>
              <a:t>and </a:t>
            </a:r>
            <a:r>
              <a:rPr lang="en-US" dirty="0" smtClean="0"/>
              <a:t>Times [3-4</a:t>
            </a:r>
            <a:r>
              <a:rPr lang="en-US" dirty="0"/>
              <a:t>]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8167" y="3356992"/>
            <a:ext cx="7643866" cy="29454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err="1"/>
              <a:t>importjava.text.DateFormat</a:t>
            </a:r>
            <a:r>
              <a:rPr lang="en-US" sz="1800" dirty="0"/>
              <a:t>; </a:t>
            </a:r>
          </a:p>
          <a:p>
            <a:r>
              <a:rPr lang="en-US" sz="1800" dirty="0"/>
              <a:t>import </a:t>
            </a:r>
            <a:r>
              <a:rPr lang="en-US" sz="1800" dirty="0" err="1"/>
              <a:t>java.util.Date</a:t>
            </a:r>
            <a:r>
              <a:rPr lang="en-US" sz="1800" dirty="0"/>
              <a:t>; </a:t>
            </a:r>
          </a:p>
          <a:p>
            <a:r>
              <a:rPr lang="en-US" sz="1800" dirty="0"/>
              <a:t>import </a:t>
            </a:r>
            <a:r>
              <a:rPr lang="en-US" sz="1800" dirty="0" err="1"/>
              <a:t>java.util.Locale</a:t>
            </a:r>
            <a:r>
              <a:rPr lang="en-US" sz="1800" dirty="0"/>
              <a:t>; 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/>
              <a:t>public class </a:t>
            </a:r>
            <a:r>
              <a:rPr lang="en-US" sz="1800" dirty="0" err="1"/>
              <a:t>DateInternationalApplication</a:t>
            </a:r>
            <a:r>
              <a:rPr lang="en-US" sz="1800" dirty="0"/>
              <a:t> { 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/>
              <a:t>public static void main(String[] </a:t>
            </a:r>
            <a:r>
              <a:rPr lang="en-US" sz="1800" dirty="0" err="1"/>
              <a:t>args</a:t>
            </a:r>
            <a:r>
              <a:rPr lang="en-US" sz="1800" dirty="0"/>
              <a:t>) { </a:t>
            </a:r>
          </a:p>
          <a:p>
            <a:pPr indent="285750"/>
            <a:r>
              <a:rPr lang="en-US" sz="1800" dirty="0"/>
              <a:t>Date today; </a:t>
            </a:r>
          </a:p>
          <a:p>
            <a:pPr indent="285750"/>
            <a:r>
              <a:rPr lang="en-US" sz="1800" dirty="0"/>
              <a:t>String </a:t>
            </a:r>
            <a:r>
              <a:rPr lang="en-US" sz="1800" dirty="0" err="1"/>
              <a:t>strDate</a:t>
            </a:r>
            <a:r>
              <a:rPr lang="en-US" sz="1800" dirty="0"/>
              <a:t>; 			</a:t>
            </a:r>
          </a:p>
        </p:txBody>
      </p:sp>
    </p:spTree>
    <p:extLst>
      <p:ext uri="{BB962C8B-B14F-4D97-AF65-F5344CB8AC3E}">
        <p14:creationId xmlns:p14="http://schemas.microsoft.com/office/powerpoint/2010/main" val="383986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An application is accessible </a:t>
            </a:r>
            <a:r>
              <a:rPr lang="en-US" sz="2400" dirty="0"/>
              <a:t>to the international </a:t>
            </a:r>
            <a:r>
              <a:rPr lang="en-US" sz="2400" dirty="0" smtClean="0"/>
              <a:t>market when the </a:t>
            </a:r>
            <a:r>
              <a:rPr lang="en-US" sz="2400" dirty="0"/>
              <a:t>input and output operations are specific to different locations and user preferences.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process of designing such an application is called internalization. </a:t>
            </a:r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400" dirty="0"/>
              <a:t>Internationalization is commonly referred to as i18n. </a:t>
            </a:r>
            <a:endParaRPr lang="en-US" sz="2400" dirty="0" smtClean="0"/>
          </a:p>
          <a:p>
            <a:r>
              <a:rPr lang="en-US" sz="2400" dirty="0" smtClean="0"/>
              <a:t>18 </a:t>
            </a:r>
            <a:r>
              <a:rPr lang="en-US" sz="2400" dirty="0"/>
              <a:t>in i18n refer to the 18 characters between the first letter </a:t>
            </a:r>
            <a:r>
              <a:rPr lang="en-US" sz="2400" dirty="0" err="1"/>
              <a:t>i</a:t>
            </a:r>
            <a:r>
              <a:rPr lang="en-US" sz="2400" dirty="0"/>
              <a:t> and the last letter n. </a:t>
            </a:r>
          </a:p>
          <a:p>
            <a:r>
              <a:rPr lang="en-US" sz="2400" dirty="0"/>
              <a:t>Java includes a built-in support to internationalize applications. </a:t>
            </a:r>
            <a:endParaRPr lang="en-GB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Internationalization</a:t>
            </a:r>
            <a:r>
              <a:rPr lang="en-US" b="0" dirty="0" smtClean="0"/>
              <a:t> 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64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</a:t>
            </a:r>
            <a:r>
              <a:rPr lang="en-US" dirty="0"/>
              <a:t>and </a:t>
            </a:r>
            <a:r>
              <a:rPr lang="en-US" dirty="0" smtClean="0"/>
              <a:t>Times [4-4</a:t>
            </a:r>
            <a:r>
              <a:rPr lang="en-US" dirty="0"/>
              <a:t>]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980728"/>
            <a:ext cx="7643866" cy="31393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err="1"/>
              <a:t>DateFormatdateFormatter</a:t>
            </a:r>
            <a:r>
              <a:rPr lang="en-US" sz="1800" dirty="0"/>
              <a:t>; </a:t>
            </a:r>
          </a:p>
          <a:p>
            <a:pPr indent="285750"/>
            <a:r>
              <a:rPr lang="fr-FR" sz="1800" dirty="0"/>
              <a:t>Locale </a:t>
            </a:r>
            <a:r>
              <a:rPr lang="fr-FR" sz="1800" dirty="0" err="1"/>
              <a:t>locale</a:t>
            </a:r>
            <a:r>
              <a:rPr lang="fr-FR" sz="1800" dirty="0"/>
              <a:t> = new Locale(“</a:t>
            </a:r>
            <a:r>
              <a:rPr lang="fr-FR" sz="1800" dirty="0" err="1"/>
              <a:t>ja</a:t>
            </a:r>
            <a:r>
              <a:rPr lang="fr-FR" sz="1800" dirty="0"/>
              <a:t>”, “JP”); </a:t>
            </a:r>
          </a:p>
          <a:p>
            <a:r>
              <a:rPr lang="en-US" sz="1800" dirty="0" err="1"/>
              <a:t>dateFormatter</a:t>
            </a:r>
            <a:r>
              <a:rPr lang="en-US" sz="1800" dirty="0"/>
              <a:t> = </a:t>
            </a:r>
            <a:r>
              <a:rPr lang="en-US" sz="1800" dirty="0" err="1"/>
              <a:t>DateFormat.getDateInstance</a:t>
            </a:r>
            <a:r>
              <a:rPr lang="en-US" sz="1800" dirty="0"/>
              <a:t>(</a:t>
            </a:r>
            <a:r>
              <a:rPr lang="en-US" sz="1800" dirty="0" err="1"/>
              <a:t>DateFormat.MEDIUM</a:t>
            </a:r>
            <a:r>
              <a:rPr lang="en-US" sz="1800" dirty="0"/>
              <a:t>, locale); </a:t>
            </a:r>
          </a:p>
          <a:p>
            <a:r>
              <a:rPr lang="en-US" sz="1800" dirty="0"/>
              <a:t>today = new Date(); </a:t>
            </a:r>
          </a:p>
          <a:p>
            <a:r>
              <a:rPr lang="en-US" sz="1800" dirty="0" err="1"/>
              <a:t>strDate</a:t>
            </a:r>
            <a:r>
              <a:rPr lang="en-US" sz="1800" dirty="0"/>
              <a:t> = </a:t>
            </a:r>
            <a:r>
              <a:rPr lang="en-US" sz="1800" dirty="0" err="1"/>
              <a:t>dateFormatter.format</a:t>
            </a:r>
            <a:r>
              <a:rPr lang="en-US" sz="1800" dirty="0"/>
              <a:t>(today); </a:t>
            </a:r>
          </a:p>
          <a:p>
            <a:r>
              <a:rPr lang="en-US" sz="1800" dirty="0" err="1"/>
              <a:t>System.out.println</a:t>
            </a:r>
            <a:r>
              <a:rPr lang="en-US" sz="1800" dirty="0"/>
              <a:t>(</a:t>
            </a:r>
            <a:r>
              <a:rPr lang="en-US" sz="1800" dirty="0" err="1"/>
              <a:t>strDate</a:t>
            </a:r>
            <a:r>
              <a:rPr lang="en-US" sz="1800" dirty="0"/>
              <a:t>); </a:t>
            </a:r>
          </a:p>
          <a:p>
            <a:pPr indent="114300"/>
            <a:r>
              <a:rPr lang="en-US" sz="1800" dirty="0"/>
              <a:t>} </a:t>
            </a:r>
          </a:p>
          <a:p>
            <a:r>
              <a:rPr lang="en-US" sz="1800" dirty="0"/>
              <a:t>} 	</a:t>
            </a:r>
          </a:p>
          <a:p>
            <a:pPr indent="285750"/>
            <a:r>
              <a:rPr lang="en-US" sz="18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40976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Displaying messages such as status and error messages are an integral part of any </a:t>
            </a:r>
            <a:r>
              <a:rPr lang="en-US" sz="2400" dirty="0" smtClean="0"/>
              <a:t>software.</a:t>
            </a:r>
          </a:p>
          <a:p>
            <a:r>
              <a:rPr lang="en-US" sz="2400" dirty="0" smtClean="0"/>
              <a:t>The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MessageFormat</a:t>
            </a:r>
            <a:r>
              <a:rPr lang="en-US" sz="2400" dirty="0" smtClean="0"/>
              <a:t> </a:t>
            </a:r>
            <a:r>
              <a:rPr lang="en-US" sz="2400" dirty="0"/>
              <a:t>class </a:t>
            </a:r>
            <a:r>
              <a:rPr lang="en-US" sz="2400" dirty="0" smtClean="0"/>
              <a:t>helps create </a:t>
            </a:r>
            <a:r>
              <a:rPr lang="en-US" sz="2400" dirty="0"/>
              <a:t>a compound </a:t>
            </a:r>
            <a:r>
              <a:rPr lang="en-US" sz="2400" dirty="0" smtClean="0"/>
              <a:t>message.</a:t>
            </a:r>
          </a:p>
          <a:p>
            <a:r>
              <a:rPr lang="en-US" sz="2400" dirty="0"/>
              <a:t>To use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MessageFormat</a:t>
            </a:r>
            <a:r>
              <a:rPr lang="en-US" sz="2400" dirty="0"/>
              <a:t> class, perform the following steps</a:t>
            </a:r>
            <a:r>
              <a:rPr lang="en-US" sz="2400" dirty="0" smtClean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Identify the variables in the </a:t>
            </a:r>
            <a:r>
              <a:rPr lang="en-US" sz="1600" dirty="0" smtClean="0"/>
              <a:t>message</a:t>
            </a:r>
            <a:r>
              <a:rPr lang="en-US" sz="1600" dirty="0"/>
              <a:t>. </a:t>
            </a:r>
            <a:endParaRPr lang="en-US" sz="16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Create a template. </a:t>
            </a:r>
            <a:endParaRPr lang="en-US" sz="16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Create an Object array for variable arguments. </a:t>
            </a:r>
            <a:endParaRPr lang="en-US" sz="16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Create a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MessageFormat</a:t>
            </a:r>
            <a:r>
              <a:rPr lang="en-US" sz="1600" dirty="0"/>
              <a:t> instance and set the desired locale. </a:t>
            </a:r>
            <a:r>
              <a:rPr lang="en-US" sz="1600" dirty="0" smtClean="0"/>
              <a:t>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Apply and format the pattern. </a:t>
            </a:r>
            <a:endParaRPr lang="en-US" sz="1600" dirty="0" smtClean="0"/>
          </a:p>
          <a:p>
            <a:pPr marL="400050"/>
            <a:r>
              <a:rPr lang="en-US" sz="2400" dirty="0"/>
              <a:t>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MessageFormat</a:t>
            </a:r>
            <a:r>
              <a:rPr lang="en-US" sz="2400" dirty="0"/>
              <a:t> class has a method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applyPattern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/>
              <a:t>to apply the pattern to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MessageFormat</a:t>
            </a:r>
            <a:r>
              <a:rPr lang="en-US" sz="2400" dirty="0"/>
              <a:t> instance. </a:t>
            </a:r>
            <a:endParaRPr lang="en-US" sz="2400" dirty="0" smtClean="0"/>
          </a:p>
          <a:p>
            <a:pPr marL="400050"/>
            <a:r>
              <a:rPr lang="en-US" sz="2400" dirty="0" smtClean="0"/>
              <a:t>Once </a:t>
            </a:r>
            <a:r>
              <a:rPr lang="en-US" sz="2400" dirty="0"/>
              <a:t>the pattern is applied to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MessageFormat</a:t>
            </a:r>
            <a:r>
              <a:rPr lang="en-US" sz="2400" dirty="0"/>
              <a:t> instance, invoke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format() </a:t>
            </a:r>
            <a:r>
              <a:rPr lang="en-US" sz="2400" dirty="0"/>
              <a:t>method. </a:t>
            </a:r>
          </a:p>
          <a:p>
            <a:pPr marL="914400" lvl="1" indent="-457200"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 [1-4]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78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The following Code Snippet when </a:t>
            </a:r>
            <a:r>
              <a:rPr lang="en-US" sz="2400" dirty="0"/>
              <a:t>executed will display the message in Danish using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MessageFormater</a:t>
            </a:r>
            <a:r>
              <a:rPr lang="en-US" sz="2400" dirty="0"/>
              <a:t> </a:t>
            </a:r>
            <a:r>
              <a:rPr lang="en-US" sz="2400" dirty="0" smtClean="0"/>
              <a:t>class.</a:t>
            </a:r>
          </a:p>
          <a:p>
            <a:pPr marL="914400" lvl="1" indent="-457200"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 [2-4</a:t>
            </a:r>
            <a:r>
              <a:rPr lang="en-US" dirty="0"/>
              <a:t>]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1772816"/>
            <a:ext cx="7643866" cy="45243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import </a:t>
            </a:r>
            <a:r>
              <a:rPr lang="en-US" sz="1800" dirty="0" err="1"/>
              <a:t>java.text.MessageFormat</a:t>
            </a:r>
            <a:r>
              <a:rPr lang="en-US" sz="1800" dirty="0"/>
              <a:t>; </a:t>
            </a:r>
          </a:p>
          <a:p>
            <a:r>
              <a:rPr lang="en-US" sz="1800" dirty="0"/>
              <a:t>import </a:t>
            </a:r>
            <a:r>
              <a:rPr lang="en-US" sz="1800" dirty="0" err="1"/>
              <a:t>java.util.Date</a:t>
            </a:r>
            <a:r>
              <a:rPr lang="en-US" sz="1800" dirty="0"/>
              <a:t>; </a:t>
            </a:r>
          </a:p>
          <a:p>
            <a:r>
              <a:rPr lang="en-US" sz="1800" dirty="0"/>
              <a:t>import </a:t>
            </a:r>
            <a:r>
              <a:rPr lang="en-US" sz="1800" dirty="0" err="1"/>
              <a:t>java.util.Locale</a:t>
            </a:r>
            <a:r>
              <a:rPr lang="en-US" sz="1800" dirty="0"/>
              <a:t>; </a:t>
            </a:r>
          </a:p>
          <a:p>
            <a:r>
              <a:rPr lang="en-US" sz="1800" dirty="0"/>
              <a:t>import </a:t>
            </a:r>
            <a:r>
              <a:rPr lang="en-US" sz="1800" dirty="0" err="1"/>
              <a:t>java.util.ResourceBundle</a:t>
            </a:r>
            <a:r>
              <a:rPr lang="en-US" sz="1800" dirty="0"/>
              <a:t>; </a:t>
            </a:r>
          </a:p>
          <a:p>
            <a:r>
              <a:rPr lang="en-US" sz="1800" dirty="0"/>
              <a:t>public class </a:t>
            </a:r>
            <a:r>
              <a:rPr lang="en-US" sz="1800" dirty="0" err="1"/>
              <a:t>MessageFormatterInternationalApplication</a:t>
            </a:r>
            <a:r>
              <a:rPr lang="en-US" sz="1800" dirty="0"/>
              <a:t> { 	</a:t>
            </a:r>
          </a:p>
          <a:p>
            <a:pPr indent="285750"/>
            <a:endParaRPr lang="en-US" sz="1800" dirty="0" smtClean="0"/>
          </a:p>
          <a:p>
            <a:pPr indent="171450"/>
            <a:r>
              <a:rPr lang="en-US" sz="1800" dirty="0"/>
              <a:t>/** </a:t>
            </a:r>
          </a:p>
          <a:p>
            <a:pPr indent="171450"/>
            <a:r>
              <a:rPr lang="en-US" sz="1800" dirty="0"/>
              <a:t>* @</a:t>
            </a:r>
            <a:r>
              <a:rPr lang="en-US" sz="1800" dirty="0" err="1"/>
              <a:t>param</a:t>
            </a:r>
            <a:r>
              <a:rPr lang="en-US" sz="1800" dirty="0"/>
              <a:t> </a:t>
            </a:r>
            <a:r>
              <a:rPr lang="en-US" sz="1800" dirty="0" err="1"/>
              <a:t>args</a:t>
            </a:r>
            <a:r>
              <a:rPr lang="en-US" sz="1800" dirty="0"/>
              <a:t> the command line arguments </a:t>
            </a:r>
          </a:p>
          <a:p>
            <a:pPr indent="171450"/>
            <a:r>
              <a:rPr lang="en-US" sz="1800" dirty="0"/>
              <a:t>*/ 	</a:t>
            </a:r>
          </a:p>
          <a:p>
            <a:pPr indent="171450"/>
            <a:r>
              <a:rPr lang="en-US" sz="1800" dirty="0"/>
              <a:t>public static void main(String[] </a:t>
            </a:r>
            <a:r>
              <a:rPr lang="en-US" sz="1800" dirty="0" err="1"/>
              <a:t>args</a:t>
            </a:r>
            <a:r>
              <a:rPr lang="en-US" sz="1800" dirty="0"/>
              <a:t>) { 	</a:t>
            </a:r>
          </a:p>
          <a:p>
            <a:pPr indent="285750"/>
            <a:r>
              <a:rPr lang="en-US" sz="1800" dirty="0"/>
              <a:t>// TODO code application logic here 	</a:t>
            </a:r>
            <a:endParaRPr lang="en-US" sz="1800" dirty="0" smtClean="0"/>
          </a:p>
          <a:p>
            <a:pPr indent="285750"/>
            <a:r>
              <a:rPr lang="en-US" sz="1800" dirty="0"/>
              <a:t>String template = “At {2,time,short} on {2,date,long}, we detected {1,number,integer} virus on the disk {0}”; 		</a:t>
            </a:r>
          </a:p>
        </p:txBody>
      </p:sp>
    </p:spTree>
    <p:extLst>
      <p:ext uri="{BB962C8B-B14F-4D97-AF65-F5344CB8AC3E}">
        <p14:creationId xmlns:p14="http://schemas.microsoft.com/office/powerpoint/2010/main" val="253689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 [3-4</a:t>
            </a:r>
            <a:r>
              <a:rPr lang="en-US" dirty="0"/>
              <a:t>]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8167" y="908720"/>
            <a:ext cx="7643866" cy="52722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indent="285750"/>
            <a:r>
              <a:rPr lang="en-US" sz="1800" dirty="0" err="1" smtClean="0"/>
              <a:t>MessageFormat</a:t>
            </a:r>
            <a:r>
              <a:rPr lang="en-US" sz="1800" dirty="0" smtClean="0"/>
              <a:t> formatter = new </a:t>
            </a:r>
            <a:r>
              <a:rPr lang="en-US" sz="1800" dirty="0" err="1" smtClean="0"/>
              <a:t>MessageFormat</a:t>
            </a:r>
            <a:r>
              <a:rPr lang="en-US" sz="1800" dirty="0" smtClean="0"/>
              <a:t>(“”); </a:t>
            </a:r>
          </a:p>
          <a:p>
            <a:pPr indent="285750"/>
            <a:r>
              <a:rPr lang="en-US" sz="1800" dirty="0" smtClean="0"/>
              <a:t>String language; </a:t>
            </a:r>
          </a:p>
          <a:p>
            <a:pPr indent="285750"/>
            <a:r>
              <a:rPr lang="en-US" sz="1800" dirty="0" smtClean="0"/>
              <a:t>String country; </a:t>
            </a:r>
          </a:p>
          <a:p>
            <a:pPr indent="285750"/>
            <a:endParaRPr lang="en-US" sz="1800" dirty="0"/>
          </a:p>
          <a:p>
            <a:pPr indent="228600"/>
            <a:r>
              <a:rPr lang="en-US" sz="1800" dirty="0"/>
              <a:t>if (</a:t>
            </a:r>
            <a:r>
              <a:rPr lang="en-US" sz="1800" dirty="0" err="1"/>
              <a:t>args.length</a:t>
            </a:r>
            <a:r>
              <a:rPr lang="en-US" sz="1800" dirty="0"/>
              <a:t> != 2) { </a:t>
            </a:r>
          </a:p>
          <a:p>
            <a:pPr indent="400050"/>
            <a:r>
              <a:rPr lang="en-US" sz="1800" dirty="0"/>
              <a:t>language = new String(“en”); </a:t>
            </a:r>
          </a:p>
          <a:p>
            <a:pPr indent="400050"/>
            <a:r>
              <a:rPr lang="en-US" sz="1800" dirty="0"/>
              <a:t>country = new String(“US”); </a:t>
            </a:r>
          </a:p>
          <a:p>
            <a:pPr indent="228600"/>
            <a:r>
              <a:rPr lang="en-US" sz="1800" dirty="0"/>
              <a:t>} else { </a:t>
            </a:r>
          </a:p>
          <a:p>
            <a:pPr indent="400050"/>
            <a:r>
              <a:rPr lang="en-US" sz="1800" dirty="0"/>
              <a:t>language = new String(</a:t>
            </a:r>
            <a:r>
              <a:rPr lang="en-US" sz="1800" dirty="0" err="1"/>
              <a:t>args</a:t>
            </a:r>
            <a:r>
              <a:rPr lang="en-US" sz="1800" dirty="0"/>
              <a:t>[0]); </a:t>
            </a:r>
          </a:p>
          <a:p>
            <a:pPr indent="400050"/>
            <a:r>
              <a:rPr lang="en-US" sz="1800" dirty="0"/>
              <a:t>country = new String(</a:t>
            </a:r>
            <a:r>
              <a:rPr lang="en-US" sz="1800" dirty="0" err="1"/>
              <a:t>args</a:t>
            </a:r>
            <a:r>
              <a:rPr lang="en-US" sz="1800" dirty="0"/>
              <a:t>[1]); </a:t>
            </a:r>
          </a:p>
          <a:p>
            <a:pPr indent="228600"/>
            <a:r>
              <a:rPr lang="en-US" sz="1800" dirty="0"/>
              <a:t>} 	</a:t>
            </a:r>
            <a:endParaRPr lang="en-US" sz="1800" dirty="0" smtClean="0"/>
          </a:p>
          <a:p>
            <a:pPr indent="228600"/>
            <a:endParaRPr lang="en-US" sz="1800" dirty="0"/>
          </a:p>
          <a:p>
            <a:pPr indent="228600"/>
            <a:r>
              <a:rPr lang="en-US" sz="1800" dirty="0"/>
              <a:t>Locale </a:t>
            </a:r>
            <a:r>
              <a:rPr lang="en-US" sz="1800" dirty="0" err="1"/>
              <a:t>currentLocale</a:t>
            </a:r>
            <a:r>
              <a:rPr lang="en-US" sz="1800" dirty="0"/>
              <a:t>; </a:t>
            </a:r>
          </a:p>
          <a:p>
            <a:pPr indent="228600"/>
            <a:r>
              <a:rPr lang="en-US" sz="1800" dirty="0" err="1"/>
              <a:t>currentLocale</a:t>
            </a:r>
            <a:r>
              <a:rPr lang="en-US" sz="1800" dirty="0"/>
              <a:t> = new Locale(language, country); </a:t>
            </a:r>
          </a:p>
          <a:p>
            <a:pPr indent="228600"/>
            <a:r>
              <a:rPr lang="en-US" sz="1800" dirty="0" err="1"/>
              <a:t>formatter.setLocale</a:t>
            </a:r>
            <a:r>
              <a:rPr lang="en-US" sz="1800" dirty="0"/>
              <a:t>(</a:t>
            </a:r>
            <a:r>
              <a:rPr lang="en-US" sz="1800" dirty="0" err="1"/>
              <a:t>currentLocale</a:t>
            </a:r>
            <a:r>
              <a:rPr lang="en-US" sz="1800" dirty="0"/>
              <a:t>); 	</a:t>
            </a:r>
          </a:p>
          <a:p>
            <a:pPr indent="285750"/>
            <a:r>
              <a:rPr lang="en-US" sz="1800" dirty="0" smtClean="0"/>
              <a:t>		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3473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 [4-4</a:t>
            </a:r>
            <a:r>
              <a:rPr lang="en-US" dirty="0"/>
              <a:t>]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8167" y="1268760"/>
            <a:ext cx="7643866" cy="41088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indent="228600"/>
            <a:r>
              <a:rPr lang="en-US" sz="1800" dirty="0" err="1"/>
              <a:t>ResourceBundle</a:t>
            </a:r>
            <a:r>
              <a:rPr lang="en-US" sz="1800" dirty="0"/>
              <a:t> messages = </a:t>
            </a:r>
            <a:r>
              <a:rPr lang="en-US" sz="1800" dirty="0" err="1"/>
              <a:t>ResourceBundle.getBundle</a:t>
            </a:r>
            <a:r>
              <a:rPr lang="en-US" sz="1800" dirty="0"/>
              <a:t>(“</a:t>
            </a:r>
            <a:r>
              <a:rPr lang="en-US" sz="1800" dirty="0" err="1"/>
              <a:t>messageformatterin</a:t>
            </a:r>
            <a:r>
              <a:rPr lang="en-US" sz="1800" dirty="0"/>
              <a:t> </a:t>
            </a:r>
            <a:r>
              <a:rPr lang="en-US" sz="1800" dirty="0" err="1"/>
              <a:t>ternationalapplication</a:t>
            </a:r>
            <a:r>
              <a:rPr lang="en-US" sz="1800" dirty="0"/>
              <a:t>/</a:t>
            </a:r>
            <a:r>
              <a:rPr lang="en-US" sz="1800" dirty="0" err="1"/>
              <a:t>MessageFormatBundle</a:t>
            </a:r>
            <a:r>
              <a:rPr lang="en-US" sz="1800" dirty="0"/>
              <a:t>”, </a:t>
            </a:r>
            <a:r>
              <a:rPr lang="en-US" sz="1800" dirty="0" err="1"/>
              <a:t>currentLocale</a:t>
            </a:r>
            <a:r>
              <a:rPr lang="en-US" sz="1800" dirty="0"/>
              <a:t>); </a:t>
            </a:r>
          </a:p>
          <a:p>
            <a:pPr indent="228600"/>
            <a:r>
              <a:rPr lang="en-US" sz="1800" dirty="0"/>
              <a:t>Object[] </a:t>
            </a:r>
            <a:r>
              <a:rPr lang="en-US" sz="1800" dirty="0" err="1"/>
              <a:t>messageArguments</a:t>
            </a:r>
            <a:r>
              <a:rPr lang="en-US" sz="1800" dirty="0"/>
              <a:t> = {</a:t>
            </a:r>
            <a:r>
              <a:rPr lang="en-US" sz="1800" dirty="0" err="1"/>
              <a:t>messages.getString</a:t>
            </a:r>
            <a:r>
              <a:rPr lang="en-US" sz="1800" dirty="0"/>
              <a:t>(“disk”), new Integer(7), new Date()}; </a:t>
            </a:r>
            <a:endParaRPr lang="en-US" sz="1800" dirty="0" smtClean="0"/>
          </a:p>
          <a:p>
            <a:pPr indent="228600"/>
            <a:r>
              <a:rPr lang="en-US" sz="1800" dirty="0" err="1"/>
              <a:t>formatter.applyPattern</a:t>
            </a:r>
            <a:r>
              <a:rPr lang="en-US" sz="1800" dirty="0"/>
              <a:t>(</a:t>
            </a:r>
            <a:r>
              <a:rPr lang="en-US" sz="1800" dirty="0" err="1"/>
              <a:t>messages.getString</a:t>
            </a:r>
            <a:r>
              <a:rPr lang="en-US" sz="1800" dirty="0"/>
              <a:t>(“template”)); </a:t>
            </a:r>
          </a:p>
          <a:p>
            <a:pPr indent="228600"/>
            <a:r>
              <a:rPr lang="en-US" sz="1800" dirty="0"/>
              <a:t>String output = </a:t>
            </a:r>
            <a:r>
              <a:rPr lang="en-US" sz="1800" dirty="0" err="1"/>
              <a:t>formatter.format</a:t>
            </a:r>
            <a:r>
              <a:rPr lang="en-US" sz="1800" dirty="0"/>
              <a:t>(</a:t>
            </a:r>
            <a:r>
              <a:rPr lang="en-US" sz="1800" dirty="0" err="1"/>
              <a:t>messageArguments</a:t>
            </a:r>
            <a:r>
              <a:rPr lang="en-US" sz="1800" dirty="0"/>
              <a:t>); </a:t>
            </a:r>
          </a:p>
          <a:p>
            <a:pPr indent="228600"/>
            <a:r>
              <a:rPr lang="en-US" sz="1800" dirty="0" err="1"/>
              <a:t>System.out.println</a:t>
            </a:r>
            <a:r>
              <a:rPr lang="en-US" sz="1800" dirty="0"/>
              <a:t>(output); </a:t>
            </a:r>
            <a:endParaRPr lang="en-US" sz="1800" dirty="0" smtClean="0"/>
          </a:p>
          <a:p>
            <a:pPr indent="228600"/>
            <a:endParaRPr lang="en-US" sz="1800" dirty="0"/>
          </a:p>
          <a:p>
            <a:pPr indent="171450"/>
            <a:r>
              <a:rPr lang="en-US" sz="1800" dirty="0" smtClean="0"/>
              <a:t>}</a:t>
            </a:r>
          </a:p>
          <a:p>
            <a:pPr indent="57150"/>
            <a:r>
              <a:rPr lang="en-US" sz="1800" dirty="0"/>
              <a:t>}	</a:t>
            </a:r>
          </a:p>
          <a:p>
            <a:pPr indent="285750"/>
            <a:r>
              <a:rPr lang="en-US" sz="1800" dirty="0" smtClean="0"/>
              <a:t>		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6013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In the internationalization process, the input and output operations of an application are specific to different locations and user preferences. Internationalization is commonly referred to as i18n. </a:t>
            </a:r>
            <a:endParaRPr lang="en-US" sz="2000" dirty="0" smtClean="0"/>
          </a:p>
          <a:p>
            <a:r>
              <a:rPr lang="en-US" sz="2000" dirty="0" smtClean="0"/>
              <a:t>In </a:t>
            </a:r>
            <a:r>
              <a:rPr lang="en-US" sz="2000" dirty="0"/>
              <a:t>localization, an application is adapted to a specific region or language. </a:t>
            </a:r>
            <a:endParaRPr lang="en-US" sz="2000" dirty="0" smtClean="0"/>
          </a:p>
          <a:p>
            <a:r>
              <a:rPr lang="en-US" sz="2000" dirty="0" smtClean="0"/>
              <a:t>A </a:t>
            </a:r>
            <a:r>
              <a:rPr lang="en-US" sz="2000" dirty="0"/>
              <a:t>locale represents a particular language and country. </a:t>
            </a:r>
            <a:endParaRPr lang="en-US" sz="2000" dirty="0" smtClean="0"/>
          </a:p>
          <a:p>
            <a:r>
              <a:rPr lang="en-US" sz="2000" dirty="0" smtClean="0"/>
              <a:t>Localization </a:t>
            </a:r>
            <a:r>
              <a:rPr lang="en-US" sz="2000" dirty="0"/>
              <a:t>is commonly </a:t>
            </a:r>
            <a:r>
              <a:rPr lang="en-US" sz="2000"/>
              <a:t>referred </a:t>
            </a:r>
            <a:r>
              <a:rPr lang="en-US" sz="2000" smtClean="0"/>
              <a:t>to as </a:t>
            </a:r>
            <a:r>
              <a:rPr lang="en-US" sz="2000" dirty="0"/>
              <a:t>l10n. </a:t>
            </a:r>
            <a:endParaRPr lang="en-US" sz="2000" dirty="0" smtClean="0"/>
          </a:p>
          <a:p>
            <a:r>
              <a:rPr lang="en-US" sz="2000" dirty="0" smtClean="0"/>
              <a:t>A </a:t>
            </a:r>
            <a:r>
              <a:rPr lang="en-US" sz="2000" dirty="0"/>
              <a:t>language is represented using the alpha-2 or alpha-3 ISO 639 </a:t>
            </a:r>
            <a:r>
              <a:rPr lang="en-US" sz="2000" dirty="0" smtClean="0"/>
              <a:t>code in </a:t>
            </a:r>
            <a:r>
              <a:rPr lang="en-US" sz="2000" dirty="0"/>
              <a:t>the internationalization and localization process. </a:t>
            </a:r>
            <a:endParaRPr lang="en-US" sz="2000" dirty="0" smtClean="0"/>
          </a:p>
          <a:p>
            <a:r>
              <a:rPr lang="en-US" sz="2000" dirty="0" smtClean="0"/>
              <a:t>Unicode </a:t>
            </a:r>
            <a:r>
              <a:rPr lang="en-US" sz="2000" dirty="0"/>
              <a:t>is a computing industry standard to uniquely encode characters for various languages in the world using hexadecimal values. </a:t>
            </a:r>
            <a:endParaRPr lang="en-US" sz="2000" dirty="0" smtClean="0"/>
          </a:p>
          <a:p>
            <a:r>
              <a:rPr lang="en-US" sz="2000" dirty="0" smtClean="0"/>
              <a:t>No </a:t>
            </a:r>
            <a:r>
              <a:rPr lang="en-US" sz="2000" dirty="0"/>
              <a:t>recompilation is required for localization</a:t>
            </a:r>
            <a:r>
              <a:rPr lang="en-US" sz="2000" dirty="0" smtClean="0"/>
              <a:t>.</a:t>
            </a:r>
            <a:endParaRPr lang="en-IN" sz="2000" dirty="0" smtClean="0"/>
          </a:p>
          <a:p>
            <a:endParaRPr lang="en-GB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Localization deals </a:t>
            </a:r>
            <a:r>
              <a:rPr lang="en-US" sz="2400" dirty="0"/>
              <a:t>with a specific region or language. </a:t>
            </a:r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localization, an application is adapted to a specific region or language</a:t>
            </a:r>
            <a:r>
              <a:rPr lang="en-US" sz="2400" dirty="0" smtClean="0"/>
              <a:t>.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dirty="0" smtClean="0"/>
              <a:t>Locale-specific </a:t>
            </a:r>
            <a:r>
              <a:rPr lang="en-US" sz="2400" dirty="0"/>
              <a:t>components are added and text is translated in the localization process. </a:t>
            </a:r>
            <a:endParaRPr lang="en-US" sz="2400" dirty="0" smtClean="0"/>
          </a:p>
          <a:p>
            <a:r>
              <a:rPr lang="en-US" sz="2400" dirty="0" smtClean="0"/>
              <a:t>Localization </a:t>
            </a:r>
            <a:r>
              <a:rPr lang="en-US" sz="2400" dirty="0"/>
              <a:t>is commonly referred as l10n. </a:t>
            </a:r>
            <a:endParaRPr lang="en-US" sz="2400" dirty="0" smtClean="0"/>
          </a:p>
          <a:p>
            <a:r>
              <a:rPr lang="en-US" sz="2400" dirty="0" smtClean="0"/>
              <a:t>10 </a:t>
            </a:r>
            <a:r>
              <a:rPr lang="en-US" sz="2400" dirty="0"/>
              <a:t>in l10n refers to the 10 letters between the first letter l and the last letter n. </a:t>
            </a:r>
          </a:p>
          <a:p>
            <a:r>
              <a:rPr lang="en-US" sz="2400" dirty="0"/>
              <a:t>Primarily, in localization, the user interface elements and documentation are </a:t>
            </a:r>
            <a:r>
              <a:rPr lang="en-US" sz="2400" dirty="0" smtClean="0"/>
              <a:t>translated.</a:t>
            </a:r>
            <a:endParaRPr lang="en-GB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Localization</a:t>
            </a:r>
            <a:r>
              <a:rPr lang="en-US" b="0" dirty="0" smtClean="0"/>
              <a:t> 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61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No Recompilation of New Languages</a:t>
            </a:r>
            <a:r>
              <a:rPr lang="en-US" sz="2400" dirty="0"/>
              <a:t>: New languages are supported without recompilation. </a:t>
            </a:r>
          </a:p>
          <a:p>
            <a:r>
              <a:rPr lang="en-US" sz="2400" b="1" dirty="0"/>
              <a:t>Same Executable File</a:t>
            </a:r>
            <a:r>
              <a:rPr lang="en-US" sz="2400" dirty="0"/>
              <a:t>: The localized data needs to be incorporated in the application and the same executable runs worldwide. </a:t>
            </a:r>
          </a:p>
          <a:p>
            <a:r>
              <a:rPr lang="en-US" sz="2400" b="1" dirty="0"/>
              <a:t>Dynamic Retrieval of Textual Elements</a:t>
            </a:r>
            <a:r>
              <a:rPr lang="en-US" sz="2400" dirty="0"/>
              <a:t>: Textual elements </a:t>
            </a:r>
            <a:r>
              <a:rPr lang="en-US" sz="2400" dirty="0" smtClean="0"/>
              <a:t>are </a:t>
            </a:r>
            <a:r>
              <a:rPr lang="en-US" sz="2400" dirty="0"/>
              <a:t>not hardcoded in the program. </a:t>
            </a:r>
            <a:endParaRPr lang="en-US" sz="2400" dirty="0" smtClean="0"/>
          </a:p>
          <a:p>
            <a:r>
              <a:rPr lang="en-US" sz="2400" b="1" dirty="0" smtClean="0"/>
              <a:t>Conformation </a:t>
            </a:r>
            <a:r>
              <a:rPr lang="en-US" sz="2400" b="1" dirty="0"/>
              <a:t>to the End User’s Region and Language</a:t>
            </a:r>
            <a:r>
              <a:rPr lang="en-US" sz="2400" dirty="0"/>
              <a:t>: Region specific information such as currencies, numbers, date and time follow the specified format of the end user’s region and language. </a:t>
            </a:r>
          </a:p>
          <a:p>
            <a:r>
              <a:rPr lang="en-US" sz="2400" b="1" dirty="0"/>
              <a:t>Easy Localization</a:t>
            </a:r>
            <a:r>
              <a:rPr lang="en-US" sz="2400" dirty="0"/>
              <a:t>: The </a:t>
            </a:r>
            <a:r>
              <a:rPr lang="en-US" sz="2400" dirty="0" smtClean="0"/>
              <a:t>application can </a:t>
            </a:r>
            <a:r>
              <a:rPr lang="en-US" sz="2400" dirty="0"/>
              <a:t>be easily and quickly localized. </a:t>
            </a:r>
            <a:endParaRPr lang="en-GB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</a:t>
            </a:r>
            <a:r>
              <a:rPr lang="en-US" dirty="0"/>
              <a:t>of I18N and L10N  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59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 the internationalization and localization process, a language is represented using the alpha-2 or alpha-3 ISO 639 code, such as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</a:t>
            </a:r>
            <a:r>
              <a:rPr lang="en-US" sz="2400" dirty="0"/>
              <a:t> that represents Spanish.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code is always represented in lower case letters. </a:t>
            </a:r>
          </a:p>
          <a:p>
            <a:r>
              <a:rPr lang="en-US" sz="2400" dirty="0"/>
              <a:t>A country is represented using the ISO 3166 alpha-2 code or UN M.49 numeric area code. It is always represented in upper case. For example,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ES</a:t>
            </a:r>
            <a:r>
              <a:rPr lang="en-US" sz="2400" dirty="0"/>
              <a:t> represents Spain. </a:t>
            </a:r>
            <a:endParaRPr lang="en-US" sz="2400" dirty="0" smtClean="0"/>
          </a:p>
          <a:p>
            <a:r>
              <a:rPr lang="en-US" sz="2400" dirty="0" smtClean="0"/>
              <a:t>If </a:t>
            </a:r>
            <a:r>
              <a:rPr lang="en-US" sz="2400" dirty="0"/>
              <a:t>an application is well internationalized, it is easy to localize it for a character encoding scheme.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 Codes [1-6</a:t>
            </a:r>
            <a:r>
              <a:rPr lang="en-US" dirty="0"/>
              <a:t>]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3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The following Code </a:t>
            </a:r>
            <a:r>
              <a:rPr lang="en-US" sz="2400" dirty="0"/>
              <a:t>Snippet </a:t>
            </a:r>
            <a:r>
              <a:rPr lang="en-US" sz="2400" dirty="0" smtClean="0"/>
              <a:t>illustrates </a:t>
            </a:r>
            <a:r>
              <a:rPr lang="en-US" sz="2400" dirty="0"/>
              <a:t>the use of Japanese language for displaying a </a:t>
            </a:r>
            <a:r>
              <a:rPr lang="en-US" sz="2400" dirty="0" smtClean="0"/>
              <a:t>message: </a:t>
            </a:r>
            <a:endParaRPr lang="en-GB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 Codes [2-6</a:t>
            </a:r>
            <a:r>
              <a:rPr lang="en-US" dirty="0"/>
              <a:t>]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2488336"/>
            <a:ext cx="7643866" cy="36102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import </a:t>
            </a:r>
            <a:r>
              <a:rPr lang="en-US" sz="1800" dirty="0" err="1"/>
              <a:t>java.util.Locale</a:t>
            </a:r>
            <a:r>
              <a:rPr lang="en-US" sz="1800" dirty="0"/>
              <a:t>; </a:t>
            </a:r>
          </a:p>
          <a:p>
            <a:r>
              <a:rPr lang="en-US" sz="1800" dirty="0"/>
              <a:t>import </a:t>
            </a:r>
            <a:r>
              <a:rPr lang="en-US" sz="1800" dirty="0" err="1"/>
              <a:t>java.util.ResourceBundle</a:t>
            </a:r>
            <a:r>
              <a:rPr lang="en-US" sz="1800" dirty="0"/>
              <a:t>; </a:t>
            </a:r>
          </a:p>
          <a:p>
            <a:r>
              <a:rPr lang="en-US" sz="1800" dirty="0"/>
              <a:t>public class </a:t>
            </a:r>
            <a:r>
              <a:rPr lang="en-US" sz="1800" dirty="0" err="1"/>
              <a:t>InternationalApplication</a:t>
            </a:r>
            <a:r>
              <a:rPr lang="en-US" sz="1800" dirty="0"/>
              <a:t> { 	</a:t>
            </a:r>
            <a:endParaRPr lang="en-US" sz="1800" dirty="0" smtClean="0"/>
          </a:p>
          <a:p>
            <a:r>
              <a:rPr lang="en-US" sz="1800" dirty="0"/>
              <a:t>/** </a:t>
            </a:r>
          </a:p>
          <a:p>
            <a:r>
              <a:rPr lang="en-US" sz="1800" dirty="0"/>
              <a:t>* @</a:t>
            </a:r>
            <a:r>
              <a:rPr lang="en-US" sz="1800" dirty="0" err="1"/>
              <a:t>param</a:t>
            </a:r>
            <a:r>
              <a:rPr lang="en-US" sz="1800" dirty="0"/>
              <a:t> </a:t>
            </a:r>
            <a:r>
              <a:rPr lang="en-US" sz="1800" dirty="0" err="1"/>
              <a:t>args</a:t>
            </a:r>
            <a:r>
              <a:rPr lang="en-US" sz="1800" dirty="0"/>
              <a:t> the command line arguments </a:t>
            </a:r>
          </a:p>
          <a:p>
            <a:r>
              <a:rPr lang="en-US" sz="1800" dirty="0"/>
              <a:t>*/ 	</a:t>
            </a:r>
          </a:p>
          <a:p>
            <a:r>
              <a:rPr lang="en-US" sz="1800" dirty="0"/>
              <a:t>public static void main(String[] </a:t>
            </a:r>
            <a:r>
              <a:rPr lang="en-US" sz="1800" dirty="0" err="1"/>
              <a:t>args</a:t>
            </a:r>
            <a:r>
              <a:rPr lang="en-US" sz="1800" dirty="0"/>
              <a:t>) { 	</a:t>
            </a:r>
          </a:p>
          <a:p>
            <a:r>
              <a:rPr lang="en-US" sz="1800" dirty="0" smtClean="0"/>
              <a:t>  </a:t>
            </a:r>
            <a:r>
              <a:rPr lang="en-US" sz="1800" dirty="0"/>
              <a:t>// TODO code application logic here 	</a:t>
            </a:r>
          </a:p>
          <a:p>
            <a:r>
              <a:rPr lang="en-US" sz="1800" dirty="0" smtClean="0"/>
              <a:t>  </a:t>
            </a:r>
            <a:r>
              <a:rPr lang="en-US" sz="1800" dirty="0"/>
              <a:t>String language; </a:t>
            </a:r>
          </a:p>
          <a:p>
            <a:r>
              <a:rPr lang="en-US" sz="1800" dirty="0" smtClean="0"/>
              <a:t>  String </a:t>
            </a:r>
            <a:r>
              <a:rPr lang="en-US" sz="1800" dirty="0"/>
              <a:t>country; 	</a:t>
            </a:r>
          </a:p>
          <a:p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1916832"/>
            <a:ext cx="178595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2000" dirty="0" smtClean="0"/>
              <a:t>Code Snippet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95541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 Codes [3-6</a:t>
            </a:r>
            <a:r>
              <a:rPr lang="en-US" dirty="0"/>
              <a:t>]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980728"/>
            <a:ext cx="7643866" cy="39426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if (</a:t>
            </a:r>
            <a:r>
              <a:rPr lang="en-US" sz="1800" dirty="0" err="1"/>
              <a:t>args.length</a:t>
            </a:r>
            <a:r>
              <a:rPr lang="en-US" sz="1800" dirty="0"/>
              <a:t> != 2) { </a:t>
            </a:r>
          </a:p>
          <a:p>
            <a:r>
              <a:rPr lang="en-US" sz="1800" dirty="0"/>
              <a:t>language = new String(“en”); </a:t>
            </a:r>
          </a:p>
          <a:p>
            <a:r>
              <a:rPr lang="en-US" sz="1800" dirty="0"/>
              <a:t>country = new String(“US”); 	</a:t>
            </a:r>
          </a:p>
          <a:p>
            <a:r>
              <a:rPr lang="en-US" sz="1800" dirty="0" smtClean="0"/>
              <a:t>  </a:t>
            </a:r>
            <a:r>
              <a:rPr lang="en-US" sz="1800" dirty="0"/>
              <a:t>} else { 	</a:t>
            </a:r>
          </a:p>
          <a:p>
            <a:r>
              <a:rPr lang="en-US" sz="1800" dirty="0"/>
              <a:t>language = new String(</a:t>
            </a:r>
            <a:r>
              <a:rPr lang="en-US" sz="1800" dirty="0" err="1"/>
              <a:t>args</a:t>
            </a:r>
            <a:r>
              <a:rPr lang="en-US" sz="1800" dirty="0"/>
              <a:t>[0]); </a:t>
            </a:r>
          </a:p>
          <a:p>
            <a:r>
              <a:rPr lang="en-US" sz="1800" dirty="0"/>
              <a:t>country = new String(</a:t>
            </a:r>
            <a:r>
              <a:rPr lang="en-US" sz="1800" dirty="0" err="1"/>
              <a:t>args</a:t>
            </a:r>
            <a:r>
              <a:rPr lang="en-US" sz="1800" dirty="0"/>
              <a:t>[1]); 	</a:t>
            </a:r>
          </a:p>
          <a:p>
            <a:r>
              <a:rPr lang="en-US" sz="1800" dirty="0" smtClean="0"/>
              <a:t>  </a:t>
            </a:r>
            <a:r>
              <a:rPr lang="en-US" sz="1800" dirty="0"/>
              <a:t>} 	</a:t>
            </a:r>
          </a:p>
          <a:p>
            <a:endParaRPr lang="en-US" sz="1800" dirty="0" smtClean="0"/>
          </a:p>
          <a:p>
            <a:r>
              <a:rPr lang="en-US" sz="1800" dirty="0"/>
              <a:t> </a:t>
            </a:r>
            <a:r>
              <a:rPr lang="en-US" sz="1800" dirty="0" smtClean="0"/>
              <a:t> </a:t>
            </a:r>
            <a:r>
              <a:rPr lang="en-US" sz="1800" dirty="0"/>
              <a:t>Locale </a:t>
            </a:r>
            <a:r>
              <a:rPr lang="en-US" sz="1800" dirty="0" err="1"/>
              <a:t>currentLocale</a:t>
            </a:r>
            <a:r>
              <a:rPr lang="en-US" sz="1800" dirty="0"/>
              <a:t>; 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ResourceBundle</a:t>
            </a:r>
            <a:r>
              <a:rPr lang="en-US" sz="1800" dirty="0" smtClean="0"/>
              <a:t> </a:t>
            </a:r>
            <a:r>
              <a:rPr lang="en-US" sz="1800" dirty="0"/>
              <a:t>messages; 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 err="1"/>
              <a:t>currentLocale</a:t>
            </a:r>
            <a:r>
              <a:rPr lang="en-US" sz="1800" dirty="0"/>
              <a:t> = new Locale(language, country); 	</a:t>
            </a:r>
          </a:p>
        </p:txBody>
      </p:sp>
    </p:spTree>
    <p:extLst>
      <p:ext uri="{BB962C8B-B14F-4D97-AF65-F5344CB8AC3E}">
        <p14:creationId xmlns:p14="http://schemas.microsoft.com/office/powerpoint/2010/main" val="45909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3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7596</TotalTime>
  <Words>3283</Words>
  <Application>Microsoft Office PowerPoint</Application>
  <PresentationFormat>On-screen Show (4:3)</PresentationFormat>
  <Paragraphs>484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Courier New</vt:lpstr>
      <vt:lpstr>Wingdings</vt:lpstr>
      <vt:lpstr>Wingdings 2</vt:lpstr>
      <vt:lpstr>3_Office Theme</vt:lpstr>
      <vt:lpstr>PowerPoint Presentation</vt:lpstr>
      <vt:lpstr>Objectives </vt:lpstr>
      <vt:lpstr>Introduction </vt:lpstr>
      <vt:lpstr>Internationalization  </vt:lpstr>
      <vt:lpstr>Localization  </vt:lpstr>
      <vt:lpstr>Benefits of I18N and L10N   </vt:lpstr>
      <vt:lpstr>ISO Codes [1-6] </vt:lpstr>
      <vt:lpstr>ISO Codes [2-6] </vt:lpstr>
      <vt:lpstr>ISO Codes [3-6] </vt:lpstr>
      <vt:lpstr>ISO Codes [4-6] </vt:lpstr>
      <vt:lpstr>ISO Codes [5-6] </vt:lpstr>
      <vt:lpstr>ISO Codes [6-6] </vt:lpstr>
      <vt:lpstr>Unicode [1-2] </vt:lpstr>
      <vt:lpstr>Unicode [2-2] </vt:lpstr>
      <vt:lpstr>Unicode Character Encoding </vt:lpstr>
      <vt:lpstr>Internationalization Process </vt:lpstr>
      <vt:lpstr>Creating the Properties Files [1-2]  </vt:lpstr>
      <vt:lpstr>Creating the Properties Files [2-2]  </vt:lpstr>
      <vt:lpstr>Defining the Locale [1-3] </vt:lpstr>
      <vt:lpstr>Defining the Locale [2-3] </vt:lpstr>
      <vt:lpstr>Defining the Locale [3-3] </vt:lpstr>
      <vt:lpstr>Creating a ResourceBundle [1-4] </vt:lpstr>
      <vt:lpstr>Creating a ResourceBundle [2-4] </vt:lpstr>
      <vt:lpstr>Creating a ResourceBundle [3-4] </vt:lpstr>
      <vt:lpstr>Creating a ResourceBundle [4-4] </vt:lpstr>
      <vt:lpstr>Fetching the Text from the ResourceBundle Class </vt:lpstr>
      <vt:lpstr>Internationalization Elements </vt:lpstr>
      <vt:lpstr>Component Captions </vt:lpstr>
      <vt:lpstr>Numbers, Currencies, and Percentages [1-8] </vt:lpstr>
      <vt:lpstr>Numbers, Currencies, and Percentages [2-8] </vt:lpstr>
      <vt:lpstr>Numbers, Currencies, and Percentages [3-8] </vt:lpstr>
      <vt:lpstr>Numbers, Currencies, and Percentages [4-8] </vt:lpstr>
      <vt:lpstr>Numbers, Currencies, and Percentages [5-8] </vt:lpstr>
      <vt:lpstr>Numbers, Currencies, and Percentages [6-8] </vt:lpstr>
      <vt:lpstr>Numbers, Currencies, and Percentages [7-8]</vt:lpstr>
      <vt:lpstr>Numbers, Currencies, and Percentages [8-8] </vt:lpstr>
      <vt:lpstr>Date and Times [1-4] </vt:lpstr>
      <vt:lpstr>Date and Times [2-4] </vt:lpstr>
      <vt:lpstr>Date and Times [3-4] </vt:lpstr>
      <vt:lpstr>Date and Times [4-4] </vt:lpstr>
      <vt:lpstr>Messages [1-4] </vt:lpstr>
      <vt:lpstr>Messages [2-4] </vt:lpstr>
      <vt:lpstr>Messages [3-4] </vt:lpstr>
      <vt:lpstr>Messages [4-4] 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Debjani Deb</dc:creator>
  <cp:lastModifiedBy>Priyanka Gawada</cp:lastModifiedBy>
  <cp:revision>884</cp:revision>
  <dcterms:created xsi:type="dcterms:W3CDTF">2006-08-16T00:00:00Z</dcterms:created>
  <dcterms:modified xsi:type="dcterms:W3CDTF">2014-01-30T10:53:50Z</dcterms:modified>
</cp:coreProperties>
</file>