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1"/>
  </p:notesMasterIdLst>
  <p:handoutMasterIdLst>
    <p:handoutMasterId r:id="rId62"/>
  </p:handoutMasterIdLst>
  <p:sldIdLst>
    <p:sldId id="312" r:id="rId2"/>
    <p:sldId id="453" r:id="rId3"/>
    <p:sldId id="408" r:id="rId4"/>
    <p:sldId id="472" r:id="rId5"/>
    <p:sldId id="473" r:id="rId6"/>
    <p:sldId id="474" r:id="rId7"/>
    <p:sldId id="475" r:id="rId8"/>
    <p:sldId id="512" r:id="rId9"/>
    <p:sldId id="513" r:id="rId10"/>
    <p:sldId id="480" r:id="rId11"/>
    <p:sldId id="481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541" r:id="rId40"/>
    <p:sldId id="542" r:id="rId41"/>
    <p:sldId id="543" r:id="rId42"/>
    <p:sldId id="544" r:id="rId43"/>
    <p:sldId id="545" r:id="rId44"/>
    <p:sldId id="546" r:id="rId45"/>
    <p:sldId id="547" r:id="rId46"/>
    <p:sldId id="548" r:id="rId47"/>
    <p:sldId id="549" r:id="rId48"/>
    <p:sldId id="550" r:id="rId49"/>
    <p:sldId id="551" r:id="rId50"/>
    <p:sldId id="552" r:id="rId51"/>
    <p:sldId id="553" r:id="rId52"/>
    <p:sldId id="554" r:id="rId53"/>
    <p:sldId id="555" r:id="rId54"/>
    <p:sldId id="556" r:id="rId55"/>
    <p:sldId id="557" r:id="rId56"/>
    <p:sldId id="558" r:id="rId57"/>
    <p:sldId id="559" r:id="rId58"/>
    <p:sldId id="560" r:id="rId59"/>
    <p:sldId id="407" r:id="rId60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4" clrIdx="0"/>
  <p:cmAuthor id="1" name="dhrutis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990000"/>
    <a:srgbClr val="FFFFFF"/>
    <a:srgbClr val="82302E"/>
    <a:srgbClr val="85312F"/>
    <a:srgbClr val="E6FEFD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94728" autoAdjust="0"/>
  </p:normalViewPr>
  <p:slideViewPr>
    <p:cSldViewPr>
      <p:cViewPr varScale="1">
        <p:scale>
          <a:sx n="67" d="100"/>
          <a:sy n="67" d="100"/>
        </p:scale>
        <p:origin x="66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2/5/2014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2/5/2014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0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48013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 3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2590800" y="2590800"/>
            <a:ext cx="6337300" cy="108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endParaRPr lang="en-US" sz="14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algn="ctr"/>
            <a:r>
              <a:rPr lang="en-US" sz="4400" b="1" kern="1200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Collections API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IN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Object-oriented Programming in Java 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>
                <a:latin typeface="Calibri" pitchFamily="34" charset="0"/>
              </a:defRPr>
            </a:lvl1pPr>
            <a:lvl2pPr>
              <a:buClr>
                <a:srgbClr val="85312F"/>
              </a:buClr>
              <a:defRPr>
                <a:latin typeface="Calibri" pitchFamily="34" charset="0"/>
              </a:defRPr>
            </a:lvl2pPr>
            <a:lvl3pPr>
              <a:buClr>
                <a:srgbClr val="85312F"/>
              </a:buCl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        Collections API/Session 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Bulk operations perform shorthand operations on an entire Collection using the basic operations. </a:t>
            </a:r>
            <a:endParaRPr lang="en-US" sz="2400" dirty="0" smtClean="0"/>
          </a:p>
          <a:p>
            <a:r>
              <a:rPr lang="en-US" sz="2400" dirty="0" smtClean="0"/>
              <a:t>The following table describes </a:t>
            </a:r>
            <a:r>
              <a:rPr lang="en-US" sz="2400" dirty="0"/>
              <a:t>the methods for bulk </a:t>
            </a:r>
            <a:r>
              <a:rPr lang="en-US" sz="2400" dirty="0" smtClean="0"/>
              <a:t>operations: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Operations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60083"/>
              </p:ext>
            </p:extLst>
          </p:nvPr>
        </p:nvGraphicFramePr>
        <p:xfrm>
          <a:off x="446411" y="2276872"/>
          <a:ext cx="844785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064"/>
                <a:gridCol w="540479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containsAll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will return true if the target Collection contains all elements that exist in the specified Collection.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addAll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will add all the elements of the specified Collection to the target Collection.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removeAll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will remove all the elements from the target Collection that exist in the specified Collection.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retainAll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will remove those elements from the target Collection that do not exist in the specified Collection.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6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/>
              <a:t> interface is an extension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interface.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defines an ordered collection of data and allows duplicate objects to be added to a list. </a:t>
            </a:r>
            <a:endParaRPr lang="en-US" sz="2400" dirty="0" smtClean="0"/>
          </a:p>
          <a:p>
            <a:r>
              <a:rPr lang="en-US" sz="2400" dirty="0" smtClean="0"/>
              <a:t>Its </a:t>
            </a:r>
            <a:r>
              <a:rPr lang="en-US" sz="2400" dirty="0"/>
              <a:t>advantage is that it adds position-oriented operations, enabling programmers to work with a part of the list. 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/>
              <a:t> interface uses an index for ordering the elements while storing them in a list. </a:t>
            </a:r>
            <a:endParaRPr lang="en-US" sz="2400" dirty="0" smtClean="0"/>
          </a:p>
          <a:p>
            <a:r>
              <a:rPr lang="en-US" sz="2400" dirty="0" smtClean="0"/>
              <a:t>List </a:t>
            </a:r>
            <a:r>
              <a:rPr lang="en-US" sz="2400" dirty="0"/>
              <a:t>has methods that allow access to elements based on their position, search for a specific </a:t>
            </a:r>
            <a:r>
              <a:rPr lang="en-US" sz="2400" dirty="0" smtClean="0"/>
              <a:t>element, </a:t>
            </a:r>
            <a:r>
              <a:rPr lang="en-US" sz="2400" dirty="0"/>
              <a:t>and return their position, in addition to performing arbitrary range operations.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also provides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 smtClean="0"/>
              <a:t> iterator </a:t>
            </a:r>
            <a:r>
              <a:rPr lang="en-US" sz="2400" dirty="0"/>
              <a:t>to take advantage of its sequential nature.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r>
              <a:rPr lang="en-US" b="0" i="1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index, E element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index, Collection&lt;? extends E&gt; c)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index, E element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o) 	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o)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16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Interface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/>
              <a:t> class is an implementation of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200" dirty="0"/>
              <a:t> interface in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US" sz="2200" dirty="0"/>
              <a:t> Framework. </a:t>
            </a:r>
          </a:p>
          <a:p>
            <a:r>
              <a:rPr lang="en-US" sz="2200" dirty="0"/>
              <a:t>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/>
              <a:t> class creates a variable-length array of object references.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/>
              <a:t> class includes all elements, including null. </a:t>
            </a:r>
            <a:endParaRPr lang="en-US" sz="2200" dirty="0" smtClean="0"/>
          </a:p>
          <a:p>
            <a:r>
              <a:rPr lang="en-US" sz="2200" dirty="0" smtClean="0"/>
              <a:t>In </a:t>
            </a:r>
            <a:r>
              <a:rPr lang="en-US" sz="2200" dirty="0"/>
              <a:t>addition to implementing the methods of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200" dirty="0"/>
              <a:t> interface, this class provides methods to change the size of the array that is used internally to store the list. </a:t>
            </a:r>
          </a:p>
          <a:p>
            <a:r>
              <a:rPr lang="en-US" sz="2200" dirty="0"/>
              <a:t>Each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/>
              <a:t> instance includes a capacity that represents the size of the array.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capacity stores the elements in the list and grows automatically as elements are added to an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/>
              <a:t> class is best suited for random access without inserting or removing elements from any place other than the end.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/>
              <a:t> Class [1-2]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instance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/>
              <a:t> can be created using any one of the following constructors: </a:t>
            </a:r>
            <a:endParaRPr lang="en-US" sz="2400" dirty="0" smtClean="0"/>
          </a:p>
          <a:p>
            <a:pPr lvl="1" indent="-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 &lt;? extends E&gt; c)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The following Code </a:t>
            </a:r>
            <a:r>
              <a:rPr lang="en-US" sz="2400" dirty="0"/>
              <a:t>Snippet </a:t>
            </a:r>
            <a:r>
              <a:rPr lang="en-US" sz="2400" dirty="0" smtClean="0"/>
              <a:t>displays </a:t>
            </a:r>
            <a:r>
              <a:rPr lang="en-US" sz="2400" dirty="0"/>
              <a:t>the creation of an instance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/>
              <a:t> </a:t>
            </a:r>
            <a:r>
              <a:rPr lang="en-US" sz="2400" dirty="0" smtClean="0"/>
              <a:t>class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/>
              <a:t> Class [2-2</a:t>
            </a:r>
            <a:r>
              <a:rPr lang="en-US" dirty="0"/>
              <a:t>]</a:t>
            </a:r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889239"/>
            <a:ext cx="7643866" cy="2633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285750"/>
            <a:r>
              <a:rPr lang="en-US" sz="1800" dirty="0"/>
              <a:t>. . . </a:t>
            </a:r>
          </a:p>
          <a:p>
            <a:r>
              <a:rPr lang="en-US" sz="1800" dirty="0"/>
              <a:t>List&lt;String&gt; </a:t>
            </a:r>
            <a:r>
              <a:rPr lang="en-US" sz="1800" dirty="0" err="1"/>
              <a:t>listObj</a:t>
            </a:r>
            <a:r>
              <a:rPr lang="en-US" sz="1800" dirty="0"/>
              <a:t> = new </a:t>
            </a:r>
            <a:r>
              <a:rPr lang="en-US" sz="1800" dirty="0" err="1"/>
              <a:t>ArrayList</a:t>
            </a:r>
            <a:r>
              <a:rPr lang="en-US" sz="1800" dirty="0"/>
              <a:t>&lt;String&gt; ();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(“The size is : “ + </a:t>
            </a:r>
            <a:r>
              <a:rPr lang="en-US" sz="1800" dirty="0" err="1"/>
              <a:t>listObj.size</a:t>
            </a:r>
            <a:r>
              <a:rPr lang="en-US" sz="1800" dirty="0"/>
              <a:t>()); </a:t>
            </a:r>
          </a:p>
          <a:p>
            <a:r>
              <a:rPr lang="en-US" sz="1800" dirty="0"/>
              <a:t>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ctr</a:t>
            </a:r>
            <a:r>
              <a:rPr lang="en-US" sz="1800" dirty="0"/>
              <a:t>=1; </a:t>
            </a:r>
            <a:r>
              <a:rPr lang="en-US" sz="1800" dirty="0" err="1"/>
              <a:t>ctr</a:t>
            </a:r>
            <a:r>
              <a:rPr lang="en-US" sz="1800" dirty="0"/>
              <a:t> &lt;= 10; </a:t>
            </a:r>
            <a:r>
              <a:rPr lang="en-US" sz="1800" dirty="0" err="1"/>
              <a:t>ctr</a:t>
            </a:r>
            <a:r>
              <a:rPr lang="en-US" sz="1800" dirty="0"/>
              <a:t>++) </a:t>
            </a:r>
          </a:p>
          <a:p>
            <a:r>
              <a:rPr lang="en-US" sz="1800" dirty="0"/>
              <a:t>{ </a:t>
            </a:r>
          </a:p>
          <a:p>
            <a:pPr indent="685800"/>
            <a:r>
              <a:rPr lang="en-US" sz="1800" dirty="0" err="1"/>
              <a:t>listObj.add</a:t>
            </a:r>
            <a:r>
              <a:rPr lang="en-US" sz="1800" dirty="0"/>
              <a:t>(“Value is : “ + new Integer(</a:t>
            </a:r>
            <a:r>
              <a:rPr lang="en-US" sz="1800" dirty="0" err="1"/>
              <a:t>ctr</a:t>
            </a:r>
            <a:r>
              <a:rPr lang="en-US" sz="1800" dirty="0"/>
              <a:t>)); 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. . . 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35699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533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add(E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trimToSize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ensureCapacity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minCap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contains(Object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size()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The following Code </a:t>
            </a:r>
            <a:r>
              <a:rPr lang="en-US" sz="1800" dirty="0"/>
              <a:t>Snippet </a:t>
            </a:r>
            <a:r>
              <a:rPr lang="en-US" sz="1800" dirty="0" smtClean="0"/>
              <a:t>displays </a:t>
            </a:r>
            <a:r>
              <a:rPr lang="en-US" sz="1800" dirty="0"/>
              <a:t>the 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/>
              <a:t> </a:t>
            </a:r>
            <a:r>
              <a:rPr lang="en-US" sz="1800" dirty="0" smtClean="0"/>
              <a:t>class: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 Class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784480"/>
            <a:ext cx="7643866" cy="25860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228600"/>
            <a:r>
              <a:rPr lang="en-US" dirty="0"/>
              <a:t>. . . </a:t>
            </a:r>
          </a:p>
          <a:p>
            <a:r>
              <a:rPr lang="en-US" dirty="0"/>
              <a:t>List&lt;String&gt; </a:t>
            </a:r>
            <a:r>
              <a:rPr lang="en-US" dirty="0" err="1"/>
              <a:t>listObj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&lt;String&gt; ();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(“The size is : “ + </a:t>
            </a:r>
            <a:r>
              <a:rPr lang="en-US" dirty="0" err="1"/>
              <a:t>listObj.size</a:t>
            </a:r>
            <a:r>
              <a:rPr lang="en-US" dirty="0"/>
              <a:t>()); 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=1; </a:t>
            </a:r>
            <a:r>
              <a:rPr lang="en-US" dirty="0" err="1"/>
              <a:t>ctr</a:t>
            </a:r>
            <a:r>
              <a:rPr lang="en-US" dirty="0"/>
              <a:t> &lt;= 10; </a:t>
            </a:r>
            <a:r>
              <a:rPr lang="en-US" dirty="0" err="1"/>
              <a:t>ctr</a:t>
            </a:r>
            <a:r>
              <a:rPr lang="en-US" dirty="0"/>
              <a:t>++) </a:t>
            </a:r>
          </a:p>
          <a:p>
            <a:r>
              <a:rPr lang="en-US" dirty="0"/>
              <a:t>{ </a:t>
            </a:r>
          </a:p>
          <a:p>
            <a:pPr indent="514350"/>
            <a:r>
              <a:rPr lang="en-US" dirty="0" err="1"/>
              <a:t>listObj.add</a:t>
            </a:r>
            <a:r>
              <a:rPr lang="en-US" dirty="0"/>
              <a:t>(“Value is : “ + new Integer(</a:t>
            </a:r>
            <a:r>
              <a:rPr lang="en-US" dirty="0" err="1"/>
              <a:t>ctr</a:t>
            </a:r>
            <a:r>
              <a:rPr lang="en-US" dirty="0"/>
              <a:t>)); 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listObj.set</a:t>
            </a:r>
            <a:r>
              <a:rPr lang="en-US" dirty="0"/>
              <a:t>(5, “Hello World”);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(“Value is: “ +(String)</a:t>
            </a:r>
            <a:r>
              <a:rPr lang="en-US" dirty="0" err="1"/>
              <a:t>listObj.get</a:t>
            </a:r>
            <a:r>
              <a:rPr lang="en-US" dirty="0"/>
              <a:t>(5)); </a:t>
            </a:r>
          </a:p>
          <a:p>
            <a:r>
              <a:rPr lang="en-US" dirty="0"/>
              <a:t>. . . 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12976"/>
            <a:ext cx="178595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dirty="0" smtClean="0"/>
              <a:t>Code Snippet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705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000" dirty="0"/>
              <a:t> class is similar to 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/>
              <a:t> as it also implements dynamic array. </a:t>
            </a:r>
            <a:endParaRPr lang="en-US" sz="2000" dirty="0" smtClean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000" dirty="0" smtClean="0"/>
              <a:t> </a:t>
            </a:r>
            <a:r>
              <a:rPr lang="en-US" sz="2000" dirty="0"/>
              <a:t>class stores an array of objects and the size of the array can increase or decrease. </a:t>
            </a:r>
            <a:endParaRPr lang="en-US" sz="2000" dirty="0" smtClean="0"/>
          </a:p>
          <a:p>
            <a:r>
              <a:rPr lang="en-US" sz="2000" dirty="0"/>
              <a:t>The elements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000" dirty="0"/>
              <a:t> can be accessed using an integer index. </a:t>
            </a:r>
          </a:p>
          <a:p>
            <a:r>
              <a:rPr lang="en-US" sz="2000" dirty="0"/>
              <a:t>Each vector maintains a capacity and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capacityIncrement</a:t>
            </a:r>
            <a:r>
              <a:rPr lang="en-US" sz="2000" dirty="0" smtClean="0"/>
              <a:t> </a:t>
            </a:r>
            <a:r>
              <a:rPr lang="en-US" sz="2000" dirty="0"/>
              <a:t>to optimize storage management.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vector’s storage increases in chunks specified by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capacityIncrement</a:t>
            </a:r>
            <a:r>
              <a:rPr lang="en-US" sz="2000" dirty="0"/>
              <a:t> as components are added to it. </a:t>
            </a:r>
            <a:endParaRPr lang="en-US" sz="2000" dirty="0" smtClean="0"/>
          </a:p>
          <a:p>
            <a:r>
              <a:rPr lang="en-US" sz="2000" dirty="0"/>
              <a:t>The constructors of this class are as follows: </a:t>
            </a:r>
            <a:endParaRPr lang="en-US" sz="20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Vector(Collection&lt;? extends E&gt; c)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capIncrement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/>
              <a:t> Class [1-3]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Snippet displays </a:t>
            </a:r>
            <a:r>
              <a:rPr lang="en-US" sz="2400" dirty="0"/>
              <a:t>the creation of an instance of </a:t>
            </a:r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400" dirty="0"/>
              <a:t> </a:t>
            </a:r>
            <a:r>
              <a:rPr lang="en-US" sz="2400" dirty="0" smtClean="0"/>
              <a:t>class</a:t>
            </a:r>
            <a:r>
              <a:rPr lang="en-US" sz="2400" dirty="0"/>
              <a:t>: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/>
              <a:t>Methods of 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Class: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capacity()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endParaRPr lang="en-US" sz="2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/>
              <a:t> Class</a:t>
            </a:r>
            <a:r>
              <a:rPr lang="en-US" dirty="0"/>
              <a:t> </a:t>
            </a:r>
            <a:r>
              <a:rPr lang="en-US" dirty="0" smtClean="0"/>
              <a:t>[2-3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4320"/>
            <a:ext cx="7643866" cy="971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. . . </a:t>
            </a:r>
          </a:p>
          <a:p>
            <a:r>
              <a:rPr lang="en-US" sz="1800" dirty="0"/>
              <a:t>Vector </a:t>
            </a:r>
            <a:r>
              <a:rPr lang="en-US" sz="1800" dirty="0" err="1"/>
              <a:t>vecObj</a:t>
            </a:r>
            <a:r>
              <a:rPr lang="en-US" sz="1800" dirty="0"/>
              <a:t> = new Vector(); </a:t>
            </a:r>
          </a:p>
          <a:p>
            <a:r>
              <a:rPr lang="en-US" sz="1800" dirty="0"/>
              <a:t>. . . 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231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Snippet displays </a:t>
            </a:r>
            <a:r>
              <a:rPr lang="en-US" sz="2400" dirty="0"/>
              <a:t>the use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400" dirty="0"/>
              <a:t> </a:t>
            </a:r>
            <a:r>
              <a:rPr lang="en-US" sz="2400" dirty="0" smtClean="0"/>
              <a:t>class</a:t>
            </a:r>
            <a:r>
              <a:rPr lang="en-US" sz="2400" dirty="0"/>
              <a:t>: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/>
              <a:t> Class</a:t>
            </a:r>
            <a:r>
              <a:rPr lang="en-US" dirty="0"/>
              <a:t> </a:t>
            </a:r>
            <a:r>
              <a:rPr lang="en-US" dirty="0" smtClean="0"/>
              <a:t>[3-3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916832"/>
            <a:ext cx="7643866" cy="3160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. . . </a:t>
            </a:r>
          </a:p>
          <a:p>
            <a:r>
              <a:rPr lang="en-US" sz="1800" dirty="0"/>
              <a:t>Vector&lt;Object&gt; </a:t>
            </a:r>
            <a:r>
              <a:rPr lang="en-US" sz="1800" dirty="0" err="1"/>
              <a:t>vecObj</a:t>
            </a:r>
            <a:r>
              <a:rPr lang="en-US" sz="1800" dirty="0"/>
              <a:t> = new Vector&lt;Object&gt;(); </a:t>
            </a:r>
          </a:p>
          <a:p>
            <a:r>
              <a:rPr lang="en-US" sz="1800" dirty="0" err="1"/>
              <a:t>vecObj.addElement</a:t>
            </a:r>
            <a:r>
              <a:rPr lang="en-US" sz="1800" dirty="0"/>
              <a:t>(new Integer(5)); </a:t>
            </a:r>
          </a:p>
          <a:p>
            <a:r>
              <a:rPr lang="en-US" sz="1800" dirty="0" err="1"/>
              <a:t>vecObj.addElement</a:t>
            </a:r>
            <a:r>
              <a:rPr lang="en-US" sz="1800" dirty="0"/>
              <a:t>(new Integer(7)); </a:t>
            </a:r>
          </a:p>
          <a:p>
            <a:r>
              <a:rPr lang="en-US" sz="1800" dirty="0" err="1"/>
              <a:t>vecObj.addElement</a:t>
            </a:r>
            <a:r>
              <a:rPr lang="en-US" sz="1800" dirty="0"/>
              <a:t>(new Integer(45)); </a:t>
            </a:r>
          </a:p>
          <a:p>
            <a:r>
              <a:rPr lang="en-US" sz="1800" dirty="0" err="1"/>
              <a:t>vecObj.addElement</a:t>
            </a:r>
            <a:r>
              <a:rPr lang="en-US" sz="1800" dirty="0"/>
              <a:t>(new Float(9.95)); </a:t>
            </a:r>
          </a:p>
          <a:p>
            <a:r>
              <a:rPr lang="en-US" sz="1800" dirty="0" err="1"/>
              <a:t>vecObj.addElement</a:t>
            </a:r>
            <a:r>
              <a:rPr lang="en-US" sz="1800" dirty="0"/>
              <a:t>(new Float(6.085));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(“The value is: “ +(Object)</a:t>
            </a:r>
            <a:r>
              <a:rPr lang="en-US" sz="1800" dirty="0" err="1"/>
              <a:t>vecObj.elementAt</a:t>
            </a:r>
            <a:r>
              <a:rPr lang="en-US" sz="1800" dirty="0"/>
              <a:t>(3)); </a:t>
            </a:r>
          </a:p>
          <a:p>
            <a:r>
              <a:rPr lang="en-US" sz="1800" dirty="0"/>
              <a:t>. . . 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429305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55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400" dirty="0"/>
              <a:t> class implements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/>
              <a:t> interface.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array stores objects in consecutive memory locations, whereas a linked list stores object as a separate link.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provides a </a:t>
            </a:r>
            <a:r>
              <a:rPr lang="en-US" sz="2400" dirty="0" smtClean="0"/>
              <a:t>linked list </a:t>
            </a:r>
            <a:r>
              <a:rPr lang="en-US" sz="2400" dirty="0"/>
              <a:t>data structure. </a:t>
            </a:r>
            <a:endParaRPr lang="en-US" sz="2400" dirty="0" smtClean="0"/>
          </a:p>
          <a:p>
            <a:r>
              <a:rPr lang="en-US" sz="2400" dirty="0" smtClean="0"/>
              <a:t>A linked list </a:t>
            </a:r>
            <a:r>
              <a:rPr lang="en-US" sz="2400" dirty="0"/>
              <a:t>is a list of objects having a link to the next object. </a:t>
            </a:r>
            <a:endParaRPr lang="en-US" sz="2400" dirty="0" smtClean="0"/>
          </a:p>
          <a:p>
            <a:r>
              <a:rPr lang="en-US" sz="2400" dirty="0" smtClean="0"/>
              <a:t>There is usually a data element followed by an address element that contains the address of the next element in the list in a sequence.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such item is referred as a node. </a:t>
            </a:r>
          </a:p>
          <a:p>
            <a:r>
              <a:rPr lang="en-US" sz="2400" dirty="0"/>
              <a:t>Linked lists allow insertion and removal of nodes at any position in the list, but do not allow random access.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several different types of linked lists - singly-linked lists, doubly-linked lists, and circularly-linked lists.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 smtClean="0"/>
              <a:t> Class [1-2]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Objectives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r>
              <a:rPr lang="en-US" sz="2400" dirty="0" smtClean="0"/>
              <a:t>Explain </a:t>
            </a:r>
            <a:r>
              <a:rPr lang="en-US" sz="2400" dirty="0" err="1"/>
              <a:t>java.util</a:t>
            </a:r>
            <a:r>
              <a:rPr lang="en-US" sz="2400" dirty="0"/>
              <a:t> package</a:t>
            </a:r>
          </a:p>
          <a:p>
            <a:r>
              <a:rPr lang="en-US" sz="2400" dirty="0"/>
              <a:t>Explain List classes and interfaces</a:t>
            </a:r>
          </a:p>
          <a:p>
            <a:r>
              <a:rPr lang="en-US" sz="2400" dirty="0"/>
              <a:t>Explain Set classes and interfaces</a:t>
            </a:r>
          </a:p>
          <a:p>
            <a:r>
              <a:rPr lang="en-US" sz="2400" dirty="0"/>
              <a:t>Explain Map classes and interfaces</a:t>
            </a:r>
          </a:p>
          <a:p>
            <a:r>
              <a:rPr lang="en-US" sz="2400" dirty="0"/>
              <a:t>Explain Queues and Arrays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Java provides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200" dirty="0"/>
              <a:t> class in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200" dirty="0"/>
              <a:t> package to implement linked lists.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2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 constructor creates an empty linked list.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 &lt;? extends E&gt;c</a:t>
            </a:r>
            <a:r>
              <a:rPr lang="en-US" sz="22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b="1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 &lt;? extends E&gt;c) </a:t>
            </a:r>
            <a:r>
              <a:rPr lang="en-US" sz="2200" dirty="0"/>
              <a:t>constructor creates a linked list, which contains the elements of a specified collection, in the order they are returned by the collection’s iterator.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The following Code Snippet displays </a:t>
            </a:r>
            <a:r>
              <a:rPr lang="en-US" sz="2200" dirty="0"/>
              <a:t>the creation of an instance of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200" dirty="0"/>
              <a:t> </a:t>
            </a:r>
            <a:r>
              <a:rPr lang="en-US" sz="2200" dirty="0" smtClean="0"/>
              <a:t>class: </a:t>
            </a:r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 smtClean="0"/>
              <a:t> Class [2-2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296648"/>
            <a:ext cx="7643866" cy="951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 </a:t>
            </a:r>
            <a:r>
              <a:rPr lang="en-US" sz="1800" dirty="0"/>
              <a:t>. . </a:t>
            </a:r>
          </a:p>
          <a:p>
            <a:r>
              <a:rPr lang="en-US" sz="1800" dirty="0" err="1"/>
              <a:t>LinkedList</a:t>
            </a:r>
            <a:r>
              <a:rPr lang="en-US" sz="1800" dirty="0"/>
              <a:t>&lt;String&gt; </a:t>
            </a:r>
            <a:r>
              <a:rPr lang="en-US" sz="1800" dirty="0" err="1"/>
              <a:t>lisObj</a:t>
            </a:r>
            <a:r>
              <a:rPr lang="en-US" sz="1800" dirty="0"/>
              <a:t> = new </a:t>
            </a:r>
            <a:r>
              <a:rPr lang="en-US" sz="1800" dirty="0" err="1"/>
              <a:t>LinkedList</a:t>
            </a:r>
            <a:r>
              <a:rPr lang="en-US" sz="1800" dirty="0"/>
              <a:t>&lt;List&gt;(); </a:t>
            </a:r>
          </a:p>
          <a:p>
            <a:r>
              <a:rPr lang="en-US" sz="1800" dirty="0"/>
              <a:t>. . . 	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725144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837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/>
              <a:t>The following Code </a:t>
            </a:r>
            <a:r>
              <a:rPr lang="en-US" sz="1700" dirty="0"/>
              <a:t>Snippet </a:t>
            </a:r>
            <a:r>
              <a:rPr lang="en-US" sz="1700" dirty="0" smtClean="0"/>
              <a:t>displays </a:t>
            </a:r>
            <a:r>
              <a:rPr lang="en-US" sz="1700" dirty="0"/>
              <a:t>the use of the methods of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700" dirty="0"/>
              <a:t> </a:t>
            </a:r>
            <a:r>
              <a:rPr lang="en-US" sz="1700" dirty="0" smtClean="0"/>
              <a:t>class: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/>
              <a:t> Class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862" y="3518889"/>
            <a:ext cx="7643866" cy="2844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 . . </a:t>
            </a:r>
          </a:p>
          <a:p>
            <a:r>
              <a:rPr lang="en-US" dirty="0" err="1"/>
              <a:t>LinkedList</a:t>
            </a:r>
            <a:r>
              <a:rPr lang="en-US" dirty="0"/>
              <a:t>&lt;String&gt; </a:t>
            </a:r>
            <a:r>
              <a:rPr lang="en-US" dirty="0" err="1"/>
              <a:t>lisObj</a:t>
            </a:r>
            <a:r>
              <a:rPr lang="en-US" dirty="0"/>
              <a:t> = new </a:t>
            </a:r>
            <a:r>
              <a:rPr lang="en-US" dirty="0" err="1"/>
              <a:t>LinkedList</a:t>
            </a:r>
            <a:r>
              <a:rPr lang="en-US" dirty="0"/>
              <a:t>&lt;String&gt;(); </a:t>
            </a:r>
          </a:p>
          <a:p>
            <a:r>
              <a:rPr lang="en-US" dirty="0" err="1"/>
              <a:t>lisObj.add</a:t>
            </a:r>
            <a:r>
              <a:rPr lang="en-US" dirty="0"/>
              <a:t>(“John”); </a:t>
            </a:r>
          </a:p>
          <a:p>
            <a:r>
              <a:rPr lang="en-US" dirty="0" err="1"/>
              <a:t>lisObj.add</a:t>
            </a:r>
            <a:r>
              <a:rPr lang="en-US" dirty="0"/>
              <a:t>(“Mary”); </a:t>
            </a:r>
          </a:p>
          <a:p>
            <a:r>
              <a:rPr lang="en-US" dirty="0" err="1"/>
              <a:t>lisObj.add</a:t>
            </a:r>
            <a:r>
              <a:rPr lang="en-US" dirty="0"/>
              <a:t>(“Jack”); </a:t>
            </a:r>
          </a:p>
          <a:p>
            <a:r>
              <a:rPr lang="en-US" dirty="0" err="1"/>
              <a:t>lisObj.add</a:t>
            </a:r>
            <a:r>
              <a:rPr lang="en-US" dirty="0"/>
              <a:t>(“Elvis”); </a:t>
            </a:r>
          </a:p>
          <a:p>
            <a:r>
              <a:rPr lang="en-US" dirty="0" err="1"/>
              <a:t>lisObj.add</a:t>
            </a:r>
            <a:r>
              <a:rPr lang="en-US" dirty="0"/>
              <a:t>(“Martin”);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(“Original content of the list: “ + </a:t>
            </a:r>
            <a:r>
              <a:rPr lang="en-US" dirty="0" err="1"/>
              <a:t>lisObj</a:t>
            </a:r>
            <a:r>
              <a:rPr lang="en-US" dirty="0"/>
              <a:t>); </a:t>
            </a:r>
          </a:p>
          <a:p>
            <a:r>
              <a:rPr lang="en-US" dirty="0" err="1"/>
              <a:t>lisObj.removeFirst</a:t>
            </a:r>
            <a:r>
              <a:rPr lang="en-US" dirty="0"/>
              <a:t>();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(“After removing content of the list: “ + </a:t>
            </a:r>
            <a:r>
              <a:rPr lang="en-US" dirty="0" err="1"/>
              <a:t>lisObj</a:t>
            </a:r>
            <a:r>
              <a:rPr lang="en-US" dirty="0"/>
              <a:t>); </a:t>
            </a:r>
          </a:p>
          <a:p>
            <a:r>
              <a:rPr lang="en-US" dirty="0"/>
              <a:t>. . . 		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62" y="3108368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23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autoboxing</a:t>
            </a:r>
            <a:r>
              <a:rPr lang="en-US" sz="2400" dirty="0"/>
              <a:t> and unboxing feature automates the process of using primitive value into a collection. </a:t>
            </a:r>
            <a:endParaRPr lang="en-US" sz="2400" dirty="0" smtClean="0"/>
          </a:p>
          <a:p>
            <a:r>
              <a:rPr lang="en-US" sz="2400" dirty="0" smtClean="0"/>
              <a:t>Note </a:t>
            </a:r>
            <a:r>
              <a:rPr lang="en-US" sz="2400" dirty="0"/>
              <a:t>that collections hold only object references. </a:t>
            </a:r>
            <a:endParaRPr lang="en-US" sz="2400" dirty="0" smtClean="0"/>
          </a:p>
          <a:p>
            <a:r>
              <a:rPr lang="en-US" sz="2400" dirty="0" smtClean="0"/>
              <a:t>So</a:t>
            </a:r>
            <a:r>
              <a:rPr lang="en-US" sz="2400" dirty="0"/>
              <a:t>, primitive values, such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/>
              <a:t>, have to be boxed into the appropriate wrapper class.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value is required, the </a:t>
            </a:r>
            <a:r>
              <a:rPr lang="en-US" sz="2400" dirty="0" smtClean="0"/>
              <a:t>integer </a:t>
            </a:r>
            <a:r>
              <a:rPr lang="en-US" sz="2400" dirty="0"/>
              <a:t>value must be unbox using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method.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autoboxing</a:t>
            </a:r>
            <a:r>
              <a:rPr lang="en-US" sz="2400" dirty="0"/>
              <a:t> and unboxing feature helps to reduce the clutter in the code.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r>
              <a:rPr lang="en-US" dirty="0" smtClean="0"/>
              <a:t> </a:t>
            </a:r>
            <a:r>
              <a:rPr lang="en-US" dirty="0"/>
              <a:t>and Unboxing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/>
              <a:t> interface creates a list of unordered objects.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creates non-duplicate list of object references. </a:t>
            </a:r>
            <a:endParaRPr lang="en-US" sz="2000" dirty="0" smtClean="0"/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/>
              <a:t> interface inherits all the methods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000" dirty="0"/>
              <a:t> </a:t>
            </a:r>
            <a:r>
              <a:rPr lang="en-US" sz="2000" dirty="0" smtClean="0"/>
              <a:t>interface, except </a:t>
            </a:r>
            <a:r>
              <a:rPr lang="en-US" sz="2000" dirty="0"/>
              <a:t>those methods that allow duplicate elements. </a:t>
            </a:r>
          </a:p>
          <a:p>
            <a:r>
              <a:rPr lang="en-US" sz="2000" dirty="0"/>
              <a:t>The Java platform contains three general-purpose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/>
              <a:t> implementations. They are as follows: </a:t>
            </a:r>
            <a:endParaRPr lang="en-US" sz="2000" dirty="0" smtClean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</a:p>
          <a:p>
            <a:r>
              <a:rPr lang="en-US" sz="2000" dirty="0" smtClean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/>
              <a:t> interface is an extension of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000" dirty="0"/>
              <a:t> interface and defines a set of elements.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difference between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/>
              <a:t> is </a:t>
            </a:r>
            <a:r>
              <a:rPr lang="en-US" sz="2000" dirty="0" smtClean="0"/>
              <a:t>that,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/>
              <a:t> does not permit duplication of elements. </a:t>
            </a:r>
            <a:endParaRPr lang="en-US" sz="2000" dirty="0" smtClean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 smtClean="0"/>
              <a:t> </a:t>
            </a:r>
            <a:r>
              <a:rPr lang="en-US" sz="2000" dirty="0"/>
              <a:t>is used to create non-duplicate list of object references. </a:t>
            </a:r>
            <a:endParaRPr lang="en-US" sz="2000" dirty="0" smtClean="0"/>
          </a:p>
          <a:p>
            <a:r>
              <a:rPr lang="en-US" sz="2000" dirty="0" smtClean="0"/>
              <a:t>Therefore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/>
              <a:t>method returns false if duplicate elements are added.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r>
              <a:rPr lang="en-US" b="0" i="1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retainAll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 Interface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2400" dirty="0"/>
              <a:t> interface extends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400" dirty="0"/>
              <a:t> interface and its iterator traverses its elements in the ascending order. </a:t>
            </a:r>
            <a:endParaRPr lang="en-US" sz="2400" dirty="0" smtClean="0"/>
          </a:p>
          <a:p>
            <a:r>
              <a:rPr lang="en-US" sz="2400" dirty="0" smtClean="0"/>
              <a:t>Elements </a:t>
            </a:r>
            <a:r>
              <a:rPr lang="en-US" sz="2400" dirty="0"/>
              <a:t>can be ordered by natural ordering, or by using a Comparator that a user can provide while creating a sorted set.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2400" dirty="0"/>
              <a:t> is used to create sorted lists of non-duplicate object references.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ordering of a sorted set should be consistent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400" dirty="0"/>
              <a:t>method. </a:t>
            </a:r>
            <a:endParaRPr lang="en-US" sz="2400" dirty="0" smtClean="0"/>
          </a:p>
          <a:p>
            <a:r>
              <a:rPr lang="en-US" sz="2400" dirty="0"/>
              <a:t>A sorted set performs all element comparisons using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compare() </a:t>
            </a:r>
            <a:r>
              <a:rPr lang="en-US" sz="2400" dirty="0"/>
              <a:t>method.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dirty="0" smtClean="0"/>
              <a:t> Interface [1-2]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Typically, sorted set implementation classes provide the following standard constructors: </a:t>
            </a:r>
            <a:endParaRPr lang="en-US" sz="24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 argument (void) constructor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argument of type Comparator constructor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argument of type Collection constructor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r>
              <a:rPr lang="en-US" sz="2400" dirty="0"/>
              <a:t>Some of the methods in this interface are as follows: </a:t>
            </a:r>
            <a:endParaRPr lang="en-US" sz="24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first()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last()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subSet (E startElement, E endElement)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dirty="0" smtClean="0"/>
              <a:t> Interface</a:t>
            </a:r>
            <a:r>
              <a:rPr lang="en-US" dirty="0"/>
              <a:t> </a:t>
            </a:r>
            <a:r>
              <a:rPr lang="en-US" dirty="0" smtClean="0"/>
              <a:t>[2-2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200" dirty="0"/>
              <a:t> class implements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200" dirty="0"/>
              <a:t> </a:t>
            </a:r>
            <a:r>
              <a:rPr lang="en-US" sz="2200" dirty="0" smtClean="0"/>
              <a:t>interface and creates </a:t>
            </a:r>
            <a:r>
              <a:rPr lang="en-US" sz="2200" dirty="0"/>
              <a:t>a collection that makes use of a </a:t>
            </a:r>
            <a:r>
              <a:rPr lang="en-US" sz="2200" dirty="0" err="1"/>
              <a:t>hashtable</a:t>
            </a:r>
            <a:r>
              <a:rPr lang="en-US" sz="2200" dirty="0"/>
              <a:t> for data storage.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200" dirty="0"/>
              <a:t> class allows null element. </a:t>
            </a:r>
          </a:p>
          <a:p>
            <a:r>
              <a:rPr lang="en-US" sz="2200" dirty="0" smtClean="0"/>
              <a:t>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200" dirty="0"/>
              <a:t> class provides constant time performance for the basic operations. </a:t>
            </a:r>
            <a:endParaRPr lang="en-US" sz="2200" dirty="0" smtClean="0"/>
          </a:p>
          <a:p>
            <a:r>
              <a:rPr lang="en-US" sz="2200" dirty="0"/>
              <a:t>The constructors of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200" dirty="0"/>
              <a:t> class are as follows</a:t>
            </a:r>
            <a:r>
              <a:rPr lang="en-US" sz="2200" dirty="0" smtClean="0"/>
              <a:t>: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size, 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fillRatio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/>
              <a:t>The following Code </a:t>
            </a:r>
            <a:r>
              <a:rPr lang="en-US" sz="2200" dirty="0"/>
              <a:t>Snippet </a:t>
            </a:r>
            <a:r>
              <a:rPr lang="en-US" sz="2200" dirty="0" smtClean="0"/>
              <a:t>displays </a:t>
            </a:r>
            <a:r>
              <a:rPr lang="en-US" sz="2200" dirty="0"/>
              <a:t>the creation of an instance of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200" dirty="0"/>
              <a:t> </a:t>
            </a:r>
            <a:r>
              <a:rPr lang="en-US" sz="2200" dirty="0" smtClean="0"/>
              <a:t>class</a:t>
            </a:r>
            <a:r>
              <a:rPr lang="en-US" sz="2200" dirty="0"/>
              <a:t>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/>
              <a:t> </a:t>
            </a:r>
            <a:r>
              <a:rPr lang="en-US" dirty="0"/>
              <a:t>Class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517232"/>
            <a:ext cx="7643866" cy="971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. . . </a:t>
            </a:r>
          </a:p>
          <a:p>
            <a:r>
              <a:rPr lang="en-US" sz="1800" dirty="0"/>
              <a:t>Set&lt;String&gt; words = new </a:t>
            </a:r>
            <a:r>
              <a:rPr lang="en-US" sz="1800" dirty="0" err="1"/>
              <a:t>HashSet</a:t>
            </a:r>
            <a:r>
              <a:rPr lang="en-US" sz="1800" dirty="0"/>
              <a:t>&lt;String&gt;(); </a:t>
            </a:r>
          </a:p>
          <a:p>
            <a:r>
              <a:rPr lang="en-US" sz="1800" dirty="0"/>
              <a:t>. . . 		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5074818"/>
            <a:ext cx="178595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dirty="0" smtClean="0"/>
              <a:t>Code Snippet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2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lang="en-US" sz="2400" dirty="0"/>
              <a:t> class creates a list of elements and maintains the order of the elements added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This class includes the following features: </a:t>
            </a:r>
            <a:endParaRPr lang="en-US" sz="2400" dirty="0" smtClean="0"/>
          </a:p>
          <a:p>
            <a:pPr lvl="1"/>
            <a:r>
              <a:rPr lang="en-US" sz="1600" dirty="0"/>
              <a:t>It provides all of the optional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600" dirty="0"/>
              <a:t> operations. </a:t>
            </a:r>
          </a:p>
          <a:p>
            <a:pPr lvl="1"/>
            <a:r>
              <a:rPr lang="en-US" sz="1600" dirty="0"/>
              <a:t>It permits null elements. </a:t>
            </a:r>
          </a:p>
          <a:p>
            <a:pPr lvl="1"/>
            <a:r>
              <a:rPr lang="en-US" sz="1600" dirty="0"/>
              <a:t>It provides constant-time performance for the basic operations such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2400" dirty="0"/>
              <a:t>The constructors of </a:t>
            </a:r>
            <a:r>
              <a:rPr lang="en-US" sz="2400" dirty="0" smtClean="0"/>
              <a:t>this </a:t>
            </a:r>
            <a:r>
              <a:rPr lang="en-US" sz="2400" dirty="0"/>
              <a:t>class are as follows: </a:t>
            </a:r>
            <a:endParaRPr lang="en-US" sz="2400" dirty="0" smtClean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initial capacity)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lang="en-US" dirty="0" smtClean="0"/>
              <a:t> </a:t>
            </a:r>
            <a:r>
              <a:rPr lang="en-US" dirty="0"/>
              <a:t>Class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2000" dirty="0"/>
              <a:t> class implements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NavigableSet</a:t>
            </a:r>
            <a:r>
              <a:rPr lang="en-US" sz="2000" dirty="0"/>
              <a:t> interface and uses a tree structure for data storage.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elements can be ordered by natural </a:t>
            </a:r>
            <a:r>
              <a:rPr lang="en-US" sz="2000" dirty="0" smtClean="0"/>
              <a:t>ordering or </a:t>
            </a:r>
            <a:r>
              <a:rPr lang="en-US" sz="2000" dirty="0"/>
              <a:t>by using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sz="2000" dirty="0"/>
              <a:t> provided at the time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 smtClean="0"/>
              <a:t> </a:t>
            </a:r>
            <a:r>
              <a:rPr lang="en-US" sz="2000" dirty="0"/>
              <a:t>creation. </a:t>
            </a:r>
          </a:p>
          <a:p>
            <a:r>
              <a:rPr lang="en-US" sz="2000" dirty="0"/>
              <a:t>Objects are stored in ascending order and therefore accessing and retrieving an object is much faster. </a:t>
            </a:r>
            <a:endParaRPr lang="en-US" sz="2000" dirty="0" smtClean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2000" dirty="0" smtClean="0"/>
              <a:t> is </a:t>
            </a:r>
            <a:r>
              <a:rPr lang="en-US" sz="2000" dirty="0"/>
              <a:t>used when elements needs to be extracted quickly from the collection in a sorted manner. </a:t>
            </a:r>
            <a:endParaRPr lang="en-US" sz="2000" dirty="0" smtClean="0"/>
          </a:p>
          <a:p>
            <a:r>
              <a:rPr lang="en-GB" sz="2000" dirty="0" smtClean="0"/>
              <a:t>This class includes the following constructors: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(Comparator&lt;? super E&gt; c)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/>
            <a:r>
              <a:rPr lang="en-US" sz="2000" dirty="0"/>
              <a:t>The</a:t>
            </a:r>
            <a:r>
              <a:rPr lang="en-US" sz="2000" dirty="0" smtClean="0"/>
              <a:t> </a:t>
            </a:r>
            <a:r>
              <a:rPr lang="en-US" sz="2000" dirty="0"/>
              <a:t>following Code </a:t>
            </a:r>
            <a:r>
              <a:rPr lang="en-US" sz="2000" dirty="0" smtClean="0"/>
              <a:t>Snippet creates an instance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2000" dirty="0"/>
              <a:t>: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dirty="0" smtClean="0"/>
              <a:t> </a:t>
            </a:r>
            <a:r>
              <a:rPr lang="en-US" dirty="0"/>
              <a:t>Class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64" y="5832876"/>
            <a:ext cx="7643866" cy="7763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 . . </a:t>
            </a:r>
          </a:p>
          <a:p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tsObj</a:t>
            </a:r>
            <a:r>
              <a:rPr lang="en-US" dirty="0"/>
              <a:t> = new </a:t>
            </a:r>
            <a:r>
              <a:rPr lang="en-US" dirty="0" err="1"/>
              <a:t>TreeSet</a:t>
            </a:r>
            <a:r>
              <a:rPr lang="en-US" dirty="0"/>
              <a:t>(); </a:t>
            </a:r>
          </a:p>
          <a:p>
            <a:r>
              <a:rPr lang="en-US" dirty="0"/>
              <a:t>. . . 			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964" y="5433833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311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collection framework </a:t>
            </a:r>
            <a:r>
              <a:rPr lang="en-US" sz="2400" dirty="0"/>
              <a:t>consist of collection interfaces which are primary means by </a:t>
            </a:r>
            <a:r>
              <a:rPr lang="en-US" sz="2400" dirty="0" smtClean="0"/>
              <a:t>which collections </a:t>
            </a:r>
            <a:r>
              <a:rPr lang="en-US" sz="2400" dirty="0"/>
              <a:t>are manipulated.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also have wrapper and general purpose implementations. Adapter implementation helps to adapt one collection over other. </a:t>
            </a:r>
            <a:endParaRPr lang="en-US" sz="2400" dirty="0" smtClean="0"/>
          </a:p>
          <a:p>
            <a:r>
              <a:rPr lang="en-US" sz="2400" dirty="0" smtClean="0"/>
              <a:t>Besides these, </a:t>
            </a:r>
            <a:r>
              <a:rPr lang="en-US" sz="2400" dirty="0"/>
              <a:t>there are convenience implementations and legacy implementations.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b="0" dirty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dirty="0"/>
              <a:t> object stores data in the form of relationships between keys and values. </a:t>
            </a:r>
            <a:endParaRPr lang="en-US" sz="1800" dirty="0" smtClean="0"/>
          </a:p>
          <a:p>
            <a:r>
              <a:rPr lang="en-US" sz="1800" dirty="0" smtClean="0"/>
              <a:t>Each </a:t>
            </a:r>
            <a:r>
              <a:rPr lang="en-US" sz="1800" dirty="0"/>
              <a:t>key will map to at least a single value. </a:t>
            </a: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key information is known, its value can be retrieved from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dirty="0"/>
              <a:t> object. </a:t>
            </a:r>
            <a:endParaRPr lang="en-US" sz="1800" dirty="0" smtClean="0"/>
          </a:p>
          <a:p>
            <a:r>
              <a:rPr lang="en-US" sz="1800" dirty="0" smtClean="0"/>
              <a:t>Keys </a:t>
            </a:r>
            <a:r>
              <a:rPr lang="en-US" sz="1800" dirty="0"/>
              <a:t>should be unique but values can be duplicated.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dirty="0"/>
              <a:t> interface does not extend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1800" dirty="0"/>
              <a:t> interface. </a:t>
            </a:r>
            <a:endParaRPr lang="en-US" sz="1800" dirty="0" smtClean="0"/>
          </a:p>
          <a:p>
            <a:r>
              <a:rPr lang="en-US" sz="1800" dirty="0"/>
              <a:t>The interface describes a mapping from keys to values, without duplicate keys. </a:t>
            </a:r>
            <a:endParaRPr lang="en-US" sz="1800" dirty="0" smtClean="0"/>
          </a:p>
          <a:p>
            <a:r>
              <a:rPr lang="en-US" sz="1800" dirty="0"/>
              <a:t>The Collections API provides three general-purpose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dirty="0"/>
              <a:t> implementations: </a:t>
            </a:r>
            <a:endParaRPr lang="en-US" sz="1800" dirty="0" smtClean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The important methods of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dirty="0"/>
              <a:t> interface are as follows: </a:t>
            </a:r>
            <a:endParaRPr lang="en-US" sz="18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put(K key, V value)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get(Object key)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size()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values()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r>
              <a:rPr lang="en-US" b="0" i="1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/>
              <a:t> class implements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400" dirty="0"/>
              <a:t> interface and inherits all its methods.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instance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/>
              <a:t> has two parameters: initial capacity and load factor. </a:t>
            </a:r>
            <a:endParaRPr lang="en-US" sz="2400" dirty="0" smtClean="0"/>
          </a:p>
          <a:p>
            <a:r>
              <a:rPr lang="en-US" sz="2400" dirty="0" smtClean="0"/>
              <a:t>Initial </a:t>
            </a:r>
            <a:r>
              <a:rPr lang="en-US" sz="2400" dirty="0"/>
              <a:t>capacity determines the number of objects that can be added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/>
              <a:t> at the time of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2400" dirty="0" smtClean="0"/>
              <a:t> creation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load factor determines how full the </a:t>
            </a:r>
            <a:r>
              <a:rPr lang="en-US" sz="2400" dirty="0" err="1"/>
              <a:t>H</a:t>
            </a:r>
            <a:r>
              <a:rPr lang="en-US" sz="2400" dirty="0" err="1" smtClean="0"/>
              <a:t>ashtable</a:t>
            </a:r>
            <a:r>
              <a:rPr lang="en-US" sz="2400" dirty="0" smtClean="0"/>
              <a:t> </a:t>
            </a:r>
            <a:r>
              <a:rPr lang="en-US" sz="2400" dirty="0"/>
              <a:t>can </a:t>
            </a:r>
            <a:r>
              <a:rPr lang="en-US" sz="2400" dirty="0" smtClean="0"/>
              <a:t>get, </a:t>
            </a:r>
            <a:r>
              <a:rPr lang="en-US" sz="2400" dirty="0"/>
              <a:t>before its capacity is automatically increased. </a:t>
            </a:r>
            <a:endParaRPr lang="en-US" sz="2400" dirty="0" smtClean="0"/>
          </a:p>
          <a:p>
            <a:r>
              <a:rPr lang="en-US" sz="2400" dirty="0"/>
              <a:t>The constructors of this class are as follows: </a:t>
            </a:r>
            <a:endParaRPr lang="en-US" sz="2400" dirty="0" smtClean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(Map&lt;? extends K,? extends V&gt; m)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/>
              <a:t> Class [1-4]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following Code </a:t>
            </a:r>
            <a:r>
              <a:rPr lang="en-US" sz="2400" dirty="0"/>
              <a:t>Snippet </a:t>
            </a:r>
            <a:r>
              <a:rPr lang="en-US" sz="2400" dirty="0" smtClean="0"/>
              <a:t>displays </a:t>
            </a:r>
            <a:r>
              <a:rPr lang="en-US" sz="2400" dirty="0"/>
              <a:t>the use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/>
              <a:t> </a:t>
            </a:r>
            <a:r>
              <a:rPr lang="en-US" sz="2400" dirty="0" smtClean="0"/>
              <a:t>class</a:t>
            </a:r>
            <a:r>
              <a:rPr lang="en-US" sz="2400" dirty="0"/>
              <a:t>: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[2-4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199499"/>
            <a:ext cx="7643866" cy="3804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. . . </a:t>
            </a:r>
          </a:p>
          <a:p>
            <a:r>
              <a:rPr lang="en-US" sz="1800" dirty="0"/>
              <a:t>class </a:t>
            </a:r>
            <a:r>
              <a:rPr lang="en-US" sz="1800" dirty="0" err="1"/>
              <a:t>EmployeeData</a:t>
            </a:r>
            <a:r>
              <a:rPr lang="en-US" sz="1800" dirty="0"/>
              <a:t> </a:t>
            </a:r>
          </a:p>
          <a:p>
            <a:r>
              <a:rPr lang="en-US" sz="1800" dirty="0"/>
              <a:t>{ </a:t>
            </a:r>
          </a:p>
          <a:p>
            <a:pPr indent="514350"/>
            <a:r>
              <a:rPr lang="en-US" sz="1800" dirty="0"/>
              <a:t>public </a:t>
            </a:r>
            <a:r>
              <a:rPr lang="en-US" sz="1800" dirty="0" err="1"/>
              <a:t>EmployeeData</a:t>
            </a:r>
            <a:r>
              <a:rPr lang="en-US" sz="1800" dirty="0"/>
              <a:t>(String nm) </a:t>
            </a:r>
          </a:p>
          <a:p>
            <a:pPr indent="514350"/>
            <a:r>
              <a:rPr lang="en-US" sz="1800" dirty="0"/>
              <a:t>{ </a:t>
            </a:r>
          </a:p>
          <a:p>
            <a:pPr indent="971550"/>
            <a:r>
              <a:rPr lang="en-US" sz="1800" dirty="0"/>
              <a:t>name = nm; </a:t>
            </a:r>
          </a:p>
          <a:p>
            <a:pPr indent="971550"/>
            <a:r>
              <a:rPr lang="en-US" sz="1800" dirty="0"/>
              <a:t>salary = 5600; </a:t>
            </a:r>
          </a:p>
          <a:p>
            <a:pPr indent="514350"/>
            <a:r>
              <a:rPr lang="en-US" sz="1800" dirty="0"/>
              <a:t>} </a:t>
            </a:r>
          </a:p>
          <a:p>
            <a:pPr indent="514350"/>
            <a:r>
              <a:rPr lang="en-US" sz="1800" dirty="0"/>
              <a:t>public String </a:t>
            </a:r>
            <a:r>
              <a:rPr lang="en-US" sz="1800" dirty="0" err="1"/>
              <a:t>toString</a:t>
            </a:r>
            <a:r>
              <a:rPr lang="en-US" sz="1800" dirty="0"/>
              <a:t>() </a:t>
            </a:r>
          </a:p>
          <a:p>
            <a:pPr indent="514350"/>
            <a:r>
              <a:rPr lang="en-US" sz="1800" dirty="0"/>
              <a:t>{ </a:t>
            </a:r>
          </a:p>
          <a:p>
            <a:pPr indent="914400"/>
            <a:r>
              <a:rPr lang="en-US" sz="1800" dirty="0"/>
              <a:t>return “[name=” + name + “, salary=” + salary + “]”; 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70294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513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/>
              <a:t> Class</a:t>
            </a:r>
            <a:r>
              <a:rPr lang="en-US" dirty="0"/>
              <a:t> </a:t>
            </a:r>
            <a:r>
              <a:rPr lang="en-US" dirty="0" smtClean="0"/>
              <a:t>[3-4</a:t>
            </a:r>
            <a:r>
              <a:rPr lang="en-US" dirty="0"/>
              <a:t>]</a:t>
            </a:r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7643866" cy="485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514350"/>
            <a:r>
              <a:rPr lang="en-US" sz="1800" dirty="0" smtClean="0"/>
              <a:t>public </a:t>
            </a:r>
            <a:r>
              <a:rPr lang="en-US" sz="1800" dirty="0"/>
              <a:t>String </a:t>
            </a:r>
            <a:r>
              <a:rPr lang="en-US" sz="1800" dirty="0" err="1"/>
              <a:t>toString</a:t>
            </a:r>
            <a:r>
              <a:rPr lang="en-US" sz="1800" dirty="0"/>
              <a:t>() </a:t>
            </a:r>
          </a:p>
          <a:p>
            <a:pPr indent="514350"/>
            <a:r>
              <a:rPr lang="en-US" sz="1800" dirty="0"/>
              <a:t>{ </a:t>
            </a:r>
          </a:p>
          <a:p>
            <a:pPr indent="514350"/>
            <a:r>
              <a:rPr lang="en-US" sz="1800" dirty="0"/>
              <a:t>return “[name=” + name + “, salary=” + salary + “]”; </a:t>
            </a:r>
          </a:p>
          <a:p>
            <a:pPr indent="514350"/>
            <a:r>
              <a:rPr lang="en-US" sz="1800" dirty="0"/>
              <a:t>} </a:t>
            </a:r>
          </a:p>
          <a:p>
            <a:pPr indent="514350"/>
            <a:r>
              <a:rPr lang="en-US" sz="1800" dirty="0"/>
              <a:t>. . . </a:t>
            </a:r>
          </a:p>
          <a:p>
            <a:pPr indent="514350"/>
            <a:r>
              <a:rPr lang="en-US" sz="1800" dirty="0"/>
              <a:t>}</a:t>
            </a:r>
          </a:p>
          <a:p>
            <a:pPr indent="514350"/>
            <a:r>
              <a:rPr lang="en-US" sz="1800" dirty="0"/>
              <a:t>public class </a:t>
            </a:r>
            <a:r>
              <a:rPr lang="en-US" sz="1800" dirty="0" err="1"/>
              <a:t>MapTest</a:t>
            </a:r>
            <a:r>
              <a:rPr lang="en-US" sz="1800" dirty="0"/>
              <a:t> </a:t>
            </a:r>
          </a:p>
          <a:p>
            <a:pPr indent="514350"/>
            <a:r>
              <a:rPr lang="en-US" sz="1800" dirty="0"/>
              <a:t>{ </a:t>
            </a:r>
          </a:p>
          <a:p>
            <a:pPr indent="514350"/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pPr indent="514350"/>
            <a:r>
              <a:rPr lang="en-US" sz="1800" dirty="0"/>
              <a:t>{ </a:t>
            </a:r>
          </a:p>
          <a:p>
            <a:pPr indent="514350"/>
            <a:r>
              <a:rPr lang="en-US" sz="1800" dirty="0"/>
              <a:t>Map&lt;String, </a:t>
            </a:r>
            <a:r>
              <a:rPr lang="en-US" sz="1800" dirty="0" err="1"/>
              <a:t>EmployeeData</a:t>
            </a:r>
            <a:r>
              <a:rPr lang="en-US" sz="1800" dirty="0"/>
              <a:t>&gt; </a:t>
            </a:r>
            <a:r>
              <a:rPr lang="en-US" sz="1800" dirty="0" err="1"/>
              <a:t>staffObj</a:t>
            </a:r>
            <a:r>
              <a:rPr lang="en-US" sz="1800" dirty="0"/>
              <a:t> = new </a:t>
            </a:r>
            <a:r>
              <a:rPr lang="en-US" sz="1800" dirty="0" err="1"/>
              <a:t>HashMap</a:t>
            </a:r>
            <a:r>
              <a:rPr lang="en-US" sz="1800" dirty="0"/>
              <a:t>&lt;String, </a:t>
            </a:r>
          </a:p>
          <a:p>
            <a:pPr indent="514350"/>
            <a:r>
              <a:rPr lang="en-US" sz="1800" dirty="0" err="1"/>
              <a:t>EmployeeData</a:t>
            </a:r>
            <a:r>
              <a:rPr lang="en-US" sz="1800" dirty="0"/>
              <a:t>&gt;(); </a:t>
            </a:r>
          </a:p>
          <a:p>
            <a:pPr indent="514350"/>
            <a:r>
              <a:rPr lang="en-US" sz="1800" dirty="0" err="1"/>
              <a:t>staffObj.put</a:t>
            </a:r>
            <a:r>
              <a:rPr lang="en-US" sz="1800" dirty="0"/>
              <a:t>(“101”, new </a:t>
            </a:r>
            <a:r>
              <a:rPr lang="en-US" sz="1800" dirty="0" err="1"/>
              <a:t>EmployeeData</a:t>
            </a:r>
            <a:r>
              <a:rPr lang="en-US" sz="1800" dirty="0"/>
              <a:t>(“Anna John”)); 			</a:t>
            </a:r>
          </a:p>
        </p:txBody>
      </p:sp>
    </p:spTree>
    <p:extLst>
      <p:ext uri="{BB962C8B-B14F-4D97-AF65-F5344CB8AC3E}">
        <p14:creationId xmlns:p14="http://schemas.microsoft.com/office/powerpoint/2010/main" val="21769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/>
              <a:t> Class</a:t>
            </a:r>
            <a:r>
              <a:rPr lang="en-US" dirty="0"/>
              <a:t> </a:t>
            </a:r>
            <a:r>
              <a:rPr lang="en-US" dirty="0" smtClean="0"/>
              <a:t>[4-4</a:t>
            </a:r>
            <a:r>
              <a:rPr lang="en-US" dirty="0"/>
              <a:t>]</a:t>
            </a:r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8462144" cy="3610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514350"/>
            <a:r>
              <a:rPr lang="en-US" sz="1800" dirty="0" err="1" smtClean="0"/>
              <a:t>staffObj.put</a:t>
            </a:r>
            <a:r>
              <a:rPr lang="en-US" sz="1800" dirty="0"/>
              <a:t>(“102”, new </a:t>
            </a:r>
            <a:r>
              <a:rPr lang="en-US" sz="1800" dirty="0" err="1"/>
              <a:t>EmployeeData</a:t>
            </a:r>
            <a:r>
              <a:rPr lang="en-US" sz="1800" dirty="0"/>
              <a:t>(“Harry Hacker”)); </a:t>
            </a:r>
          </a:p>
          <a:p>
            <a:pPr indent="514350"/>
            <a:r>
              <a:rPr lang="en-US" sz="1800" dirty="0" err="1"/>
              <a:t>staffObj.put</a:t>
            </a:r>
            <a:r>
              <a:rPr lang="en-US" sz="1800" dirty="0"/>
              <a:t>(“103”, new </a:t>
            </a:r>
            <a:r>
              <a:rPr lang="en-US" sz="1800" dirty="0" err="1"/>
              <a:t>EmployeeData</a:t>
            </a:r>
            <a:r>
              <a:rPr lang="en-US" sz="1800" dirty="0"/>
              <a:t>(“</a:t>
            </a:r>
            <a:r>
              <a:rPr lang="en-US" sz="1800" dirty="0" err="1"/>
              <a:t>Joby</a:t>
            </a:r>
            <a:r>
              <a:rPr lang="en-US" sz="1800" dirty="0"/>
              <a:t> Martin”)); </a:t>
            </a:r>
          </a:p>
          <a:p>
            <a:pPr indent="514350"/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staffObj</a:t>
            </a:r>
            <a:r>
              <a:rPr lang="en-US" sz="1800" dirty="0"/>
              <a:t>); </a:t>
            </a:r>
          </a:p>
          <a:p>
            <a:pPr indent="514350"/>
            <a:r>
              <a:rPr lang="en-US" sz="1800" dirty="0" err="1"/>
              <a:t>staffObj.remove</a:t>
            </a:r>
            <a:r>
              <a:rPr lang="en-US" sz="1800" dirty="0"/>
              <a:t>(“103”); </a:t>
            </a:r>
          </a:p>
          <a:p>
            <a:pPr indent="514350"/>
            <a:r>
              <a:rPr lang="en-US" sz="1800" dirty="0" err="1"/>
              <a:t>staffObj.put</a:t>
            </a:r>
            <a:r>
              <a:rPr lang="en-US" sz="1800" dirty="0"/>
              <a:t>(“106”, new </a:t>
            </a:r>
            <a:r>
              <a:rPr lang="en-US" sz="1800" dirty="0" err="1"/>
              <a:t>EmployeeData</a:t>
            </a:r>
            <a:r>
              <a:rPr lang="en-US" sz="1800" dirty="0"/>
              <a:t>(“</a:t>
            </a:r>
            <a:r>
              <a:rPr lang="en-US" sz="1800" dirty="0" err="1"/>
              <a:t>Joby</a:t>
            </a:r>
            <a:r>
              <a:rPr lang="en-US" sz="1800" dirty="0"/>
              <a:t> Martin”)); </a:t>
            </a:r>
          </a:p>
          <a:p>
            <a:pPr indent="514350"/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staffObj.get</a:t>
            </a:r>
            <a:r>
              <a:rPr lang="en-US" sz="1800" dirty="0"/>
              <a:t>(“106”)); </a:t>
            </a:r>
          </a:p>
          <a:p>
            <a:pPr indent="514350"/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staffObj</a:t>
            </a:r>
            <a:r>
              <a:rPr lang="en-US" sz="1800" dirty="0"/>
              <a:t>); </a:t>
            </a:r>
          </a:p>
          <a:p>
            <a:pPr indent="514350"/>
            <a:r>
              <a:rPr lang="en-US" sz="1800" dirty="0"/>
              <a:t>. . . </a:t>
            </a:r>
          </a:p>
          <a:p>
            <a:pPr indent="51435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  <a:p>
            <a:r>
              <a:rPr lang="en-US" sz="18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9194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2200" dirty="0"/>
              <a:t> class implements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200" dirty="0"/>
              <a:t> interface but stores elements as a key/value pairs in the </a:t>
            </a:r>
            <a:r>
              <a:rPr lang="en-US" sz="2200" dirty="0" err="1"/>
              <a:t>hashtable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While </a:t>
            </a:r>
            <a:r>
              <a:rPr lang="en-US" sz="2200" dirty="0"/>
              <a:t>using 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2200" dirty="0"/>
              <a:t>, a key is specified to which a value is linked.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key is </a:t>
            </a:r>
            <a:r>
              <a:rPr lang="en-US" sz="2200" dirty="0" smtClean="0"/>
              <a:t>hashed </a:t>
            </a:r>
            <a:r>
              <a:rPr lang="en-US" sz="2200" dirty="0"/>
              <a:t>and then the hash code is used as an index at which the value is stored.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class inherits all the methods of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200" dirty="0"/>
              <a:t> interface. </a:t>
            </a:r>
            <a:endParaRPr lang="en-US" sz="2200" dirty="0" smtClean="0"/>
          </a:p>
          <a:p>
            <a:r>
              <a:rPr lang="en-US" sz="2200" dirty="0" smtClean="0"/>
              <a:t>To </a:t>
            </a:r>
            <a:r>
              <a:rPr lang="en-US" sz="2200" dirty="0"/>
              <a:t>retrieve and store objects from a </a:t>
            </a:r>
            <a:r>
              <a:rPr lang="en-US" sz="2200" dirty="0" err="1"/>
              <a:t>hashtable</a:t>
            </a:r>
            <a:r>
              <a:rPr lang="en-US" sz="2200" dirty="0"/>
              <a:t> successfully, the objects used as keys must implement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200" dirty="0"/>
              <a:t>method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constructors of this class are as follows</a:t>
            </a:r>
            <a:r>
              <a:rPr lang="en-US" sz="2200" dirty="0" smtClean="0"/>
              <a:t>: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fillRatio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K,? extends V&gt; m)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 smtClean="0"/>
              <a:t> Class [1-2]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The following Code </a:t>
            </a:r>
            <a:r>
              <a:rPr lang="en-US" sz="1600" dirty="0"/>
              <a:t>Snippet </a:t>
            </a:r>
            <a:r>
              <a:rPr lang="en-US" sz="1600" dirty="0" smtClean="0"/>
              <a:t>displays </a:t>
            </a:r>
            <a:r>
              <a:rPr lang="en-US" sz="1600" dirty="0"/>
              <a:t>the use of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600" dirty="0"/>
              <a:t> </a:t>
            </a:r>
            <a:r>
              <a:rPr lang="en-US" sz="1600" dirty="0" smtClean="0"/>
              <a:t>class: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 smtClean="0"/>
              <a:t> Class [2-2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64" y="1559856"/>
            <a:ext cx="8676456" cy="4587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. . . </a:t>
            </a:r>
          </a:p>
          <a:p>
            <a:r>
              <a:rPr lang="en-US" sz="1500" dirty="0" err="1"/>
              <a:t>Hashtable</a:t>
            </a:r>
            <a:r>
              <a:rPr lang="en-US" sz="1500" dirty="0"/>
              <a:t>&lt;String, String&gt; </a:t>
            </a:r>
            <a:r>
              <a:rPr lang="en-US" sz="1500" dirty="0" err="1"/>
              <a:t>bookHash</a:t>
            </a:r>
            <a:r>
              <a:rPr lang="en-US" sz="1500" dirty="0"/>
              <a:t> = new </a:t>
            </a:r>
            <a:r>
              <a:rPr lang="en-US" sz="1500" dirty="0" err="1" smtClean="0"/>
              <a:t>Hashtable</a:t>
            </a:r>
            <a:r>
              <a:rPr lang="en-US" sz="1500" dirty="0" smtClean="0"/>
              <a:t>&lt;String, String</a:t>
            </a:r>
            <a:r>
              <a:rPr lang="en-US" sz="1500" dirty="0"/>
              <a:t>&gt;(); </a:t>
            </a:r>
          </a:p>
          <a:p>
            <a:r>
              <a:rPr lang="en-US" sz="1500" dirty="0" err="1"/>
              <a:t>bookHash.put</a:t>
            </a:r>
            <a:r>
              <a:rPr lang="en-US" sz="1500" dirty="0"/>
              <a:t>(“115-355N”, “A Guide to Advanced Java”); </a:t>
            </a:r>
          </a:p>
          <a:p>
            <a:r>
              <a:rPr lang="en-US" sz="1500" dirty="0" err="1"/>
              <a:t>bookHash.put</a:t>
            </a:r>
            <a:r>
              <a:rPr lang="en-US" sz="1500" dirty="0"/>
              <a:t>(“116-455A”, “Learn Java by Example”); </a:t>
            </a:r>
          </a:p>
          <a:p>
            <a:r>
              <a:rPr lang="en-US" sz="1500" dirty="0" err="1"/>
              <a:t>bookHash.put</a:t>
            </a:r>
            <a:r>
              <a:rPr lang="en-US" sz="1500" dirty="0"/>
              <a:t>(“116-466B”, “Introduction to Solaris”); </a:t>
            </a:r>
          </a:p>
          <a:p>
            <a:r>
              <a:rPr lang="en-US" sz="1500" dirty="0"/>
              <a:t>String </a:t>
            </a:r>
            <a:r>
              <a:rPr lang="en-US" sz="1500" dirty="0" err="1"/>
              <a:t>str</a:t>
            </a:r>
            <a:r>
              <a:rPr lang="en-US" sz="1500" dirty="0"/>
              <a:t> = (String) </a:t>
            </a:r>
            <a:r>
              <a:rPr lang="en-US" sz="1500" dirty="0" err="1"/>
              <a:t>bookHash.get</a:t>
            </a:r>
            <a:r>
              <a:rPr lang="en-US" sz="1500" dirty="0"/>
              <a:t>(“116-455A”); </a:t>
            </a:r>
          </a:p>
          <a:p>
            <a:r>
              <a:rPr lang="en-US" sz="1500" dirty="0" err="1"/>
              <a:t>System.out.println</a:t>
            </a:r>
            <a:r>
              <a:rPr lang="en-US" sz="1500" dirty="0"/>
              <a:t>(“Detail of a book “ + </a:t>
            </a:r>
            <a:r>
              <a:rPr lang="en-US" sz="1500" dirty="0" err="1"/>
              <a:t>str</a:t>
            </a:r>
            <a:r>
              <a:rPr lang="en-US" sz="1500" dirty="0"/>
              <a:t>); </a:t>
            </a:r>
          </a:p>
          <a:p>
            <a:r>
              <a:rPr lang="en-US" sz="1500" dirty="0" err="1"/>
              <a:t>System.out.println</a:t>
            </a:r>
            <a:r>
              <a:rPr lang="en-US" sz="1500" dirty="0"/>
              <a:t>(“Is table empty “ + </a:t>
            </a:r>
            <a:r>
              <a:rPr lang="en-US" sz="1500" dirty="0" err="1"/>
              <a:t>bookHash.isEmpty</a:t>
            </a:r>
            <a:r>
              <a:rPr lang="en-US" sz="1500" dirty="0"/>
              <a:t>()); </a:t>
            </a:r>
          </a:p>
          <a:p>
            <a:r>
              <a:rPr lang="en-US" sz="1500" dirty="0" err="1"/>
              <a:t>System.out.println</a:t>
            </a:r>
            <a:r>
              <a:rPr lang="en-US" sz="1500" dirty="0"/>
              <a:t>(“Does table contains key? “ + </a:t>
            </a:r>
            <a:r>
              <a:rPr lang="en-US" sz="1500" dirty="0" err="1"/>
              <a:t>bookHash.containsKey</a:t>
            </a:r>
            <a:r>
              <a:rPr lang="en-US" sz="1500" dirty="0"/>
              <a:t>(“116- 466B”)); </a:t>
            </a:r>
          </a:p>
          <a:p>
            <a:r>
              <a:rPr lang="en-US" sz="1500" dirty="0"/>
              <a:t>Enumeration name = </a:t>
            </a:r>
            <a:r>
              <a:rPr lang="en-US" sz="1500" dirty="0" err="1"/>
              <a:t>bookHash.keys</a:t>
            </a:r>
            <a:r>
              <a:rPr lang="en-US" sz="1500" dirty="0"/>
              <a:t>(); </a:t>
            </a:r>
            <a:endParaRPr lang="en-US" sz="1500" dirty="0" smtClean="0"/>
          </a:p>
          <a:p>
            <a:r>
              <a:rPr lang="en-US" sz="1500" dirty="0"/>
              <a:t>while (</a:t>
            </a:r>
            <a:r>
              <a:rPr lang="en-US" sz="1500" dirty="0" err="1"/>
              <a:t>name.hasMoreElements</a:t>
            </a:r>
            <a:r>
              <a:rPr lang="en-US" sz="1500" dirty="0"/>
              <a:t>()) </a:t>
            </a:r>
          </a:p>
          <a:p>
            <a:r>
              <a:rPr lang="en-US" sz="1500" dirty="0"/>
              <a:t>{ </a:t>
            </a:r>
          </a:p>
          <a:p>
            <a:pPr indent="800100"/>
            <a:r>
              <a:rPr lang="en-US" sz="1500" dirty="0"/>
              <a:t>String </a:t>
            </a:r>
            <a:r>
              <a:rPr lang="en-US" sz="1500" dirty="0" err="1"/>
              <a:t>bkCode</a:t>
            </a:r>
            <a:r>
              <a:rPr lang="en-US" sz="1500" dirty="0"/>
              <a:t> = (String)</a:t>
            </a:r>
            <a:r>
              <a:rPr lang="en-US" sz="1500" dirty="0" err="1"/>
              <a:t>name.nextElement</a:t>
            </a:r>
            <a:r>
              <a:rPr lang="en-US" sz="1500" dirty="0"/>
              <a:t>(); </a:t>
            </a:r>
          </a:p>
          <a:p>
            <a:pPr indent="800100"/>
            <a:r>
              <a:rPr lang="en-US" sz="1500" dirty="0" err="1"/>
              <a:t>System.out.println</a:t>
            </a:r>
            <a:r>
              <a:rPr lang="en-US" sz="1500" dirty="0"/>
              <a:t>( </a:t>
            </a:r>
            <a:r>
              <a:rPr lang="en-US" sz="1500" dirty="0" err="1"/>
              <a:t>bkCode</a:t>
            </a:r>
            <a:r>
              <a:rPr lang="en-US" sz="1500" dirty="0"/>
              <a:t> +”: “ + (String)</a:t>
            </a:r>
            <a:r>
              <a:rPr lang="en-US" sz="1500" dirty="0" err="1"/>
              <a:t>bookHash.get</a:t>
            </a:r>
            <a:r>
              <a:rPr lang="en-US" sz="1500" dirty="0"/>
              <a:t>(</a:t>
            </a:r>
            <a:r>
              <a:rPr lang="en-US" sz="1500" dirty="0" err="1"/>
              <a:t>bkCode</a:t>
            </a:r>
            <a:r>
              <a:rPr lang="en-US" sz="1500" dirty="0"/>
              <a:t>)); </a:t>
            </a:r>
          </a:p>
          <a:p>
            <a:r>
              <a:rPr lang="en-US" sz="1500" dirty="0"/>
              <a:t>}</a:t>
            </a:r>
          </a:p>
          <a:p>
            <a:r>
              <a:rPr lang="en-US" sz="1500" dirty="0"/>
              <a:t>. . . 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786" y="1196752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781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2000" dirty="0"/>
              <a:t> class implements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NavigableMap</a:t>
            </a:r>
            <a:r>
              <a:rPr lang="en-US" sz="2000" dirty="0"/>
              <a:t> interface but stores elements in a tree structure.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2000" dirty="0"/>
              <a:t> returns keys in sorted order.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there is no need to retrieve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dirty="0"/>
              <a:t> elements sorted by key, then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000" dirty="0"/>
              <a:t> would be a more practical structure to use.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constructors of this class are as follows: </a:t>
            </a:r>
            <a:endParaRPr lang="en-US" sz="2000" dirty="0" smtClean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(Comparator&lt;? super K&gt; c)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(Map&lt;? extends K,? extends V&gt; m)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&lt;K,? extends V&gt; m)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/>
              <a:t>The important methods of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2000" dirty="0"/>
              <a:t> class </a:t>
            </a:r>
            <a:r>
              <a:rPr lang="en-US" sz="2000" dirty="0" smtClean="0"/>
              <a:t>are as follows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dirty="0" smtClean="0"/>
              <a:t> Class [1-2]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following Code </a:t>
            </a:r>
            <a:r>
              <a:rPr lang="en-US" sz="2000" dirty="0"/>
              <a:t>Snippet </a:t>
            </a:r>
            <a:r>
              <a:rPr lang="en-US" sz="2000" dirty="0" smtClean="0"/>
              <a:t>displays </a:t>
            </a:r>
            <a:r>
              <a:rPr lang="en-US" sz="2000" dirty="0"/>
              <a:t>the use of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2000" dirty="0"/>
              <a:t> </a:t>
            </a:r>
            <a:r>
              <a:rPr lang="en-US" sz="2000" dirty="0" smtClean="0"/>
              <a:t>class: </a:t>
            </a:r>
          </a:p>
          <a:p>
            <a:pPr lvl="1"/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dirty="0" smtClean="0"/>
              <a:t> Class [2-2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64" y="1649518"/>
            <a:ext cx="8676456" cy="4278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. . . </a:t>
            </a:r>
          </a:p>
          <a:p>
            <a:r>
              <a:rPr lang="en-US" sz="1600" dirty="0" err="1"/>
              <a:t>TreeMap</a:t>
            </a:r>
            <a:r>
              <a:rPr lang="en-US" sz="1600" dirty="0"/>
              <a:t>&lt;String, </a:t>
            </a:r>
            <a:r>
              <a:rPr lang="en-US" sz="1600" dirty="0" err="1"/>
              <a:t>EmployeeData</a:t>
            </a:r>
            <a:r>
              <a:rPr lang="en-US" sz="1600" dirty="0"/>
              <a:t>&gt; </a:t>
            </a:r>
            <a:r>
              <a:rPr lang="en-US" sz="1600" dirty="0" err="1"/>
              <a:t>staffObj</a:t>
            </a:r>
            <a:r>
              <a:rPr lang="en-US" sz="1600" dirty="0"/>
              <a:t> = new </a:t>
            </a:r>
            <a:r>
              <a:rPr lang="en-US" sz="1600" dirty="0" err="1"/>
              <a:t>TreeMap</a:t>
            </a:r>
            <a:r>
              <a:rPr lang="en-US" sz="1600" dirty="0"/>
              <a:t>&lt;String, </a:t>
            </a:r>
            <a:r>
              <a:rPr lang="en-US" sz="1600" dirty="0" err="1"/>
              <a:t>EmployeeData</a:t>
            </a:r>
            <a:r>
              <a:rPr lang="en-US" sz="1600" dirty="0"/>
              <a:t>&gt;(); </a:t>
            </a:r>
          </a:p>
          <a:p>
            <a:r>
              <a:rPr lang="en-US" sz="1600" dirty="0" err="1"/>
              <a:t>staffObj.put</a:t>
            </a:r>
            <a:r>
              <a:rPr lang="en-US" sz="1600" dirty="0"/>
              <a:t>(“101”, new </a:t>
            </a:r>
            <a:r>
              <a:rPr lang="en-US" sz="1600" dirty="0" err="1"/>
              <a:t>EmployeeData</a:t>
            </a:r>
            <a:r>
              <a:rPr lang="en-US" sz="1600" dirty="0"/>
              <a:t>(“Anna John”)); </a:t>
            </a:r>
          </a:p>
          <a:p>
            <a:r>
              <a:rPr lang="en-US" sz="1600" dirty="0" err="1"/>
              <a:t>staffObj.put</a:t>
            </a:r>
            <a:r>
              <a:rPr lang="en-US" sz="1600" dirty="0"/>
              <a:t>(“102”, new </a:t>
            </a:r>
            <a:r>
              <a:rPr lang="en-US" sz="1600" dirty="0" err="1"/>
              <a:t>EmployeeData</a:t>
            </a:r>
            <a:r>
              <a:rPr lang="en-US" sz="1600" dirty="0"/>
              <a:t>(“Harry Hacker”)); </a:t>
            </a:r>
          </a:p>
          <a:p>
            <a:r>
              <a:rPr lang="en-US" sz="1600" dirty="0" err="1"/>
              <a:t>staffObj.put</a:t>
            </a:r>
            <a:r>
              <a:rPr lang="en-US" sz="1600" dirty="0"/>
              <a:t>(“103”, new </a:t>
            </a:r>
            <a:r>
              <a:rPr lang="en-US" sz="1600" dirty="0" err="1"/>
              <a:t>EmployeeData</a:t>
            </a:r>
            <a:r>
              <a:rPr lang="en-US" sz="1600" dirty="0"/>
              <a:t>(“</a:t>
            </a:r>
            <a:r>
              <a:rPr lang="en-US" sz="1600" dirty="0" err="1"/>
              <a:t>Joby</a:t>
            </a:r>
            <a:r>
              <a:rPr lang="en-US" sz="1600" dirty="0"/>
              <a:t> Martin”));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staffObj</a:t>
            </a:r>
            <a:r>
              <a:rPr lang="en-US" sz="1600" dirty="0"/>
              <a:t>); </a:t>
            </a:r>
          </a:p>
          <a:p>
            <a:r>
              <a:rPr lang="en-US" sz="1600" dirty="0" err="1"/>
              <a:t>staffObj.remove</a:t>
            </a:r>
            <a:r>
              <a:rPr lang="en-US" sz="1600" dirty="0"/>
              <a:t>(“103”); </a:t>
            </a:r>
          </a:p>
          <a:p>
            <a:r>
              <a:rPr lang="en-US" sz="1600" dirty="0" err="1"/>
              <a:t>staffObj.put</a:t>
            </a:r>
            <a:r>
              <a:rPr lang="en-US" sz="1600" dirty="0"/>
              <a:t>(“104”, new </a:t>
            </a:r>
            <a:r>
              <a:rPr lang="en-US" sz="1600" dirty="0" err="1"/>
              <a:t>EmployeeData</a:t>
            </a:r>
            <a:r>
              <a:rPr lang="en-US" sz="1600" dirty="0"/>
              <a:t>(“John Luther”));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staffObj.get</a:t>
            </a:r>
            <a:r>
              <a:rPr lang="en-US" sz="1600" dirty="0"/>
              <a:t>(“104”)); </a:t>
            </a:r>
          </a:p>
          <a:p>
            <a:r>
              <a:rPr lang="en-US" sz="1600" dirty="0"/>
              <a:t>Object </a:t>
            </a:r>
            <a:r>
              <a:rPr lang="en-US" sz="1600" dirty="0" err="1"/>
              <a:t>firstKey</a:t>
            </a:r>
            <a:r>
              <a:rPr lang="en-US" sz="1600" dirty="0"/>
              <a:t> = </a:t>
            </a:r>
            <a:r>
              <a:rPr lang="en-US" sz="1600" dirty="0" err="1"/>
              <a:t>staffObj.firstKey</a:t>
            </a:r>
            <a:r>
              <a:rPr lang="en-US" sz="1600" dirty="0"/>
              <a:t>(); 	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firstKey.toString</a:t>
            </a:r>
            <a:r>
              <a:rPr lang="en-US" sz="1600" dirty="0"/>
              <a:t>());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((String)</a:t>
            </a:r>
            <a:r>
              <a:rPr lang="en-US" sz="1600" dirty="0" err="1"/>
              <a:t>staffObj.firstKey</a:t>
            </a:r>
            <a:r>
              <a:rPr lang="en-US" sz="1600" dirty="0"/>
              <a:t>());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((String)(</a:t>
            </a:r>
            <a:r>
              <a:rPr lang="en-US" sz="1600" dirty="0" err="1"/>
              <a:t>staffObj.lastKey</a:t>
            </a:r>
            <a:r>
              <a:rPr lang="en-US" sz="1600" dirty="0"/>
              <a:t>())); </a:t>
            </a:r>
          </a:p>
          <a:p>
            <a:r>
              <a:rPr lang="en-US" sz="1600" dirty="0"/>
              <a:t>. . . 	</a:t>
            </a:r>
            <a:r>
              <a:rPr lang="en-US" sz="1500" dirty="0"/>
              <a:t>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786" y="1286414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943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2000" dirty="0"/>
              <a:t> class implements the concept of </a:t>
            </a:r>
            <a:r>
              <a:rPr lang="en-US" sz="2000" dirty="0" err="1"/>
              <a:t>hashtable</a:t>
            </a:r>
            <a:r>
              <a:rPr lang="en-US" sz="2000" dirty="0"/>
              <a:t> and the linked list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dirty="0"/>
              <a:t> interface.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2000" dirty="0"/>
              <a:t> maintains the values in the order they were inserted, so that the key/values will be returned in the same order that they were added to this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constructors of this class are as follows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(Map&lt;? extends K,? extends V&gt; m)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000" dirty="0"/>
              <a:t>The important methods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2000" dirty="0"/>
              <a:t> class are as follows: </a:t>
            </a:r>
            <a:endParaRPr lang="en-US" sz="20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value)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get(Object key)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removeEldestEntry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 eldest)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dirty="0" smtClean="0"/>
              <a:t> </a:t>
            </a:r>
            <a:r>
              <a:rPr lang="en-US" dirty="0"/>
              <a:t>Class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4411216" cy="5257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000" dirty="0"/>
              <a:t> package contains the definition of a number of useful classes providing a broad range of functionality.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package mainly contains collection classes that are useful for working with groups of objects.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package also contains the definition of classes that provides date and time facilities and many other utilities, such as calendar and dictionary.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also contains a list of classes and interfaces to manage a collection of data in memory. 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 smtClean="0"/>
              <a:t> </a:t>
            </a:r>
            <a:r>
              <a:rPr lang="en-US" dirty="0"/>
              <a:t>Package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625280" y="908720"/>
            <a:ext cx="441121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5312F"/>
              </a:buClr>
              <a:buSzPct val="50000"/>
              <a:buFont typeface="Wingdings 2" pitchFamily="18" charset="2"/>
              <a:buChar char="²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5312F"/>
              </a:buClr>
              <a:buSzPct val="40000"/>
              <a:buFont typeface="Wingdings 2" pitchFamily="18" charset="2"/>
              <a:buChar char="³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The following figure displays </a:t>
            </a:r>
            <a:r>
              <a:rPr lang="en-US" sz="2400" dirty="0"/>
              <a:t>some of the classes present 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400" dirty="0"/>
              <a:t> </a:t>
            </a:r>
            <a:r>
              <a:rPr lang="en-US" sz="2400" dirty="0" smtClean="0"/>
              <a:t>package:</a:t>
            </a:r>
          </a:p>
          <a:p>
            <a:pPr>
              <a:lnSpc>
                <a:spcPct val="100000"/>
              </a:lnSpc>
            </a:pPr>
            <a:endParaRPr lang="en-GB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46" y="2276872"/>
            <a:ext cx="2860154" cy="36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400" dirty="0"/>
              <a:t> class, the stack of objects results in a </a:t>
            </a:r>
            <a:r>
              <a:rPr lang="en-US" sz="2400" dirty="0" smtClean="0"/>
              <a:t>Last-In-First-Out </a:t>
            </a:r>
            <a:r>
              <a:rPr lang="en-US" sz="2400" dirty="0"/>
              <a:t>(LIFO) behavior.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extends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400" dirty="0"/>
              <a:t> class to consider a vector as a stack. </a:t>
            </a:r>
          </a:p>
          <a:p>
            <a:r>
              <a:rPr lang="en-US" sz="2400" dirty="0"/>
              <a:t>Stack only defines the default constructor that creates an empty stack.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includes all the methods of the vector class.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interface includes the following five methods: </a:t>
            </a:r>
            <a:endParaRPr lang="en-US" sz="24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empty()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peek()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pop()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push(E 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search(Object 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/>
              <a:t>and Queues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400" dirty="0"/>
              <a:t> is a collection for holding elements that needs to be processed.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400" dirty="0"/>
              <a:t>, the elements are normally ordered in First-In-First-Out (FIFO) </a:t>
            </a:r>
            <a:r>
              <a:rPr lang="en-US" sz="2400" dirty="0" smtClean="0"/>
              <a:t>manner.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queue can be arranged in other orders too. </a:t>
            </a:r>
            <a:endParaRPr lang="en-US" sz="2400" dirty="0" smtClean="0"/>
          </a:p>
          <a:p>
            <a:r>
              <a:rPr lang="en-US" sz="2400" dirty="0" smtClean="0"/>
              <a:t>Every </a:t>
            </a:r>
            <a:r>
              <a:rPr lang="en-US" sz="2400" dirty="0"/>
              <a:t>Queue implementation defines ordering properties.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FIFO queue, new elements are inserted at the end of the queue. </a:t>
            </a:r>
            <a:endParaRPr lang="en-US" sz="2400" dirty="0" smtClean="0"/>
          </a:p>
          <a:p>
            <a:r>
              <a:rPr lang="en-US" sz="2400" dirty="0" smtClean="0"/>
              <a:t>LIFO </a:t>
            </a:r>
            <a:r>
              <a:rPr lang="en-US" sz="2400" dirty="0"/>
              <a:t>queues or stacks order the elements in LIFO pattern.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in any form of ordering, a call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poll()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method removes the head of the queue.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double ended queue is commonly called </a:t>
            </a:r>
            <a:r>
              <a:rPr lang="en-US" sz="2000" dirty="0" err="1"/>
              <a:t>deque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a linear collection that supports insertion and removal of elements from both ends. </a:t>
            </a:r>
            <a:endParaRPr lang="en-US" sz="2000" dirty="0" smtClean="0"/>
          </a:p>
          <a:p>
            <a:r>
              <a:rPr lang="en-US" sz="2000" dirty="0"/>
              <a:t>Usually,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dirty="0"/>
              <a:t> implementations have no restrictions on the number of elements to include.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dirty="0"/>
              <a:t> when used as a </a:t>
            </a:r>
            <a:r>
              <a:rPr lang="en-US" sz="2000" dirty="0" smtClean="0"/>
              <a:t>queue </a:t>
            </a:r>
            <a:r>
              <a:rPr lang="en-US" sz="2000" dirty="0"/>
              <a:t>results in FIFO behavior.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dirty="0"/>
              <a:t> interface and its implementations when used with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000" dirty="0"/>
              <a:t> class provides a consistent set of LIFO stack operations. </a:t>
            </a:r>
            <a:endParaRPr lang="en-US" sz="2000" dirty="0" smtClean="0"/>
          </a:p>
          <a:p>
            <a:r>
              <a:rPr lang="en-US" sz="2000" dirty="0" smtClean="0"/>
              <a:t>The following Code Snippet displays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Some of the important methods supported by this class are as follows: </a:t>
            </a:r>
            <a:endParaRPr lang="en-US" sz="20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poll()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peek()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64" y="4474949"/>
            <a:ext cx="8676456" cy="264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Deque</a:t>
            </a:r>
            <a:r>
              <a:rPr lang="en-US" sz="1600" dirty="0" smtClean="0"/>
              <a:t>&lt;Integer</a:t>
            </a:r>
            <a:r>
              <a:rPr lang="en-US" sz="1600" dirty="0"/>
              <a:t>&gt; stack = new </a:t>
            </a:r>
            <a:r>
              <a:rPr lang="en-US" sz="1600" dirty="0" err="1"/>
              <a:t>ArrayDeque</a:t>
            </a:r>
            <a:r>
              <a:rPr lang="en-US" sz="1600" dirty="0"/>
              <a:t>&lt;Integer&gt;(); </a:t>
            </a:r>
            <a:r>
              <a:rPr lang="en-US" sz="1500" dirty="0"/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964" y="4077072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155912" y="5156494"/>
            <a:ext cx="2520280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</a:pPr>
            <a:r>
              <a:rPr lang="en-US" sz="1600" dirty="0">
                <a:cs typeface="Courier New" panose="02070309020205020404" pitchFamily="49" charset="0"/>
              </a:rPr>
              <a:t>offer(E </a:t>
            </a:r>
            <a:r>
              <a:rPr lang="en-US" sz="1600" dirty="0" err="1">
                <a:cs typeface="Courier New" panose="02070309020205020404" pitchFamily="49" charset="0"/>
              </a:rPr>
              <a:t>obj</a:t>
            </a:r>
            <a:r>
              <a:rPr lang="en-US" sz="1600" dirty="0">
                <a:cs typeface="Courier New" panose="02070309020205020404" pitchFamily="49" charset="0"/>
              </a:rPr>
              <a:t>)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</a:pPr>
            <a:r>
              <a:rPr lang="en-US" sz="1600" dirty="0">
                <a:cs typeface="Courier New" panose="02070309020205020404" pitchFamily="49" charset="0"/>
              </a:rPr>
              <a:t>element() </a:t>
            </a:r>
          </a:p>
        </p:txBody>
      </p:sp>
    </p:spTree>
    <p:extLst>
      <p:ext uri="{BB962C8B-B14F-4D97-AF65-F5344CB8AC3E}">
        <p14:creationId xmlns:p14="http://schemas.microsoft.com/office/powerpoint/2010/main" val="17545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Priority queues are similar to queues but the elements are not arranged in FIFO structure.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are arranged in a user-defined manner.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elements are ordered either by natural ordering or according to a comparator.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priority queue neither allows adding of non-comparable objects nor allows null elements.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priority queue is unbound and allows the queue to grow in capacity. </a:t>
            </a:r>
          </a:p>
          <a:p>
            <a:r>
              <a:rPr lang="en-US" sz="2400" dirty="0"/>
              <a:t>When the elements are added to a priority queue, its capacity grows automatically.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[1-3]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constructors of this class are as follows: </a:t>
            </a:r>
            <a:endParaRPr lang="en-US" sz="2400" dirty="0" smtClean="0"/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Comparator&lt;? super E&gt; comparator)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400" dirty="0"/>
              <a:t> class inherits the method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400" dirty="0"/>
              <a:t> class. </a:t>
            </a:r>
            <a:endParaRPr lang="en-US" sz="2400" dirty="0" smtClean="0"/>
          </a:p>
          <a:p>
            <a:r>
              <a:rPr lang="en-US" sz="2400" dirty="0"/>
              <a:t>The other methods supported by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400" dirty="0"/>
              <a:t> class are as follows: </a:t>
            </a:r>
            <a:endParaRPr lang="en-US" sz="24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add(E e)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contains(Object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dirty="0" smtClean="0"/>
              <a:t> Class [2-3]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4941168"/>
            <a:ext cx="4313820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</a:pPr>
            <a:r>
              <a:rPr lang="en-US" sz="1600" dirty="0"/>
              <a:t>iterator() </a:t>
            </a:r>
            <a:endParaRPr lang="en-US" sz="1600" dirty="0">
              <a:cs typeface="Courier New" panose="02070309020205020404" pitchFamily="49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</a:pPr>
            <a:r>
              <a:rPr lang="en-US" sz="1600" dirty="0" err="1"/>
              <a:t>toArray</a:t>
            </a:r>
            <a:r>
              <a:rPr lang="en-US" sz="1600" dirty="0"/>
              <a:t>() </a:t>
            </a: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</a:t>
            </a:r>
            <a:r>
              <a:rPr lang="en-US" sz="2400" dirty="0"/>
              <a:t>Snippet </a:t>
            </a:r>
            <a:r>
              <a:rPr lang="en-US" sz="2400" dirty="0" smtClean="0"/>
              <a:t>displays </a:t>
            </a:r>
            <a:r>
              <a:rPr lang="en-US" sz="2400" dirty="0"/>
              <a:t>the use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400" dirty="0"/>
              <a:t> </a:t>
            </a:r>
            <a:r>
              <a:rPr lang="en-US" sz="2400" dirty="0" smtClean="0"/>
              <a:t>class: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dirty="0" smtClean="0"/>
              <a:t> Class [3-3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964" y="2098685"/>
            <a:ext cx="8676456" cy="4401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. . . </a:t>
            </a:r>
          </a:p>
          <a:p>
            <a:r>
              <a:rPr lang="en-US" sz="1600" dirty="0" err="1"/>
              <a:t>PriorityQueue</a:t>
            </a:r>
            <a:r>
              <a:rPr lang="en-US" sz="1600" dirty="0"/>
              <a:t>&lt;String&gt; queue = new </a:t>
            </a:r>
            <a:r>
              <a:rPr lang="en-US" sz="1600" dirty="0" err="1"/>
              <a:t>PriorityQueue</a:t>
            </a:r>
            <a:r>
              <a:rPr lang="en-US" sz="1600" dirty="0"/>
              <a:t>&lt;String&gt;(); </a:t>
            </a:r>
          </a:p>
          <a:p>
            <a:r>
              <a:rPr lang="en-US" sz="1600" dirty="0" err="1"/>
              <a:t>queue.offer</a:t>
            </a:r>
            <a:r>
              <a:rPr lang="en-US" sz="1600" dirty="0"/>
              <a:t>(“New York”); </a:t>
            </a:r>
          </a:p>
          <a:p>
            <a:r>
              <a:rPr lang="en-US" sz="1600" dirty="0" err="1"/>
              <a:t>queue.offer</a:t>
            </a:r>
            <a:r>
              <a:rPr lang="en-US" sz="1600" dirty="0"/>
              <a:t>(“Kansas”); </a:t>
            </a:r>
          </a:p>
          <a:p>
            <a:r>
              <a:rPr lang="en-US" sz="1600" dirty="0" err="1"/>
              <a:t>queue.offer</a:t>
            </a:r>
            <a:r>
              <a:rPr lang="en-US" sz="1600" dirty="0"/>
              <a:t>(“California”); </a:t>
            </a:r>
          </a:p>
          <a:p>
            <a:r>
              <a:rPr lang="en-US" sz="1600" dirty="0" err="1"/>
              <a:t>queue.offer</a:t>
            </a:r>
            <a:r>
              <a:rPr lang="en-US" sz="1600" dirty="0"/>
              <a:t>(“Alabama”);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(“1. “ + </a:t>
            </a:r>
            <a:r>
              <a:rPr lang="en-US" sz="1600" dirty="0" err="1"/>
              <a:t>queue.poll</a:t>
            </a:r>
            <a:r>
              <a:rPr lang="en-US" sz="1600" dirty="0"/>
              <a:t>()); // removes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(“2. “ + </a:t>
            </a:r>
            <a:r>
              <a:rPr lang="en-US" sz="1600" dirty="0" err="1"/>
              <a:t>queue.poll</a:t>
            </a:r>
            <a:r>
              <a:rPr lang="en-US" sz="1600" dirty="0"/>
              <a:t>()); // removes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(“3. “ + </a:t>
            </a:r>
            <a:r>
              <a:rPr lang="en-US" sz="1600" dirty="0" err="1"/>
              <a:t>queue.peek</a:t>
            </a:r>
            <a:r>
              <a:rPr lang="en-US" sz="1600" dirty="0"/>
              <a:t>());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(“4. “ + </a:t>
            </a:r>
            <a:r>
              <a:rPr lang="en-US" sz="1600" dirty="0" err="1"/>
              <a:t>queue.peek</a:t>
            </a:r>
            <a:r>
              <a:rPr lang="en-US" sz="1600" dirty="0"/>
              <a:t>());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(“5. “ + </a:t>
            </a:r>
            <a:r>
              <a:rPr lang="en-US" sz="1600" dirty="0" err="1"/>
              <a:t>queue.remove</a:t>
            </a:r>
            <a:r>
              <a:rPr lang="en-US" sz="1600" dirty="0"/>
              <a:t>()); // removes 	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(“6. “ + </a:t>
            </a:r>
            <a:r>
              <a:rPr lang="en-US" sz="1600" dirty="0" err="1"/>
              <a:t>queue.remove</a:t>
            </a:r>
            <a:r>
              <a:rPr lang="en-US" sz="1600" dirty="0"/>
              <a:t>()); // removes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(“7. “ + </a:t>
            </a:r>
            <a:r>
              <a:rPr lang="en-US" sz="1600" dirty="0" err="1"/>
              <a:t>queue.peek</a:t>
            </a:r>
            <a:r>
              <a:rPr lang="en-US" sz="1600" dirty="0"/>
              <a:t>());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(“8. “ + </a:t>
            </a:r>
            <a:r>
              <a:rPr lang="en-US" sz="1600" dirty="0" err="1"/>
              <a:t>queue.element</a:t>
            </a:r>
            <a:r>
              <a:rPr lang="en-US" sz="1600" dirty="0"/>
              <a:t>());// Throws Exception </a:t>
            </a:r>
          </a:p>
          <a:p>
            <a:r>
              <a:rPr lang="en-US" sz="1600" dirty="0"/>
              <a:t>. . . 	</a:t>
            </a:r>
            <a:r>
              <a:rPr lang="en-US" sz="1500" dirty="0"/>
              <a:t>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964" y="1700808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21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 class provides a number of methods for working with arrays such as searching, sorting, and comparing arrays.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class has a static factory method that allows the array to be viewed as lists.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methods of this class throw an exception,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400" dirty="0"/>
              <a:t> if the array reference is null. </a:t>
            </a:r>
            <a:endParaRPr lang="en-US" sz="2400" dirty="0" smtClean="0"/>
          </a:p>
          <a:p>
            <a:r>
              <a:rPr lang="en-US" sz="2400" dirty="0"/>
              <a:t>Some of the important methods of this class are as follows: </a:t>
            </a:r>
            <a:endParaRPr lang="en-US" sz="24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equals(&lt;type&gt; arrObj1, &lt;type&gt; arrObj2)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fill(&lt;type&gt;[] array, &lt;type&gt; value)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fill(type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 value)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sort(&lt;type&gt;[] array)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sort(&lt;type&gt; [] array,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(&lt;type&gt;[] array)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dirty="0" smtClean="0"/>
              <a:t> </a:t>
            </a:r>
            <a:r>
              <a:rPr lang="en-US" dirty="0"/>
              <a:t>Class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Collection API provides the following two interfaces for ordering interfaces: </a:t>
            </a:r>
            <a:endParaRPr lang="en-US" sz="2400" dirty="0" smtClean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sz="2000" dirty="0"/>
              <a:t>: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sz="2000" dirty="0"/>
              <a:t> interface imposes a total ordering on the objects of each class which implements it. Lists of objects implementing this interface are automatically sorted. It is sorted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Collection.sort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2000" dirty="0"/>
              <a:t> method. </a:t>
            </a:r>
            <a:endParaRPr lang="en-US" sz="2000" dirty="0" smtClean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sz="2000" dirty="0"/>
              <a:t>: This interface provides multiple sorting options and imposes a total ordering on some collection of objects.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/>
              <a:t>Collections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dirty="0"/>
              <a:t> class implements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400" dirty="0"/>
              <a:t> interface. </a:t>
            </a:r>
            <a:endParaRPr lang="en-US" sz="2400" dirty="0" smtClean="0"/>
          </a:p>
          <a:p>
            <a:r>
              <a:rPr lang="en-US" sz="2400" dirty="0"/>
              <a:t>This class is faster than stack and </a:t>
            </a:r>
            <a:r>
              <a:rPr lang="en-US" sz="2400" dirty="0" smtClean="0"/>
              <a:t>linked list </a:t>
            </a:r>
            <a:r>
              <a:rPr lang="en-US" sz="2400" dirty="0"/>
              <a:t>when used as a queue.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does not put any restriction on capacity and does not </a:t>
            </a:r>
            <a:r>
              <a:rPr lang="en-US" sz="2400" dirty="0" smtClean="0"/>
              <a:t>allow null </a:t>
            </a:r>
            <a:r>
              <a:rPr lang="en-US" sz="2400" dirty="0"/>
              <a:t>values. </a:t>
            </a:r>
            <a:endParaRPr lang="en-US" sz="2400" dirty="0" smtClean="0"/>
          </a:p>
          <a:p>
            <a:r>
              <a:rPr lang="en-US" sz="2400" dirty="0" smtClean="0"/>
              <a:t>The following Code Snippet shows </a:t>
            </a:r>
            <a:r>
              <a:rPr lang="en-US" sz="2400" dirty="0"/>
              <a:t>the use of some of the methods available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dirty="0"/>
              <a:t> </a:t>
            </a:r>
            <a:r>
              <a:rPr lang="en-US" sz="2400" dirty="0" smtClean="0"/>
              <a:t>class: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 </a:t>
            </a:r>
            <a:r>
              <a:rPr lang="en-US" dirty="0"/>
              <a:t>[</a:t>
            </a:r>
            <a:r>
              <a:rPr lang="en-US" dirty="0" smtClean="0"/>
              <a:t>1-11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64" y="4114909"/>
            <a:ext cx="8676456" cy="2037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java.util.ArrayDeque</a:t>
            </a:r>
            <a:r>
              <a:rPr lang="en-US" sz="1600" dirty="0"/>
              <a:t>;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java.util.Iterator</a:t>
            </a:r>
            <a:r>
              <a:rPr lang="en-US" sz="1600" dirty="0"/>
              <a:t>; </a:t>
            </a:r>
          </a:p>
          <a:p>
            <a:r>
              <a:rPr lang="en-US" sz="1600" dirty="0"/>
              <a:t>... </a:t>
            </a:r>
          </a:p>
          <a:p>
            <a:r>
              <a:rPr lang="en-US" sz="1600" dirty="0"/>
              <a:t>... </a:t>
            </a:r>
          </a:p>
          <a:p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 	</a:t>
            </a:r>
          </a:p>
          <a:p>
            <a:pPr indent="1143000"/>
            <a:r>
              <a:rPr lang="en-US" sz="1600" dirty="0" err="1"/>
              <a:t>ArrayDeque</a:t>
            </a:r>
            <a:r>
              <a:rPr lang="en-US" sz="1600" dirty="0"/>
              <a:t> </a:t>
            </a:r>
            <a:r>
              <a:rPr lang="en-US" sz="1600" dirty="0" err="1"/>
              <a:t>arrDeque</a:t>
            </a:r>
            <a:r>
              <a:rPr lang="en-US" sz="1600" dirty="0"/>
              <a:t> = new </a:t>
            </a:r>
            <a:r>
              <a:rPr lang="en-US" sz="1600" dirty="0" err="1"/>
              <a:t>ArrayDeque</a:t>
            </a:r>
            <a:r>
              <a:rPr lang="en-US" sz="1600" dirty="0"/>
              <a:t>(); </a:t>
            </a:r>
          </a:p>
          <a:p>
            <a:pPr indent="1143000"/>
            <a:r>
              <a:rPr lang="en-US" sz="1600" dirty="0" err="1"/>
              <a:t>arrDeque.addLast</a:t>
            </a:r>
            <a:r>
              <a:rPr lang="en-US" sz="1600" dirty="0"/>
              <a:t>(“Mango”);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964" y="3717032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950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1800" dirty="0"/>
              <a:t>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ConcurrentSkipListSet</a:t>
            </a:r>
            <a:r>
              <a:rPr lang="en-US" sz="1800" dirty="0"/>
              <a:t> class implements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NavigableSet</a:t>
            </a:r>
            <a:r>
              <a:rPr lang="en-US" sz="1800" dirty="0"/>
              <a:t> interface.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elements are sorted based on natural ordering or by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sz="1800" dirty="0"/>
              <a:t>.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sz="1800" dirty="0"/>
              <a:t> is an interface that uses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compare() </a:t>
            </a:r>
            <a:r>
              <a:rPr lang="en-US" sz="1800" dirty="0"/>
              <a:t>method to sort objects that don’t have a natural ordering.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 [</a:t>
            </a:r>
            <a:r>
              <a:rPr lang="en-US" dirty="0"/>
              <a:t>2</a:t>
            </a:r>
            <a:r>
              <a:rPr lang="en-US" dirty="0" smtClean="0"/>
              <a:t>-11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64" y="908720"/>
            <a:ext cx="8676456" cy="41549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1143000"/>
            <a:r>
              <a:rPr lang="en-US" sz="1600" dirty="0" err="1" smtClean="0"/>
              <a:t>arrDeque.addLast</a:t>
            </a:r>
            <a:r>
              <a:rPr lang="en-US" sz="1600" dirty="0"/>
              <a:t>(“Apple”); </a:t>
            </a:r>
          </a:p>
          <a:p>
            <a:pPr indent="1143000"/>
            <a:r>
              <a:rPr lang="en-US" sz="1600" dirty="0" err="1"/>
              <a:t>arrDeque.addFirst</a:t>
            </a:r>
            <a:r>
              <a:rPr lang="en-US" sz="1600" dirty="0"/>
              <a:t>(“Banana”); </a:t>
            </a:r>
          </a:p>
          <a:p>
            <a:pPr indent="1143000"/>
            <a:r>
              <a:rPr lang="en-US" sz="1600" dirty="0"/>
              <a:t>for (Iterator </a:t>
            </a:r>
            <a:r>
              <a:rPr lang="en-US" sz="1600" dirty="0" err="1"/>
              <a:t>iter</a:t>
            </a:r>
            <a:r>
              <a:rPr lang="en-US" sz="1600" dirty="0"/>
              <a:t> = </a:t>
            </a:r>
            <a:r>
              <a:rPr lang="en-US" sz="1600" dirty="0" err="1"/>
              <a:t>arrDeque.iterator</a:t>
            </a:r>
            <a:r>
              <a:rPr lang="en-US" sz="1600" dirty="0"/>
              <a:t>(); </a:t>
            </a:r>
            <a:r>
              <a:rPr lang="en-US" sz="1600" dirty="0" err="1"/>
              <a:t>iter.hasNext</a:t>
            </a:r>
            <a:r>
              <a:rPr lang="en-US" sz="1600" dirty="0"/>
              <a:t>();) { </a:t>
            </a:r>
          </a:p>
          <a:p>
            <a:pPr indent="1143000"/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iter.next</a:t>
            </a:r>
            <a:r>
              <a:rPr lang="en-US" sz="1600" dirty="0"/>
              <a:t>()); 	</a:t>
            </a:r>
          </a:p>
          <a:p>
            <a:pPr indent="457200"/>
            <a:r>
              <a:rPr lang="en-US" sz="1600" dirty="0" smtClean="0"/>
              <a:t>}</a:t>
            </a:r>
          </a:p>
          <a:p>
            <a:pPr indent="457200"/>
            <a:r>
              <a:rPr lang="en-US" sz="1600" dirty="0"/>
              <a:t>for (Iterator </a:t>
            </a:r>
            <a:r>
              <a:rPr lang="en-US" sz="1600" dirty="0" err="1"/>
              <a:t>descendingIter</a:t>
            </a:r>
            <a:r>
              <a:rPr lang="en-US" sz="1600" dirty="0"/>
              <a:t> = </a:t>
            </a:r>
            <a:r>
              <a:rPr lang="en-US" sz="1600" dirty="0" err="1"/>
              <a:t>arrDeque.descendingIterator</a:t>
            </a:r>
            <a:r>
              <a:rPr lang="en-US" sz="1600" dirty="0"/>
              <a:t>(); </a:t>
            </a:r>
            <a:r>
              <a:rPr lang="en-US" sz="1600" dirty="0" err="1"/>
              <a:t>descendingIter.hasNext</a:t>
            </a:r>
            <a:r>
              <a:rPr lang="en-US" sz="1600" dirty="0"/>
              <a:t>();) { 	</a:t>
            </a:r>
          </a:p>
          <a:p>
            <a:pPr indent="1314450"/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descendingIter.next</a:t>
            </a:r>
            <a:r>
              <a:rPr lang="en-US" sz="1600" dirty="0"/>
              <a:t>()); 	</a:t>
            </a:r>
          </a:p>
          <a:p>
            <a:pPr indent="457200"/>
            <a:r>
              <a:rPr lang="en-US" sz="1600" dirty="0" smtClean="0"/>
              <a:t>}</a:t>
            </a:r>
          </a:p>
          <a:p>
            <a:pPr indent="457200"/>
            <a:r>
              <a:rPr lang="en-US" sz="1600" dirty="0" err="1"/>
              <a:t>System.out.println</a:t>
            </a:r>
            <a:r>
              <a:rPr lang="en-US" sz="1600" dirty="0"/>
              <a:t>(“First Element : “ + </a:t>
            </a:r>
            <a:r>
              <a:rPr lang="en-US" sz="1600" dirty="0" err="1"/>
              <a:t>arrDeque.getFirst</a:t>
            </a:r>
            <a:r>
              <a:rPr lang="en-US" sz="1600" dirty="0"/>
              <a:t>()); </a:t>
            </a:r>
          </a:p>
          <a:p>
            <a:pPr indent="457200"/>
            <a:r>
              <a:rPr lang="en-US" sz="1600" dirty="0" err="1"/>
              <a:t>System.out.println</a:t>
            </a:r>
            <a:r>
              <a:rPr lang="en-US" sz="1600" dirty="0"/>
              <a:t>(“Last Element : “ + </a:t>
            </a:r>
            <a:r>
              <a:rPr lang="en-US" sz="1600" dirty="0" err="1"/>
              <a:t>arrDeque.getLast</a:t>
            </a:r>
            <a:r>
              <a:rPr lang="en-US" sz="1600" dirty="0"/>
              <a:t>()); </a:t>
            </a:r>
          </a:p>
          <a:p>
            <a:pPr indent="457200"/>
            <a:r>
              <a:rPr lang="fr-FR" sz="1600" dirty="0" err="1"/>
              <a:t>System.out.println</a:t>
            </a:r>
            <a:r>
              <a:rPr lang="fr-FR" sz="1600" dirty="0"/>
              <a:t>(“</a:t>
            </a:r>
            <a:r>
              <a:rPr lang="fr-FR" sz="1600" dirty="0" err="1"/>
              <a:t>Contains</a:t>
            </a:r>
            <a:r>
              <a:rPr lang="fr-FR" sz="1600" dirty="0"/>
              <a:t> \”Apple\” : “ + </a:t>
            </a:r>
            <a:r>
              <a:rPr lang="fr-FR" sz="1600" dirty="0" err="1"/>
              <a:t>arrDeque</a:t>
            </a:r>
            <a:r>
              <a:rPr lang="fr-FR" sz="1600" dirty="0"/>
              <a:t>. </a:t>
            </a:r>
            <a:r>
              <a:rPr lang="fr-FR" sz="1600" dirty="0" err="1"/>
              <a:t>contains</a:t>
            </a:r>
            <a:r>
              <a:rPr lang="fr-FR" sz="1600" dirty="0"/>
              <a:t>(“Apple”)); 	</a:t>
            </a:r>
          </a:p>
          <a:p>
            <a:r>
              <a:rPr lang="fr-FR" sz="1600" dirty="0" smtClean="0"/>
              <a:t>}</a:t>
            </a:r>
          </a:p>
          <a:p>
            <a:r>
              <a:rPr lang="fr-FR" sz="1600" dirty="0" smtClean="0"/>
              <a:t>...</a:t>
            </a:r>
            <a:r>
              <a:rPr lang="en-US" sz="1600" dirty="0"/>
              <a:t>	</a:t>
            </a:r>
            <a:r>
              <a:rPr lang="en-US" sz="15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839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collection is a container that helps to group multiple elements into a single unit. </a:t>
            </a:r>
            <a:endParaRPr lang="en-US" sz="2400" dirty="0" smtClean="0"/>
          </a:p>
          <a:p>
            <a:r>
              <a:rPr lang="en-US" sz="2400" dirty="0" smtClean="0"/>
              <a:t>Collections </a:t>
            </a:r>
            <a:r>
              <a:rPr lang="en-US" sz="2400" dirty="0"/>
              <a:t>help to store, retrieve, manipulate, and communicate data. </a:t>
            </a:r>
          </a:p>
          <a:p>
            <a:r>
              <a:rPr lang="en-US" sz="2400" dirty="0"/>
              <a:t>The Collections Framework represents and manipulates collections.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includes the following: </a:t>
            </a:r>
            <a:endParaRPr lang="en-US" sz="2400" dirty="0" smtClean="0"/>
          </a:p>
          <a:p>
            <a:pPr lvl="1"/>
            <a:r>
              <a:rPr lang="en-US" sz="2000" dirty="0" smtClean="0"/>
              <a:t>Algorithms</a:t>
            </a:r>
          </a:p>
          <a:p>
            <a:pPr lvl="1"/>
            <a:r>
              <a:rPr lang="en-US" sz="2000" dirty="0" smtClean="0"/>
              <a:t>Implementations</a:t>
            </a:r>
          </a:p>
          <a:p>
            <a:pPr lvl="1"/>
            <a:r>
              <a:rPr lang="en-US" sz="2000" dirty="0" smtClean="0"/>
              <a:t>Interfaces</a:t>
            </a:r>
          </a:p>
          <a:p>
            <a:pPr lvl="1"/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</a:t>
            </a:r>
            <a:r>
              <a:rPr lang="en-US" dirty="0"/>
              <a:t>Framework 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following Code Snippet shows </a:t>
            </a:r>
            <a:r>
              <a:rPr lang="en-US" sz="2000" dirty="0"/>
              <a:t>the use of some of the methods available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ConcurrentSkipListSet</a:t>
            </a:r>
            <a:r>
              <a:rPr lang="en-US" sz="2000" dirty="0"/>
              <a:t> </a:t>
            </a:r>
            <a:r>
              <a:rPr lang="en-US" sz="2000" dirty="0" smtClean="0"/>
              <a:t>class</a:t>
            </a:r>
            <a:r>
              <a:rPr lang="en-US" sz="20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-11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229094"/>
            <a:ext cx="8064896" cy="2628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java.util.Iterator</a:t>
            </a:r>
            <a:r>
              <a:rPr lang="en-US" sz="1600" dirty="0"/>
              <a:t>;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java.util.concurrent.ConcurrentSkipListSet</a:t>
            </a:r>
            <a:r>
              <a:rPr lang="en-US" sz="1600" dirty="0"/>
              <a:t>; </a:t>
            </a:r>
          </a:p>
          <a:p>
            <a:r>
              <a:rPr lang="en-US" sz="1600" dirty="0"/>
              <a:t>... </a:t>
            </a:r>
          </a:p>
          <a:p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 	</a:t>
            </a:r>
            <a:endParaRPr lang="en-US" sz="1600" dirty="0" smtClean="0"/>
          </a:p>
          <a:p>
            <a:pPr indent="400050"/>
            <a:r>
              <a:rPr lang="en-US" sz="1600" dirty="0" err="1"/>
              <a:t>ConcurrentSkipListSet</a:t>
            </a:r>
            <a:r>
              <a:rPr lang="en-US" sz="1600" dirty="0"/>
              <a:t> </a:t>
            </a:r>
            <a:r>
              <a:rPr lang="en-US" sz="1600" dirty="0" err="1"/>
              <a:t>fruitSet</a:t>
            </a:r>
            <a:r>
              <a:rPr lang="en-US" sz="1600" dirty="0"/>
              <a:t> = new </a:t>
            </a:r>
            <a:r>
              <a:rPr lang="en-US" sz="1600" dirty="0" err="1"/>
              <a:t>ConcurrentSkipListSet</a:t>
            </a:r>
            <a:r>
              <a:rPr lang="en-US" sz="1600" dirty="0"/>
              <a:t>(); </a:t>
            </a:r>
          </a:p>
          <a:p>
            <a:pPr indent="400050"/>
            <a:r>
              <a:rPr lang="en-US" sz="1600" dirty="0" err="1"/>
              <a:t>fruitSet.add</a:t>
            </a:r>
            <a:r>
              <a:rPr lang="en-US" sz="1600" dirty="0"/>
              <a:t>(“Banana”); </a:t>
            </a:r>
          </a:p>
          <a:p>
            <a:pPr indent="400050"/>
            <a:r>
              <a:rPr lang="en-US" sz="1600" dirty="0" err="1"/>
              <a:t>fruitSet.add</a:t>
            </a:r>
            <a:r>
              <a:rPr lang="en-US" sz="1600" dirty="0"/>
              <a:t>(“Peach”); </a:t>
            </a:r>
          </a:p>
          <a:p>
            <a:pPr indent="400050"/>
            <a:r>
              <a:rPr lang="en-US" sz="1600" dirty="0" err="1"/>
              <a:t>fruitSet.add</a:t>
            </a:r>
            <a:r>
              <a:rPr lang="en-US" sz="1600" dirty="0"/>
              <a:t>(“Apple”); </a:t>
            </a:r>
          </a:p>
          <a:p>
            <a:pPr indent="400050"/>
            <a:r>
              <a:rPr lang="en-US" sz="1600" dirty="0" err="1"/>
              <a:t>fruitSet.add</a:t>
            </a:r>
            <a:r>
              <a:rPr lang="en-US" sz="1600" dirty="0"/>
              <a:t>(“Mango”);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1700808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2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sz="2000" dirty="0"/>
              <a:t> class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ConcurrentNavigableMap</a:t>
            </a:r>
            <a:r>
              <a:rPr lang="en-US" sz="2000" dirty="0"/>
              <a:t> interface.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belongs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sz="2000" dirty="0"/>
              <a:t> package.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 [</a:t>
            </a:r>
            <a:r>
              <a:rPr lang="en-US" dirty="0"/>
              <a:t>4</a:t>
            </a:r>
            <a:r>
              <a:rPr lang="en-US" dirty="0" smtClean="0"/>
              <a:t>-11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964" y="908720"/>
            <a:ext cx="8676456" cy="38102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400050"/>
            <a:r>
              <a:rPr lang="en-US" sz="1600" dirty="0" err="1" smtClean="0"/>
              <a:t>fruitSet.add</a:t>
            </a:r>
            <a:r>
              <a:rPr lang="en-US" sz="1600" dirty="0"/>
              <a:t>(“Orange”); </a:t>
            </a:r>
          </a:p>
          <a:p>
            <a:pPr indent="400050"/>
            <a:r>
              <a:rPr lang="en-US" sz="1600" dirty="0"/>
              <a:t>// Displays in ascending order </a:t>
            </a:r>
          </a:p>
          <a:p>
            <a:pPr indent="400050"/>
            <a:r>
              <a:rPr lang="en-US" sz="1600" dirty="0"/>
              <a:t>Iterator </a:t>
            </a:r>
            <a:r>
              <a:rPr lang="en-US" sz="1600" dirty="0" err="1"/>
              <a:t>iterator</a:t>
            </a:r>
            <a:r>
              <a:rPr lang="en-US" sz="1600" dirty="0"/>
              <a:t> = </a:t>
            </a:r>
            <a:r>
              <a:rPr lang="en-US" sz="1600" dirty="0" err="1"/>
              <a:t>fruitSet.iterator</a:t>
            </a:r>
            <a:r>
              <a:rPr lang="en-US" sz="1600" dirty="0"/>
              <a:t>(); </a:t>
            </a:r>
          </a:p>
          <a:p>
            <a:pPr indent="400050"/>
            <a:r>
              <a:rPr lang="en-US" sz="1600" dirty="0" err="1"/>
              <a:t>System.out.print</a:t>
            </a:r>
            <a:r>
              <a:rPr lang="en-US" sz="1600" dirty="0"/>
              <a:t>(“In ascending order :”); </a:t>
            </a:r>
          </a:p>
          <a:p>
            <a:pPr indent="400050"/>
            <a:r>
              <a:rPr lang="en-US" sz="1600" dirty="0"/>
              <a:t>while (</a:t>
            </a:r>
            <a:r>
              <a:rPr lang="en-US" sz="1600" dirty="0" err="1"/>
              <a:t>iterator.hasNext</a:t>
            </a:r>
            <a:r>
              <a:rPr lang="en-US" sz="1600" dirty="0"/>
              <a:t>()) </a:t>
            </a:r>
          </a:p>
          <a:p>
            <a:pPr indent="400050"/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iterator.next</a:t>
            </a:r>
            <a:r>
              <a:rPr lang="en-US" sz="1600" dirty="0"/>
              <a:t>() + “ “); </a:t>
            </a:r>
          </a:p>
          <a:p>
            <a:pPr indent="400050"/>
            <a:r>
              <a:rPr lang="en-US" sz="1600" dirty="0"/>
              <a:t>// Displays in descending order </a:t>
            </a:r>
          </a:p>
          <a:p>
            <a:pPr indent="400050"/>
            <a:r>
              <a:rPr lang="en-US" sz="1600" dirty="0" err="1"/>
              <a:t>System.out.println</a:t>
            </a:r>
            <a:r>
              <a:rPr lang="en-US" sz="1600" dirty="0"/>
              <a:t>(“In descending order: “ + </a:t>
            </a:r>
          </a:p>
          <a:p>
            <a:pPr indent="400050"/>
            <a:r>
              <a:rPr lang="en-US" sz="1600" dirty="0" err="1"/>
              <a:t>fruitSet.descendingSet</a:t>
            </a:r>
            <a:r>
              <a:rPr lang="en-US" sz="1600" dirty="0"/>
              <a:t>() + “\n”); </a:t>
            </a:r>
          </a:p>
          <a:p>
            <a:pPr indent="400050"/>
            <a:r>
              <a:rPr lang="en-US" sz="1600" dirty="0" err="1"/>
              <a:t>System.out.println</a:t>
            </a:r>
            <a:r>
              <a:rPr lang="en-US" sz="1600" dirty="0"/>
              <a:t>(“Lower element: “ + </a:t>
            </a:r>
            <a:r>
              <a:rPr lang="en-US" sz="1600" dirty="0" err="1"/>
              <a:t>fruitSet.lower</a:t>
            </a:r>
            <a:r>
              <a:rPr lang="en-US" sz="1600" dirty="0"/>
              <a:t>(“Mango”)); </a:t>
            </a:r>
          </a:p>
          <a:p>
            <a:pPr indent="400050"/>
            <a:r>
              <a:rPr lang="en-US" sz="1600" dirty="0" err="1"/>
              <a:t>System.out.println</a:t>
            </a:r>
            <a:r>
              <a:rPr lang="en-US" sz="1600" dirty="0"/>
              <a:t>(“Higher element: “ + </a:t>
            </a:r>
            <a:r>
              <a:rPr lang="en-US" sz="1600" dirty="0" err="1"/>
              <a:t>fruitSet.higher</a:t>
            </a:r>
            <a:r>
              <a:rPr lang="en-US" sz="1600" dirty="0"/>
              <a:t>(“Apple</a:t>
            </a:r>
            <a:r>
              <a:rPr lang="en-US" sz="1600" dirty="0" smtClean="0"/>
              <a:t>”));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... </a:t>
            </a: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07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following Code Snippet </a:t>
            </a:r>
            <a:r>
              <a:rPr lang="en-US" sz="1800" dirty="0"/>
              <a:t>shows the use of some of the methods available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sz="1800" dirty="0"/>
              <a:t> </a:t>
            </a:r>
            <a:r>
              <a:rPr lang="en-US" sz="1800" dirty="0" smtClean="0"/>
              <a:t>class: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5</a:t>
            </a:r>
            <a:r>
              <a:rPr lang="en-US" dirty="0" smtClean="0"/>
              <a:t>-11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559" y="1983720"/>
            <a:ext cx="8676456" cy="4401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java.util.concurrent.ConcurrentSkipListMap</a:t>
            </a:r>
            <a:r>
              <a:rPr lang="en-US" sz="1600" dirty="0"/>
              <a:t>; </a:t>
            </a:r>
          </a:p>
          <a:p>
            <a:r>
              <a:rPr lang="en-US" sz="1600" dirty="0"/>
              <a:t>... </a:t>
            </a:r>
          </a:p>
          <a:p>
            <a:r>
              <a:rPr lang="en-US" sz="1600" dirty="0"/>
              <a:t>... </a:t>
            </a:r>
          </a:p>
          <a:p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 </a:t>
            </a:r>
          </a:p>
          <a:p>
            <a:r>
              <a:rPr lang="en-US" sz="1600" dirty="0" err="1"/>
              <a:t>ConcurrentSkipListMap</a:t>
            </a:r>
            <a:r>
              <a:rPr lang="en-US" sz="1600" dirty="0"/>
              <a:t> fruits = new </a:t>
            </a:r>
            <a:r>
              <a:rPr lang="en-US" sz="1600" dirty="0" err="1"/>
              <a:t>ConcurrentSkipListMap</a:t>
            </a:r>
            <a:r>
              <a:rPr lang="en-US" sz="1600" dirty="0"/>
              <a:t>(); </a:t>
            </a:r>
          </a:p>
          <a:p>
            <a:r>
              <a:rPr lang="en-US" sz="1600" dirty="0" err="1"/>
              <a:t>fruits.put</a:t>
            </a:r>
            <a:r>
              <a:rPr lang="en-US" sz="1600" dirty="0"/>
              <a:t>(1, “Apple”); </a:t>
            </a:r>
          </a:p>
          <a:p>
            <a:r>
              <a:rPr lang="en-US" sz="1600" dirty="0" err="1"/>
              <a:t>fruits.put</a:t>
            </a:r>
            <a:r>
              <a:rPr lang="en-US" sz="1600" dirty="0"/>
              <a:t>(2, “Banana”); </a:t>
            </a:r>
          </a:p>
          <a:p>
            <a:r>
              <a:rPr lang="en-US" sz="1600" dirty="0" err="1"/>
              <a:t>fruits.put</a:t>
            </a:r>
            <a:r>
              <a:rPr lang="en-US" sz="1600" dirty="0"/>
              <a:t>(3, “Mango”); </a:t>
            </a:r>
          </a:p>
          <a:p>
            <a:r>
              <a:rPr lang="en-US" sz="1600" dirty="0" err="1"/>
              <a:t>fruits.put</a:t>
            </a:r>
            <a:r>
              <a:rPr lang="en-US" sz="1600" dirty="0"/>
              <a:t>(4, “Orange”); </a:t>
            </a:r>
          </a:p>
          <a:p>
            <a:r>
              <a:rPr lang="en-US" sz="1600" dirty="0" err="1"/>
              <a:t>fruits.put</a:t>
            </a:r>
            <a:r>
              <a:rPr lang="en-US" sz="1600" dirty="0"/>
              <a:t>(5, “Peach”); </a:t>
            </a:r>
          </a:p>
          <a:p>
            <a:r>
              <a:rPr lang="en-US" sz="1600" dirty="0"/>
              <a:t>// Retrieves first data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(“First data: “ + </a:t>
            </a:r>
            <a:r>
              <a:rPr lang="en-US" sz="1600" dirty="0" err="1"/>
              <a:t>fruits.firstEntry</a:t>
            </a:r>
            <a:r>
              <a:rPr lang="en-US" sz="1600" dirty="0"/>
              <a:t>() + “\n”); </a:t>
            </a:r>
          </a:p>
          <a:p>
            <a:r>
              <a:rPr lang="en-US" sz="1600" dirty="0"/>
              <a:t>// Retrieves last data 	</a:t>
            </a:r>
            <a:endParaRPr lang="en-US" sz="1600" dirty="0" smtClean="0"/>
          </a:p>
          <a:p>
            <a:r>
              <a:rPr lang="en-US" sz="1600" dirty="0" err="1"/>
              <a:t>System.out.println</a:t>
            </a:r>
            <a:r>
              <a:rPr lang="en-US" sz="1600" dirty="0"/>
              <a:t>(“Last data: “ + </a:t>
            </a:r>
            <a:r>
              <a:rPr lang="en-US" sz="1600" dirty="0" err="1"/>
              <a:t>fruits.lastEntry</a:t>
            </a:r>
            <a:r>
              <a:rPr lang="en-US" sz="1600" dirty="0"/>
              <a:t>() + “\n”); </a:t>
            </a:r>
          </a:p>
          <a:p>
            <a:r>
              <a:rPr lang="en-US" sz="1600" dirty="0"/>
              <a:t>// Displays all data in descending order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454" y="1526520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000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LinkedBlockingDeque</a:t>
            </a:r>
            <a:r>
              <a:rPr lang="en-US" sz="2000" dirty="0"/>
              <a:t> class implements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BlockingDeque</a:t>
            </a:r>
            <a:r>
              <a:rPr lang="en-US" sz="2000" dirty="0"/>
              <a:t> interface.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class belongs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sz="2000" dirty="0"/>
              <a:t> package. </a:t>
            </a:r>
            <a:endParaRPr lang="en-US" sz="2000" dirty="0" smtClean="0"/>
          </a:p>
          <a:p>
            <a:r>
              <a:rPr lang="en-US" sz="2000" dirty="0"/>
              <a:t>The class contains linked nodes that are dynamically created after each insertion. </a:t>
            </a:r>
            <a:endParaRPr lang="en-US" sz="2000" dirty="0" smtClean="0"/>
          </a:p>
          <a:p>
            <a:r>
              <a:rPr lang="en-US" sz="2000" dirty="0" smtClean="0"/>
              <a:t>The following Code </a:t>
            </a:r>
            <a:r>
              <a:rPr lang="en-US" sz="2000" dirty="0"/>
              <a:t>Snippet </a:t>
            </a:r>
            <a:r>
              <a:rPr lang="en-US" sz="2000" dirty="0" smtClean="0"/>
              <a:t>shows </a:t>
            </a:r>
            <a:r>
              <a:rPr lang="en-US" sz="2000" dirty="0"/>
              <a:t>the implementation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LinkedBlockingDeque</a:t>
            </a:r>
            <a:r>
              <a:rPr lang="en-US" sz="2000" dirty="0"/>
              <a:t> class and use of some of its available </a:t>
            </a:r>
            <a:r>
              <a:rPr lang="en-US" sz="2000" dirty="0" smtClean="0"/>
              <a:t>methods</a:t>
            </a:r>
            <a:r>
              <a:rPr lang="en-US" sz="20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6</a:t>
            </a:r>
            <a:r>
              <a:rPr lang="en-US" dirty="0" smtClean="0"/>
              <a:t>-11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964" y="908720"/>
            <a:ext cx="8676456" cy="1027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System.out.println</a:t>
            </a:r>
            <a:r>
              <a:rPr lang="en-US" sz="1600" dirty="0"/>
              <a:t>(“Data in reverse order: “ + </a:t>
            </a:r>
            <a:r>
              <a:rPr lang="en-US" sz="1600" dirty="0" err="1"/>
              <a:t>fruits.descendingMap</a:t>
            </a:r>
            <a:r>
              <a:rPr lang="en-US" sz="1600" dirty="0"/>
              <a:t>()); 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... 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964" y="4764260"/>
            <a:ext cx="8676456" cy="1446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/* </a:t>
            </a:r>
            <a:r>
              <a:rPr lang="en-US" sz="1600" dirty="0" err="1"/>
              <a:t>ProducerDeque.Java</a:t>
            </a:r>
            <a:r>
              <a:rPr lang="en-US" sz="1600" dirty="0"/>
              <a:t> */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java.util.concurrent.BlockingDeque</a:t>
            </a:r>
            <a:r>
              <a:rPr lang="en-US" sz="1600" dirty="0"/>
              <a:t>; 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ProducerDeque</a:t>
            </a:r>
            <a:r>
              <a:rPr lang="en-US" sz="1600" dirty="0"/>
              <a:t> implements Runnable { 	</a:t>
            </a:r>
          </a:p>
          <a:p>
            <a:pPr indent="857250"/>
            <a:r>
              <a:rPr lang="en-US" sz="1600" dirty="0"/>
              <a:t>private String name; </a:t>
            </a:r>
          </a:p>
          <a:p>
            <a:pPr indent="857250"/>
            <a:r>
              <a:rPr lang="en-US" sz="1600" dirty="0"/>
              <a:t>private </a:t>
            </a:r>
            <a:r>
              <a:rPr lang="en-US" sz="1600" dirty="0" err="1"/>
              <a:t>BlockingDeque</a:t>
            </a:r>
            <a:r>
              <a:rPr lang="en-US" sz="1600" dirty="0"/>
              <a:t> </a:t>
            </a:r>
            <a:r>
              <a:rPr lang="en-US" sz="1600" dirty="0" err="1"/>
              <a:t>blockDeque</a:t>
            </a:r>
            <a:r>
              <a:rPr lang="en-US" sz="1600" dirty="0"/>
              <a:t>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964" y="4366383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946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LinkedBlockingDeque</a:t>
            </a:r>
            <a:r>
              <a:rPr lang="en-US" sz="2000" dirty="0"/>
              <a:t> class implements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BlockingDeque</a:t>
            </a:r>
            <a:r>
              <a:rPr lang="en-US" sz="2000" dirty="0"/>
              <a:t> interface.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class belongs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sz="2000" dirty="0"/>
              <a:t> package. </a:t>
            </a:r>
            <a:endParaRPr lang="en-US" sz="2000" dirty="0" smtClean="0"/>
          </a:p>
          <a:p>
            <a:r>
              <a:rPr lang="en-US" sz="2000" dirty="0"/>
              <a:t>The class contains linked nodes that are dynamically created after each insertion. </a:t>
            </a:r>
            <a:endParaRPr lang="en-US" sz="2000" dirty="0" smtClean="0"/>
          </a:p>
          <a:p>
            <a:r>
              <a:rPr lang="en-US" sz="2000" dirty="0" smtClean="0"/>
              <a:t>The following Code </a:t>
            </a:r>
            <a:r>
              <a:rPr lang="en-US" sz="2000" dirty="0"/>
              <a:t>Snippet </a:t>
            </a:r>
            <a:r>
              <a:rPr lang="en-US" sz="2000" dirty="0" smtClean="0"/>
              <a:t>shows </a:t>
            </a:r>
            <a:r>
              <a:rPr lang="en-US" sz="2000" dirty="0"/>
              <a:t>the implementation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LinkedBlockingDeque</a:t>
            </a:r>
            <a:r>
              <a:rPr lang="en-US" sz="2000" dirty="0"/>
              <a:t> class and use of some of its available </a:t>
            </a:r>
            <a:r>
              <a:rPr lang="en-US" sz="2000" dirty="0" smtClean="0"/>
              <a:t>methods</a:t>
            </a:r>
            <a:r>
              <a:rPr lang="en-US" sz="20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7</a:t>
            </a:r>
            <a:r>
              <a:rPr lang="en-US" dirty="0" smtClean="0"/>
              <a:t>-11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7964" y="908720"/>
            <a:ext cx="8676456" cy="4992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857250"/>
            <a:r>
              <a:rPr lang="en-US" sz="1600" dirty="0" smtClean="0"/>
              <a:t>public </a:t>
            </a:r>
            <a:r>
              <a:rPr lang="en-US" sz="1600" dirty="0" err="1"/>
              <a:t>ProducerDeque</a:t>
            </a:r>
            <a:r>
              <a:rPr lang="en-US" sz="1600" dirty="0"/>
              <a:t>(String name, </a:t>
            </a:r>
            <a:r>
              <a:rPr lang="en-US" sz="1600" dirty="0" err="1"/>
              <a:t>BlockingDeque</a:t>
            </a:r>
            <a:r>
              <a:rPr lang="en-US" sz="1600" dirty="0"/>
              <a:t> </a:t>
            </a:r>
            <a:r>
              <a:rPr lang="en-US" sz="1600" dirty="0" err="1"/>
              <a:t>blockDeque</a:t>
            </a:r>
            <a:r>
              <a:rPr lang="en-US" sz="1600" dirty="0"/>
              <a:t>) { </a:t>
            </a:r>
          </a:p>
          <a:p>
            <a:pPr indent="857250"/>
            <a:r>
              <a:rPr lang="en-US" sz="1600" dirty="0"/>
              <a:t>this.name = name; </a:t>
            </a:r>
          </a:p>
          <a:p>
            <a:pPr indent="857250"/>
            <a:r>
              <a:rPr lang="en-US" sz="1600" dirty="0" err="1"/>
              <a:t>this.blockDeque</a:t>
            </a:r>
            <a:r>
              <a:rPr lang="en-US" sz="1600" dirty="0"/>
              <a:t> = </a:t>
            </a:r>
            <a:r>
              <a:rPr lang="en-US" sz="1600" dirty="0" err="1"/>
              <a:t>blockDeque</a:t>
            </a:r>
            <a:r>
              <a:rPr lang="en-US" sz="1600" dirty="0"/>
              <a:t>; </a:t>
            </a:r>
          </a:p>
          <a:p>
            <a:pPr indent="857250"/>
            <a:r>
              <a:rPr lang="en-US" sz="1600" dirty="0"/>
              <a:t>} </a:t>
            </a:r>
          </a:p>
          <a:p>
            <a:pPr indent="857250"/>
            <a:r>
              <a:rPr lang="en-US" sz="1600" dirty="0"/>
              <a:t>public void run() { </a:t>
            </a:r>
          </a:p>
          <a:p>
            <a:pPr indent="857250"/>
            <a:r>
              <a:rPr lang="nn-NO" sz="1600" dirty="0"/>
              <a:t>for (int i = 1; i &lt; 10; i++) { </a:t>
            </a:r>
          </a:p>
          <a:p>
            <a:pPr indent="857250"/>
            <a:r>
              <a:rPr lang="en-US" sz="1600" dirty="0"/>
              <a:t>try { </a:t>
            </a:r>
            <a:endParaRPr lang="en-US" sz="1600" dirty="0" smtClean="0"/>
          </a:p>
          <a:p>
            <a:pPr indent="1371600"/>
            <a:r>
              <a:rPr lang="en-US" sz="1600" dirty="0" err="1"/>
              <a:t>blockDeque.addFirst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 </a:t>
            </a:r>
          </a:p>
          <a:p>
            <a:pPr indent="1371600"/>
            <a:r>
              <a:rPr lang="en-US" sz="1600" dirty="0" err="1"/>
              <a:t>System.out.println</a:t>
            </a:r>
            <a:r>
              <a:rPr lang="en-US" sz="1600" dirty="0"/>
              <a:t>(name + “ puts “ + </a:t>
            </a:r>
            <a:r>
              <a:rPr lang="en-US" sz="1600" dirty="0" err="1"/>
              <a:t>i</a:t>
            </a:r>
            <a:r>
              <a:rPr lang="en-US" sz="1600" dirty="0"/>
              <a:t>); </a:t>
            </a:r>
          </a:p>
          <a:p>
            <a:pPr indent="1371600"/>
            <a:r>
              <a:rPr lang="en-US" sz="1600" dirty="0" err="1"/>
              <a:t>Thread.sleep</a:t>
            </a:r>
            <a:r>
              <a:rPr lang="en-US" sz="1600" dirty="0"/>
              <a:t>(100); 	</a:t>
            </a:r>
          </a:p>
          <a:p>
            <a:r>
              <a:rPr lang="en-US" sz="1600" dirty="0"/>
              <a:t>	} catch (</a:t>
            </a:r>
            <a:r>
              <a:rPr lang="en-US" sz="1600" dirty="0" err="1"/>
              <a:t>InterruptedException</a:t>
            </a:r>
            <a:r>
              <a:rPr lang="en-US" sz="1600" dirty="0"/>
              <a:t> e) { </a:t>
            </a:r>
          </a:p>
          <a:p>
            <a:pPr indent="914400"/>
            <a:r>
              <a:rPr lang="en-US" sz="1600" dirty="0" err="1"/>
              <a:t>e.printStackTrace</a:t>
            </a:r>
            <a:r>
              <a:rPr lang="en-US" sz="1600" dirty="0"/>
              <a:t>(); </a:t>
            </a:r>
          </a:p>
          <a:p>
            <a:pPr indent="914400"/>
            <a:r>
              <a:rPr lang="en-US" sz="1600" dirty="0"/>
              <a:t>} catch (</a:t>
            </a:r>
            <a:r>
              <a:rPr lang="en-US" sz="1600" dirty="0" err="1"/>
              <a:t>IllegalStateException</a:t>
            </a:r>
            <a:r>
              <a:rPr lang="en-US" sz="1600" dirty="0"/>
              <a:t> ex) { </a:t>
            </a:r>
          </a:p>
          <a:p>
            <a:pPr indent="914400"/>
            <a:r>
              <a:rPr lang="en-US" sz="1600" dirty="0" err="1"/>
              <a:t>System.out.println</a:t>
            </a:r>
            <a:r>
              <a:rPr lang="en-US" sz="1600" dirty="0"/>
              <a:t>(“</a:t>
            </a:r>
            <a:r>
              <a:rPr lang="en-US" sz="1600" dirty="0" err="1"/>
              <a:t>Deque</a:t>
            </a:r>
            <a:r>
              <a:rPr lang="en-US" sz="1600" dirty="0"/>
              <a:t> filled </a:t>
            </a:r>
            <a:r>
              <a:rPr lang="en-US" sz="1600" dirty="0" err="1"/>
              <a:t>upto</a:t>
            </a:r>
            <a:r>
              <a:rPr lang="en-US" sz="1600" dirty="0"/>
              <a:t> the maximum capacity”); </a:t>
            </a:r>
          </a:p>
          <a:p>
            <a:pPr indent="914400"/>
            <a:r>
              <a:rPr lang="en-US" sz="1600" dirty="0" err="1"/>
              <a:t>System.exit</a:t>
            </a:r>
            <a:r>
              <a:rPr lang="en-US" sz="1600" dirty="0"/>
              <a:t>(0); </a:t>
            </a:r>
          </a:p>
          <a:p>
            <a:pPr indent="914400"/>
            <a:r>
              <a:rPr lang="en-US" sz="1600" dirty="0"/>
              <a:t>} 	</a:t>
            </a:r>
          </a:p>
          <a:p>
            <a:pPr indent="800100"/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84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LinkedBlockingDeque</a:t>
            </a:r>
            <a:r>
              <a:rPr lang="en-US" sz="2000" dirty="0"/>
              <a:t> class implements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BlockingDeque</a:t>
            </a:r>
            <a:r>
              <a:rPr lang="en-US" sz="2000" dirty="0"/>
              <a:t> interface.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class belongs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sz="2000" dirty="0"/>
              <a:t> package. </a:t>
            </a:r>
            <a:endParaRPr lang="en-US" sz="2000" dirty="0" smtClean="0"/>
          </a:p>
          <a:p>
            <a:r>
              <a:rPr lang="en-US" sz="2000" dirty="0"/>
              <a:t>The class contains linked nodes that are dynamically created after each insertion. </a:t>
            </a:r>
            <a:endParaRPr lang="en-US" sz="2000" dirty="0" smtClean="0"/>
          </a:p>
          <a:p>
            <a:r>
              <a:rPr lang="en-US" sz="2000" dirty="0" smtClean="0"/>
              <a:t>The following Code </a:t>
            </a:r>
            <a:r>
              <a:rPr lang="en-US" sz="2000" dirty="0"/>
              <a:t>Snippet </a:t>
            </a:r>
            <a:r>
              <a:rPr lang="en-US" sz="2000" dirty="0" smtClean="0"/>
              <a:t>shows </a:t>
            </a:r>
            <a:r>
              <a:rPr lang="en-US" sz="2000" dirty="0"/>
              <a:t>the implementation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LinkedBlockingDeque</a:t>
            </a:r>
            <a:r>
              <a:rPr lang="en-US" sz="2000" dirty="0"/>
              <a:t> class and use of some of its available </a:t>
            </a:r>
            <a:r>
              <a:rPr lang="en-US" sz="2000" dirty="0" smtClean="0"/>
              <a:t>methods</a:t>
            </a:r>
            <a:r>
              <a:rPr lang="en-US" sz="20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/>
              <a:t>Classes </a:t>
            </a:r>
            <a:r>
              <a:rPr lang="en-US" dirty="0" smtClean="0"/>
              <a:t>[</a:t>
            </a:r>
            <a:r>
              <a:rPr lang="en-US" dirty="0"/>
              <a:t>8</a:t>
            </a:r>
            <a:r>
              <a:rPr lang="en-US" dirty="0" smtClean="0"/>
              <a:t>-11</a:t>
            </a:r>
            <a:r>
              <a:rPr lang="en-US" dirty="0"/>
              <a:t>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7964" y="908720"/>
            <a:ext cx="8676456" cy="5287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457200"/>
            <a:r>
              <a:rPr lang="en-US" sz="1600" dirty="0" smtClean="0"/>
              <a:t>}</a:t>
            </a:r>
          </a:p>
          <a:p>
            <a:pPr indent="114300"/>
            <a:r>
              <a:rPr lang="en-US" sz="1600" dirty="0" smtClean="0"/>
              <a:t>}</a:t>
            </a:r>
          </a:p>
          <a:p>
            <a:r>
              <a:rPr lang="en-US" sz="1600" dirty="0"/>
              <a:t>/* </a:t>
            </a:r>
            <a:r>
              <a:rPr lang="en-US" sz="1600" dirty="0" err="1"/>
              <a:t>ConsumerDeque.Java</a:t>
            </a:r>
            <a:r>
              <a:rPr lang="en-US" sz="1600" dirty="0"/>
              <a:t> */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java.util.concurrent.BlockingDeque</a:t>
            </a:r>
            <a:r>
              <a:rPr lang="en-US" sz="1600" dirty="0"/>
              <a:t>;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java.util.concurrent.LinkedBlockingDeque</a:t>
            </a:r>
            <a:r>
              <a:rPr lang="en-US" sz="1600" dirty="0"/>
              <a:t>; 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ConsumerDeque</a:t>
            </a:r>
            <a:r>
              <a:rPr lang="en-US" sz="1600" dirty="0"/>
              <a:t> implements Runnable { 	</a:t>
            </a:r>
          </a:p>
          <a:p>
            <a:pPr indent="685800"/>
            <a:r>
              <a:rPr lang="en-US" sz="1600" dirty="0"/>
              <a:t>private String name; </a:t>
            </a:r>
            <a:endParaRPr lang="en-US" sz="1600" dirty="0" smtClean="0"/>
          </a:p>
          <a:p>
            <a:r>
              <a:rPr lang="en-US" sz="1600" dirty="0"/>
              <a:t>private </a:t>
            </a:r>
            <a:r>
              <a:rPr lang="en-US" sz="1600" dirty="0" err="1"/>
              <a:t>BlockingDeque</a:t>
            </a:r>
            <a:r>
              <a:rPr lang="en-US" sz="1600" dirty="0"/>
              <a:t> </a:t>
            </a:r>
            <a:r>
              <a:rPr lang="en-US" sz="1600" dirty="0" err="1"/>
              <a:t>blockDeque</a:t>
            </a:r>
            <a:r>
              <a:rPr lang="en-US" sz="1600" dirty="0"/>
              <a:t>; </a:t>
            </a:r>
          </a:p>
          <a:p>
            <a:r>
              <a:rPr lang="en-US" sz="1600" dirty="0"/>
              <a:t>public </a:t>
            </a:r>
            <a:r>
              <a:rPr lang="en-US" sz="1600" dirty="0" err="1"/>
              <a:t>ConsumerDeque</a:t>
            </a:r>
            <a:r>
              <a:rPr lang="en-US" sz="1600" dirty="0"/>
              <a:t>(String name, </a:t>
            </a:r>
            <a:r>
              <a:rPr lang="en-US" sz="1600" dirty="0" err="1"/>
              <a:t>BlockingDeque</a:t>
            </a:r>
            <a:r>
              <a:rPr lang="en-US" sz="1600" dirty="0"/>
              <a:t> </a:t>
            </a:r>
            <a:r>
              <a:rPr lang="en-US" sz="1600" dirty="0" err="1"/>
              <a:t>blockDeque</a:t>
            </a:r>
            <a:r>
              <a:rPr lang="en-US" sz="1600" dirty="0"/>
              <a:t>) { </a:t>
            </a:r>
          </a:p>
          <a:p>
            <a:r>
              <a:rPr lang="en-US" sz="1600" dirty="0"/>
              <a:t>this.name = name; </a:t>
            </a:r>
          </a:p>
          <a:p>
            <a:r>
              <a:rPr lang="en-US" sz="1600" dirty="0" err="1"/>
              <a:t>this.blockDeque</a:t>
            </a:r>
            <a:r>
              <a:rPr lang="en-US" sz="1600" dirty="0"/>
              <a:t> = </a:t>
            </a:r>
            <a:r>
              <a:rPr lang="en-US" sz="1600" dirty="0" err="1"/>
              <a:t>blockDeque</a:t>
            </a:r>
            <a:r>
              <a:rPr lang="en-US" sz="1600" dirty="0"/>
              <a:t>; </a:t>
            </a:r>
          </a:p>
          <a:p>
            <a:r>
              <a:rPr lang="en-US" sz="1600" dirty="0"/>
              <a:t>public void run() { </a:t>
            </a:r>
          </a:p>
          <a:p>
            <a:r>
              <a:rPr lang="nn-NO" sz="1600" dirty="0"/>
              <a:t>for (int i = 1; i &lt; 10; i++) { </a:t>
            </a:r>
          </a:p>
          <a:p>
            <a:r>
              <a:rPr lang="en-US" sz="1600" dirty="0"/>
              <a:t>try { 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j = (Integer) </a:t>
            </a:r>
            <a:r>
              <a:rPr lang="en-US" sz="1600" dirty="0" err="1"/>
              <a:t>blockDeque.peekFirst</a:t>
            </a:r>
            <a:r>
              <a:rPr lang="en-US" sz="1600" dirty="0"/>
              <a:t>();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(name + “ takes “ + j); </a:t>
            </a:r>
          </a:p>
          <a:p>
            <a:r>
              <a:rPr lang="en-US" sz="1600" dirty="0" err="1"/>
              <a:t>Thread.sleep</a:t>
            </a:r>
            <a:r>
              <a:rPr lang="en-US" sz="1600" dirty="0"/>
              <a:t>(100); </a:t>
            </a:r>
          </a:p>
          <a:p>
            <a:r>
              <a:rPr lang="en-US" sz="1600" dirty="0"/>
              <a:t>} catch (</a:t>
            </a:r>
            <a:r>
              <a:rPr lang="en-US" sz="1600" dirty="0" err="1"/>
              <a:t>InterruptedException</a:t>
            </a:r>
            <a:r>
              <a:rPr lang="en-US" sz="1600" dirty="0"/>
              <a:t> e) { </a:t>
            </a:r>
          </a:p>
        </p:txBody>
      </p:sp>
    </p:spTree>
    <p:extLst>
      <p:ext uri="{BB962C8B-B14F-4D97-AF65-F5344CB8AC3E}">
        <p14:creationId xmlns:p14="http://schemas.microsoft.com/office/powerpoint/2010/main" val="2182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LinkedBlockingDeque</a:t>
            </a:r>
            <a:r>
              <a:rPr lang="en-US" sz="2000" dirty="0"/>
              <a:t> class implements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BlockingDeque</a:t>
            </a:r>
            <a:r>
              <a:rPr lang="en-US" sz="2000" dirty="0"/>
              <a:t> interface.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class belongs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sz="2000" dirty="0"/>
              <a:t> package. </a:t>
            </a:r>
            <a:endParaRPr lang="en-US" sz="2000" dirty="0" smtClean="0"/>
          </a:p>
          <a:p>
            <a:r>
              <a:rPr lang="en-US" sz="2000" dirty="0"/>
              <a:t>The class contains linked nodes that are dynamically created after each insertion. </a:t>
            </a:r>
            <a:endParaRPr lang="en-US" sz="2000" dirty="0" smtClean="0"/>
          </a:p>
          <a:p>
            <a:r>
              <a:rPr lang="en-US" sz="2000" dirty="0" smtClean="0"/>
              <a:t>The following Code </a:t>
            </a:r>
            <a:r>
              <a:rPr lang="en-US" sz="2000" dirty="0"/>
              <a:t>Snippet </a:t>
            </a:r>
            <a:r>
              <a:rPr lang="en-US" sz="2000" dirty="0" smtClean="0"/>
              <a:t>shows </a:t>
            </a:r>
            <a:r>
              <a:rPr lang="en-US" sz="2000" dirty="0"/>
              <a:t>the implementation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LinkedBlockingDeque</a:t>
            </a:r>
            <a:r>
              <a:rPr lang="en-US" sz="2000" dirty="0"/>
              <a:t> class and use of some of its available </a:t>
            </a:r>
            <a:r>
              <a:rPr lang="en-US" sz="2000" dirty="0" smtClean="0"/>
              <a:t>methods</a:t>
            </a:r>
            <a:r>
              <a:rPr lang="en-US" sz="20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9</a:t>
            </a:r>
            <a:r>
              <a:rPr lang="en-US" dirty="0" smtClean="0"/>
              <a:t>-11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7964" y="908720"/>
            <a:ext cx="8676456" cy="4992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e.printStackTrace</a:t>
            </a:r>
            <a:r>
              <a:rPr lang="en-US" sz="1600" dirty="0"/>
              <a:t>(); 	</a:t>
            </a:r>
          </a:p>
          <a:p>
            <a:r>
              <a:rPr lang="en-US" sz="1600" dirty="0"/>
              <a:t>} </a:t>
            </a:r>
          </a:p>
          <a:p>
            <a:r>
              <a:rPr lang="en-US" sz="1600" dirty="0"/>
              <a:t>} 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/* </a:t>
            </a:r>
            <a:r>
              <a:rPr lang="en-US" sz="1600" dirty="0" err="1"/>
              <a:t>LinkedBlockingDequeClass.Java</a:t>
            </a:r>
            <a:r>
              <a:rPr lang="en-US" sz="1600" dirty="0"/>
              <a:t> */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java.util.concurrent.BlockingDeque</a:t>
            </a:r>
            <a:r>
              <a:rPr lang="en-US" sz="1600" dirty="0"/>
              <a:t>; 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java.util.concurrent.LinkedBlockingDeque</a:t>
            </a:r>
            <a:r>
              <a:rPr lang="en-US" sz="1600" dirty="0"/>
              <a:t>; 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LinkedBlockingDequeClass</a:t>
            </a:r>
            <a:r>
              <a:rPr lang="en-US" sz="1600" dirty="0"/>
              <a:t> { </a:t>
            </a:r>
          </a:p>
          <a:p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 </a:t>
            </a:r>
          </a:p>
          <a:p>
            <a:r>
              <a:rPr lang="en-US" sz="1600" dirty="0" err="1"/>
              <a:t>BlockingDeque</a:t>
            </a:r>
            <a:r>
              <a:rPr lang="en-US" sz="1600" dirty="0"/>
              <a:t> </a:t>
            </a:r>
            <a:r>
              <a:rPr lang="en-US" sz="1600" dirty="0" err="1"/>
              <a:t>blockDeque</a:t>
            </a:r>
            <a:r>
              <a:rPr lang="en-US" sz="1600" dirty="0"/>
              <a:t> = new </a:t>
            </a:r>
            <a:r>
              <a:rPr lang="en-US" sz="1600" dirty="0" err="1"/>
              <a:t>LinkedBlockingDeque</a:t>
            </a:r>
            <a:r>
              <a:rPr lang="en-US" sz="1600" dirty="0"/>
              <a:t>(5); </a:t>
            </a:r>
          </a:p>
          <a:p>
            <a:r>
              <a:rPr lang="en-US" sz="1600" dirty="0"/>
              <a:t>Runnable produce = new </a:t>
            </a:r>
            <a:r>
              <a:rPr lang="en-US" sz="1600" dirty="0" err="1"/>
              <a:t>ProducerDeque</a:t>
            </a:r>
            <a:r>
              <a:rPr lang="en-US" sz="1600" dirty="0"/>
              <a:t>(“Producer”, </a:t>
            </a:r>
            <a:r>
              <a:rPr lang="en-US" sz="1600" dirty="0" err="1"/>
              <a:t>blockDeque</a:t>
            </a:r>
            <a:r>
              <a:rPr lang="en-US" sz="1600" dirty="0"/>
              <a:t>); </a:t>
            </a:r>
          </a:p>
          <a:p>
            <a:r>
              <a:rPr lang="en-US" sz="1600" dirty="0"/>
              <a:t>Runnable consume = new </a:t>
            </a:r>
            <a:r>
              <a:rPr lang="en-US" sz="1600" dirty="0" err="1"/>
              <a:t>ConsumerDeque</a:t>
            </a:r>
            <a:r>
              <a:rPr lang="en-US" sz="1600" dirty="0"/>
              <a:t>(“Consumer”, </a:t>
            </a:r>
            <a:r>
              <a:rPr lang="en-US" sz="1600" dirty="0" err="1"/>
              <a:t>blockDeque</a:t>
            </a:r>
            <a:r>
              <a:rPr lang="en-US" sz="1600" dirty="0"/>
              <a:t>); </a:t>
            </a:r>
          </a:p>
          <a:p>
            <a:r>
              <a:rPr lang="en-US" sz="1600" dirty="0"/>
              <a:t>new Thread(produce).start(); </a:t>
            </a:r>
          </a:p>
          <a:p>
            <a:r>
              <a:rPr lang="en-US" sz="1600" dirty="0"/>
              <a:t>new Thread(consume).start(); </a:t>
            </a:r>
          </a:p>
          <a:p>
            <a:r>
              <a:rPr lang="en-US" sz="1600" dirty="0"/>
              <a:t>} </a:t>
            </a:r>
          </a:p>
          <a:p>
            <a:r>
              <a:rPr lang="en-US" sz="1600" dirty="0" smtClean="0"/>
              <a:t>} </a:t>
            </a: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95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AbstractMap.SimpleEntry</a:t>
            </a:r>
            <a:r>
              <a:rPr lang="en-US" sz="2000" dirty="0"/>
              <a:t> is static class nested 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AbstractMap</a:t>
            </a:r>
            <a:r>
              <a:rPr lang="en-US" sz="2000" dirty="0"/>
              <a:t> class.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class is used to implement custom map. 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/>
              <a:t>instance of this class stores key-value pair of a single entry in a map.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value of the entry can be changed. 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returns the key of an entry in the instance. </a:t>
            </a:r>
            <a:endParaRPr lang="en-US" sz="2000" dirty="0" smtClean="0"/>
          </a:p>
          <a:p>
            <a:r>
              <a:rPr lang="en-US" sz="2000" dirty="0" smtClean="0"/>
              <a:t>The following Code </a:t>
            </a:r>
            <a:r>
              <a:rPr lang="en-US" sz="2000" dirty="0"/>
              <a:t>Snippet </a:t>
            </a:r>
            <a:r>
              <a:rPr lang="en-US" sz="2000" dirty="0" smtClean="0"/>
              <a:t>shows </a:t>
            </a:r>
            <a:r>
              <a:rPr lang="en-US" sz="2000" dirty="0"/>
              <a:t>the implementation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AbstractMap.SimpleEntry</a:t>
            </a:r>
            <a:r>
              <a:rPr lang="en-US" sz="2000" dirty="0"/>
              <a:t> static class and the use of some of its available </a:t>
            </a:r>
            <a:r>
              <a:rPr lang="en-US" sz="2000" dirty="0" smtClean="0"/>
              <a:t>methods: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 [10-11]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7964" y="4474949"/>
            <a:ext cx="8676456" cy="16373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AbstractMap.SimpleEntry</a:t>
            </a:r>
            <a:r>
              <a:rPr lang="en-US" sz="1600" dirty="0"/>
              <a:t>&lt;</a:t>
            </a:r>
            <a:r>
              <a:rPr lang="en-US" sz="1600" dirty="0" err="1"/>
              <a:t>String,String</a:t>
            </a:r>
            <a:r>
              <a:rPr lang="en-US" sz="1600" dirty="0"/>
              <a:t>&gt; se = new </a:t>
            </a:r>
            <a:r>
              <a:rPr lang="en-US" sz="1600" dirty="0" err="1" smtClean="0"/>
              <a:t>AbstractMap.SimpleEntry</a:t>
            </a:r>
            <a:r>
              <a:rPr lang="en-US" sz="1600" dirty="0" smtClean="0"/>
              <a:t>&lt;</a:t>
            </a:r>
            <a:r>
              <a:rPr lang="en-US" sz="1600" dirty="0" err="1" smtClean="0"/>
              <a:t>String,String</a:t>
            </a:r>
            <a:r>
              <a:rPr lang="en-US" sz="1600" dirty="0"/>
              <a:t>&gt;(“1”,”Apple”);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se.getKey</a:t>
            </a:r>
            <a:r>
              <a:rPr lang="en-US" sz="1600" dirty="0"/>
              <a:t>());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se.getValue</a:t>
            </a:r>
            <a:r>
              <a:rPr lang="en-US" sz="1600" dirty="0"/>
              <a:t>()); </a:t>
            </a:r>
          </a:p>
          <a:p>
            <a:r>
              <a:rPr lang="en-US" sz="1600" dirty="0" err="1"/>
              <a:t>se.setValue</a:t>
            </a:r>
            <a:r>
              <a:rPr lang="en-US" sz="1600" dirty="0"/>
              <a:t>(“Orange”);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se.getValue</a:t>
            </a:r>
            <a:r>
              <a:rPr lang="en-US" sz="1600" dirty="0"/>
              <a:t>()); 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964" y="4077072"/>
            <a:ext cx="178595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dirty="0" smtClean="0"/>
              <a:t>Code Snippet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707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sz="2000" dirty="0"/>
              <a:t> class is a static class nested inside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AbstractMap</a:t>
            </a:r>
            <a:r>
              <a:rPr lang="en-US" sz="2000" dirty="0"/>
              <a:t> class.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the name suggests, it does not allow modifying a value in an entry.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any attempt to change a value is made, it results in throwing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lang="en-US" sz="20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 smtClean="0"/>
              <a:t>Classes [11-11]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java.util</a:t>
            </a:r>
            <a:r>
              <a:rPr lang="en-US" sz="2000" dirty="0"/>
              <a:t> package contains the definition of number of useful classes providing a broad range of functionality. </a:t>
            </a:r>
          </a:p>
          <a:p>
            <a:r>
              <a:rPr lang="en-US" sz="2000" dirty="0"/>
              <a:t>The List interface is an extension of the Collection interface. </a:t>
            </a:r>
          </a:p>
          <a:p>
            <a:r>
              <a:rPr lang="en-US" sz="2000" dirty="0"/>
              <a:t>The Set interface creates a list of unordered objects. </a:t>
            </a:r>
          </a:p>
          <a:p>
            <a:r>
              <a:rPr lang="en-US" sz="2000" dirty="0"/>
              <a:t>A Map object stores data in the form of relationships between keys and values. </a:t>
            </a:r>
          </a:p>
          <a:p>
            <a:r>
              <a:rPr lang="en-US" sz="2000" dirty="0"/>
              <a:t>A Queue is a collection for holding elements before processing. </a:t>
            </a:r>
          </a:p>
          <a:p>
            <a:r>
              <a:rPr lang="en-US" sz="2000" dirty="0" err="1"/>
              <a:t>ArrayDeque</a:t>
            </a:r>
            <a:r>
              <a:rPr lang="en-US" sz="2000" dirty="0"/>
              <a:t> class does not put any restriction on capacity and does not allow null </a:t>
            </a:r>
            <a:r>
              <a:rPr lang="en-US" sz="2000" dirty="0" smtClean="0"/>
              <a:t>values.</a:t>
            </a:r>
            <a:endParaRPr lang="en-US" sz="2000" dirty="0"/>
          </a:p>
          <a:p>
            <a:r>
              <a:rPr lang="en-US" sz="2000" dirty="0" err="1"/>
              <a:t>AbstractMap.SimpleEntry</a:t>
            </a:r>
            <a:r>
              <a:rPr lang="en-US" sz="2000" dirty="0"/>
              <a:t> is used for implementation of custom map. </a:t>
            </a:r>
          </a:p>
          <a:p>
            <a:r>
              <a:rPr lang="en-US" sz="2000" dirty="0" err="1"/>
              <a:t>AbstractMap.SimpleImmutableEntry</a:t>
            </a:r>
            <a:r>
              <a:rPr lang="en-US" sz="2000" dirty="0"/>
              <a:t> class is a static class and does not allow modification of values in an entry.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Collections Framework consists of interfaces and classes for working with group of objects. </a:t>
            </a:r>
            <a:endParaRPr lang="en-US" sz="2400" dirty="0" smtClean="0"/>
          </a:p>
          <a:p>
            <a:r>
              <a:rPr lang="en-US" sz="2400" dirty="0" smtClean="0"/>
              <a:t>At </a:t>
            </a:r>
            <a:r>
              <a:rPr lang="en-US" sz="2400" dirty="0"/>
              <a:t>the top of the </a:t>
            </a:r>
            <a:r>
              <a:rPr lang="en-US" sz="2400" dirty="0" smtClean="0"/>
              <a:t>hierarchy,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 smtClean="0"/>
              <a:t> interface lies. 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interface helps to convert the collection’s type.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interface is extended by the following sub interfaces: </a:t>
            </a:r>
            <a:endParaRPr lang="en-US" sz="2400" dirty="0" smtClean="0"/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400" dirty="0"/>
              <a:t>Some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classes are as follows: </a:t>
            </a:r>
            <a:endParaRPr lang="en-US" sz="2400" dirty="0" smtClean="0"/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</a:t>
            </a:r>
            <a:r>
              <a:rPr lang="en-US" dirty="0" smtClean="0"/>
              <a:t>Interface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400" dirty="0"/>
              <a:t>: Use these to inform about the number of elements that exist in the collection.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sz="2400" dirty="0"/>
              <a:t>: Use this to check if a given object is in the collection.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add, remove</a:t>
            </a:r>
            <a:r>
              <a:rPr lang="en-US" sz="2400" dirty="0"/>
              <a:t>: Use these to add and remove an element from the collection.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2400" dirty="0"/>
              <a:t>: Use this to provide an iterator over the collection.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dirty="0"/>
              <a:t> Interface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Using the 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for-each</a:t>
            </a:r>
            <a:r>
              <a:rPr lang="en-US" sz="2400" u="sng" dirty="0"/>
              <a:t> </a:t>
            </a:r>
            <a:r>
              <a:rPr lang="en-US" sz="2400" b="1" u="sng" dirty="0" smtClean="0"/>
              <a:t>construct</a:t>
            </a:r>
            <a:r>
              <a:rPr lang="en-US" sz="2400" b="1" dirty="0" smtClean="0"/>
              <a:t>: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This helps to traverse a collection or array using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/>
              <a:t> loop. </a:t>
            </a:r>
            <a:endParaRPr lang="en-US" sz="2400" dirty="0" smtClean="0"/>
          </a:p>
          <a:p>
            <a:r>
              <a:rPr lang="en-US" sz="2400" dirty="0" smtClean="0"/>
              <a:t>The following Code Snippet illustrates </a:t>
            </a:r>
            <a:r>
              <a:rPr lang="en-US" sz="2400" dirty="0"/>
              <a:t>the use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for-each</a:t>
            </a:r>
            <a:r>
              <a:rPr lang="en-US" sz="2400" dirty="0"/>
              <a:t> construct to print out each element of a collection on a separate </a:t>
            </a:r>
            <a:r>
              <a:rPr lang="en-US" sz="2400" dirty="0" smtClean="0"/>
              <a:t>line: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Using </a:t>
            </a:r>
            <a:r>
              <a:rPr lang="en-US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These help to traverse through a collection.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also help to remove elements from the collection selectively.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Collections [1-2]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491189"/>
            <a:ext cx="7643866" cy="6186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for </a:t>
            </a:r>
            <a:r>
              <a:rPr lang="en-US" sz="1800" dirty="0"/>
              <a:t>(Object </a:t>
            </a:r>
            <a:r>
              <a:rPr lang="en-US" sz="1800" dirty="0" err="1"/>
              <a:t>obj</a:t>
            </a:r>
            <a:r>
              <a:rPr lang="en-US" sz="1800" dirty="0"/>
              <a:t> : collection)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obj</a:t>
            </a:r>
            <a:r>
              <a:rPr lang="en-US" sz="1800" dirty="0"/>
              <a:t>);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919685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78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iterator() </a:t>
            </a:r>
            <a:r>
              <a:rPr lang="en-US" sz="2400" dirty="0"/>
              <a:t>method is invoked to obtain an Iterator for a collection.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2400" dirty="0"/>
              <a:t> interface includes the following methods</a:t>
            </a:r>
            <a:r>
              <a:rPr lang="en-US" sz="2400" dirty="0" smtClean="0"/>
              <a:t>: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Iterator&lt;E&gt; { </a:t>
            </a:r>
          </a:p>
          <a:p>
            <a:pPr marL="400050" lvl="1" indent="62865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00050" lvl="1" indent="62865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next(); </a:t>
            </a:r>
          </a:p>
          <a:p>
            <a:pPr marL="400050" lvl="1" indent="62865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remove(); //optional 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Collections [2-2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Collections API/Session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8127</TotalTime>
  <Words>5394</Words>
  <Application>Microsoft Office PowerPoint</Application>
  <PresentationFormat>On-screen Show (4:3)</PresentationFormat>
  <Paragraphs>863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 </vt:lpstr>
      <vt:lpstr>Introduction </vt:lpstr>
      <vt:lpstr>java.util Package  </vt:lpstr>
      <vt:lpstr>Collections Framework   </vt:lpstr>
      <vt:lpstr>Collection Interface</vt:lpstr>
      <vt:lpstr>Methods of Collection Interface </vt:lpstr>
      <vt:lpstr>Traversing Collections [1-2] </vt:lpstr>
      <vt:lpstr>Traversing Collections [2-2] </vt:lpstr>
      <vt:lpstr>Bulk Operations</vt:lpstr>
      <vt:lpstr>Lists </vt:lpstr>
      <vt:lpstr>Methods of List Interface </vt:lpstr>
      <vt:lpstr>ArrayList Class [1-2]  </vt:lpstr>
      <vt:lpstr>ArrayList Class [2-2]  </vt:lpstr>
      <vt:lpstr>Methods of ArrayList Class </vt:lpstr>
      <vt:lpstr>Vector Class [1-3] </vt:lpstr>
      <vt:lpstr>Vector Class [2-3] </vt:lpstr>
      <vt:lpstr>Vector Class [3-3] </vt:lpstr>
      <vt:lpstr>LinkedList Class [1-2] </vt:lpstr>
      <vt:lpstr>LinkedList Class [2-2] </vt:lpstr>
      <vt:lpstr>Methods of LinkedList Class </vt:lpstr>
      <vt:lpstr>AutoBoxing and Unboxing  </vt:lpstr>
      <vt:lpstr>Sets </vt:lpstr>
      <vt:lpstr>Methods of Set Interface </vt:lpstr>
      <vt:lpstr>SortedSet Interface [1-2] </vt:lpstr>
      <vt:lpstr>SortedSet Interface [2-2] </vt:lpstr>
      <vt:lpstr>HashSet Class </vt:lpstr>
      <vt:lpstr>LinkedHashSet Class </vt:lpstr>
      <vt:lpstr>TreeSet Class </vt:lpstr>
      <vt:lpstr>Maps </vt:lpstr>
      <vt:lpstr>HashMap Class [1-4]  </vt:lpstr>
      <vt:lpstr>HashMap Class [2-4] </vt:lpstr>
      <vt:lpstr>HashMap Class [3-4]  </vt:lpstr>
      <vt:lpstr>HashMap Class [4-4]  </vt:lpstr>
      <vt:lpstr>Hashtable Class [1-2] </vt:lpstr>
      <vt:lpstr>Hashtable Class [2-2] </vt:lpstr>
      <vt:lpstr>TreeMap Class [1-2] </vt:lpstr>
      <vt:lpstr>TreeMap Class [2-2] </vt:lpstr>
      <vt:lpstr>LinkedHashMap Class </vt:lpstr>
      <vt:lpstr>Stack and Queues </vt:lpstr>
      <vt:lpstr>Queue Interface </vt:lpstr>
      <vt:lpstr>Deque </vt:lpstr>
      <vt:lpstr>PriorityQueue Class [1-3]</vt:lpstr>
      <vt:lpstr>PriorityQueue Class [2-3] </vt:lpstr>
      <vt:lpstr>PriorityQueue Class [3-3] </vt:lpstr>
      <vt:lpstr>Arrays Class </vt:lpstr>
      <vt:lpstr>Sorting Collections </vt:lpstr>
      <vt:lpstr>Enhancements in Collection Classes [1-11] </vt:lpstr>
      <vt:lpstr>Enhancements in Collection Classes [2-11] </vt:lpstr>
      <vt:lpstr>Enhancements in Collection Classes [3-11] </vt:lpstr>
      <vt:lpstr>Enhancements in Collection Classes [4-11] </vt:lpstr>
      <vt:lpstr>Enhancements in Collection Classes [5-11] </vt:lpstr>
      <vt:lpstr>Enhancements in Collection Classes [6-11] </vt:lpstr>
      <vt:lpstr>Enhancements in Collection Classes [7-11] </vt:lpstr>
      <vt:lpstr>Enhancements in Collection Classes [8-11] </vt:lpstr>
      <vt:lpstr>Enhancements in Collection Classes [9-11] </vt:lpstr>
      <vt:lpstr>Enhancements in Collection Classes [10-11] </vt:lpstr>
      <vt:lpstr>Enhancements in Collection Classes [11-11]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Priyanka Gawada</cp:lastModifiedBy>
  <cp:revision>969</cp:revision>
  <dcterms:created xsi:type="dcterms:W3CDTF">2006-08-16T00:00:00Z</dcterms:created>
  <dcterms:modified xsi:type="dcterms:W3CDTF">2014-02-05T04:42:19Z</dcterms:modified>
</cp:coreProperties>
</file>