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tiff" ContentType="image/tif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74"/>
  </p:notesMasterIdLst>
  <p:handoutMasterIdLst>
    <p:handoutMasterId r:id="rId75"/>
  </p:handoutMasterIdLst>
  <p:sldIdLst>
    <p:sldId id="312" r:id="rId2"/>
    <p:sldId id="453" r:id="rId3"/>
    <p:sldId id="408" r:id="rId4"/>
    <p:sldId id="472" r:id="rId5"/>
    <p:sldId id="512" r:id="rId6"/>
    <p:sldId id="513" r:id="rId7"/>
    <p:sldId id="473" r:id="rId8"/>
    <p:sldId id="514" r:id="rId9"/>
    <p:sldId id="474" r:id="rId10"/>
    <p:sldId id="515" r:id="rId11"/>
    <p:sldId id="475" r:id="rId12"/>
    <p:sldId id="516" r:id="rId13"/>
    <p:sldId id="517" r:id="rId14"/>
    <p:sldId id="476" r:id="rId15"/>
    <p:sldId id="518" r:id="rId16"/>
    <p:sldId id="519" r:id="rId17"/>
    <p:sldId id="520" r:id="rId18"/>
    <p:sldId id="521" r:id="rId19"/>
    <p:sldId id="522" r:id="rId20"/>
    <p:sldId id="523" r:id="rId21"/>
    <p:sldId id="524" r:id="rId22"/>
    <p:sldId id="525" r:id="rId23"/>
    <p:sldId id="526" r:id="rId24"/>
    <p:sldId id="527" r:id="rId25"/>
    <p:sldId id="528" r:id="rId26"/>
    <p:sldId id="480" r:id="rId27"/>
    <p:sldId id="529" r:id="rId28"/>
    <p:sldId id="530" r:id="rId29"/>
    <p:sldId id="531" r:id="rId30"/>
    <p:sldId id="532" r:id="rId31"/>
    <p:sldId id="533" r:id="rId32"/>
    <p:sldId id="534" r:id="rId33"/>
    <p:sldId id="535" r:id="rId34"/>
    <p:sldId id="484" r:id="rId35"/>
    <p:sldId id="536" r:id="rId36"/>
    <p:sldId id="537" r:id="rId37"/>
    <p:sldId id="538" r:id="rId38"/>
    <p:sldId id="539" r:id="rId39"/>
    <p:sldId id="540" r:id="rId40"/>
    <p:sldId id="485" r:id="rId41"/>
    <p:sldId id="541" r:id="rId42"/>
    <p:sldId id="542" r:id="rId43"/>
    <p:sldId id="543" r:id="rId44"/>
    <p:sldId id="544" r:id="rId45"/>
    <p:sldId id="545" r:id="rId46"/>
    <p:sldId id="546" r:id="rId47"/>
    <p:sldId id="547" r:id="rId48"/>
    <p:sldId id="548" r:id="rId49"/>
    <p:sldId id="549" r:id="rId50"/>
    <p:sldId id="550" r:id="rId51"/>
    <p:sldId id="551" r:id="rId52"/>
    <p:sldId id="552" r:id="rId53"/>
    <p:sldId id="553" r:id="rId54"/>
    <p:sldId id="554" r:id="rId55"/>
    <p:sldId id="555" r:id="rId56"/>
    <p:sldId id="556" r:id="rId57"/>
    <p:sldId id="557" r:id="rId58"/>
    <p:sldId id="558" r:id="rId59"/>
    <p:sldId id="559" r:id="rId60"/>
    <p:sldId id="560" r:id="rId61"/>
    <p:sldId id="561" r:id="rId62"/>
    <p:sldId id="562" r:id="rId63"/>
    <p:sldId id="563" r:id="rId64"/>
    <p:sldId id="564" r:id="rId65"/>
    <p:sldId id="565" r:id="rId66"/>
    <p:sldId id="566" r:id="rId67"/>
    <p:sldId id="568" r:id="rId68"/>
    <p:sldId id="570" r:id="rId69"/>
    <p:sldId id="571" r:id="rId70"/>
    <p:sldId id="572" r:id="rId71"/>
    <p:sldId id="573" r:id="rId72"/>
    <p:sldId id="407" r:id="rId73"/>
  </p:sldIdLst>
  <p:sldSz cx="9144000" cy="6858000" type="screen4x3"/>
  <p:notesSz cx="6858000" cy="9144000"/>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bjani Deb" initials="DD" lastIdx="4" clrIdx="0"/>
  <p:cmAuthor id="1" name="dhrutis" initials="d"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00000"/>
    <a:srgbClr val="990000"/>
    <a:srgbClr val="FFFFFF"/>
    <a:srgbClr val="82302E"/>
    <a:srgbClr val="85312F"/>
    <a:srgbClr val="E6FEFD"/>
    <a:srgbClr val="000099"/>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728" autoAdjust="0"/>
  </p:normalViewPr>
  <p:slideViewPr>
    <p:cSldViewPr>
      <p:cViewPr varScale="1">
        <p:scale>
          <a:sx n="69" d="100"/>
          <a:sy n="69" d="100"/>
        </p:scale>
        <p:origin x="-15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46"/>
    </p:cViewPr>
  </p:sorterViewPr>
  <p:notesViewPr>
    <p:cSldViewPr>
      <p:cViewPr varScale="1">
        <p:scale>
          <a:sx n="66" d="100"/>
          <a:sy n="66" d="100"/>
        </p:scale>
        <p:origin x="-3300"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1/30/2014</a:t>
            </a:fld>
            <a:endParaRPr lang="en-US"/>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a:p>
        </p:txBody>
      </p:sp>
    </p:spTree>
    <p:extLst>
      <p:ext uri="{BB962C8B-B14F-4D97-AF65-F5344CB8AC3E}">
        <p14:creationId xmlns:p14="http://schemas.microsoft.com/office/powerpoint/2010/main" xmlns="" val="1759334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1/30/2014</a:t>
            </a:fld>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a:p>
        </p:txBody>
      </p:sp>
    </p:spTree>
    <p:extLst>
      <p:ext uri="{BB962C8B-B14F-4D97-AF65-F5344CB8AC3E}">
        <p14:creationId xmlns:p14="http://schemas.microsoft.com/office/powerpoint/2010/main" xmlns="" val="3455476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a:p>
        </p:txBody>
      </p:sp>
    </p:spTree>
    <p:extLst>
      <p:ext uri="{BB962C8B-B14F-4D97-AF65-F5344CB8AC3E}">
        <p14:creationId xmlns:p14="http://schemas.microsoft.com/office/powerpoint/2010/main" xmlns="" val="156390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3</a:t>
            </a:fld>
            <a:endParaRPr lang="en-US"/>
          </a:p>
        </p:txBody>
      </p:sp>
    </p:spTree>
    <p:extLst>
      <p:ext uri="{BB962C8B-B14F-4D97-AF65-F5344CB8AC3E}">
        <p14:creationId xmlns:p14="http://schemas.microsoft.com/office/powerpoint/2010/main" xmlns="" val="3016786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5" descr="SQL session page.tif"/>
          <p:cNvPicPr>
            <a:picLocks noChangeAspect="1"/>
          </p:cNvPicPr>
          <p:nvPr userDrawn="1"/>
        </p:nvPicPr>
        <p:blipFill>
          <a:blip r:embed="rId2" cstate="print"/>
          <a:srcRect t="43057"/>
          <a:stretch>
            <a:fillRect/>
          </a:stretch>
        </p:blipFill>
        <p:spPr bwMode="auto">
          <a:xfrm>
            <a:off x="0" y="0"/>
            <a:ext cx="9144000" cy="6858000"/>
          </a:xfrm>
          <a:prstGeom prst="rect">
            <a:avLst/>
          </a:prstGeom>
          <a:blipFill dpi="0" rotWithShape="1">
            <a:blip r:embed="rId3" cstate="print"/>
            <a:srcRect t="43057"/>
            <a:tile tx="0" ty="0" sx="100000" sy="100000" flip="none" algn="tl"/>
          </a:blipFill>
          <a:ln w="9525">
            <a:noFill/>
            <a:miter lim="800000"/>
            <a:headEnd/>
            <a:tailEnd/>
          </a:ln>
        </p:spPr>
      </p:pic>
      <p:sp>
        <p:nvSpPr>
          <p:cNvPr id="3" name="Title Placeholder 1"/>
          <p:cNvSpPr>
            <a:spLocks/>
          </p:cNvSpPr>
          <p:nvPr/>
        </p:nvSpPr>
        <p:spPr bwMode="auto">
          <a:xfrm>
            <a:off x="4114800" y="2501900"/>
            <a:ext cx="4648200" cy="1143000"/>
          </a:xfrm>
          <a:prstGeom prst="rect">
            <a:avLst/>
          </a:prstGeom>
          <a:noFill/>
          <a:ln w="9525">
            <a:noFill/>
            <a:miter lim="800000"/>
            <a:headEnd/>
            <a:tailEnd/>
          </a:ln>
        </p:spPr>
        <p:txBody>
          <a:bodyPr anchor="ctr"/>
          <a:lstStyle/>
          <a:p>
            <a:pPr>
              <a:lnSpc>
                <a:spcPct val="100000"/>
              </a:lnSpc>
              <a:spcBef>
                <a:spcPct val="0"/>
              </a:spcBef>
              <a:defRPr/>
            </a:pPr>
            <a:endParaRPr lang="en-US" sz="4500" b="1">
              <a:solidFill>
                <a:srgbClr val="FFCC00"/>
              </a:solidFill>
              <a:latin typeface="Calibri" pitchFamily="34" charset="0"/>
            </a:endParaRPr>
          </a:p>
        </p:txBody>
      </p:sp>
      <p:sp>
        <p:nvSpPr>
          <p:cNvPr id="4" name="Text Box 10"/>
          <p:cNvSpPr txBox="1">
            <a:spLocks noChangeArrowheads="1"/>
          </p:cNvSpPr>
          <p:nvPr userDrawn="1"/>
        </p:nvSpPr>
        <p:spPr bwMode="auto">
          <a:xfrm>
            <a:off x="4191000" y="2438400"/>
            <a:ext cx="4419600" cy="701675"/>
          </a:xfrm>
          <a:prstGeom prst="rect">
            <a:avLst/>
          </a:prstGeom>
          <a:noFill/>
          <a:ln w="9525">
            <a:noFill/>
            <a:miter lim="800000"/>
            <a:headEnd/>
            <a:tailEnd/>
          </a:ln>
          <a:effectLst/>
        </p:spPr>
        <p:txBody>
          <a:bodyPr>
            <a:spAutoFit/>
          </a:bodyPr>
          <a:lstStyle/>
          <a:p>
            <a:pPr>
              <a:lnSpc>
                <a:spcPct val="100000"/>
              </a:lnSpc>
              <a:defRPr/>
            </a:pPr>
            <a:endParaRPr lang="en-US" sz="4000">
              <a:solidFill>
                <a:schemeClr val="bg1"/>
              </a:solidFill>
              <a:latin typeface="Calibri" pitchFamily="34" charset="0"/>
            </a:endParaRPr>
          </a:p>
        </p:txBody>
      </p:sp>
      <p:sp>
        <p:nvSpPr>
          <p:cNvPr id="5" name="TextBox 4"/>
          <p:cNvSpPr txBox="1"/>
          <p:nvPr userDrawn="1"/>
        </p:nvSpPr>
        <p:spPr>
          <a:xfrm>
            <a:off x="2133600" y="1828800"/>
            <a:ext cx="2514600" cy="480131"/>
          </a:xfrm>
          <a:prstGeom prst="rect">
            <a:avLst/>
          </a:prstGeom>
          <a:noFill/>
          <a:effectLst/>
        </p:spPr>
        <p:txBody>
          <a:bodyPr>
            <a:spAutoFit/>
          </a:bodyPr>
          <a:lstStyle/>
          <a:p>
            <a:pPr>
              <a:defRPr/>
            </a:pPr>
            <a:r>
              <a:rPr lang="en-US" sz="3600" b="1"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Session: 4</a:t>
            </a:r>
            <a:endParaRPr lang="en-US" sz="36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ndParaRPr>
          </a:p>
        </p:txBody>
      </p:sp>
      <p:sp>
        <p:nvSpPr>
          <p:cNvPr id="8" name="Text Box 11"/>
          <p:cNvSpPr txBox="1">
            <a:spLocks noChangeArrowheads="1"/>
          </p:cNvSpPr>
          <p:nvPr userDrawn="1"/>
        </p:nvSpPr>
        <p:spPr bwMode="auto">
          <a:xfrm>
            <a:off x="2590800" y="2590800"/>
            <a:ext cx="6337300" cy="596766"/>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400" b="1" kern="1200"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a typeface="+mn-ea"/>
                <a:cs typeface="+mn-cs"/>
              </a:rPr>
              <a:t>Generics</a:t>
            </a:r>
          </a:p>
        </p:txBody>
      </p:sp>
      <p:sp>
        <p:nvSpPr>
          <p:cNvPr id="9" name="Rectangle 8"/>
          <p:cNvSpPr/>
          <p:nvPr userDrawn="1"/>
        </p:nvSpPr>
        <p:spPr>
          <a:xfrm>
            <a:off x="0" y="0"/>
            <a:ext cx="9144000" cy="1196752"/>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nchorCtr="1"/>
          <a:lstStyle/>
          <a:p>
            <a:pPr algn="ctr"/>
            <a:r>
              <a:rPr lang="en-IN" sz="4800" b="1" cap="none" spc="0" dirty="0" smtClean="0">
                <a:ln>
                  <a:noFill/>
                </a:ln>
                <a:solidFill>
                  <a:srgbClr val="82302E"/>
                </a:solidFill>
                <a:effectLst>
                  <a:outerShdw blurRad="50800" dist="38100" dir="5400000" algn="t" rotWithShape="0">
                    <a:prstClr val="black">
                      <a:alpha val="40000"/>
                    </a:prstClr>
                  </a:outerShdw>
                </a:effectLst>
                <a:latin typeface="Calibri" pitchFamily="34" charset="0"/>
              </a:rPr>
              <a:t>Object-oriented Programming in Java </a:t>
            </a:r>
            <a:endParaRPr lang="en-US" sz="4800" b="1" cap="none" spc="0" dirty="0">
              <a:ln>
                <a:noFill/>
              </a:ln>
              <a:solidFill>
                <a:srgbClr val="82302E"/>
              </a:solidFill>
              <a:effectLst>
                <a:outerShdw blurRad="50800" dist="38100" dir="5400000" algn="t" rotWithShape="0">
                  <a:prstClr val="black">
                    <a:alpha val="40000"/>
                  </a:prstClr>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lvl1pPr>
              <a:buClr>
                <a:srgbClr val="973735"/>
              </a:buClr>
              <a:defRPr>
                <a:latin typeface="Calibri" pitchFamily="34" charset="0"/>
              </a:defRPr>
            </a:lvl1pPr>
            <a:lvl2pPr>
              <a:buClr>
                <a:srgbClr val="85312F"/>
              </a:buClr>
              <a:defRPr>
                <a:latin typeface="Calibri" pitchFamily="34" charset="0"/>
              </a:defRPr>
            </a:lvl2pPr>
            <a:lvl3pPr>
              <a:buClr>
                <a:srgbClr val="85312F"/>
              </a:buClr>
              <a:defRPr>
                <a:latin typeface="Calibri"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pic>
        <p:nvPicPr>
          <p:cNvPr id="13314" name="Picture 2" descr="\\priyankag\Demos\Java_Logo.png"/>
          <p:cNvPicPr>
            <a:picLocks noChangeAspect="1" noChangeArrowheads="1"/>
          </p:cNvPicPr>
          <p:nvPr userDrawn="1"/>
        </p:nvPicPr>
        <p:blipFill>
          <a:blip r:embed="rId2" cstate="print"/>
          <a:srcRect b="25494"/>
          <a:stretch>
            <a:fillRect/>
          </a:stretch>
        </p:blipFill>
        <p:spPr bwMode="auto">
          <a:xfrm>
            <a:off x="8305800" y="0"/>
            <a:ext cx="554621" cy="768700"/>
          </a:xfrm>
          <a:prstGeom prst="rect">
            <a:avLst/>
          </a:prstGeom>
          <a:noFill/>
        </p:spPr>
      </p:pic>
      <p:sp>
        <p:nvSpPr>
          <p:cNvPr id="12" name="Rectangle 11"/>
          <p:cNvSpPr/>
          <p:nvPr userDrawn="1"/>
        </p:nvSpPr>
        <p:spPr>
          <a:xfrm>
            <a:off x="0" y="6781800"/>
            <a:ext cx="9144000" cy="76200"/>
          </a:xfrm>
          <a:prstGeom prst="rect">
            <a:avLst/>
          </a:prstGeom>
          <a:solidFill>
            <a:schemeClr val="accent2">
              <a:lumMod val="50000"/>
            </a:schemeClr>
          </a:solidFill>
          <a:ln/>
        </p:spPr>
        <p:style>
          <a:lnRef idx="1">
            <a:schemeClr val="accent6"/>
          </a:lnRef>
          <a:fillRef idx="3">
            <a:schemeClr val="accent6"/>
          </a:fillRef>
          <a:effectRef idx="2">
            <a:schemeClr val="accent6"/>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smtClean="0"/>
              <a:t>© Aptech Ltd.                                                                                                      Generics/Session 4</a:t>
            </a:r>
            <a:endParaRPr lang="en-US" dirty="0"/>
          </a:p>
        </p:txBody>
      </p:sp>
      <p:sp>
        <p:nvSpPr>
          <p:cNvPr id="14"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 Aptech Ltd.                                                                                                      Generics/Session 4</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
        <p:nvSpPr>
          <p:cNvPr id="5"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smtClean="0"/>
              <a:t>© Aptech Ltd.                                                                                                      Generics/Session 4</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
        <p:nvSpPr>
          <p:cNvPr id="7" name="Rectangle 6"/>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timing>
    <p:tnLst>
      <p:par>
        <p:cTn id="1" dur="indefinite" restart="never" nodeType="tmRoot"/>
      </p:par>
    </p:tnLst>
  </p:timing>
  <p:hf hdr="0" dt="0"/>
  <p:txStyles>
    <p:titleStyle>
      <a:lvl1pPr algn="l" rtl="0" eaLnBrk="0" fontAlgn="base" hangingPunct="0">
        <a:spcBef>
          <a:spcPct val="0"/>
        </a:spcBef>
        <a:spcAft>
          <a:spcPct val="0"/>
        </a:spcAft>
        <a:defRPr sz="2500" b="1" kern="1200">
          <a:solidFill>
            <a:schemeClr val="bg1"/>
          </a:solidFill>
          <a:latin typeface="Arial" charset="0"/>
          <a:ea typeface="+mj-ea"/>
          <a:cs typeface="+mj-cs"/>
        </a:defRPr>
      </a:lvl1pPr>
      <a:lvl2pPr algn="l" rtl="0" eaLnBrk="0" fontAlgn="base" hangingPunct="0">
        <a:spcBef>
          <a:spcPct val="0"/>
        </a:spcBef>
        <a:spcAft>
          <a:spcPct val="0"/>
        </a:spcAft>
        <a:defRPr sz="2500" b="1">
          <a:solidFill>
            <a:schemeClr val="bg1"/>
          </a:solidFill>
          <a:latin typeface="Arial" charset="0"/>
        </a:defRPr>
      </a:lvl2pPr>
      <a:lvl3pPr algn="l" rtl="0" eaLnBrk="0" fontAlgn="base" hangingPunct="0">
        <a:spcBef>
          <a:spcPct val="0"/>
        </a:spcBef>
        <a:spcAft>
          <a:spcPct val="0"/>
        </a:spcAft>
        <a:defRPr sz="2500" b="1">
          <a:solidFill>
            <a:schemeClr val="bg1"/>
          </a:solidFill>
          <a:latin typeface="Arial" charset="0"/>
        </a:defRPr>
      </a:lvl3pPr>
      <a:lvl4pPr algn="l" rtl="0" eaLnBrk="0" fontAlgn="base" hangingPunct="0">
        <a:spcBef>
          <a:spcPct val="0"/>
        </a:spcBef>
        <a:spcAft>
          <a:spcPct val="0"/>
        </a:spcAft>
        <a:defRPr sz="2500" b="1">
          <a:solidFill>
            <a:schemeClr val="bg1"/>
          </a:solidFill>
          <a:latin typeface="Arial" charset="0"/>
        </a:defRPr>
      </a:lvl4pPr>
      <a:lvl5pPr algn="l" rtl="0" eaLnBrk="0" fontAlgn="base" hangingPunct="0">
        <a:spcBef>
          <a:spcPct val="0"/>
        </a:spcBef>
        <a:spcAft>
          <a:spcPct val="0"/>
        </a:spcAft>
        <a:defRPr sz="2500" b="1">
          <a:solidFill>
            <a:schemeClr val="bg1"/>
          </a:solidFill>
          <a:latin typeface="Arial" charset="0"/>
        </a:defRPr>
      </a:lvl5pPr>
      <a:lvl6pPr marL="457200" algn="l" rtl="0" fontAlgn="base">
        <a:spcBef>
          <a:spcPct val="0"/>
        </a:spcBef>
        <a:spcAft>
          <a:spcPct val="0"/>
        </a:spcAft>
        <a:defRPr sz="2500" b="1">
          <a:solidFill>
            <a:schemeClr val="bg1"/>
          </a:solidFill>
          <a:latin typeface="Calibri" pitchFamily="34" charset="0"/>
        </a:defRPr>
      </a:lvl6pPr>
      <a:lvl7pPr marL="914400" algn="l" rtl="0" fontAlgn="base">
        <a:spcBef>
          <a:spcPct val="0"/>
        </a:spcBef>
        <a:spcAft>
          <a:spcPct val="0"/>
        </a:spcAft>
        <a:defRPr sz="2500" b="1">
          <a:solidFill>
            <a:schemeClr val="bg1"/>
          </a:solidFill>
          <a:latin typeface="Calibri" pitchFamily="34" charset="0"/>
        </a:defRPr>
      </a:lvl7pPr>
      <a:lvl8pPr marL="1371600" algn="l" rtl="0" fontAlgn="base">
        <a:spcBef>
          <a:spcPct val="0"/>
        </a:spcBef>
        <a:spcAft>
          <a:spcPct val="0"/>
        </a:spcAft>
        <a:defRPr sz="2500" b="1">
          <a:solidFill>
            <a:schemeClr val="bg1"/>
          </a:solidFill>
          <a:latin typeface="Calibri" pitchFamily="34" charset="0"/>
        </a:defRPr>
      </a:lvl8pPr>
      <a:lvl9pPr marL="1828800" algn="l"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a:t>
            </a:r>
            <a:r>
              <a:rPr lang="en-US" sz="2400" dirty="0"/>
              <a:t>parameter to the generic class (</a:t>
            </a:r>
            <a:r>
              <a:rPr lang="en-US" sz="2400" dirty="0">
                <a:latin typeface="Courier New" panose="02070309020205020404" pitchFamily="49" charset="0"/>
                <a:cs typeface="Courier New" panose="02070309020205020404" pitchFamily="49" charset="0"/>
              </a:rPr>
              <a:t>INTEGER in an ARRAY [INTEGER]</a:t>
            </a:r>
            <a:r>
              <a:rPr lang="en-US" sz="2400" dirty="0"/>
              <a:t>) is the class given in the array declaration and is bound at compile time. </a:t>
            </a:r>
            <a:endParaRPr lang="en-US" sz="2400" dirty="0" smtClean="0"/>
          </a:p>
          <a:p>
            <a:r>
              <a:rPr lang="en-US" sz="2400" dirty="0" smtClean="0"/>
              <a:t>A </a:t>
            </a:r>
            <a:r>
              <a:rPr lang="en-US" sz="2400" dirty="0"/>
              <a:t>generic class can thus generate many types, one for each type of parameter, such as </a:t>
            </a:r>
            <a:r>
              <a:rPr lang="en-US" sz="2400" dirty="0">
                <a:latin typeface="Courier New" panose="02070309020205020404" pitchFamily="49" charset="0"/>
                <a:cs typeface="Courier New" panose="02070309020205020404" pitchFamily="49" charset="0"/>
              </a:rPr>
              <a:t>ARRAY [TREE]</a:t>
            </a:r>
            <a:r>
              <a:rPr lang="en-US" sz="2400" dirty="0"/>
              <a:t>, </a:t>
            </a:r>
            <a:r>
              <a:rPr lang="en-US" sz="2400" dirty="0">
                <a:latin typeface="Courier New" panose="02070309020205020404" pitchFamily="49" charset="0"/>
                <a:cs typeface="Courier New" panose="02070309020205020404" pitchFamily="49" charset="0"/>
              </a:rPr>
              <a:t>ARRAY [STRING]</a:t>
            </a:r>
            <a:r>
              <a:rPr lang="en-US" sz="2400" dirty="0"/>
              <a:t>, and so on. </a:t>
            </a:r>
            <a:endParaRPr lang="en-US" sz="2400" dirty="0" smtClean="0"/>
          </a:p>
          <a:p>
            <a:r>
              <a:rPr lang="en-US" sz="2400" dirty="0" smtClean="0"/>
              <a:t>Generic </a:t>
            </a:r>
            <a:r>
              <a:rPr lang="en-US" sz="2400" dirty="0"/>
              <a:t>classes can accept one or more type parameters. </a:t>
            </a:r>
            <a:endParaRPr lang="en-US" sz="2400" dirty="0" smtClean="0"/>
          </a:p>
          <a:p>
            <a:r>
              <a:rPr lang="en-US" sz="2400" dirty="0" smtClean="0"/>
              <a:t>Therefore</a:t>
            </a:r>
            <a:r>
              <a:rPr lang="en-US" sz="2400" dirty="0"/>
              <a:t>, they are called parameterized classes or parameterized types. </a:t>
            </a:r>
            <a:endParaRPr lang="en-US" sz="2400" dirty="0" smtClean="0"/>
          </a:p>
          <a:p>
            <a:r>
              <a:rPr lang="en-US" sz="2400" dirty="0" smtClean="0"/>
              <a:t>The </a:t>
            </a:r>
            <a:r>
              <a:rPr lang="en-US" sz="2400" dirty="0"/>
              <a:t>type parameter section of a generic class can include several type parameters separated by commas. </a:t>
            </a:r>
            <a:endParaRPr lang="en-US" sz="2400" dirty="0" smtClean="0"/>
          </a:p>
        </p:txBody>
      </p:sp>
      <p:sp>
        <p:nvSpPr>
          <p:cNvPr id="3" name="Title 2"/>
          <p:cNvSpPr>
            <a:spLocks noGrp="1"/>
          </p:cNvSpPr>
          <p:nvPr>
            <p:ph type="title"/>
          </p:nvPr>
        </p:nvSpPr>
        <p:spPr/>
        <p:txBody>
          <a:bodyPr/>
          <a:lstStyle/>
          <a:p>
            <a:r>
              <a:rPr lang="en-US" dirty="0"/>
              <a:t>Generic </a:t>
            </a:r>
            <a:r>
              <a:rPr lang="en-US" dirty="0" smtClean="0"/>
              <a:t>Classes [2-2]</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spTree>
    <p:extLst>
      <p:ext uri="{BB962C8B-B14F-4D97-AF65-F5344CB8AC3E}">
        <p14:creationId xmlns:p14="http://schemas.microsoft.com/office/powerpoint/2010/main" xmlns="" val="3004148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To create an instance of the generic class, the </a:t>
            </a:r>
            <a:r>
              <a:rPr lang="en-US" sz="2400" dirty="0">
                <a:latin typeface="Courier New" panose="02070309020205020404" pitchFamily="49" charset="0"/>
                <a:cs typeface="Courier New" panose="02070309020205020404" pitchFamily="49" charset="0"/>
              </a:rPr>
              <a:t>new</a:t>
            </a:r>
            <a:r>
              <a:rPr lang="en-US" sz="2400" dirty="0"/>
              <a:t> keyword is used along with the class name except that the type parameter argument is passed between the class name and the parentheses. </a:t>
            </a:r>
            <a:endParaRPr lang="en-US" sz="2400" dirty="0" smtClean="0"/>
          </a:p>
          <a:p>
            <a:r>
              <a:rPr lang="en-US" sz="2400" dirty="0" smtClean="0"/>
              <a:t>The </a:t>
            </a:r>
            <a:r>
              <a:rPr lang="en-US" sz="2400" dirty="0"/>
              <a:t>type parameter argument is replaced with the actual type when an object is created from a class. </a:t>
            </a:r>
            <a:endParaRPr lang="en-US" sz="2400" dirty="0" smtClean="0"/>
          </a:p>
          <a:p>
            <a:r>
              <a:rPr lang="en-US" sz="2400" dirty="0" smtClean="0"/>
              <a:t>A </a:t>
            </a:r>
            <a:r>
              <a:rPr lang="en-US" sz="2400" dirty="0"/>
              <a:t>generic class is shared among all its instances. </a:t>
            </a:r>
          </a:p>
        </p:txBody>
      </p:sp>
      <p:sp>
        <p:nvSpPr>
          <p:cNvPr id="3" name="Title 2"/>
          <p:cNvSpPr>
            <a:spLocks noGrp="1"/>
          </p:cNvSpPr>
          <p:nvPr>
            <p:ph type="title"/>
          </p:nvPr>
        </p:nvSpPr>
        <p:spPr/>
        <p:txBody>
          <a:bodyPr/>
          <a:lstStyle/>
          <a:p>
            <a:r>
              <a:rPr lang="en-US" dirty="0" smtClean="0"/>
              <a:t>Declare </a:t>
            </a:r>
            <a:r>
              <a:rPr lang="en-US" dirty="0"/>
              <a:t>and Instantiate Generic Class </a:t>
            </a:r>
            <a:r>
              <a:rPr lang="en-US" dirty="0" smtClean="0"/>
              <a:t>[1-7</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6" name="TextBox 5"/>
          <p:cNvSpPr txBox="1"/>
          <p:nvPr/>
        </p:nvSpPr>
        <p:spPr>
          <a:xfrm>
            <a:off x="827584" y="4365104"/>
            <a:ext cx="7643866" cy="28623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class </a:t>
            </a:r>
            <a:r>
              <a:rPr lang="en-US" sz="1800" dirty="0" err="1"/>
              <a:t>NumberList</a:t>
            </a:r>
            <a:r>
              <a:rPr lang="en-US" sz="1800" dirty="0"/>
              <a:t> &lt;Element&gt; {...} 		</a:t>
            </a:r>
          </a:p>
        </p:txBody>
      </p:sp>
      <p:sp>
        <p:nvSpPr>
          <p:cNvPr id="7" name="TextBox 6"/>
          <p:cNvSpPr txBox="1"/>
          <p:nvPr/>
        </p:nvSpPr>
        <p:spPr>
          <a:xfrm>
            <a:off x="827584" y="3793600"/>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Syntax</a:t>
            </a:r>
            <a:endParaRPr lang="en-GB" sz="2000" dirty="0"/>
          </a:p>
        </p:txBody>
      </p:sp>
    </p:spTree>
    <p:extLst>
      <p:ext uri="{BB962C8B-B14F-4D97-AF65-F5344CB8AC3E}">
        <p14:creationId xmlns:p14="http://schemas.microsoft.com/office/powerpoint/2010/main" xmlns="" val="422138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p:txBody>
      </p:sp>
      <p:sp>
        <p:nvSpPr>
          <p:cNvPr id="3" name="Title 2"/>
          <p:cNvSpPr>
            <a:spLocks noGrp="1"/>
          </p:cNvSpPr>
          <p:nvPr>
            <p:ph type="title"/>
          </p:nvPr>
        </p:nvSpPr>
        <p:spPr/>
        <p:txBody>
          <a:bodyPr/>
          <a:lstStyle/>
          <a:p>
            <a:r>
              <a:rPr lang="en-US" dirty="0" smtClean="0"/>
              <a:t>Declare </a:t>
            </a:r>
            <a:r>
              <a:rPr lang="en-US" dirty="0"/>
              <a:t>and Instantiate Generic </a:t>
            </a:r>
            <a:r>
              <a:rPr lang="en-US" dirty="0" smtClean="0"/>
              <a:t>Class [2-7</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6" name="TextBox 5"/>
          <p:cNvSpPr txBox="1"/>
          <p:nvPr/>
        </p:nvSpPr>
        <p:spPr>
          <a:xfrm>
            <a:off x="304800" y="1405099"/>
            <a:ext cx="7643866" cy="5133713"/>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a:t>
            </a:r>
          </a:p>
          <a:p>
            <a:r>
              <a:rPr lang="en-US" sz="1800" dirty="0"/>
              <a:t>public class </a:t>
            </a:r>
            <a:r>
              <a:rPr lang="en-US" sz="1800" dirty="0" err="1"/>
              <a:t>NumberList</a:t>
            </a:r>
            <a:r>
              <a:rPr lang="en-US" sz="1800" dirty="0"/>
              <a:t> &lt;T&gt; </a:t>
            </a:r>
          </a:p>
          <a:p>
            <a:r>
              <a:rPr lang="en-US" sz="1800" dirty="0"/>
              <a:t>{ </a:t>
            </a:r>
          </a:p>
          <a:p>
            <a:pPr indent="171450"/>
            <a:r>
              <a:rPr lang="en-US" sz="1800" dirty="0"/>
              <a:t>private T </a:t>
            </a:r>
            <a:r>
              <a:rPr lang="en-US" sz="1800" dirty="0" err="1"/>
              <a:t>obj</a:t>
            </a:r>
            <a:r>
              <a:rPr lang="en-US" sz="1800" dirty="0"/>
              <a:t>; </a:t>
            </a:r>
          </a:p>
          <a:p>
            <a:r>
              <a:rPr lang="en-US" sz="1800" dirty="0"/>
              <a:t>public void add(T </a:t>
            </a:r>
            <a:r>
              <a:rPr lang="en-US" sz="1800" dirty="0" err="1"/>
              <a:t>val</a:t>
            </a:r>
            <a:r>
              <a:rPr lang="en-US" sz="1800" dirty="0"/>
              <a:t>) </a:t>
            </a:r>
          </a:p>
          <a:p>
            <a:r>
              <a:rPr lang="en-US" sz="1800" dirty="0"/>
              <a:t>{ </a:t>
            </a:r>
          </a:p>
          <a:p>
            <a:pPr indent="171450"/>
            <a:r>
              <a:rPr lang="en-US" sz="1800" dirty="0"/>
              <a:t>. . . </a:t>
            </a:r>
          </a:p>
          <a:p>
            <a:r>
              <a:rPr lang="en-US" sz="1800" dirty="0"/>
              <a:t>} </a:t>
            </a:r>
          </a:p>
          <a:p>
            <a:r>
              <a:rPr lang="en-US" sz="1800" dirty="0"/>
              <a:t>public static void main(String [] </a:t>
            </a:r>
            <a:r>
              <a:rPr lang="en-US" sz="1800" dirty="0" err="1"/>
              <a:t>args</a:t>
            </a:r>
            <a:r>
              <a:rPr lang="en-US" sz="1800" dirty="0"/>
              <a:t>) </a:t>
            </a:r>
          </a:p>
          <a:p>
            <a:r>
              <a:rPr lang="en-US" sz="1800" dirty="0"/>
              <a:t>{ </a:t>
            </a:r>
          </a:p>
          <a:p>
            <a:pPr indent="171450"/>
            <a:r>
              <a:rPr lang="en-US" sz="1800" dirty="0" err="1"/>
              <a:t>NumberList</a:t>
            </a:r>
            <a:r>
              <a:rPr lang="en-US" sz="1800" dirty="0"/>
              <a:t>&lt;String&gt; </a:t>
            </a:r>
            <a:r>
              <a:rPr lang="en-US" sz="1800" dirty="0" err="1"/>
              <a:t>listObj</a:t>
            </a:r>
            <a:r>
              <a:rPr lang="en-US" sz="1800" dirty="0"/>
              <a:t> = new </a:t>
            </a:r>
            <a:r>
              <a:rPr lang="en-US" sz="1800" dirty="0" err="1"/>
              <a:t>NumberList</a:t>
            </a:r>
            <a:r>
              <a:rPr lang="en-US" sz="1800" dirty="0"/>
              <a:t>&lt;String&gt; (); </a:t>
            </a:r>
          </a:p>
          <a:p>
            <a:pPr indent="171450"/>
            <a:r>
              <a:rPr lang="en-US" sz="1800" dirty="0"/>
              <a:t>. . . </a:t>
            </a:r>
          </a:p>
          <a:p>
            <a:r>
              <a:rPr lang="en-US" sz="1800" dirty="0" smtClean="0"/>
              <a:t>}</a:t>
            </a:r>
          </a:p>
          <a:p>
            <a:r>
              <a:rPr lang="en-US" sz="1800" dirty="0"/>
              <a:t>}</a:t>
            </a:r>
          </a:p>
          <a:p>
            <a:r>
              <a:rPr lang="en-US" sz="1800" dirty="0"/>
              <a:t>... 		</a:t>
            </a:r>
          </a:p>
        </p:txBody>
      </p:sp>
      <p:sp>
        <p:nvSpPr>
          <p:cNvPr id="7" name="TextBox 6"/>
          <p:cNvSpPr txBox="1"/>
          <p:nvPr/>
        </p:nvSpPr>
        <p:spPr>
          <a:xfrm>
            <a:off x="310555" y="914400"/>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1620482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code creates a generic type class declaration with a type variable, </a:t>
            </a:r>
            <a:r>
              <a:rPr lang="en-US" sz="2400" dirty="0">
                <a:latin typeface="Courier New" panose="02070309020205020404" pitchFamily="49" charset="0"/>
                <a:cs typeface="Courier New" panose="02070309020205020404" pitchFamily="49" charset="0"/>
              </a:rPr>
              <a:t>T</a:t>
            </a:r>
            <a:r>
              <a:rPr lang="en-US" sz="2400" dirty="0"/>
              <a:t> that can be used anywhere in the class. </a:t>
            </a:r>
            <a:endParaRPr lang="en-US" sz="2400" dirty="0" smtClean="0"/>
          </a:p>
          <a:p>
            <a:r>
              <a:rPr lang="en-US" sz="2400" dirty="0" smtClean="0"/>
              <a:t>To </a:t>
            </a:r>
            <a:r>
              <a:rPr lang="en-US" sz="2400" dirty="0"/>
              <a:t>refer to this generic class, a generic type invocation is performed which replaces </a:t>
            </a:r>
            <a:r>
              <a:rPr lang="en-US" sz="2400" dirty="0">
                <a:latin typeface="Courier New" panose="02070309020205020404" pitchFamily="49" charset="0"/>
                <a:cs typeface="Courier New" panose="02070309020205020404" pitchFamily="49" charset="0"/>
              </a:rPr>
              <a:t>T</a:t>
            </a:r>
            <a:r>
              <a:rPr lang="en-US" sz="2400" dirty="0"/>
              <a:t> with a value such as </a:t>
            </a:r>
            <a:r>
              <a:rPr lang="en-US" sz="2400" dirty="0">
                <a:latin typeface="Courier New" panose="02070309020205020404" pitchFamily="49" charset="0"/>
                <a:cs typeface="Courier New" panose="02070309020205020404" pitchFamily="49" charset="0"/>
              </a:rPr>
              <a:t>String</a:t>
            </a:r>
            <a:r>
              <a:rPr lang="en-US" sz="2400" dirty="0"/>
              <a:t>. </a:t>
            </a:r>
            <a:endParaRPr lang="en-US" sz="2400" dirty="0" smtClean="0"/>
          </a:p>
          <a:p>
            <a:r>
              <a:rPr lang="en-US" sz="2400" dirty="0"/>
              <a:t>Typically, type parameter names are single, uppercase letters. </a:t>
            </a:r>
            <a:endParaRPr lang="en-US" sz="2400" dirty="0" smtClean="0"/>
          </a:p>
          <a:p>
            <a:r>
              <a:rPr lang="en-US" sz="2400" dirty="0"/>
              <a:t>Following are the commonly used type parameter names: </a:t>
            </a:r>
            <a:endParaRPr lang="en-US" sz="2400" dirty="0" smtClean="0"/>
          </a:p>
          <a:p>
            <a:pPr lvl="1"/>
            <a:r>
              <a:rPr lang="en-US" sz="1600" dirty="0"/>
              <a:t>K - Key </a:t>
            </a:r>
          </a:p>
          <a:p>
            <a:pPr lvl="1"/>
            <a:r>
              <a:rPr lang="en-US" sz="1600" dirty="0"/>
              <a:t>T - Type </a:t>
            </a:r>
          </a:p>
          <a:p>
            <a:pPr lvl="1"/>
            <a:r>
              <a:rPr lang="en-US" sz="1600" dirty="0"/>
              <a:t>V - Value </a:t>
            </a:r>
          </a:p>
          <a:p>
            <a:pPr lvl="1"/>
            <a:r>
              <a:rPr lang="en-US" sz="1600" dirty="0"/>
              <a:t>N - Number </a:t>
            </a:r>
          </a:p>
          <a:p>
            <a:pPr lvl="1"/>
            <a:r>
              <a:rPr lang="en-US" sz="1600" dirty="0"/>
              <a:t>E - Element </a:t>
            </a:r>
          </a:p>
          <a:p>
            <a:pPr lvl="1"/>
            <a:r>
              <a:rPr lang="en-US" sz="1600" dirty="0" smtClean="0"/>
              <a:t>S, U, V, </a:t>
            </a:r>
            <a:r>
              <a:rPr lang="en-US" sz="1600" dirty="0"/>
              <a:t>and so on </a:t>
            </a:r>
          </a:p>
        </p:txBody>
      </p:sp>
      <p:sp>
        <p:nvSpPr>
          <p:cNvPr id="3" name="Title 2"/>
          <p:cNvSpPr>
            <a:spLocks noGrp="1"/>
          </p:cNvSpPr>
          <p:nvPr>
            <p:ph type="title"/>
          </p:nvPr>
        </p:nvSpPr>
        <p:spPr/>
        <p:txBody>
          <a:bodyPr/>
          <a:lstStyle/>
          <a:p>
            <a:r>
              <a:rPr lang="en-US" dirty="0" smtClean="0"/>
              <a:t>Declare </a:t>
            </a:r>
            <a:r>
              <a:rPr lang="en-US" dirty="0"/>
              <a:t>and Instantiate Generic Class </a:t>
            </a:r>
            <a:r>
              <a:rPr lang="en-US" dirty="0" smtClean="0"/>
              <a:t>[3-7</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dirty="0" smtClean="0"/>
              <a:t>© </a:t>
            </a:r>
            <a:r>
              <a:rPr lang="en-US" dirty="0" err="1" smtClean="0"/>
              <a:t>Aptech</a:t>
            </a:r>
            <a:r>
              <a:rPr lang="en-US" dirty="0" smtClean="0"/>
              <a:t>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Tree>
    <p:extLst>
      <p:ext uri="{BB962C8B-B14F-4D97-AF65-F5344CB8AC3E}">
        <p14:creationId xmlns:p14="http://schemas.microsoft.com/office/powerpoint/2010/main" xmlns="" val="3167090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The following Code </a:t>
            </a:r>
            <a:r>
              <a:rPr lang="en-US" sz="2400" dirty="0"/>
              <a:t>Snippet </a:t>
            </a:r>
            <a:r>
              <a:rPr lang="en-US" sz="2400" dirty="0" smtClean="0"/>
              <a:t>illustrates </a:t>
            </a:r>
            <a:r>
              <a:rPr lang="en-US" sz="2400" dirty="0"/>
              <a:t>how a class can be declared and </a:t>
            </a:r>
            <a:r>
              <a:rPr lang="en-US" sz="2400" dirty="0" smtClean="0"/>
              <a:t>initialized. </a:t>
            </a:r>
            <a:endParaRPr lang="en-GB" sz="2400" dirty="0"/>
          </a:p>
        </p:txBody>
      </p:sp>
      <p:sp>
        <p:nvSpPr>
          <p:cNvPr id="3" name="Title 2"/>
          <p:cNvSpPr>
            <a:spLocks noGrp="1"/>
          </p:cNvSpPr>
          <p:nvPr>
            <p:ph type="title"/>
          </p:nvPr>
        </p:nvSpPr>
        <p:spPr/>
        <p:txBody>
          <a:bodyPr/>
          <a:lstStyle/>
          <a:p>
            <a:r>
              <a:rPr lang="en-US" dirty="0"/>
              <a:t>Declare and Instantiate Generic Class </a:t>
            </a:r>
            <a:r>
              <a:rPr lang="en-US" dirty="0" smtClean="0"/>
              <a:t>[4-7</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6" name="TextBox 5"/>
          <p:cNvSpPr txBox="1"/>
          <p:nvPr/>
        </p:nvSpPr>
        <p:spPr>
          <a:xfrm>
            <a:off x="467544" y="2488336"/>
            <a:ext cx="7643866" cy="313932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import </a:t>
            </a:r>
            <a:r>
              <a:rPr lang="en-US" sz="1800" dirty="0" err="1"/>
              <a:t>java.util</a:t>
            </a:r>
            <a:r>
              <a:rPr lang="en-US" sz="1800" dirty="0"/>
              <a:t>.*; </a:t>
            </a:r>
          </a:p>
          <a:p>
            <a:r>
              <a:rPr lang="en-US" sz="1800" dirty="0"/>
              <a:t>class </a:t>
            </a:r>
            <a:r>
              <a:rPr lang="en-US" sz="1800" dirty="0" err="1"/>
              <a:t>TestQueue</a:t>
            </a:r>
            <a:r>
              <a:rPr lang="en-US" sz="1800" dirty="0"/>
              <a:t> &lt;</a:t>
            </a:r>
            <a:r>
              <a:rPr lang="en-US" sz="1800" dirty="0" err="1"/>
              <a:t>DataType</a:t>
            </a:r>
            <a:r>
              <a:rPr lang="en-US" sz="1800" dirty="0"/>
              <a:t>&gt; { </a:t>
            </a:r>
          </a:p>
          <a:p>
            <a:pPr indent="171450"/>
            <a:r>
              <a:rPr lang="en-US" sz="1800" dirty="0"/>
              <a:t>private </a:t>
            </a:r>
            <a:r>
              <a:rPr lang="en-US" sz="1800" dirty="0" err="1"/>
              <a:t>LinkedList</a:t>
            </a:r>
            <a:r>
              <a:rPr lang="en-US" sz="1800" dirty="0"/>
              <a:t>&lt;</a:t>
            </a:r>
            <a:r>
              <a:rPr lang="en-US" sz="1800" dirty="0" err="1"/>
              <a:t>DataType</a:t>
            </a:r>
            <a:r>
              <a:rPr lang="en-US" sz="1800" dirty="0"/>
              <a:t>&gt; items = new </a:t>
            </a:r>
            <a:r>
              <a:rPr lang="en-US" sz="1800" dirty="0" err="1"/>
              <a:t>LinkedList</a:t>
            </a:r>
            <a:r>
              <a:rPr lang="en-US" sz="1800" dirty="0"/>
              <a:t>&lt;</a:t>
            </a:r>
            <a:r>
              <a:rPr lang="en-US" sz="1800" dirty="0" err="1"/>
              <a:t>DataType</a:t>
            </a:r>
            <a:r>
              <a:rPr lang="en-US" sz="1800" dirty="0"/>
              <a:t>&gt;(); </a:t>
            </a:r>
          </a:p>
          <a:p>
            <a:pPr indent="171450"/>
            <a:r>
              <a:rPr lang="en-US" sz="1800" dirty="0"/>
              <a:t>public void </a:t>
            </a:r>
            <a:r>
              <a:rPr lang="en-US" sz="1800" dirty="0" err="1"/>
              <a:t>enqueue</a:t>
            </a:r>
            <a:r>
              <a:rPr lang="en-US" sz="1800" dirty="0"/>
              <a:t>(</a:t>
            </a:r>
            <a:r>
              <a:rPr lang="en-US" sz="1800" dirty="0" err="1"/>
              <a:t>DataType</a:t>
            </a:r>
            <a:r>
              <a:rPr lang="en-US" sz="1800" dirty="0"/>
              <a:t> item) { </a:t>
            </a:r>
          </a:p>
          <a:p>
            <a:pPr indent="171450"/>
            <a:r>
              <a:rPr lang="en-US" sz="1800" dirty="0" err="1"/>
              <a:t>items.addLast</a:t>
            </a:r>
            <a:r>
              <a:rPr lang="en-US" sz="1800" dirty="0"/>
              <a:t>(item); </a:t>
            </a:r>
          </a:p>
          <a:p>
            <a:r>
              <a:rPr lang="en-US" sz="1800" dirty="0"/>
              <a:t>} </a:t>
            </a:r>
          </a:p>
          <a:p>
            <a:r>
              <a:rPr lang="en-US" sz="1800" dirty="0"/>
              <a:t>public </a:t>
            </a:r>
            <a:r>
              <a:rPr lang="en-US" sz="1800" dirty="0" err="1"/>
              <a:t>DataType</a:t>
            </a:r>
            <a:r>
              <a:rPr lang="en-US" sz="1800" dirty="0"/>
              <a:t> </a:t>
            </a:r>
            <a:r>
              <a:rPr lang="en-US" sz="1800" dirty="0" err="1"/>
              <a:t>dequeue</a:t>
            </a:r>
            <a:r>
              <a:rPr lang="en-US" sz="1800" dirty="0"/>
              <a:t>() { </a:t>
            </a:r>
          </a:p>
          <a:p>
            <a:pPr indent="171450"/>
            <a:r>
              <a:rPr lang="en-US" sz="1800" dirty="0"/>
              <a:t>return </a:t>
            </a:r>
            <a:r>
              <a:rPr lang="en-US" sz="1800" dirty="0" err="1"/>
              <a:t>items.removeFirst</a:t>
            </a:r>
            <a:r>
              <a:rPr lang="en-US" sz="1800" dirty="0"/>
              <a:t>(); </a:t>
            </a:r>
          </a:p>
          <a:p>
            <a:r>
              <a:rPr lang="en-US" sz="1800" dirty="0"/>
              <a:t>} 		</a:t>
            </a:r>
          </a:p>
        </p:txBody>
      </p:sp>
      <p:sp>
        <p:nvSpPr>
          <p:cNvPr id="7" name="TextBox 6"/>
          <p:cNvSpPr txBox="1"/>
          <p:nvPr/>
        </p:nvSpPr>
        <p:spPr>
          <a:xfrm>
            <a:off x="467544" y="1916832"/>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955416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GB" sz="2400" dirty="0"/>
          </a:p>
        </p:txBody>
      </p:sp>
      <p:sp>
        <p:nvSpPr>
          <p:cNvPr id="3" name="Title 2"/>
          <p:cNvSpPr>
            <a:spLocks noGrp="1"/>
          </p:cNvSpPr>
          <p:nvPr>
            <p:ph type="title"/>
          </p:nvPr>
        </p:nvSpPr>
        <p:spPr/>
        <p:txBody>
          <a:bodyPr/>
          <a:lstStyle/>
          <a:p>
            <a:r>
              <a:rPr lang="en-US" dirty="0"/>
              <a:t>Declare and Instantiate Generic Class </a:t>
            </a:r>
            <a:r>
              <a:rPr lang="en-US" dirty="0" smtClean="0"/>
              <a:t>[5-7</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15</a:t>
            </a:fld>
            <a:endParaRPr lang="en-US" dirty="0"/>
          </a:p>
        </p:txBody>
      </p:sp>
      <p:sp>
        <p:nvSpPr>
          <p:cNvPr id="6" name="TextBox 5"/>
          <p:cNvSpPr txBox="1"/>
          <p:nvPr/>
        </p:nvSpPr>
        <p:spPr>
          <a:xfrm>
            <a:off x="467544" y="908720"/>
            <a:ext cx="8424936" cy="327782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public </a:t>
            </a:r>
            <a:r>
              <a:rPr lang="en-US" sz="1800" dirty="0" err="1"/>
              <a:t>boolean</a:t>
            </a:r>
            <a:r>
              <a:rPr lang="en-US" sz="1800" dirty="0"/>
              <a:t> </a:t>
            </a:r>
            <a:r>
              <a:rPr lang="en-US" sz="1800" dirty="0" err="1"/>
              <a:t>isEmpty</a:t>
            </a:r>
            <a:r>
              <a:rPr lang="en-US" sz="1800" dirty="0"/>
              <a:t>() { </a:t>
            </a:r>
          </a:p>
          <a:p>
            <a:pPr indent="114300"/>
            <a:r>
              <a:rPr lang="en-US" sz="1800" dirty="0"/>
              <a:t>return (</a:t>
            </a:r>
            <a:r>
              <a:rPr lang="en-US" sz="1800" dirty="0" err="1"/>
              <a:t>items.size</a:t>
            </a:r>
            <a:r>
              <a:rPr lang="en-US" sz="1800" dirty="0"/>
              <a:t>() == 0); </a:t>
            </a:r>
          </a:p>
          <a:p>
            <a:r>
              <a:rPr lang="en-US" sz="1800" dirty="0"/>
              <a:t>} </a:t>
            </a:r>
          </a:p>
          <a:p>
            <a:r>
              <a:rPr lang="en-US" sz="1800" dirty="0"/>
              <a:t>public static void main(String[] </a:t>
            </a:r>
            <a:r>
              <a:rPr lang="en-US" sz="1800" dirty="0" err="1"/>
              <a:t>args</a:t>
            </a:r>
            <a:r>
              <a:rPr lang="en-US" sz="1800" dirty="0"/>
              <a:t>) { </a:t>
            </a:r>
          </a:p>
          <a:p>
            <a:pPr indent="114300"/>
            <a:r>
              <a:rPr lang="en-US" sz="1800" dirty="0" err="1"/>
              <a:t>TestQueue</a:t>
            </a:r>
            <a:r>
              <a:rPr lang="en-US" sz="1800" dirty="0"/>
              <a:t>&lt;String&gt; </a:t>
            </a:r>
            <a:r>
              <a:rPr lang="en-US" sz="1800" dirty="0" err="1"/>
              <a:t>testObj</a:t>
            </a:r>
            <a:r>
              <a:rPr lang="en-US" sz="1800" dirty="0"/>
              <a:t> = new </a:t>
            </a:r>
            <a:r>
              <a:rPr lang="en-US" sz="1800" dirty="0" err="1"/>
              <a:t>TestQueue</a:t>
            </a:r>
            <a:r>
              <a:rPr lang="en-US" sz="1800" dirty="0"/>
              <a:t>&lt;&gt;(); </a:t>
            </a:r>
          </a:p>
          <a:p>
            <a:pPr indent="114300"/>
            <a:r>
              <a:rPr lang="en-US" sz="1800" dirty="0" err="1"/>
              <a:t>testObj.enqueue</a:t>
            </a:r>
            <a:r>
              <a:rPr lang="en-US" sz="1800" dirty="0"/>
              <a:t>(“Hello”); </a:t>
            </a:r>
          </a:p>
          <a:p>
            <a:pPr indent="114300"/>
            <a:r>
              <a:rPr lang="en-US" sz="1800" dirty="0" err="1"/>
              <a:t>testObj.enqueue</a:t>
            </a:r>
            <a:r>
              <a:rPr lang="en-US" sz="1800" dirty="0"/>
              <a:t>(“Java”); </a:t>
            </a:r>
          </a:p>
          <a:p>
            <a:pPr indent="114300"/>
            <a:r>
              <a:rPr lang="en-US" sz="1800" dirty="0" err="1"/>
              <a:t>System.out.println</a:t>
            </a:r>
            <a:r>
              <a:rPr lang="en-US" sz="1800" dirty="0"/>
              <a:t>((String) </a:t>
            </a:r>
            <a:r>
              <a:rPr lang="en-US" sz="1800" dirty="0" err="1"/>
              <a:t>testObj.dequeue</a:t>
            </a:r>
            <a:r>
              <a:rPr lang="en-US" sz="1800" dirty="0"/>
              <a:t>()); </a:t>
            </a:r>
          </a:p>
          <a:p>
            <a:pPr indent="57150"/>
            <a:r>
              <a:rPr lang="en-US" sz="1800" dirty="0"/>
              <a:t>} </a:t>
            </a:r>
          </a:p>
          <a:p>
            <a:r>
              <a:rPr lang="en-US" sz="1800" dirty="0"/>
              <a:t>} 	</a:t>
            </a:r>
          </a:p>
        </p:txBody>
      </p:sp>
    </p:spTree>
    <p:extLst>
      <p:ext uri="{BB962C8B-B14F-4D97-AF65-F5344CB8AC3E}">
        <p14:creationId xmlns:p14="http://schemas.microsoft.com/office/powerpoint/2010/main" xmlns="" val="1924754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The following Code </a:t>
            </a:r>
            <a:r>
              <a:rPr lang="en-US" sz="2400" dirty="0"/>
              <a:t>Snippet </a:t>
            </a:r>
            <a:r>
              <a:rPr lang="en-US" sz="2400" dirty="0" smtClean="0"/>
              <a:t>illustrates how an </a:t>
            </a:r>
            <a:r>
              <a:rPr lang="en-US" sz="2400" dirty="0"/>
              <a:t>instance of </a:t>
            </a:r>
            <a:r>
              <a:rPr lang="en-US" sz="2400" dirty="0" err="1">
                <a:latin typeface="Courier New" panose="02070309020205020404" pitchFamily="49" charset="0"/>
                <a:cs typeface="Courier New" panose="02070309020205020404" pitchFamily="49" charset="0"/>
              </a:rPr>
              <a:t>TestQueue</a:t>
            </a:r>
            <a:r>
              <a:rPr lang="en-US" sz="2400" dirty="0"/>
              <a:t> will </a:t>
            </a:r>
            <a:r>
              <a:rPr lang="en-US" sz="2400" dirty="0" smtClean="0"/>
              <a:t>accept </a:t>
            </a:r>
            <a:r>
              <a:rPr lang="en-US" sz="2400" dirty="0">
                <a:latin typeface="Courier New" panose="02070309020205020404" pitchFamily="49" charset="0"/>
                <a:cs typeface="Courier New" panose="02070309020205020404" pitchFamily="49" charset="0"/>
              </a:rPr>
              <a:t>String</a:t>
            </a:r>
            <a:r>
              <a:rPr lang="en-US" sz="2400" dirty="0"/>
              <a:t> as a type </a:t>
            </a:r>
            <a:r>
              <a:rPr lang="en-US" sz="2400" dirty="0" smtClean="0"/>
              <a:t>parameter. </a:t>
            </a:r>
          </a:p>
          <a:p>
            <a:pPr marL="0" indent="0">
              <a:buNone/>
            </a:pPr>
            <a:endParaRPr lang="en-US" sz="2400" dirty="0"/>
          </a:p>
          <a:p>
            <a:pPr marL="0" indent="0">
              <a:buNone/>
            </a:pPr>
            <a:endParaRPr lang="en-US" sz="2400" dirty="0" smtClean="0"/>
          </a:p>
          <a:p>
            <a:pPr marL="0" indent="0">
              <a:buNone/>
            </a:pPr>
            <a:endParaRPr lang="en-US" sz="2400" dirty="0"/>
          </a:p>
          <a:p>
            <a:r>
              <a:rPr lang="en-US" sz="2400" dirty="0"/>
              <a:t>In the code, a generic class is created that implements the concept of </a:t>
            </a:r>
            <a:r>
              <a:rPr lang="en-US" sz="2400" dirty="0" smtClean="0"/>
              <a:t>queue and </a:t>
            </a:r>
            <a:r>
              <a:rPr lang="en-US" sz="2400" dirty="0" err="1"/>
              <a:t>dequeue</a:t>
            </a:r>
            <a:r>
              <a:rPr lang="en-US" sz="2400" dirty="0"/>
              <a:t> on any </a:t>
            </a:r>
            <a:r>
              <a:rPr lang="en-US" sz="2400" dirty="0" err="1"/>
              <a:t>datatype</a:t>
            </a:r>
            <a:r>
              <a:rPr lang="en-US" sz="2400" dirty="0"/>
              <a:t> such as </a:t>
            </a:r>
            <a:r>
              <a:rPr lang="en-US" sz="2400" dirty="0">
                <a:latin typeface="Courier New" panose="02070309020205020404" pitchFamily="49" charset="0"/>
                <a:cs typeface="Courier New" panose="02070309020205020404" pitchFamily="49" charset="0"/>
              </a:rPr>
              <a:t>Integer</a:t>
            </a:r>
            <a:r>
              <a:rPr lang="en-US" sz="2400" dirty="0"/>
              <a:t>, </a:t>
            </a:r>
            <a:r>
              <a:rPr lang="en-US" sz="2400" dirty="0">
                <a:latin typeface="Courier New" panose="02070309020205020404" pitchFamily="49" charset="0"/>
                <a:cs typeface="Courier New" panose="02070309020205020404" pitchFamily="49" charset="0"/>
              </a:rPr>
              <a:t>String</a:t>
            </a:r>
            <a:r>
              <a:rPr lang="en-US" sz="2400" dirty="0"/>
              <a:t>, and </a:t>
            </a:r>
            <a:r>
              <a:rPr lang="en-US" sz="2400" dirty="0">
                <a:latin typeface="Courier New" panose="02070309020205020404" pitchFamily="49" charset="0"/>
                <a:cs typeface="Courier New" panose="02070309020205020404" pitchFamily="49" charset="0"/>
              </a:rPr>
              <a:t>Double</a:t>
            </a:r>
            <a:r>
              <a:rPr lang="en-US" sz="2400" dirty="0"/>
              <a:t>. </a:t>
            </a:r>
            <a:endParaRPr lang="en-US" sz="2400" dirty="0" smtClean="0"/>
          </a:p>
          <a:p>
            <a:r>
              <a:rPr lang="en-US" sz="2400" dirty="0" smtClean="0"/>
              <a:t>The </a:t>
            </a:r>
            <a:r>
              <a:rPr lang="en-US" sz="2400" dirty="0"/>
              <a:t>type variable or type parameter,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DataType</a:t>
            </a:r>
            <a:r>
              <a:rPr lang="en-US" sz="2400" dirty="0">
                <a:latin typeface="Courier New" panose="02070309020205020404" pitchFamily="49" charset="0"/>
                <a:cs typeface="Courier New" panose="02070309020205020404" pitchFamily="49" charset="0"/>
              </a:rPr>
              <a:t>&gt;</a:t>
            </a:r>
            <a:r>
              <a:rPr lang="en-US" sz="2400" dirty="0"/>
              <a:t>, is used for the argument type and return type of the two methods. </a:t>
            </a:r>
            <a:endParaRPr lang="en-US" sz="2400" dirty="0" smtClean="0"/>
          </a:p>
          <a:p>
            <a:r>
              <a:rPr lang="en-US" sz="2400" dirty="0" smtClean="0"/>
              <a:t>Type </a:t>
            </a:r>
            <a:r>
              <a:rPr lang="en-US" sz="2400" dirty="0"/>
              <a:t>parameters can have any name. </a:t>
            </a:r>
            <a:endParaRPr lang="en-US" sz="2400" dirty="0" smtClean="0"/>
          </a:p>
          <a:p>
            <a:r>
              <a:rPr lang="en-US" sz="2400" dirty="0" smtClean="0"/>
              <a:t>Type </a:t>
            </a:r>
            <a:r>
              <a:rPr lang="en-US" sz="2400" dirty="0"/>
              <a:t>parameters can be compared to formal parameters in subroutines. </a:t>
            </a:r>
            <a:endParaRPr lang="en-GB" sz="2400" dirty="0"/>
          </a:p>
        </p:txBody>
      </p:sp>
      <p:sp>
        <p:nvSpPr>
          <p:cNvPr id="3" name="Title 2"/>
          <p:cNvSpPr>
            <a:spLocks noGrp="1"/>
          </p:cNvSpPr>
          <p:nvPr>
            <p:ph type="title"/>
          </p:nvPr>
        </p:nvSpPr>
        <p:spPr/>
        <p:txBody>
          <a:bodyPr/>
          <a:lstStyle/>
          <a:p>
            <a:r>
              <a:rPr lang="en-US" dirty="0"/>
              <a:t>Declare and Instantiate Generic Class </a:t>
            </a:r>
            <a:r>
              <a:rPr lang="en-US" dirty="0" smtClean="0"/>
              <a:t>[6-7</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16</a:t>
            </a:fld>
            <a:endParaRPr lang="en-US" dirty="0"/>
          </a:p>
        </p:txBody>
      </p:sp>
      <p:sp>
        <p:nvSpPr>
          <p:cNvPr id="6" name="TextBox 5"/>
          <p:cNvSpPr txBox="1"/>
          <p:nvPr/>
        </p:nvSpPr>
        <p:spPr>
          <a:xfrm>
            <a:off x="467544" y="2488336"/>
            <a:ext cx="7643866" cy="28623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err="1"/>
              <a:t>TestQueue</a:t>
            </a:r>
            <a:r>
              <a:rPr lang="en-US" sz="1800" dirty="0"/>
              <a:t>&lt;String&gt; </a:t>
            </a:r>
            <a:r>
              <a:rPr lang="en-US" sz="1800" dirty="0" err="1"/>
              <a:t>testObj</a:t>
            </a:r>
            <a:r>
              <a:rPr lang="en-US" sz="1800" dirty="0"/>
              <a:t> = new </a:t>
            </a:r>
            <a:r>
              <a:rPr lang="en-US" sz="1800" dirty="0" err="1"/>
              <a:t>TestQueue</a:t>
            </a:r>
            <a:r>
              <a:rPr lang="en-US" sz="1800" dirty="0"/>
              <a:t>&lt;&gt;(); 	</a:t>
            </a:r>
          </a:p>
        </p:txBody>
      </p:sp>
      <p:sp>
        <p:nvSpPr>
          <p:cNvPr id="7" name="TextBox 6"/>
          <p:cNvSpPr txBox="1"/>
          <p:nvPr/>
        </p:nvSpPr>
        <p:spPr>
          <a:xfrm>
            <a:off x="467544" y="1916832"/>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1010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a:t>
            </a:r>
            <a:r>
              <a:rPr lang="en-US" sz="2400" dirty="0"/>
              <a:t>name will be replaced by the actual name when the class will be used to create an instance. </a:t>
            </a:r>
            <a:endParaRPr lang="en-US" sz="2400" dirty="0" smtClean="0"/>
          </a:p>
          <a:p>
            <a:r>
              <a:rPr lang="en-US" sz="2400" dirty="0" smtClean="0"/>
              <a:t>Here</a:t>
            </a:r>
            <a:r>
              <a:rPr lang="en-US" sz="2400" dirty="0"/>
              <a:t>,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DataType</a:t>
            </a:r>
            <a:r>
              <a:rPr lang="en-US" sz="2400" dirty="0" smtClean="0">
                <a:latin typeface="Courier New" panose="02070309020205020404" pitchFamily="49" charset="0"/>
                <a:cs typeface="Courier New" panose="02070309020205020404" pitchFamily="49" charset="0"/>
              </a:rPr>
              <a:t>&gt; </a:t>
            </a:r>
            <a:r>
              <a:rPr lang="en-US" sz="2400" dirty="0" smtClean="0"/>
              <a:t>has </a:t>
            </a:r>
            <a:r>
              <a:rPr lang="en-US" sz="2400" dirty="0"/>
              <a:t>been replaced by </a:t>
            </a:r>
            <a:r>
              <a:rPr lang="en-US" sz="2400" dirty="0">
                <a:latin typeface="Courier New" panose="02070309020205020404" pitchFamily="49" charset="0"/>
                <a:cs typeface="Courier New" panose="02070309020205020404" pitchFamily="49" charset="0"/>
              </a:rPr>
              <a:t>String</a:t>
            </a:r>
            <a:r>
              <a:rPr lang="en-US" sz="2400" dirty="0"/>
              <a:t> within the </a:t>
            </a:r>
            <a:r>
              <a:rPr lang="en-US" sz="2400" dirty="0">
                <a:latin typeface="Courier New" panose="02070309020205020404" pitchFamily="49" charset="0"/>
                <a:cs typeface="Courier New" panose="02070309020205020404" pitchFamily="49" charset="0"/>
              </a:rPr>
              <a:t>main() </a:t>
            </a:r>
            <a:r>
              <a:rPr lang="en-US" sz="2400" dirty="0"/>
              <a:t>method while instantiating the class. </a:t>
            </a:r>
            <a:endParaRPr lang="en-US" sz="2400" dirty="0" smtClean="0"/>
          </a:p>
          <a:p>
            <a:r>
              <a:rPr lang="en-US" sz="2400" dirty="0" smtClean="0"/>
              <a:t>The following displays the output of the code snippet:</a:t>
            </a:r>
          </a:p>
          <a:p>
            <a:endParaRPr lang="en-GB" sz="2400" dirty="0"/>
          </a:p>
        </p:txBody>
      </p:sp>
      <p:sp>
        <p:nvSpPr>
          <p:cNvPr id="3" name="Title 2"/>
          <p:cNvSpPr>
            <a:spLocks noGrp="1"/>
          </p:cNvSpPr>
          <p:nvPr>
            <p:ph type="title"/>
          </p:nvPr>
        </p:nvSpPr>
        <p:spPr/>
        <p:txBody>
          <a:bodyPr/>
          <a:lstStyle/>
          <a:p>
            <a:r>
              <a:rPr lang="en-US" dirty="0"/>
              <a:t>Declare and Instantiate Generic Class </a:t>
            </a:r>
            <a:r>
              <a:rPr lang="en-US" dirty="0" smtClean="0"/>
              <a:t>[</a:t>
            </a:r>
            <a:r>
              <a:rPr lang="en-US" dirty="0"/>
              <a:t>7</a:t>
            </a:r>
            <a:r>
              <a:rPr lang="en-US" dirty="0" smtClean="0"/>
              <a:t>-7]</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17</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82807" y="3140968"/>
            <a:ext cx="6293227" cy="2818657"/>
          </a:xfrm>
          <a:prstGeom prst="rect">
            <a:avLst/>
          </a:prstGeom>
        </p:spPr>
      </p:pic>
    </p:spTree>
    <p:extLst>
      <p:ext uri="{BB962C8B-B14F-4D97-AF65-F5344CB8AC3E}">
        <p14:creationId xmlns:p14="http://schemas.microsoft.com/office/powerpoint/2010/main" xmlns="" val="1582823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Generic </a:t>
            </a:r>
            <a:r>
              <a:rPr lang="en-US" sz="2400" dirty="0"/>
              <a:t>methods </a:t>
            </a:r>
            <a:endParaRPr lang="en-US" sz="2400" dirty="0" smtClean="0"/>
          </a:p>
          <a:p>
            <a:pPr lvl="1"/>
            <a:r>
              <a:rPr lang="en-US" sz="1600" dirty="0" smtClean="0"/>
              <a:t>Are defined </a:t>
            </a:r>
            <a:r>
              <a:rPr lang="en-US" sz="1600" dirty="0"/>
              <a:t>for a particular method and have the same functionality as the type parameter has for generic classes. </a:t>
            </a:r>
          </a:p>
          <a:p>
            <a:pPr lvl="1"/>
            <a:r>
              <a:rPr lang="en-US" sz="1600" dirty="0" smtClean="0"/>
              <a:t>Can appear </a:t>
            </a:r>
            <a:r>
              <a:rPr lang="en-US" sz="1600" dirty="0"/>
              <a:t>in generic classes as well as in </a:t>
            </a:r>
            <a:r>
              <a:rPr lang="en-US" sz="1600" dirty="0" err="1"/>
              <a:t>nongeneric</a:t>
            </a:r>
            <a:r>
              <a:rPr lang="en-US" sz="1600" dirty="0"/>
              <a:t> </a:t>
            </a:r>
            <a:r>
              <a:rPr lang="en-US" sz="1600" dirty="0" smtClean="0"/>
              <a:t>classes.</a:t>
            </a:r>
          </a:p>
          <a:p>
            <a:pPr lvl="1"/>
            <a:r>
              <a:rPr lang="en-US" sz="1600" dirty="0" smtClean="0"/>
              <a:t>Can be </a:t>
            </a:r>
            <a:r>
              <a:rPr lang="en-US" sz="1600" dirty="0"/>
              <a:t>defined as a method with type parameters. </a:t>
            </a:r>
          </a:p>
          <a:p>
            <a:pPr lvl="1"/>
            <a:r>
              <a:rPr lang="en-US" sz="1600" dirty="0" smtClean="0"/>
              <a:t>Are best </a:t>
            </a:r>
            <a:r>
              <a:rPr lang="en-US" sz="1600" dirty="0"/>
              <a:t>suited for overloaded methods that perform identical operations for different argument type. </a:t>
            </a:r>
            <a:endParaRPr lang="en-US" sz="1600" dirty="0" smtClean="0"/>
          </a:p>
          <a:p>
            <a:pPr lvl="1"/>
            <a:r>
              <a:rPr lang="en-US" sz="1600" dirty="0" smtClean="0"/>
              <a:t>Make the </a:t>
            </a:r>
            <a:r>
              <a:rPr lang="en-US" sz="1600" dirty="0"/>
              <a:t>overloaded methods more compact and easy to code. </a:t>
            </a:r>
            <a:endParaRPr lang="en-US" sz="1600" dirty="0" smtClean="0"/>
          </a:p>
          <a:p>
            <a:r>
              <a:rPr lang="en-US" sz="2400" dirty="0"/>
              <a:t>A generic method allows type parameters used to make dependencies among the type of arguments to a method and its return type. </a:t>
            </a:r>
            <a:endParaRPr lang="en-US" sz="2400" dirty="0" smtClean="0"/>
          </a:p>
          <a:p>
            <a:r>
              <a:rPr lang="en-US" sz="2400" dirty="0" smtClean="0"/>
              <a:t>The </a:t>
            </a:r>
            <a:r>
              <a:rPr lang="en-US" sz="2400" dirty="0"/>
              <a:t>return type does not depend on the type parameter, or any other argument of the method. </a:t>
            </a:r>
            <a:endParaRPr lang="en-US" sz="2400" dirty="0" smtClean="0"/>
          </a:p>
          <a:p>
            <a:r>
              <a:rPr lang="en-US" sz="2400" dirty="0" smtClean="0"/>
              <a:t>This </a:t>
            </a:r>
            <a:r>
              <a:rPr lang="en-US" sz="2400" dirty="0"/>
              <a:t>shows that the type argument is being used for polymorphism. </a:t>
            </a:r>
          </a:p>
        </p:txBody>
      </p:sp>
      <p:sp>
        <p:nvSpPr>
          <p:cNvPr id="3" name="Title 2"/>
          <p:cNvSpPr>
            <a:spLocks noGrp="1"/>
          </p:cNvSpPr>
          <p:nvPr>
            <p:ph type="title"/>
          </p:nvPr>
        </p:nvSpPr>
        <p:spPr/>
        <p:txBody>
          <a:bodyPr/>
          <a:lstStyle/>
          <a:p>
            <a:r>
              <a:rPr lang="en-US" dirty="0" smtClean="0"/>
              <a:t>Generic Methods [1-7</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18</a:t>
            </a:fld>
            <a:endParaRPr lang="en-US" dirty="0"/>
          </a:p>
        </p:txBody>
      </p:sp>
    </p:spTree>
    <p:extLst>
      <p:ext uri="{BB962C8B-B14F-4D97-AF65-F5344CB8AC3E}">
        <p14:creationId xmlns:p14="http://schemas.microsoft.com/office/powerpoint/2010/main" xmlns="" val="65489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The following Code </a:t>
            </a:r>
            <a:r>
              <a:rPr lang="en-US" sz="2400" dirty="0"/>
              <a:t>Snippet displays the use of a generic </a:t>
            </a:r>
            <a:r>
              <a:rPr lang="en-US" sz="2400" dirty="0" smtClean="0"/>
              <a:t>method. </a:t>
            </a:r>
            <a:endParaRPr lang="en-GB" sz="2400" dirty="0"/>
          </a:p>
        </p:txBody>
      </p:sp>
      <p:sp>
        <p:nvSpPr>
          <p:cNvPr id="3" name="Title 2"/>
          <p:cNvSpPr>
            <a:spLocks noGrp="1"/>
          </p:cNvSpPr>
          <p:nvPr>
            <p:ph type="title"/>
          </p:nvPr>
        </p:nvSpPr>
        <p:spPr/>
        <p:txBody>
          <a:bodyPr/>
          <a:lstStyle/>
          <a:p>
            <a:r>
              <a:rPr lang="en-US" dirty="0"/>
              <a:t>Generic </a:t>
            </a:r>
            <a:r>
              <a:rPr lang="en-US" dirty="0" smtClean="0"/>
              <a:t>Methods [2-7</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19</a:t>
            </a:fld>
            <a:endParaRPr lang="en-US" dirty="0"/>
          </a:p>
        </p:txBody>
      </p:sp>
      <p:sp>
        <p:nvSpPr>
          <p:cNvPr id="6" name="TextBox 5"/>
          <p:cNvSpPr txBox="1"/>
          <p:nvPr/>
        </p:nvSpPr>
        <p:spPr>
          <a:xfrm>
            <a:off x="467544" y="1912272"/>
            <a:ext cx="7643866" cy="294542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class </a:t>
            </a:r>
            <a:r>
              <a:rPr lang="en-US" sz="1800" dirty="0" err="1"/>
              <a:t>NumberList</a:t>
            </a:r>
            <a:r>
              <a:rPr lang="en-US" sz="1800" dirty="0"/>
              <a:t> &lt;T&gt; </a:t>
            </a:r>
          </a:p>
          <a:p>
            <a:r>
              <a:rPr lang="en-US" sz="1800" dirty="0"/>
              <a:t>{ </a:t>
            </a:r>
          </a:p>
          <a:p>
            <a:pPr indent="171450"/>
            <a:r>
              <a:rPr lang="en-US" sz="1800" dirty="0"/>
              <a:t>public&lt;T&gt; void display(T[] </a:t>
            </a:r>
            <a:r>
              <a:rPr lang="en-US" sz="1800" dirty="0" err="1"/>
              <a:t>val</a:t>
            </a:r>
            <a:r>
              <a:rPr lang="en-US" sz="1800" dirty="0"/>
              <a:t>) </a:t>
            </a:r>
          </a:p>
          <a:p>
            <a:pPr indent="171450"/>
            <a:r>
              <a:rPr lang="en-US" sz="1800" dirty="0"/>
              <a:t>{ </a:t>
            </a:r>
          </a:p>
          <a:p>
            <a:pPr indent="171450"/>
            <a:r>
              <a:rPr lang="en-US" sz="1800" dirty="0"/>
              <a:t>for( T element : </a:t>
            </a:r>
            <a:r>
              <a:rPr lang="en-US" sz="1800" dirty="0" err="1"/>
              <a:t>val</a:t>
            </a:r>
            <a:r>
              <a:rPr lang="en-US" sz="1800" dirty="0"/>
              <a:t>) </a:t>
            </a:r>
          </a:p>
          <a:p>
            <a:pPr indent="171450"/>
            <a:r>
              <a:rPr lang="en-US" sz="1800" dirty="0"/>
              <a:t>{ </a:t>
            </a:r>
          </a:p>
          <a:p>
            <a:pPr indent="400050"/>
            <a:r>
              <a:rPr lang="en-US" sz="1800" dirty="0" err="1"/>
              <a:t>System.out.printf</a:t>
            </a:r>
            <a:r>
              <a:rPr lang="en-US" sz="1800" dirty="0"/>
              <a:t>(“Values are: %s “ , element); </a:t>
            </a:r>
          </a:p>
          <a:p>
            <a:pPr indent="171450"/>
            <a:r>
              <a:rPr lang="en-US" sz="1800" dirty="0"/>
              <a:t>} </a:t>
            </a:r>
          </a:p>
          <a:p>
            <a:r>
              <a:rPr lang="en-US" sz="1800" dirty="0"/>
              <a:t>} 		</a:t>
            </a:r>
          </a:p>
        </p:txBody>
      </p:sp>
      <p:sp>
        <p:nvSpPr>
          <p:cNvPr id="7" name="TextBox 6"/>
          <p:cNvSpPr txBox="1"/>
          <p:nvPr/>
        </p:nvSpPr>
        <p:spPr>
          <a:xfrm>
            <a:off x="467544" y="134076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194210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Objectives </a:t>
            </a:r>
            <a:endParaRPr lang="en-US" sz="2800"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1"/>
          <p:cNvSpPr>
            <a:spLocks noGrp="1"/>
          </p:cNvSpPr>
          <p:nvPr>
            <p:ph idx="1"/>
          </p:nvPr>
        </p:nvSpPr>
        <p:spPr>
          <a:xfrm>
            <a:off x="304800" y="914400"/>
            <a:ext cx="8610600" cy="5257800"/>
          </a:xfrm>
        </p:spPr>
        <p:txBody>
          <a:bodyPr/>
          <a:lstStyle/>
          <a:p>
            <a:r>
              <a:rPr lang="en-US" sz="2400" dirty="0"/>
              <a:t>Identify the need for Generics</a:t>
            </a:r>
          </a:p>
          <a:p>
            <a:r>
              <a:rPr lang="en-US" sz="2400" dirty="0"/>
              <a:t>List the advantages and limitations of Generics</a:t>
            </a:r>
          </a:p>
          <a:p>
            <a:r>
              <a:rPr lang="en-US" sz="2400" dirty="0"/>
              <a:t>Explain generic class declaration and instantiation</a:t>
            </a:r>
          </a:p>
          <a:p>
            <a:r>
              <a:rPr lang="en-US" sz="2400" dirty="0"/>
              <a:t>Define and describe generic methods</a:t>
            </a:r>
          </a:p>
          <a:p>
            <a:r>
              <a:rPr lang="en-US" sz="2400" dirty="0"/>
              <a:t>Describe the relationship between Collection and Generics</a:t>
            </a:r>
          </a:p>
          <a:p>
            <a:r>
              <a:rPr lang="en-US" sz="2400" dirty="0"/>
              <a:t>Explain the wildcard argument</a:t>
            </a:r>
          </a:p>
          <a:p>
            <a:r>
              <a:rPr lang="en-US" sz="2400" dirty="0"/>
              <a:t>Describe the use of inheritance with Generics</a:t>
            </a:r>
          </a:p>
          <a:p>
            <a:r>
              <a:rPr lang="en-US" sz="2400" dirty="0"/>
              <a:t>Describe the use of legacy code in Generics and Generics in legacy code</a:t>
            </a:r>
          </a:p>
          <a:p>
            <a:r>
              <a:rPr lang="en-US" sz="2400" dirty="0"/>
              <a:t>Explain type inference </a:t>
            </a:r>
            <a:r>
              <a:rPr lang="en-US" sz="2400" dirty="0" smtClean="0"/>
              <a:t> </a:t>
            </a:r>
            <a:endParaRPr lang="en-IN" sz="2400" dirty="0" smtClean="0"/>
          </a:p>
          <a:p>
            <a:pPr>
              <a:defRPr/>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GB" sz="2400" dirty="0" smtClean="0"/>
          </a:p>
          <a:p>
            <a:pPr marL="0" indent="0">
              <a:buNone/>
            </a:pPr>
            <a:endParaRPr lang="en-GB" sz="2400" dirty="0"/>
          </a:p>
          <a:p>
            <a:pPr marL="0" indent="0">
              <a:buNone/>
            </a:pPr>
            <a:endParaRPr lang="en-GB" sz="2400" dirty="0" smtClean="0"/>
          </a:p>
          <a:p>
            <a:pPr marL="0" indent="0">
              <a:buNone/>
            </a:pPr>
            <a:endParaRPr lang="en-GB" sz="2400" dirty="0"/>
          </a:p>
          <a:p>
            <a:pPr marL="0" indent="0">
              <a:buNone/>
            </a:pPr>
            <a:endParaRPr lang="en-GB" sz="2400" dirty="0" smtClean="0"/>
          </a:p>
          <a:p>
            <a:pPr marL="0" indent="0">
              <a:buNone/>
            </a:pPr>
            <a:endParaRPr lang="en-GB" sz="2400" dirty="0"/>
          </a:p>
          <a:p>
            <a:pPr marL="0" indent="0">
              <a:buNone/>
            </a:pPr>
            <a:endParaRPr lang="en-GB" sz="2400" dirty="0" smtClean="0"/>
          </a:p>
          <a:p>
            <a:pPr marL="0" indent="0">
              <a:buNone/>
            </a:pPr>
            <a:r>
              <a:rPr lang="en-US" sz="2400" dirty="0"/>
              <a:t>This code uses a generic method, </a:t>
            </a:r>
            <a:r>
              <a:rPr lang="en-US" sz="2400" dirty="0">
                <a:latin typeface="Courier New" panose="02070309020205020404" pitchFamily="49" charset="0"/>
                <a:cs typeface="Courier New" panose="02070309020205020404" pitchFamily="49" charset="0"/>
              </a:rPr>
              <a:t>display()</a:t>
            </a:r>
            <a:r>
              <a:rPr lang="en-US" sz="2400" dirty="0"/>
              <a:t>, that accepts an array parameter as its argument. </a:t>
            </a:r>
            <a:endParaRPr lang="en-GB" sz="2400" dirty="0"/>
          </a:p>
        </p:txBody>
      </p:sp>
      <p:sp>
        <p:nvSpPr>
          <p:cNvPr id="3" name="Title 2"/>
          <p:cNvSpPr>
            <a:spLocks noGrp="1"/>
          </p:cNvSpPr>
          <p:nvPr>
            <p:ph type="title"/>
          </p:nvPr>
        </p:nvSpPr>
        <p:spPr/>
        <p:txBody>
          <a:bodyPr/>
          <a:lstStyle/>
          <a:p>
            <a:r>
              <a:rPr lang="en-US" dirty="0"/>
              <a:t>Generic </a:t>
            </a:r>
            <a:r>
              <a:rPr lang="en-US" dirty="0" smtClean="0"/>
              <a:t>Methods [3-7</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20</a:t>
            </a:fld>
            <a:endParaRPr lang="en-US" dirty="0"/>
          </a:p>
        </p:txBody>
      </p:sp>
      <p:sp>
        <p:nvSpPr>
          <p:cNvPr id="6" name="TextBox 5"/>
          <p:cNvSpPr txBox="1"/>
          <p:nvPr/>
        </p:nvSpPr>
        <p:spPr>
          <a:xfrm>
            <a:off x="467544" y="980728"/>
            <a:ext cx="7643866" cy="2613023"/>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public </a:t>
            </a:r>
            <a:r>
              <a:rPr lang="en-US" sz="1800" dirty="0"/>
              <a:t>static void main(String [] </a:t>
            </a:r>
            <a:r>
              <a:rPr lang="en-US" sz="1800" dirty="0" err="1"/>
              <a:t>args</a:t>
            </a:r>
            <a:r>
              <a:rPr lang="en-US" sz="1800" dirty="0"/>
              <a:t>) </a:t>
            </a:r>
          </a:p>
          <a:p>
            <a:pPr indent="57150"/>
            <a:r>
              <a:rPr lang="en-US" sz="1800" dirty="0"/>
              <a:t>{ </a:t>
            </a:r>
          </a:p>
          <a:p>
            <a:pPr indent="514350"/>
            <a:r>
              <a:rPr lang="nb-NO" sz="1800" dirty="0"/>
              <a:t>Integer[] intValue = {1, 7, 9, 15}; </a:t>
            </a:r>
          </a:p>
          <a:p>
            <a:pPr indent="514350"/>
            <a:r>
              <a:rPr lang="en-US" sz="1800" dirty="0" err="1"/>
              <a:t>NumberList</a:t>
            </a:r>
            <a:r>
              <a:rPr lang="en-US" sz="1800" dirty="0"/>
              <a:t>&lt;Integer&gt; </a:t>
            </a:r>
            <a:r>
              <a:rPr lang="en-US" sz="1800" dirty="0" err="1"/>
              <a:t>listObj</a:t>
            </a:r>
            <a:r>
              <a:rPr lang="en-US" sz="1800" dirty="0"/>
              <a:t> = new </a:t>
            </a:r>
            <a:r>
              <a:rPr lang="en-US" sz="1800" dirty="0" err="1"/>
              <a:t>NumberList</a:t>
            </a:r>
            <a:r>
              <a:rPr lang="en-US" sz="1800" dirty="0"/>
              <a:t>&lt;&gt; (); </a:t>
            </a:r>
          </a:p>
          <a:p>
            <a:pPr indent="514350"/>
            <a:r>
              <a:rPr lang="en-US" sz="1800" dirty="0" err="1"/>
              <a:t>listObj.display</a:t>
            </a:r>
            <a:r>
              <a:rPr lang="en-US" sz="1800" dirty="0"/>
              <a:t>(</a:t>
            </a:r>
            <a:r>
              <a:rPr lang="en-US" sz="1800" dirty="0" err="1"/>
              <a:t>intValue</a:t>
            </a:r>
            <a:r>
              <a:rPr lang="en-US" sz="1800" dirty="0"/>
              <a:t>); </a:t>
            </a:r>
          </a:p>
          <a:p>
            <a:pPr indent="57150"/>
            <a:r>
              <a:rPr lang="en-US" sz="1800" dirty="0"/>
              <a:t>} </a:t>
            </a:r>
          </a:p>
          <a:p>
            <a:r>
              <a:rPr lang="en-US" sz="1800" dirty="0"/>
              <a:t>}	</a:t>
            </a:r>
          </a:p>
          <a:p>
            <a:r>
              <a:rPr lang="en-US" sz="1800" dirty="0" smtClean="0"/>
              <a:t> </a:t>
            </a:r>
            <a:r>
              <a:rPr lang="en-US" sz="1800" dirty="0"/>
              <a:t>		</a:t>
            </a:r>
          </a:p>
        </p:txBody>
      </p:sp>
    </p:spTree>
    <p:extLst>
      <p:ext uri="{BB962C8B-B14F-4D97-AF65-F5344CB8AC3E}">
        <p14:creationId xmlns:p14="http://schemas.microsoft.com/office/powerpoint/2010/main" xmlns="" val="3926513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The following Code </a:t>
            </a:r>
            <a:r>
              <a:rPr lang="en-US" sz="2400" dirty="0"/>
              <a:t>Snippet demonstrates how to declare a class with two type </a:t>
            </a:r>
            <a:r>
              <a:rPr lang="en-US" sz="2400" dirty="0" smtClean="0"/>
              <a:t>parameters. </a:t>
            </a:r>
            <a:endParaRPr lang="en-GB" sz="2400" dirty="0"/>
          </a:p>
        </p:txBody>
      </p:sp>
      <p:sp>
        <p:nvSpPr>
          <p:cNvPr id="3" name="Title 2"/>
          <p:cNvSpPr>
            <a:spLocks noGrp="1"/>
          </p:cNvSpPr>
          <p:nvPr>
            <p:ph type="title"/>
          </p:nvPr>
        </p:nvSpPr>
        <p:spPr/>
        <p:txBody>
          <a:bodyPr/>
          <a:lstStyle/>
          <a:p>
            <a:r>
              <a:rPr lang="en-US" dirty="0"/>
              <a:t>Generic </a:t>
            </a:r>
            <a:r>
              <a:rPr lang="en-US" dirty="0" smtClean="0"/>
              <a:t>Methods [4-7</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21</a:t>
            </a:fld>
            <a:endParaRPr lang="en-US" dirty="0"/>
          </a:p>
        </p:txBody>
      </p:sp>
      <p:sp>
        <p:nvSpPr>
          <p:cNvPr id="6" name="TextBox 5"/>
          <p:cNvSpPr txBox="1"/>
          <p:nvPr/>
        </p:nvSpPr>
        <p:spPr>
          <a:xfrm>
            <a:off x="440230" y="2407265"/>
            <a:ext cx="7643866" cy="347172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import </a:t>
            </a:r>
            <a:r>
              <a:rPr lang="en-US" sz="1800" dirty="0" err="1"/>
              <a:t>java.util</a:t>
            </a:r>
            <a:r>
              <a:rPr lang="en-US" sz="1800" dirty="0"/>
              <a:t>.*; </a:t>
            </a:r>
          </a:p>
          <a:p>
            <a:r>
              <a:rPr lang="en-US" sz="1800" dirty="0"/>
              <a:t>public class </a:t>
            </a:r>
            <a:r>
              <a:rPr lang="en-US" sz="1800" dirty="0" err="1"/>
              <a:t>TestQueue</a:t>
            </a:r>
            <a:r>
              <a:rPr lang="en-US" sz="1800" dirty="0"/>
              <a:t>&lt;DataType1, DataType2&gt; { </a:t>
            </a:r>
          </a:p>
          <a:p>
            <a:pPr indent="114300"/>
            <a:r>
              <a:rPr lang="en-US" sz="1800" dirty="0"/>
              <a:t>private final DataType2 </a:t>
            </a:r>
            <a:r>
              <a:rPr lang="en-US" sz="1800" dirty="0" err="1"/>
              <a:t>num</a:t>
            </a:r>
            <a:r>
              <a:rPr lang="en-US" sz="1800" dirty="0"/>
              <a:t>; </a:t>
            </a:r>
          </a:p>
          <a:p>
            <a:pPr indent="114300"/>
            <a:r>
              <a:rPr lang="en-US" sz="1800" dirty="0"/>
              <a:t>private </a:t>
            </a:r>
            <a:r>
              <a:rPr lang="en-US" sz="1800" dirty="0" err="1"/>
              <a:t>LinkedList</a:t>
            </a:r>
            <a:r>
              <a:rPr lang="en-US" sz="1800" dirty="0"/>
              <a:t>&lt;DataType1&gt; items = new </a:t>
            </a:r>
            <a:r>
              <a:rPr lang="en-US" sz="1800" dirty="0" err="1"/>
              <a:t>LinkedList</a:t>
            </a:r>
            <a:r>
              <a:rPr lang="en-US" sz="1800" dirty="0"/>
              <a:t>&lt;&gt;(); </a:t>
            </a:r>
          </a:p>
          <a:p>
            <a:pPr indent="114300"/>
            <a:r>
              <a:rPr lang="en-US" sz="1800" dirty="0"/>
              <a:t>public </a:t>
            </a:r>
            <a:r>
              <a:rPr lang="en-US" sz="1800" dirty="0" err="1"/>
              <a:t>TestQueue</a:t>
            </a:r>
            <a:r>
              <a:rPr lang="en-US" sz="1800" dirty="0"/>
              <a:t>(DataType2 </a:t>
            </a:r>
            <a:r>
              <a:rPr lang="en-US" sz="1800" dirty="0" err="1"/>
              <a:t>num</a:t>
            </a:r>
            <a:r>
              <a:rPr lang="en-US" sz="1800" dirty="0"/>
              <a:t>) { </a:t>
            </a:r>
          </a:p>
          <a:p>
            <a:pPr indent="514350"/>
            <a:r>
              <a:rPr lang="en-US" sz="1800" dirty="0" err="1"/>
              <a:t>this.num</a:t>
            </a:r>
            <a:r>
              <a:rPr lang="en-US" sz="1800" dirty="0"/>
              <a:t> = </a:t>
            </a:r>
            <a:r>
              <a:rPr lang="en-US" sz="1800" dirty="0" err="1"/>
              <a:t>num</a:t>
            </a:r>
            <a:r>
              <a:rPr lang="en-US" sz="1800" dirty="0"/>
              <a:t>; </a:t>
            </a:r>
          </a:p>
          <a:p>
            <a:pPr indent="114300"/>
            <a:r>
              <a:rPr lang="en-US" sz="1800" dirty="0"/>
              <a:t>} </a:t>
            </a:r>
          </a:p>
          <a:p>
            <a:pPr indent="114300"/>
            <a:r>
              <a:rPr lang="en-US" sz="1800" dirty="0"/>
              <a:t>public void </a:t>
            </a:r>
            <a:r>
              <a:rPr lang="en-US" sz="1800" dirty="0" err="1"/>
              <a:t>enqueue</a:t>
            </a:r>
            <a:r>
              <a:rPr lang="en-US" sz="1800" dirty="0"/>
              <a:t>(DataType1 item) { </a:t>
            </a:r>
          </a:p>
          <a:p>
            <a:pPr indent="400050"/>
            <a:r>
              <a:rPr lang="en-US" sz="1800" dirty="0" err="1"/>
              <a:t>items.addLast</a:t>
            </a:r>
            <a:r>
              <a:rPr lang="en-US" sz="1800" dirty="0"/>
              <a:t>(item); </a:t>
            </a:r>
          </a:p>
          <a:p>
            <a:pPr indent="114300"/>
            <a:r>
              <a:rPr lang="en-US" sz="1800" dirty="0"/>
              <a:t>} 	</a:t>
            </a:r>
          </a:p>
        </p:txBody>
      </p:sp>
      <p:sp>
        <p:nvSpPr>
          <p:cNvPr id="7" name="TextBox 6"/>
          <p:cNvSpPr txBox="1"/>
          <p:nvPr/>
        </p:nvSpPr>
        <p:spPr>
          <a:xfrm>
            <a:off x="440230" y="1835761"/>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19878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GB" sz="2400" dirty="0"/>
          </a:p>
        </p:txBody>
      </p:sp>
      <p:sp>
        <p:nvSpPr>
          <p:cNvPr id="3" name="Title 2"/>
          <p:cNvSpPr>
            <a:spLocks noGrp="1"/>
          </p:cNvSpPr>
          <p:nvPr>
            <p:ph type="title"/>
          </p:nvPr>
        </p:nvSpPr>
        <p:spPr/>
        <p:txBody>
          <a:bodyPr/>
          <a:lstStyle/>
          <a:p>
            <a:r>
              <a:rPr lang="en-US" dirty="0"/>
              <a:t>Generic </a:t>
            </a:r>
            <a:r>
              <a:rPr lang="en-US" dirty="0" smtClean="0"/>
              <a:t>Methods [5-7</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22</a:t>
            </a:fld>
            <a:endParaRPr lang="en-US" dirty="0"/>
          </a:p>
        </p:txBody>
      </p:sp>
      <p:sp>
        <p:nvSpPr>
          <p:cNvPr id="6" name="TextBox 5"/>
          <p:cNvSpPr txBox="1"/>
          <p:nvPr/>
        </p:nvSpPr>
        <p:spPr>
          <a:xfrm>
            <a:off x="440230" y="980728"/>
            <a:ext cx="7643866" cy="161582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114300"/>
            <a:r>
              <a:rPr lang="en-US" sz="1800" dirty="0" smtClean="0"/>
              <a:t>public </a:t>
            </a:r>
            <a:r>
              <a:rPr lang="en-US" sz="1800" dirty="0"/>
              <a:t>DataType1 </a:t>
            </a:r>
            <a:r>
              <a:rPr lang="en-US" sz="1800" dirty="0" err="1"/>
              <a:t>dequeue</a:t>
            </a:r>
            <a:r>
              <a:rPr lang="en-US" sz="1800" dirty="0"/>
              <a:t>() { </a:t>
            </a:r>
          </a:p>
          <a:p>
            <a:pPr indent="514350"/>
            <a:r>
              <a:rPr lang="en-US" sz="1800" dirty="0"/>
              <a:t>return </a:t>
            </a:r>
            <a:r>
              <a:rPr lang="en-US" sz="1800" dirty="0" err="1"/>
              <a:t>items.removeLast</a:t>
            </a:r>
            <a:r>
              <a:rPr lang="en-US" sz="1800" dirty="0"/>
              <a:t>(); </a:t>
            </a:r>
          </a:p>
          <a:p>
            <a:pPr indent="114300"/>
            <a:r>
              <a:rPr lang="en-US" sz="1800" dirty="0"/>
              <a:t>} </a:t>
            </a:r>
          </a:p>
          <a:p>
            <a:r>
              <a:rPr lang="en-US" sz="1800" dirty="0"/>
              <a:t>} 	</a:t>
            </a:r>
          </a:p>
          <a:p>
            <a:r>
              <a:rPr lang="en-US" sz="1800" dirty="0"/>
              <a:t>	</a:t>
            </a:r>
          </a:p>
        </p:txBody>
      </p:sp>
    </p:spTree>
    <p:extLst>
      <p:ext uri="{BB962C8B-B14F-4D97-AF65-F5344CB8AC3E}">
        <p14:creationId xmlns:p14="http://schemas.microsoft.com/office/powerpoint/2010/main" xmlns="" val="833281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The following Code </a:t>
            </a:r>
            <a:r>
              <a:rPr lang="en-US" sz="2400" dirty="0"/>
              <a:t>Snippet demonstrates how to declare a </a:t>
            </a:r>
            <a:r>
              <a:rPr lang="en-US" sz="2400" dirty="0" err="1"/>
              <a:t>nongeneric</a:t>
            </a:r>
            <a:r>
              <a:rPr lang="en-US" sz="2400" dirty="0"/>
              <a:t> </a:t>
            </a:r>
            <a:r>
              <a:rPr lang="en-US" sz="2400" dirty="0" smtClean="0"/>
              <a:t>subclass. </a:t>
            </a:r>
            <a:endParaRPr lang="en-GB" sz="2400" dirty="0"/>
          </a:p>
        </p:txBody>
      </p:sp>
      <p:sp>
        <p:nvSpPr>
          <p:cNvPr id="3" name="Title 2"/>
          <p:cNvSpPr>
            <a:spLocks noGrp="1"/>
          </p:cNvSpPr>
          <p:nvPr>
            <p:ph type="title"/>
          </p:nvPr>
        </p:nvSpPr>
        <p:spPr/>
        <p:txBody>
          <a:bodyPr/>
          <a:lstStyle/>
          <a:p>
            <a:r>
              <a:rPr lang="en-US" dirty="0"/>
              <a:t>Generic </a:t>
            </a:r>
            <a:r>
              <a:rPr lang="en-US" dirty="0" smtClean="0"/>
              <a:t>Methods [6-7</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23</a:t>
            </a:fld>
            <a:endParaRPr lang="en-US" dirty="0"/>
          </a:p>
        </p:txBody>
      </p:sp>
      <p:sp>
        <p:nvSpPr>
          <p:cNvPr id="6" name="TextBox 5"/>
          <p:cNvSpPr txBox="1"/>
          <p:nvPr/>
        </p:nvSpPr>
        <p:spPr>
          <a:xfrm>
            <a:off x="440230" y="2407265"/>
            <a:ext cx="7643866" cy="3804118"/>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public class </a:t>
            </a:r>
            <a:r>
              <a:rPr lang="en-US" sz="1800" dirty="0" err="1"/>
              <a:t>MyTest</a:t>
            </a:r>
            <a:r>
              <a:rPr lang="en-US" sz="1800" dirty="0"/>
              <a:t> extends </a:t>
            </a:r>
            <a:r>
              <a:rPr lang="en-US" sz="1800" dirty="0" err="1"/>
              <a:t>TestQueue</a:t>
            </a:r>
            <a:r>
              <a:rPr lang="en-US" sz="1800" dirty="0"/>
              <a:t>&lt;</a:t>
            </a:r>
            <a:r>
              <a:rPr lang="en-US" sz="1800" dirty="0" err="1"/>
              <a:t>String,Integer</a:t>
            </a:r>
            <a:r>
              <a:rPr lang="en-US" sz="1800" dirty="0"/>
              <a:t>&gt; { </a:t>
            </a:r>
          </a:p>
          <a:p>
            <a:pPr indent="114300"/>
            <a:r>
              <a:rPr lang="en-US" sz="1800" dirty="0"/>
              <a:t>public </a:t>
            </a:r>
            <a:r>
              <a:rPr lang="en-US" sz="1800" dirty="0" err="1"/>
              <a:t>MyTest</a:t>
            </a:r>
            <a:r>
              <a:rPr lang="en-US" sz="1800" dirty="0"/>
              <a:t>(Integer </a:t>
            </a:r>
            <a:r>
              <a:rPr lang="en-US" sz="1800" dirty="0" err="1"/>
              <a:t>num</a:t>
            </a:r>
            <a:r>
              <a:rPr lang="en-US" sz="1800" dirty="0"/>
              <a:t>) { </a:t>
            </a:r>
          </a:p>
          <a:p>
            <a:pPr indent="400050"/>
            <a:r>
              <a:rPr lang="en-US" sz="1800" dirty="0"/>
              <a:t>super(</a:t>
            </a:r>
            <a:r>
              <a:rPr lang="en-US" sz="1800" dirty="0" err="1"/>
              <a:t>num</a:t>
            </a:r>
            <a:r>
              <a:rPr lang="en-US" sz="1800" dirty="0"/>
              <a:t>); </a:t>
            </a:r>
          </a:p>
          <a:p>
            <a:r>
              <a:rPr lang="en-US" sz="1800" dirty="0"/>
              <a:t>} </a:t>
            </a:r>
          </a:p>
          <a:p>
            <a:pPr indent="114300"/>
            <a:r>
              <a:rPr lang="en-US" sz="1800" dirty="0"/>
              <a:t>public static void main(String[] </a:t>
            </a:r>
            <a:r>
              <a:rPr lang="en-US" sz="1800" dirty="0" err="1"/>
              <a:t>args</a:t>
            </a:r>
            <a:r>
              <a:rPr lang="en-US" sz="1800" dirty="0"/>
              <a:t>) { </a:t>
            </a:r>
          </a:p>
          <a:p>
            <a:pPr indent="400050"/>
            <a:r>
              <a:rPr lang="en-US" sz="1800" dirty="0" err="1"/>
              <a:t>MyTest</a:t>
            </a:r>
            <a:r>
              <a:rPr lang="en-US" sz="1800" dirty="0"/>
              <a:t> test = new </a:t>
            </a:r>
            <a:r>
              <a:rPr lang="en-US" sz="1800" dirty="0" err="1"/>
              <a:t>MyTest</a:t>
            </a:r>
            <a:r>
              <a:rPr lang="en-US" sz="1800" dirty="0"/>
              <a:t>(new Integer(10)); </a:t>
            </a:r>
          </a:p>
          <a:p>
            <a:pPr indent="400050"/>
            <a:r>
              <a:rPr lang="en-US" sz="1800" dirty="0" err="1"/>
              <a:t>test.enqueue</a:t>
            </a:r>
            <a:r>
              <a:rPr lang="en-US" sz="1800" dirty="0"/>
              <a:t>(“Hello”); </a:t>
            </a:r>
          </a:p>
          <a:p>
            <a:pPr indent="400050"/>
            <a:r>
              <a:rPr lang="en-US" sz="1800" dirty="0" err="1"/>
              <a:t>test.enqueue</a:t>
            </a:r>
            <a:r>
              <a:rPr lang="en-US" sz="1800" dirty="0"/>
              <a:t>(“Java”); </a:t>
            </a:r>
          </a:p>
          <a:p>
            <a:pPr indent="400050"/>
            <a:r>
              <a:rPr lang="en-US" sz="1800" dirty="0" err="1"/>
              <a:t>System.out.println</a:t>
            </a:r>
            <a:r>
              <a:rPr lang="en-US" sz="1800" dirty="0"/>
              <a:t>((String) </a:t>
            </a:r>
            <a:r>
              <a:rPr lang="en-US" sz="1800" dirty="0" err="1"/>
              <a:t>test.dequeue</a:t>
            </a:r>
            <a:r>
              <a:rPr lang="en-US" sz="1800" dirty="0"/>
              <a:t>()); </a:t>
            </a:r>
          </a:p>
          <a:p>
            <a:pPr indent="114300"/>
            <a:r>
              <a:rPr lang="en-US" sz="1800" dirty="0"/>
              <a:t>} </a:t>
            </a:r>
          </a:p>
          <a:p>
            <a:r>
              <a:rPr lang="en-US" sz="1800" dirty="0"/>
              <a:t>} 		</a:t>
            </a:r>
          </a:p>
        </p:txBody>
      </p:sp>
      <p:sp>
        <p:nvSpPr>
          <p:cNvPr id="7" name="TextBox 6"/>
          <p:cNvSpPr txBox="1"/>
          <p:nvPr/>
        </p:nvSpPr>
        <p:spPr>
          <a:xfrm>
            <a:off x="440230" y="1835761"/>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826874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The following Code </a:t>
            </a:r>
            <a:r>
              <a:rPr lang="en-US" sz="2400" dirty="0"/>
              <a:t>Snippet demonstrates the creation of a generic </a:t>
            </a:r>
            <a:r>
              <a:rPr lang="en-US" sz="2400" dirty="0" smtClean="0"/>
              <a:t>subclass. </a:t>
            </a:r>
            <a:endParaRPr lang="en-GB" sz="2400" dirty="0"/>
          </a:p>
        </p:txBody>
      </p:sp>
      <p:sp>
        <p:nvSpPr>
          <p:cNvPr id="3" name="Title 2"/>
          <p:cNvSpPr>
            <a:spLocks noGrp="1"/>
          </p:cNvSpPr>
          <p:nvPr>
            <p:ph type="title"/>
          </p:nvPr>
        </p:nvSpPr>
        <p:spPr/>
        <p:txBody>
          <a:bodyPr/>
          <a:lstStyle/>
          <a:p>
            <a:r>
              <a:rPr lang="en-US" dirty="0"/>
              <a:t>Generic </a:t>
            </a:r>
            <a:r>
              <a:rPr lang="en-US" dirty="0" smtClean="0"/>
              <a:t>Methods [7-7]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24</a:t>
            </a:fld>
            <a:endParaRPr lang="en-US" dirty="0"/>
          </a:p>
        </p:txBody>
      </p:sp>
      <p:sp>
        <p:nvSpPr>
          <p:cNvPr id="6" name="TextBox 5"/>
          <p:cNvSpPr txBox="1"/>
          <p:nvPr/>
        </p:nvSpPr>
        <p:spPr>
          <a:xfrm>
            <a:off x="440230" y="2407265"/>
            <a:ext cx="7643866" cy="3665619"/>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a:t>
            </a:r>
          </a:p>
          <a:p>
            <a:r>
              <a:rPr lang="en-US" sz="1800" dirty="0"/>
              <a:t>class </a:t>
            </a:r>
            <a:r>
              <a:rPr lang="en-US" sz="1800" dirty="0" err="1"/>
              <a:t>MyTestQueue</a:t>
            </a:r>
            <a:r>
              <a:rPr lang="en-US" sz="1800" dirty="0"/>
              <a:t> &lt;</a:t>
            </a:r>
            <a:r>
              <a:rPr lang="en-US" sz="1800" dirty="0" err="1"/>
              <a:t>DataType</a:t>
            </a:r>
            <a:r>
              <a:rPr lang="en-US" sz="1800" dirty="0"/>
              <a:t>&gt; extends </a:t>
            </a:r>
            <a:r>
              <a:rPr lang="en-US" sz="1800" dirty="0" err="1"/>
              <a:t>TestQueue</a:t>
            </a:r>
            <a:r>
              <a:rPr lang="en-US" sz="1800" dirty="0"/>
              <a:t>&lt;</a:t>
            </a:r>
            <a:r>
              <a:rPr lang="en-US" sz="1800" dirty="0" err="1"/>
              <a:t>DataType</a:t>
            </a:r>
            <a:r>
              <a:rPr lang="en-US" sz="1800" dirty="0"/>
              <a:t>&gt; { </a:t>
            </a:r>
          </a:p>
          <a:p>
            <a:pPr indent="171450"/>
            <a:r>
              <a:rPr lang="en-US" sz="1800" dirty="0"/>
              <a:t>public static void main(String[] </a:t>
            </a:r>
            <a:r>
              <a:rPr lang="en-US" sz="1800" dirty="0" err="1"/>
              <a:t>args</a:t>
            </a:r>
            <a:r>
              <a:rPr lang="en-US" sz="1800" dirty="0"/>
              <a:t>) { </a:t>
            </a:r>
          </a:p>
          <a:p>
            <a:pPr indent="457200"/>
            <a:r>
              <a:rPr lang="en-US" sz="1800" dirty="0" err="1"/>
              <a:t>MyTestQueue</a:t>
            </a:r>
            <a:r>
              <a:rPr lang="en-US" sz="1800" dirty="0"/>
              <a:t>&lt;String&gt; test = new </a:t>
            </a:r>
            <a:r>
              <a:rPr lang="en-US" sz="1800" dirty="0" err="1"/>
              <a:t>MyTestQueue</a:t>
            </a:r>
            <a:r>
              <a:rPr lang="en-US" sz="1800" dirty="0"/>
              <a:t>&lt;String</a:t>
            </a:r>
            <a:r>
              <a:rPr lang="en-US" sz="1800" dirty="0" smtClean="0"/>
              <a:t>&gt;();</a:t>
            </a:r>
          </a:p>
          <a:p>
            <a:pPr indent="457200"/>
            <a:r>
              <a:rPr lang="en-US" sz="1800" dirty="0" err="1"/>
              <a:t>test.enqueue</a:t>
            </a:r>
            <a:r>
              <a:rPr lang="en-US" sz="1800" dirty="0"/>
              <a:t>(“Hello”); </a:t>
            </a:r>
          </a:p>
          <a:p>
            <a:pPr indent="457200"/>
            <a:r>
              <a:rPr lang="en-US" sz="1800" dirty="0" err="1"/>
              <a:t>test.enqueue</a:t>
            </a:r>
            <a:r>
              <a:rPr lang="en-US" sz="1800" dirty="0"/>
              <a:t>(“Java”); </a:t>
            </a:r>
          </a:p>
          <a:p>
            <a:pPr indent="457200"/>
            <a:r>
              <a:rPr lang="en-US" sz="1800" dirty="0" err="1"/>
              <a:t>System.out.println</a:t>
            </a:r>
            <a:r>
              <a:rPr lang="en-US" sz="1800" dirty="0"/>
              <a:t>((String) </a:t>
            </a:r>
            <a:r>
              <a:rPr lang="en-US" sz="1800" dirty="0" err="1"/>
              <a:t>test.dequeue</a:t>
            </a:r>
            <a:r>
              <a:rPr lang="en-US" sz="1800" dirty="0"/>
              <a:t>()); </a:t>
            </a:r>
          </a:p>
          <a:p>
            <a:pPr indent="228600"/>
            <a:r>
              <a:rPr lang="en-US" sz="1800" dirty="0"/>
              <a:t>} </a:t>
            </a:r>
          </a:p>
          <a:p>
            <a:r>
              <a:rPr lang="en-US" sz="1800" dirty="0"/>
              <a:t>}</a:t>
            </a:r>
          </a:p>
          <a:p>
            <a:r>
              <a:rPr lang="en-US" sz="1800" dirty="0"/>
              <a:t>... 				</a:t>
            </a:r>
          </a:p>
        </p:txBody>
      </p:sp>
      <p:sp>
        <p:nvSpPr>
          <p:cNvPr id="7" name="TextBox 6"/>
          <p:cNvSpPr txBox="1"/>
          <p:nvPr/>
        </p:nvSpPr>
        <p:spPr>
          <a:xfrm>
            <a:off x="440230" y="1835761"/>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2559710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To create generic methods and constructors, type parameters are declared within the method and constructor signature. </a:t>
            </a:r>
            <a:endParaRPr lang="en-US" sz="2400" dirty="0" smtClean="0"/>
          </a:p>
          <a:p>
            <a:r>
              <a:rPr lang="en-US" sz="2400" dirty="0" smtClean="0"/>
              <a:t>The </a:t>
            </a:r>
            <a:r>
              <a:rPr lang="en-US" sz="2400" dirty="0"/>
              <a:t>type </a:t>
            </a:r>
            <a:r>
              <a:rPr lang="en-US" sz="2400" dirty="0" smtClean="0"/>
              <a:t>parameter:</a:t>
            </a:r>
          </a:p>
          <a:p>
            <a:pPr lvl="1"/>
            <a:r>
              <a:rPr lang="en-US" sz="1600" dirty="0" smtClean="0"/>
              <a:t>Is specified </a:t>
            </a:r>
            <a:r>
              <a:rPr lang="en-US" sz="1600" dirty="0"/>
              <a:t>before the method return type and within angle brackets. </a:t>
            </a:r>
          </a:p>
          <a:p>
            <a:pPr lvl="1"/>
            <a:r>
              <a:rPr lang="en-US" sz="1600" dirty="0" smtClean="0"/>
              <a:t>Can be </a:t>
            </a:r>
            <a:r>
              <a:rPr lang="en-US" sz="1600" dirty="0"/>
              <a:t>used as argument types, return types, and local variable types in generic method declarations. </a:t>
            </a:r>
            <a:endParaRPr lang="en-US" sz="1600" dirty="0" smtClean="0"/>
          </a:p>
          <a:p>
            <a:r>
              <a:rPr lang="en-US" sz="2400" dirty="0" smtClean="0"/>
              <a:t>There </a:t>
            </a:r>
            <a:r>
              <a:rPr lang="en-US" sz="2400" dirty="0"/>
              <a:t>can be more than one type of type parameters, each separated by a comma. </a:t>
            </a:r>
            <a:endParaRPr lang="en-US" sz="2400" dirty="0" smtClean="0"/>
          </a:p>
          <a:p>
            <a:r>
              <a:rPr lang="en-US" sz="2400" dirty="0" smtClean="0"/>
              <a:t>These </a:t>
            </a:r>
            <a:r>
              <a:rPr lang="en-US" sz="2400" dirty="0"/>
              <a:t>type parameters act as placeholders for the actual type argument’s data types, which are passed to the method. </a:t>
            </a:r>
            <a:endParaRPr lang="en-US" sz="2400" dirty="0" smtClean="0"/>
          </a:p>
          <a:p>
            <a:r>
              <a:rPr lang="en-US" sz="2400" dirty="0" smtClean="0"/>
              <a:t>Primitive </a:t>
            </a:r>
            <a:r>
              <a:rPr lang="en-US" sz="2400" dirty="0"/>
              <a:t>data types cannot be represented for type parameters.</a:t>
            </a:r>
          </a:p>
        </p:txBody>
      </p:sp>
      <p:sp>
        <p:nvSpPr>
          <p:cNvPr id="3" name="Title 2"/>
          <p:cNvSpPr>
            <a:spLocks noGrp="1"/>
          </p:cNvSpPr>
          <p:nvPr>
            <p:ph type="title"/>
          </p:nvPr>
        </p:nvSpPr>
        <p:spPr/>
        <p:txBody>
          <a:bodyPr/>
          <a:lstStyle/>
          <a:p>
            <a:r>
              <a:rPr lang="en-US" dirty="0" smtClean="0"/>
              <a:t>Declare </a:t>
            </a:r>
            <a:r>
              <a:rPr lang="en-US" dirty="0"/>
              <a:t>Generic </a:t>
            </a:r>
            <a:r>
              <a:rPr lang="en-US" dirty="0" smtClean="0"/>
              <a:t>Methods [1-4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25</a:t>
            </a:fld>
            <a:endParaRPr lang="en-US" dirty="0"/>
          </a:p>
        </p:txBody>
      </p:sp>
    </p:spTree>
    <p:extLst>
      <p:ext uri="{BB962C8B-B14F-4D97-AF65-F5344CB8AC3E}">
        <p14:creationId xmlns:p14="http://schemas.microsoft.com/office/powerpoint/2010/main" xmlns="" val="246983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Declare </a:t>
            </a:r>
            <a:r>
              <a:rPr lang="en-US" dirty="0"/>
              <a:t>Generic </a:t>
            </a:r>
            <a:r>
              <a:rPr lang="en-US" dirty="0" smtClean="0"/>
              <a:t>Methods [2-4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26</a:t>
            </a:fld>
            <a:endParaRPr lang="en-US" dirty="0"/>
          </a:p>
        </p:txBody>
      </p:sp>
      <p:sp>
        <p:nvSpPr>
          <p:cNvPr id="7" name="Content Placeholder 1"/>
          <p:cNvSpPr>
            <a:spLocks noGrp="1"/>
          </p:cNvSpPr>
          <p:nvPr>
            <p:ph idx="1"/>
          </p:nvPr>
        </p:nvSpPr>
        <p:spPr>
          <a:xfrm>
            <a:off x="304800" y="914400"/>
            <a:ext cx="8610600" cy="5257800"/>
          </a:xfrm>
        </p:spPr>
        <p:txBody>
          <a:bodyPr/>
          <a:lstStyle/>
          <a:p>
            <a:pPr marL="0" indent="0">
              <a:buNone/>
            </a:pPr>
            <a:r>
              <a:rPr lang="en-US" sz="2400" dirty="0" smtClean="0"/>
              <a:t>The following Code </a:t>
            </a:r>
            <a:r>
              <a:rPr lang="en-US" sz="2400" dirty="0"/>
              <a:t>Snippet displays the generic methods present in the </a:t>
            </a:r>
            <a:r>
              <a:rPr lang="en-US" sz="2400" dirty="0">
                <a:latin typeface="Courier New" panose="02070309020205020404" pitchFamily="49" charset="0"/>
                <a:cs typeface="Courier New" panose="02070309020205020404" pitchFamily="49" charset="0"/>
              </a:rPr>
              <a:t>Collection</a:t>
            </a:r>
            <a:r>
              <a:rPr lang="en-US" sz="2400" dirty="0"/>
              <a:t> </a:t>
            </a:r>
            <a:r>
              <a:rPr lang="en-US" sz="2400" dirty="0" smtClean="0"/>
              <a:t>interface:</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r>
              <a:rPr lang="en-US" sz="2400" dirty="0"/>
              <a:t>In both the methods </a:t>
            </a:r>
            <a:r>
              <a:rPr lang="en-US" sz="2400" dirty="0" smtClean="0"/>
              <a:t>as shown </a:t>
            </a:r>
            <a:r>
              <a:rPr lang="en-US" sz="2400" dirty="0"/>
              <a:t>in code Snippet, </a:t>
            </a:r>
            <a:r>
              <a:rPr lang="en-US" sz="2400" dirty="0" err="1">
                <a:latin typeface="Courier New" panose="02070309020205020404" pitchFamily="49" charset="0"/>
                <a:cs typeface="Courier New" panose="02070309020205020404" pitchFamily="49" charset="0"/>
              </a:rPr>
              <a:t>containsAll</a:t>
            </a:r>
            <a:r>
              <a:rPr lang="en-US" sz="2400" dirty="0"/>
              <a:t> and </a:t>
            </a:r>
            <a:r>
              <a:rPr lang="en-US" sz="2400" dirty="0" err="1">
                <a:latin typeface="Courier New" panose="02070309020205020404" pitchFamily="49" charset="0"/>
                <a:cs typeface="Courier New" panose="02070309020205020404" pitchFamily="49" charset="0"/>
              </a:rPr>
              <a:t>addAll</a:t>
            </a:r>
            <a:r>
              <a:rPr lang="en-US" sz="2400" dirty="0"/>
              <a:t>, the type parameter </a:t>
            </a:r>
            <a:r>
              <a:rPr lang="en-US" sz="2400" dirty="0">
                <a:latin typeface="Courier New" pitchFamily="49" charset="0"/>
                <a:cs typeface="Courier New" pitchFamily="49" charset="0"/>
              </a:rPr>
              <a:t>T</a:t>
            </a:r>
            <a:r>
              <a:rPr lang="en-US" sz="2400" dirty="0"/>
              <a:t> is used only once. </a:t>
            </a:r>
          </a:p>
          <a:p>
            <a:r>
              <a:rPr lang="en-US" sz="2400" dirty="0"/>
              <a:t>For constructors, the type parameters are not declared in the constructor but in the header that declares the class. </a:t>
            </a:r>
            <a:endParaRPr lang="en-US" sz="2400" dirty="0" smtClean="0"/>
          </a:p>
          <a:p>
            <a:r>
              <a:rPr lang="en-US" sz="2400" dirty="0" smtClean="0"/>
              <a:t>The </a:t>
            </a:r>
            <a:r>
              <a:rPr lang="en-US" sz="2400" dirty="0"/>
              <a:t>actual type parameter are passed while invoking the constructor. </a:t>
            </a:r>
            <a:endParaRPr lang="en-GB" sz="2400" dirty="0"/>
          </a:p>
        </p:txBody>
      </p:sp>
      <p:sp>
        <p:nvSpPr>
          <p:cNvPr id="8" name="TextBox 7"/>
          <p:cNvSpPr txBox="1"/>
          <p:nvPr/>
        </p:nvSpPr>
        <p:spPr>
          <a:xfrm>
            <a:off x="433334" y="2349318"/>
            <a:ext cx="7643866" cy="161582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interface Collection&lt;E&gt; </a:t>
            </a:r>
          </a:p>
          <a:p>
            <a:r>
              <a:rPr lang="en-US" sz="1800" dirty="0"/>
              <a:t>{ </a:t>
            </a:r>
          </a:p>
          <a:p>
            <a:r>
              <a:rPr lang="fr-FR" sz="1800" dirty="0"/>
              <a:t>public &lt;T&gt; </a:t>
            </a:r>
            <a:r>
              <a:rPr lang="fr-FR" sz="1800" dirty="0" err="1"/>
              <a:t>boolean</a:t>
            </a:r>
            <a:r>
              <a:rPr lang="fr-FR" sz="1800" dirty="0"/>
              <a:t> </a:t>
            </a:r>
            <a:r>
              <a:rPr lang="fr-FR" sz="1800" dirty="0" err="1"/>
              <a:t>containsAll</a:t>
            </a:r>
            <a:r>
              <a:rPr lang="fr-FR" sz="1800" dirty="0"/>
              <a:t>(Collection&lt;T&gt; c); </a:t>
            </a:r>
          </a:p>
          <a:p>
            <a:r>
              <a:rPr lang="en-US" sz="1800" dirty="0"/>
              <a:t>public &lt;T extends E&gt; </a:t>
            </a:r>
            <a:r>
              <a:rPr lang="en-US" sz="1800" dirty="0" err="1"/>
              <a:t>boolean</a:t>
            </a:r>
            <a:r>
              <a:rPr lang="en-US" sz="1800" dirty="0"/>
              <a:t> </a:t>
            </a:r>
            <a:r>
              <a:rPr lang="en-US" sz="1800" dirty="0" err="1"/>
              <a:t>addAll</a:t>
            </a:r>
            <a:r>
              <a:rPr lang="en-US" sz="1800" dirty="0"/>
              <a:t>(Collection&lt;T&gt; c); </a:t>
            </a:r>
          </a:p>
          <a:p>
            <a:r>
              <a:rPr lang="en-US" sz="1800" dirty="0"/>
              <a:t>} 					</a:t>
            </a:r>
          </a:p>
        </p:txBody>
      </p:sp>
      <p:sp>
        <p:nvSpPr>
          <p:cNvPr id="9" name="TextBox 8"/>
          <p:cNvSpPr txBox="1"/>
          <p:nvPr/>
        </p:nvSpPr>
        <p:spPr>
          <a:xfrm>
            <a:off x="440230" y="1835761"/>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047696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Declare </a:t>
            </a:r>
            <a:r>
              <a:rPr lang="en-US" dirty="0"/>
              <a:t>Generic </a:t>
            </a:r>
            <a:r>
              <a:rPr lang="en-US" dirty="0" smtClean="0"/>
              <a:t>Methods [3-4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27</a:t>
            </a:fld>
            <a:endParaRPr lang="en-US" dirty="0"/>
          </a:p>
        </p:txBody>
      </p:sp>
      <p:sp>
        <p:nvSpPr>
          <p:cNvPr id="7" name="Content Placeholder 1"/>
          <p:cNvSpPr>
            <a:spLocks noGrp="1"/>
          </p:cNvSpPr>
          <p:nvPr>
            <p:ph idx="1"/>
          </p:nvPr>
        </p:nvSpPr>
        <p:spPr>
          <a:xfrm>
            <a:off x="304800" y="914400"/>
            <a:ext cx="8610600" cy="5257800"/>
          </a:xfrm>
        </p:spPr>
        <p:txBody>
          <a:bodyPr/>
          <a:lstStyle/>
          <a:p>
            <a:pPr marL="0" indent="0">
              <a:buNone/>
            </a:pPr>
            <a:r>
              <a:rPr lang="en-US" sz="2400" dirty="0" smtClean="0"/>
              <a:t>The following Code </a:t>
            </a:r>
            <a:r>
              <a:rPr lang="en-US" sz="2400" dirty="0"/>
              <a:t>Snippet demonstrates how to declare a generic class containing a generic </a:t>
            </a:r>
            <a:r>
              <a:rPr lang="en-US" sz="2400" dirty="0" smtClean="0"/>
              <a:t>constructor. </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p:txBody>
      </p:sp>
      <p:sp>
        <p:nvSpPr>
          <p:cNvPr id="8" name="TextBox 7"/>
          <p:cNvSpPr txBox="1"/>
          <p:nvPr/>
        </p:nvSpPr>
        <p:spPr>
          <a:xfrm>
            <a:off x="433334" y="2349318"/>
            <a:ext cx="7643866" cy="3610219"/>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import </a:t>
            </a:r>
            <a:r>
              <a:rPr lang="en-US" sz="1800" dirty="0" err="1"/>
              <a:t>java.util</a:t>
            </a:r>
            <a:r>
              <a:rPr lang="en-US" sz="1800" dirty="0"/>
              <a:t>.*; </a:t>
            </a:r>
          </a:p>
          <a:p>
            <a:r>
              <a:rPr lang="en-US" sz="1800" dirty="0"/>
              <a:t>class </a:t>
            </a:r>
            <a:r>
              <a:rPr lang="en-US" sz="1800" dirty="0" err="1"/>
              <a:t>StudPair</a:t>
            </a:r>
            <a:r>
              <a:rPr lang="en-US" sz="1800" dirty="0"/>
              <a:t>&lt;T, U&gt; { </a:t>
            </a:r>
          </a:p>
          <a:p>
            <a:pPr indent="400050"/>
            <a:r>
              <a:rPr lang="en-US" sz="1800" dirty="0"/>
              <a:t>private T name; </a:t>
            </a:r>
          </a:p>
          <a:p>
            <a:pPr indent="400050"/>
            <a:r>
              <a:rPr lang="en-US" sz="1800" dirty="0"/>
              <a:t>private U </a:t>
            </a:r>
            <a:r>
              <a:rPr lang="en-US" sz="1800" dirty="0" err="1"/>
              <a:t>rollNumber</a:t>
            </a:r>
            <a:r>
              <a:rPr lang="en-US" sz="1800" dirty="0"/>
              <a:t>; 	</a:t>
            </a:r>
          </a:p>
          <a:p>
            <a:r>
              <a:rPr lang="en-US" sz="1800" dirty="0"/>
              <a:t>public </a:t>
            </a:r>
            <a:r>
              <a:rPr lang="en-US" sz="1800" dirty="0" err="1"/>
              <a:t>StudPair</a:t>
            </a:r>
            <a:r>
              <a:rPr lang="en-US" sz="1800" dirty="0"/>
              <a:t>(T </a:t>
            </a:r>
            <a:r>
              <a:rPr lang="en-US" sz="1800" dirty="0" err="1"/>
              <a:t>nmObj</a:t>
            </a:r>
            <a:r>
              <a:rPr lang="en-US" sz="1800" dirty="0"/>
              <a:t>, U </a:t>
            </a:r>
            <a:r>
              <a:rPr lang="en-US" sz="1800" dirty="0" err="1"/>
              <a:t>rollNo</a:t>
            </a:r>
            <a:r>
              <a:rPr lang="en-US" sz="1800" dirty="0"/>
              <a:t>) { </a:t>
            </a:r>
          </a:p>
          <a:p>
            <a:pPr indent="171450"/>
            <a:r>
              <a:rPr lang="en-US" sz="1800" dirty="0"/>
              <a:t>this.name = </a:t>
            </a:r>
            <a:r>
              <a:rPr lang="en-US" sz="1800" dirty="0" err="1"/>
              <a:t>nmObj</a:t>
            </a:r>
            <a:r>
              <a:rPr lang="en-US" sz="1800" dirty="0"/>
              <a:t>; </a:t>
            </a:r>
          </a:p>
          <a:p>
            <a:pPr indent="171450"/>
            <a:r>
              <a:rPr lang="en-US" sz="1800" dirty="0" err="1"/>
              <a:t>this.rollNumber</a:t>
            </a:r>
            <a:r>
              <a:rPr lang="en-US" sz="1800" dirty="0"/>
              <a:t> = </a:t>
            </a:r>
            <a:r>
              <a:rPr lang="en-US" sz="1800" dirty="0" err="1"/>
              <a:t>rollNo</a:t>
            </a:r>
            <a:r>
              <a:rPr lang="en-US" sz="1800" dirty="0"/>
              <a:t>; </a:t>
            </a:r>
          </a:p>
          <a:p>
            <a:r>
              <a:rPr lang="en-US" sz="1800" dirty="0"/>
              <a:t>} </a:t>
            </a:r>
          </a:p>
          <a:p>
            <a:r>
              <a:rPr lang="en-US" sz="1800" dirty="0"/>
              <a:t>public T </a:t>
            </a:r>
            <a:r>
              <a:rPr lang="en-US" sz="1800" dirty="0" err="1"/>
              <a:t>displayName</a:t>
            </a:r>
            <a:r>
              <a:rPr lang="en-US" sz="1800" dirty="0"/>
              <a:t>() { </a:t>
            </a:r>
          </a:p>
          <a:p>
            <a:pPr indent="171450"/>
            <a:r>
              <a:rPr lang="en-US" sz="1800" dirty="0"/>
              <a:t>return name; </a:t>
            </a:r>
          </a:p>
          <a:p>
            <a:r>
              <a:rPr lang="en-US" sz="1800" dirty="0"/>
              <a:t>} 				</a:t>
            </a:r>
          </a:p>
        </p:txBody>
      </p:sp>
      <p:sp>
        <p:nvSpPr>
          <p:cNvPr id="9" name="TextBox 8"/>
          <p:cNvSpPr txBox="1"/>
          <p:nvPr/>
        </p:nvSpPr>
        <p:spPr>
          <a:xfrm>
            <a:off x="440230" y="1835761"/>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2018780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p:txBody>
          <a:bodyPr/>
          <a:lstStyle/>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p:txBody>
      </p:sp>
      <p:sp>
        <p:nvSpPr>
          <p:cNvPr id="3" name="Title 2"/>
          <p:cNvSpPr>
            <a:spLocks noGrp="1"/>
          </p:cNvSpPr>
          <p:nvPr>
            <p:ph type="title"/>
          </p:nvPr>
        </p:nvSpPr>
        <p:spPr/>
        <p:txBody>
          <a:bodyPr/>
          <a:lstStyle/>
          <a:p>
            <a:r>
              <a:rPr lang="en-US" dirty="0" smtClean="0"/>
              <a:t>Declare </a:t>
            </a:r>
            <a:r>
              <a:rPr lang="en-US" dirty="0"/>
              <a:t>Generic </a:t>
            </a:r>
            <a:r>
              <a:rPr lang="en-US" dirty="0" smtClean="0"/>
              <a:t>Methods [4-4]</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28</a:t>
            </a:fld>
            <a:endParaRPr lang="en-US" dirty="0"/>
          </a:p>
        </p:txBody>
      </p:sp>
      <p:sp>
        <p:nvSpPr>
          <p:cNvPr id="8" name="TextBox 7"/>
          <p:cNvSpPr txBox="1"/>
          <p:nvPr/>
        </p:nvSpPr>
        <p:spPr>
          <a:xfrm>
            <a:off x="323528" y="980728"/>
            <a:ext cx="8136904" cy="313932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public </a:t>
            </a:r>
            <a:r>
              <a:rPr lang="en-US" sz="1800" dirty="0"/>
              <a:t>U </a:t>
            </a:r>
            <a:r>
              <a:rPr lang="en-US" sz="1800" dirty="0" err="1"/>
              <a:t>displayNumber</a:t>
            </a:r>
            <a:r>
              <a:rPr lang="en-US" sz="1800" dirty="0"/>
              <a:t>() { </a:t>
            </a:r>
          </a:p>
          <a:p>
            <a:pPr indent="228600"/>
            <a:r>
              <a:rPr lang="en-US" sz="1800" dirty="0"/>
              <a:t>return </a:t>
            </a:r>
            <a:r>
              <a:rPr lang="en-US" sz="1800" dirty="0" err="1"/>
              <a:t>rollNumber</a:t>
            </a:r>
            <a:r>
              <a:rPr lang="en-US" sz="1800" dirty="0"/>
              <a:t>; </a:t>
            </a:r>
          </a:p>
          <a:p>
            <a:r>
              <a:rPr lang="en-US" sz="1800" dirty="0"/>
              <a:t>} </a:t>
            </a:r>
          </a:p>
          <a:p>
            <a:r>
              <a:rPr lang="en-US" sz="1800" dirty="0"/>
              <a:t>public static void main(String [] </a:t>
            </a:r>
            <a:r>
              <a:rPr lang="en-US" sz="1800" dirty="0" err="1"/>
              <a:t>args</a:t>
            </a:r>
            <a:r>
              <a:rPr lang="en-US" sz="1800" dirty="0"/>
              <a:t>) { </a:t>
            </a:r>
          </a:p>
          <a:p>
            <a:pPr indent="171450"/>
            <a:r>
              <a:rPr lang="en-US" sz="1800" dirty="0" err="1"/>
              <a:t>StudPair</a:t>
            </a:r>
            <a:r>
              <a:rPr lang="en-US" sz="1800" dirty="0"/>
              <a:t>&lt;String, Integer&gt; </a:t>
            </a:r>
            <a:r>
              <a:rPr lang="en-US" sz="1800" dirty="0" err="1"/>
              <a:t>studObj</a:t>
            </a:r>
            <a:r>
              <a:rPr lang="en-US" sz="1800" dirty="0"/>
              <a:t> = new </a:t>
            </a:r>
            <a:r>
              <a:rPr lang="en-US" sz="1800" dirty="0" err="1"/>
              <a:t>StudPair</a:t>
            </a:r>
            <a:r>
              <a:rPr lang="en-US" sz="1800" dirty="0"/>
              <a:t>&lt;&gt;(“John”,2); </a:t>
            </a:r>
          </a:p>
          <a:p>
            <a:pPr indent="171450"/>
            <a:r>
              <a:rPr lang="en-US" sz="1800" dirty="0" err="1"/>
              <a:t>System.out.println</a:t>
            </a:r>
            <a:r>
              <a:rPr lang="en-US" sz="1800" dirty="0"/>
              <a:t>(</a:t>
            </a:r>
            <a:r>
              <a:rPr lang="en-US" sz="1800" dirty="0" err="1"/>
              <a:t>studObj.displayName</a:t>
            </a:r>
            <a:r>
              <a:rPr lang="en-US" sz="1800" dirty="0"/>
              <a:t>()); </a:t>
            </a:r>
          </a:p>
          <a:p>
            <a:pPr indent="171450"/>
            <a:r>
              <a:rPr lang="en-US" sz="1800" dirty="0" err="1"/>
              <a:t>System.out.println</a:t>
            </a:r>
            <a:r>
              <a:rPr lang="en-US" sz="1800" dirty="0"/>
              <a:t>(</a:t>
            </a:r>
            <a:r>
              <a:rPr lang="en-US" sz="1800" dirty="0" err="1"/>
              <a:t>studObj.displayNumber</a:t>
            </a:r>
            <a:r>
              <a:rPr lang="en-US" sz="1800" dirty="0"/>
              <a:t>()); </a:t>
            </a:r>
          </a:p>
          <a:p>
            <a:r>
              <a:rPr lang="en-US" sz="1800" dirty="0"/>
              <a:t>}</a:t>
            </a:r>
          </a:p>
          <a:p>
            <a:r>
              <a:rPr lang="en-US" sz="1800" dirty="0"/>
              <a:t>} 						</a:t>
            </a:r>
          </a:p>
        </p:txBody>
      </p:sp>
    </p:spTree>
    <p:extLst>
      <p:ext uri="{BB962C8B-B14F-4D97-AF65-F5344CB8AC3E}">
        <p14:creationId xmlns:p14="http://schemas.microsoft.com/office/powerpoint/2010/main" xmlns="" val="262398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single generic method declaration can be called with arguments of different types. </a:t>
            </a:r>
            <a:endParaRPr lang="en-US" sz="2400" dirty="0" smtClean="0"/>
          </a:p>
          <a:p>
            <a:r>
              <a:rPr lang="en-US" sz="2400" dirty="0" smtClean="0"/>
              <a:t>Generic </a:t>
            </a:r>
            <a:r>
              <a:rPr lang="en-US" sz="2400" dirty="0"/>
              <a:t>methods can be defined based on the following rules: </a:t>
            </a:r>
          </a:p>
          <a:p>
            <a:pPr lvl="1"/>
            <a:r>
              <a:rPr lang="en-US" sz="1600" dirty="0"/>
              <a:t>Each type parameter section includes one or more type parameters separated by commas. A type parameter is an identifier that specifies a generic type name. </a:t>
            </a:r>
            <a:endParaRPr lang="en-US" sz="1600" dirty="0" smtClean="0"/>
          </a:p>
          <a:p>
            <a:pPr lvl="1"/>
            <a:r>
              <a:rPr lang="en-US" sz="1600" dirty="0"/>
              <a:t>All generic method declarations have a type parameter section delimited by angle brackets preceding the method’s return type. </a:t>
            </a:r>
          </a:p>
          <a:p>
            <a:pPr lvl="1"/>
            <a:r>
              <a:rPr lang="en-US" sz="1600" dirty="0"/>
              <a:t>A generic method’s body should include type parameters that represent only reference types. </a:t>
            </a:r>
            <a:endParaRPr lang="en-US" sz="1600" dirty="0" smtClean="0"/>
          </a:p>
          <a:p>
            <a:pPr lvl="1"/>
            <a:r>
              <a:rPr lang="en-US" sz="1600" dirty="0"/>
              <a:t>The type parameters can be used to declare the return type. They are placeholders for the types of the arguments passed to the generic method. These arguments are called actual type arguments. </a:t>
            </a:r>
          </a:p>
        </p:txBody>
      </p:sp>
      <p:sp>
        <p:nvSpPr>
          <p:cNvPr id="3" name="Title 2"/>
          <p:cNvSpPr>
            <a:spLocks noGrp="1"/>
          </p:cNvSpPr>
          <p:nvPr>
            <p:ph type="title"/>
          </p:nvPr>
        </p:nvSpPr>
        <p:spPr/>
        <p:txBody>
          <a:bodyPr/>
          <a:lstStyle/>
          <a:p>
            <a:r>
              <a:rPr lang="en-US" dirty="0" smtClean="0"/>
              <a:t>Accept </a:t>
            </a:r>
            <a:r>
              <a:rPr lang="en-US" dirty="0"/>
              <a:t>Generic </a:t>
            </a:r>
            <a:r>
              <a:rPr lang="en-US" dirty="0" smtClean="0"/>
              <a:t>Parameters [1-3]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29</a:t>
            </a:fld>
            <a:endParaRPr lang="en-US" dirty="0"/>
          </a:p>
        </p:txBody>
      </p:sp>
    </p:spTree>
    <p:extLst>
      <p:ext uri="{BB962C8B-B14F-4D97-AF65-F5344CB8AC3E}">
        <p14:creationId xmlns:p14="http://schemas.microsoft.com/office/powerpoint/2010/main" xmlns="" val="1240344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err="1" smtClean="0"/>
              <a:t>Genericity</a:t>
            </a:r>
            <a:r>
              <a:rPr lang="en-US" sz="2400" dirty="0" smtClean="0"/>
              <a:t> is </a:t>
            </a:r>
            <a:r>
              <a:rPr lang="en-US" sz="2400" dirty="0"/>
              <a:t>a way by which programmers can specify the type of objects that a class can work with via parameters passed at declaration time and evaluated at compile time. </a:t>
            </a:r>
            <a:endParaRPr lang="en-US" sz="2400" dirty="0" smtClean="0"/>
          </a:p>
          <a:p>
            <a:r>
              <a:rPr lang="en-US" sz="2400" dirty="0" smtClean="0"/>
              <a:t>Generic </a:t>
            </a:r>
            <a:r>
              <a:rPr lang="en-US" sz="2400" dirty="0"/>
              <a:t>types can be compared with functions which are parameterized by type variables and can be instantiated with different type arguments depending on the context. </a:t>
            </a:r>
            <a:endParaRPr lang="en-GB" sz="2400" dirty="0"/>
          </a:p>
        </p:txBody>
      </p:sp>
      <p:sp>
        <p:nvSpPr>
          <p:cNvPr id="3" name="Title 2"/>
          <p:cNvSpPr>
            <a:spLocks noGrp="1"/>
          </p:cNvSpPr>
          <p:nvPr>
            <p:ph type="title"/>
          </p:nvPr>
        </p:nvSpPr>
        <p:spPr/>
        <p:txBody>
          <a:bodyPr/>
          <a:lstStyle/>
          <a:p>
            <a:r>
              <a:rPr lang="en-US" dirty="0"/>
              <a:t>Introduction</a:t>
            </a:r>
            <a:r>
              <a:rPr lang="en-US" b="0" dirty="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Accept Generic Parameters </a:t>
            </a:r>
            <a:r>
              <a:rPr lang="en-US" dirty="0" smtClean="0"/>
              <a:t>[2-3</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30</a:t>
            </a:fld>
            <a:endParaRPr lang="en-US" dirty="0"/>
          </a:p>
        </p:txBody>
      </p:sp>
      <p:sp>
        <p:nvSpPr>
          <p:cNvPr id="7" name="Content Placeholder 1"/>
          <p:cNvSpPr>
            <a:spLocks noGrp="1"/>
          </p:cNvSpPr>
          <p:nvPr>
            <p:ph idx="1"/>
          </p:nvPr>
        </p:nvSpPr>
        <p:spPr>
          <a:xfrm>
            <a:off x="304800" y="914400"/>
            <a:ext cx="8610600" cy="5257800"/>
          </a:xfrm>
        </p:spPr>
        <p:txBody>
          <a:bodyPr/>
          <a:lstStyle/>
          <a:p>
            <a:pPr marL="0" indent="0">
              <a:buNone/>
            </a:pPr>
            <a:r>
              <a:rPr lang="en-US" sz="2400" dirty="0" smtClean="0"/>
              <a:t>The following Code </a:t>
            </a:r>
            <a:r>
              <a:rPr lang="en-US" sz="2400" dirty="0"/>
              <a:t>Snippet displays a generic method </a:t>
            </a:r>
            <a:r>
              <a:rPr lang="en-US" sz="2400" dirty="0" smtClean="0"/>
              <a:t>declaration. </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p:txBody>
      </p:sp>
      <p:sp>
        <p:nvSpPr>
          <p:cNvPr id="8" name="TextBox 7"/>
          <p:cNvSpPr txBox="1"/>
          <p:nvPr/>
        </p:nvSpPr>
        <p:spPr>
          <a:xfrm>
            <a:off x="433334" y="1854325"/>
            <a:ext cx="7643866" cy="433041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public class </a:t>
            </a:r>
            <a:r>
              <a:rPr lang="en-US" sz="1800" dirty="0" err="1"/>
              <a:t>GenericAcceptReturn</a:t>
            </a:r>
            <a:r>
              <a:rPr lang="en-US" sz="1800" dirty="0"/>
              <a:t> { </a:t>
            </a:r>
          </a:p>
          <a:p>
            <a:pPr indent="114300"/>
            <a:r>
              <a:rPr lang="en-US" sz="1800" dirty="0"/>
              <a:t>public static &lt; E&gt; void </a:t>
            </a:r>
            <a:r>
              <a:rPr lang="en-US" sz="1800" dirty="0" err="1"/>
              <a:t>displayArray</a:t>
            </a:r>
            <a:r>
              <a:rPr lang="en-US" sz="1800" dirty="0"/>
              <a:t>(E[] </a:t>
            </a:r>
            <a:r>
              <a:rPr lang="en-US" sz="1800" dirty="0" err="1"/>
              <a:t>acceptArray</a:t>
            </a:r>
            <a:r>
              <a:rPr lang="en-US" sz="1800" dirty="0"/>
              <a:t>) { </a:t>
            </a:r>
          </a:p>
          <a:p>
            <a:pPr indent="228600"/>
            <a:r>
              <a:rPr lang="en-US" sz="1800" dirty="0"/>
              <a:t>// Display array elements </a:t>
            </a:r>
          </a:p>
          <a:p>
            <a:pPr indent="342900"/>
            <a:r>
              <a:rPr lang="en-US" sz="1800" dirty="0"/>
              <a:t>for (E element : </a:t>
            </a:r>
            <a:r>
              <a:rPr lang="en-US" sz="1800" dirty="0" err="1"/>
              <a:t>acceptArray</a:t>
            </a:r>
            <a:r>
              <a:rPr lang="en-US" sz="1800" dirty="0"/>
              <a:t>) { </a:t>
            </a:r>
          </a:p>
          <a:p>
            <a:pPr indent="628650"/>
            <a:r>
              <a:rPr lang="en-US" sz="1800" dirty="0" err="1"/>
              <a:t>System.out.printf</a:t>
            </a:r>
            <a:r>
              <a:rPr lang="en-US" sz="1800" dirty="0"/>
              <a:t>(“%s “, element); </a:t>
            </a:r>
          </a:p>
          <a:p>
            <a:pPr indent="342900"/>
            <a:r>
              <a:rPr lang="en-US" sz="1800" dirty="0"/>
              <a:t>} </a:t>
            </a:r>
          </a:p>
          <a:p>
            <a:pPr indent="628650"/>
            <a:r>
              <a:rPr lang="en-US" sz="1800" dirty="0" err="1"/>
              <a:t>System.out.println</a:t>
            </a:r>
            <a:r>
              <a:rPr lang="en-US" sz="1800" dirty="0"/>
              <a:t>(); </a:t>
            </a:r>
          </a:p>
          <a:p>
            <a:pPr indent="114300"/>
            <a:r>
              <a:rPr lang="en-US" sz="1800" dirty="0"/>
              <a:t>} </a:t>
            </a:r>
          </a:p>
          <a:p>
            <a:pPr indent="114300"/>
            <a:r>
              <a:rPr lang="en-US" sz="1800" dirty="0"/>
              <a:t>public static void main(String </a:t>
            </a:r>
            <a:r>
              <a:rPr lang="en-US" sz="1800" dirty="0" err="1"/>
              <a:t>args</a:t>
            </a:r>
            <a:r>
              <a:rPr lang="en-US" sz="1800" dirty="0"/>
              <a:t>[]) { </a:t>
            </a:r>
          </a:p>
          <a:p>
            <a:pPr indent="228600"/>
            <a:r>
              <a:rPr lang="en-US" sz="1800" dirty="0"/>
              <a:t>// Create arrays of Integer, Double and Character </a:t>
            </a:r>
          </a:p>
          <a:p>
            <a:pPr indent="628650"/>
            <a:r>
              <a:rPr lang="sv-SE" sz="1800" dirty="0"/>
              <a:t>Integer[] intArrayObj = {100, 200, 300, 400, 500}; </a:t>
            </a:r>
          </a:p>
          <a:p>
            <a:pPr indent="628650"/>
            <a:r>
              <a:rPr lang="fr-FR" sz="1800" dirty="0"/>
              <a:t>Double[] </a:t>
            </a:r>
            <a:r>
              <a:rPr lang="fr-FR" sz="1800" dirty="0" err="1"/>
              <a:t>doubleArrayObj</a:t>
            </a:r>
            <a:r>
              <a:rPr lang="fr-FR" sz="1800" dirty="0"/>
              <a:t> = {51.1, 52.2, 53.3, 54.4</a:t>
            </a:r>
            <a:r>
              <a:rPr lang="fr-FR" sz="1800" dirty="0" smtClean="0"/>
              <a:t>};</a:t>
            </a:r>
            <a:r>
              <a:rPr lang="en-US" sz="1800" dirty="0"/>
              <a:t>		</a:t>
            </a:r>
          </a:p>
        </p:txBody>
      </p:sp>
      <p:sp>
        <p:nvSpPr>
          <p:cNvPr id="9" name="TextBox 8"/>
          <p:cNvSpPr txBox="1"/>
          <p:nvPr/>
        </p:nvSpPr>
        <p:spPr>
          <a:xfrm>
            <a:off x="440230" y="134076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083801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Accept Generic </a:t>
            </a:r>
            <a:r>
              <a:rPr lang="en-US" dirty="0" smtClean="0"/>
              <a:t>Parameters</a:t>
            </a:r>
            <a:r>
              <a:rPr lang="en-US" dirty="0"/>
              <a:t> </a:t>
            </a:r>
            <a:r>
              <a:rPr lang="en-US" dirty="0" smtClean="0"/>
              <a:t>[3-3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31</a:t>
            </a:fld>
            <a:endParaRPr lang="en-US" dirty="0"/>
          </a:p>
        </p:txBody>
      </p:sp>
      <p:sp>
        <p:nvSpPr>
          <p:cNvPr id="7" name="Content Placeholder 1"/>
          <p:cNvSpPr>
            <a:spLocks noGrp="1"/>
          </p:cNvSpPr>
          <p:nvPr>
            <p:ph idx="1"/>
          </p:nvPr>
        </p:nvSpPr>
        <p:spPr>
          <a:xfrm>
            <a:off x="304800" y="914400"/>
            <a:ext cx="8610600" cy="5257800"/>
          </a:xfrm>
        </p:spPr>
        <p:txBody>
          <a:bodyPr/>
          <a:lstStyle/>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In the code, the </a:t>
            </a:r>
            <a:r>
              <a:rPr lang="en-US" sz="2400" dirty="0" err="1">
                <a:latin typeface="Courier New" panose="02070309020205020404" pitchFamily="49" charset="0"/>
                <a:cs typeface="Courier New" panose="02070309020205020404" pitchFamily="49" charset="0"/>
              </a:rPr>
              <a:t>displayArray</a:t>
            </a:r>
            <a:r>
              <a:rPr lang="en-US" sz="2400" dirty="0">
                <a:latin typeface="Courier New" panose="02070309020205020404" pitchFamily="49" charset="0"/>
                <a:cs typeface="Courier New" panose="02070309020205020404" pitchFamily="49" charset="0"/>
              </a:rPr>
              <a:t>() </a:t>
            </a:r>
            <a:r>
              <a:rPr lang="en-US" sz="2400" dirty="0"/>
              <a:t>is a generic method declaration that accepts different type of arguments and displays them. </a:t>
            </a:r>
            <a:endParaRPr lang="en-US" sz="2400" dirty="0" smtClean="0"/>
          </a:p>
        </p:txBody>
      </p:sp>
      <p:sp>
        <p:nvSpPr>
          <p:cNvPr id="8" name="TextBox 7"/>
          <p:cNvSpPr txBox="1"/>
          <p:nvPr/>
        </p:nvSpPr>
        <p:spPr>
          <a:xfrm>
            <a:off x="433334" y="980728"/>
            <a:ext cx="7643866" cy="294542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628650"/>
            <a:r>
              <a:rPr lang="en-US" sz="1800" dirty="0" smtClean="0"/>
              <a:t>Character</a:t>
            </a:r>
            <a:r>
              <a:rPr lang="en-US" sz="1800" dirty="0"/>
              <a:t>[] </a:t>
            </a:r>
            <a:r>
              <a:rPr lang="en-US" sz="1800" dirty="0" err="1"/>
              <a:t>charArrayObj</a:t>
            </a:r>
            <a:r>
              <a:rPr lang="en-US" sz="1800" dirty="0"/>
              <a:t> = {‘J’, ‘A’, ‘V’, ‘A’}; </a:t>
            </a:r>
          </a:p>
          <a:p>
            <a:pPr indent="628650"/>
            <a:r>
              <a:rPr lang="en-US" sz="1800" dirty="0" err="1"/>
              <a:t>System.out.println</a:t>
            </a:r>
            <a:r>
              <a:rPr lang="en-US" sz="1800" dirty="0"/>
              <a:t>(“Integer Array contains:”); </a:t>
            </a:r>
          </a:p>
          <a:p>
            <a:pPr indent="628650"/>
            <a:r>
              <a:rPr lang="en-US" sz="1800" dirty="0" err="1"/>
              <a:t>displayArray</a:t>
            </a:r>
            <a:r>
              <a:rPr lang="en-US" sz="1800" dirty="0"/>
              <a:t>(</a:t>
            </a:r>
            <a:r>
              <a:rPr lang="en-US" sz="1800" dirty="0" err="1"/>
              <a:t>intArrayObj</a:t>
            </a:r>
            <a:r>
              <a:rPr lang="en-US" sz="1800" dirty="0"/>
              <a:t>); </a:t>
            </a:r>
          </a:p>
          <a:p>
            <a:pPr indent="628650"/>
            <a:r>
              <a:rPr lang="en-US" sz="1800" dirty="0" err="1"/>
              <a:t>System.out.println</a:t>
            </a:r>
            <a:r>
              <a:rPr lang="en-US" sz="1800" dirty="0"/>
              <a:t>(“\</a:t>
            </a:r>
            <a:r>
              <a:rPr lang="en-US" sz="1800" dirty="0" err="1"/>
              <a:t>nDouble</a:t>
            </a:r>
            <a:r>
              <a:rPr lang="en-US" sz="1800" dirty="0"/>
              <a:t> Array contains:”); </a:t>
            </a:r>
          </a:p>
          <a:p>
            <a:pPr indent="628650"/>
            <a:r>
              <a:rPr lang="en-US" sz="1800" dirty="0" err="1"/>
              <a:t>displayArray</a:t>
            </a:r>
            <a:r>
              <a:rPr lang="en-US" sz="1800" dirty="0"/>
              <a:t>(</a:t>
            </a:r>
            <a:r>
              <a:rPr lang="en-US" sz="1800" dirty="0" err="1"/>
              <a:t>doubleArrayObj</a:t>
            </a:r>
            <a:r>
              <a:rPr lang="en-US" sz="1800" dirty="0" smtClean="0"/>
              <a:t>);</a:t>
            </a:r>
          </a:p>
          <a:p>
            <a:pPr indent="228600"/>
            <a:r>
              <a:rPr lang="en-US" sz="1800" dirty="0" err="1"/>
              <a:t>System.out.println</a:t>
            </a:r>
            <a:r>
              <a:rPr lang="en-US" sz="1800" dirty="0"/>
              <a:t>(“\</a:t>
            </a:r>
            <a:r>
              <a:rPr lang="en-US" sz="1800" dirty="0" err="1"/>
              <a:t>nCharacter</a:t>
            </a:r>
            <a:r>
              <a:rPr lang="en-US" sz="1800" dirty="0"/>
              <a:t> Array contains:”); </a:t>
            </a:r>
          </a:p>
          <a:p>
            <a:pPr indent="228600"/>
            <a:r>
              <a:rPr lang="en-US" sz="1800" dirty="0" err="1"/>
              <a:t>displayArray</a:t>
            </a:r>
            <a:r>
              <a:rPr lang="en-US" sz="1800" dirty="0"/>
              <a:t>(</a:t>
            </a:r>
            <a:r>
              <a:rPr lang="en-US" sz="1800" dirty="0" err="1"/>
              <a:t>charArrayObj</a:t>
            </a:r>
            <a:r>
              <a:rPr lang="en-US" sz="1800" dirty="0"/>
              <a:t>); </a:t>
            </a:r>
          </a:p>
          <a:p>
            <a:pPr indent="171450"/>
            <a:r>
              <a:rPr lang="en-US" sz="1800" dirty="0"/>
              <a:t>} </a:t>
            </a:r>
          </a:p>
          <a:p>
            <a:r>
              <a:rPr lang="en-US" sz="1800" dirty="0"/>
              <a:t>} 			</a:t>
            </a:r>
          </a:p>
        </p:txBody>
      </p:sp>
    </p:spTree>
    <p:extLst>
      <p:ext uri="{BB962C8B-B14F-4D97-AF65-F5344CB8AC3E}">
        <p14:creationId xmlns:p14="http://schemas.microsoft.com/office/powerpoint/2010/main" xmlns="" val="1533955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Return </a:t>
            </a:r>
            <a:r>
              <a:rPr lang="en-US" dirty="0"/>
              <a:t>Generic </a:t>
            </a:r>
            <a:r>
              <a:rPr lang="en-US" dirty="0" smtClean="0"/>
              <a:t>Types [1-2]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32</a:t>
            </a:fld>
            <a:endParaRPr lang="en-US" dirty="0"/>
          </a:p>
        </p:txBody>
      </p:sp>
      <p:sp>
        <p:nvSpPr>
          <p:cNvPr id="7" name="Content Placeholder 1"/>
          <p:cNvSpPr>
            <a:spLocks noGrp="1"/>
          </p:cNvSpPr>
          <p:nvPr>
            <p:ph idx="1"/>
          </p:nvPr>
        </p:nvSpPr>
        <p:spPr>
          <a:xfrm>
            <a:off x="304800" y="914400"/>
            <a:ext cx="8610600" cy="5257800"/>
          </a:xfrm>
        </p:spPr>
        <p:txBody>
          <a:bodyPr/>
          <a:lstStyle/>
          <a:p>
            <a:r>
              <a:rPr lang="en-US" sz="2400" dirty="0"/>
              <a:t>A method can also return generic data type. </a:t>
            </a:r>
            <a:endParaRPr lang="en-US" sz="2400" dirty="0" smtClean="0"/>
          </a:p>
          <a:p>
            <a:r>
              <a:rPr lang="en-US" sz="2400" dirty="0" smtClean="0"/>
              <a:t>The following Code </a:t>
            </a:r>
            <a:r>
              <a:rPr lang="en-US" sz="2400" dirty="0"/>
              <a:t>Snippet displays a method having a generic return </a:t>
            </a:r>
            <a:r>
              <a:rPr lang="en-US" sz="2400" dirty="0" smtClean="0"/>
              <a:t>type declaration. </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p:txBody>
      </p:sp>
      <p:sp>
        <p:nvSpPr>
          <p:cNvPr id="8" name="TextBox 7"/>
          <p:cNvSpPr txBox="1"/>
          <p:nvPr/>
        </p:nvSpPr>
        <p:spPr>
          <a:xfrm>
            <a:off x="433334" y="2698984"/>
            <a:ext cx="7643866" cy="3804118"/>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package </a:t>
            </a:r>
            <a:r>
              <a:rPr lang="en-US" sz="1800" dirty="0" err="1"/>
              <a:t>genericreturntest</a:t>
            </a:r>
            <a:r>
              <a:rPr lang="en-US" sz="1800" dirty="0"/>
              <a:t>; </a:t>
            </a:r>
          </a:p>
          <a:p>
            <a:r>
              <a:rPr lang="en-US" sz="1800" dirty="0"/>
              <a:t>import </a:t>
            </a:r>
            <a:r>
              <a:rPr lang="en-US" sz="1800" dirty="0" err="1"/>
              <a:t>java.util</a:t>
            </a:r>
            <a:r>
              <a:rPr lang="en-US" sz="1800" dirty="0"/>
              <a:t>.*; </a:t>
            </a:r>
          </a:p>
          <a:p>
            <a:r>
              <a:rPr lang="en-US" sz="1800" dirty="0"/>
              <a:t>public class </a:t>
            </a:r>
            <a:r>
              <a:rPr lang="en-US" sz="1800" dirty="0" err="1"/>
              <a:t>GenericReturnTest</a:t>
            </a:r>
            <a:r>
              <a:rPr lang="en-US" sz="1800" dirty="0"/>
              <a:t> { </a:t>
            </a:r>
          </a:p>
          <a:p>
            <a:pPr indent="171450"/>
            <a:r>
              <a:rPr lang="fr-FR" sz="1800" dirty="0"/>
              <a:t>public </a:t>
            </a:r>
            <a:r>
              <a:rPr lang="fr-FR" sz="1800" dirty="0" err="1"/>
              <a:t>static</a:t>
            </a:r>
            <a:r>
              <a:rPr lang="fr-FR" sz="1800" dirty="0"/>
              <a:t> &lt;T </a:t>
            </a:r>
            <a:r>
              <a:rPr lang="fr-FR" sz="1800" dirty="0" err="1"/>
              <a:t>extends</a:t>
            </a:r>
            <a:r>
              <a:rPr lang="fr-FR" sz="1800" dirty="0"/>
              <a:t> Comparable&lt;T&gt;&gt; T </a:t>
            </a:r>
            <a:r>
              <a:rPr lang="fr-FR" sz="1800" dirty="0" err="1"/>
              <a:t>maxValueDisplay</a:t>
            </a:r>
            <a:r>
              <a:rPr lang="fr-FR" sz="1800" dirty="0"/>
              <a:t>(T val1, T val2, T val3){ </a:t>
            </a:r>
          </a:p>
          <a:p>
            <a:pPr indent="857250"/>
            <a:r>
              <a:rPr lang="en-US" sz="1800" dirty="0"/>
              <a:t>T </a:t>
            </a:r>
            <a:r>
              <a:rPr lang="en-US" sz="1800" dirty="0" err="1"/>
              <a:t>maxValue</a:t>
            </a:r>
            <a:r>
              <a:rPr lang="en-US" sz="1800" dirty="0"/>
              <a:t> = val1; </a:t>
            </a:r>
          </a:p>
          <a:p>
            <a:pPr indent="857250"/>
            <a:r>
              <a:rPr lang="en-US" sz="1800" dirty="0"/>
              <a:t>if (val2.compareTo(val1) &gt; 0) </a:t>
            </a:r>
          </a:p>
          <a:p>
            <a:pPr indent="1371600"/>
            <a:r>
              <a:rPr lang="en-US" sz="1800" dirty="0" err="1"/>
              <a:t>maxValue</a:t>
            </a:r>
            <a:r>
              <a:rPr lang="en-US" sz="1800" dirty="0"/>
              <a:t> = val2; 	</a:t>
            </a:r>
          </a:p>
          <a:p>
            <a:pPr indent="857250"/>
            <a:r>
              <a:rPr lang="en-US" sz="1800" dirty="0"/>
              <a:t>if (val3.compareTo(</a:t>
            </a:r>
            <a:r>
              <a:rPr lang="en-US" sz="1800" dirty="0" err="1"/>
              <a:t>maxValue</a:t>
            </a:r>
            <a:r>
              <a:rPr lang="en-US" sz="1800" dirty="0"/>
              <a:t>) &gt; 0) </a:t>
            </a:r>
          </a:p>
          <a:p>
            <a:pPr indent="1371600"/>
            <a:r>
              <a:rPr lang="en-US" sz="1800" dirty="0" err="1"/>
              <a:t>maxValue</a:t>
            </a:r>
            <a:r>
              <a:rPr lang="en-US" sz="1800" dirty="0"/>
              <a:t> = val3; </a:t>
            </a:r>
          </a:p>
          <a:p>
            <a:pPr indent="171450"/>
            <a:r>
              <a:rPr lang="en-US" sz="1800" dirty="0"/>
              <a:t>return </a:t>
            </a:r>
            <a:r>
              <a:rPr lang="en-US" sz="1800" dirty="0" err="1"/>
              <a:t>maxValue</a:t>
            </a:r>
            <a:r>
              <a:rPr lang="en-US" sz="1800" dirty="0"/>
              <a:t>; </a:t>
            </a:r>
          </a:p>
          <a:p>
            <a:r>
              <a:rPr lang="en-US" sz="1800" dirty="0" smtClean="0"/>
              <a:t>}</a:t>
            </a:r>
            <a:r>
              <a:rPr lang="en-US" sz="1800" dirty="0"/>
              <a:t>	</a:t>
            </a:r>
          </a:p>
        </p:txBody>
      </p:sp>
      <p:sp>
        <p:nvSpPr>
          <p:cNvPr id="9" name="TextBox 8"/>
          <p:cNvSpPr txBox="1"/>
          <p:nvPr/>
        </p:nvSpPr>
        <p:spPr>
          <a:xfrm>
            <a:off x="440230" y="2185427"/>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4077360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Return </a:t>
            </a:r>
            <a:r>
              <a:rPr lang="en-US" dirty="0"/>
              <a:t>Generic </a:t>
            </a:r>
            <a:r>
              <a:rPr lang="en-US" dirty="0" smtClean="0"/>
              <a:t>Types [2-2</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33</a:t>
            </a:fld>
            <a:endParaRPr lang="en-US" dirty="0"/>
          </a:p>
        </p:txBody>
      </p:sp>
      <p:sp>
        <p:nvSpPr>
          <p:cNvPr id="7" name="Content Placeholder 1"/>
          <p:cNvSpPr>
            <a:spLocks noGrp="1"/>
          </p:cNvSpPr>
          <p:nvPr>
            <p:ph idx="1"/>
          </p:nvPr>
        </p:nvSpPr>
        <p:spPr>
          <a:xfrm>
            <a:off x="304800" y="914400"/>
            <a:ext cx="8610600" cy="5257800"/>
          </a:xfrm>
        </p:spPr>
        <p:txBody>
          <a:bodyPr/>
          <a:lstStyle/>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a:p>
          <a:p>
            <a:pPr marL="0" indent="0">
              <a:buNone/>
            </a:pPr>
            <a:endParaRPr lang="en-US" sz="2400" dirty="0" smtClean="0"/>
          </a:p>
          <a:p>
            <a:r>
              <a:rPr lang="en-US" sz="2400" dirty="0" smtClean="0"/>
              <a:t>In </a:t>
            </a:r>
            <a:r>
              <a:rPr lang="en-US" sz="2400" dirty="0"/>
              <a:t>the code, the </a:t>
            </a:r>
            <a:r>
              <a:rPr lang="en-US" sz="2400" dirty="0" err="1">
                <a:latin typeface="Courier New" panose="02070309020205020404" pitchFamily="49" charset="0"/>
                <a:cs typeface="Courier New" panose="02070309020205020404" pitchFamily="49" charset="0"/>
              </a:rPr>
              <a:t>compareTo</a:t>
            </a:r>
            <a:r>
              <a:rPr lang="en-US" sz="2400" dirty="0">
                <a:latin typeface="Courier New" panose="02070309020205020404" pitchFamily="49" charset="0"/>
                <a:cs typeface="Courier New" panose="02070309020205020404" pitchFamily="49" charset="0"/>
              </a:rPr>
              <a:t>() </a:t>
            </a:r>
            <a:r>
              <a:rPr lang="en-US" sz="2400" dirty="0"/>
              <a:t>method of the </a:t>
            </a:r>
            <a:r>
              <a:rPr lang="en-US" sz="2400" dirty="0">
                <a:latin typeface="Courier New" panose="02070309020205020404" pitchFamily="49" charset="0"/>
                <a:cs typeface="Courier New" panose="02070309020205020404" pitchFamily="49" charset="0"/>
              </a:rPr>
              <a:t>Comparable</a:t>
            </a:r>
            <a:r>
              <a:rPr lang="en-US" sz="2400" dirty="0"/>
              <a:t> class is used to compare values which can be </a:t>
            </a:r>
            <a:r>
              <a:rPr lang="en-US" sz="2400" dirty="0" err="1">
                <a:latin typeface="Courier New" panose="02070309020205020404" pitchFamily="49" charset="0"/>
                <a:cs typeface="Courier New" panose="02070309020205020404" pitchFamily="49" charset="0"/>
              </a:rPr>
              <a:t>int</a:t>
            </a:r>
            <a:r>
              <a:rPr lang="en-US" sz="2400" dirty="0"/>
              <a:t>, </a:t>
            </a:r>
            <a:r>
              <a:rPr lang="en-US" sz="2400" dirty="0">
                <a:latin typeface="Courier New" panose="02070309020205020404" pitchFamily="49" charset="0"/>
                <a:cs typeface="Courier New" panose="02070309020205020404" pitchFamily="49" charset="0"/>
              </a:rPr>
              <a:t>char</a:t>
            </a:r>
            <a:r>
              <a:rPr lang="en-US" sz="2400" dirty="0"/>
              <a:t>, </a:t>
            </a:r>
            <a:r>
              <a:rPr lang="en-US" sz="2400" dirty="0" smtClean="0">
                <a:latin typeface="Courier New" panose="02070309020205020404" pitchFamily="49" charset="0"/>
                <a:cs typeface="Courier New" panose="02070309020205020404" pitchFamily="49" charset="0"/>
              </a:rPr>
              <a:t>String</a:t>
            </a:r>
            <a:r>
              <a:rPr lang="en-US" sz="2400" dirty="0" smtClean="0">
                <a:cs typeface="Courier New" panose="02070309020205020404" pitchFamily="49" charset="0"/>
              </a:rPr>
              <a:t>,</a:t>
            </a:r>
            <a:r>
              <a:rPr lang="en-US" sz="2400" dirty="0" smtClean="0"/>
              <a:t> </a:t>
            </a:r>
            <a:r>
              <a:rPr lang="en-US" sz="2400" dirty="0"/>
              <a:t>or any data type. </a:t>
            </a:r>
            <a:endParaRPr lang="en-US" sz="2400" dirty="0" smtClean="0"/>
          </a:p>
          <a:p>
            <a:r>
              <a:rPr lang="en-US" sz="2400" dirty="0" smtClean="0"/>
              <a:t>The </a:t>
            </a:r>
            <a:r>
              <a:rPr lang="en-US" sz="2400" dirty="0" err="1">
                <a:latin typeface="Courier New" panose="02070309020205020404" pitchFamily="49" charset="0"/>
                <a:cs typeface="Courier New" panose="02070309020205020404" pitchFamily="49" charset="0"/>
              </a:rPr>
              <a:t>compareTo</a:t>
            </a:r>
            <a:r>
              <a:rPr lang="en-US" sz="2400" dirty="0">
                <a:latin typeface="Courier New" panose="02070309020205020404" pitchFamily="49" charset="0"/>
                <a:cs typeface="Courier New" panose="02070309020205020404" pitchFamily="49" charset="0"/>
              </a:rPr>
              <a:t>() </a:t>
            </a:r>
            <a:r>
              <a:rPr lang="en-US" sz="2400" dirty="0"/>
              <a:t>method returns the maximum value. </a:t>
            </a:r>
            <a:endParaRPr lang="en-US" sz="2400" dirty="0" smtClean="0"/>
          </a:p>
        </p:txBody>
      </p:sp>
      <p:sp>
        <p:nvSpPr>
          <p:cNvPr id="8" name="TextBox 7"/>
          <p:cNvSpPr txBox="1"/>
          <p:nvPr/>
        </p:nvSpPr>
        <p:spPr>
          <a:xfrm>
            <a:off x="433334" y="980728"/>
            <a:ext cx="7643866" cy="313932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57150"/>
            <a:r>
              <a:rPr lang="en-US" sz="1800" dirty="0" smtClean="0"/>
              <a:t>/** </a:t>
            </a:r>
            <a:endParaRPr lang="en-US" sz="1800" dirty="0"/>
          </a:p>
          <a:p>
            <a:pPr indent="171450"/>
            <a:r>
              <a:rPr lang="en-US" sz="1800" dirty="0"/>
              <a:t>* @</a:t>
            </a:r>
            <a:r>
              <a:rPr lang="en-US" sz="1800" dirty="0" err="1"/>
              <a:t>param</a:t>
            </a:r>
            <a:r>
              <a:rPr lang="en-US" sz="1800" dirty="0"/>
              <a:t> </a:t>
            </a:r>
            <a:r>
              <a:rPr lang="en-US" sz="1800" dirty="0" err="1"/>
              <a:t>args</a:t>
            </a:r>
            <a:r>
              <a:rPr lang="en-US" sz="1800" dirty="0"/>
              <a:t> the command line arguments </a:t>
            </a:r>
          </a:p>
          <a:p>
            <a:pPr indent="171450"/>
            <a:r>
              <a:rPr lang="en-US" sz="1800" dirty="0"/>
              <a:t>*/ </a:t>
            </a:r>
          </a:p>
          <a:p>
            <a:pPr indent="171450"/>
            <a:r>
              <a:rPr lang="en-US" sz="1800" dirty="0"/>
              <a:t>public static void main(String[] </a:t>
            </a:r>
            <a:r>
              <a:rPr lang="en-US" sz="1800" dirty="0" err="1"/>
              <a:t>args</a:t>
            </a:r>
            <a:r>
              <a:rPr lang="en-US" sz="1800" dirty="0"/>
              <a:t>) { </a:t>
            </a:r>
          </a:p>
          <a:p>
            <a:pPr indent="285750"/>
            <a:r>
              <a:rPr lang="en-US" sz="1800" dirty="0" err="1"/>
              <a:t>System.out.println</a:t>
            </a:r>
            <a:r>
              <a:rPr lang="en-US" sz="1800" dirty="0"/>
              <a:t>(</a:t>
            </a:r>
            <a:r>
              <a:rPr lang="en-US" sz="1800" dirty="0" err="1"/>
              <a:t>maxValueDisplay</a:t>
            </a:r>
            <a:r>
              <a:rPr lang="en-US" sz="1800" dirty="0"/>
              <a:t>(23, 42, 1)); </a:t>
            </a:r>
          </a:p>
          <a:p>
            <a:pPr indent="285750"/>
            <a:r>
              <a:rPr lang="en-US" sz="1800" dirty="0" err="1"/>
              <a:t>System.out.println</a:t>
            </a:r>
            <a:r>
              <a:rPr lang="en-US" sz="1800" dirty="0"/>
              <a:t>(</a:t>
            </a:r>
            <a:r>
              <a:rPr lang="en-US" sz="1800" dirty="0" err="1"/>
              <a:t>maxValueDisplay</a:t>
            </a:r>
            <a:r>
              <a:rPr lang="en-US" sz="1800" dirty="0"/>
              <a:t>(“apples”, “oranges”, “pineapple”)); </a:t>
            </a:r>
          </a:p>
          <a:p>
            <a:pPr indent="57150"/>
            <a:r>
              <a:rPr lang="en-US" sz="1800" dirty="0"/>
              <a:t>} </a:t>
            </a:r>
          </a:p>
          <a:p>
            <a:r>
              <a:rPr lang="en-US" sz="1800" dirty="0"/>
              <a:t>} 	</a:t>
            </a:r>
          </a:p>
          <a:p>
            <a:pPr indent="628650"/>
            <a:r>
              <a:rPr lang="en-US" sz="1800" dirty="0"/>
              <a:t>	</a:t>
            </a:r>
          </a:p>
        </p:txBody>
      </p:sp>
    </p:spTree>
    <p:extLst>
      <p:ext uri="{BB962C8B-B14F-4D97-AF65-F5344CB8AC3E}">
        <p14:creationId xmlns:p14="http://schemas.microsoft.com/office/powerpoint/2010/main" xmlns="" val="935547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Type inference enables the Java compiler to determine the type arguments that make the invocation applicable. </a:t>
            </a:r>
            <a:endParaRPr lang="en-US" sz="2400" dirty="0" smtClean="0"/>
          </a:p>
          <a:p>
            <a:r>
              <a:rPr lang="en-US" sz="2400" dirty="0" smtClean="0"/>
              <a:t>It </a:t>
            </a:r>
            <a:r>
              <a:rPr lang="en-US" sz="2400" dirty="0"/>
              <a:t>analyses each method invocation and corresponding declaration to do so. </a:t>
            </a:r>
            <a:endParaRPr lang="en-US" sz="2400" dirty="0" smtClean="0"/>
          </a:p>
          <a:p>
            <a:r>
              <a:rPr lang="en-US" sz="2400" dirty="0" smtClean="0"/>
              <a:t>The </a:t>
            </a:r>
            <a:r>
              <a:rPr lang="en-US" sz="2400" dirty="0"/>
              <a:t>inference algorithm determines the following:</a:t>
            </a:r>
            <a:r>
              <a:rPr lang="en-US" sz="2400" dirty="0" smtClean="0"/>
              <a:t> </a:t>
            </a:r>
          </a:p>
          <a:p>
            <a:pPr lvl="1"/>
            <a:r>
              <a:rPr lang="en-US" sz="1600" dirty="0"/>
              <a:t>Types of the </a:t>
            </a:r>
            <a:r>
              <a:rPr lang="en-US" sz="1600" dirty="0" smtClean="0"/>
              <a:t>arguments. </a:t>
            </a:r>
            <a:endParaRPr lang="en-US" sz="1600" dirty="0"/>
          </a:p>
          <a:p>
            <a:pPr lvl="1"/>
            <a:r>
              <a:rPr lang="en-US" sz="1600" dirty="0"/>
              <a:t>The type that the result is being returned. </a:t>
            </a:r>
          </a:p>
          <a:p>
            <a:pPr lvl="1"/>
            <a:r>
              <a:rPr lang="en-US" sz="1600" dirty="0"/>
              <a:t>The most specific type that works with all of the arguments</a:t>
            </a:r>
            <a:r>
              <a:rPr lang="en-US" sz="1600" dirty="0" smtClean="0"/>
              <a:t>.</a:t>
            </a:r>
          </a:p>
          <a:p>
            <a:pPr marL="400050" lvl="1" indent="0">
              <a:buNone/>
            </a:pPr>
            <a:endParaRPr lang="en-US" sz="1600" dirty="0"/>
          </a:p>
        </p:txBody>
      </p:sp>
      <p:sp>
        <p:nvSpPr>
          <p:cNvPr id="3" name="Title 2"/>
          <p:cNvSpPr>
            <a:spLocks noGrp="1"/>
          </p:cNvSpPr>
          <p:nvPr>
            <p:ph type="title"/>
          </p:nvPr>
        </p:nvSpPr>
        <p:spPr/>
        <p:txBody>
          <a:bodyPr/>
          <a:lstStyle/>
          <a:p>
            <a:r>
              <a:rPr lang="en-US" dirty="0" smtClean="0"/>
              <a:t>Type </a:t>
            </a:r>
            <a:r>
              <a:rPr lang="en-US" dirty="0"/>
              <a:t>Inference </a:t>
            </a:r>
            <a:r>
              <a:rPr lang="en-US" dirty="0" smtClean="0"/>
              <a:t>[1-5</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34</a:t>
            </a:fld>
            <a:endParaRPr lang="en-US" dirty="0"/>
          </a:p>
        </p:txBody>
      </p:sp>
    </p:spTree>
    <p:extLst>
      <p:ext uri="{BB962C8B-B14F-4D97-AF65-F5344CB8AC3E}">
        <p14:creationId xmlns:p14="http://schemas.microsoft.com/office/powerpoint/2010/main" xmlns="" val="2437512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a:t>
            </a:r>
            <a:r>
              <a:rPr lang="en-US" sz="2400" dirty="0"/>
              <a:t>type arguments required to invoke the constructor of a generic class can be replaced with an empty set of type parameters (&lt;&gt;) as long as the compiler infers the type arguments from the context</a:t>
            </a:r>
            <a:r>
              <a:rPr lang="en-US" sz="2400" dirty="0" smtClean="0"/>
              <a:t>.</a:t>
            </a:r>
          </a:p>
          <a:p>
            <a:r>
              <a:rPr lang="en-US" sz="2400" dirty="0" smtClean="0"/>
              <a:t>The following Code Snippet illustrates this:</a:t>
            </a:r>
          </a:p>
          <a:p>
            <a:endParaRPr lang="en-US" sz="2400" dirty="0"/>
          </a:p>
          <a:p>
            <a:pPr marL="400050" lvl="1" indent="0">
              <a:buNone/>
            </a:pPr>
            <a:endParaRPr lang="en-US" sz="1600" dirty="0"/>
          </a:p>
        </p:txBody>
      </p:sp>
      <p:sp>
        <p:nvSpPr>
          <p:cNvPr id="3" name="Title 2"/>
          <p:cNvSpPr>
            <a:spLocks noGrp="1"/>
          </p:cNvSpPr>
          <p:nvPr>
            <p:ph type="title"/>
          </p:nvPr>
        </p:nvSpPr>
        <p:spPr/>
        <p:txBody>
          <a:bodyPr/>
          <a:lstStyle/>
          <a:p>
            <a:r>
              <a:rPr lang="en-US" dirty="0" smtClean="0"/>
              <a:t>Type </a:t>
            </a:r>
            <a:r>
              <a:rPr lang="en-US" dirty="0"/>
              <a:t>Inference </a:t>
            </a:r>
            <a:r>
              <a:rPr lang="en-US" dirty="0" smtClean="0"/>
              <a:t>[2-5</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35</a:t>
            </a:fld>
            <a:endParaRPr lang="en-US" dirty="0"/>
          </a:p>
        </p:txBody>
      </p:sp>
      <p:sp>
        <p:nvSpPr>
          <p:cNvPr id="6" name="TextBox 5"/>
          <p:cNvSpPr txBox="1"/>
          <p:nvPr/>
        </p:nvSpPr>
        <p:spPr>
          <a:xfrm>
            <a:off x="433334" y="3366493"/>
            <a:ext cx="7643866" cy="50090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Map&lt;String, List&lt;String&gt;&gt; </a:t>
            </a:r>
            <a:r>
              <a:rPr lang="en-US" sz="1800" dirty="0" err="1"/>
              <a:t>myMap</a:t>
            </a:r>
            <a:r>
              <a:rPr lang="en-US" sz="1800" dirty="0"/>
              <a:t> = new </a:t>
            </a:r>
            <a:r>
              <a:rPr lang="en-US" sz="1800" dirty="0" err="1"/>
              <a:t>HashMap</a:t>
            </a:r>
            <a:r>
              <a:rPr lang="en-US" sz="1800" dirty="0"/>
              <a:t>&lt;String, List&lt;String&gt;&gt;(); 	</a:t>
            </a:r>
          </a:p>
        </p:txBody>
      </p:sp>
      <p:sp>
        <p:nvSpPr>
          <p:cNvPr id="7" name="TextBox 6"/>
          <p:cNvSpPr txBox="1"/>
          <p:nvPr/>
        </p:nvSpPr>
        <p:spPr>
          <a:xfrm>
            <a:off x="440230" y="2852936"/>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1410058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 Java SE 7, the parameterized type of the constructor can be replaced with an empty set of type </a:t>
            </a:r>
            <a:r>
              <a:rPr lang="en-US" sz="2400" dirty="0" smtClean="0"/>
              <a:t>parameters.</a:t>
            </a:r>
          </a:p>
          <a:p>
            <a:r>
              <a:rPr lang="en-US" sz="2400" dirty="0" smtClean="0"/>
              <a:t>The following Code Snippet illustrates this:</a:t>
            </a:r>
          </a:p>
          <a:p>
            <a:endParaRPr lang="en-US" sz="2400" dirty="0"/>
          </a:p>
          <a:p>
            <a:endParaRPr lang="en-US" sz="2400" dirty="0" smtClean="0"/>
          </a:p>
          <a:p>
            <a:endParaRPr lang="en-US" sz="2400" dirty="0"/>
          </a:p>
          <a:p>
            <a:r>
              <a:rPr lang="en-US" sz="2400" dirty="0" smtClean="0"/>
              <a:t>In the </a:t>
            </a:r>
            <a:r>
              <a:rPr lang="en-US" sz="2400" dirty="0"/>
              <a:t>following Code </a:t>
            </a:r>
            <a:r>
              <a:rPr lang="en-US" sz="2400" dirty="0" smtClean="0"/>
              <a:t>Snippet, </a:t>
            </a:r>
            <a:r>
              <a:rPr lang="en-US" sz="2400" dirty="0"/>
              <a:t>the compiler generates an unchecked conversion </a:t>
            </a:r>
            <a:r>
              <a:rPr lang="en-US" sz="2400" dirty="0" smtClean="0"/>
              <a:t>warning:</a:t>
            </a:r>
            <a:endParaRPr lang="en-US" sz="2400" dirty="0"/>
          </a:p>
          <a:p>
            <a:endParaRPr lang="en-US" sz="2400" dirty="0" smtClean="0"/>
          </a:p>
          <a:p>
            <a:endParaRPr lang="en-US" sz="2400" dirty="0"/>
          </a:p>
          <a:p>
            <a:pPr marL="400050" lvl="1" indent="0">
              <a:buNone/>
            </a:pPr>
            <a:endParaRPr lang="en-US" sz="1600" dirty="0"/>
          </a:p>
        </p:txBody>
      </p:sp>
      <p:sp>
        <p:nvSpPr>
          <p:cNvPr id="3" name="Title 2"/>
          <p:cNvSpPr>
            <a:spLocks noGrp="1"/>
          </p:cNvSpPr>
          <p:nvPr>
            <p:ph type="title"/>
          </p:nvPr>
        </p:nvSpPr>
        <p:spPr/>
        <p:txBody>
          <a:bodyPr/>
          <a:lstStyle/>
          <a:p>
            <a:r>
              <a:rPr lang="en-US" dirty="0" smtClean="0"/>
              <a:t>Type Inference [3-5</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36</a:t>
            </a:fld>
            <a:endParaRPr lang="en-US" dirty="0"/>
          </a:p>
        </p:txBody>
      </p:sp>
      <p:sp>
        <p:nvSpPr>
          <p:cNvPr id="6" name="TextBox 5"/>
          <p:cNvSpPr txBox="1"/>
          <p:nvPr/>
        </p:nvSpPr>
        <p:spPr>
          <a:xfrm>
            <a:off x="433334" y="2862437"/>
            <a:ext cx="7643866" cy="28623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Map&lt;String, List&lt;String&gt;&gt; </a:t>
            </a:r>
            <a:r>
              <a:rPr lang="en-US" sz="1800" dirty="0" err="1"/>
              <a:t>myMap</a:t>
            </a:r>
            <a:r>
              <a:rPr lang="en-US" sz="1800" dirty="0"/>
              <a:t> = new </a:t>
            </a:r>
            <a:r>
              <a:rPr lang="en-US" sz="1800" dirty="0" err="1"/>
              <a:t>HashMap</a:t>
            </a:r>
            <a:r>
              <a:rPr lang="en-US" sz="1800" dirty="0"/>
              <a:t>&lt;&gt;(); 	</a:t>
            </a:r>
          </a:p>
        </p:txBody>
      </p:sp>
      <p:sp>
        <p:nvSpPr>
          <p:cNvPr id="7" name="TextBox 6"/>
          <p:cNvSpPr txBox="1"/>
          <p:nvPr/>
        </p:nvSpPr>
        <p:spPr>
          <a:xfrm>
            <a:off x="440230" y="2348880"/>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
        <p:nvSpPr>
          <p:cNvPr id="8" name="TextBox 7"/>
          <p:cNvSpPr txBox="1"/>
          <p:nvPr/>
        </p:nvSpPr>
        <p:spPr>
          <a:xfrm>
            <a:off x="467544" y="4870960"/>
            <a:ext cx="7643866" cy="48013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Map&lt;String, List&lt;String&gt;&gt; </a:t>
            </a:r>
            <a:r>
              <a:rPr lang="en-US" sz="1800" dirty="0" err="1"/>
              <a:t>myMap</a:t>
            </a:r>
            <a:r>
              <a:rPr lang="en-US" sz="1800" dirty="0"/>
              <a:t> = new </a:t>
            </a:r>
            <a:r>
              <a:rPr lang="en-US" sz="1800" dirty="0" err="1"/>
              <a:t>HashMap</a:t>
            </a:r>
            <a:r>
              <a:rPr lang="en-US" sz="1800" dirty="0"/>
              <a:t>(); // unchecked conversion warning 		</a:t>
            </a:r>
          </a:p>
        </p:txBody>
      </p:sp>
      <p:sp>
        <p:nvSpPr>
          <p:cNvPr id="9" name="TextBox 8"/>
          <p:cNvSpPr txBox="1"/>
          <p:nvPr/>
        </p:nvSpPr>
        <p:spPr>
          <a:xfrm>
            <a:off x="474440" y="4357403"/>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108946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Java SE 7 supports limited type inference for generic instance creation. </a:t>
            </a:r>
            <a:endParaRPr lang="en-US" sz="2400" dirty="0" smtClean="0"/>
          </a:p>
          <a:p>
            <a:r>
              <a:rPr lang="en-US" sz="2400" dirty="0" smtClean="0"/>
              <a:t>The </a:t>
            </a:r>
            <a:r>
              <a:rPr lang="en-US" sz="2400" dirty="0"/>
              <a:t>type inference can be used only if the parameterized type of the constructor is apparent from the context. </a:t>
            </a:r>
            <a:endParaRPr lang="en-US" sz="2400" dirty="0" smtClean="0"/>
          </a:p>
          <a:p>
            <a:r>
              <a:rPr lang="en-US" sz="2400" dirty="0" smtClean="0"/>
              <a:t>The following Code Snippet illustrates this: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a:t>The code does not compile. </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pPr marL="400050" lvl="1" indent="0">
              <a:buNone/>
            </a:pPr>
            <a:endParaRPr lang="en-US" sz="1600" dirty="0"/>
          </a:p>
        </p:txBody>
      </p:sp>
      <p:sp>
        <p:nvSpPr>
          <p:cNvPr id="3" name="Title 2"/>
          <p:cNvSpPr>
            <a:spLocks noGrp="1"/>
          </p:cNvSpPr>
          <p:nvPr>
            <p:ph type="title"/>
          </p:nvPr>
        </p:nvSpPr>
        <p:spPr/>
        <p:txBody>
          <a:bodyPr/>
          <a:lstStyle/>
          <a:p>
            <a:r>
              <a:rPr lang="en-US" dirty="0" smtClean="0"/>
              <a:t>Type </a:t>
            </a:r>
            <a:r>
              <a:rPr lang="en-US" dirty="0"/>
              <a:t>Inference </a:t>
            </a:r>
            <a:r>
              <a:rPr lang="en-US" dirty="0" smtClean="0"/>
              <a:t>[4-5</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37</a:t>
            </a:fld>
            <a:endParaRPr lang="en-US" dirty="0"/>
          </a:p>
        </p:txBody>
      </p:sp>
      <p:sp>
        <p:nvSpPr>
          <p:cNvPr id="6" name="TextBox 5"/>
          <p:cNvSpPr txBox="1"/>
          <p:nvPr/>
        </p:nvSpPr>
        <p:spPr>
          <a:xfrm>
            <a:off x="433334" y="3654525"/>
            <a:ext cx="7643866" cy="180972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List&lt;String&gt; list = new </a:t>
            </a:r>
            <a:r>
              <a:rPr lang="en-US" sz="1800" dirty="0" err="1"/>
              <a:t>ArrayList</a:t>
            </a:r>
            <a:r>
              <a:rPr lang="en-US" sz="1800" dirty="0"/>
              <a:t>&lt;&gt;(); </a:t>
            </a:r>
          </a:p>
          <a:p>
            <a:r>
              <a:rPr lang="en-US" sz="1800" dirty="0" err="1"/>
              <a:t>list.add</a:t>
            </a:r>
            <a:r>
              <a:rPr lang="en-US" sz="1800" dirty="0"/>
              <a:t>(“A”); </a:t>
            </a:r>
          </a:p>
          <a:p>
            <a:r>
              <a:rPr lang="en-US" sz="1800" dirty="0"/>
              <a:t>// The following statement should fail since </a:t>
            </a:r>
            <a:r>
              <a:rPr lang="en-US" sz="1800" dirty="0" err="1"/>
              <a:t>addAll</a:t>
            </a:r>
            <a:r>
              <a:rPr lang="en-US" sz="1800" dirty="0"/>
              <a:t> expects </a:t>
            </a:r>
          </a:p>
          <a:p>
            <a:r>
              <a:rPr lang="en-US" sz="1800" dirty="0"/>
              <a:t>// Collection&lt;? extends String&gt; </a:t>
            </a:r>
          </a:p>
          <a:p>
            <a:r>
              <a:rPr lang="en-US" sz="1800" dirty="0" err="1"/>
              <a:t>list.addAll</a:t>
            </a:r>
            <a:r>
              <a:rPr lang="en-US" sz="1800" dirty="0"/>
              <a:t>(new </a:t>
            </a:r>
            <a:r>
              <a:rPr lang="en-US" sz="1800" dirty="0" err="1"/>
              <a:t>ArrayList</a:t>
            </a:r>
            <a:r>
              <a:rPr lang="en-US" sz="1800" dirty="0"/>
              <a:t>&lt;&gt;()); 		</a:t>
            </a:r>
          </a:p>
        </p:txBody>
      </p:sp>
      <p:sp>
        <p:nvSpPr>
          <p:cNvPr id="7" name="TextBox 6"/>
          <p:cNvSpPr txBox="1"/>
          <p:nvPr/>
        </p:nvSpPr>
        <p:spPr>
          <a:xfrm>
            <a:off x="440230" y="314096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5766161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The following Code Snippet </a:t>
            </a:r>
            <a:r>
              <a:rPr lang="en-US" sz="2400" dirty="0"/>
              <a:t>when executed </a:t>
            </a:r>
            <a:r>
              <a:rPr lang="en-US" sz="2400" dirty="0" smtClean="0"/>
              <a:t>compiles: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a:p>
          <a:p>
            <a:endParaRPr lang="en-US" sz="2400" dirty="0" smtClean="0"/>
          </a:p>
          <a:p>
            <a:endParaRPr lang="en-US" sz="2400" dirty="0"/>
          </a:p>
          <a:p>
            <a:endParaRPr lang="en-US" sz="2400" dirty="0" smtClean="0"/>
          </a:p>
          <a:p>
            <a:endParaRPr lang="en-US" sz="2400" dirty="0"/>
          </a:p>
          <a:p>
            <a:pPr marL="400050" lvl="1" indent="0">
              <a:buNone/>
            </a:pPr>
            <a:endParaRPr lang="en-US" sz="1600" dirty="0"/>
          </a:p>
        </p:txBody>
      </p:sp>
      <p:sp>
        <p:nvSpPr>
          <p:cNvPr id="3" name="Title 2"/>
          <p:cNvSpPr>
            <a:spLocks noGrp="1"/>
          </p:cNvSpPr>
          <p:nvPr>
            <p:ph type="title"/>
          </p:nvPr>
        </p:nvSpPr>
        <p:spPr/>
        <p:txBody>
          <a:bodyPr/>
          <a:lstStyle/>
          <a:p>
            <a:r>
              <a:rPr lang="en-US" dirty="0" smtClean="0"/>
              <a:t>Type Inference [5-5]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38</a:t>
            </a:fld>
            <a:endParaRPr lang="en-US" dirty="0"/>
          </a:p>
        </p:txBody>
      </p:sp>
      <p:sp>
        <p:nvSpPr>
          <p:cNvPr id="6" name="TextBox 5"/>
          <p:cNvSpPr txBox="1"/>
          <p:nvPr/>
        </p:nvSpPr>
        <p:spPr>
          <a:xfrm>
            <a:off x="433334" y="1998341"/>
            <a:ext cx="7643866" cy="95103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 The following statements compile: </a:t>
            </a:r>
          </a:p>
          <a:p>
            <a:pPr indent="228600"/>
            <a:r>
              <a:rPr lang="en-US" sz="1800" dirty="0"/>
              <a:t>List&lt;? extends String&gt; list2 = new </a:t>
            </a:r>
            <a:r>
              <a:rPr lang="en-US" sz="1800" dirty="0" err="1"/>
              <a:t>ArrayList</a:t>
            </a:r>
            <a:r>
              <a:rPr lang="en-US" sz="1800" dirty="0"/>
              <a:t>&lt;&gt;(); </a:t>
            </a:r>
          </a:p>
          <a:p>
            <a:pPr indent="285750"/>
            <a:r>
              <a:rPr lang="en-US" sz="1800" dirty="0" err="1"/>
              <a:t>list.addAll</a:t>
            </a:r>
            <a:r>
              <a:rPr lang="en-US" sz="1800" dirty="0"/>
              <a:t>(list2); 			</a:t>
            </a:r>
          </a:p>
        </p:txBody>
      </p:sp>
      <p:sp>
        <p:nvSpPr>
          <p:cNvPr id="7" name="TextBox 6"/>
          <p:cNvSpPr txBox="1"/>
          <p:nvPr/>
        </p:nvSpPr>
        <p:spPr>
          <a:xfrm>
            <a:off x="440230" y="1484784"/>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15632784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Constructors can declare their own formal type parameters in both generic and non-generic classes</a:t>
            </a:r>
            <a:r>
              <a:rPr lang="en-US" sz="2400" dirty="0" smtClean="0"/>
              <a:t>.</a:t>
            </a:r>
          </a:p>
          <a:p>
            <a:r>
              <a:rPr lang="en-US" sz="2400" dirty="0" smtClean="0"/>
              <a:t>The following Code Snippet illustrates this:</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The following Code </a:t>
            </a:r>
            <a:r>
              <a:rPr lang="en-US" sz="2400" dirty="0"/>
              <a:t>Snippet </a:t>
            </a:r>
            <a:r>
              <a:rPr lang="en-US" sz="2400" dirty="0" smtClean="0"/>
              <a:t>shows </a:t>
            </a:r>
            <a:r>
              <a:rPr lang="en-US" sz="2400" dirty="0"/>
              <a:t>the instantiation of the class </a:t>
            </a:r>
            <a:r>
              <a:rPr lang="en-US" sz="2400" dirty="0" err="1">
                <a:latin typeface="Courier New" panose="02070309020205020404" pitchFamily="49" charset="0"/>
                <a:cs typeface="Courier New" panose="02070309020205020404" pitchFamily="49" charset="0"/>
              </a:rPr>
              <a:t>MyClass</a:t>
            </a:r>
            <a:r>
              <a:rPr lang="en-US" sz="2400" dirty="0"/>
              <a:t>. </a:t>
            </a:r>
            <a:endParaRPr lang="en-US" sz="2400" dirty="0" smtClean="0"/>
          </a:p>
        </p:txBody>
      </p:sp>
      <p:sp>
        <p:nvSpPr>
          <p:cNvPr id="3" name="Title 2"/>
          <p:cNvSpPr>
            <a:spLocks noGrp="1"/>
          </p:cNvSpPr>
          <p:nvPr>
            <p:ph type="title"/>
          </p:nvPr>
        </p:nvSpPr>
        <p:spPr>
          <a:xfrm>
            <a:off x="228600" y="152400"/>
            <a:ext cx="8303840" cy="411163"/>
          </a:xfrm>
        </p:spPr>
        <p:txBody>
          <a:bodyPr/>
          <a:lstStyle/>
          <a:p>
            <a:r>
              <a:rPr lang="en-US" dirty="0" smtClean="0"/>
              <a:t>Generic </a:t>
            </a:r>
            <a:r>
              <a:rPr lang="en-US" dirty="0"/>
              <a:t>Constructors of Generic and Non-Generic </a:t>
            </a:r>
            <a:r>
              <a:rPr lang="en-US" dirty="0" smtClean="0"/>
              <a:t>Classes [1-3]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39</a:t>
            </a:fld>
            <a:endParaRPr lang="en-US" dirty="0"/>
          </a:p>
        </p:txBody>
      </p:sp>
      <p:sp>
        <p:nvSpPr>
          <p:cNvPr id="6" name="TextBox 5"/>
          <p:cNvSpPr txBox="1"/>
          <p:nvPr/>
        </p:nvSpPr>
        <p:spPr>
          <a:xfrm>
            <a:off x="433334" y="2790429"/>
            <a:ext cx="7643866" cy="161582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class </a:t>
            </a:r>
            <a:r>
              <a:rPr lang="en-US" sz="1800" dirty="0" err="1"/>
              <a:t>MyClass</a:t>
            </a:r>
            <a:r>
              <a:rPr lang="en-US" sz="1800" dirty="0"/>
              <a:t>&lt;X&gt; { </a:t>
            </a:r>
          </a:p>
          <a:p>
            <a:pPr indent="400050"/>
            <a:r>
              <a:rPr lang="en-US" sz="1800" dirty="0"/>
              <a:t>&lt;T&gt; </a:t>
            </a:r>
            <a:r>
              <a:rPr lang="en-US" sz="1800" dirty="0" err="1"/>
              <a:t>MyClass</a:t>
            </a:r>
            <a:r>
              <a:rPr lang="en-US" sz="1800" dirty="0"/>
              <a:t>(T t) { </a:t>
            </a:r>
          </a:p>
          <a:p>
            <a:pPr indent="571500"/>
            <a:r>
              <a:rPr lang="en-US" sz="1800" dirty="0"/>
              <a:t>// ... </a:t>
            </a:r>
          </a:p>
          <a:p>
            <a:pPr indent="400050"/>
            <a:r>
              <a:rPr lang="en-US" sz="1800" dirty="0"/>
              <a:t>} </a:t>
            </a:r>
          </a:p>
          <a:p>
            <a:r>
              <a:rPr lang="en-US" sz="1800" dirty="0"/>
              <a:t>} 				</a:t>
            </a:r>
          </a:p>
        </p:txBody>
      </p:sp>
      <p:sp>
        <p:nvSpPr>
          <p:cNvPr id="7" name="TextBox 6"/>
          <p:cNvSpPr txBox="1"/>
          <p:nvPr/>
        </p:nvSpPr>
        <p:spPr>
          <a:xfrm>
            <a:off x="440230" y="2276872"/>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
        <p:nvSpPr>
          <p:cNvPr id="8" name="TextBox 7"/>
          <p:cNvSpPr txBox="1"/>
          <p:nvPr/>
        </p:nvSpPr>
        <p:spPr>
          <a:xfrm>
            <a:off x="456526" y="5670749"/>
            <a:ext cx="7643866" cy="28623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new </a:t>
            </a:r>
            <a:r>
              <a:rPr lang="en-US" sz="1800" dirty="0" err="1"/>
              <a:t>MyClass</a:t>
            </a:r>
            <a:r>
              <a:rPr lang="en-US" sz="1800" dirty="0"/>
              <a:t>&lt;Integer</a:t>
            </a:r>
            <a:r>
              <a:rPr lang="en-US" sz="1800" dirty="0" smtClean="0"/>
              <a:t>&gt;(“”)</a:t>
            </a:r>
            <a:r>
              <a:rPr lang="en-US" sz="1800" dirty="0"/>
              <a:t>				</a:t>
            </a:r>
          </a:p>
        </p:txBody>
      </p:sp>
      <p:sp>
        <p:nvSpPr>
          <p:cNvPr id="9" name="TextBox 8"/>
          <p:cNvSpPr txBox="1"/>
          <p:nvPr/>
        </p:nvSpPr>
        <p:spPr>
          <a:xfrm>
            <a:off x="463422" y="5157192"/>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4021093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Generics in Java code generates one compiled version of a generic class. </a:t>
            </a:r>
            <a:endParaRPr lang="en-US" sz="2400" dirty="0" smtClean="0"/>
          </a:p>
          <a:p>
            <a:r>
              <a:rPr lang="en-US" sz="2400" dirty="0" smtClean="0"/>
              <a:t>The </a:t>
            </a:r>
            <a:r>
              <a:rPr lang="en-US" sz="2400" dirty="0"/>
              <a:t>introduction of Generics in Java classes will help remove the explicit casting of a class object so the </a:t>
            </a:r>
            <a:r>
              <a:rPr lang="en-US" sz="2400" dirty="0" err="1">
                <a:latin typeface="Courier New" panose="02070309020205020404" pitchFamily="49" charset="0"/>
                <a:cs typeface="Courier New" panose="02070309020205020404" pitchFamily="49" charset="0"/>
              </a:rPr>
              <a:t>ClassCastException</a:t>
            </a:r>
            <a:r>
              <a:rPr lang="en-US" sz="2400" dirty="0"/>
              <a:t> will not arise during compilation. </a:t>
            </a:r>
            <a:endParaRPr lang="en-US" sz="2400" dirty="0" smtClean="0"/>
          </a:p>
          <a:p>
            <a:r>
              <a:rPr lang="en-US" sz="2400" dirty="0" smtClean="0"/>
              <a:t>Generics </a:t>
            </a:r>
            <a:r>
              <a:rPr lang="en-US" sz="2400" dirty="0"/>
              <a:t>will help to remove type inconsistencies during compile time rather than at run time. </a:t>
            </a:r>
            <a:endParaRPr lang="en-US" sz="2400" dirty="0" smtClean="0"/>
          </a:p>
          <a:p>
            <a:r>
              <a:rPr lang="en-US" sz="2400" dirty="0" smtClean="0"/>
              <a:t>Generics </a:t>
            </a:r>
            <a:r>
              <a:rPr lang="en-US" sz="2400" dirty="0"/>
              <a:t>are added to the Java programming language because they enable: </a:t>
            </a:r>
            <a:endParaRPr lang="en-US" sz="2400" dirty="0" smtClean="0"/>
          </a:p>
          <a:p>
            <a:pPr lvl="1"/>
            <a:r>
              <a:rPr lang="en-US" sz="1600" dirty="0"/>
              <a:t>Getting more information about a collection’s type. </a:t>
            </a:r>
          </a:p>
          <a:p>
            <a:pPr lvl="1"/>
            <a:r>
              <a:rPr lang="en-US" sz="1600" dirty="0"/>
              <a:t>Keeping track of the type of elements a collection contains. </a:t>
            </a:r>
          </a:p>
          <a:p>
            <a:pPr lvl="1"/>
            <a:r>
              <a:rPr lang="en-US" sz="1600" dirty="0"/>
              <a:t>Using casts all over the program. </a:t>
            </a:r>
            <a:endParaRPr lang="en-GB" sz="1600" dirty="0"/>
          </a:p>
        </p:txBody>
      </p:sp>
      <p:sp>
        <p:nvSpPr>
          <p:cNvPr id="3" name="Title 2"/>
          <p:cNvSpPr>
            <a:spLocks noGrp="1"/>
          </p:cNvSpPr>
          <p:nvPr>
            <p:ph type="title"/>
          </p:nvPr>
        </p:nvSpPr>
        <p:spPr/>
        <p:txBody>
          <a:bodyPr/>
          <a:lstStyle/>
          <a:p>
            <a:r>
              <a:rPr lang="en-US" dirty="0" smtClean="0"/>
              <a:t>Generics Overview [1-3]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Tree>
    <p:extLst>
      <p:ext uri="{BB962C8B-B14F-4D97-AF65-F5344CB8AC3E}">
        <p14:creationId xmlns:p14="http://schemas.microsoft.com/office/powerpoint/2010/main" xmlns="" val="9096444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In the Code Snippet: </a:t>
            </a:r>
          </a:p>
          <a:p>
            <a:r>
              <a:rPr lang="en-US" sz="2400" dirty="0"/>
              <a:t>The statement creates an instance of the parameterized type </a:t>
            </a:r>
            <a:r>
              <a:rPr lang="en-US" sz="2400" dirty="0" err="1">
                <a:latin typeface="Courier New" panose="02070309020205020404" pitchFamily="49" charset="0"/>
                <a:cs typeface="Courier New" panose="02070309020205020404" pitchFamily="49" charset="0"/>
              </a:rPr>
              <a:t>MyClass</a:t>
            </a:r>
            <a:r>
              <a:rPr lang="en-US" sz="2400" dirty="0">
                <a:latin typeface="Courier New" panose="02070309020205020404" pitchFamily="49" charset="0"/>
                <a:cs typeface="Courier New" panose="02070309020205020404" pitchFamily="49" charset="0"/>
              </a:rPr>
              <a:t>&lt;Integer&gt;</a:t>
            </a:r>
            <a:r>
              <a:rPr lang="en-US" sz="2400" dirty="0"/>
              <a:t>. </a:t>
            </a:r>
          </a:p>
          <a:p>
            <a:r>
              <a:rPr lang="en-US" sz="2400" dirty="0"/>
              <a:t>The statement specifies the type </a:t>
            </a:r>
            <a:r>
              <a:rPr lang="en-US" sz="2400" dirty="0">
                <a:latin typeface="Courier New" panose="02070309020205020404" pitchFamily="49" charset="0"/>
                <a:cs typeface="Courier New" panose="02070309020205020404" pitchFamily="49" charset="0"/>
              </a:rPr>
              <a:t>Integer</a:t>
            </a:r>
            <a:r>
              <a:rPr lang="en-US" sz="2400" dirty="0"/>
              <a:t> for the formal type parameter, X, of the generic class </a:t>
            </a:r>
            <a:r>
              <a:rPr lang="en-US" sz="2400" dirty="0" err="1">
                <a:latin typeface="Courier New" panose="02070309020205020404" pitchFamily="49" charset="0"/>
                <a:cs typeface="Courier New" panose="02070309020205020404" pitchFamily="49" charset="0"/>
              </a:rPr>
              <a:t>MyClass</a:t>
            </a:r>
            <a:r>
              <a:rPr lang="en-US" sz="2400" dirty="0">
                <a:latin typeface="Courier New" panose="02070309020205020404" pitchFamily="49" charset="0"/>
                <a:cs typeface="Courier New" panose="02070309020205020404" pitchFamily="49" charset="0"/>
              </a:rPr>
              <a:t>&lt;X&gt;</a:t>
            </a:r>
            <a:r>
              <a:rPr lang="en-US" sz="2400" dirty="0"/>
              <a:t>. </a:t>
            </a:r>
          </a:p>
          <a:p>
            <a:r>
              <a:rPr lang="en-US" sz="2400" dirty="0"/>
              <a:t>The constructor for the generic class contains a formal type parameter, </a:t>
            </a:r>
            <a:r>
              <a:rPr lang="en-US" sz="2400" dirty="0">
                <a:latin typeface="Courier New" panose="02070309020205020404" pitchFamily="49" charset="0"/>
                <a:cs typeface="Courier New" panose="02070309020205020404" pitchFamily="49" charset="0"/>
              </a:rPr>
              <a:t>T</a:t>
            </a:r>
            <a:r>
              <a:rPr lang="en-US" sz="2400" dirty="0"/>
              <a:t>. </a:t>
            </a:r>
          </a:p>
          <a:p>
            <a:r>
              <a:rPr lang="en-US" sz="2400" dirty="0"/>
              <a:t>The compiler understands the type </a:t>
            </a:r>
            <a:r>
              <a:rPr lang="en-US" sz="2400" dirty="0">
                <a:latin typeface="Courier New" panose="02070309020205020404" pitchFamily="49" charset="0"/>
                <a:cs typeface="Courier New" panose="02070309020205020404" pitchFamily="49" charset="0"/>
              </a:rPr>
              <a:t>String</a:t>
            </a:r>
            <a:r>
              <a:rPr lang="en-US" sz="2400" dirty="0"/>
              <a:t> for the formal type parameter, </a:t>
            </a:r>
            <a:r>
              <a:rPr lang="en-US" sz="2400" dirty="0">
                <a:latin typeface="Courier New" panose="02070309020205020404" pitchFamily="49" charset="0"/>
                <a:cs typeface="Courier New" panose="02070309020205020404" pitchFamily="49" charset="0"/>
              </a:rPr>
              <a:t>T</a:t>
            </a:r>
            <a:r>
              <a:rPr lang="en-US" sz="2400" dirty="0"/>
              <a:t>, of the constructor of this generic class. This is because the actual parameter of the constructor is a </a:t>
            </a:r>
            <a:r>
              <a:rPr lang="en-US" sz="2400" dirty="0">
                <a:latin typeface="Courier New" panose="02070309020205020404" pitchFamily="49" charset="0"/>
                <a:cs typeface="Courier New" panose="02070309020205020404" pitchFamily="49" charset="0"/>
              </a:rPr>
              <a:t>String</a:t>
            </a:r>
            <a:r>
              <a:rPr lang="en-US" sz="2400" dirty="0"/>
              <a:t> object. </a:t>
            </a:r>
          </a:p>
          <a:p>
            <a:endParaRPr lang="en-US" sz="2400" dirty="0" smtClean="0"/>
          </a:p>
          <a:p>
            <a:endParaRPr lang="en-US" sz="2400" dirty="0"/>
          </a:p>
        </p:txBody>
      </p:sp>
      <p:sp>
        <p:nvSpPr>
          <p:cNvPr id="3" name="Title 2"/>
          <p:cNvSpPr>
            <a:spLocks noGrp="1"/>
          </p:cNvSpPr>
          <p:nvPr>
            <p:ph type="title"/>
          </p:nvPr>
        </p:nvSpPr>
        <p:spPr>
          <a:xfrm>
            <a:off x="228600" y="152400"/>
            <a:ext cx="8303840" cy="411163"/>
          </a:xfrm>
        </p:spPr>
        <p:txBody>
          <a:bodyPr/>
          <a:lstStyle/>
          <a:p>
            <a:r>
              <a:rPr lang="en-US" dirty="0" smtClean="0"/>
              <a:t>Generic </a:t>
            </a:r>
            <a:r>
              <a:rPr lang="en-US" dirty="0"/>
              <a:t>Constructors of Generic and Non-Generic </a:t>
            </a:r>
            <a:r>
              <a:rPr lang="en-US" dirty="0" smtClean="0"/>
              <a:t>Classes [2-3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40</a:t>
            </a:fld>
            <a:endParaRPr lang="en-US" dirty="0"/>
          </a:p>
        </p:txBody>
      </p:sp>
    </p:spTree>
    <p:extLst>
      <p:ext uri="{BB962C8B-B14F-4D97-AF65-F5344CB8AC3E}">
        <p14:creationId xmlns:p14="http://schemas.microsoft.com/office/powerpoint/2010/main" xmlns="" val="24343303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following Code </a:t>
            </a:r>
            <a:r>
              <a:rPr lang="en-US" sz="2400" dirty="0"/>
              <a:t>Snippet </a:t>
            </a:r>
            <a:r>
              <a:rPr lang="en-US" sz="2400" dirty="0" smtClean="0"/>
              <a:t>is </a:t>
            </a:r>
            <a:r>
              <a:rPr lang="en-US" sz="2400" dirty="0"/>
              <a:t>valid for Java SE 7 and later displays how compilers work: </a:t>
            </a:r>
            <a:endParaRPr lang="en-US" sz="2400" dirty="0" smtClean="0"/>
          </a:p>
          <a:p>
            <a:endParaRPr lang="en-US" sz="2400" dirty="0"/>
          </a:p>
          <a:p>
            <a:endParaRPr lang="en-US" sz="2400" dirty="0" smtClean="0"/>
          </a:p>
          <a:p>
            <a:endParaRPr lang="en-US" sz="2400" dirty="0"/>
          </a:p>
          <a:p>
            <a:r>
              <a:rPr lang="en-US" sz="2400" dirty="0"/>
              <a:t>In the code, the compiler </a:t>
            </a:r>
            <a:r>
              <a:rPr lang="en-US" sz="2400" dirty="0" smtClean="0"/>
              <a:t>understands: </a:t>
            </a:r>
          </a:p>
          <a:p>
            <a:pPr lvl="1"/>
            <a:r>
              <a:rPr lang="en-US" sz="1600" dirty="0"/>
              <a:t>The type Integer is for the formal type parameter, </a:t>
            </a:r>
            <a:r>
              <a:rPr lang="en-US" sz="1600" dirty="0">
                <a:latin typeface="Courier New" panose="02070309020205020404" pitchFamily="49" charset="0"/>
                <a:cs typeface="Courier New" panose="02070309020205020404" pitchFamily="49" charset="0"/>
              </a:rPr>
              <a:t>X</a:t>
            </a:r>
            <a:r>
              <a:rPr lang="en-US" sz="1600" dirty="0"/>
              <a:t>, of the generic 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&lt;X&gt;</a:t>
            </a:r>
            <a:r>
              <a:rPr lang="en-US" sz="1600" dirty="0"/>
              <a:t>. </a:t>
            </a:r>
          </a:p>
          <a:p>
            <a:pPr lvl="1"/>
            <a:r>
              <a:rPr lang="en-US" sz="1600" dirty="0"/>
              <a:t>The type String is for the formal type parameter, </a:t>
            </a:r>
            <a:r>
              <a:rPr lang="en-US" sz="1600" dirty="0">
                <a:latin typeface="Courier New" panose="02070309020205020404" pitchFamily="49" charset="0"/>
                <a:cs typeface="Courier New" panose="02070309020205020404" pitchFamily="49" charset="0"/>
              </a:rPr>
              <a:t>T</a:t>
            </a:r>
            <a:r>
              <a:rPr lang="en-US" sz="1600" dirty="0"/>
              <a:t>, of the constructor of the generic class. </a:t>
            </a:r>
          </a:p>
          <a:p>
            <a:endParaRPr lang="en-US" sz="2400" dirty="0"/>
          </a:p>
          <a:p>
            <a:endParaRPr lang="en-US" sz="2400" dirty="0" smtClean="0"/>
          </a:p>
          <a:p>
            <a:endParaRPr lang="en-US" sz="2400" dirty="0"/>
          </a:p>
        </p:txBody>
      </p:sp>
      <p:sp>
        <p:nvSpPr>
          <p:cNvPr id="3" name="Title 2"/>
          <p:cNvSpPr>
            <a:spLocks noGrp="1"/>
          </p:cNvSpPr>
          <p:nvPr>
            <p:ph type="title"/>
          </p:nvPr>
        </p:nvSpPr>
        <p:spPr>
          <a:xfrm>
            <a:off x="228600" y="152400"/>
            <a:ext cx="8303840" cy="411163"/>
          </a:xfrm>
        </p:spPr>
        <p:txBody>
          <a:bodyPr/>
          <a:lstStyle/>
          <a:p>
            <a:r>
              <a:rPr lang="en-US" dirty="0" smtClean="0"/>
              <a:t>Generic </a:t>
            </a:r>
            <a:r>
              <a:rPr lang="en-US" dirty="0"/>
              <a:t>Constructors of Generic and Non-Generic </a:t>
            </a:r>
            <a:r>
              <a:rPr lang="en-US" dirty="0" smtClean="0"/>
              <a:t>Classes [3-3</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41</a:t>
            </a:fld>
            <a:endParaRPr lang="en-US" dirty="0"/>
          </a:p>
        </p:txBody>
      </p:sp>
      <p:sp>
        <p:nvSpPr>
          <p:cNvPr id="6" name="TextBox 5"/>
          <p:cNvSpPr txBox="1"/>
          <p:nvPr/>
        </p:nvSpPr>
        <p:spPr>
          <a:xfrm>
            <a:off x="456526" y="2358381"/>
            <a:ext cx="7643866" cy="30700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err="1"/>
              <a:t>MyClass</a:t>
            </a:r>
            <a:r>
              <a:rPr lang="en-US" sz="1800" dirty="0"/>
              <a:t>&lt;Integer&gt; </a:t>
            </a:r>
            <a:r>
              <a:rPr lang="en-US" sz="1800" dirty="0" err="1"/>
              <a:t>myObject</a:t>
            </a:r>
            <a:r>
              <a:rPr lang="en-US" sz="1800" dirty="0"/>
              <a:t> = new </a:t>
            </a:r>
            <a:r>
              <a:rPr lang="en-US" sz="1800" dirty="0" err="1"/>
              <a:t>MyClass</a:t>
            </a:r>
            <a:r>
              <a:rPr lang="en-US" sz="1800" dirty="0"/>
              <a:t>&lt;&gt;(“”); </a:t>
            </a:r>
          </a:p>
        </p:txBody>
      </p:sp>
      <p:sp>
        <p:nvSpPr>
          <p:cNvPr id="7" name="TextBox 6"/>
          <p:cNvSpPr txBox="1"/>
          <p:nvPr/>
        </p:nvSpPr>
        <p:spPr>
          <a:xfrm>
            <a:off x="463422" y="1844824"/>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1392023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Underscore characters ( _ ) can be added anywhere between digits in a numerical literal to separate groups of digits in numeric </a:t>
            </a:r>
            <a:r>
              <a:rPr lang="en-US" sz="2400" dirty="0" smtClean="0"/>
              <a:t>literals.</a:t>
            </a:r>
          </a:p>
          <a:p>
            <a:r>
              <a:rPr lang="en-US" sz="2400" dirty="0"/>
              <a:t>The </a:t>
            </a:r>
            <a:r>
              <a:rPr lang="en-US" sz="2400" dirty="0">
                <a:latin typeface="Courier New" panose="02070309020205020404" pitchFamily="49" charset="0"/>
                <a:cs typeface="Courier New" panose="02070309020205020404" pitchFamily="49" charset="0"/>
              </a:rPr>
              <a:t>String</a:t>
            </a:r>
            <a:r>
              <a:rPr lang="en-US" sz="2400" dirty="0"/>
              <a:t> class can be used in the expression of a </a:t>
            </a:r>
            <a:r>
              <a:rPr lang="en-US" sz="2400" dirty="0">
                <a:latin typeface="Courier New" panose="02070309020205020404" pitchFamily="49" charset="0"/>
                <a:cs typeface="Courier New" panose="02070309020205020404" pitchFamily="49" charset="0"/>
              </a:rPr>
              <a:t>switch</a:t>
            </a:r>
            <a:r>
              <a:rPr lang="en-US" sz="2400" dirty="0"/>
              <a:t> </a:t>
            </a:r>
            <a:r>
              <a:rPr lang="en-US" sz="2400" dirty="0" smtClean="0"/>
              <a:t>statement.</a:t>
            </a:r>
          </a:p>
          <a:p>
            <a:r>
              <a:rPr lang="en-US" sz="2400" dirty="0"/>
              <a:t>In Java SE 7, the integral types can be defined using the binary number </a:t>
            </a:r>
            <a:r>
              <a:rPr lang="en-US" sz="2400" dirty="0" smtClean="0"/>
              <a:t>system.</a:t>
            </a:r>
          </a:p>
          <a:p>
            <a:r>
              <a:rPr lang="en-US" sz="2400" dirty="0"/>
              <a:t>The Java SE </a:t>
            </a:r>
            <a:r>
              <a:rPr lang="en-US" sz="2400" dirty="0" smtClean="0"/>
              <a:t>7 complier </a:t>
            </a:r>
            <a:r>
              <a:rPr lang="en-US" sz="2400" dirty="0"/>
              <a:t>generates a warning at the declaration site of a </a:t>
            </a:r>
            <a:r>
              <a:rPr lang="en-US" sz="2400" dirty="0" err="1">
                <a:latin typeface="Courier New" pitchFamily="49" charset="0"/>
                <a:cs typeface="Courier New" pitchFamily="49" charset="0"/>
              </a:rPr>
              <a:t>varargs</a:t>
            </a:r>
            <a:r>
              <a:rPr lang="en-US" sz="2400" dirty="0"/>
              <a:t> method or constructor with a </a:t>
            </a:r>
            <a:r>
              <a:rPr lang="en-US" sz="2400" dirty="0" smtClean="0"/>
              <a:t>non-reliable </a:t>
            </a:r>
            <a:r>
              <a:rPr lang="en-US" sz="2400" dirty="0" err="1">
                <a:latin typeface="Courier New" pitchFamily="49" charset="0"/>
                <a:cs typeface="Courier New" pitchFamily="49" charset="0"/>
              </a:rPr>
              <a:t>varargs</a:t>
            </a:r>
            <a:r>
              <a:rPr lang="en-US" sz="2400" dirty="0">
                <a:cs typeface="Courier New" pitchFamily="49" charset="0"/>
              </a:rPr>
              <a:t> </a:t>
            </a:r>
            <a:r>
              <a:rPr lang="en-US" sz="2400" dirty="0"/>
              <a:t>formal </a:t>
            </a:r>
            <a:r>
              <a:rPr lang="en-US" sz="2400" dirty="0" smtClean="0"/>
              <a:t>parameter.</a:t>
            </a:r>
          </a:p>
          <a:p>
            <a:r>
              <a:rPr lang="en-US" sz="2400" dirty="0"/>
              <a:t>The required type arguments can be replaced to invoke the constructor of a generic class with an empty set of type parameters as long as the compiler infers the type arguments from the </a:t>
            </a:r>
            <a:r>
              <a:rPr lang="en-US" sz="2400" dirty="0" smtClean="0"/>
              <a:t>context.</a:t>
            </a:r>
            <a:endParaRPr lang="en-US" sz="2400" dirty="0"/>
          </a:p>
          <a:p>
            <a:pPr marL="400050" lvl="1" indent="0">
              <a:buNone/>
            </a:pPr>
            <a:endParaRPr lang="en-US" sz="1600" dirty="0"/>
          </a:p>
        </p:txBody>
      </p:sp>
      <p:sp>
        <p:nvSpPr>
          <p:cNvPr id="3" name="Title 2"/>
          <p:cNvSpPr>
            <a:spLocks noGrp="1"/>
          </p:cNvSpPr>
          <p:nvPr>
            <p:ph type="title"/>
          </p:nvPr>
        </p:nvSpPr>
        <p:spPr/>
        <p:txBody>
          <a:bodyPr/>
          <a:lstStyle/>
          <a:p>
            <a:r>
              <a:rPr lang="en-US" dirty="0" smtClean="0"/>
              <a:t>Java </a:t>
            </a:r>
            <a:r>
              <a:rPr lang="en-US" dirty="0"/>
              <a:t>SE 7 </a:t>
            </a:r>
            <a:r>
              <a:rPr lang="en-US" dirty="0" smtClean="0"/>
              <a:t>Enhancements [1-2]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42</a:t>
            </a:fld>
            <a:endParaRPr lang="en-US" dirty="0"/>
          </a:p>
        </p:txBody>
      </p:sp>
    </p:spTree>
    <p:extLst>
      <p:ext uri="{BB962C8B-B14F-4D97-AF65-F5344CB8AC3E}">
        <p14:creationId xmlns:p14="http://schemas.microsoft.com/office/powerpoint/2010/main" xmlns="" val="33526126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single </a:t>
            </a:r>
            <a:r>
              <a:rPr lang="en-US" sz="2400" dirty="0">
                <a:latin typeface="Courier New" panose="02070309020205020404" pitchFamily="49" charset="0"/>
                <a:cs typeface="Courier New" panose="02070309020205020404" pitchFamily="49" charset="0"/>
              </a:rPr>
              <a:t>catch</a:t>
            </a:r>
            <a:r>
              <a:rPr lang="en-US" sz="2400" dirty="0"/>
              <a:t> block handles many types of exception. </a:t>
            </a:r>
            <a:endParaRPr lang="en-US" sz="2400" dirty="0" smtClean="0"/>
          </a:p>
          <a:p>
            <a:r>
              <a:rPr lang="en-US" sz="2400" dirty="0" smtClean="0"/>
              <a:t>Users </a:t>
            </a:r>
            <a:r>
              <a:rPr lang="en-US" sz="2400" dirty="0"/>
              <a:t>can define specific exception types in the </a:t>
            </a:r>
            <a:r>
              <a:rPr lang="en-US" sz="2400" dirty="0">
                <a:latin typeface="Courier New" panose="02070309020205020404" pitchFamily="49" charset="0"/>
                <a:cs typeface="Courier New" panose="02070309020205020404" pitchFamily="49" charset="0"/>
              </a:rPr>
              <a:t>throws</a:t>
            </a:r>
            <a:r>
              <a:rPr lang="en-US" sz="2400" dirty="0"/>
              <a:t> clause of a method declaration because the compiler executes accurate analysis of </a:t>
            </a:r>
            <a:r>
              <a:rPr lang="en-US" sz="2400" dirty="0" err="1"/>
              <a:t>rethrown</a:t>
            </a:r>
            <a:r>
              <a:rPr lang="en-US" sz="2400" dirty="0"/>
              <a:t> exceptions. </a:t>
            </a:r>
            <a:endParaRPr lang="en-US" sz="2400" dirty="0" smtClean="0"/>
          </a:p>
          <a:p>
            <a:r>
              <a:rPr lang="en-US" sz="2400" dirty="0"/>
              <a:t>The</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try-with-resources</a:t>
            </a:r>
            <a:r>
              <a:rPr lang="en-US" sz="2400" dirty="0" smtClean="0">
                <a:cs typeface="Courier New" panose="02070309020205020404" pitchFamily="49" charset="0"/>
              </a:rPr>
              <a:t> </a:t>
            </a:r>
            <a:r>
              <a:rPr lang="en-US" sz="2400" dirty="0" smtClean="0"/>
              <a:t>statement declares </a:t>
            </a:r>
            <a:r>
              <a:rPr lang="en-US" sz="2400" dirty="0"/>
              <a:t>one or more resources, which are objects that should be closed after the programs have finished working with them. </a:t>
            </a:r>
            <a:endParaRPr lang="en-US" sz="2400" dirty="0" smtClean="0"/>
          </a:p>
          <a:p>
            <a:pPr lvl="1"/>
            <a:r>
              <a:rPr lang="en-US" sz="1600" dirty="0" smtClean="0"/>
              <a:t>Object </a:t>
            </a:r>
            <a:r>
              <a:rPr lang="en-US" sz="1600" dirty="0"/>
              <a:t>that implements the new </a:t>
            </a:r>
            <a:r>
              <a:rPr lang="en-US" sz="1600" dirty="0" err="1">
                <a:latin typeface="Courier New" panose="02070309020205020404" pitchFamily="49" charset="0"/>
                <a:cs typeface="Courier New" panose="02070309020205020404" pitchFamily="49" charset="0"/>
              </a:rPr>
              <a:t>java.lang.AutoCloseable</a:t>
            </a:r>
            <a:r>
              <a:rPr lang="en-US" sz="1600" dirty="0"/>
              <a:t> interface or the </a:t>
            </a:r>
            <a:r>
              <a:rPr lang="en-US" sz="1600" dirty="0" err="1">
                <a:latin typeface="Courier New" panose="02070309020205020404" pitchFamily="49" charset="0"/>
                <a:cs typeface="Courier New" panose="02070309020205020404" pitchFamily="49" charset="0"/>
              </a:rPr>
              <a:t>java.io.Closeable</a:t>
            </a:r>
            <a:r>
              <a:rPr lang="en-US" sz="1600" dirty="0"/>
              <a:t> interface can be used as a resource. </a:t>
            </a:r>
            <a:endParaRPr lang="en-US" sz="1600" dirty="0" smtClean="0"/>
          </a:p>
          <a:p>
            <a:pPr lvl="1"/>
            <a:r>
              <a:rPr lang="en-US" sz="1600" dirty="0" smtClean="0"/>
              <a:t>The </a:t>
            </a:r>
            <a:r>
              <a:rPr lang="en-US" sz="1600" dirty="0"/>
              <a:t>statement ensures that each resource is closed at the end of the statement. </a:t>
            </a:r>
          </a:p>
        </p:txBody>
      </p:sp>
      <p:sp>
        <p:nvSpPr>
          <p:cNvPr id="3" name="Title 2"/>
          <p:cNvSpPr>
            <a:spLocks noGrp="1"/>
          </p:cNvSpPr>
          <p:nvPr>
            <p:ph type="title"/>
          </p:nvPr>
        </p:nvSpPr>
        <p:spPr/>
        <p:txBody>
          <a:bodyPr/>
          <a:lstStyle/>
          <a:p>
            <a:r>
              <a:rPr lang="en-US" dirty="0" smtClean="0"/>
              <a:t>Java </a:t>
            </a:r>
            <a:r>
              <a:rPr lang="en-US" dirty="0"/>
              <a:t>SE 7 </a:t>
            </a:r>
            <a:r>
              <a:rPr lang="en-US" dirty="0" smtClean="0"/>
              <a:t>Enhancements [2-2</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43</a:t>
            </a:fld>
            <a:endParaRPr lang="en-US" dirty="0"/>
          </a:p>
        </p:txBody>
      </p:sp>
    </p:spTree>
    <p:extLst>
      <p:ext uri="{BB962C8B-B14F-4D97-AF65-F5344CB8AC3E}">
        <p14:creationId xmlns:p14="http://schemas.microsoft.com/office/powerpoint/2010/main" xmlns="" val="34582883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Collection is an object that manages a group of objects. </a:t>
            </a:r>
            <a:endParaRPr lang="en-US" sz="2400" dirty="0" smtClean="0"/>
          </a:p>
          <a:p>
            <a:r>
              <a:rPr lang="en-US" sz="2400" dirty="0" smtClean="0"/>
              <a:t>Collection </a:t>
            </a:r>
            <a:r>
              <a:rPr lang="en-US" sz="2400" dirty="0"/>
              <a:t>API depends on generics for its implementation. </a:t>
            </a:r>
            <a:endParaRPr lang="en-US" sz="2400" dirty="0" smtClean="0"/>
          </a:p>
          <a:p>
            <a:r>
              <a:rPr lang="en-US" sz="2400" dirty="0"/>
              <a:t>The following Code Snippet illustrates this:</a:t>
            </a:r>
          </a:p>
          <a:p>
            <a:endParaRPr lang="en-US" sz="1600" dirty="0"/>
          </a:p>
        </p:txBody>
      </p:sp>
      <p:sp>
        <p:nvSpPr>
          <p:cNvPr id="3" name="Title 2"/>
          <p:cNvSpPr>
            <a:spLocks noGrp="1"/>
          </p:cNvSpPr>
          <p:nvPr>
            <p:ph type="title"/>
          </p:nvPr>
        </p:nvSpPr>
        <p:spPr/>
        <p:txBody>
          <a:bodyPr/>
          <a:lstStyle/>
          <a:p>
            <a:r>
              <a:rPr lang="en-US" dirty="0" smtClean="0"/>
              <a:t>Collection </a:t>
            </a:r>
            <a:r>
              <a:rPr lang="en-US" dirty="0"/>
              <a:t>and </a:t>
            </a:r>
            <a:r>
              <a:rPr lang="en-US" dirty="0" smtClean="0"/>
              <a:t>Generics [1-2]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44</a:t>
            </a:fld>
            <a:endParaRPr lang="en-US" dirty="0"/>
          </a:p>
        </p:txBody>
      </p:sp>
      <p:sp>
        <p:nvSpPr>
          <p:cNvPr id="6" name="TextBox 5"/>
          <p:cNvSpPr txBox="1"/>
          <p:nvPr/>
        </p:nvSpPr>
        <p:spPr>
          <a:xfrm>
            <a:off x="433334" y="2790429"/>
            <a:ext cx="7643866" cy="300082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public class </a:t>
            </a:r>
            <a:r>
              <a:rPr lang="en-US" sz="1800" dirty="0" err="1"/>
              <a:t>GenericArrayListExample</a:t>
            </a:r>
            <a:r>
              <a:rPr lang="en-US" sz="1800" dirty="0"/>
              <a:t> { </a:t>
            </a:r>
          </a:p>
          <a:p>
            <a:pPr indent="114300"/>
            <a:r>
              <a:rPr lang="en-US" sz="1800" dirty="0"/>
              <a:t>public static void main(String[] </a:t>
            </a:r>
            <a:r>
              <a:rPr lang="en-US" sz="1800" dirty="0" err="1"/>
              <a:t>args</a:t>
            </a:r>
            <a:r>
              <a:rPr lang="en-US" sz="1800" dirty="0"/>
              <a:t>) { </a:t>
            </a:r>
          </a:p>
          <a:p>
            <a:pPr indent="400050"/>
            <a:r>
              <a:rPr lang="en-US" sz="1800" dirty="0"/>
              <a:t>List&lt;Integer&gt; </a:t>
            </a:r>
            <a:r>
              <a:rPr lang="en-US" sz="1800" dirty="0" err="1"/>
              <a:t>partObj</a:t>
            </a:r>
            <a:r>
              <a:rPr lang="en-US" sz="1800" dirty="0"/>
              <a:t> = new </a:t>
            </a:r>
            <a:r>
              <a:rPr lang="en-US" sz="1800" dirty="0" err="1"/>
              <a:t>ArrayList</a:t>
            </a:r>
            <a:r>
              <a:rPr lang="en-US" sz="1800" dirty="0"/>
              <a:t>&lt;&gt;(3); </a:t>
            </a:r>
          </a:p>
          <a:p>
            <a:pPr indent="400050"/>
            <a:r>
              <a:rPr lang="en-US" sz="1800" dirty="0" err="1"/>
              <a:t>partObj.add</a:t>
            </a:r>
            <a:r>
              <a:rPr lang="en-US" sz="1800" dirty="0"/>
              <a:t>(new Integer(1010)); </a:t>
            </a:r>
          </a:p>
          <a:p>
            <a:pPr indent="400050"/>
            <a:r>
              <a:rPr lang="en-US" sz="1800" dirty="0" err="1"/>
              <a:t>partObj.add</a:t>
            </a:r>
            <a:r>
              <a:rPr lang="en-US" sz="1800" dirty="0"/>
              <a:t>(new Integer(2020)); </a:t>
            </a:r>
          </a:p>
          <a:p>
            <a:pPr indent="400050"/>
            <a:r>
              <a:rPr lang="en-US" sz="1800" dirty="0" err="1"/>
              <a:t>partObj.add</a:t>
            </a:r>
            <a:r>
              <a:rPr lang="en-US" sz="1800" dirty="0"/>
              <a:t>(new Integer(3030)); </a:t>
            </a:r>
          </a:p>
          <a:p>
            <a:pPr indent="400050"/>
            <a:r>
              <a:rPr lang="en-US" sz="1800" dirty="0" err="1"/>
              <a:t>System.out.println</a:t>
            </a:r>
            <a:r>
              <a:rPr lang="en-US" sz="1800" dirty="0"/>
              <a:t>(“Part Numbers are as follows: “); </a:t>
            </a:r>
          </a:p>
          <a:p>
            <a:pPr indent="400050"/>
            <a:r>
              <a:rPr lang="en-US" sz="1800" dirty="0"/>
              <a:t>Iterator&lt;Integer&gt; value = </a:t>
            </a:r>
            <a:r>
              <a:rPr lang="en-US" sz="1800" dirty="0" err="1"/>
              <a:t>partObj.iterator</a:t>
            </a:r>
            <a:r>
              <a:rPr lang="en-US" sz="1800" dirty="0" smtClean="0"/>
              <a:t>(); 			</a:t>
            </a:r>
            <a:endParaRPr lang="en-US" sz="1800" dirty="0"/>
          </a:p>
        </p:txBody>
      </p:sp>
      <p:sp>
        <p:nvSpPr>
          <p:cNvPr id="7" name="TextBox 6"/>
          <p:cNvSpPr txBox="1"/>
          <p:nvPr/>
        </p:nvSpPr>
        <p:spPr>
          <a:xfrm>
            <a:off x="440230" y="2276872"/>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1517686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marL="0" indent="0">
              <a:buNone/>
            </a:pPr>
            <a:r>
              <a:rPr lang="en-US" sz="2400" dirty="0" smtClean="0"/>
              <a:t>The following figure displays </a:t>
            </a:r>
            <a:r>
              <a:rPr lang="en-US" sz="2400" dirty="0"/>
              <a:t>the </a:t>
            </a:r>
            <a:r>
              <a:rPr lang="en-US" sz="2400" smtClean="0"/>
              <a:t>output </a:t>
            </a:r>
            <a:r>
              <a:rPr lang="en-US" sz="2400" smtClean="0"/>
              <a:t>of </a:t>
            </a:r>
            <a:r>
              <a:rPr lang="en-US" sz="2400" dirty="0"/>
              <a:t>collection API and </a:t>
            </a:r>
            <a:r>
              <a:rPr lang="en-US" sz="2400" dirty="0" smtClean="0"/>
              <a:t>generics:</a:t>
            </a:r>
            <a:endParaRPr lang="en-US" sz="2400" dirty="0"/>
          </a:p>
        </p:txBody>
      </p:sp>
      <p:sp>
        <p:nvSpPr>
          <p:cNvPr id="3" name="Title 2"/>
          <p:cNvSpPr>
            <a:spLocks noGrp="1"/>
          </p:cNvSpPr>
          <p:nvPr>
            <p:ph type="title"/>
          </p:nvPr>
        </p:nvSpPr>
        <p:spPr/>
        <p:txBody>
          <a:bodyPr/>
          <a:lstStyle/>
          <a:p>
            <a:r>
              <a:rPr lang="en-US" dirty="0" smtClean="0"/>
              <a:t>Collection </a:t>
            </a:r>
            <a:r>
              <a:rPr lang="en-US" dirty="0"/>
              <a:t>and </a:t>
            </a:r>
            <a:r>
              <a:rPr lang="en-US" dirty="0" smtClean="0"/>
              <a:t>Generics [2-2</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45</a:t>
            </a:fld>
            <a:endParaRPr lang="en-US" dirty="0"/>
          </a:p>
        </p:txBody>
      </p:sp>
      <p:sp>
        <p:nvSpPr>
          <p:cNvPr id="6" name="TextBox 5"/>
          <p:cNvSpPr txBox="1"/>
          <p:nvPr/>
        </p:nvSpPr>
        <p:spPr>
          <a:xfrm>
            <a:off x="433334" y="980728"/>
            <a:ext cx="7643866" cy="228062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400050"/>
            <a:r>
              <a:rPr lang="en-US" sz="1800" dirty="0" smtClean="0"/>
              <a:t>while </a:t>
            </a:r>
            <a:r>
              <a:rPr lang="en-US" sz="1800" dirty="0"/>
              <a:t>(</a:t>
            </a:r>
            <a:r>
              <a:rPr lang="en-US" sz="1800" dirty="0" err="1"/>
              <a:t>value.hasNext</a:t>
            </a:r>
            <a:r>
              <a:rPr lang="en-US" sz="1800" dirty="0"/>
              <a:t>()) { </a:t>
            </a:r>
          </a:p>
          <a:p>
            <a:pPr indent="800100"/>
            <a:r>
              <a:rPr lang="en-US" sz="1800" dirty="0"/>
              <a:t>Integer </a:t>
            </a:r>
            <a:r>
              <a:rPr lang="en-US" sz="1800" dirty="0" err="1"/>
              <a:t>partNumberObj</a:t>
            </a:r>
            <a:r>
              <a:rPr lang="en-US" sz="1800" dirty="0"/>
              <a:t> = </a:t>
            </a:r>
            <a:r>
              <a:rPr lang="en-US" sz="1800" dirty="0" err="1"/>
              <a:t>value.next</a:t>
            </a:r>
            <a:r>
              <a:rPr lang="en-US" sz="1800" dirty="0"/>
              <a:t>(); </a:t>
            </a:r>
          </a:p>
          <a:p>
            <a:pPr indent="800100"/>
            <a:r>
              <a:rPr lang="en-US" sz="1800" dirty="0" err="1"/>
              <a:t>int</a:t>
            </a:r>
            <a:r>
              <a:rPr lang="en-US" sz="1800" dirty="0"/>
              <a:t> </a:t>
            </a:r>
            <a:r>
              <a:rPr lang="en-US" sz="1800" dirty="0" err="1" smtClean="0"/>
              <a:t>partNumber</a:t>
            </a:r>
            <a:r>
              <a:rPr lang="en-US" sz="1800" dirty="0" smtClean="0"/>
              <a:t> </a:t>
            </a:r>
            <a:r>
              <a:rPr lang="en-US" sz="1800" dirty="0"/>
              <a:t>= </a:t>
            </a:r>
            <a:r>
              <a:rPr lang="en-US" sz="1800" dirty="0" err="1"/>
              <a:t>partNumberObj.intValue</a:t>
            </a:r>
            <a:r>
              <a:rPr lang="en-US" sz="1800" dirty="0"/>
              <a:t>(); </a:t>
            </a:r>
          </a:p>
          <a:p>
            <a:pPr indent="800100"/>
            <a:r>
              <a:rPr lang="en-US" sz="1800" dirty="0" err="1"/>
              <a:t>System.out.println</a:t>
            </a:r>
            <a:r>
              <a:rPr lang="en-US" sz="1800" dirty="0"/>
              <a:t>(“” + +</a:t>
            </a:r>
            <a:r>
              <a:rPr lang="en-US" sz="1800" dirty="0" err="1"/>
              <a:t>partNumber</a:t>
            </a:r>
            <a:r>
              <a:rPr lang="en-US" sz="1800" dirty="0"/>
              <a:t>); </a:t>
            </a:r>
          </a:p>
          <a:p>
            <a:pPr indent="400050"/>
            <a:r>
              <a:rPr lang="en-US" sz="1800" dirty="0"/>
              <a:t>} </a:t>
            </a:r>
          </a:p>
          <a:p>
            <a:pPr indent="114300"/>
            <a:r>
              <a:rPr lang="en-US" sz="1800" dirty="0"/>
              <a:t>} </a:t>
            </a:r>
          </a:p>
          <a:p>
            <a:r>
              <a:rPr lang="en-US" sz="1800" dirty="0"/>
              <a:t>} 					</a:t>
            </a:r>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91948" y="4194199"/>
            <a:ext cx="5436304" cy="1951112"/>
          </a:xfrm>
          <a:prstGeom prst="rect">
            <a:avLst/>
          </a:prstGeom>
        </p:spPr>
      </p:pic>
    </p:spTree>
    <p:extLst>
      <p:ext uri="{BB962C8B-B14F-4D97-AF65-F5344CB8AC3E}">
        <p14:creationId xmlns:p14="http://schemas.microsoft.com/office/powerpoint/2010/main" xmlns="" val="42793558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Wildcards </a:t>
            </a:r>
            <a:r>
              <a:rPr lang="en-US" dirty="0"/>
              <a:t>with Generics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46</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2283" y="1412776"/>
            <a:ext cx="8830776" cy="3789585"/>
          </a:xfrm>
          <a:prstGeom prst="rect">
            <a:avLst/>
          </a:prstGeom>
        </p:spPr>
      </p:pic>
    </p:spTree>
    <p:extLst>
      <p:ext uri="{BB962C8B-B14F-4D97-AF65-F5344CB8AC3E}">
        <p14:creationId xmlns:p14="http://schemas.microsoft.com/office/powerpoint/2010/main" xmlns="" val="9303216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Exceptions provide a reliable mechanism for identifying and responding to error conditions. </a:t>
            </a:r>
            <a:endParaRPr lang="en-US" sz="2400" dirty="0" smtClean="0"/>
          </a:p>
          <a:p>
            <a:r>
              <a:rPr lang="en-US" sz="2400" dirty="0" smtClean="0"/>
              <a:t>The </a:t>
            </a:r>
            <a:r>
              <a:rPr lang="en-US" sz="2400" dirty="0">
                <a:latin typeface="Courier New" panose="02070309020205020404" pitchFamily="49" charset="0"/>
                <a:cs typeface="Courier New" panose="02070309020205020404" pitchFamily="49" charset="0"/>
              </a:rPr>
              <a:t>catch</a:t>
            </a:r>
            <a:r>
              <a:rPr lang="en-US" sz="2400" dirty="0"/>
              <a:t> clause present with a </a:t>
            </a:r>
            <a:r>
              <a:rPr lang="en-US" sz="2400" dirty="0">
                <a:latin typeface="Courier New" panose="02070309020205020404" pitchFamily="49" charset="0"/>
                <a:cs typeface="Courier New" panose="02070309020205020404" pitchFamily="49" charset="0"/>
              </a:rPr>
              <a:t>try</a:t>
            </a:r>
            <a:r>
              <a:rPr lang="en-US" sz="2400" dirty="0"/>
              <a:t> statement checks that the thrown exception matches the given type. </a:t>
            </a:r>
            <a:endParaRPr lang="en-US" sz="2400" dirty="0" smtClean="0"/>
          </a:p>
          <a:p>
            <a:r>
              <a:rPr lang="en-US" sz="2400" dirty="0" smtClean="0"/>
              <a:t>A </a:t>
            </a:r>
            <a:r>
              <a:rPr lang="en-US" sz="2400" dirty="0"/>
              <a:t>compiler cannot ensure that the type parameters specified in the </a:t>
            </a:r>
            <a:r>
              <a:rPr lang="en-US" sz="2400" dirty="0">
                <a:latin typeface="Courier New" panose="02070309020205020404" pitchFamily="49" charset="0"/>
                <a:cs typeface="Courier New" panose="02070309020205020404" pitchFamily="49" charset="0"/>
              </a:rPr>
              <a:t>catch</a:t>
            </a:r>
            <a:r>
              <a:rPr lang="en-US" sz="2400" dirty="0"/>
              <a:t> clause matches the exception of unknown origin as an exception is thrown and caught at run time. </a:t>
            </a:r>
            <a:endParaRPr lang="en-US" sz="2400" dirty="0" smtClean="0"/>
          </a:p>
          <a:p>
            <a:r>
              <a:rPr lang="en-US" sz="2400" dirty="0" smtClean="0"/>
              <a:t>Thus</a:t>
            </a:r>
            <a:r>
              <a:rPr lang="en-US" sz="2400" dirty="0"/>
              <a:t>, the </a:t>
            </a:r>
            <a:r>
              <a:rPr lang="en-US" sz="2400" dirty="0">
                <a:latin typeface="Courier New" panose="02070309020205020404" pitchFamily="49" charset="0"/>
                <a:cs typeface="Courier New" panose="02070309020205020404" pitchFamily="49" charset="0"/>
              </a:rPr>
              <a:t>catch</a:t>
            </a:r>
            <a:r>
              <a:rPr lang="en-US" sz="2400" dirty="0"/>
              <a:t> clause cannot include type variables or wildcards. </a:t>
            </a:r>
            <a:endParaRPr lang="en-US" sz="2400" dirty="0" smtClean="0"/>
          </a:p>
          <a:p>
            <a:r>
              <a:rPr lang="en-US" sz="2400" dirty="0" smtClean="0"/>
              <a:t>A </a:t>
            </a:r>
            <a:r>
              <a:rPr lang="en-US" sz="2400" dirty="0"/>
              <a:t>subclass of </a:t>
            </a:r>
            <a:r>
              <a:rPr lang="en-US" sz="2400" dirty="0" err="1">
                <a:latin typeface="Courier New" panose="02070309020205020404" pitchFamily="49" charset="0"/>
                <a:cs typeface="Courier New" panose="02070309020205020404" pitchFamily="49" charset="0"/>
              </a:rPr>
              <a:t>Throwable</a:t>
            </a:r>
            <a:r>
              <a:rPr lang="en-US" sz="2400" dirty="0"/>
              <a:t> class cannot be made generic as it is not possible to catch a runtime exception with compile time parameters intact. </a:t>
            </a:r>
          </a:p>
          <a:p>
            <a:r>
              <a:rPr lang="en-US" sz="2400" dirty="0"/>
              <a:t>In Generics, the type variable can be used in the throws clause of the method signature. </a:t>
            </a:r>
            <a:endParaRPr lang="en-US" sz="1600" dirty="0"/>
          </a:p>
        </p:txBody>
      </p:sp>
      <p:sp>
        <p:nvSpPr>
          <p:cNvPr id="3" name="Title 2"/>
          <p:cNvSpPr>
            <a:spLocks noGrp="1"/>
          </p:cNvSpPr>
          <p:nvPr>
            <p:ph type="title"/>
          </p:nvPr>
        </p:nvSpPr>
        <p:spPr/>
        <p:txBody>
          <a:bodyPr/>
          <a:lstStyle/>
          <a:p>
            <a:r>
              <a:rPr lang="en-US" dirty="0" smtClean="0"/>
              <a:t>Exception </a:t>
            </a:r>
            <a:r>
              <a:rPr lang="en-US" dirty="0"/>
              <a:t>Handling with </a:t>
            </a:r>
            <a:r>
              <a:rPr lang="en-US" dirty="0" smtClean="0"/>
              <a:t>Generics [1-2]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47</a:t>
            </a:fld>
            <a:endParaRPr lang="en-US" dirty="0"/>
          </a:p>
        </p:txBody>
      </p:sp>
    </p:spTree>
    <p:extLst>
      <p:ext uri="{BB962C8B-B14F-4D97-AF65-F5344CB8AC3E}">
        <p14:creationId xmlns:p14="http://schemas.microsoft.com/office/powerpoint/2010/main" xmlns="" val="2529074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The following Code Snippet displays the use of generic type with </a:t>
            </a:r>
            <a:r>
              <a:rPr lang="en-US" sz="2400" dirty="0" smtClean="0"/>
              <a:t>exceptions:</a:t>
            </a:r>
            <a:endParaRPr lang="en-US" sz="2400" dirty="0"/>
          </a:p>
          <a:p>
            <a:pPr marL="0" indent="0">
              <a:buNone/>
            </a:pPr>
            <a:r>
              <a:rPr lang="en-US" sz="2400" dirty="0" smtClean="0"/>
              <a:t> </a:t>
            </a:r>
          </a:p>
          <a:p>
            <a:pPr marL="0" indent="0">
              <a:buNone/>
            </a:pPr>
            <a:endParaRPr lang="en-US" sz="1600" dirty="0"/>
          </a:p>
        </p:txBody>
      </p:sp>
      <p:sp>
        <p:nvSpPr>
          <p:cNvPr id="3" name="Title 2"/>
          <p:cNvSpPr>
            <a:spLocks noGrp="1"/>
          </p:cNvSpPr>
          <p:nvPr>
            <p:ph type="title"/>
          </p:nvPr>
        </p:nvSpPr>
        <p:spPr/>
        <p:txBody>
          <a:bodyPr/>
          <a:lstStyle/>
          <a:p>
            <a:r>
              <a:rPr lang="en-US" dirty="0" smtClean="0"/>
              <a:t>Exception </a:t>
            </a:r>
            <a:r>
              <a:rPr lang="en-US" dirty="0"/>
              <a:t>Handling with Generics </a:t>
            </a:r>
            <a:r>
              <a:rPr lang="en-US" dirty="0" smtClean="0"/>
              <a:t>[2-2</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48</a:t>
            </a:fld>
            <a:endParaRPr lang="en-US" dirty="0"/>
          </a:p>
        </p:txBody>
      </p:sp>
      <p:sp>
        <p:nvSpPr>
          <p:cNvPr id="6" name="TextBox 5"/>
          <p:cNvSpPr txBox="1"/>
          <p:nvPr/>
        </p:nvSpPr>
        <p:spPr>
          <a:xfrm>
            <a:off x="433334" y="2214365"/>
            <a:ext cx="7643866" cy="435119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interface Command&lt;X extends </a:t>
            </a:r>
            <a:r>
              <a:rPr lang="en-US" sz="1800" dirty="0" err="1"/>
              <a:t>Throwable</a:t>
            </a:r>
            <a:r>
              <a:rPr lang="en-US" sz="1800" dirty="0"/>
              <a:t>&gt; </a:t>
            </a:r>
          </a:p>
          <a:p>
            <a:r>
              <a:rPr lang="en-US" sz="1800" dirty="0"/>
              <a:t>{ </a:t>
            </a:r>
          </a:p>
          <a:p>
            <a:pPr indent="171450"/>
            <a:r>
              <a:rPr lang="en-US" sz="1800" dirty="0"/>
              <a:t>public void calculate(Integer </a:t>
            </a:r>
            <a:r>
              <a:rPr lang="en-US" sz="1800" dirty="0" err="1"/>
              <a:t>arg</a:t>
            </a:r>
            <a:r>
              <a:rPr lang="en-US" sz="1800" dirty="0"/>
              <a:t>) throws X; </a:t>
            </a:r>
          </a:p>
          <a:p>
            <a:r>
              <a:rPr lang="en-US" sz="1800" dirty="0"/>
              <a:t>}</a:t>
            </a:r>
          </a:p>
          <a:p>
            <a:r>
              <a:rPr lang="en-US" sz="1800" dirty="0"/>
              <a:t>public class </a:t>
            </a:r>
            <a:r>
              <a:rPr lang="en-US" sz="1800" dirty="0" err="1"/>
              <a:t>ExTest</a:t>
            </a:r>
            <a:r>
              <a:rPr lang="en-US" sz="1800" dirty="0"/>
              <a:t> implements Command &lt;</a:t>
            </a:r>
            <a:r>
              <a:rPr lang="en-US" sz="1800" dirty="0" err="1"/>
              <a:t>ArithmeticException</a:t>
            </a:r>
            <a:r>
              <a:rPr lang="en-US" sz="1800" dirty="0"/>
              <a:t>&gt; </a:t>
            </a:r>
          </a:p>
          <a:p>
            <a:r>
              <a:rPr lang="en-US" sz="1800" dirty="0"/>
              <a:t>{ </a:t>
            </a:r>
          </a:p>
          <a:p>
            <a:pPr indent="171450"/>
            <a:r>
              <a:rPr lang="en-US" sz="1800" dirty="0"/>
              <a:t>public void calculate(Integer </a:t>
            </a:r>
            <a:r>
              <a:rPr lang="en-US" sz="1800" dirty="0" err="1"/>
              <a:t>num</a:t>
            </a:r>
            <a:r>
              <a:rPr lang="en-US" sz="1800" dirty="0"/>
              <a:t>) throws </a:t>
            </a:r>
            <a:r>
              <a:rPr lang="en-US" sz="1800" dirty="0" err="1"/>
              <a:t>ArithmeticException</a:t>
            </a:r>
            <a:r>
              <a:rPr lang="en-US" sz="1800" dirty="0"/>
              <a:t> </a:t>
            </a:r>
          </a:p>
          <a:p>
            <a:pPr indent="171450"/>
            <a:r>
              <a:rPr lang="en-US" sz="1800" dirty="0"/>
              <a:t>{ </a:t>
            </a:r>
          </a:p>
          <a:p>
            <a:pPr indent="285750"/>
            <a:r>
              <a:rPr lang="en-US" sz="1800" dirty="0" err="1"/>
              <a:t>int</a:t>
            </a:r>
            <a:r>
              <a:rPr lang="en-US" sz="1800" dirty="0"/>
              <a:t> no = </a:t>
            </a:r>
            <a:r>
              <a:rPr lang="en-US" sz="1800" dirty="0" err="1"/>
              <a:t>num.valueOf</a:t>
            </a:r>
            <a:r>
              <a:rPr lang="en-US" sz="1800" dirty="0"/>
              <a:t>(</a:t>
            </a:r>
            <a:r>
              <a:rPr lang="en-US" sz="1800" dirty="0" err="1"/>
              <a:t>num</a:t>
            </a:r>
            <a:r>
              <a:rPr lang="en-US" sz="1800" dirty="0"/>
              <a:t>); </a:t>
            </a:r>
          </a:p>
          <a:p>
            <a:pPr indent="285750"/>
            <a:r>
              <a:rPr lang="en-US" sz="1800" dirty="0" err="1"/>
              <a:t>System.out.println</a:t>
            </a:r>
            <a:r>
              <a:rPr lang="en-US" sz="1800" dirty="0"/>
              <a:t>(“Value is: “ + (no/0)); </a:t>
            </a:r>
          </a:p>
          <a:p>
            <a:pPr indent="171450"/>
            <a:r>
              <a:rPr lang="en-US" sz="1800" dirty="0"/>
              <a:t>} </a:t>
            </a:r>
          </a:p>
          <a:p>
            <a:r>
              <a:rPr lang="en-US" sz="1800" dirty="0"/>
              <a:t>} </a:t>
            </a:r>
          </a:p>
        </p:txBody>
      </p:sp>
      <p:sp>
        <p:nvSpPr>
          <p:cNvPr id="7" name="TextBox 6"/>
          <p:cNvSpPr txBox="1"/>
          <p:nvPr/>
        </p:nvSpPr>
        <p:spPr>
          <a:xfrm>
            <a:off x="440230" y="170080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2630586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Inheritance is a mechanism to derive new classes or interfaces from the existing ones. </a:t>
            </a:r>
            <a:endParaRPr lang="en-US" sz="2400" dirty="0" smtClean="0"/>
          </a:p>
          <a:p>
            <a:r>
              <a:rPr lang="en-US" sz="2400" dirty="0" smtClean="0"/>
              <a:t>Object-oriented </a:t>
            </a:r>
            <a:r>
              <a:rPr lang="en-US" sz="2400" dirty="0"/>
              <a:t>programming allows classes to inherit commonly used state and behavior from other classes. </a:t>
            </a:r>
          </a:p>
          <a:p>
            <a:r>
              <a:rPr lang="en-US" sz="2400" dirty="0"/>
              <a:t>Classes can extend generic </a:t>
            </a:r>
            <a:r>
              <a:rPr lang="en-US" sz="2400" dirty="0" smtClean="0"/>
              <a:t>classes and </a:t>
            </a:r>
            <a:r>
              <a:rPr lang="en-US" sz="2400" dirty="0"/>
              <a:t>provide values for type parameters or add new type parameters. </a:t>
            </a:r>
            <a:endParaRPr lang="en-US" sz="2400" dirty="0" smtClean="0"/>
          </a:p>
          <a:p>
            <a:r>
              <a:rPr lang="en-US" sz="2400" dirty="0" smtClean="0"/>
              <a:t>A </a:t>
            </a:r>
            <a:r>
              <a:rPr lang="en-US" sz="2400" dirty="0"/>
              <a:t>class cannot inherit from parametric type. </a:t>
            </a:r>
            <a:endParaRPr lang="en-US" sz="2400" dirty="0" smtClean="0"/>
          </a:p>
          <a:p>
            <a:r>
              <a:rPr lang="en-US" sz="2400" dirty="0" smtClean="0"/>
              <a:t>Two </a:t>
            </a:r>
            <a:r>
              <a:rPr lang="en-US" sz="2400" dirty="0"/>
              <a:t>instantiations of the same generic type cannot be used in inheritance. </a:t>
            </a:r>
            <a:endParaRPr lang="en-US" sz="1600" dirty="0"/>
          </a:p>
        </p:txBody>
      </p:sp>
      <p:sp>
        <p:nvSpPr>
          <p:cNvPr id="3" name="Title 2"/>
          <p:cNvSpPr>
            <a:spLocks noGrp="1"/>
          </p:cNvSpPr>
          <p:nvPr>
            <p:ph type="title"/>
          </p:nvPr>
        </p:nvSpPr>
        <p:spPr/>
        <p:txBody>
          <a:bodyPr/>
          <a:lstStyle/>
          <a:p>
            <a:r>
              <a:rPr lang="en-US" dirty="0" smtClean="0"/>
              <a:t>Inheritance </a:t>
            </a:r>
            <a:r>
              <a:rPr lang="en-US" dirty="0"/>
              <a:t>with </a:t>
            </a:r>
            <a:r>
              <a:rPr lang="en-US" dirty="0" smtClean="0"/>
              <a:t>Generics [1-4]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49</a:t>
            </a:fld>
            <a:endParaRPr lang="en-US" dirty="0"/>
          </a:p>
        </p:txBody>
      </p:sp>
    </p:spTree>
    <p:extLst>
      <p:ext uri="{BB962C8B-B14F-4D97-AF65-F5344CB8AC3E}">
        <p14:creationId xmlns:p14="http://schemas.microsoft.com/office/powerpoint/2010/main" xmlns="" val="1620505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Generics allow the programmer to communicate the type of a collection to the compiler so that it can be checked. </a:t>
            </a:r>
            <a:endParaRPr lang="en-US" sz="2400" dirty="0" smtClean="0"/>
          </a:p>
          <a:p>
            <a:r>
              <a:rPr lang="en-US" sz="2400" dirty="0" smtClean="0"/>
              <a:t>Thus</a:t>
            </a:r>
            <a:r>
              <a:rPr lang="en-US" sz="2400" dirty="0"/>
              <a:t>, using Generics is safe as during compilation of the program, the compiler consistently checks for the element type of the collection and inserts the correct cast on elements being taken out of the collection. </a:t>
            </a:r>
            <a:endParaRPr lang="en-US" sz="2400" dirty="0" smtClean="0"/>
          </a:p>
          <a:p>
            <a:endParaRPr lang="en-US" sz="2400" dirty="0"/>
          </a:p>
          <a:p>
            <a:endParaRPr lang="en-US" sz="2400" dirty="0" smtClean="0"/>
          </a:p>
          <a:p>
            <a:endParaRPr lang="en-US" sz="2400" dirty="0"/>
          </a:p>
          <a:p>
            <a:endParaRPr lang="en-US" sz="2400" dirty="0" smtClean="0"/>
          </a:p>
          <a:p>
            <a:pPr marL="0" indent="0">
              <a:buNone/>
            </a:pPr>
            <a:r>
              <a:rPr lang="en-US" sz="2400" dirty="0"/>
              <a:t>In the code, an instance of linked list is created. </a:t>
            </a:r>
            <a:r>
              <a:rPr lang="en-US" sz="2400" dirty="0" smtClean="0"/>
              <a:t>An </a:t>
            </a:r>
            <a:r>
              <a:rPr lang="en-US" sz="2400" dirty="0"/>
              <a:t>element of type Integer is added to the list. </a:t>
            </a:r>
            <a:r>
              <a:rPr lang="en-US" sz="2400" dirty="0" smtClean="0"/>
              <a:t>While </a:t>
            </a:r>
            <a:r>
              <a:rPr lang="en-US" sz="2400" dirty="0"/>
              <a:t>retrieving the value from the list, an explicit cast of the element was required. </a:t>
            </a:r>
            <a:endParaRPr lang="en-GB" sz="2400" dirty="0"/>
          </a:p>
        </p:txBody>
      </p:sp>
      <p:sp>
        <p:nvSpPr>
          <p:cNvPr id="3" name="Title 2"/>
          <p:cNvSpPr>
            <a:spLocks noGrp="1"/>
          </p:cNvSpPr>
          <p:nvPr>
            <p:ph type="title"/>
          </p:nvPr>
        </p:nvSpPr>
        <p:spPr/>
        <p:txBody>
          <a:bodyPr/>
          <a:lstStyle/>
          <a:p>
            <a:r>
              <a:rPr lang="en-US" dirty="0" smtClean="0"/>
              <a:t>Generics Overview [2-3]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6" name="TextBox 5"/>
          <p:cNvSpPr txBox="1"/>
          <p:nvPr/>
        </p:nvSpPr>
        <p:spPr>
          <a:xfrm>
            <a:off x="485572" y="3856488"/>
            <a:ext cx="8262891" cy="95103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err="1"/>
              <a:t>LinkedList</a:t>
            </a:r>
            <a:r>
              <a:rPr lang="en-US" sz="1800" dirty="0"/>
              <a:t> list = new </a:t>
            </a:r>
            <a:r>
              <a:rPr lang="en-US" sz="1800" dirty="0" err="1"/>
              <a:t>LinkedList</a:t>
            </a:r>
            <a:r>
              <a:rPr lang="en-US" sz="1800" dirty="0"/>
              <a:t>(); </a:t>
            </a:r>
          </a:p>
          <a:p>
            <a:r>
              <a:rPr lang="en-US" sz="1800" dirty="0" err="1"/>
              <a:t>list.add</a:t>
            </a:r>
            <a:r>
              <a:rPr lang="en-US" sz="1800" dirty="0"/>
              <a:t>(new Integer(1)); </a:t>
            </a:r>
          </a:p>
          <a:p>
            <a:r>
              <a:rPr lang="en-US" sz="1800" dirty="0"/>
              <a:t>Integer </a:t>
            </a:r>
            <a:r>
              <a:rPr lang="en-US" sz="1800" dirty="0" err="1"/>
              <a:t>num</a:t>
            </a:r>
            <a:r>
              <a:rPr lang="en-US" sz="1800" dirty="0"/>
              <a:t> = (Integer) </a:t>
            </a:r>
            <a:r>
              <a:rPr lang="en-US" sz="1800" dirty="0" err="1"/>
              <a:t>list.get</a:t>
            </a:r>
            <a:r>
              <a:rPr lang="en-US" sz="1800" dirty="0"/>
              <a:t>(0); 	</a:t>
            </a:r>
          </a:p>
        </p:txBody>
      </p:sp>
      <p:sp>
        <p:nvSpPr>
          <p:cNvPr id="7" name="TextBox 6"/>
          <p:cNvSpPr txBox="1"/>
          <p:nvPr/>
        </p:nvSpPr>
        <p:spPr>
          <a:xfrm>
            <a:off x="485573" y="3284984"/>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2281508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The following Code Snippet displays the use of generics with </a:t>
            </a:r>
            <a:r>
              <a:rPr lang="en-US" sz="2400" dirty="0" smtClean="0"/>
              <a:t>inheritance:</a:t>
            </a:r>
          </a:p>
          <a:p>
            <a:pPr marL="0" indent="0">
              <a:buNone/>
            </a:pPr>
            <a:endParaRPr lang="en-US" sz="2400" dirty="0"/>
          </a:p>
        </p:txBody>
      </p:sp>
      <p:sp>
        <p:nvSpPr>
          <p:cNvPr id="3" name="Title 2"/>
          <p:cNvSpPr>
            <a:spLocks noGrp="1"/>
          </p:cNvSpPr>
          <p:nvPr>
            <p:ph type="title"/>
          </p:nvPr>
        </p:nvSpPr>
        <p:spPr/>
        <p:txBody>
          <a:bodyPr/>
          <a:lstStyle/>
          <a:p>
            <a:r>
              <a:rPr lang="en-US" dirty="0" smtClean="0"/>
              <a:t>Inheritance </a:t>
            </a:r>
            <a:r>
              <a:rPr lang="en-US" dirty="0"/>
              <a:t>with </a:t>
            </a:r>
            <a:r>
              <a:rPr lang="en-US" dirty="0" smtClean="0"/>
              <a:t>Generics [2-4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50</a:t>
            </a:fld>
            <a:endParaRPr lang="en-US" dirty="0"/>
          </a:p>
        </p:txBody>
      </p:sp>
      <p:sp>
        <p:nvSpPr>
          <p:cNvPr id="6" name="TextBox 5"/>
          <p:cNvSpPr txBox="1"/>
          <p:nvPr/>
        </p:nvSpPr>
        <p:spPr>
          <a:xfrm>
            <a:off x="433334" y="2204864"/>
            <a:ext cx="7643866" cy="427501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class Month&lt;T&gt; </a:t>
            </a:r>
          </a:p>
          <a:p>
            <a:r>
              <a:rPr lang="en-US" sz="1800" dirty="0"/>
              <a:t>{ </a:t>
            </a:r>
          </a:p>
          <a:p>
            <a:pPr indent="400050"/>
            <a:r>
              <a:rPr lang="en-US" sz="1800" dirty="0"/>
              <a:t>T </a:t>
            </a:r>
            <a:r>
              <a:rPr lang="en-US" sz="1800" dirty="0" err="1"/>
              <a:t>monthObj</a:t>
            </a:r>
            <a:r>
              <a:rPr lang="en-US" sz="1800" dirty="0"/>
              <a:t>; </a:t>
            </a:r>
          </a:p>
          <a:p>
            <a:pPr indent="57150"/>
            <a:r>
              <a:rPr lang="en-US" sz="1800" dirty="0"/>
              <a:t>Month(T </a:t>
            </a:r>
            <a:r>
              <a:rPr lang="en-US" sz="1800" dirty="0" err="1"/>
              <a:t>obj</a:t>
            </a:r>
            <a:r>
              <a:rPr lang="en-US" sz="1800" dirty="0"/>
              <a:t>) </a:t>
            </a:r>
          </a:p>
          <a:p>
            <a:r>
              <a:rPr lang="en-US" sz="1800" dirty="0"/>
              <a:t>{ </a:t>
            </a:r>
          </a:p>
          <a:p>
            <a:pPr indent="342900"/>
            <a:r>
              <a:rPr lang="en-US" sz="1800" dirty="0" err="1"/>
              <a:t>monthObj</a:t>
            </a:r>
            <a:r>
              <a:rPr lang="en-US" sz="1800" dirty="0"/>
              <a:t> = </a:t>
            </a:r>
            <a:r>
              <a:rPr lang="en-US" sz="1800" dirty="0" err="1"/>
              <a:t>obj</a:t>
            </a:r>
            <a:r>
              <a:rPr lang="en-US" sz="1800" dirty="0"/>
              <a:t>; </a:t>
            </a:r>
          </a:p>
          <a:p>
            <a:r>
              <a:rPr lang="en-US" sz="1800" dirty="0"/>
              <a:t>} 	</a:t>
            </a:r>
            <a:endParaRPr lang="en-US" sz="1800" dirty="0" smtClean="0"/>
          </a:p>
          <a:p>
            <a:r>
              <a:rPr lang="en-US" sz="1800" dirty="0"/>
              <a:t>// Return </a:t>
            </a:r>
            <a:r>
              <a:rPr lang="en-US" sz="1800" dirty="0" err="1"/>
              <a:t>monthObj</a:t>
            </a:r>
            <a:r>
              <a:rPr lang="en-US" sz="1800" dirty="0"/>
              <a:t> </a:t>
            </a:r>
          </a:p>
          <a:p>
            <a:pPr indent="228600"/>
            <a:r>
              <a:rPr lang="en-US" sz="1800" dirty="0"/>
              <a:t>T </a:t>
            </a:r>
            <a:r>
              <a:rPr lang="en-US" sz="1800" dirty="0" err="1"/>
              <a:t>getob</a:t>
            </a:r>
            <a:r>
              <a:rPr lang="en-US" sz="1800" dirty="0"/>
              <a:t>() </a:t>
            </a:r>
          </a:p>
          <a:p>
            <a:pPr indent="171450"/>
            <a:r>
              <a:rPr lang="en-US" sz="1800" dirty="0"/>
              <a:t>{ </a:t>
            </a:r>
          </a:p>
          <a:p>
            <a:pPr indent="514350"/>
            <a:r>
              <a:rPr lang="en-US" sz="1800" dirty="0"/>
              <a:t>return </a:t>
            </a:r>
            <a:r>
              <a:rPr lang="en-US" sz="1800" dirty="0" err="1"/>
              <a:t>monthObj</a:t>
            </a:r>
            <a:r>
              <a:rPr lang="en-US" sz="1800" dirty="0"/>
              <a:t>; </a:t>
            </a:r>
          </a:p>
          <a:p>
            <a:pPr indent="171450"/>
            <a:r>
              <a:rPr lang="en-US" sz="1800" dirty="0"/>
              <a:t>} </a:t>
            </a:r>
          </a:p>
          <a:p>
            <a:r>
              <a:rPr lang="en-US" sz="1800" dirty="0" smtClean="0"/>
              <a:t>}</a:t>
            </a:r>
            <a:endParaRPr lang="en-US" sz="1800" dirty="0"/>
          </a:p>
        </p:txBody>
      </p:sp>
      <p:sp>
        <p:nvSpPr>
          <p:cNvPr id="7" name="TextBox 6"/>
          <p:cNvSpPr txBox="1"/>
          <p:nvPr/>
        </p:nvSpPr>
        <p:spPr>
          <a:xfrm>
            <a:off x="440230" y="170080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1011061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p:txBody>
      </p:sp>
      <p:sp>
        <p:nvSpPr>
          <p:cNvPr id="3" name="Title 2"/>
          <p:cNvSpPr>
            <a:spLocks noGrp="1"/>
          </p:cNvSpPr>
          <p:nvPr>
            <p:ph type="title"/>
          </p:nvPr>
        </p:nvSpPr>
        <p:spPr/>
        <p:txBody>
          <a:bodyPr/>
          <a:lstStyle/>
          <a:p>
            <a:r>
              <a:rPr lang="en-US" dirty="0" smtClean="0"/>
              <a:t>Inheritance </a:t>
            </a:r>
            <a:r>
              <a:rPr lang="en-US" dirty="0"/>
              <a:t>with </a:t>
            </a:r>
            <a:r>
              <a:rPr lang="en-US" dirty="0" smtClean="0"/>
              <a:t>Generics</a:t>
            </a:r>
            <a:r>
              <a:rPr lang="en-US" dirty="0"/>
              <a:t> </a:t>
            </a:r>
            <a:r>
              <a:rPr lang="en-US" dirty="0" smtClean="0"/>
              <a:t>[3-4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51</a:t>
            </a:fld>
            <a:endParaRPr lang="en-US" dirty="0"/>
          </a:p>
        </p:txBody>
      </p:sp>
      <p:sp>
        <p:nvSpPr>
          <p:cNvPr id="6" name="TextBox 5"/>
          <p:cNvSpPr txBox="1"/>
          <p:nvPr/>
        </p:nvSpPr>
        <p:spPr>
          <a:xfrm>
            <a:off x="433334" y="908720"/>
            <a:ext cx="7643866" cy="480131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 </a:t>
            </a:r>
            <a:r>
              <a:rPr lang="en-US" sz="1800" dirty="0"/>
              <a:t>A subclass of Month that defines a second type parameter, called V. </a:t>
            </a:r>
          </a:p>
          <a:p>
            <a:r>
              <a:rPr lang="en-US" sz="1800" dirty="0"/>
              <a:t>class </a:t>
            </a:r>
            <a:r>
              <a:rPr lang="en-US" sz="1800" dirty="0" err="1"/>
              <a:t>MonthArray</a:t>
            </a:r>
            <a:r>
              <a:rPr lang="en-US" sz="1800" dirty="0"/>
              <a:t>&lt;T, V&gt; extends Month&lt;T&gt; </a:t>
            </a:r>
          </a:p>
          <a:p>
            <a:r>
              <a:rPr lang="en-US" sz="1800" dirty="0"/>
              <a:t>{ </a:t>
            </a:r>
          </a:p>
          <a:p>
            <a:pPr indent="285750"/>
            <a:r>
              <a:rPr lang="en-US" sz="1800" dirty="0"/>
              <a:t>V </a:t>
            </a:r>
            <a:r>
              <a:rPr lang="en-US" sz="1800" dirty="0" err="1"/>
              <a:t>valObj</a:t>
            </a:r>
            <a:r>
              <a:rPr lang="en-US" sz="1800" dirty="0"/>
              <a:t>; </a:t>
            </a:r>
          </a:p>
          <a:p>
            <a:r>
              <a:rPr lang="en-US" sz="1800" dirty="0" err="1"/>
              <a:t>MonthArray</a:t>
            </a:r>
            <a:r>
              <a:rPr lang="en-US" sz="1800" dirty="0"/>
              <a:t>(T </a:t>
            </a:r>
            <a:r>
              <a:rPr lang="en-US" sz="1800" dirty="0" err="1"/>
              <a:t>obj</a:t>
            </a:r>
            <a:r>
              <a:rPr lang="en-US" sz="1800" dirty="0"/>
              <a:t>, V obj2) </a:t>
            </a:r>
          </a:p>
          <a:p>
            <a:r>
              <a:rPr lang="en-US" sz="1800" dirty="0"/>
              <a:t>{ </a:t>
            </a:r>
          </a:p>
          <a:p>
            <a:pPr indent="285750"/>
            <a:r>
              <a:rPr lang="en-US" sz="1800" dirty="0"/>
              <a:t>super(</a:t>
            </a:r>
            <a:r>
              <a:rPr lang="en-US" sz="1800" dirty="0" err="1"/>
              <a:t>obj</a:t>
            </a:r>
            <a:r>
              <a:rPr lang="en-US" sz="1800" dirty="0"/>
              <a:t>); </a:t>
            </a:r>
          </a:p>
          <a:p>
            <a:pPr indent="285750"/>
            <a:r>
              <a:rPr lang="en-US" sz="1800" dirty="0" err="1"/>
              <a:t>valObj</a:t>
            </a:r>
            <a:r>
              <a:rPr lang="en-US" sz="1800" dirty="0"/>
              <a:t> = obj2; </a:t>
            </a:r>
          </a:p>
          <a:p>
            <a:r>
              <a:rPr lang="en-US" sz="1800" dirty="0"/>
              <a:t>} </a:t>
            </a:r>
          </a:p>
          <a:p>
            <a:r>
              <a:rPr lang="en-US" sz="1800" dirty="0"/>
              <a:t>V getob2() </a:t>
            </a:r>
          </a:p>
          <a:p>
            <a:pPr indent="57150"/>
            <a:r>
              <a:rPr lang="en-US" sz="1800" dirty="0"/>
              <a:t>{ </a:t>
            </a:r>
          </a:p>
          <a:p>
            <a:pPr indent="400050"/>
            <a:r>
              <a:rPr lang="en-US" sz="1800" dirty="0"/>
              <a:t>return </a:t>
            </a:r>
            <a:r>
              <a:rPr lang="en-US" sz="1800" dirty="0" err="1"/>
              <a:t>valObj</a:t>
            </a:r>
            <a:r>
              <a:rPr lang="en-US" sz="1800" dirty="0"/>
              <a:t>; 	</a:t>
            </a:r>
          </a:p>
          <a:p>
            <a:pPr indent="57150"/>
            <a:r>
              <a:rPr lang="en-US" sz="1800" dirty="0"/>
              <a:t>} </a:t>
            </a:r>
          </a:p>
          <a:p>
            <a:r>
              <a:rPr lang="en-US" sz="1800" dirty="0"/>
              <a:t>} </a:t>
            </a:r>
          </a:p>
        </p:txBody>
      </p:sp>
    </p:spTree>
    <p:extLst>
      <p:ext uri="{BB962C8B-B14F-4D97-AF65-F5344CB8AC3E}">
        <p14:creationId xmlns:p14="http://schemas.microsoft.com/office/powerpoint/2010/main" xmlns="" val="31229089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r>
              <a:rPr lang="en-US" sz="2400" dirty="0"/>
              <a:t>In the code, the subclass </a:t>
            </a:r>
            <a:r>
              <a:rPr lang="en-US" sz="2400" dirty="0" err="1">
                <a:latin typeface="Courier New" panose="02070309020205020404" pitchFamily="49" charset="0"/>
                <a:cs typeface="Courier New" panose="02070309020205020404" pitchFamily="49" charset="0"/>
              </a:rPr>
              <a:t>MonthArray</a:t>
            </a:r>
            <a:r>
              <a:rPr lang="en-US" sz="2400" dirty="0"/>
              <a:t> is the concrete instance of the class </a:t>
            </a:r>
            <a:r>
              <a:rPr lang="en-US" sz="2400" dirty="0">
                <a:latin typeface="Courier New" panose="02070309020205020404" pitchFamily="49" charset="0"/>
                <a:cs typeface="Courier New" panose="02070309020205020404" pitchFamily="49" charset="0"/>
              </a:rPr>
              <a:t>Month&lt;T&gt;</a:t>
            </a:r>
            <a:r>
              <a:rPr lang="en-US" sz="2400" dirty="0"/>
              <a:t>. </a:t>
            </a:r>
          </a:p>
        </p:txBody>
      </p:sp>
      <p:sp>
        <p:nvSpPr>
          <p:cNvPr id="3" name="Title 2"/>
          <p:cNvSpPr>
            <a:spLocks noGrp="1"/>
          </p:cNvSpPr>
          <p:nvPr>
            <p:ph type="title"/>
          </p:nvPr>
        </p:nvSpPr>
        <p:spPr/>
        <p:txBody>
          <a:bodyPr/>
          <a:lstStyle/>
          <a:p>
            <a:r>
              <a:rPr lang="en-US" dirty="0" smtClean="0"/>
              <a:t>Inheritance </a:t>
            </a:r>
            <a:r>
              <a:rPr lang="en-US" dirty="0"/>
              <a:t>with </a:t>
            </a:r>
            <a:r>
              <a:rPr lang="en-US" dirty="0" smtClean="0"/>
              <a:t>Generics</a:t>
            </a:r>
            <a:r>
              <a:rPr lang="en-US" dirty="0"/>
              <a:t> </a:t>
            </a:r>
            <a:r>
              <a:rPr lang="en-US" dirty="0" smtClean="0"/>
              <a:t>[4-4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52</a:t>
            </a:fld>
            <a:endParaRPr lang="en-US" dirty="0"/>
          </a:p>
        </p:txBody>
      </p:sp>
      <p:sp>
        <p:nvSpPr>
          <p:cNvPr id="6" name="TextBox 5"/>
          <p:cNvSpPr txBox="1"/>
          <p:nvPr/>
        </p:nvSpPr>
        <p:spPr>
          <a:xfrm>
            <a:off x="433334" y="908720"/>
            <a:ext cx="7643866" cy="363099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 </a:t>
            </a:r>
            <a:r>
              <a:rPr lang="en-US" sz="1800" dirty="0"/>
              <a:t>Create an object of type </a:t>
            </a:r>
            <a:r>
              <a:rPr lang="en-US" sz="1800" dirty="0" err="1"/>
              <a:t>MonthArray</a:t>
            </a:r>
            <a:r>
              <a:rPr lang="en-US" sz="1800" dirty="0"/>
              <a:t> </a:t>
            </a:r>
          </a:p>
          <a:p>
            <a:r>
              <a:rPr lang="en-US" sz="1800" dirty="0"/>
              <a:t>public class </a:t>
            </a:r>
            <a:r>
              <a:rPr lang="en-US" sz="1800" dirty="0" err="1"/>
              <a:t>HierTest</a:t>
            </a:r>
            <a:r>
              <a:rPr lang="en-US" sz="1800" dirty="0"/>
              <a:t> </a:t>
            </a:r>
          </a:p>
          <a:p>
            <a:r>
              <a:rPr lang="en-US" sz="1800" dirty="0"/>
              <a:t>{ </a:t>
            </a:r>
          </a:p>
          <a:p>
            <a:pPr indent="285750"/>
            <a:r>
              <a:rPr lang="en-US" sz="1800" dirty="0"/>
              <a:t>public static void main(String </a:t>
            </a:r>
            <a:r>
              <a:rPr lang="en-US" sz="1800" dirty="0" err="1"/>
              <a:t>args</a:t>
            </a:r>
            <a:r>
              <a:rPr lang="en-US" sz="1800" dirty="0"/>
              <a:t>[]) </a:t>
            </a:r>
          </a:p>
          <a:p>
            <a:pPr indent="114300"/>
            <a:r>
              <a:rPr lang="en-US" sz="1800" dirty="0"/>
              <a:t>{ </a:t>
            </a:r>
          </a:p>
          <a:p>
            <a:pPr indent="285750"/>
            <a:r>
              <a:rPr lang="en-US" sz="1800" dirty="0" err="1"/>
              <a:t>MonthArray</a:t>
            </a:r>
            <a:r>
              <a:rPr lang="en-US" sz="1800" dirty="0"/>
              <a:t>&lt;String, Integer&gt; month; </a:t>
            </a:r>
          </a:p>
          <a:p>
            <a:pPr indent="285750"/>
            <a:r>
              <a:rPr lang="en-US" sz="1800" dirty="0"/>
              <a:t>month = new </a:t>
            </a:r>
            <a:r>
              <a:rPr lang="en-US" sz="1800" dirty="0" err="1"/>
              <a:t>MonthArray</a:t>
            </a:r>
            <a:r>
              <a:rPr lang="en-US" sz="1800" dirty="0"/>
              <a:t>&lt;&gt;(“Value is: “, 99); </a:t>
            </a:r>
          </a:p>
          <a:p>
            <a:pPr indent="285750"/>
            <a:r>
              <a:rPr lang="en-US" sz="1800" dirty="0" err="1"/>
              <a:t>System.out.print</a:t>
            </a:r>
            <a:r>
              <a:rPr lang="en-US" sz="1800" dirty="0"/>
              <a:t>(</a:t>
            </a:r>
            <a:r>
              <a:rPr lang="en-US" sz="1800" dirty="0" err="1"/>
              <a:t>month.getob</a:t>
            </a:r>
            <a:r>
              <a:rPr lang="en-US" sz="1800" dirty="0"/>
              <a:t>()); </a:t>
            </a:r>
          </a:p>
          <a:p>
            <a:pPr indent="285750"/>
            <a:r>
              <a:rPr lang="en-US" sz="1800" dirty="0" err="1"/>
              <a:t>System.out.println</a:t>
            </a:r>
            <a:r>
              <a:rPr lang="en-US" sz="1800" dirty="0"/>
              <a:t>(month.getob2());	</a:t>
            </a:r>
          </a:p>
          <a:p>
            <a:pPr indent="114300"/>
            <a:r>
              <a:rPr lang="en-US" sz="1800" dirty="0"/>
              <a:t>} </a:t>
            </a:r>
          </a:p>
          <a:p>
            <a:r>
              <a:rPr lang="en-US" sz="1800" dirty="0"/>
              <a:t>} 	</a:t>
            </a:r>
          </a:p>
        </p:txBody>
      </p:sp>
    </p:spTree>
    <p:extLst>
      <p:ext uri="{BB962C8B-B14F-4D97-AF65-F5344CB8AC3E}">
        <p14:creationId xmlns:p14="http://schemas.microsoft.com/office/powerpoint/2010/main" xmlns="" val="24335199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3403104" cy="5257800"/>
          </a:xfrm>
        </p:spPr>
        <p:txBody>
          <a:bodyPr/>
          <a:lstStyle/>
          <a:p>
            <a:r>
              <a:rPr lang="en-US" sz="2400" dirty="0"/>
              <a:t>In Java, </a:t>
            </a:r>
            <a:r>
              <a:rPr lang="en-US" sz="2400" dirty="0" err="1"/>
              <a:t>genericity</a:t>
            </a:r>
            <a:r>
              <a:rPr lang="en-US" sz="2400" dirty="0"/>
              <a:t> ensures that the same class file is generated by both legacy and generic versions with some additional information about types. </a:t>
            </a:r>
            <a:endParaRPr lang="en-US" sz="2400" dirty="0" smtClean="0"/>
          </a:p>
          <a:p>
            <a:r>
              <a:rPr lang="en-US" sz="2400" dirty="0" smtClean="0"/>
              <a:t>This </a:t>
            </a:r>
            <a:r>
              <a:rPr lang="en-US" sz="2400" dirty="0"/>
              <a:t>is known as binary compatibility as the legacy class file can be replaced by the generic class file without recompiling. </a:t>
            </a:r>
            <a:endParaRPr lang="en-US" sz="1600" dirty="0"/>
          </a:p>
        </p:txBody>
      </p:sp>
      <p:sp>
        <p:nvSpPr>
          <p:cNvPr id="3" name="Title 2"/>
          <p:cNvSpPr>
            <a:spLocks noGrp="1"/>
          </p:cNvSpPr>
          <p:nvPr>
            <p:ph type="title"/>
          </p:nvPr>
        </p:nvSpPr>
        <p:spPr/>
        <p:txBody>
          <a:bodyPr/>
          <a:lstStyle/>
          <a:p>
            <a:r>
              <a:rPr lang="en-US" dirty="0" smtClean="0"/>
              <a:t>Interoperability </a:t>
            </a:r>
            <a:r>
              <a:rPr lang="en-US" dirty="0"/>
              <a:t>with </a:t>
            </a:r>
            <a:r>
              <a:rPr lang="en-US" dirty="0" smtClean="0"/>
              <a:t>Generics [1-4]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53</a:t>
            </a:fld>
            <a:endParaRPr lang="en-US" dirty="0"/>
          </a:p>
        </p:txBody>
      </p:sp>
      <p:sp>
        <p:nvSpPr>
          <p:cNvPr id="6" name="TextBox 5"/>
          <p:cNvSpPr txBox="1"/>
          <p:nvPr/>
        </p:nvSpPr>
        <p:spPr>
          <a:xfrm>
            <a:off x="6084168" y="5301208"/>
            <a:ext cx="2484512" cy="275717"/>
          </a:xfrm>
          <a:prstGeom prst="rect">
            <a:avLst/>
          </a:prstGeom>
          <a:noFill/>
        </p:spPr>
        <p:txBody>
          <a:bodyPr wrap="square" rtlCol="0">
            <a:spAutoFit/>
          </a:bodyPr>
          <a:lstStyle/>
          <a:p>
            <a:r>
              <a:rPr lang="en-US" sz="1600" b="1" dirty="0" smtClean="0">
                <a:latin typeface="Calibri" panose="020F0502020204030204" pitchFamily="34" charset="0"/>
              </a:rPr>
              <a:t>Legacy </a:t>
            </a:r>
            <a:r>
              <a:rPr lang="en-US" sz="1600" b="1" dirty="0">
                <a:latin typeface="Calibri" panose="020F0502020204030204" pitchFamily="34" charset="0"/>
              </a:rPr>
              <a:t>Code </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81439" y="1412776"/>
            <a:ext cx="4610381" cy="3888432"/>
          </a:xfrm>
          <a:prstGeom prst="rect">
            <a:avLst/>
          </a:prstGeom>
        </p:spPr>
      </p:pic>
    </p:spTree>
    <p:extLst>
      <p:ext uri="{BB962C8B-B14F-4D97-AF65-F5344CB8AC3E}">
        <p14:creationId xmlns:p14="http://schemas.microsoft.com/office/powerpoint/2010/main" xmlns="" val="4150182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The following Code Snippet </a:t>
            </a:r>
            <a:r>
              <a:rPr lang="en-US" sz="2400" dirty="0" smtClean="0"/>
              <a:t>displays </a:t>
            </a:r>
            <a:r>
              <a:rPr lang="en-US" sz="2400" dirty="0"/>
              <a:t>the use of legacy code with legacy </a:t>
            </a:r>
            <a:r>
              <a:rPr lang="en-US" sz="2400" dirty="0" smtClean="0"/>
              <a:t>client:</a:t>
            </a:r>
          </a:p>
          <a:p>
            <a:pPr marL="0" indent="0">
              <a:buNone/>
            </a:pPr>
            <a:endParaRPr lang="en-US" sz="2400" dirty="0"/>
          </a:p>
        </p:txBody>
      </p:sp>
      <p:sp>
        <p:nvSpPr>
          <p:cNvPr id="3" name="Title 2"/>
          <p:cNvSpPr>
            <a:spLocks noGrp="1"/>
          </p:cNvSpPr>
          <p:nvPr>
            <p:ph type="title"/>
          </p:nvPr>
        </p:nvSpPr>
        <p:spPr/>
        <p:txBody>
          <a:bodyPr/>
          <a:lstStyle/>
          <a:p>
            <a:r>
              <a:rPr lang="en-US" dirty="0"/>
              <a:t>Interoperability with </a:t>
            </a:r>
            <a:r>
              <a:rPr lang="en-US" dirty="0" smtClean="0"/>
              <a:t>Generics</a:t>
            </a:r>
            <a:r>
              <a:rPr lang="en-US" dirty="0"/>
              <a:t> </a:t>
            </a:r>
            <a:r>
              <a:rPr lang="en-US" dirty="0" smtClean="0"/>
              <a:t>[2-4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54</a:t>
            </a:fld>
            <a:endParaRPr lang="en-US" dirty="0"/>
          </a:p>
        </p:txBody>
      </p:sp>
      <p:sp>
        <p:nvSpPr>
          <p:cNvPr id="6" name="TextBox 5"/>
          <p:cNvSpPr txBox="1"/>
          <p:nvPr/>
        </p:nvSpPr>
        <p:spPr>
          <a:xfrm>
            <a:off x="433334" y="2204864"/>
            <a:ext cx="7643866" cy="228062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import </a:t>
            </a:r>
            <a:r>
              <a:rPr lang="en-US" sz="1800" dirty="0" err="1"/>
              <a:t>java.util.ArrayList</a:t>
            </a:r>
            <a:r>
              <a:rPr lang="en-US" sz="1800" dirty="0"/>
              <a:t>; </a:t>
            </a:r>
          </a:p>
          <a:p>
            <a:r>
              <a:rPr lang="en-US" sz="1800" dirty="0"/>
              <a:t>import </a:t>
            </a:r>
            <a:r>
              <a:rPr lang="en-US" sz="1800" dirty="0" err="1"/>
              <a:t>java.util.List;interface</a:t>
            </a:r>
            <a:r>
              <a:rPr lang="en-US" sz="1800" dirty="0"/>
              <a:t> </a:t>
            </a:r>
            <a:r>
              <a:rPr lang="en-US" sz="1800" dirty="0" err="1"/>
              <a:t>NumStack</a:t>
            </a:r>
            <a:r>
              <a:rPr lang="en-US" sz="1800" dirty="0"/>
              <a:t> </a:t>
            </a:r>
          </a:p>
          <a:p>
            <a:r>
              <a:rPr lang="en-US" sz="1800" dirty="0"/>
              <a:t>{ </a:t>
            </a:r>
          </a:p>
          <a:p>
            <a:pPr indent="457200"/>
            <a:r>
              <a:rPr lang="en-US" sz="1800" dirty="0"/>
              <a:t>public </a:t>
            </a:r>
            <a:r>
              <a:rPr lang="en-US" sz="1800" dirty="0" err="1"/>
              <a:t>boolean</a:t>
            </a:r>
            <a:r>
              <a:rPr lang="en-US" sz="1800" dirty="0"/>
              <a:t> empty(); </a:t>
            </a:r>
          </a:p>
          <a:p>
            <a:pPr indent="457200"/>
            <a:r>
              <a:rPr lang="en-US" sz="1800" dirty="0"/>
              <a:t>public void push(Object </a:t>
            </a:r>
            <a:r>
              <a:rPr lang="en-US" sz="1800" dirty="0" err="1"/>
              <a:t>elt</a:t>
            </a:r>
            <a:r>
              <a:rPr lang="en-US" sz="1800" dirty="0"/>
              <a:t>); </a:t>
            </a:r>
          </a:p>
          <a:p>
            <a:pPr indent="457200"/>
            <a:r>
              <a:rPr lang="en-US" sz="1800" dirty="0"/>
              <a:t>public Object retrieve(); </a:t>
            </a:r>
          </a:p>
          <a:p>
            <a:r>
              <a:rPr lang="en-US" sz="1800" dirty="0"/>
              <a:t>} </a:t>
            </a:r>
          </a:p>
        </p:txBody>
      </p:sp>
      <p:sp>
        <p:nvSpPr>
          <p:cNvPr id="7" name="TextBox 6"/>
          <p:cNvSpPr txBox="1"/>
          <p:nvPr/>
        </p:nvSpPr>
        <p:spPr>
          <a:xfrm>
            <a:off x="440230" y="170080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9542106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p:txBody>
      </p:sp>
      <p:sp>
        <p:nvSpPr>
          <p:cNvPr id="3" name="Title 2"/>
          <p:cNvSpPr>
            <a:spLocks noGrp="1"/>
          </p:cNvSpPr>
          <p:nvPr>
            <p:ph type="title"/>
          </p:nvPr>
        </p:nvSpPr>
        <p:spPr/>
        <p:txBody>
          <a:bodyPr/>
          <a:lstStyle/>
          <a:p>
            <a:r>
              <a:rPr lang="en-US" dirty="0"/>
              <a:t>Interoperability with </a:t>
            </a:r>
            <a:r>
              <a:rPr lang="en-US" dirty="0" smtClean="0"/>
              <a:t>Generics [3-4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55</a:t>
            </a:fld>
            <a:endParaRPr lang="en-US" dirty="0"/>
          </a:p>
        </p:txBody>
      </p:sp>
      <p:sp>
        <p:nvSpPr>
          <p:cNvPr id="6" name="TextBox 5"/>
          <p:cNvSpPr txBox="1"/>
          <p:nvPr/>
        </p:nvSpPr>
        <p:spPr>
          <a:xfrm>
            <a:off x="433334" y="908720"/>
            <a:ext cx="7643866" cy="546611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class </a:t>
            </a:r>
            <a:r>
              <a:rPr lang="en-US" sz="1800" dirty="0" err="1"/>
              <a:t>NumArrayStack</a:t>
            </a:r>
            <a:r>
              <a:rPr lang="en-US" sz="1800" dirty="0"/>
              <a:t> implements </a:t>
            </a:r>
            <a:r>
              <a:rPr lang="en-US" sz="1800" dirty="0" err="1"/>
              <a:t>NumStack</a:t>
            </a:r>
            <a:r>
              <a:rPr lang="en-US" sz="1800" dirty="0"/>
              <a:t> </a:t>
            </a:r>
          </a:p>
          <a:p>
            <a:r>
              <a:rPr lang="en-US" sz="1800" dirty="0"/>
              <a:t>{ </a:t>
            </a:r>
          </a:p>
          <a:p>
            <a:pPr indent="400050"/>
            <a:r>
              <a:rPr lang="en-US" sz="1800" dirty="0"/>
              <a:t>private List </a:t>
            </a:r>
            <a:r>
              <a:rPr lang="en-US" sz="1800" dirty="0" err="1"/>
              <a:t>listObj</a:t>
            </a:r>
            <a:r>
              <a:rPr lang="en-US" sz="1800" dirty="0"/>
              <a:t>; </a:t>
            </a:r>
          </a:p>
          <a:p>
            <a:r>
              <a:rPr lang="en-US" sz="1800" dirty="0"/>
              <a:t>public </a:t>
            </a:r>
            <a:r>
              <a:rPr lang="en-US" sz="1800" dirty="0" err="1"/>
              <a:t>NumArrayStack</a:t>
            </a:r>
            <a:r>
              <a:rPr lang="en-US" sz="1800" dirty="0"/>
              <a:t>() </a:t>
            </a:r>
          </a:p>
          <a:p>
            <a:r>
              <a:rPr lang="en-US" sz="1800" dirty="0"/>
              <a:t>{ </a:t>
            </a:r>
          </a:p>
          <a:p>
            <a:pPr indent="400050"/>
            <a:r>
              <a:rPr lang="en-US" sz="1800" dirty="0" err="1"/>
              <a:t>listObj</a:t>
            </a:r>
            <a:r>
              <a:rPr lang="en-US" sz="1800" dirty="0"/>
              <a:t> = new </a:t>
            </a:r>
            <a:r>
              <a:rPr lang="en-US" sz="1800" dirty="0" err="1"/>
              <a:t>ArrayList</a:t>
            </a:r>
            <a:r>
              <a:rPr lang="en-US" sz="1800" dirty="0"/>
              <a:t>();} </a:t>
            </a:r>
          </a:p>
          <a:p>
            <a:pPr indent="400050"/>
            <a:r>
              <a:rPr lang="en-US" sz="1800" dirty="0"/>
              <a:t>@Override </a:t>
            </a:r>
          </a:p>
          <a:p>
            <a:pPr indent="400050"/>
            <a:r>
              <a:rPr lang="en-US" sz="1800" dirty="0"/>
              <a:t>public Object retrieve() { </a:t>
            </a:r>
          </a:p>
          <a:p>
            <a:pPr indent="685800"/>
            <a:r>
              <a:rPr lang="en-US" sz="1800" dirty="0"/>
              <a:t>Object value = </a:t>
            </a:r>
            <a:r>
              <a:rPr lang="en-US" sz="1800" dirty="0" err="1"/>
              <a:t>listObj.remove</a:t>
            </a:r>
            <a:r>
              <a:rPr lang="en-US" sz="1800" dirty="0"/>
              <a:t>(</a:t>
            </a:r>
            <a:r>
              <a:rPr lang="en-US" sz="1800" dirty="0" err="1"/>
              <a:t>listObj.size</a:t>
            </a:r>
            <a:r>
              <a:rPr lang="en-US" sz="1800" dirty="0"/>
              <a:t>() - 1); </a:t>
            </a:r>
          </a:p>
          <a:p>
            <a:pPr indent="800100"/>
            <a:r>
              <a:rPr lang="en-US" sz="1800" dirty="0"/>
              <a:t>return value; </a:t>
            </a:r>
          </a:p>
          <a:p>
            <a:pPr indent="171450"/>
            <a:r>
              <a:rPr lang="en-US" sz="1800" dirty="0"/>
              <a:t>} </a:t>
            </a:r>
          </a:p>
          <a:p>
            <a:pPr indent="285750"/>
            <a:r>
              <a:rPr lang="en-US" sz="1800" dirty="0"/>
              <a:t>@Override </a:t>
            </a:r>
          </a:p>
          <a:p>
            <a:pPr indent="285750"/>
            <a:r>
              <a:rPr lang="en-US" sz="1800" dirty="0"/>
              <a:t>public String </a:t>
            </a:r>
            <a:r>
              <a:rPr lang="en-US" sz="1800" dirty="0" err="1"/>
              <a:t>toString</a:t>
            </a:r>
            <a:r>
              <a:rPr lang="en-US" sz="1800" dirty="0"/>
              <a:t>() { </a:t>
            </a:r>
          </a:p>
          <a:p>
            <a:pPr indent="571500"/>
            <a:r>
              <a:rPr lang="en-US" sz="1800" dirty="0"/>
              <a:t>return “stack” + </a:t>
            </a:r>
            <a:r>
              <a:rPr lang="en-US" sz="1800" dirty="0" err="1"/>
              <a:t>listObj.toString</a:t>
            </a:r>
            <a:r>
              <a:rPr lang="en-US" sz="1800" dirty="0"/>
              <a:t>(); </a:t>
            </a:r>
          </a:p>
          <a:p>
            <a:pPr indent="285750"/>
            <a:r>
              <a:rPr lang="en-US" sz="1800" dirty="0"/>
              <a:t>} </a:t>
            </a:r>
          </a:p>
          <a:p>
            <a:r>
              <a:rPr lang="en-US" sz="1800" dirty="0"/>
              <a:t>} </a:t>
            </a:r>
          </a:p>
        </p:txBody>
      </p:sp>
    </p:spTree>
    <p:extLst>
      <p:ext uri="{BB962C8B-B14F-4D97-AF65-F5344CB8AC3E}">
        <p14:creationId xmlns:p14="http://schemas.microsoft.com/office/powerpoint/2010/main" xmlns="" val="3170916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p:txBody>
      </p:sp>
      <p:sp>
        <p:nvSpPr>
          <p:cNvPr id="3" name="Title 2"/>
          <p:cNvSpPr>
            <a:spLocks noGrp="1"/>
          </p:cNvSpPr>
          <p:nvPr>
            <p:ph type="title"/>
          </p:nvPr>
        </p:nvSpPr>
        <p:spPr/>
        <p:txBody>
          <a:bodyPr/>
          <a:lstStyle/>
          <a:p>
            <a:r>
              <a:rPr lang="en-US" dirty="0"/>
              <a:t>Interoperability with </a:t>
            </a:r>
            <a:r>
              <a:rPr lang="en-US" dirty="0" smtClean="0"/>
              <a:t>Generics [4-4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56</a:t>
            </a:fld>
            <a:endParaRPr lang="en-US" dirty="0"/>
          </a:p>
        </p:txBody>
      </p:sp>
      <p:sp>
        <p:nvSpPr>
          <p:cNvPr id="6" name="TextBox 5"/>
          <p:cNvSpPr txBox="1"/>
          <p:nvPr/>
        </p:nvSpPr>
        <p:spPr>
          <a:xfrm>
            <a:off x="433334" y="908720"/>
            <a:ext cx="7643866" cy="499521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171450"/>
            <a:r>
              <a:rPr lang="en-US" sz="1800" dirty="0" smtClean="0"/>
              <a:t>public </a:t>
            </a:r>
            <a:r>
              <a:rPr lang="en-US" sz="1800" dirty="0"/>
              <a:t>class Client </a:t>
            </a:r>
          </a:p>
          <a:p>
            <a:pPr indent="171450"/>
            <a:r>
              <a:rPr lang="en-US" sz="1800" dirty="0"/>
              <a:t>{ </a:t>
            </a:r>
          </a:p>
          <a:p>
            <a:pPr indent="400050"/>
            <a:r>
              <a:rPr lang="en-US" sz="1800" dirty="0"/>
              <a:t>public static void main(String[] </a:t>
            </a:r>
            <a:r>
              <a:rPr lang="en-US" sz="1800" dirty="0" err="1"/>
              <a:t>args</a:t>
            </a:r>
            <a:r>
              <a:rPr lang="en-US" sz="1800" dirty="0"/>
              <a:t>) </a:t>
            </a:r>
          </a:p>
          <a:p>
            <a:pPr indent="342900"/>
            <a:r>
              <a:rPr lang="en-US" sz="1800" dirty="0"/>
              <a:t>{ 	</a:t>
            </a:r>
            <a:endParaRPr lang="en-US" sz="1800" dirty="0" smtClean="0"/>
          </a:p>
          <a:p>
            <a:pPr indent="342900"/>
            <a:r>
              <a:rPr lang="en-US" sz="1800" dirty="0" err="1"/>
              <a:t>NumStack</a:t>
            </a:r>
            <a:r>
              <a:rPr lang="en-US" sz="1800" dirty="0"/>
              <a:t> </a:t>
            </a:r>
            <a:r>
              <a:rPr lang="en-US" sz="1800" dirty="0" err="1"/>
              <a:t>stackObj</a:t>
            </a:r>
            <a:r>
              <a:rPr lang="en-US" sz="1800" dirty="0"/>
              <a:t> = new </a:t>
            </a:r>
            <a:r>
              <a:rPr lang="en-US" sz="1800" dirty="0" err="1"/>
              <a:t>NumArrayStack</a:t>
            </a:r>
            <a:r>
              <a:rPr lang="en-US" sz="1800" dirty="0"/>
              <a:t>(); </a:t>
            </a:r>
          </a:p>
          <a:p>
            <a:pPr indent="342900"/>
            <a:r>
              <a:rPr lang="en-US" sz="1800" dirty="0"/>
              <a:t>for (</a:t>
            </a:r>
            <a:r>
              <a:rPr lang="en-US" sz="1800" dirty="0" err="1"/>
              <a:t>int</a:t>
            </a:r>
            <a:r>
              <a:rPr lang="en-US" sz="1800" dirty="0"/>
              <a:t> </a:t>
            </a:r>
            <a:r>
              <a:rPr lang="en-US" sz="1800" dirty="0" err="1"/>
              <a:t>ctr</a:t>
            </a:r>
            <a:r>
              <a:rPr lang="en-US" sz="1800" dirty="0"/>
              <a:t> = 0; </a:t>
            </a:r>
            <a:r>
              <a:rPr lang="en-US" sz="1800" dirty="0" err="1"/>
              <a:t>ctr</a:t>
            </a:r>
            <a:r>
              <a:rPr lang="en-US" sz="1800" dirty="0"/>
              <a:t>&lt;4; </a:t>
            </a:r>
            <a:r>
              <a:rPr lang="en-US" sz="1800" dirty="0" err="1"/>
              <a:t>ctr</a:t>
            </a:r>
            <a:r>
              <a:rPr lang="en-US" sz="1800" dirty="0"/>
              <a:t>++) </a:t>
            </a:r>
          </a:p>
          <a:p>
            <a:pPr indent="57150"/>
            <a:r>
              <a:rPr lang="en-US" sz="1800" dirty="0"/>
              <a:t>{ </a:t>
            </a:r>
          </a:p>
          <a:p>
            <a:pPr indent="457200"/>
            <a:r>
              <a:rPr lang="en-US" sz="1800" dirty="0" err="1"/>
              <a:t>stackObj.push</a:t>
            </a:r>
            <a:r>
              <a:rPr lang="en-US" sz="1800" dirty="0"/>
              <a:t>(new Integer(</a:t>
            </a:r>
            <a:r>
              <a:rPr lang="en-US" sz="1800" dirty="0" err="1"/>
              <a:t>ctr</a:t>
            </a:r>
            <a:r>
              <a:rPr lang="en-US" sz="1800" dirty="0"/>
              <a:t>)); </a:t>
            </a:r>
          </a:p>
          <a:p>
            <a:pPr indent="114300"/>
            <a:r>
              <a:rPr lang="en-US" sz="1800" dirty="0"/>
              <a:t>} </a:t>
            </a:r>
          </a:p>
          <a:p>
            <a:pPr indent="400050"/>
            <a:r>
              <a:rPr lang="en-US" sz="1800" dirty="0"/>
              <a:t>assert </a:t>
            </a:r>
            <a:r>
              <a:rPr lang="en-US" sz="1800" dirty="0" err="1"/>
              <a:t>stackObj.toString</a:t>
            </a:r>
            <a:r>
              <a:rPr lang="en-US" sz="1800" dirty="0"/>
              <a:t>().equals(“stack[0, 1, 2, 3]”); </a:t>
            </a:r>
          </a:p>
          <a:p>
            <a:pPr indent="400050"/>
            <a:r>
              <a:rPr lang="en-US" sz="1800" dirty="0" err="1"/>
              <a:t>int</a:t>
            </a:r>
            <a:r>
              <a:rPr lang="en-US" sz="1800" dirty="0"/>
              <a:t> top = ((Integer)</a:t>
            </a:r>
            <a:r>
              <a:rPr lang="en-US" sz="1800" dirty="0" err="1"/>
              <a:t>stackObj</a:t>
            </a:r>
            <a:r>
              <a:rPr lang="en-US" sz="1800" dirty="0"/>
              <a:t>. retrieve()).</a:t>
            </a:r>
            <a:r>
              <a:rPr lang="en-US" sz="1800" dirty="0" err="1"/>
              <a:t>intValue</a:t>
            </a:r>
            <a:r>
              <a:rPr lang="en-US" sz="1800" dirty="0"/>
              <a:t>(); </a:t>
            </a:r>
          </a:p>
          <a:p>
            <a:pPr indent="400050"/>
            <a:r>
              <a:rPr lang="en-US" sz="1800" dirty="0" err="1"/>
              <a:t>System.out.println</a:t>
            </a:r>
            <a:r>
              <a:rPr lang="en-US" sz="1800" dirty="0"/>
              <a:t>(“Value is : “ + top); </a:t>
            </a:r>
          </a:p>
          <a:p>
            <a:pPr indent="171450"/>
            <a:r>
              <a:rPr lang="en-US" sz="1800" dirty="0"/>
              <a:t>} </a:t>
            </a:r>
          </a:p>
          <a:p>
            <a:r>
              <a:rPr lang="en-US" sz="1800" dirty="0"/>
              <a:t>} 	</a:t>
            </a:r>
          </a:p>
        </p:txBody>
      </p:sp>
    </p:spTree>
    <p:extLst>
      <p:ext uri="{BB962C8B-B14F-4D97-AF65-F5344CB8AC3E}">
        <p14:creationId xmlns:p14="http://schemas.microsoft.com/office/powerpoint/2010/main" xmlns="" val="11944265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4699248" cy="5257800"/>
          </a:xfrm>
        </p:spPr>
        <p:txBody>
          <a:bodyPr/>
          <a:lstStyle/>
          <a:p>
            <a:r>
              <a:rPr lang="en-US" sz="2400" dirty="0"/>
              <a:t>In generic code, the classes are accompanied by a type parameter. </a:t>
            </a:r>
            <a:endParaRPr lang="en-US" sz="2400" dirty="0" smtClean="0"/>
          </a:p>
          <a:p>
            <a:r>
              <a:rPr lang="en-US" sz="2400" dirty="0" smtClean="0"/>
              <a:t>When </a:t>
            </a:r>
            <a:r>
              <a:rPr lang="en-US" sz="2400" dirty="0"/>
              <a:t>a generic type like collection is used without a type parameter, it is called a raw type. </a:t>
            </a:r>
            <a:endParaRPr lang="en-US" sz="2400" dirty="0" smtClean="0"/>
          </a:p>
          <a:p>
            <a:r>
              <a:rPr lang="en-US" sz="2400" dirty="0" smtClean="0"/>
              <a:t>A </a:t>
            </a:r>
            <a:r>
              <a:rPr lang="en-US" sz="2400" dirty="0"/>
              <a:t>value of parameterized type can be passed to a raw type as parameterized type is a subtype of raw type. </a:t>
            </a:r>
            <a:endParaRPr lang="en-US" sz="2400" dirty="0" smtClean="0"/>
          </a:p>
          <a:p>
            <a:r>
              <a:rPr lang="en-US" sz="2400" dirty="0" smtClean="0"/>
              <a:t>Java </a:t>
            </a:r>
            <a:r>
              <a:rPr lang="en-US" sz="2400" dirty="0"/>
              <a:t>generates an unchecked conversion warning when a value of raw type is passed where a parameterized type is expected. </a:t>
            </a:r>
            <a:endParaRPr lang="en-US" sz="2400" dirty="0" smtClean="0"/>
          </a:p>
        </p:txBody>
      </p:sp>
      <p:sp>
        <p:nvSpPr>
          <p:cNvPr id="3" name="Title 2"/>
          <p:cNvSpPr>
            <a:spLocks noGrp="1"/>
          </p:cNvSpPr>
          <p:nvPr>
            <p:ph type="title"/>
          </p:nvPr>
        </p:nvSpPr>
        <p:spPr/>
        <p:txBody>
          <a:bodyPr/>
          <a:lstStyle/>
          <a:p>
            <a:r>
              <a:rPr lang="en-US" dirty="0" smtClean="0"/>
              <a:t>Generic </a:t>
            </a:r>
            <a:r>
              <a:rPr lang="en-US" dirty="0"/>
              <a:t>Library with Legacy </a:t>
            </a:r>
            <a:r>
              <a:rPr lang="en-US" dirty="0" smtClean="0"/>
              <a:t>Client [1-6]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57</a:t>
            </a:fld>
            <a:endParaRPr lang="en-US" dirty="0"/>
          </a:p>
        </p:txBody>
      </p:sp>
      <p:sp>
        <p:nvSpPr>
          <p:cNvPr id="6" name="TextBox 5"/>
          <p:cNvSpPr txBox="1"/>
          <p:nvPr/>
        </p:nvSpPr>
        <p:spPr>
          <a:xfrm>
            <a:off x="5868144" y="5301208"/>
            <a:ext cx="2484512" cy="743537"/>
          </a:xfrm>
          <a:prstGeom prst="rect">
            <a:avLst/>
          </a:prstGeom>
          <a:noFill/>
        </p:spPr>
        <p:txBody>
          <a:bodyPr wrap="square" rtlCol="0">
            <a:spAutoFit/>
          </a:bodyPr>
          <a:lstStyle/>
          <a:p>
            <a:pPr algn="ctr"/>
            <a:r>
              <a:rPr lang="en-US" sz="1600" b="1" dirty="0" smtClean="0">
                <a:latin typeface="Calibri" panose="020F0502020204030204" pitchFamily="34" charset="0"/>
              </a:rPr>
              <a:t>Generic </a:t>
            </a:r>
            <a:r>
              <a:rPr lang="en-US" sz="1600" b="1" dirty="0">
                <a:latin typeface="Calibri" panose="020F0502020204030204" pitchFamily="34" charset="0"/>
              </a:rPr>
              <a:t>Library with Legacy Client</a:t>
            </a:r>
          </a:p>
          <a:p>
            <a:pPr algn="ctr"/>
            <a:endParaRPr lang="en-US" sz="1600" b="1" dirty="0">
              <a:latin typeface="Calibri" panose="020F050202020403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40026" y="2646330"/>
            <a:ext cx="4203974" cy="2418010"/>
          </a:xfrm>
          <a:prstGeom prst="rect">
            <a:avLst/>
          </a:prstGeom>
        </p:spPr>
      </p:pic>
    </p:spTree>
    <p:extLst>
      <p:ext uri="{BB962C8B-B14F-4D97-AF65-F5344CB8AC3E}">
        <p14:creationId xmlns:p14="http://schemas.microsoft.com/office/powerpoint/2010/main" xmlns="" val="34151154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The following Code Snippet </a:t>
            </a:r>
            <a:r>
              <a:rPr lang="en-US" sz="2400" dirty="0" smtClean="0"/>
              <a:t>displays </a:t>
            </a:r>
            <a:r>
              <a:rPr lang="en-US" sz="2400" dirty="0"/>
              <a:t>the use of generic library with legacy </a:t>
            </a:r>
            <a:r>
              <a:rPr lang="en-US" sz="2400" dirty="0" smtClean="0"/>
              <a:t>client:</a:t>
            </a:r>
          </a:p>
          <a:p>
            <a:pPr marL="0" indent="0">
              <a:buNone/>
            </a:pPr>
            <a:endParaRPr lang="en-US" sz="2400" dirty="0"/>
          </a:p>
        </p:txBody>
      </p:sp>
      <p:sp>
        <p:nvSpPr>
          <p:cNvPr id="3" name="Title 2"/>
          <p:cNvSpPr>
            <a:spLocks noGrp="1"/>
          </p:cNvSpPr>
          <p:nvPr>
            <p:ph type="title"/>
          </p:nvPr>
        </p:nvSpPr>
        <p:spPr/>
        <p:txBody>
          <a:bodyPr/>
          <a:lstStyle/>
          <a:p>
            <a:r>
              <a:rPr lang="en-US" dirty="0"/>
              <a:t>Generic Library with Legacy </a:t>
            </a:r>
            <a:r>
              <a:rPr lang="en-US" dirty="0" smtClean="0"/>
              <a:t>Client [2-6</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58</a:t>
            </a:fld>
            <a:endParaRPr lang="en-US" dirty="0"/>
          </a:p>
        </p:txBody>
      </p:sp>
      <p:sp>
        <p:nvSpPr>
          <p:cNvPr id="6" name="TextBox 5"/>
          <p:cNvSpPr txBox="1"/>
          <p:nvPr/>
        </p:nvSpPr>
        <p:spPr>
          <a:xfrm>
            <a:off x="433334" y="2204864"/>
            <a:ext cx="7643866" cy="3610219"/>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import </a:t>
            </a:r>
            <a:r>
              <a:rPr lang="en-US" sz="1800" dirty="0" err="1"/>
              <a:t>java.util</a:t>
            </a:r>
            <a:r>
              <a:rPr lang="en-US" sz="1800" dirty="0"/>
              <a:t>.*; </a:t>
            </a:r>
          </a:p>
          <a:p>
            <a:r>
              <a:rPr lang="en-US" sz="1800" dirty="0"/>
              <a:t>interface </a:t>
            </a:r>
            <a:r>
              <a:rPr lang="en-US" sz="1800" dirty="0" err="1"/>
              <a:t>NumStack</a:t>
            </a:r>
            <a:r>
              <a:rPr lang="en-US" sz="1800" dirty="0"/>
              <a:t> </a:t>
            </a:r>
          </a:p>
          <a:p>
            <a:r>
              <a:rPr lang="en-US" sz="1800" dirty="0"/>
              <a:t>{ </a:t>
            </a:r>
          </a:p>
          <a:p>
            <a:pPr indent="114300"/>
            <a:r>
              <a:rPr lang="en-US" sz="1800" dirty="0"/>
              <a:t>public </a:t>
            </a:r>
            <a:r>
              <a:rPr lang="en-US" sz="1800" dirty="0" err="1"/>
              <a:t>boolean</a:t>
            </a:r>
            <a:r>
              <a:rPr lang="en-US" sz="1800" dirty="0"/>
              <a:t> empty(); </a:t>
            </a:r>
          </a:p>
          <a:p>
            <a:pPr indent="114300"/>
            <a:r>
              <a:rPr lang="en-US" sz="1800" dirty="0"/>
              <a:t>public void push(Object </a:t>
            </a:r>
            <a:r>
              <a:rPr lang="en-US" sz="1800" dirty="0" err="1"/>
              <a:t>elt</a:t>
            </a:r>
            <a:r>
              <a:rPr lang="en-US" sz="1800" dirty="0"/>
              <a:t>); </a:t>
            </a:r>
          </a:p>
          <a:p>
            <a:pPr indent="114300"/>
            <a:r>
              <a:rPr lang="en-US" sz="1800" dirty="0"/>
              <a:t>public Object retrieve(); </a:t>
            </a:r>
          </a:p>
          <a:p>
            <a:r>
              <a:rPr lang="en-US" sz="1800" dirty="0"/>
              <a:t>}</a:t>
            </a:r>
          </a:p>
          <a:p>
            <a:r>
              <a:rPr lang="en-US" sz="1800" dirty="0"/>
              <a:t>class </a:t>
            </a:r>
            <a:r>
              <a:rPr lang="en-US" sz="1800" dirty="0" err="1"/>
              <a:t>NumArrayStack</a:t>
            </a:r>
            <a:r>
              <a:rPr lang="en-US" sz="1800" dirty="0"/>
              <a:t> implements </a:t>
            </a:r>
            <a:r>
              <a:rPr lang="en-US" sz="1800" dirty="0" err="1"/>
              <a:t>NumStack</a:t>
            </a:r>
            <a:r>
              <a:rPr lang="en-US" sz="1800" dirty="0"/>
              <a:t> </a:t>
            </a:r>
          </a:p>
          <a:p>
            <a:r>
              <a:rPr lang="en-US" sz="1800" dirty="0"/>
              <a:t>{ </a:t>
            </a:r>
          </a:p>
          <a:p>
            <a:pPr indent="171450"/>
            <a:r>
              <a:rPr lang="en-US" sz="1800" dirty="0"/>
              <a:t>private List </a:t>
            </a:r>
            <a:r>
              <a:rPr lang="en-US" sz="1800" dirty="0" err="1"/>
              <a:t>listObj</a:t>
            </a:r>
            <a:r>
              <a:rPr lang="en-US" sz="1800" dirty="0"/>
              <a:t>; </a:t>
            </a:r>
          </a:p>
          <a:p>
            <a:pPr indent="171450"/>
            <a:r>
              <a:rPr lang="en-US" sz="1800" dirty="0"/>
              <a:t>public </a:t>
            </a:r>
            <a:r>
              <a:rPr lang="en-US" sz="1800" dirty="0" err="1"/>
              <a:t>NumArrayStack</a:t>
            </a:r>
            <a:r>
              <a:rPr lang="en-US" sz="1800" dirty="0"/>
              <a:t>() </a:t>
            </a:r>
          </a:p>
        </p:txBody>
      </p:sp>
      <p:sp>
        <p:nvSpPr>
          <p:cNvPr id="7" name="TextBox 6"/>
          <p:cNvSpPr txBox="1"/>
          <p:nvPr/>
        </p:nvSpPr>
        <p:spPr>
          <a:xfrm>
            <a:off x="440230" y="170080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1596842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p:txBody>
      </p:sp>
      <p:sp>
        <p:nvSpPr>
          <p:cNvPr id="3" name="Title 2"/>
          <p:cNvSpPr>
            <a:spLocks noGrp="1"/>
          </p:cNvSpPr>
          <p:nvPr>
            <p:ph type="title"/>
          </p:nvPr>
        </p:nvSpPr>
        <p:spPr/>
        <p:txBody>
          <a:bodyPr/>
          <a:lstStyle/>
          <a:p>
            <a:r>
              <a:rPr lang="en-US" dirty="0"/>
              <a:t>Generic Library with Legacy </a:t>
            </a:r>
            <a:r>
              <a:rPr lang="en-US" dirty="0" smtClean="0"/>
              <a:t>Client [3-6</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59</a:t>
            </a:fld>
            <a:endParaRPr lang="en-US" dirty="0"/>
          </a:p>
        </p:txBody>
      </p:sp>
      <p:sp>
        <p:nvSpPr>
          <p:cNvPr id="6" name="TextBox 5"/>
          <p:cNvSpPr txBox="1"/>
          <p:nvPr/>
        </p:nvSpPr>
        <p:spPr>
          <a:xfrm>
            <a:off x="433334" y="908720"/>
            <a:ext cx="7643866" cy="5272213"/>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57150"/>
            <a:r>
              <a:rPr lang="en-US" sz="1800" dirty="0" smtClean="0"/>
              <a:t>{ </a:t>
            </a:r>
            <a:endParaRPr lang="en-US" sz="1800" dirty="0"/>
          </a:p>
          <a:p>
            <a:pPr indent="285750"/>
            <a:r>
              <a:rPr lang="en-US" sz="1800" dirty="0" err="1"/>
              <a:t>listObj</a:t>
            </a:r>
            <a:r>
              <a:rPr lang="en-US" sz="1800" dirty="0"/>
              <a:t> = new </a:t>
            </a:r>
            <a:r>
              <a:rPr lang="en-US" sz="1800" dirty="0" err="1"/>
              <a:t>ArrayList</a:t>
            </a:r>
            <a:r>
              <a:rPr lang="en-US" sz="1800" dirty="0"/>
              <a:t>(); </a:t>
            </a:r>
          </a:p>
          <a:p>
            <a:pPr indent="57150"/>
            <a:r>
              <a:rPr lang="en-US" sz="1800" dirty="0"/>
              <a:t>} </a:t>
            </a:r>
          </a:p>
          <a:p>
            <a:pPr indent="114300"/>
            <a:r>
              <a:rPr lang="en-US" sz="1800" dirty="0"/>
              <a:t>public </a:t>
            </a:r>
            <a:r>
              <a:rPr lang="en-US" sz="1800" dirty="0" err="1"/>
              <a:t>boolean</a:t>
            </a:r>
            <a:r>
              <a:rPr lang="en-US" sz="1800" dirty="0"/>
              <a:t> empty() </a:t>
            </a:r>
          </a:p>
          <a:p>
            <a:pPr indent="114300"/>
            <a:r>
              <a:rPr lang="en-US" sz="1800" dirty="0"/>
              <a:t>{ </a:t>
            </a:r>
          </a:p>
          <a:p>
            <a:pPr indent="285750"/>
            <a:r>
              <a:rPr lang="en-US" sz="1800" dirty="0"/>
              <a:t>return </a:t>
            </a:r>
            <a:r>
              <a:rPr lang="en-US" sz="1800" dirty="0" err="1"/>
              <a:t>listObj.size</a:t>
            </a:r>
            <a:r>
              <a:rPr lang="en-US" sz="1800" dirty="0"/>
              <a:t>() == 0; </a:t>
            </a:r>
          </a:p>
          <a:p>
            <a:pPr indent="114300"/>
            <a:r>
              <a:rPr lang="en-US" sz="1800" dirty="0"/>
              <a:t>} </a:t>
            </a:r>
          </a:p>
          <a:p>
            <a:pPr indent="114300"/>
            <a:r>
              <a:rPr lang="en-US" sz="1800" dirty="0"/>
              <a:t>public void push(Object </a:t>
            </a:r>
            <a:r>
              <a:rPr lang="en-US" sz="1800" dirty="0" err="1"/>
              <a:t>obj</a:t>
            </a:r>
            <a:r>
              <a:rPr lang="en-US" sz="1800" dirty="0"/>
              <a:t>) </a:t>
            </a:r>
          </a:p>
          <a:p>
            <a:pPr indent="114300"/>
            <a:r>
              <a:rPr lang="en-US" sz="1800" dirty="0"/>
              <a:t>{ </a:t>
            </a:r>
          </a:p>
          <a:p>
            <a:pPr indent="228600"/>
            <a:r>
              <a:rPr lang="en-US" sz="1800" dirty="0" err="1"/>
              <a:t>listObj.add</a:t>
            </a:r>
            <a:r>
              <a:rPr lang="en-US" sz="1800" dirty="0"/>
              <a:t>(</a:t>
            </a:r>
            <a:r>
              <a:rPr lang="en-US" sz="1800" dirty="0" err="1"/>
              <a:t>obj</a:t>
            </a:r>
            <a:r>
              <a:rPr lang="en-US" sz="1800" dirty="0"/>
              <a:t>); </a:t>
            </a:r>
          </a:p>
          <a:p>
            <a:pPr indent="114300"/>
            <a:r>
              <a:rPr lang="en-US" sz="1800" dirty="0"/>
              <a:t>} </a:t>
            </a:r>
          </a:p>
          <a:p>
            <a:pPr indent="114300"/>
            <a:r>
              <a:rPr lang="en-US" sz="1800" dirty="0" smtClean="0"/>
              <a:t>public Object retrieve() </a:t>
            </a:r>
          </a:p>
          <a:p>
            <a:pPr indent="57150"/>
            <a:r>
              <a:rPr lang="en-US" sz="1800" dirty="0" smtClean="0"/>
              <a:t>{ </a:t>
            </a:r>
          </a:p>
          <a:p>
            <a:pPr indent="228600"/>
            <a:r>
              <a:rPr lang="en-US" sz="1800" dirty="0" smtClean="0"/>
              <a:t>Object value = </a:t>
            </a:r>
            <a:r>
              <a:rPr lang="en-US" sz="1800" dirty="0" err="1" smtClean="0"/>
              <a:t>listObj.remove</a:t>
            </a:r>
            <a:r>
              <a:rPr lang="en-US" sz="1800" dirty="0" smtClean="0"/>
              <a:t>(</a:t>
            </a:r>
            <a:r>
              <a:rPr lang="en-US" sz="1800" dirty="0" err="1" smtClean="0"/>
              <a:t>listObj.size</a:t>
            </a:r>
            <a:r>
              <a:rPr lang="en-US" sz="1800" dirty="0" smtClean="0"/>
              <a:t>()-1); </a:t>
            </a:r>
          </a:p>
          <a:p>
            <a:pPr indent="171450"/>
            <a:r>
              <a:rPr lang="en-US" sz="1800" dirty="0" smtClean="0"/>
              <a:t>return value; \ </a:t>
            </a:r>
          </a:p>
          <a:p>
            <a:pPr indent="57150"/>
            <a:r>
              <a:rPr lang="en-US" sz="1800" dirty="0" smtClean="0"/>
              <a:t>}	</a:t>
            </a:r>
          </a:p>
        </p:txBody>
      </p:sp>
    </p:spTree>
    <p:extLst>
      <p:ext uri="{BB962C8B-B14F-4D97-AF65-F5344CB8AC3E}">
        <p14:creationId xmlns:p14="http://schemas.microsoft.com/office/powerpoint/2010/main" xmlns="" val="4136145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a:p>
            <a:endParaRPr lang="en-US" sz="2400" dirty="0" smtClean="0"/>
          </a:p>
          <a:p>
            <a:endParaRPr lang="en-US" sz="2400" dirty="0"/>
          </a:p>
          <a:p>
            <a:endParaRPr lang="en-US" sz="2400" dirty="0" smtClean="0"/>
          </a:p>
          <a:p>
            <a:pPr marL="0" indent="0">
              <a:buNone/>
            </a:pPr>
            <a:r>
              <a:rPr lang="en-US" sz="2400" dirty="0"/>
              <a:t>In the code, the </a:t>
            </a:r>
            <a:r>
              <a:rPr lang="en-US" sz="2400" dirty="0" err="1">
                <a:latin typeface="Courier New" panose="02070309020205020404" pitchFamily="49" charset="0"/>
                <a:cs typeface="Courier New" panose="02070309020205020404" pitchFamily="49" charset="0"/>
              </a:rPr>
              <a:t>LinkedList</a:t>
            </a:r>
            <a:r>
              <a:rPr lang="en-US" sz="2400" dirty="0"/>
              <a:t> is a generic class which accepts an Integer as type parameter. The compiler checks for the type correctness during compile time. It is not necessary to cast an Integer because the compiler inserts the correct cast on elements being retrieved from the list using the </a:t>
            </a:r>
            <a:r>
              <a:rPr lang="en-US" sz="2400" dirty="0">
                <a:latin typeface="Courier New" panose="02070309020205020404" pitchFamily="49" charset="0"/>
                <a:cs typeface="Courier New" panose="02070309020205020404" pitchFamily="49" charset="0"/>
              </a:rPr>
              <a:t>get() </a:t>
            </a:r>
            <a:r>
              <a:rPr lang="en-US" sz="2400" dirty="0"/>
              <a:t>method. </a:t>
            </a:r>
            <a:endParaRPr lang="en-GB" sz="2400" dirty="0"/>
          </a:p>
        </p:txBody>
      </p:sp>
      <p:sp>
        <p:nvSpPr>
          <p:cNvPr id="3" name="Title 2"/>
          <p:cNvSpPr>
            <a:spLocks noGrp="1"/>
          </p:cNvSpPr>
          <p:nvPr>
            <p:ph type="title"/>
          </p:nvPr>
        </p:nvSpPr>
        <p:spPr/>
        <p:txBody>
          <a:bodyPr/>
          <a:lstStyle/>
          <a:p>
            <a:r>
              <a:rPr lang="en-US" dirty="0" smtClean="0"/>
              <a:t>Generics Overview [3-3]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6" name="TextBox 5"/>
          <p:cNvSpPr txBox="1"/>
          <p:nvPr/>
        </p:nvSpPr>
        <p:spPr>
          <a:xfrm>
            <a:off x="409943" y="1605413"/>
            <a:ext cx="7643866" cy="971804"/>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err="1"/>
              <a:t>LinkedList</a:t>
            </a:r>
            <a:r>
              <a:rPr lang="en-US" sz="1800" dirty="0"/>
              <a:t>&lt;Integer&gt; list = new </a:t>
            </a:r>
            <a:r>
              <a:rPr lang="en-US" sz="1800" dirty="0" err="1"/>
              <a:t>LinkedList</a:t>
            </a:r>
            <a:r>
              <a:rPr lang="en-US" sz="1800" dirty="0"/>
              <a:t>&lt;Integer&gt;(); </a:t>
            </a:r>
          </a:p>
          <a:p>
            <a:r>
              <a:rPr lang="en-US" sz="1800" dirty="0" err="1"/>
              <a:t>list.add</a:t>
            </a:r>
            <a:r>
              <a:rPr lang="en-US" sz="1800" dirty="0"/>
              <a:t>(new Integer(1)); </a:t>
            </a:r>
          </a:p>
          <a:p>
            <a:r>
              <a:rPr lang="en-US" sz="1800" dirty="0"/>
              <a:t>Integer </a:t>
            </a:r>
            <a:r>
              <a:rPr lang="en-US" sz="1800" dirty="0" err="1"/>
              <a:t>num</a:t>
            </a:r>
            <a:r>
              <a:rPr lang="en-US" sz="1800" dirty="0"/>
              <a:t> = </a:t>
            </a:r>
            <a:r>
              <a:rPr lang="en-US" sz="1800" dirty="0" err="1"/>
              <a:t>list.get</a:t>
            </a:r>
            <a:r>
              <a:rPr lang="en-US" sz="1800" dirty="0"/>
              <a:t>(0); 		</a:t>
            </a:r>
          </a:p>
        </p:txBody>
      </p:sp>
      <p:sp>
        <p:nvSpPr>
          <p:cNvPr id="7" name="TextBox 6"/>
          <p:cNvSpPr txBox="1"/>
          <p:nvPr/>
        </p:nvSpPr>
        <p:spPr>
          <a:xfrm>
            <a:off x="409943" y="1033909"/>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3793895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p:txBody>
      </p:sp>
      <p:sp>
        <p:nvSpPr>
          <p:cNvPr id="3" name="Title 2"/>
          <p:cNvSpPr>
            <a:spLocks noGrp="1"/>
          </p:cNvSpPr>
          <p:nvPr>
            <p:ph type="title"/>
          </p:nvPr>
        </p:nvSpPr>
        <p:spPr/>
        <p:txBody>
          <a:bodyPr/>
          <a:lstStyle/>
          <a:p>
            <a:r>
              <a:rPr lang="en-US" dirty="0"/>
              <a:t>Generic Library with Legacy </a:t>
            </a:r>
            <a:r>
              <a:rPr lang="en-US" dirty="0" smtClean="0"/>
              <a:t>Client [4-6</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60</a:t>
            </a:fld>
            <a:endParaRPr lang="en-US" dirty="0"/>
          </a:p>
        </p:txBody>
      </p:sp>
      <p:sp>
        <p:nvSpPr>
          <p:cNvPr id="6" name="TextBox 5"/>
          <p:cNvSpPr txBox="1"/>
          <p:nvPr/>
        </p:nvSpPr>
        <p:spPr>
          <a:xfrm>
            <a:off x="433334" y="908720"/>
            <a:ext cx="7643866" cy="4607415"/>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public String </a:t>
            </a:r>
            <a:r>
              <a:rPr lang="en-US" sz="1800" dirty="0" err="1" smtClean="0"/>
              <a:t>toString</a:t>
            </a:r>
            <a:r>
              <a:rPr lang="en-US" sz="1800" dirty="0" smtClean="0"/>
              <a:t>() </a:t>
            </a:r>
          </a:p>
          <a:p>
            <a:r>
              <a:rPr lang="en-US" sz="1800" dirty="0" smtClean="0"/>
              <a:t>{ </a:t>
            </a:r>
            <a:endParaRPr lang="en-US" sz="1800" dirty="0"/>
          </a:p>
          <a:p>
            <a:pPr indent="400050"/>
            <a:r>
              <a:rPr lang="en-US" sz="1800" dirty="0"/>
              <a:t>return “stack”+</a:t>
            </a:r>
            <a:r>
              <a:rPr lang="en-US" sz="1800" dirty="0" err="1"/>
              <a:t>listObj.toString</a:t>
            </a:r>
            <a:r>
              <a:rPr lang="en-US" sz="1800" dirty="0"/>
              <a:t>(); </a:t>
            </a:r>
          </a:p>
          <a:p>
            <a:r>
              <a:rPr lang="en-US" sz="1800" dirty="0"/>
              <a:t>} </a:t>
            </a:r>
          </a:p>
          <a:p>
            <a:r>
              <a:rPr lang="en-US" sz="1800" dirty="0"/>
              <a:t>}</a:t>
            </a:r>
          </a:p>
          <a:p>
            <a:r>
              <a:rPr lang="en-US" sz="1800" dirty="0"/>
              <a:t>class Client </a:t>
            </a:r>
          </a:p>
          <a:p>
            <a:r>
              <a:rPr lang="en-US" sz="1800" dirty="0"/>
              <a:t>{ </a:t>
            </a:r>
          </a:p>
          <a:p>
            <a:pPr indent="285750"/>
            <a:r>
              <a:rPr lang="en-US" sz="1800" dirty="0"/>
              <a:t>public static void main(String[] </a:t>
            </a:r>
            <a:r>
              <a:rPr lang="en-US" sz="1800" dirty="0" err="1"/>
              <a:t>args</a:t>
            </a:r>
            <a:r>
              <a:rPr lang="en-US" sz="1800" dirty="0"/>
              <a:t>) </a:t>
            </a:r>
          </a:p>
          <a:p>
            <a:pPr indent="171450"/>
            <a:r>
              <a:rPr lang="en-US" sz="1800" dirty="0"/>
              <a:t>{ </a:t>
            </a:r>
          </a:p>
          <a:p>
            <a:pPr indent="457200"/>
            <a:r>
              <a:rPr lang="en-US" sz="1800" dirty="0" err="1"/>
              <a:t>NumStack</a:t>
            </a:r>
            <a:r>
              <a:rPr lang="en-US" sz="1800" dirty="0"/>
              <a:t> </a:t>
            </a:r>
            <a:r>
              <a:rPr lang="en-US" sz="1800" dirty="0" err="1"/>
              <a:t>stackObj</a:t>
            </a:r>
            <a:r>
              <a:rPr lang="en-US" sz="1800" dirty="0"/>
              <a:t> = new </a:t>
            </a:r>
            <a:r>
              <a:rPr lang="en-US" sz="1800" dirty="0" err="1"/>
              <a:t>NumArrayStack</a:t>
            </a:r>
            <a:r>
              <a:rPr lang="en-US" sz="1800" dirty="0"/>
              <a:t>(); </a:t>
            </a:r>
          </a:p>
          <a:p>
            <a:pPr indent="457200"/>
            <a:r>
              <a:rPr lang="en-US" sz="1800" dirty="0"/>
              <a:t>for (</a:t>
            </a:r>
            <a:r>
              <a:rPr lang="en-US" sz="1800" dirty="0" err="1"/>
              <a:t>int</a:t>
            </a:r>
            <a:r>
              <a:rPr lang="en-US" sz="1800" dirty="0"/>
              <a:t> </a:t>
            </a:r>
            <a:r>
              <a:rPr lang="en-US" sz="1800" dirty="0" err="1"/>
              <a:t>ctr</a:t>
            </a:r>
            <a:r>
              <a:rPr lang="en-US" sz="1800" dirty="0"/>
              <a:t> = 0; </a:t>
            </a:r>
            <a:r>
              <a:rPr lang="en-US" sz="1800" dirty="0" err="1"/>
              <a:t>ctr</a:t>
            </a:r>
            <a:r>
              <a:rPr lang="en-US" sz="1800" dirty="0"/>
              <a:t>&lt;4; </a:t>
            </a:r>
            <a:r>
              <a:rPr lang="en-US" sz="1800" dirty="0" err="1"/>
              <a:t>ctr</a:t>
            </a:r>
            <a:r>
              <a:rPr lang="en-US" sz="1800" dirty="0"/>
              <a:t>++) </a:t>
            </a:r>
          </a:p>
          <a:p>
            <a:pPr indent="171450"/>
            <a:r>
              <a:rPr lang="en-US" sz="1800" dirty="0"/>
              <a:t>{ </a:t>
            </a:r>
          </a:p>
          <a:p>
            <a:pPr indent="457200"/>
            <a:r>
              <a:rPr lang="en-US" sz="1800" dirty="0" err="1"/>
              <a:t>stackObj.push</a:t>
            </a:r>
            <a:r>
              <a:rPr lang="en-US" sz="1800" dirty="0"/>
              <a:t>(new Integer(</a:t>
            </a:r>
            <a:r>
              <a:rPr lang="en-US" sz="1800" dirty="0" err="1"/>
              <a:t>ctr</a:t>
            </a:r>
            <a:r>
              <a:rPr lang="en-US" sz="1800" dirty="0"/>
              <a:t>)); </a:t>
            </a:r>
          </a:p>
          <a:p>
            <a:pPr indent="228600"/>
            <a:r>
              <a:rPr lang="en-US" sz="1800" dirty="0"/>
              <a:t>} </a:t>
            </a:r>
          </a:p>
        </p:txBody>
      </p:sp>
    </p:spTree>
    <p:extLst>
      <p:ext uri="{BB962C8B-B14F-4D97-AF65-F5344CB8AC3E}">
        <p14:creationId xmlns:p14="http://schemas.microsoft.com/office/powerpoint/2010/main" xmlns="" val="2776144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When the code is compiled, an unchecked conversion warning is displayed as </a:t>
            </a:r>
            <a:r>
              <a:rPr lang="en-US" sz="2400" dirty="0" smtClean="0"/>
              <a:t>shown here: </a:t>
            </a:r>
            <a:endParaRPr lang="en-US" sz="2400" dirty="0"/>
          </a:p>
        </p:txBody>
      </p:sp>
      <p:sp>
        <p:nvSpPr>
          <p:cNvPr id="3" name="Title 2"/>
          <p:cNvSpPr>
            <a:spLocks noGrp="1"/>
          </p:cNvSpPr>
          <p:nvPr>
            <p:ph type="title"/>
          </p:nvPr>
        </p:nvSpPr>
        <p:spPr/>
        <p:txBody>
          <a:bodyPr/>
          <a:lstStyle/>
          <a:p>
            <a:r>
              <a:rPr lang="en-US" dirty="0"/>
              <a:t>Generic Library with Legacy Client </a:t>
            </a:r>
            <a:r>
              <a:rPr lang="en-US" dirty="0" smtClean="0"/>
              <a:t>[5-6</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61</a:t>
            </a:fld>
            <a:endParaRPr lang="en-US" dirty="0"/>
          </a:p>
        </p:txBody>
      </p:sp>
      <p:sp>
        <p:nvSpPr>
          <p:cNvPr id="6" name="TextBox 5"/>
          <p:cNvSpPr txBox="1"/>
          <p:nvPr/>
        </p:nvSpPr>
        <p:spPr>
          <a:xfrm>
            <a:off x="433334" y="908720"/>
            <a:ext cx="7643866" cy="2003625"/>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indent="285750"/>
            <a:r>
              <a:rPr lang="en-US" sz="1800" dirty="0" smtClean="0"/>
              <a:t>assert </a:t>
            </a:r>
            <a:r>
              <a:rPr lang="en-US" sz="1800" dirty="0" err="1"/>
              <a:t>stackObj.toString</a:t>
            </a:r>
            <a:r>
              <a:rPr lang="en-US" sz="1800" dirty="0"/>
              <a:t>().equals(“stack[0, 1, 2, 3]”); </a:t>
            </a:r>
          </a:p>
          <a:p>
            <a:pPr indent="285750"/>
            <a:r>
              <a:rPr lang="en-US" sz="1800" dirty="0" err="1"/>
              <a:t>int</a:t>
            </a:r>
            <a:r>
              <a:rPr lang="en-US" sz="1800" dirty="0"/>
              <a:t> top = ((Integer)</a:t>
            </a:r>
            <a:r>
              <a:rPr lang="en-US" sz="1800" dirty="0" err="1"/>
              <a:t>stackObj</a:t>
            </a:r>
            <a:r>
              <a:rPr lang="en-US" sz="1800" dirty="0"/>
              <a:t>. retrieve()).</a:t>
            </a:r>
            <a:r>
              <a:rPr lang="en-US" sz="1800" dirty="0" err="1"/>
              <a:t>intValue</a:t>
            </a:r>
            <a:r>
              <a:rPr lang="en-US" sz="1800" dirty="0"/>
              <a:t>(); </a:t>
            </a:r>
          </a:p>
          <a:p>
            <a:pPr indent="285750"/>
            <a:r>
              <a:rPr lang="en-US" sz="1800" dirty="0" err="1"/>
              <a:t>System.out.println</a:t>
            </a:r>
            <a:r>
              <a:rPr lang="en-US" sz="1800" dirty="0"/>
              <a:t>(“Value is : “ + top); </a:t>
            </a:r>
          </a:p>
          <a:p>
            <a:pPr indent="114300"/>
            <a:r>
              <a:rPr lang="en-US" sz="1800" dirty="0"/>
              <a:t>} </a:t>
            </a:r>
          </a:p>
          <a:p>
            <a:r>
              <a:rPr lang="en-US" sz="1800" dirty="0"/>
              <a:t>} 	</a:t>
            </a:r>
          </a:p>
        </p:txBody>
      </p:sp>
      <p:sp>
        <p:nvSpPr>
          <p:cNvPr id="7" name="TextBox 6"/>
          <p:cNvSpPr txBox="1"/>
          <p:nvPr/>
        </p:nvSpPr>
        <p:spPr>
          <a:xfrm>
            <a:off x="395536" y="3945655"/>
            <a:ext cx="7643866" cy="48013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b="1" dirty="0"/>
              <a:t>Note </a:t>
            </a:r>
            <a:r>
              <a:rPr lang="en-US" sz="1800" dirty="0"/>
              <a:t>- Client.java uses unchecked or unsafe </a:t>
            </a:r>
            <a:r>
              <a:rPr lang="en-US" sz="1800" dirty="0" smtClean="0"/>
              <a:t>operation.</a:t>
            </a:r>
            <a:r>
              <a:rPr lang="en-US" sz="1800" dirty="0"/>
              <a:t>	</a:t>
            </a:r>
          </a:p>
        </p:txBody>
      </p:sp>
      <p:sp>
        <p:nvSpPr>
          <p:cNvPr id="8" name="TextBox 7"/>
          <p:cNvSpPr txBox="1"/>
          <p:nvPr/>
        </p:nvSpPr>
        <p:spPr>
          <a:xfrm>
            <a:off x="395536" y="4365104"/>
            <a:ext cx="7643866" cy="28623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b="1" dirty="0"/>
              <a:t>Note </a:t>
            </a:r>
            <a:r>
              <a:rPr lang="en-US" sz="1800" dirty="0"/>
              <a:t>- Recompile with -</a:t>
            </a:r>
            <a:r>
              <a:rPr lang="en-US" sz="1800" dirty="0" err="1"/>
              <a:t>Xlint:unchecked</a:t>
            </a:r>
            <a:r>
              <a:rPr lang="en-US" sz="1800" dirty="0"/>
              <a:t> for details. 	</a:t>
            </a:r>
          </a:p>
        </p:txBody>
      </p:sp>
    </p:spTree>
    <p:extLst>
      <p:ext uri="{BB962C8B-B14F-4D97-AF65-F5344CB8AC3E}">
        <p14:creationId xmlns:p14="http://schemas.microsoft.com/office/powerpoint/2010/main" xmlns="" val="11291973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If the code is compiled using the switch as suggested then the following message </a:t>
            </a:r>
            <a:r>
              <a:rPr lang="en-US" sz="2400" dirty="0" smtClean="0"/>
              <a:t>appears:</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a:t>The warning is due to the use of the generic method add in the legacy method retrieve. </a:t>
            </a:r>
            <a:endParaRPr lang="en-US" sz="2400" dirty="0" smtClean="0"/>
          </a:p>
          <a:p>
            <a:pPr marL="0" indent="0">
              <a:buNone/>
            </a:pPr>
            <a:r>
              <a:rPr lang="en-US" sz="2400" dirty="0" smtClean="0"/>
              <a:t>The </a:t>
            </a:r>
            <a:r>
              <a:rPr lang="en-US" sz="2400" dirty="0"/>
              <a:t>warnings can be turned off by using the switch –</a:t>
            </a:r>
            <a:r>
              <a:rPr lang="en-US" sz="2400" dirty="0">
                <a:latin typeface="Courier New" panose="02070309020205020404" pitchFamily="49" charset="0"/>
                <a:cs typeface="Courier New" panose="02070309020205020404" pitchFamily="49" charset="0"/>
              </a:rPr>
              <a:t>source</a:t>
            </a:r>
            <a:r>
              <a:rPr lang="en-US" sz="2400" dirty="0"/>
              <a:t> </a:t>
            </a:r>
            <a:r>
              <a:rPr lang="en-US" sz="2400" dirty="0" smtClean="0"/>
              <a:t>as shown here: </a:t>
            </a:r>
          </a:p>
        </p:txBody>
      </p:sp>
      <p:sp>
        <p:nvSpPr>
          <p:cNvPr id="3" name="Title 2"/>
          <p:cNvSpPr>
            <a:spLocks noGrp="1"/>
          </p:cNvSpPr>
          <p:nvPr>
            <p:ph type="title"/>
          </p:nvPr>
        </p:nvSpPr>
        <p:spPr/>
        <p:txBody>
          <a:bodyPr/>
          <a:lstStyle/>
          <a:p>
            <a:r>
              <a:rPr lang="en-US" dirty="0"/>
              <a:t>Generic Library with Legacy </a:t>
            </a:r>
            <a:r>
              <a:rPr lang="en-US" dirty="0" smtClean="0"/>
              <a:t>Client [6-6</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62</a:t>
            </a:fld>
            <a:endParaRPr lang="en-US" dirty="0"/>
          </a:p>
        </p:txBody>
      </p:sp>
      <p:sp>
        <p:nvSpPr>
          <p:cNvPr id="6" name="TextBox 5"/>
          <p:cNvSpPr txBox="1"/>
          <p:nvPr/>
        </p:nvSpPr>
        <p:spPr>
          <a:xfrm>
            <a:off x="433334" y="1844824"/>
            <a:ext cx="7643866" cy="1498102"/>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Client.java:21: warning: [unchecked] unchecked call to add(E) as a member of the raw type </a:t>
            </a:r>
            <a:r>
              <a:rPr lang="en-US" sz="1800" dirty="0" err="1"/>
              <a:t>java.util.List</a:t>
            </a:r>
            <a:r>
              <a:rPr lang="en-US" sz="1800" dirty="0"/>
              <a:t> </a:t>
            </a:r>
          </a:p>
          <a:p>
            <a:r>
              <a:rPr lang="en-US" sz="1800" dirty="0" err="1"/>
              <a:t>listObj.add</a:t>
            </a:r>
            <a:r>
              <a:rPr lang="en-US" sz="1800" dirty="0"/>
              <a:t>(</a:t>
            </a:r>
            <a:r>
              <a:rPr lang="en-US" sz="1800" dirty="0" err="1"/>
              <a:t>obj</a:t>
            </a:r>
            <a:r>
              <a:rPr lang="en-US" sz="1800" dirty="0"/>
              <a:t>); </a:t>
            </a:r>
          </a:p>
          <a:p>
            <a:r>
              <a:rPr lang="en-US" sz="1800" dirty="0"/>
              <a:t>^</a:t>
            </a:r>
          </a:p>
          <a:p>
            <a:r>
              <a:rPr lang="en-US" sz="1800" dirty="0"/>
              <a:t>1 warning </a:t>
            </a:r>
          </a:p>
        </p:txBody>
      </p:sp>
      <p:sp>
        <p:nvSpPr>
          <p:cNvPr id="8" name="TextBox 7"/>
          <p:cNvSpPr txBox="1"/>
          <p:nvPr/>
        </p:nvSpPr>
        <p:spPr>
          <a:xfrm>
            <a:off x="433334" y="5085184"/>
            <a:ext cx="7643866" cy="307007"/>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err="1"/>
              <a:t>javac</a:t>
            </a:r>
            <a:r>
              <a:rPr lang="en-US" sz="1800" dirty="0"/>
              <a:t> -source 1.4 Client.java</a:t>
            </a:r>
          </a:p>
        </p:txBody>
      </p:sp>
    </p:spTree>
    <p:extLst>
      <p:ext uri="{BB962C8B-B14F-4D97-AF65-F5344CB8AC3E}">
        <p14:creationId xmlns:p14="http://schemas.microsoft.com/office/powerpoint/2010/main" xmlns="" val="4306650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When you insert an integer into a list, and try to extract a </a:t>
            </a:r>
            <a:r>
              <a:rPr lang="en-US" sz="2400" dirty="0">
                <a:latin typeface="Courier New" panose="02070309020205020404" pitchFamily="49" charset="0"/>
                <a:cs typeface="Courier New" panose="02070309020205020404" pitchFamily="49" charset="0"/>
              </a:rPr>
              <a:t>String</a:t>
            </a:r>
            <a:r>
              <a:rPr lang="en-US" sz="2400" dirty="0"/>
              <a:t> it is wrong. </a:t>
            </a:r>
            <a:endParaRPr lang="en-US" sz="2400" dirty="0" smtClean="0"/>
          </a:p>
          <a:p>
            <a:r>
              <a:rPr lang="en-US" sz="2400" dirty="0" smtClean="0"/>
              <a:t>If </a:t>
            </a:r>
            <a:r>
              <a:rPr lang="en-US" sz="2400" dirty="0"/>
              <a:t>you extract an element from list, and by casting that to String if you try to treat that as string, you will get </a:t>
            </a:r>
            <a:r>
              <a:rPr lang="en-US" sz="2400" dirty="0" err="1">
                <a:latin typeface="Courier New" panose="02070309020205020404" pitchFamily="49" charset="0"/>
                <a:cs typeface="Courier New" panose="02070309020205020404" pitchFamily="49" charset="0"/>
              </a:rPr>
              <a:t>ClassCastException</a:t>
            </a:r>
            <a:r>
              <a:rPr lang="en-US" sz="2400" dirty="0"/>
              <a:t>. </a:t>
            </a:r>
            <a:endParaRPr lang="en-US" sz="2400" dirty="0" smtClean="0"/>
          </a:p>
          <a:p>
            <a:r>
              <a:rPr lang="en-US" sz="2400" dirty="0" smtClean="0"/>
              <a:t>The </a:t>
            </a:r>
            <a:r>
              <a:rPr lang="en-US" sz="2400" dirty="0"/>
              <a:t>reason is that Generics are implemented by the Java compiler as a front end conversion called erasure. </a:t>
            </a:r>
            <a:endParaRPr lang="en-US" sz="2400" dirty="0" smtClean="0"/>
          </a:p>
          <a:p>
            <a:r>
              <a:rPr lang="en-US" sz="2400" dirty="0" smtClean="0"/>
              <a:t>Erasure </a:t>
            </a:r>
            <a:r>
              <a:rPr lang="en-US" sz="2400" dirty="0"/>
              <a:t>removes all generic type information. </a:t>
            </a:r>
            <a:endParaRPr lang="en-US" sz="2400" dirty="0" smtClean="0"/>
          </a:p>
          <a:p>
            <a:r>
              <a:rPr lang="en-US" sz="2400" dirty="0" smtClean="0"/>
              <a:t>All </a:t>
            </a:r>
            <a:r>
              <a:rPr lang="en-US" sz="2400" dirty="0"/>
              <a:t>the type information between angle brackets is thrown out, so, a parameterized type like </a:t>
            </a:r>
            <a:r>
              <a:rPr lang="en-US" sz="2400" dirty="0">
                <a:latin typeface="Courier New" panose="02070309020205020404" pitchFamily="49" charset="0"/>
                <a:cs typeface="Courier New" panose="02070309020205020404" pitchFamily="49" charset="0"/>
              </a:rPr>
              <a:t>List&lt;String</a:t>
            </a:r>
            <a:r>
              <a:rPr lang="en-US" sz="2400" dirty="0" smtClean="0">
                <a:latin typeface="Courier New" panose="02070309020205020404" pitchFamily="49" charset="0"/>
                <a:cs typeface="Courier New" panose="02070309020205020404" pitchFamily="49" charset="0"/>
              </a:rPr>
              <a:t>&gt;</a:t>
            </a:r>
            <a:r>
              <a:rPr lang="en-US" sz="2400" dirty="0" smtClean="0"/>
              <a:t> is </a:t>
            </a:r>
            <a:r>
              <a:rPr lang="en-US" sz="2400" dirty="0"/>
              <a:t>converted into List. </a:t>
            </a:r>
            <a:endParaRPr lang="en-US" sz="2400" dirty="0" smtClean="0"/>
          </a:p>
          <a:p>
            <a:r>
              <a:rPr lang="en-US" sz="2400" dirty="0" smtClean="0"/>
              <a:t>Type </a:t>
            </a:r>
            <a:r>
              <a:rPr lang="en-US" sz="2400" dirty="0"/>
              <a:t>erasure maintains compatibility with Java libraries and applications which are created before generics. </a:t>
            </a:r>
            <a:endParaRPr lang="en-US" sz="1600" dirty="0"/>
          </a:p>
        </p:txBody>
      </p:sp>
      <p:sp>
        <p:nvSpPr>
          <p:cNvPr id="3" name="Title 2"/>
          <p:cNvSpPr>
            <a:spLocks noGrp="1"/>
          </p:cNvSpPr>
          <p:nvPr>
            <p:ph type="title"/>
          </p:nvPr>
        </p:nvSpPr>
        <p:spPr/>
        <p:txBody>
          <a:bodyPr/>
          <a:lstStyle/>
          <a:p>
            <a:r>
              <a:rPr lang="en-US" dirty="0" smtClean="0"/>
              <a:t>Erasure</a:t>
            </a:r>
            <a:r>
              <a:rPr lang="en-US" b="0" i="1"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63</a:t>
            </a:fld>
            <a:endParaRPr lang="en-US" dirty="0"/>
          </a:p>
        </p:txBody>
      </p:sp>
    </p:spTree>
    <p:extLst>
      <p:ext uri="{BB962C8B-B14F-4D97-AF65-F5344CB8AC3E}">
        <p14:creationId xmlns:p14="http://schemas.microsoft.com/office/powerpoint/2010/main" xmlns="" val="11752230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Sometimes it may be required to update the library not immediately but over a period of time. </a:t>
            </a:r>
            <a:endParaRPr lang="en-US" sz="2400" dirty="0" smtClean="0"/>
          </a:p>
          <a:p>
            <a:r>
              <a:rPr lang="en-US" sz="2400" dirty="0" smtClean="0"/>
              <a:t>In </a:t>
            </a:r>
            <a:r>
              <a:rPr lang="en-US" sz="2400" dirty="0"/>
              <a:t>such cases, the method signatures </a:t>
            </a:r>
            <a:r>
              <a:rPr lang="en-US" sz="2400" dirty="0" smtClean="0"/>
              <a:t>get change and consists </a:t>
            </a:r>
            <a:r>
              <a:rPr lang="en-US" sz="2400" dirty="0"/>
              <a:t>of the type parameters. </a:t>
            </a:r>
            <a:endParaRPr lang="en-US" sz="2400" dirty="0" smtClean="0"/>
          </a:p>
          <a:p>
            <a:r>
              <a:rPr lang="en-US" sz="2400" dirty="0" smtClean="0"/>
              <a:t>The </a:t>
            </a:r>
            <a:r>
              <a:rPr lang="en-US" sz="2400" dirty="0"/>
              <a:t>method body will not change. </a:t>
            </a:r>
            <a:endParaRPr lang="en-US" sz="2400" dirty="0" smtClean="0"/>
          </a:p>
          <a:p>
            <a:r>
              <a:rPr lang="en-US" sz="2400" dirty="0" smtClean="0"/>
              <a:t>This </a:t>
            </a:r>
            <a:r>
              <a:rPr lang="en-US" sz="2400" dirty="0"/>
              <a:t>change in the method signature can be performed by making minimum changes in the method, or by creating stub or by using wrappers. </a:t>
            </a:r>
            <a:endParaRPr lang="en-US" sz="2400" dirty="0" smtClean="0"/>
          </a:p>
          <a:p>
            <a:r>
              <a:rPr lang="en-US" sz="2400" dirty="0" smtClean="0"/>
              <a:t>The </a:t>
            </a:r>
            <a:r>
              <a:rPr lang="en-US" sz="2400" dirty="0"/>
              <a:t>minimum changes that have to be incorporated are: </a:t>
            </a:r>
            <a:endParaRPr lang="en-US" sz="2400" dirty="0" smtClean="0"/>
          </a:p>
          <a:p>
            <a:pPr lvl="1"/>
            <a:r>
              <a:rPr lang="en-US" sz="1600" dirty="0"/>
              <a:t>Adding type parameter to class or interface declarations </a:t>
            </a:r>
          </a:p>
          <a:p>
            <a:pPr lvl="1"/>
            <a:r>
              <a:rPr lang="en-US" sz="1600" dirty="0"/>
              <a:t>Adding type parameters to the class or interface which has been extended or implemented </a:t>
            </a:r>
          </a:p>
          <a:p>
            <a:pPr lvl="1"/>
            <a:r>
              <a:rPr lang="en-US" sz="1600" dirty="0"/>
              <a:t>Adding type parameters to the method signatures </a:t>
            </a:r>
          </a:p>
          <a:p>
            <a:pPr lvl="1"/>
            <a:r>
              <a:rPr lang="en-US" sz="1600" dirty="0"/>
              <a:t>Adding cast where the return type contains a type parameter </a:t>
            </a:r>
          </a:p>
        </p:txBody>
      </p:sp>
      <p:sp>
        <p:nvSpPr>
          <p:cNvPr id="3" name="Title 2"/>
          <p:cNvSpPr>
            <a:spLocks noGrp="1"/>
          </p:cNvSpPr>
          <p:nvPr>
            <p:ph type="title"/>
          </p:nvPr>
        </p:nvSpPr>
        <p:spPr/>
        <p:txBody>
          <a:bodyPr/>
          <a:lstStyle/>
          <a:p>
            <a:r>
              <a:rPr lang="en-US" dirty="0" smtClean="0"/>
              <a:t>Generics </a:t>
            </a:r>
            <a:r>
              <a:rPr lang="en-US" dirty="0"/>
              <a:t>in Legacy </a:t>
            </a:r>
            <a:r>
              <a:rPr lang="en-US" dirty="0" smtClean="0"/>
              <a:t>Code [1-4]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64</a:t>
            </a:fld>
            <a:endParaRPr lang="en-US" dirty="0"/>
          </a:p>
        </p:txBody>
      </p:sp>
    </p:spTree>
    <p:extLst>
      <p:ext uri="{BB962C8B-B14F-4D97-AF65-F5344CB8AC3E}">
        <p14:creationId xmlns:p14="http://schemas.microsoft.com/office/powerpoint/2010/main" xmlns="" val="35084916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The following Code Snippet </a:t>
            </a:r>
            <a:r>
              <a:rPr lang="en-US" sz="2400" dirty="0" smtClean="0"/>
              <a:t>displays </a:t>
            </a:r>
            <a:r>
              <a:rPr lang="en-US" sz="2400" dirty="0"/>
              <a:t>the use of </a:t>
            </a:r>
            <a:r>
              <a:rPr lang="en-US" sz="2400" dirty="0" smtClean="0"/>
              <a:t>generics:</a:t>
            </a:r>
          </a:p>
          <a:p>
            <a:pPr marL="0" indent="0">
              <a:buNone/>
            </a:pPr>
            <a:endParaRPr lang="en-US" sz="2400" dirty="0"/>
          </a:p>
        </p:txBody>
      </p:sp>
      <p:sp>
        <p:nvSpPr>
          <p:cNvPr id="3" name="Title 2"/>
          <p:cNvSpPr>
            <a:spLocks noGrp="1"/>
          </p:cNvSpPr>
          <p:nvPr>
            <p:ph type="title"/>
          </p:nvPr>
        </p:nvSpPr>
        <p:spPr/>
        <p:txBody>
          <a:bodyPr/>
          <a:lstStyle/>
          <a:p>
            <a:r>
              <a:rPr lang="en-US" dirty="0"/>
              <a:t>Generics in Legacy </a:t>
            </a:r>
            <a:r>
              <a:rPr lang="en-US" dirty="0" smtClean="0"/>
              <a:t>Code</a:t>
            </a:r>
            <a:r>
              <a:rPr lang="en-US" dirty="0"/>
              <a:t> </a:t>
            </a:r>
            <a:r>
              <a:rPr lang="en-US" dirty="0" smtClean="0"/>
              <a:t>[2-4]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65</a:t>
            </a:fld>
            <a:endParaRPr lang="en-US" dirty="0"/>
          </a:p>
        </p:txBody>
      </p:sp>
      <p:sp>
        <p:nvSpPr>
          <p:cNvPr id="6" name="TextBox 5"/>
          <p:cNvSpPr txBox="1"/>
          <p:nvPr/>
        </p:nvSpPr>
        <p:spPr>
          <a:xfrm>
            <a:off x="433334" y="1844824"/>
            <a:ext cx="7643866" cy="4401205"/>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600" dirty="0"/>
              <a:t>import </a:t>
            </a:r>
            <a:r>
              <a:rPr lang="en-US" sz="1600" dirty="0" err="1"/>
              <a:t>java.util</a:t>
            </a:r>
            <a:r>
              <a:rPr lang="en-US" sz="1600" dirty="0"/>
              <a:t>.*; </a:t>
            </a:r>
          </a:p>
          <a:p>
            <a:r>
              <a:rPr lang="en-US" sz="1600" dirty="0"/>
              <a:t>interface </a:t>
            </a:r>
            <a:r>
              <a:rPr lang="en-US" sz="1600" dirty="0" err="1"/>
              <a:t>NumStack</a:t>
            </a:r>
            <a:r>
              <a:rPr lang="en-US" sz="1600" dirty="0"/>
              <a:t> &lt;E&gt; </a:t>
            </a:r>
          </a:p>
          <a:p>
            <a:r>
              <a:rPr lang="en-US" sz="1600" dirty="0"/>
              <a:t>{ </a:t>
            </a:r>
          </a:p>
          <a:p>
            <a:r>
              <a:rPr lang="en-US" sz="1600" dirty="0"/>
              <a:t>public </a:t>
            </a:r>
            <a:r>
              <a:rPr lang="en-US" sz="1600" dirty="0" err="1"/>
              <a:t>boolean</a:t>
            </a:r>
            <a:r>
              <a:rPr lang="en-US" sz="1600" dirty="0"/>
              <a:t> empty(); </a:t>
            </a:r>
          </a:p>
          <a:p>
            <a:r>
              <a:rPr lang="en-US" sz="1600" dirty="0"/>
              <a:t>public void push(E </a:t>
            </a:r>
            <a:r>
              <a:rPr lang="en-US" sz="1600" dirty="0" err="1"/>
              <a:t>elt</a:t>
            </a:r>
            <a:r>
              <a:rPr lang="en-US" sz="1600" dirty="0"/>
              <a:t>); </a:t>
            </a:r>
          </a:p>
          <a:p>
            <a:r>
              <a:rPr lang="en-US" sz="1600" dirty="0"/>
              <a:t>public E retrieve(); </a:t>
            </a:r>
          </a:p>
          <a:p>
            <a:r>
              <a:rPr lang="en-US" sz="1600" dirty="0"/>
              <a:t>}</a:t>
            </a:r>
          </a:p>
          <a:p>
            <a:r>
              <a:rPr lang="en-US" sz="1600" dirty="0"/>
              <a:t>@</a:t>
            </a:r>
            <a:r>
              <a:rPr lang="en-US" sz="1600" dirty="0" err="1"/>
              <a:t>SuppressWarnings</a:t>
            </a:r>
            <a:r>
              <a:rPr lang="en-US" sz="1600" dirty="0"/>
              <a:t>(“unchecked”) </a:t>
            </a:r>
          </a:p>
          <a:p>
            <a:r>
              <a:rPr lang="en-US" sz="1600" dirty="0"/>
              <a:t>class </a:t>
            </a:r>
            <a:r>
              <a:rPr lang="en-US" sz="1600" dirty="0" err="1"/>
              <a:t>NumArrayStack</a:t>
            </a:r>
            <a:r>
              <a:rPr lang="en-US" sz="1600" dirty="0"/>
              <a:t>&lt;E&gt; implements </a:t>
            </a:r>
            <a:r>
              <a:rPr lang="en-US" sz="1600" dirty="0" err="1"/>
              <a:t>NumStack</a:t>
            </a:r>
            <a:r>
              <a:rPr lang="en-US" sz="1600" dirty="0"/>
              <a:t>&lt;E&gt; </a:t>
            </a:r>
          </a:p>
          <a:p>
            <a:r>
              <a:rPr lang="en-US" sz="1600" dirty="0"/>
              <a:t>{ </a:t>
            </a:r>
          </a:p>
          <a:p>
            <a:r>
              <a:rPr lang="en-US" sz="1600" dirty="0" smtClean="0"/>
              <a:t>  private </a:t>
            </a:r>
            <a:r>
              <a:rPr lang="en-US" sz="1600" dirty="0"/>
              <a:t>List </a:t>
            </a:r>
            <a:r>
              <a:rPr lang="en-US" sz="1600" dirty="0" err="1"/>
              <a:t>listObj</a:t>
            </a:r>
            <a:r>
              <a:rPr lang="en-US" sz="1600" dirty="0"/>
              <a:t>; </a:t>
            </a:r>
          </a:p>
          <a:p>
            <a:r>
              <a:rPr lang="en-US" sz="1600" dirty="0" smtClean="0"/>
              <a:t>  public </a:t>
            </a:r>
            <a:r>
              <a:rPr lang="en-US" sz="1600" dirty="0" err="1"/>
              <a:t>NumArrayStack</a:t>
            </a:r>
            <a:r>
              <a:rPr lang="en-US" sz="1600" dirty="0"/>
              <a:t>() </a:t>
            </a:r>
            <a:endParaRPr lang="en-US" sz="1600" dirty="0" smtClean="0"/>
          </a:p>
          <a:p>
            <a:r>
              <a:rPr lang="en-US" sz="1600" dirty="0" smtClean="0"/>
              <a:t>  { </a:t>
            </a:r>
            <a:endParaRPr lang="en-US" sz="1600" dirty="0"/>
          </a:p>
          <a:p>
            <a:r>
              <a:rPr lang="en-US" sz="1600" dirty="0" smtClean="0"/>
              <a:t>     </a:t>
            </a:r>
            <a:r>
              <a:rPr lang="en-US" sz="1600" dirty="0" err="1" smtClean="0"/>
              <a:t>listObj</a:t>
            </a:r>
            <a:r>
              <a:rPr lang="en-US" sz="1600" dirty="0" smtClean="0"/>
              <a:t> </a:t>
            </a:r>
            <a:r>
              <a:rPr lang="en-US" sz="1600" dirty="0"/>
              <a:t>= new </a:t>
            </a:r>
            <a:r>
              <a:rPr lang="en-US" sz="1600" dirty="0" err="1"/>
              <a:t>ArrayList</a:t>
            </a:r>
            <a:r>
              <a:rPr lang="en-US" sz="1600" dirty="0"/>
              <a:t>(); </a:t>
            </a:r>
            <a:endParaRPr lang="en-US" sz="1600" dirty="0" smtClean="0"/>
          </a:p>
          <a:p>
            <a:r>
              <a:rPr lang="en-IN" sz="1600" dirty="0"/>
              <a:t> </a:t>
            </a:r>
            <a:r>
              <a:rPr lang="en-IN" sz="1600" dirty="0" smtClean="0"/>
              <a:t> }</a:t>
            </a:r>
            <a:endParaRPr lang="en-US" sz="1600" dirty="0"/>
          </a:p>
        </p:txBody>
      </p:sp>
      <p:sp>
        <p:nvSpPr>
          <p:cNvPr id="7" name="TextBox 6"/>
          <p:cNvSpPr txBox="1"/>
          <p:nvPr/>
        </p:nvSpPr>
        <p:spPr>
          <a:xfrm>
            <a:off x="440230" y="1340768"/>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17096910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p:txBody>
      </p:sp>
      <p:sp>
        <p:nvSpPr>
          <p:cNvPr id="3" name="Title 2"/>
          <p:cNvSpPr>
            <a:spLocks noGrp="1"/>
          </p:cNvSpPr>
          <p:nvPr>
            <p:ph type="title"/>
          </p:nvPr>
        </p:nvSpPr>
        <p:spPr/>
        <p:txBody>
          <a:bodyPr/>
          <a:lstStyle/>
          <a:p>
            <a:r>
              <a:rPr lang="en-US" dirty="0"/>
              <a:t>Generics in Legacy </a:t>
            </a:r>
            <a:r>
              <a:rPr lang="en-US" dirty="0" smtClean="0"/>
              <a:t>Code [3-4]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66</a:t>
            </a:fld>
            <a:endParaRPr lang="en-US" dirty="0"/>
          </a:p>
        </p:txBody>
      </p:sp>
      <p:sp>
        <p:nvSpPr>
          <p:cNvPr id="6" name="TextBox 5"/>
          <p:cNvSpPr txBox="1"/>
          <p:nvPr/>
        </p:nvSpPr>
        <p:spPr>
          <a:xfrm>
            <a:off x="304800" y="914400"/>
            <a:ext cx="8610600" cy="530914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  </a:t>
            </a:r>
            <a:r>
              <a:rPr lang="en-US" sz="1600" dirty="0" smtClean="0"/>
              <a:t>public </a:t>
            </a:r>
            <a:r>
              <a:rPr lang="en-US" sz="1600" dirty="0" err="1"/>
              <a:t>boolean</a:t>
            </a:r>
            <a:r>
              <a:rPr lang="en-US" sz="1600" dirty="0"/>
              <a:t> empty() </a:t>
            </a:r>
          </a:p>
          <a:p>
            <a:r>
              <a:rPr lang="en-US" sz="1600" dirty="0" smtClean="0"/>
              <a:t>  { </a:t>
            </a:r>
            <a:endParaRPr lang="en-US" sz="1600" dirty="0"/>
          </a:p>
          <a:p>
            <a:r>
              <a:rPr lang="en-US" sz="1600" dirty="0" smtClean="0"/>
              <a:t>    return </a:t>
            </a:r>
            <a:r>
              <a:rPr lang="en-US" sz="1600" dirty="0" err="1"/>
              <a:t>listObj.size</a:t>
            </a:r>
            <a:r>
              <a:rPr lang="en-US" sz="1600" dirty="0"/>
              <a:t>() == 0; </a:t>
            </a:r>
          </a:p>
          <a:p>
            <a:r>
              <a:rPr lang="en-US" sz="1600" dirty="0" smtClean="0"/>
              <a:t>  } </a:t>
            </a:r>
            <a:endParaRPr lang="en-US" sz="1600" dirty="0"/>
          </a:p>
          <a:p>
            <a:r>
              <a:rPr lang="en-US" sz="1600" dirty="0" smtClean="0"/>
              <a:t>  public </a:t>
            </a:r>
            <a:r>
              <a:rPr lang="en-US" sz="1600" dirty="0"/>
              <a:t>void push(E </a:t>
            </a:r>
            <a:r>
              <a:rPr lang="en-US" sz="1600" dirty="0" err="1"/>
              <a:t>obj</a:t>
            </a:r>
            <a:r>
              <a:rPr lang="en-US" sz="1600" dirty="0"/>
              <a:t>) </a:t>
            </a:r>
          </a:p>
          <a:p>
            <a:r>
              <a:rPr lang="en-US" sz="1600" dirty="0" smtClean="0"/>
              <a:t>  { </a:t>
            </a:r>
            <a:endParaRPr lang="en-US" sz="1600" dirty="0"/>
          </a:p>
          <a:p>
            <a:r>
              <a:rPr lang="en-US" sz="1600" dirty="0" smtClean="0"/>
              <a:t>      </a:t>
            </a:r>
            <a:r>
              <a:rPr lang="en-US" sz="1600" dirty="0" err="1" smtClean="0"/>
              <a:t>listObj.add</a:t>
            </a:r>
            <a:r>
              <a:rPr lang="en-US" sz="1600" dirty="0" smtClean="0"/>
              <a:t>(</a:t>
            </a:r>
            <a:r>
              <a:rPr lang="en-US" sz="1600" dirty="0" err="1" smtClean="0"/>
              <a:t>obj</a:t>
            </a:r>
            <a:r>
              <a:rPr lang="en-US" sz="1600" dirty="0"/>
              <a:t>); </a:t>
            </a:r>
          </a:p>
          <a:p>
            <a:r>
              <a:rPr lang="en-US" sz="1600" dirty="0" smtClean="0"/>
              <a:t>  } </a:t>
            </a:r>
          </a:p>
          <a:p>
            <a:r>
              <a:rPr lang="en-US" sz="1600" dirty="0" smtClean="0"/>
              <a:t>  public </a:t>
            </a:r>
            <a:r>
              <a:rPr lang="en-US" sz="1600" dirty="0"/>
              <a:t>E retrieve () </a:t>
            </a:r>
          </a:p>
          <a:p>
            <a:r>
              <a:rPr lang="en-US" sz="1600" dirty="0" smtClean="0"/>
              <a:t>  { </a:t>
            </a:r>
            <a:endParaRPr lang="en-US" sz="1600" dirty="0"/>
          </a:p>
          <a:p>
            <a:r>
              <a:rPr lang="en-US" sz="1600" dirty="0" smtClean="0"/>
              <a:t>       Object </a:t>
            </a:r>
            <a:r>
              <a:rPr lang="en-US" sz="1600" dirty="0"/>
              <a:t>value = </a:t>
            </a:r>
            <a:r>
              <a:rPr lang="en-US" sz="1600" dirty="0" err="1"/>
              <a:t>listObj.remove</a:t>
            </a:r>
            <a:r>
              <a:rPr lang="en-US" sz="1600" dirty="0"/>
              <a:t>(</a:t>
            </a:r>
            <a:r>
              <a:rPr lang="en-US" sz="1600" dirty="0" err="1"/>
              <a:t>listObj.size</a:t>
            </a:r>
            <a:r>
              <a:rPr lang="en-US" sz="1600" dirty="0"/>
              <a:t>()-1); </a:t>
            </a:r>
          </a:p>
          <a:p>
            <a:r>
              <a:rPr lang="en-US" sz="1600" dirty="0" smtClean="0"/>
              <a:t>       return </a:t>
            </a:r>
            <a:r>
              <a:rPr lang="en-US" sz="1600" dirty="0"/>
              <a:t>(E)value; 	</a:t>
            </a:r>
          </a:p>
          <a:p>
            <a:r>
              <a:rPr lang="en-US" sz="1600" dirty="0" smtClean="0"/>
              <a:t>  } </a:t>
            </a:r>
            <a:endParaRPr lang="en-US" sz="1600" dirty="0"/>
          </a:p>
          <a:p>
            <a:r>
              <a:rPr lang="en-US" sz="1600" dirty="0" smtClean="0"/>
              <a:t>  public </a:t>
            </a:r>
            <a:r>
              <a:rPr lang="en-US" sz="1600" dirty="0"/>
              <a:t>String </a:t>
            </a:r>
            <a:r>
              <a:rPr lang="en-US" sz="1600" dirty="0" err="1"/>
              <a:t>toString</a:t>
            </a:r>
            <a:r>
              <a:rPr lang="en-US" sz="1600" dirty="0"/>
              <a:t>() </a:t>
            </a:r>
          </a:p>
          <a:p>
            <a:r>
              <a:rPr lang="en-US" sz="1600" dirty="0" smtClean="0"/>
              <a:t>  { </a:t>
            </a:r>
            <a:endParaRPr lang="en-US" sz="1600" dirty="0"/>
          </a:p>
          <a:p>
            <a:r>
              <a:rPr lang="en-US" sz="1600" dirty="0" smtClean="0"/>
              <a:t>     return </a:t>
            </a:r>
            <a:r>
              <a:rPr lang="en-US" sz="1600" dirty="0"/>
              <a:t>“stack”+</a:t>
            </a:r>
            <a:r>
              <a:rPr lang="en-US" sz="1600" dirty="0" err="1"/>
              <a:t>listObj.toString</a:t>
            </a:r>
            <a:r>
              <a:rPr lang="en-US" sz="1600" dirty="0"/>
              <a:t>(); </a:t>
            </a:r>
          </a:p>
          <a:p>
            <a:r>
              <a:rPr lang="en-US" sz="1600" dirty="0" smtClean="0"/>
              <a:t>  }</a:t>
            </a:r>
            <a:endParaRPr lang="en-US" sz="1600" dirty="0"/>
          </a:p>
          <a:p>
            <a:r>
              <a:rPr lang="en-US" sz="1600" dirty="0" smtClean="0"/>
              <a:t>}</a:t>
            </a:r>
            <a:endParaRPr lang="en-US" sz="1600" dirty="0"/>
          </a:p>
        </p:txBody>
      </p:sp>
    </p:spTree>
    <p:extLst>
      <p:ext uri="{BB962C8B-B14F-4D97-AF65-F5344CB8AC3E}">
        <p14:creationId xmlns:p14="http://schemas.microsoft.com/office/powerpoint/2010/main" xmlns="" val="7222083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400" dirty="0"/>
          </a:p>
        </p:txBody>
      </p:sp>
      <p:sp>
        <p:nvSpPr>
          <p:cNvPr id="3" name="Title 2"/>
          <p:cNvSpPr>
            <a:spLocks noGrp="1"/>
          </p:cNvSpPr>
          <p:nvPr>
            <p:ph type="title"/>
          </p:nvPr>
        </p:nvSpPr>
        <p:spPr/>
        <p:txBody>
          <a:bodyPr/>
          <a:lstStyle/>
          <a:p>
            <a:r>
              <a:rPr lang="en-US" dirty="0"/>
              <a:t>Generics in Legacy </a:t>
            </a:r>
            <a:r>
              <a:rPr lang="en-US" dirty="0" smtClean="0"/>
              <a:t>Code</a:t>
            </a:r>
            <a:r>
              <a:rPr lang="en-US" dirty="0"/>
              <a:t> </a:t>
            </a:r>
            <a:r>
              <a:rPr lang="en-US" dirty="0" smtClean="0"/>
              <a:t>[4-4]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67</a:t>
            </a:fld>
            <a:endParaRPr lang="en-US" dirty="0"/>
          </a:p>
        </p:txBody>
      </p:sp>
      <p:sp>
        <p:nvSpPr>
          <p:cNvPr id="6" name="TextBox 5"/>
          <p:cNvSpPr txBox="1"/>
          <p:nvPr/>
        </p:nvSpPr>
        <p:spPr>
          <a:xfrm>
            <a:off x="300036" y="1389324"/>
            <a:ext cx="8629651" cy="4401205"/>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600" dirty="0" smtClean="0"/>
              <a:t>class </a:t>
            </a:r>
            <a:r>
              <a:rPr lang="en-US" sz="1600" dirty="0" err="1"/>
              <a:t>ClientLegacy</a:t>
            </a:r>
            <a:r>
              <a:rPr lang="en-US" sz="1600" dirty="0"/>
              <a:t> </a:t>
            </a:r>
          </a:p>
          <a:p>
            <a:r>
              <a:rPr lang="en-US" sz="1600" dirty="0"/>
              <a:t>{ </a:t>
            </a:r>
          </a:p>
          <a:p>
            <a:r>
              <a:rPr lang="en-US" sz="1600" dirty="0" smtClean="0"/>
              <a:t>  public </a:t>
            </a:r>
            <a:r>
              <a:rPr lang="en-US" sz="1600" dirty="0"/>
              <a:t>static void main(String[] </a:t>
            </a:r>
            <a:r>
              <a:rPr lang="en-US" sz="1600" dirty="0" err="1"/>
              <a:t>args</a:t>
            </a:r>
            <a:r>
              <a:rPr lang="en-US" sz="1600" dirty="0"/>
              <a:t>) </a:t>
            </a:r>
          </a:p>
          <a:p>
            <a:r>
              <a:rPr lang="en-US" sz="1600" dirty="0" smtClean="0"/>
              <a:t>  { </a:t>
            </a:r>
            <a:endParaRPr lang="en-US" sz="1600" dirty="0"/>
          </a:p>
          <a:p>
            <a:r>
              <a:rPr lang="en-US" sz="1600" dirty="0" smtClean="0"/>
              <a:t>    </a:t>
            </a:r>
            <a:r>
              <a:rPr lang="en-US" sz="1600" dirty="0" err="1" smtClean="0"/>
              <a:t>NumStack</a:t>
            </a:r>
            <a:r>
              <a:rPr lang="en-US" sz="1600" dirty="0" smtClean="0"/>
              <a:t> </a:t>
            </a:r>
            <a:r>
              <a:rPr lang="en-US" sz="1600" dirty="0" err="1"/>
              <a:t>stackObj</a:t>
            </a:r>
            <a:r>
              <a:rPr lang="en-US" sz="1600" dirty="0"/>
              <a:t> = new </a:t>
            </a:r>
            <a:r>
              <a:rPr lang="en-US" sz="1600" dirty="0" err="1"/>
              <a:t>NumArrayStack</a:t>
            </a:r>
            <a:r>
              <a:rPr lang="en-US" sz="1600" dirty="0"/>
              <a:t>(); </a:t>
            </a:r>
          </a:p>
          <a:p>
            <a:r>
              <a:rPr lang="en-US" sz="1600" dirty="0" smtClean="0"/>
              <a:t>    for </a:t>
            </a:r>
            <a:r>
              <a:rPr lang="en-US" sz="1600" dirty="0"/>
              <a:t>(</a:t>
            </a:r>
            <a:r>
              <a:rPr lang="en-US" sz="1600" dirty="0" err="1"/>
              <a:t>int</a:t>
            </a:r>
            <a:r>
              <a:rPr lang="en-US" sz="1600" dirty="0"/>
              <a:t> </a:t>
            </a:r>
            <a:r>
              <a:rPr lang="en-US" sz="1600" dirty="0" err="1"/>
              <a:t>ctr</a:t>
            </a:r>
            <a:r>
              <a:rPr lang="en-US" sz="1600" dirty="0"/>
              <a:t> = 0; </a:t>
            </a:r>
            <a:r>
              <a:rPr lang="en-US" sz="1600" dirty="0" err="1"/>
              <a:t>ctr</a:t>
            </a:r>
            <a:r>
              <a:rPr lang="en-US" sz="1600" dirty="0"/>
              <a:t>&lt;4; </a:t>
            </a:r>
            <a:r>
              <a:rPr lang="en-US" sz="1600" dirty="0" err="1"/>
              <a:t>ctr</a:t>
            </a:r>
            <a:r>
              <a:rPr lang="en-US" sz="1600" dirty="0"/>
              <a:t>++) </a:t>
            </a:r>
          </a:p>
          <a:p>
            <a:r>
              <a:rPr lang="en-US" sz="1600" dirty="0" smtClean="0"/>
              <a:t>   { </a:t>
            </a:r>
            <a:endParaRPr lang="en-US" sz="1600" dirty="0"/>
          </a:p>
          <a:p>
            <a:r>
              <a:rPr lang="en-US" sz="1600" dirty="0" smtClean="0"/>
              <a:t>      </a:t>
            </a:r>
            <a:r>
              <a:rPr lang="en-US" sz="1600" dirty="0" err="1" smtClean="0"/>
              <a:t>stackObj.push</a:t>
            </a:r>
            <a:r>
              <a:rPr lang="en-US" sz="1600" dirty="0" smtClean="0"/>
              <a:t>(new </a:t>
            </a:r>
            <a:r>
              <a:rPr lang="en-US" sz="1600" dirty="0"/>
              <a:t>Integer(</a:t>
            </a:r>
            <a:r>
              <a:rPr lang="en-US" sz="1600" dirty="0" err="1"/>
              <a:t>ctr</a:t>
            </a:r>
            <a:r>
              <a:rPr lang="en-US" sz="1600" dirty="0"/>
              <a:t>)); </a:t>
            </a:r>
          </a:p>
          <a:p>
            <a:r>
              <a:rPr lang="en-US" sz="1600" dirty="0" smtClean="0"/>
              <a:t>   } </a:t>
            </a:r>
          </a:p>
          <a:p>
            <a:r>
              <a:rPr lang="en-US" sz="1600" dirty="0" smtClean="0"/>
              <a:t>  assert </a:t>
            </a:r>
            <a:r>
              <a:rPr lang="en-US" sz="1600" dirty="0" err="1"/>
              <a:t>stackObj.toString</a:t>
            </a:r>
            <a:r>
              <a:rPr lang="en-US" sz="1600" dirty="0"/>
              <a:t>().equals(“stack[0, 1, 2, </a:t>
            </a:r>
            <a:r>
              <a:rPr lang="en-US" sz="1600" dirty="0" smtClean="0"/>
              <a:t> 3</a:t>
            </a:r>
            <a:r>
              <a:rPr lang="en-US" sz="1600" dirty="0"/>
              <a:t>]”); </a:t>
            </a:r>
          </a:p>
          <a:p>
            <a:r>
              <a:rPr lang="en-US" sz="1600" dirty="0" smtClean="0"/>
              <a:t>  </a:t>
            </a:r>
            <a:r>
              <a:rPr lang="en-US" sz="1600" dirty="0" err="1" smtClean="0"/>
              <a:t>int</a:t>
            </a:r>
            <a:r>
              <a:rPr lang="en-US" sz="1600" dirty="0" smtClean="0"/>
              <a:t> </a:t>
            </a:r>
            <a:r>
              <a:rPr lang="en-US" sz="1600" dirty="0"/>
              <a:t>top = ((Integer)</a:t>
            </a:r>
            <a:r>
              <a:rPr lang="en-US" sz="1600" dirty="0" err="1"/>
              <a:t>stackObj</a:t>
            </a:r>
            <a:r>
              <a:rPr lang="en-US" sz="1600" dirty="0"/>
              <a:t>. </a:t>
            </a:r>
            <a:r>
              <a:rPr lang="en-US" sz="1600" dirty="0" smtClean="0"/>
              <a:t>retrieve</a:t>
            </a:r>
            <a:r>
              <a:rPr lang="en-US" sz="1600" dirty="0"/>
              <a:t>()).</a:t>
            </a:r>
            <a:r>
              <a:rPr lang="en-US" sz="1600" dirty="0" err="1"/>
              <a:t>intValue</a:t>
            </a:r>
            <a:r>
              <a:rPr lang="en-US" sz="1600" dirty="0"/>
              <a:t>(); </a:t>
            </a:r>
          </a:p>
          <a:p>
            <a:r>
              <a:rPr lang="en-US" sz="1600" dirty="0" smtClean="0"/>
              <a:t>  </a:t>
            </a:r>
            <a:r>
              <a:rPr lang="en-US" sz="1600" dirty="0" err="1" smtClean="0"/>
              <a:t>System.out.println</a:t>
            </a:r>
            <a:r>
              <a:rPr lang="en-US" sz="1600" dirty="0"/>
              <a:t>(“Value is : “ + top); </a:t>
            </a:r>
          </a:p>
          <a:p>
            <a:r>
              <a:rPr lang="en-US" sz="1600" dirty="0" smtClean="0"/>
              <a:t>   </a:t>
            </a:r>
            <a:r>
              <a:rPr lang="en-US" sz="1600" dirty="0" err="1" smtClean="0"/>
              <a:t>System.out.println</a:t>
            </a:r>
            <a:r>
              <a:rPr lang="en-US" sz="1600" dirty="0"/>
              <a:t>(“Stack contains : “ +</a:t>
            </a:r>
            <a:r>
              <a:rPr lang="en-US" sz="1600" dirty="0" err="1"/>
              <a:t>stackObj.toString</a:t>
            </a:r>
            <a:r>
              <a:rPr lang="en-US" sz="1600" dirty="0"/>
              <a:t>()); </a:t>
            </a:r>
          </a:p>
          <a:p>
            <a:r>
              <a:rPr lang="en-US" sz="1600" dirty="0" smtClean="0"/>
              <a:t>  }</a:t>
            </a:r>
            <a:endParaRPr lang="en-US" sz="1600" dirty="0"/>
          </a:p>
          <a:p>
            <a:r>
              <a:rPr lang="en-US" sz="1600" dirty="0" smtClean="0"/>
              <a:t>}</a:t>
            </a:r>
            <a:endParaRPr lang="en-US" sz="1600" dirty="0"/>
          </a:p>
        </p:txBody>
      </p:sp>
      <p:sp>
        <p:nvSpPr>
          <p:cNvPr id="8" name="TextBox 7"/>
          <p:cNvSpPr txBox="1"/>
          <p:nvPr/>
        </p:nvSpPr>
        <p:spPr>
          <a:xfrm>
            <a:off x="304800" y="892145"/>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20570755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generic library should be created when there is access to source code. </a:t>
            </a:r>
            <a:endParaRPr lang="en-US" sz="2400" dirty="0" smtClean="0"/>
          </a:p>
          <a:p>
            <a:r>
              <a:rPr lang="en-US" sz="2400" dirty="0" smtClean="0"/>
              <a:t>Update </a:t>
            </a:r>
            <a:r>
              <a:rPr lang="en-US" sz="2400" dirty="0"/>
              <a:t>the entire library source as well as the client code to eliminate potential unchecked warnings</a:t>
            </a:r>
            <a:r>
              <a:rPr lang="en-US" sz="2400" dirty="0" smtClean="0"/>
              <a:t>.</a:t>
            </a:r>
          </a:p>
          <a:p>
            <a:r>
              <a:rPr lang="en-US" sz="2400" dirty="0" smtClean="0"/>
              <a:t>The following Code Snippet shows </a:t>
            </a:r>
            <a:r>
              <a:rPr lang="en-US" sz="2400" dirty="0"/>
              <a:t>the use of generics in legacy </a:t>
            </a:r>
            <a:r>
              <a:rPr lang="en-US" sz="2400" dirty="0" smtClean="0"/>
              <a:t>code:</a:t>
            </a:r>
          </a:p>
          <a:p>
            <a:endParaRPr lang="en-US" sz="2400" dirty="0"/>
          </a:p>
        </p:txBody>
      </p:sp>
      <p:sp>
        <p:nvSpPr>
          <p:cNvPr id="3" name="Title 2"/>
          <p:cNvSpPr>
            <a:spLocks noGrp="1"/>
          </p:cNvSpPr>
          <p:nvPr>
            <p:ph type="title"/>
          </p:nvPr>
        </p:nvSpPr>
        <p:spPr/>
        <p:txBody>
          <a:bodyPr/>
          <a:lstStyle/>
          <a:p>
            <a:r>
              <a:rPr lang="en-US" dirty="0" smtClean="0"/>
              <a:t>Using </a:t>
            </a:r>
            <a:r>
              <a:rPr lang="en-US" dirty="0"/>
              <a:t>Generics in Legacy </a:t>
            </a:r>
            <a:r>
              <a:rPr lang="en-US" dirty="0" smtClean="0"/>
              <a:t>Code [1-4]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68</a:t>
            </a:fld>
            <a:endParaRPr lang="en-US" dirty="0"/>
          </a:p>
        </p:txBody>
      </p:sp>
      <p:sp>
        <p:nvSpPr>
          <p:cNvPr id="6" name="TextBox 5"/>
          <p:cNvSpPr txBox="1"/>
          <p:nvPr/>
        </p:nvSpPr>
        <p:spPr>
          <a:xfrm>
            <a:off x="433334" y="3789040"/>
            <a:ext cx="7643866" cy="1948226"/>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a:t>import </a:t>
            </a:r>
            <a:r>
              <a:rPr lang="en-US" sz="1800" dirty="0" err="1"/>
              <a:t>java.util</a:t>
            </a:r>
            <a:r>
              <a:rPr lang="en-US" sz="1800" dirty="0"/>
              <a:t>.*; </a:t>
            </a:r>
          </a:p>
          <a:p>
            <a:r>
              <a:rPr lang="en-US" sz="1800" dirty="0"/>
              <a:t>interface </a:t>
            </a:r>
            <a:r>
              <a:rPr lang="en-US" sz="1800" dirty="0" err="1"/>
              <a:t>NumStack</a:t>
            </a:r>
            <a:r>
              <a:rPr lang="en-US" sz="1800" dirty="0"/>
              <a:t> &lt;E&gt; </a:t>
            </a:r>
          </a:p>
          <a:p>
            <a:r>
              <a:rPr lang="en-US" sz="1800" dirty="0"/>
              <a:t>{ </a:t>
            </a:r>
          </a:p>
          <a:p>
            <a:r>
              <a:rPr lang="en-US" sz="1800" dirty="0"/>
              <a:t>public void push(E </a:t>
            </a:r>
            <a:r>
              <a:rPr lang="en-US" sz="1800" dirty="0" err="1"/>
              <a:t>elt</a:t>
            </a:r>
            <a:r>
              <a:rPr lang="en-US" sz="1800" dirty="0"/>
              <a:t>); </a:t>
            </a:r>
          </a:p>
          <a:p>
            <a:r>
              <a:rPr lang="en-US" sz="1800" dirty="0"/>
              <a:t>public E retrieve(); </a:t>
            </a:r>
          </a:p>
          <a:p>
            <a:r>
              <a:rPr lang="en-US" sz="1800" dirty="0"/>
              <a:t>} </a:t>
            </a:r>
          </a:p>
        </p:txBody>
      </p:sp>
      <p:sp>
        <p:nvSpPr>
          <p:cNvPr id="7" name="TextBox 6"/>
          <p:cNvSpPr txBox="1"/>
          <p:nvPr/>
        </p:nvSpPr>
        <p:spPr>
          <a:xfrm>
            <a:off x="440230" y="3284984"/>
            <a:ext cx="178595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en-GB" sz="2000" dirty="0" smtClean="0"/>
              <a:t>Code Snippet</a:t>
            </a:r>
            <a:endParaRPr lang="en-GB" sz="2000" dirty="0"/>
          </a:p>
        </p:txBody>
      </p:sp>
    </p:spTree>
    <p:extLst>
      <p:ext uri="{BB962C8B-B14F-4D97-AF65-F5344CB8AC3E}">
        <p14:creationId xmlns:p14="http://schemas.microsoft.com/office/powerpoint/2010/main" xmlns="" val="20150753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p:txBody>
      </p:sp>
      <p:sp>
        <p:nvSpPr>
          <p:cNvPr id="3" name="Title 2"/>
          <p:cNvSpPr>
            <a:spLocks noGrp="1"/>
          </p:cNvSpPr>
          <p:nvPr>
            <p:ph type="title"/>
          </p:nvPr>
        </p:nvSpPr>
        <p:spPr/>
        <p:txBody>
          <a:bodyPr/>
          <a:lstStyle/>
          <a:p>
            <a:r>
              <a:rPr lang="en-US" dirty="0" smtClean="0"/>
              <a:t>Using </a:t>
            </a:r>
            <a:r>
              <a:rPr lang="en-US" dirty="0"/>
              <a:t>Generics in Legacy Code </a:t>
            </a:r>
            <a:r>
              <a:rPr lang="en-US" dirty="0" smtClean="0"/>
              <a:t>[2-4</a:t>
            </a:r>
            <a:r>
              <a:rPr lang="en-US" dirty="0"/>
              <a:t>]</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69</a:t>
            </a:fld>
            <a:endParaRPr lang="en-US" dirty="0"/>
          </a:p>
        </p:txBody>
      </p:sp>
      <p:sp>
        <p:nvSpPr>
          <p:cNvPr id="6" name="TextBox 5"/>
          <p:cNvSpPr txBox="1"/>
          <p:nvPr/>
        </p:nvSpPr>
        <p:spPr>
          <a:xfrm>
            <a:off x="304800" y="908720"/>
            <a:ext cx="8624888" cy="5272213"/>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class </a:t>
            </a:r>
            <a:r>
              <a:rPr lang="en-US" sz="1800" dirty="0" err="1"/>
              <a:t>NumArrayStack</a:t>
            </a:r>
            <a:r>
              <a:rPr lang="en-US" sz="1800" dirty="0"/>
              <a:t>&lt;E&gt; implements </a:t>
            </a:r>
            <a:r>
              <a:rPr lang="en-US" sz="1800" dirty="0" err="1"/>
              <a:t>NumStack</a:t>
            </a:r>
            <a:r>
              <a:rPr lang="en-US" sz="1800" dirty="0"/>
              <a:t>&lt;E&gt; </a:t>
            </a:r>
            <a:r>
              <a:rPr lang="en-US" sz="1800" dirty="0" smtClean="0"/>
              <a:t>\</a:t>
            </a:r>
          </a:p>
          <a:p>
            <a:r>
              <a:rPr lang="en-US" sz="1800" dirty="0" smtClean="0"/>
              <a:t>{ </a:t>
            </a:r>
            <a:endParaRPr lang="en-US" sz="1800" dirty="0"/>
          </a:p>
          <a:p>
            <a:r>
              <a:rPr lang="en-US" sz="1800" dirty="0" smtClean="0"/>
              <a:t> private </a:t>
            </a:r>
            <a:r>
              <a:rPr lang="en-US" sz="1800" dirty="0"/>
              <a:t>List&lt;E&gt; </a:t>
            </a:r>
            <a:r>
              <a:rPr lang="en-US" sz="1800" dirty="0" err="1"/>
              <a:t>listObj</a:t>
            </a:r>
            <a:r>
              <a:rPr lang="en-US" sz="1800" dirty="0"/>
              <a:t>; </a:t>
            </a:r>
          </a:p>
          <a:p>
            <a:r>
              <a:rPr lang="en-US" sz="1800" dirty="0" smtClean="0"/>
              <a:t> public </a:t>
            </a:r>
            <a:r>
              <a:rPr lang="en-US" sz="1800" dirty="0" err="1"/>
              <a:t>NumArrayStack</a:t>
            </a:r>
            <a:r>
              <a:rPr lang="en-US" sz="1800" dirty="0"/>
              <a:t>() </a:t>
            </a:r>
          </a:p>
          <a:p>
            <a:r>
              <a:rPr lang="en-US" sz="1800" dirty="0" smtClean="0"/>
              <a:t>  { </a:t>
            </a:r>
            <a:endParaRPr lang="en-US" sz="1800" dirty="0"/>
          </a:p>
          <a:p>
            <a:r>
              <a:rPr lang="en-US" sz="1800" dirty="0" smtClean="0"/>
              <a:t>      </a:t>
            </a:r>
            <a:r>
              <a:rPr lang="en-US" sz="1800" dirty="0" err="1" smtClean="0"/>
              <a:t>listObj</a:t>
            </a:r>
            <a:r>
              <a:rPr lang="en-US" sz="1800" dirty="0" smtClean="0"/>
              <a:t> </a:t>
            </a:r>
            <a:r>
              <a:rPr lang="en-US" sz="1800" dirty="0"/>
              <a:t>= new </a:t>
            </a:r>
            <a:r>
              <a:rPr lang="en-US" sz="1800" dirty="0" err="1"/>
              <a:t>ArrayList</a:t>
            </a:r>
            <a:r>
              <a:rPr lang="en-US" sz="1800" dirty="0"/>
              <a:t>&lt;E&gt;(); </a:t>
            </a:r>
          </a:p>
          <a:p>
            <a:r>
              <a:rPr lang="en-US" sz="1800" dirty="0" smtClean="0"/>
              <a:t>  } </a:t>
            </a:r>
            <a:endParaRPr lang="en-US" sz="1800" dirty="0"/>
          </a:p>
          <a:p>
            <a:r>
              <a:rPr lang="en-US" sz="1800" dirty="0" smtClean="0"/>
              <a:t> public </a:t>
            </a:r>
            <a:r>
              <a:rPr lang="en-US" sz="1800" dirty="0"/>
              <a:t>void push(E </a:t>
            </a:r>
            <a:r>
              <a:rPr lang="en-US" sz="1800" dirty="0" err="1"/>
              <a:t>obj</a:t>
            </a:r>
            <a:r>
              <a:rPr lang="en-US" sz="1800" dirty="0"/>
              <a:t>) </a:t>
            </a:r>
          </a:p>
          <a:p>
            <a:r>
              <a:rPr lang="en-US" sz="1800" dirty="0" smtClean="0"/>
              <a:t>  { </a:t>
            </a:r>
            <a:endParaRPr lang="en-US" sz="1800" dirty="0"/>
          </a:p>
          <a:p>
            <a:r>
              <a:rPr lang="en-US" sz="1800" dirty="0" smtClean="0"/>
              <a:t>      </a:t>
            </a:r>
            <a:r>
              <a:rPr lang="en-US" sz="1800" dirty="0" err="1" smtClean="0"/>
              <a:t>listObj.add</a:t>
            </a:r>
            <a:r>
              <a:rPr lang="en-US" sz="1800" dirty="0" smtClean="0"/>
              <a:t>(</a:t>
            </a:r>
            <a:r>
              <a:rPr lang="en-US" sz="1800" dirty="0" err="1" smtClean="0"/>
              <a:t>obj</a:t>
            </a:r>
            <a:r>
              <a:rPr lang="en-US" sz="1800" dirty="0"/>
              <a:t>); </a:t>
            </a:r>
          </a:p>
          <a:p>
            <a:r>
              <a:rPr lang="en-US" sz="1800" dirty="0" smtClean="0"/>
              <a:t>  } </a:t>
            </a:r>
            <a:endParaRPr lang="en-US" sz="1800" dirty="0"/>
          </a:p>
          <a:p>
            <a:r>
              <a:rPr lang="en-US" sz="1800" dirty="0" smtClean="0"/>
              <a:t> public </a:t>
            </a:r>
            <a:r>
              <a:rPr lang="en-US" sz="1800" dirty="0"/>
              <a:t>E retrieve() </a:t>
            </a:r>
          </a:p>
          <a:p>
            <a:r>
              <a:rPr lang="en-US" sz="1800" dirty="0" smtClean="0"/>
              <a:t> { </a:t>
            </a:r>
            <a:endParaRPr lang="en-US" sz="1800" dirty="0"/>
          </a:p>
          <a:p>
            <a:r>
              <a:rPr lang="en-US" sz="1800" dirty="0" smtClean="0"/>
              <a:t>   E </a:t>
            </a:r>
            <a:r>
              <a:rPr lang="en-US" sz="1800" dirty="0"/>
              <a:t>value = </a:t>
            </a:r>
            <a:r>
              <a:rPr lang="en-US" sz="1800" dirty="0" err="1"/>
              <a:t>listObj.remove</a:t>
            </a:r>
            <a:r>
              <a:rPr lang="en-US" sz="1800" dirty="0"/>
              <a:t>(</a:t>
            </a:r>
            <a:r>
              <a:rPr lang="en-US" sz="1800" dirty="0" err="1"/>
              <a:t>listObj.size</a:t>
            </a:r>
            <a:r>
              <a:rPr lang="en-US" sz="1800" dirty="0"/>
              <a:t>()-1); </a:t>
            </a:r>
          </a:p>
          <a:p>
            <a:r>
              <a:rPr lang="en-US" sz="1800" dirty="0" smtClean="0"/>
              <a:t>  return </a:t>
            </a:r>
            <a:r>
              <a:rPr lang="en-US" sz="1800" dirty="0"/>
              <a:t>value; </a:t>
            </a:r>
          </a:p>
          <a:p>
            <a:r>
              <a:rPr lang="en-US" sz="1800" dirty="0" smtClean="0"/>
              <a:t> }  </a:t>
            </a:r>
            <a:endParaRPr lang="en-US" sz="1800" dirty="0"/>
          </a:p>
        </p:txBody>
      </p:sp>
    </p:spTree>
    <p:extLst>
      <p:ext uri="{BB962C8B-B14F-4D97-AF65-F5344CB8AC3E}">
        <p14:creationId xmlns:p14="http://schemas.microsoft.com/office/powerpoint/2010/main" xmlns="" val="3838784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Generics allow flexibility of dynamic binding. </a:t>
            </a:r>
          </a:p>
          <a:p>
            <a:r>
              <a:rPr lang="en-US" sz="2400" dirty="0"/>
              <a:t>Generic type helps the compiler to check for type correctness of the program at the compile time. </a:t>
            </a:r>
          </a:p>
          <a:p>
            <a:r>
              <a:rPr lang="en-US" sz="2400" dirty="0"/>
              <a:t>In Generics, the compiler detected errors are less time consuming to fix than runtime errors. </a:t>
            </a:r>
          </a:p>
          <a:p>
            <a:r>
              <a:rPr lang="en-US" sz="2400" dirty="0"/>
              <a:t>The code reviews are simpler in Generics as the ambiguity is less between containers. </a:t>
            </a:r>
          </a:p>
          <a:p>
            <a:r>
              <a:rPr lang="en-US" sz="2400" dirty="0"/>
              <a:t>In Generics, codes contain lesser casts and thus help to improve readability and robustness. </a:t>
            </a:r>
            <a:endParaRPr lang="en-GB" sz="2400" dirty="0"/>
          </a:p>
        </p:txBody>
      </p:sp>
      <p:sp>
        <p:nvSpPr>
          <p:cNvPr id="3" name="Title 2"/>
          <p:cNvSpPr>
            <a:spLocks noGrp="1"/>
          </p:cNvSpPr>
          <p:nvPr>
            <p:ph type="title"/>
          </p:nvPr>
        </p:nvSpPr>
        <p:spPr/>
        <p:txBody>
          <a:bodyPr/>
          <a:lstStyle/>
          <a:p>
            <a:r>
              <a:rPr lang="en-US" dirty="0" smtClean="0"/>
              <a:t>Advantages of </a:t>
            </a:r>
            <a:r>
              <a:rPr lang="en-US" dirty="0"/>
              <a:t>Generics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Tree>
    <p:extLst>
      <p:ext uri="{BB962C8B-B14F-4D97-AF65-F5344CB8AC3E}">
        <p14:creationId xmlns:p14="http://schemas.microsoft.com/office/powerpoint/2010/main" xmlns="" val="26226195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p:txBody>
      </p:sp>
      <p:sp>
        <p:nvSpPr>
          <p:cNvPr id="3" name="Title 2"/>
          <p:cNvSpPr>
            <a:spLocks noGrp="1"/>
          </p:cNvSpPr>
          <p:nvPr>
            <p:ph type="title"/>
          </p:nvPr>
        </p:nvSpPr>
        <p:spPr/>
        <p:txBody>
          <a:bodyPr/>
          <a:lstStyle/>
          <a:p>
            <a:r>
              <a:rPr lang="en-US" dirty="0" smtClean="0"/>
              <a:t>Using </a:t>
            </a:r>
            <a:r>
              <a:rPr lang="en-US" dirty="0"/>
              <a:t>Generics in Legacy </a:t>
            </a:r>
            <a:r>
              <a:rPr lang="en-US" dirty="0" smtClean="0"/>
              <a:t>Code</a:t>
            </a:r>
            <a:r>
              <a:rPr lang="en-US" dirty="0"/>
              <a:t> </a:t>
            </a:r>
            <a:r>
              <a:rPr lang="en-US" dirty="0" smtClean="0"/>
              <a:t>[3-4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70</a:t>
            </a:fld>
            <a:endParaRPr lang="en-US" dirty="0"/>
          </a:p>
        </p:txBody>
      </p:sp>
      <p:sp>
        <p:nvSpPr>
          <p:cNvPr id="6" name="TextBox 5"/>
          <p:cNvSpPr txBox="1"/>
          <p:nvPr/>
        </p:nvSpPr>
        <p:spPr>
          <a:xfrm>
            <a:off x="304800" y="908720"/>
            <a:ext cx="8624888" cy="5604611"/>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800" dirty="0" smtClean="0"/>
              <a:t> </a:t>
            </a:r>
            <a:r>
              <a:rPr lang="en-US" sz="1600" dirty="0" smtClean="0"/>
              <a:t>public </a:t>
            </a:r>
            <a:r>
              <a:rPr lang="en-US" sz="1600" dirty="0"/>
              <a:t>String </a:t>
            </a:r>
            <a:r>
              <a:rPr lang="en-US" sz="1600" dirty="0" err="1"/>
              <a:t>toString</a:t>
            </a:r>
            <a:r>
              <a:rPr lang="en-US" sz="1600" dirty="0"/>
              <a:t>() </a:t>
            </a:r>
          </a:p>
          <a:p>
            <a:r>
              <a:rPr lang="en-US" sz="1600" dirty="0" smtClean="0"/>
              <a:t> { </a:t>
            </a:r>
            <a:endParaRPr lang="en-US" sz="1600" dirty="0"/>
          </a:p>
          <a:p>
            <a:r>
              <a:rPr lang="en-US" sz="1600" dirty="0" smtClean="0"/>
              <a:t>  return </a:t>
            </a:r>
            <a:r>
              <a:rPr lang="en-US" sz="1600" dirty="0"/>
              <a:t>“stack”+</a:t>
            </a:r>
            <a:r>
              <a:rPr lang="en-US" sz="1600" dirty="0" err="1"/>
              <a:t>listObj.toString</a:t>
            </a:r>
            <a:r>
              <a:rPr lang="en-US" sz="1600" dirty="0"/>
              <a:t>(); </a:t>
            </a:r>
          </a:p>
          <a:p>
            <a:r>
              <a:rPr lang="en-US" sz="1600" dirty="0" smtClean="0"/>
              <a:t> }</a:t>
            </a:r>
            <a:endParaRPr lang="en-US" sz="1600" dirty="0"/>
          </a:p>
          <a:p>
            <a:r>
              <a:rPr lang="en-US" sz="1600" dirty="0" smtClean="0"/>
              <a:t>}</a:t>
            </a:r>
          </a:p>
          <a:p>
            <a:r>
              <a:rPr lang="en-US" sz="1600" dirty="0" smtClean="0"/>
              <a:t>public </a:t>
            </a:r>
            <a:r>
              <a:rPr lang="en-US" sz="1600" dirty="0"/>
              <a:t>class </a:t>
            </a:r>
            <a:r>
              <a:rPr lang="en-US" sz="1600" dirty="0" err="1"/>
              <a:t>GenericClient</a:t>
            </a:r>
            <a:r>
              <a:rPr lang="en-US" sz="1600" dirty="0"/>
              <a:t> </a:t>
            </a:r>
          </a:p>
          <a:p>
            <a:r>
              <a:rPr lang="en-US" sz="1600" dirty="0"/>
              <a:t>{ </a:t>
            </a:r>
          </a:p>
          <a:p>
            <a:r>
              <a:rPr lang="en-US" sz="1600" dirty="0" smtClean="0"/>
              <a:t>  public </a:t>
            </a:r>
            <a:r>
              <a:rPr lang="en-US" sz="1600" dirty="0"/>
              <a:t>static void main(String[] </a:t>
            </a:r>
            <a:r>
              <a:rPr lang="en-US" sz="1600" dirty="0" err="1"/>
              <a:t>args</a:t>
            </a:r>
            <a:r>
              <a:rPr lang="en-US" sz="1600" dirty="0"/>
              <a:t>) </a:t>
            </a:r>
          </a:p>
          <a:p>
            <a:r>
              <a:rPr lang="en-US" sz="1600" dirty="0" smtClean="0"/>
              <a:t> { </a:t>
            </a:r>
            <a:endParaRPr lang="en-US" sz="1600" dirty="0"/>
          </a:p>
          <a:p>
            <a:r>
              <a:rPr lang="en-US" sz="1600" dirty="0" smtClean="0"/>
              <a:t>   </a:t>
            </a:r>
            <a:r>
              <a:rPr lang="en-US" sz="1600" dirty="0" err="1" smtClean="0"/>
              <a:t>NumStack</a:t>
            </a:r>
            <a:r>
              <a:rPr lang="en-US" sz="1600" dirty="0" smtClean="0"/>
              <a:t>&lt;Integer</a:t>
            </a:r>
            <a:r>
              <a:rPr lang="en-US" sz="1600" dirty="0"/>
              <a:t>&gt; </a:t>
            </a:r>
            <a:r>
              <a:rPr lang="en-US" sz="1600" dirty="0" err="1"/>
              <a:t>stackObj</a:t>
            </a:r>
            <a:r>
              <a:rPr lang="en-US" sz="1600" dirty="0"/>
              <a:t> = new </a:t>
            </a:r>
            <a:r>
              <a:rPr lang="en-US" sz="1600" dirty="0" err="1"/>
              <a:t>NumArrayStack</a:t>
            </a:r>
            <a:r>
              <a:rPr lang="en-US" sz="1600" dirty="0"/>
              <a:t>&lt;Integer&gt;(); </a:t>
            </a:r>
          </a:p>
          <a:p>
            <a:r>
              <a:rPr lang="en-US" sz="1600" dirty="0" smtClean="0"/>
              <a:t>   for </a:t>
            </a:r>
            <a:r>
              <a:rPr lang="en-US" sz="1600" dirty="0"/>
              <a:t>(</a:t>
            </a:r>
            <a:r>
              <a:rPr lang="en-US" sz="1600" dirty="0" err="1"/>
              <a:t>int</a:t>
            </a:r>
            <a:r>
              <a:rPr lang="en-US" sz="1600" dirty="0"/>
              <a:t> </a:t>
            </a:r>
            <a:r>
              <a:rPr lang="en-US" sz="1600" dirty="0" err="1"/>
              <a:t>ctr</a:t>
            </a:r>
            <a:r>
              <a:rPr lang="en-US" sz="1600" dirty="0"/>
              <a:t> = 0; </a:t>
            </a:r>
            <a:r>
              <a:rPr lang="en-US" sz="1600" dirty="0" err="1"/>
              <a:t>ctr</a:t>
            </a:r>
            <a:r>
              <a:rPr lang="en-US" sz="1600" dirty="0"/>
              <a:t>&lt;4; </a:t>
            </a:r>
            <a:r>
              <a:rPr lang="en-US" sz="1600" dirty="0" err="1"/>
              <a:t>ctr</a:t>
            </a:r>
            <a:r>
              <a:rPr lang="en-US" sz="1600" dirty="0"/>
              <a:t>++) </a:t>
            </a:r>
          </a:p>
          <a:p>
            <a:r>
              <a:rPr lang="en-US" sz="1600" dirty="0" smtClean="0"/>
              <a:t>   { </a:t>
            </a:r>
            <a:endParaRPr lang="en-US" sz="1600" dirty="0"/>
          </a:p>
          <a:p>
            <a:r>
              <a:rPr lang="en-US" sz="1600" dirty="0" smtClean="0"/>
              <a:t>     </a:t>
            </a:r>
            <a:r>
              <a:rPr lang="en-US" sz="1600" dirty="0" err="1" smtClean="0"/>
              <a:t>stackObj.push</a:t>
            </a:r>
            <a:r>
              <a:rPr lang="en-US" sz="1600" dirty="0" smtClean="0"/>
              <a:t>(</a:t>
            </a:r>
            <a:r>
              <a:rPr lang="en-US" sz="1600" dirty="0" err="1" smtClean="0"/>
              <a:t>ctr</a:t>
            </a:r>
            <a:r>
              <a:rPr lang="en-US" sz="1600" dirty="0"/>
              <a:t>); </a:t>
            </a:r>
          </a:p>
          <a:p>
            <a:r>
              <a:rPr lang="en-US" sz="1600" dirty="0" smtClean="0"/>
              <a:t>   }</a:t>
            </a:r>
          </a:p>
          <a:p>
            <a:r>
              <a:rPr lang="en-US" sz="1600" dirty="0" smtClean="0"/>
              <a:t>   assert </a:t>
            </a:r>
            <a:r>
              <a:rPr lang="en-US" sz="1600" dirty="0" err="1"/>
              <a:t>stackObj.toString</a:t>
            </a:r>
            <a:r>
              <a:rPr lang="en-US" sz="1600" dirty="0"/>
              <a:t>().equals(“stack[0, 1, 2, 3]”); </a:t>
            </a:r>
          </a:p>
          <a:p>
            <a:r>
              <a:rPr lang="en-US" sz="1600" dirty="0" smtClean="0"/>
              <a:t>   </a:t>
            </a:r>
            <a:r>
              <a:rPr lang="en-US" sz="1600" dirty="0" err="1" smtClean="0"/>
              <a:t>int</a:t>
            </a:r>
            <a:r>
              <a:rPr lang="en-US" sz="1600" dirty="0" smtClean="0"/>
              <a:t> </a:t>
            </a:r>
            <a:r>
              <a:rPr lang="en-US" sz="1600" dirty="0"/>
              <a:t>top = </a:t>
            </a:r>
            <a:r>
              <a:rPr lang="en-US" sz="1600" dirty="0" err="1"/>
              <a:t>stackObj.retrieve</a:t>
            </a:r>
            <a:r>
              <a:rPr lang="en-US" sz="1600" dirty="0"/>
              <a:t>(); </a:t>
            </a:r>
          </a:p>
          <a:p>
            <a:r>
              <a:rPr lang="en-US" sz="1600" dirty="0" smtClean="0"/>
              <a:t>   </a:t>
            </a:r>
            <a:r>
              <a:rPr lang="en-US" sz="1600" dirty="0" err="1" smtClean="0"/>
              <a:t>System.out.println</a:t>
            </a:r>
            <a:r>
              <a:rPr lang="en-US" sz="1600" dirty="0"/>
              <a:t>(“Value is : “ + top); </a:t>
            </a:r>
          </a:p>
          <a:p>
            <a:r>
              <a:rPr lang="en-US" sz="1600" dirty="0" smtClean="0"/>
              <a:t>   </a:t>
            </a:r>
            <a:r>
              <a:rPr lang="en-US" sz="1600" dirty="0" err="1" smtClean="0"/>
              <a:t>System.out.println</a:t>
            </a:r>
            <a:r>
              <a:rPr lang="en-US" sz="1600" dirty="0"/>
              <a:t>(“Stack contains : “ +</a:t>
            </a:r>
            <a:r>
              <a:rPr lang="en-US" sz="1600" dirty="0" err="1"/>
              <a:t>stackObj.toString</a:t>
            </a:r>
            <a:r>
              <a:rPr lang="en-US" sz="1600" dirty="0"/>
              <a:t>()); </a:t>
            </a:r>
          </a:p>
          <a:p>
            <a:r>
              <a:rPr lang="en-US" sz="1600" dirty="0" smtClean="0"/>
              <a:t>}}</a:t>
            </a:r>
            <a:endParaRPr lang="en-US" sz="1600" dirty="0"/>
          </a:p>
        </p:txBody>
      </p:sp>
    </p:spTree>
    <p:extLst>
      <p:ext uri="{BB962C8B-B14F-4D97-AF65-F5344CB8AC3E}">
        <p14:creationId xmlns:p14="http://schemas.microsoft.com/office/powerpoint/2010/main" xmlns="" val="18594057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a:t>
            </a:r>
            <a:r>
              <a:rPr lang="en-US" sz="2400" dirty="0"/>
              <a:t>interface and the implementing class use the type parameter. </a:t>
            </a:r>
            <a:endParaRPr lang="en-US" sz="2400" dirty="0" smtClean="0"/>
          </a:p>
          <a:p>
            <a:r>
              <a:rPr lang="en-US" sz="2400" dirty="0" smtClean="0"/>
              <a:t>The </a:t>
            </a:r>
            <a:r>
              <a:rPr lang="en-US" sz="2400" dirty="0"/>
              <a:t>type parameter &lt;E&gt; replaces the </a:t>
            </a:r>
            <a:r>
              <a:rPr lang="en-US" sz="2400" dirty="0">
                <a:latin typeface="Courier New" panose="02070309020205020404" pitchFamily="49" charset="0"/>
                <a:cs typeface="Courier New" panose="02070309020205020404" pitchFamily="49" charset="0"/>
              </a:rPr>
              <a:t>Object</a:t>
            </a:r>
            <a:r>
              <a:rPr lang="en-US" sz="2400" dirty="0"/>
              <a:t> type from the </a:t>
            </a:r>
            <a:r>
              <a:rPr lang="en-US" sz="2400" dirty="0">
                <a:latin typeface="Courier New" panose="02070309020205020404" pitchFamily="49" charset="0"/>
                <a:cs typeface="Courier New" panose="02070309020205020404" pitchFamily="49" charset="0"/>
              </a:rPr>
              <a:t>push() </a:t>
            </a:r>
            <a:r>
              <a:rPr lang="en-US" sz="2400" dirty="0"/>
              <a:t>and </a:t>
            </a:r>
            <a:r>
              <a:rPr lang="en-US" sz="2400" dirty="0">
                <a:latin typeface="Courier New" panose="02070309020205020404" pitchFamily="49" charset="0"/>
                <a:cs typeface="Courier New" panose="02070309020205020404" pitchFamily="49" charset="0"/>
              </a:rPr>
              <a:t>retrieve() </a:t>
            </a:r>
            <a:r>
              <a:rPr lang="en-US" sz="2400" dirty="0"/>
              <a:t>method signature and method body. </a:t>
            </a:r>
            <a:endParaRPr lang="en-US" sz="2400" dirty="0" smtClean="0"/>
          </a:p>
          <a:p>
            <a:r>
              <a:rPr lang="en-US" sz="2400" dirty="0" smtClean="0"/>
              <a:t>Appropriate </a:t>
            </a:r>
            <a:r>
              <a:rPr lang="en-US" sz="2400" dirty="0"/>
              <a:t>type parameters are added to the client code.</a:t>
            </a:r>
          </a:p>
        </p:txBody>
      </p:sp>
      <p:sp>
        <p:nvSpPr>
          <p:cNvPr id="3" name="Title 2"/>
          <p:cNvSpPr>
            <a:spLocks noGrp="1"/>
          </p:cNvSpPr>
          <p:nvPr>
            <p:ph type="title"/>
          </p:nvPr>
        </p:nvSpPr>
        <p:spPr/>
        <p:txBody>
          <a:bodyPr/>
          <a:lstStyle/>
          <a:p>
            <a:r>
              <a:rPr lang="en-US" dirty="0" smtClean="0"/>
              <a:t>Using </a:t>
            </a:r>
            <a:r>
              <a:rPr lang="en-US" dirty="0"/>
              <a:t>Generics in Legacy </a:t>
            </a:r>
            <a:r>
              <a:rPr lang="en-US" dirty="0" smtClean="0"/>
              <a:t>Code</a:t>
            </a:r>
            <a:r>
              <a:rPr lang="en-US" dirty="0"/>
              <a:t> </a:t>
            </a:r>
            <a:r>
              <a:rPr lang="en-US" dirty="0" smtClean="0"/>
              <a:t>[4-4</a:t>
            </a:r>
            <a:r>
              <a:rPr lang="en-US" dirty="0"/>
              <a:t>]</a:t>
            </a:r>
            <a:r>
              <a:rPr lang="en-US" dirty="0" smtClean="0"/>
              <a:t>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71</a:t>
            </a:fld>
            <a:endParaRPr lang="en-US" dirty="0"/>
          </a:p>
        </p:txBody>
      </p:sp>
    </p:spTree>
    <p:extLst>
      <p:ext uri="{BB962C8B-B14F-4D97-AF65-F5344CB8AC3E}">
        <p14:creationId xmlns:p14="http://schemas.microsoft.com/office/powerpoint/2010/main" xmlns="" val="3983589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Generics in Java code generate one compiled version of a generic class. </a:t>
            </a:r>
            <a:endParaRPr lang="en-US" sz="2000" dirty="0" smtClean="0"/>
          </a:p>
          <a:p>
            <a:r>
              <a:rPr lang="en-US" sz="2000" dirty="0" smtClean="0"/>
              <a:t>Generics </a:t>
            </a:r>
            <a:r>
              <a:rPr lang="en-US" sz="2000" dirty="0"/>
              <a:t>help to remove type inconsistencies during compile time rather than at run time. </a:t>
            </a:r>
            <a:endParaRPr lang="en-US" sz="2000" dirty="0" smtClean="0"/>
          </a:p>
          <a:p>
            <a:r>
              <a:rPr lang="en-US" sz="2000" dirty="0" smtClean="0"/>
              <a:t>There </a:t>
            </a:r>
            <a:r>
              <a:rPr lang="en-US" sz="2000" dirty="0"/>
              <a:t>are three types of wildcards used with Generics </a:t>
            </a:r>
            <a:r>
              <a:rPr lang="en-US" sz="2000" smtClean="0"/>
              <a:t>such as ‘? </a:t>
            </a:r>
            <a:r>
              <a:rPr lang="en-US" sz="2000" dirty="0"/>
              <a:t>extends </a:t>
            </a:r>
            <a:r>
              <a:rPr lang="en-US" sz="2000" dirty="0" smtClean="0"/>
              <a:t>Type’, ’? </a:t>
            </a:r>
            <a:r>
              <a:rPr lang="en-US" sz="2000" dirty="0"/>
              <a:t>super </a:t>
            </a:r>
            <a:r>
              <a:rPr lang="en-US" sz="2000" dirty="0" smtClean="0"/>
              <a:t>Type’, </a:t>
            </a:r>
            <a:r>
              <a:rPr lang="en-US" sz="2000" dirty="0"/>
              <a:t>and </a:t>
            </a:r>
            <a:r>
              <a:rPr lang="en-US" sz="2000" dirty="0" smtClean="0"/>
              <a:t>‘?’. </a:t>
            </a:r>
          </a:p>
          <a:p>
            <a:r>
              <a:rPr lang="en-US" sz="2000" dirty="0" smtClean="0"/>
              <a:t>Generic </a:t>
            </a:r>
            <a:r>
              <a:rPr lang="en-US" sz="2000" dirty="0"/>
              <a:t>methods are defined for a particular method and have the same functionality as the type parameter have for generic classes. </a:t>
            </a:r>
            <a:endParaRPr lang="en-US" sz="2000" dirty="0" smtClean="0"/>
          </a:p>
          <a:p>
            <a:r>
              <a:rPr lang="en-US" sz="2000" dirty="0" smtClean="0"/>
              <a:t>Type </a:t>
            </a:r>
            <a:r>
              <a:rPr lang="en-US" sz="2000" dirty="0"/>
              <a:t>parameters are declared within the method and constructor signature when creating generic methods and constructors. </a:t>
            </a:r>
            <a:endParaRPr lang="en-US" sz="2000" dirty="0" smtClean="0"/>
          </a:p>
          <a:p>
            <a:r>
              <a:rPr lang="en-US" sz="2000" dirty="0" smtClean="0"/>
              <a:t>A </a:t>
            </a:r>
            <a:r>
              <a:rPr lang="en-US" sz="2000" dirty="0"/>
              <a:t>single generic method declaration can be called with arguments of different types. </a:t>
            </a:r>
            <a:endParaRPr lang="en-US" sz="2000" dirty="0" smtClean="0"/>
          </a:p>
          <a:p>
            <a:r>
              <a:rPr lang="en-US" sz="2000" dirty="0" smtClean="0"/>
              <a:t>Type </a:t>
            </a:r>
            <a:r>
              <a:rPr lang="en-US" sz="2000" dirty="0"/>
              <a:t>inference enables the Java compiler to determine the type arguments that make the invocation applicable. </a:t>
            </a:r>
            <a:endParaRPr lang="en-IN" sz="2000" dirty="0" smtClean="0"/>
          </a:p>
          <a:p>
            <a:endParaRPr lang="en-GB" sz="2000" dirty="0"/>
          </a:p>
        </p:txBody>
      </p:sp>
      <p:sp>
        <p:nvSpPr>
          <p:cNvPr id="3" name="Title 2"/>
          <p:cNvSpPr>
            <a:spLocks noGrp="1"/>
          </p:cNvSpPr>
          <p:nvPr>
            <p:ph type="title"/>
          </p:nvPr>
        </p:nvSpPr>
        <p:spPr/>
        <p:txBody>
          <a:bodyPr/>
          <a:lstStyle/>
          <a:p>
            <a:r>
              <a:rPr lang="en-GB" dirty="0" smtClean="0"/>
              <a:t>Summary</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72</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 Generics, you cannot create generic constructors. </a:t>
            </a:r>
          </a:p>
          <a:p>
            <a:r>
              <a:rPr lang="en-US" sz="2400" dirty="0"/>
              <a:t>A local variable cannot be declared where the key and value types are different from each other. </a:t>
            </a:r>
            <a:endParaRPr lang="en-GB" sz="2400" dirty="0"/>
          </a:p>
        </p:txBody>
      </p:sp>
      <p:sp>
        <p:nvSpPr>
          <p:cNvPr id="3" name="Title 2"/>
          <p:cNvSpPr>
            <a:spLocks noGrp="1"/>
          </p:cNvSpPr>
          <p:nvPr>
            <p:ph type="title"/>
          </p:nvPr>
        </p:nvSpPr>
        <p:spPr/>
        <p:txBody>
          <a:bodyPr/>
          <a:lstStyle/>
          <a:p>
            <a:r>
              <a:rPr lang="en-US" dirty="0"/>
              <a:t>Limitations</a:t>
            </a:r>
            <a:r>
              <a:rPr lang="en-US" b="0" i="1" dirty="0"/>
              <a:t> </a:t>
            </a:r>
            <a:r>
              <a:rPr lang="en-US" dirty="0" smtClean="0"/>
              <a:t>of </a:t>
            </a:r>
            <a:r>
              <a:rPr lang="en-US" dirty="0"/>
              <a:t>Generics   </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Tree>
    <p:extLst>
      <p:ext uri="{BB962C8B-B14F-4D97-AF65-F5344CB8AC3E}">
        <p14:creationId xmlns:p14="http://schemas.microsoft.com/office/powerpoint/2010/main" xmlns="" val="1424786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generic class is a mechanism to specify the type relationship between a component type and its object type. </a:t>
            </a:r>
            <a:endParaRPr lang="en-US" sz="2400" dirty="0" smtClean="0"/>
          </a:p>
          <a:p>
            <a:r>
              <a:rPr lang="en-US" sz="2400" dirty="0"/>
              <a:t>The syntax for declaring a generic class is same as ordinary class except that in angle brackets (</a:t>
            </a:r>
            <a:r>
              <a:rPr lang="en-US" sz="2400" dirty="0">
                <a:latin typeface="Courier New" panose="02070309020205020404" pitchFamily="49" charset="0"/>
                <a:cs typeface="Courier New" panose="02070309020205020404" pitchFamily="49" charset="0"/>
              </a:rPr>
              <a:t>&lt;&gt;</a:t>
            </a:r>
            <a:r>
              <a:rPr lang="en-US" sz="2400" dirty="0"/>
              <a:t>) the type parameters are declared. </a:t>
            </a:r>
            <a:endParaRPr lang="en-US" sz="2400" dirty="0" smtClean="0"/>
          </a:p>
          <a:p>
            <a:r>
              <a:rPr lang="en-US" sz="2400" dirty="0" smtClean="0"/>
              <a:t>The </a:t>
            </a:r>
            <a:r>
              <a:rPr lang="en-US" sz="2400" dirty="0"/>
              <a:t>declaration of the type parameters follows the class name. </a:t>
            </a:r>
            <a:endParaRPr lang="en-US" sz="2400" dirty="0" smtClean="0"/>
          </a:p>
          <a:p>
            <a:r>
              <a:rPr lang="en-US" sz="2400" dirty="0" smtClean="0"/>
              <a:t>The </a:t>
            </a:r>
            <a:r>
              <a:rPr lang="en-US" sz="2400" dirty="0"/>
              <a:t>type parameters are like variables and can have the value as a class type, interface type, or any other type variable except primitive data type. </a:t>
            </a:r>
            <a:endParaRPr lang="en-US" sz="2400" dirty="0" smtClean="0"/>
          </a:p>
          <a:p>
            <a:r>
              <a:rPr lang="en-US" sz="2400" dirty="0" smtClean="0"/>
              <a:t>The </a:t>
            </a:r>
            <a:r>
              <a:rPr lang="en-US" sz="2400" dirty="0"/>
              <a:t>class declaration such as </a:t>
            </a:r>
            <a:r>
              <a:rPr lang="en-US" sz="2400" dirty="0">
                <a:latin typeface="Courier New" panose="02070309020205020404" pitchFamily="49" charset="0"/>
                <a:cs typeface="Courier New" panose="02070309020205020404" pitchFamily="49" charset="0"/>
              </a:rPr>
              <a:t>List&lt;E&gt; </a:t>
            </a:r>
            <a:r>
              <a:rPr lang="en-US" sz="2400" dirty="0"/>
              <a:t>denotes a class of generic type. </a:t>
            </a:r>
            <a:endParaRPr lang="en-US" sz="2400" dirty="0" smtClean="0"/>
          </a:p>
        </p:txBody>
      </p:sp>
      <p:sp>
        <p:nvSpPr>
          <p:cNvPr id="3" name="Title 2"/>
          <p:cNvSpPr>
            <a:spLocks noGrp="1"/>
          </p:cNvSpPr>
          <p:nvPr>
            <p:ph type="title"/>
          </p:nvPr>
        </p:nvSpPr>
        <p:spPr/>
        <p:txBody>
          <a:bodyPr/>
          <a:lstStyle/>
          <a:p>
            <a:r>
              <a:rPr lang="en-US" dirty="0"/>
              <a:t>Generic </a:t>
            </a:r>
            <a:r>
              <a:rPr lang="en-US" dirty="0" smtClean="0"/>
              <a:t>Classes [1-2]</a:t>
            </a:r>
            <a:endParaRPr lang="en-GB" dirty="0"/>
          </a:p>
        </p:txBody>
      </p:sp>
      <p:sp>
        <p:nvSpPr>
          <p:cNvPr id="4" name="Footer Placeholder 3"/>
          <p:cNvSpPr>
            <a:spLocks noGrp="1"/>
          </p:cNvSpPr>
          <p:nvPr>
            <p:ph type="ftr" sz="quarter" idx="3"/>
          </p:nvPr>
        </p:nvSpPr>
        <p:spPr/>
        <p:txBody>
          <a:bodyPr/>
          <a:lstStyle/>
          <a:p>
            <a:pPr>
              <a:defRPr/>
            </a:pPr>
            <a:r>
              <a:rPr lang="en-US" smtClean="0"/>
              <a:t>© Aptech Ltd.                                                                                                      Generics/Session 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Tree>
    <p:extLst>
      <p:ext uri="{BB962C8B-B14F-4D97-AF65-F5344CB8AC3E}">
        <p14:creationId xmlns:p14="http://schemas.microsoft.com/office/powerpoint/2010/main" xmlns="" val="3960592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9141</TotalTime>
  <Words>5720</Words>
  <Application>Microsoft Office PowerPoint</Application>
  <PresentationFormat>On-screen Show (4:3)</PresentationFormat>
  <Paragraphs>976</Paragraphs>
  <Slides>72</Slides>
  <Notes>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3_Office Theme</vt:lpstr>
      <vt:lpstr>Slide 1</vt:lpstr>
      <vt:lpstr>Objectives </vt:lpstr>
      <vt:lpstr>Introduction </vt:lpstr>
      <vt:lpstr>Generics Overview [1-3]   </vt:lpstr>
      <vt:lpstr>Generics Overview [2-3]   </vt:lpstr>
      <vt:lpstr>Generics Overview [3-3]   </vt:lpstr>
      <vt:lpstr>Advantages of Generics   </vt:lpstr>
      <vt:lpstr>Limitations of Generics   </vt:lpstr>
      <vt:lpstr>Generic Classes [1-2]</vt:lpstr>
      <vt:lpstr>Generic Classes [2-2]</vt:lpstr>
      <vt:lpstr>Declare and Instantiate Generic Class [1-7]</vt:lpstr>
      <vt:lpstr>Declare and Instantiate Generic Class [2-7]</vt:lpstr>
      <vt:lpstr>Declare and Instantiate Generic Class [3-7]</vt:lpstr>
      <vt:lpstr>Declare and Instantiate Generic Class [4-7]</vt:lpstr>
      <vt:lpstr>Declare and Instantiate Generic Class [5-7]</vt:lpstr>
      <vt:lpstr>Declare and Instantiate Generic Class [6-7]</vt:lpstr>
      <vt:lpstr>Declare and Instantiate Generic Class [7-7]</vt:lpstr>
      <vt:lpstr>Generic Methods [1-7] </vt:lpstr>
      <vt:lpstr>Generic Methods [2-7] </vt:lpstr>
      <vt:lpstr>Generic Methods [3-7] </vt:lpstr>
      <vt:lpstr>Generic Methods [4-7] </vt:lpstr>
      <vt:lpstr>Generic Methods [5-7] </vt:lpstr>
      <vt:lpstr>Generic Methods [6-7] </vt:lpstr>
      <vt:lpstr>Generic Methods [7-7] </vt:lpstr>
      <vt:lpstr>Declare Generic Methods [1-4] </vt:lpstr>
      <vt:lpstr>Declare Generic Methods [2-4] </vt:lpstr>
      <vt:lpstr>Declare Generic Methods [3-4] </vt:lpstr>
      <vt:lpstr>Declare Generic Methods [4-4]</vt:lpstr>
      <vt:lpstr>Accept Generic Parameters [1-3]  </vt:lpstr>
      <vt:lpstr>Accept Generic Parameters [2-3]</vt:lpstr>
      <vt:lpstr>Accept Generic Parameters [3-3] </vt:lpstr>
      <vt:lpstr>Return Generic Types [1-2] </vt:lpstr>
      <vt:lpstr>Return Generic Types [2-2] </vt:lpstr>
      <vt:lpstr>Type Inference [1-5]</vt:lpstr>
      <vt:lpstr>Type Inference [2-5]</vt:lpstr>
      <vt:lpstr>Type Inference [3-5] </vt:lpstr>
      <vt:lpstr>Type Inference [4-5]</vt:lpstr>
      <vt:lpstr>Type Inference [5-5] </vt:lpstr>
      <vt:lpstr>Generic Constructors of Generic and Non-Generic Classes [1-3] </vt:lpstr>
      <vt:lpstr>Generic Constructors of Generic and Non-Generic Classes [2-3] </vt:lpstr>
      <vt:lpstr>Generic Constructors of Generic and Non-Generic Classes [3-3] </vt:lpstr>
      <vt:lpstr>Java SE 7 Enhancements [1-2] </vt:lpstr>
      <vt:lpstr>Java SE 7 Enhancements [2-2] </vt:lpstr>
      <vt:lpstr>Collection and Generics [1-2] </vt:lpstr>
      <vt:lpstr>Collection and Generics [2-2] </vt:lpstr>
      <vt:lpstr>Wildcards with Generics </vt:lpstr>
      <vt:lpstr>Exception Handling with Generics [1-2] </vt:lpstr>
      <vt:lpstr>Exception Handling with Generics [2-2]</vt:lpstr>
      <vt:lpstr>Inheritance with Generics [1-4] </vt:lpstr>
      <vt:lpstr>Inheritance with Generics [2-4] </vt:lpstr>
      <vt:lpstr>Inheritance with Generics [3-4] </vt:lpstr>
      <vt:lpstr>Inheritance with Generics [4-4] </vt:lpstr>
      <vt:lpstr>Interoperability with Generics [1-4] </vt:lpstr>
      <vt:lpstr>Interoperability with Generics [2-4] </vt:lpstr>
      <vt:lpstr>Interoperability with Generics [3-4] </vt:lpstr>
      <vt:lpstr>Interoperability with Generics [4-4] </vt:lpstr>
      <vt:lpstr>Generic Library with Legacy Client [1-6] </vt:lpstr>
      <vt:lpstr>Generic Library with Legacy Client [2-6]  </vt:lpstr>
      <vt:lpstr>Generic Library with Legacy Client [3-6]  </vt:lpstr>
      <vt:lpstr>Generic Library with Legacy Client [4-6]  </vt:lpstr>
      <vt:lpstr>Generic Library with Legacy Client [5-6] </vt:lpstr>
      <vt:lpstr>Generic Library with Legacy Client [6-6]  </vt:lpstr>
      <vt:lpstr>Erasure </vt:lpstr>
      <vt:lpstr>Generics in Legacy Code [1-4]  </vt:lpstr>
      <vt:lpstr>Generics in Legacy Code [2-4] </vt:lpstr>
      <vt:lpstr>Generics in Legacy Code [3-4] </vt:lpstr>
      <vt:lpstr>Generics in Legacy Code [4-4] </vt:lpstr>
      <vt:lpstr>Using Generics in Legacy Code [1-4] </vt:lpstr>
      <vt:lpstr>Using Generics in Legacy Code [2-4]</vt:lpstr>
      <vt:lpstr>Using Generics in Legacy Code [3-4] </vt:lpstr>
      <vt:lpstr>Using Generics in Legacy Code [4-4] </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Debjani Deb</dc:creator>
  <cp:lastModifiedBy>bhawanau</cp:lastModifiedBy>
  <cp:revision>981</cp:revision>
  <dcterms:created xsi:type="dcterms:W3CDTF">2006-08-16T00:00:00Z</dcterms:created>
  <dcterms:modified xsi:type="dcterms:W3CDTF">2014-01-30T06:07:34Z</dcterms:modified>
</cp:coreProperties>
</file>