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61"/>
  </p:notesMasterIdLst>
  <p:handoutMasterIdLst>
    <p:handoutMasterId r:id="rId62"/>
  </p:handoutMasterIdLst>
  <p:sldIdLst>
    <p:sldId id="312" r:id="rId2"/>
    <p:sldId id="323" r:id="rId3"/>
    <p:sldId id="324" r:id="rId4"/>
    <p:sldId id="434" r:id="rId5"/>
    <p:sldId id="325" r:id="rId6"/>
    <p:sldId id="437" r:id="rId7"/>
    <p:sldId id="439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75" r:id="rId42"/>
    <p:sldId id="476" r:id="rId43"/>
    <p:sldId id="477" r:id="rId44"/>
    <p:sldId id="478" r:id="rId45"/>
    <p:sldId id="479" r:id="rId46"/>
    <p:sldId id="480" r:id="rId47"/>
    <p:sldId id="481" r:id="rId48"/>
    <p:sldId id="482" r:id="rId49"/>
    <p:sldId id="483" r:id="rId50"/>
    <p:sldId id="484" r:id="rId51"/>
    <p:sldId id="485" r:id="rId52"/>
    <p:sldId id="486" r:id="rId53"/>
    <p:sldId id="487" r:id="rId54"/>
    <p:sldId id="488" r:id="rId55"/>
    <p:sldId id="490" r:id="rId56"/>
    <p:sldId id="491" r:id="rId57"/>
    <p:sldId id="492" r:id="rId58"/>
    <p:sldId id="493" r:id="rId59"/>
    <p:sldId id="407" r:id="rId60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4" clrIdx="0"/>
  <p:cmAuthor id="1" name="dhrutis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990000"/>
    <a:srgbClr val="FFFFFF"/>
    <a:srgbClr val="82302E"/>
    <a:srgbClr val="85312F"/>
    <a:srgbClr val="E6FEFD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4728" autoAdjust="0"/>
  </p:normalViewPr>
  <p:slideViewPr>
    <p:cSldViewPr>
      <p:cViewPr varScale="1">
        <p:scale>
          <a:sx n="76" d="100"/>
          <a:sy n="76" d="100"/>
        </p:scale>
        <p:origin x="13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5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48013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 6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2627784" y="2348880"/>
            <a:ext cx="6337300" cy="156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endParaRPr lang="en-US" sz="14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algn="ctr"/>
            <a:r>
              <a:rPr lang="en-US" sz="4400" b="1" kern="1200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New Features in File Handling</a:t>
            </a:r>
            <a:endParaRPr lang="en-US" sz="4400" b="1" spc="50" dirty="0" smtClean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IN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Object-oriented Programming in Java 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>
                <a:latin typeface="Calibri" pitchFamily="34" charset="0"/>
              </a:defRPr>
            </a:lvl1pPr>
            <a:lvl2pPr>
              <a:buClr>
                <a:srgbClr val="85312F"/>
              </a:buClr>
              <a:defRPr>
                <a:latin typeface="Calibri" pitchFamily="34" charset="0"/>
              </a:defRPr>
            </a:lvl2pPr>
            <a:lvl3pPr>
              <a:buClr>
                <a:srgbClr val="85312F"/>
              </a:buCl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3528" y="152400"/>
            <a:ext cx="7525072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DeflaterInputStream</a:t>
            </a:r>
            <a:r>
              <a:rPr lang="en-US" sz="2400" dirty="0"/>
              <a:t> </a:t>
            </a:r>
            <a:r>
              <a:rPr lang="en-US" sz="2400" dirty="0" smtClean="0"/>
              <a:t>Class [3-5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84251"/>
            <a:ext cx="8217080" cy="41057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228600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byte[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arrtemp.length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+ 1]; </a:t>
            </a:r>
          </a:p>
          <a:p>
            <a:pPr indent="2286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backs up the data </a:t>
            </a:r>
          </a:p>
          <a:p>
            <a:pPr indent="2286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indent="285750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temp[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indent="2286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2286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indent="1143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  <a:p>
            <a:pPr indent="1143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throws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indent="228600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indent="342900"/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file = new File(“C:/Java/Hello.txt”);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(file);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DeflaterInputStream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DeflaterInputStream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3429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Creating byte array for deflating the data </a:t>
            </a:r>
          </a:p>
        </p:txBody>
      </p:sp>
    </p:spTree>
    <p:extLst>
      <p:ext uri="{BB962C8B-B14F-4D97-AF65-F5344CB8AC3E}">
        <p14:creationId xmlns:p14="http://schemas.microsoft.com/office/powerpoint/2010/main" val="38444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DeflaterInputStream</a:t>
            </a:r>
            <a:r>
              <a:rPr lang="en-US" sz="2400" dirty="0"/>
              <a:t> </a:t>
            </a:r>
            <a:r>
              <a:rPr lang="en-US" sz="2400" dirty="0" smtClean="0"/>
              <a:t>Class</a:t>
            </a:r>
            <a:r>
              <a:rPr lang="en-US" sz="2400" dirty="0"/>
              <a:t> </a:t>
            </a:r>
            <a:r>
              <a:rPr lang="en-US" sz="2400" dirty="0" smtClean="0"/>
              <a:t>[4-5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8217080" cy="41057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3429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input[] = new byte[0];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-1; </a:t>
            </a:r>
          </a:p>
          <a:p>
            <a:pPr indent="3429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reads data from file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indent="3429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!= -1) { </a:t>
            </a:r>
          </a:p>
          <a:p>
            <a:pPr indent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 </a:t>
            </a:r>
          </a:p>
          <a:p>
            <a:pPr indent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input[++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(byte)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indent="2857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2857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(“C:/Java/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DeflatedMain.dfl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</a:p>
          <a:p>
            <a:pPr indent="2857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(input,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2857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(“File size after compression “ +	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ex) { </a:t>
            </a:r>
          </a:p>
        </p:txBody>
      </p:sp>
    </p:spTree>
    <p:extLst>
      <p:ext uri="{BB962C8B-B14F-4D97-AF65-F5344CB8AC3E}">
        <p14:creationId xmlns:p14="http://schemas.microsoft.com/office/powerpoint/2010/main" val="34508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DeflaterInputStream</a:t>
            </a:r>
            <a:r>
              <a:rPr lang="en-US" sz="2400" dirty="0"/>
              <a:t> </a:t>
            </a:r>
            <a:r>
              <a:rPr lang="en-US" sz="2400" dirty="0" smtClean="0"/>
              <a:t>Class [5-5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004888"/>
            <a:ext cx="8217080" cy="32685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57200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DeflaterInputApplication.class.getName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()).log(Level. SEVERE, null, ex);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 </a:t>
            </a:r>
          </a:p>
          <a:p>
            <a:pPr indent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indent="5715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ex) { </a:t>
            </a:r>
          </a:p>
          <a:p>
            <a:pPr indent="6858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DeflaterInputApplication.class.getName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()).log(Level. SEVERE, null, ex); </a:t>
            </a:r>
          </a:p>
          <a:p>
            <a:pPr indent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3429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1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DeflaterOutputStream</a:t>
            </a:r>
            <a:r>
              <a:rPr lang="en-US" sz="2400" dirty="0"/>
              <a:t> </a:t>
            </a:r>
            <a:r>
              <a:rPr lang="en-US" sz="2400" dirty="0" smtClean="0"/>
              <a:t>Class [1-3]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 smtClean="0"/>
              <a:t>Reads the </a:t>
            </a:r>
            <a:r>
              <a:rPr lang="en-US" sz="2000" dirty="0"/>
              <a:t>source data, compresses it in the ‘deflate’ compression format, and then writes the compressed data to a predefined output stream.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also acts as the base for other types of compression filters, such as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GZIPOutputStream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Methods :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write(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buffer) 	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write(byte[] buffer,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buffSize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deflate() 	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close() 	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finish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26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DeflaterOutputStream</a:t>
            </a:r>
            <a:r>
              <a:rPr lang="en-US" sz="2400" dirty="0"/>
              <a:t> </a:t>
            </a:r>
            <a:r>
              <a:rPr lang="en-US" sz="2400" dirty="0" smtClean="0"/>
              <a:t>Class</a:t>
            </a:r>
            <a:r>
              <a:rPr lang="en-US" sz="2400" dirty="0"/>
              <a:t> </a:t>
            </a:r>
            <a:r>
              <a:rPr lang="en-US" sz="2400" dirty="0" smtClean="0"/>
              <a:t>[2-3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following Code </a:t>
            </a:r>
            <a:r>
              <a:rPr lang="en-US" sz="2000" dirty="0"/>
              <a:t>Snippet </a:t>
            </a:r>
            <a:r>
              <a:rPr lang="en-US" sz="2000" dirty="0" smtClean="0"/>
              <a:t>shows </a:t>
            </a:r>
            <a:r>
              <a:rPr lang="en-US" sz="2000" dirty="0"/>
              <a:t>the use of methods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DeflaterOutputStream</a:t>
            </a:r>
            <a:r>
              <a:rPr lang="en-US" sz="2000" dirty="0"/>
              <a:t> </a:t>
            </a:r>
            <a:r>
              <a:rPr lang="en-US" sz="2000" dirty="0" smtClean="0"/>
              <a:t>class: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8331" y="1717823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196147"/>
            <a:ext cx="8217080" cy="4154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javaioapplication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java.util.zip.DeflaterOutputStream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DeflaterOutputApplication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indent="742950"/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filein = new File(“C:/Java/Hello.txt”); </a:t>
            </a:r>
          </a:p>
          <a:p>
            <a:pPr indent="7429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7429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File(“C:/Java/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DeflatedMain.dfl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</a:p>
          <a:p>
            <a:pPr indent="7429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7429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DeflaterOutputStream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DeflaterOutputStream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6201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DeflaterOutputStream</a:t>
            </a:r>
            <a:r>
              <a:rPr lang="en-US" sz="2400" dirty="0"/>
              <a:t> </a:t>
            </a:r>
            <a:r>
              <a:rPr lang="en-US" sz="2400" dirty="0" smtClean="0"/>
              <a:t>Class [3-3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059349"/>
            <a:ext cx="8217080" cy="474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742950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(“Original file size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7429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Reading and writing the compressed data </a:t>
            </a:r>
          </a:p>
          <a:p>
            <a:pPr indent="7429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bread = 0; </a:t>
            </a:r>
          </a:p>
          <a:p>
            <a:pPr indent="7429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((bread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finRead.read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!= -1) { </a:t>
            </a:r>
          </a:p>
          <a:p>
            <a:pPr indent="8572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deflWrite.write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(bread); </a:t>
            </a:r>
          </a:p>
          <a:p>
            <a:pPr indent="7429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7429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Closing objects </a:t>
            </a:r>
          </a:p>
          <a:p>
            <a:pPr indent="7429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deflWrite.close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7429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finRead.close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7429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(“File size after compression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5715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(Exception e) { </a:t>
            </a:r>
          </a:p>
          <a:p>
            <a:pPr indent="8001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5715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22507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InflaterInputStream</a:t>
            </a:r>
            <a:r>
              <a:rPr lang="en-US" sz="2400" dirty="0"/>
              <a:t> </a:t>
            </a:r>
            <a:r>
              <a:rPr lang="en-US" sz="2400" dirty="0" smtClean="0"/>
              <a:t>Class [1-3]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 smtClean="0"/>
              <a:t>reads </a:t>
            </a:r>
            <a:r>
              <a:rPr lang="en-US" sz="2000" dirty="0"/>
              <a:t>the compressed data and decompresses it in the </a:t>
            </a:r>
            <a:r>
              <a:rPr lang="en-US" sz="2000" dirty="0" smtClean="0"/>
              <a:t>‘deflate’ compression </a:t>
            </a:r>
            <a:r>
              <a:rPr lang="en-US" sz="2000" dirty="0"/>
              <a:t>format. </a:t>
            </a:r>
            <a:endParaRPr lang="en-US" sz="2000" dirty="0" smtClean="0"/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/>
              <a:t>The constructor creates an input stream of bytes to read the compressed data with a default </a:t>
            </a:r>
            <a:r>
              <a:rPr lang="en-US" sz="2000" dirty="0" err="1"/>
              <a:t>decompressor</a:t>
            </a:r>
            <a:r>
              <a:rPr lang="en-US" sz="2000" dirty="0"/>
              <a:t> and buffer size. </a:t>
            </a:r>
            <a:endParaRPr lang="en-US" sz="2000" dirty="0" smtClean="0"/>
          </a:p>
          <a:p>
            <a:r>
              <a:rPr lang="en-US" sz="2000" dirty="0" smtClean="0"/>
              <a:t>Methods 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read() 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read(byte[] buffer,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dirty="0" smtClean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620083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Syntax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196147"/>
            <a:ext cx="8217080" cy="282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InflaterInputStream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in) </a:t>
            </a:r>
          </a:p>
        </p:txBody>
      </p:sp>
    </p:spTree>
    <p:extLst>
      <p:ext uri="{BB962C8B-B14F-4D97-AF65-F5344CB8AC3E}">
        <p14:creationId xmlns:p14="http://schemas.microsoft.com/office/powerpoint/2010/main" val="33257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InflaterInputStream</a:t>
            </a:r>
            <a:r>
              <a:rPr lang="en-US" sz="2400" dirty="0"/>
              <a:t> </a:t>
            </a:r>
            <a:r>
              <a:rPr lang="en-US" sz="2400" dirty="0" smtClean="0"/>
              <a:t>Class [2-3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following Code </a:t>
            </a:r>
            <a:r>
              <a:rPr lang="en-US" sz="2000" dirty="0"/>
              <a:t>Snippet </a:t>
            </a:r>
            <a:r>
              <a:rPr lang="en-US" sz="2000" dirty="0" smtClean="0"/>
              <a:t>shows </a:t>
            </a:r>
            <a:r>
              <a:rPr lang="en-US" sz="2000" dirty="0"/>
              <a:t>the use of methods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InflaterInputStream</a:t>
            </a:r>
            <a:r>
              <a:rPr lang="en-US" sz="2000" dirty="0"/>
              <a:t> </a:t>
            </a:r>
            <a:r>
              <a:rPr lang="en-US" sz="2000" dirty="0" smtClean="0"/>
              <a:t>class: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620083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132856"/>
            <a:ext cx="8217080" cy="4450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File(“C:\\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DeflatedMain.dfl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File(“C:\\InflatedMain.java”);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InflaterInputStream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InflaterInputStream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(“File size before Inflation “ +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fout.length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Inflating the file to original size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bread = 0;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((bread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defRead.read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!= -1) { 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foutWrite.write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InflaterInputStream</a:t>
            </a:r>
            <a:r>
              <a:rPr lang="en-US" sz="2400" dirty="0"/>
              <a:t> </a:t>
            </a:r>
            <a:r>
              <a:rPr lang="en-US" sz="2400" dirty="0" smtClean="0"/>
              <a:t>Class [3-3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052736"/>
            <a:ext cx="8217080" cy="22098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foutWrite.close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(“File size after Inflation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ioe.printStackTrace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	</a:t>
            </a:r>
          </a:p>
        </p:txBody>
      </p:sp>
    </p:spTree>
    <p:extLst>
      <p:ext uri="{BB962C8B-B14F-4D97-AF65-F5344CB8AC3E}">
        <p14:creationId xmlns:p14="http://schemas.microsoft.com/office/powerpoint/2010/main" val="20124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InflaterOutputStream</a:t>
            </a:r>
            <a:r>
              <a:rPr lang="en-US" sz="2400" b="0" i="1" dirty="0" smtClean="0"/>
              <a:t> </a:t>
            </a:r>
            <a:r>
              <a:rPr lang="en-US" sz="2400" dirty="0" smtClean="0"/>
              <a:t>Class [1-3]</a:t>
            </a:r>
            <a:r>
              <a:rPr lang="en-US" sz="2400" b="0" i="1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InflaterOutputStream</a:t>
            </a:r>
            <a:r>
              <a:rPr lang="en-US" sz="2000" dirty="0"/>
              <a:t> class reads the compressed data, decompresses the data stored in the deflate compression format, and then writes the decompressed data to an output stream.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class also serves as the base class for the decompression class named </a:t>
            </a:r>
            <a:r>
              <a:rPr lang="en-US" sz="2000" dirty="0" err="1"/>
              <a:t>GZIPInputStream</a:t>
            </a:r>
            <a:r>
              <a:rPr lang="en-US" sz="2000" dirty="0"/>
              <a:t>.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constructor creates an output stream of bytes to write decompressed data with a default </a:t>
            </a:r>
            <a:r>
              <a:rPr lang="en-US" sz="2000" dirty="0" err="1"/>
              <a:t>decompressor</a:t>
            </a:r>
            <a:r>
              <a:rPr lang="en-US" sz="2000" dirty="0"/>
              <a:t> and buffer size. </a:t>
            </a:r>
            <a:endParaRPr lang="en-US" sz="2000" dirty="0" smtClean="0"/>
          </a:p>
          <a:p>
            <a:r>
              <a:rPr lang="en-US" sz="2000" dirty="0" smtClean="0"/>
              <a:t>The following lists </a:t>
            </a:r>
            <a:r>
              <a:rPr lang="en-US" sz="2000" dirty="0"/>
              <a:t>various methods available in </a:t>
            </a:r>
            <a:r>
              <a:rPr lang="en-US" sz="2000" dirty="0" smtClean="0"/>
              <a:t>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InflaterOutputStream</a:t>
            </a:r>
            <a:r>
              <a:rPr lang="en-US" sz="2000" dirty="0" smtClean="0"/>
              <a:t> class: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buffer) 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write(byte[] buffer,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 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finish() </a:t>
            </a:r>
            <a:r>
              <a:rPr lang="en-US" sz="1600" dirty="0"/>
              <a:t>	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270892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Syntax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284984"/>
            <a:ext cx="8217080" cy="282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InflaterOutputStream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out) </a:t>
            </a:r>
          </a:p>
        </p:txBody>
      </p:sp>
    </p:spTree>
    <p:extLst>
      <p:ext uri="{BB962C8B-B14F-4D97-AF65-F5344CB8AC3E}">
        <p14:creationId xmlns:p14="http://schemas.microsoft.com/office/powerpoint/2010/main" val="31247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Objectives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r>
              <a:rPr lang="en-US" sz="2400" dirty="0" smtClean="0"/>
              <a:t>Describe </a:t>
            </a:r>
            <a:r>
              <a:rPr lang="en-US" sz="2400" dirty="0"/>
              <a:t>the Console class</a:t>
            </a:r>
          </a:p>
          <a:p>
            <a:r>
              <a:rPr lang="en-US" sz="2400" dirty="0"/>
              <a:t>Explain the </a:t>
            </a:r>
            <a:r>
              <a:rPr lang="en-US" sz="2400" dirty="0" err="1"/>
              <a:t>DeflaterInputStream</a:t>
            </a:r>
            <a:r>
              <a:rPr lang="en-US" sz="2400" dirty="0"/>
              <a:t> class</a:t>
            </a:r>
          </a:p>
          <a:p>
            <a:r>
              <a:rPr lang="en-US" sz="2400" dirty="0"/>
              <a:t>Explain the </a:t>
            </a:r>
            <a:r>
              <a:rPr lang="en-US" sz="2400" dirty="0" err="1"/>
              <a:t>InflaterOutputStream</a:t>
            </a:r>
            <a:r>
              <a:rPr lang="en-US" sz="2400" dirty="0"/>
              <a:t> class</a:t>
            </a:r>
          </a:p>
          <a:p>
            <a:r>
              <a:rPr lang="en-US" sz="2400" dirty="0"/>
              <a:t>Describe the </a:t>
            </a:r>
            <a:r>
              <a:rPr lang="en-US" sz="2400" dirty="0" err="1"/>
              <a:t>java.nio</a:t>
            </a:r>
            <a:r>
              <a:rPr lang="en-US" sz="2400" dirty="0"/>
              <a:t> Package</a:t>
            </a:r>
          </a:p>
          <a:p>
            <a:r>
              <a:rPr lang="en-US" sz="2400" dirty="0"/>
              <a:t>Describe the file system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InflaterOutputStream</a:t>
            </a:r>
            <a:r>
              <a:rPr lang="en-US" sz="2400" b="0" i="1" dirty="0" smtClean="0"/>
              <a:t> </a:t>
            </a:r>
            <a:r>
              <a:rPr lang="en-US" sz="2400" dirty="0" smtClean="0"/>
              <a:t>Class [2-3</a:t>
            </a:r>
            <a:r>
              <a:rPr lang="en-US" sz="2400" dirty="0"/>
              <a:t>]</a:t>
            </a:r>
            <a:r>
              <a:rPr lang="en-US" sz="2400" b="0" i="1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following Code Snippet shows </a:t>
            </a:r>
            <a:r>
              <a:rPr lang="en-US" sz="2000" dirty="0"/>
              <a:t>decompression of data using the methods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InflaterOutputStream</a:t>
            </a:r>
            <a:r>
              <a:rPr lang="en-US" sz="2000" dirty="0"/>
              <a:t> </a:t>
            </a:r>
            <a:r>
              <a:rPr lang="en-US" sz="2000" dirty="0" smtClean="0"/>
              <a:t>class: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70080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</a:t>
            </a:r>
            <a:r>
              <a:rPr lang="en-GB" sz="2000" dirty="0" smtClean="0"/>
              <a:t>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276872"/>
            <a:ext cx="8217080" cy="39826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InflaterOutputStreamApplication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Writing decompressed data </a:t>
            </a:r>
          </a:p>
          <a:p>
            <a:pPr indent="5143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fin = new File(“C:/Java/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DeflatedMain.dfl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</a:p>
          <a:p>
            <a:pPr indent="5143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(fin); </a:t>
            </a:r>
          </a:p>
          <a:p>
            <a:pPr indent="5143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File(“C:/Java/InflatedMain.java”); </a:t>
            </a:r>
          </a:p>
          <a:p>
            <a:pPr indent="5143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5143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InflaterOutputStream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InflaterOutputStream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5143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(“Original file size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Reading and writing the decompressed data </a:t>
            </a:r>
          </a:p>
          <a:p>
            <a:pPr indent="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bread = 0; </a:t>
            </a:r>
          </a:p>
          <a:p>
            <a:pPr indent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((bread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finWrite.read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!= -1) { </a:t>
            </a:r>
          </a:p>
        </p:txBody>
      </p:sp>
    </p:spTree>
    <p:extLst>
      <p:ext uri="{BB962C8B-B14F-4D97-AF65-F5344CB8AC3E}">
        <p14:creationId xmlns:p14="http://schemas.microsoft.com/office/powerpoint/2010/main" val="24396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InflaterOutputStream</a:t>
            </a:r>
            <a:r>
              <a:rPr lang="en-US" sz="2400" b="0" i="1" dirty="0" smtClean="0"/>
              <a:t> </a:t>
            </a:r>
            <a:r>
              <a:rPr lang="en-US" sz="2400" dirty="0" smtClean="0"/>
              <a:t>Class</a:t>
            </a:r>
            <a:r>
              <a:rPr lang="en-US" sz="2400" dirty="0"/>
              <a:t> </a:t>
            </a:r>
            <a:r>
              <a:rPr lang="en-US" sz="2400" dirty="0" smtClean="0"/>
              <a:t>[3-3</a:t>
            </a:r>
            <a:r>
              <a:rPr lang="en-US" sz="2400" dirty="0"/>
              <a:t>]</a:t>
            </a:r>
            <a:r>
              <a:rPr lang="en-US" sz="2400" b="0" i="1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052736"/>
            <a:ext cx="8217080" cy="3391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71500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infWrite.write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Inflating the file to original size </a:t>
            </a:r>
          </a:p>
          <a:p>
            <a:pPr indent="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infWrite.close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(“File size after Inflation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3429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indent="5715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ioe.printStackTrace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3429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java.nio</a:t>
            </a:r>
            <a:r>
              <a:rPr lang="en-US" sz="2400" dirty="0" smtClean="0"/>
              <a:t> </a:t>
            </a:r>
            <a:r>
              <a:rPr lang="en-US" sz="2400" dirty="0"/>
              <a:t>Package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NIO is platform dependent. </a:t>
            </a:r>
            <a:endParaRPr lang="en-US" sz="2000" dirty="0" smtClean="0"/>
          </a:p>
          <a:p>
            <a:r>
              <a:rPr lang="en-US" sz="2000" dirty="0" smtClean="0"/>
              <a:t>Its </a:t>
            </a:r>
            <a:r>
              <a:rPr lang="en-US" sz="2000" dirty="0"/>
              <a:t>ability to enhance application performance depends on the following: </a:t>
            </a:r>
            <a:endParaRPr lang="en-US" sz="2000" dirty="0" smtClean="0"/>
          </a:p>
          <a:p>
            <a:pPr lvl="1"/>
            <a:r>
              <a:rPr lang="en-US" sz="1600" dirty="0"/>
              <a:t>OS </a:t>
            </a:r>
          </a:p>
          <a:p>
            <a:pPr lvl="1"/>
            <a:r>
              <a:rPr lang="en-US" sz="1600" dirty="0"/>
              <a:t>Specific JVM </a:t>
            </a:r>
          </a:p>
          <a:p>
            <a:pPr lvl="1"/>
            <a:r>
              <a:rPr lang="en-US" sz="1600" dirty="0"/>
              <a:t>Mass storage characteristics </a:t>
            </a:r>
          </a:p>
          <a:p>
            <a:pPr lvl="1"/>
            <a:r>
              <a:rPr lang="en-US" sz="1600" dirty="0"/>
              <a:t>Data </a:t>
            </a:r>
          </a:p>
          <a:p>
            <a:pPr lvl="1"/>
            <a:r>
              <a:rPr lang="en-US" sz="1600" dirty="0"/>
              <a:t>Host virtualization context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lvl="1" indent="0">
              <a:buNone/>
            </a:pPr>
            <a:r>
              <a:rPr lang="en-US" sz="2000" b="1" u="sng" dirty="0"/>
              <a:t>Central features of the NIO APIs: </a:t>
            </a:r>
          </a:p>
          <a:p>
            <a:r>
              <a:rPr lang="en-US" sz="2000" dirty="0"/>
              <a:t>Charsets and their Associated Decoders and Encoders translate the data between bytes and Unicode characters. The charset API is defined in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java.nio.charset</a:t>
            </a:r>
            <a:r>
              <a:rPr lang="en-US" sz="2000" dirty="0"/>
              <a:t> package. </a:t>
            </a:r>
          </a:p>
          <a:p>
            <a:r>
              <a:rPr lang="en-US" sz="2000" dirty="0"/>
              <a:t>Buffers are containers for data. The buffer classes are defined in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java.nio</a:t>
            </a:r>
            <a:r>
              <a:rPr lang="en-US" sz="2000" dirty="0"/>
              <a:t> package and are used by all NIO APIs. </a:t>
            </a:r>
          </a:p>
          <a:p>
            <a:r>
              <a:rPr lang="en-US" sz="2000" dirty="0"/>
              <a:t>Channels of Various Types represent connections to entities that can perform I/O operations. </a:t>
            </a:r>
          </a:p>
          <a:p>
            <a:r>
              <a:rPr lang="en-US" sz="2000" dirty="0"/>
              <a:t>Selectors and Selection Keys define a multiplexed, non-blocking I/O facility.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71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File </a:t>
            </a:r>
            <a:r>
              <a:rPr lang="en-US" sz="2400" dirty="0"/>
              <a:t>Systems, Paths, </a:t>
            </a:r>
            <a:r>
              <a:rPr lang="en-US" sz="2400" dirty="0" smtClean="0"/>
              <a:t>and Files [1-2]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File Systems </a:t>
            </a:r>
            <a:endParaRPr lang="en-US" sz="2000" b="1" u="sng" dirty="0" smtClean="0"/>
          </a:p>
          <a:p>
            <a:r>
              <a:rPr lang="en-US" sz="2000" dirty="0"/>
              <a:t>A file system stores and organizes files on media, typically hard drives. </a:t>
            </a:r>
            <a:endParaRPr lang="en-US" sz="2000" dirty="0" smtClean="0"/>
          </a:p>
          <a:p>
            <a:r>
              <a:rPr lang="en-US" sz="2000" dirty="0"/>
              <a:t>Typically, files are stored in a hierarchical structure, where there is a root node. </a:t>
            </a:r>
            <a:endParaRPr lang="en-US" sz="2000" dirty="0" smtClean="0"/>
          </a:p>
          <a:p>
            <a:r>
              <a:rPr lang="en-US" sz="2000" dirty="0" smtClean="0"/>
              <a:t>Below </a:t>
            </a:r>
            <a:r>
              <a:rPr lang="en-US" sz="2000" dirty="0"/>
              <a:t>this node exist files and directories.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directory can contain files and subdirectories, which can contain files and subdirectories and so on. </a:t>
            </a:r>
            <a:endParaRPr 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is no limit to the hierarchical structure. </a:t>
            </a:r>
            <a:endParaRPr lang="en-US" sz="2000" dirty="0" smtClean="0"/>
          </a:p>
          <a:p>
            <a:r>
              <a:rPr lang="en-US" sz="2000" dirty="0" smtClean="0"/>
              <a:t>File </a:t>
            </a:r>
            <a:r>
              <a:rPr lang="en-US" sz="2000" dirty="0"/>
              <a:t>systems can have one or more root directories. </a:t>
            </a:r>
            <a:endParaRPr lang="en-US" sz="2000" dirty="0" smtClean="0"/>
          </a:p>
          <a:p>
            <a:r>
              <a:rPr lang="en-US" sz="2000" dirty="0" smtClean="0"/>
              <a:t>File </a:t>
            </a:r>
            <a:r>
              <a:rPr lang="en-US" sz="2000" dirty="0"/>
              <a:t>systems have different characteristics for path separators.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/>
              <a:t>Path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dirty="0"/>
              <a:t>Every file is identified through its </a:t>
            </a:r>
            <a:r>
              <a:rPr lang="en-US" sz="2000" dirty="0" smtClean="0"/>
              <a:t>path.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starts from the root node. </a:t>
            </a:r>
            <a:endParaRPr lang="en-US" sz="2000" dirty="0" smtClean="0"/>
          </a:p>
          <a:p>
            <a:r>
              <a:rPr lang="en-US" sz="2000" dirty="0" smtClean="0"/>
              <a:t>File </a:t>
            </a:r>
            <a:r>
              <a:rPr lang="en-US" sz="2000" dirty="0"/>
              <a:t>system include different characteristics for path separators.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60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File </a:t>
            </a:r>
            <a:r>
              <a:rPr lang="en-US" sz="2400" dirty="0"/>
              <a:t>Systems, Paths, </a:t>
            </a:r>
            <a:r>
              <a:rPr lang="en-US" sz="2400" dirty="0" smtClean="0"/>
              <a:t>and Files [2-2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Files </a:t>
            </a:r>
          </a:p>
          <a:p>
            <a:pPr marL="0" indent="0">
              <a:buNone/>
            </a:pPr>
            <a:r>
              <a:rPr lang="en-US" sz="2000" dirty="0"/>
              <a:t>NIO.2 includes the following new package and classes: </a:t>
            </a:r>
            <a:endParaRPr lang="en-US" sz="2000" dirty="0" smtClean="0"/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java.nio.file.Path</a:t>
            </a:r>
            <a:r>
              <a:rPr lang="en-US" sz="2000" dirty="0"/>
              <a:t>: This uses a system dependent path to locate a file or a directory. </a:t>
            </a:r>
            <a:endParaRPr lang="en-US" sz="2000" dirty="0" smtClean="0"/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Java.nio.file.Files</a:t>
            </a:r>
            <a:r>
              <a:rPr lang="en-US" sz="2000" dirty="0"/>
              <a:t>: This uses a Path object to perform operations on files and directories.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java.nio.file.FileSystem</a:t>
            </a:r>
            <a:r>
              <a:rPr lang="en-US" sz="2000" dirty="0"/>
              <a:t>: This provides an interface to a file system. This also helps to create a Path object and other objects to access a file system.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04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Symbolic </a:t>
            </a:r>
            <a:r>
              <a:rPr lang="en-US" sz="2400" dirty="0"/>
              <a:t>Links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3240360" cy="52578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symbolic link is a reference to another file and is transparent to applications and users. </a:t>
            </a:r>
            <a:endParaRPr lang="en-US" sz="2000" dirty="0" smtClean="0"/>
          </a:p>
          <a:p>
            <a:r>
              <a:rPr lang="en-US" sz="2000" dirty="0" smtClean="0"/>
              <a:t>Operations </a:t>
            </a:r>
            <a:r>
              <a:rPr lang="en-US" sz="2000" dirty="0"/>
              <a:t>on symbolic links are automatically redirected to the target of the link. </a:t>
            </a:r>
            <a:endParaRPr lang="en-US" sz="2000" dirty="0" smtClean="0"/>
          </a:p>
          <a:p>
            <a:r>
              <a:rPr lang="en-US" sz="2000" dirty="0" smtClean="0"/>
              <a:t>Here</a:t>
            </a:r>
            <a:r>
              <a:rPr lang="en-US" sz="2000" dirty="0"/>
              <a:t>, the target is the file or directory that is pointed to.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144" y="4589193"/>
            <a:ext cx="2484512" cy="57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Symbolic </a:t>
            </a:r>
            <a:r>
              <a:rPr lang="en-US" sz="1600" b="1" dirty="0">
                <a:latin typeface="Calibri" panose="020F0502020204030204" pitchFamily="34" charset="0"/>
              </a:rPr>
              <a:t>Link </a:t>
            </a:r>
          </a:p>
          <a:p>
            <a:endParaRPr lang="en-US" sz="1600" b="1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41" y="1124744"/>
            <a:ext cx="4613470" cy="34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Path Interface [1-3]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java.nio.file.Path</a:t>
            </a:r>
            <a:r>
              <a:rPr lang="en-US" sz="2000" dirty="0"/>
              <a:t> interface object can help to locate a file in a file system. </a:t>
            </a:r>
            <a:endParaRPr lang="en-US" sz="2000" dirty="0" smtClean="0"/>
          </a:p>
          <a:p>
            <a:r>
              <a:rPr lang="en-US" sz="2000" dirty="0" smtClean="0"/>
              <a:t>Typically</a:t>
            </a:r>
            <a:r>
              <a:rPr lang="en-US" sz="2000" dirty="0"/>
              <a:t>, the interface represents a system dependent file path.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Path is hierarchical.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includes a sequence of directory and file name elements. 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are separated by a delimiter. </a:t>
            </a:r>
            <a:endParaRPr lang="en-US" sz="2000" dirty="0" smtClean="0"/>
          </a:p>
          <a:p>
            <a:r>
              <a:rPr lang="en-US" sz="2000" dirty="0" smtClean="0"/>
              <a:t>Following </a:t>
            </a:r>
            <a:r>
              <a:rPr lang="en-US" sz="2000" dirty="0"/>
              <a:t>are the features of a Path: </a:t>
            </a:r>
            <a:endParaRPr lang="en-US" sz="2000" dirty="0" smtClean="0"/>
          </a:p>
          <a:p>
            <a:pPr lvl="1"/>
            <a:r>
              <a:rPr lang="en-US" sz="1600" dirty="0"/>
              <a:t>There could be a root component. This represents a file system hierarchy. </a:t>
            </a:r>
          </a:p>
          <a:p>
            <a:pPr lvl="1"/>
            <a:r>
              <a:rPr lang="en-US" sz="1600" dirty="0"/>
              <a:t>The name of a file or directory is the name element that is extreme far from the root of the directory hierarchy. </a:t>
            </a:r>
          </a:p>
          <a:p>
            <a:pPr lvl="1"/>
            <a:r>
              <a:rPr lang="en-US" sz="1600" dirty="0"/>
              <a:t>The other name elements include directory names. </a:t>
            </a:r>
            <a:endParaRPr lang="en-US" sz="1600" dirty="0" smtClean="0"/>
          </a:p>
          <a:p>
            <a:r>
              <a:rPr lang="en-US" sz="2000" dirty="0"/>
              <a:t>A Path can represent the following: </a:t>
            </a:r>
          </a:p>
          <a:p>
            <a:pPr lvl="1"/>
            <a:r>
              <a:rPr lang="en-US" sz="1600" dirty="0"/>
              <a:t>A </a:t>
            </a:r>
            <a:r>
              <a:rPr lang="en-US" sz="1600" dirty="0" smtClean="0"/>
              <a:t>root</a:t>
            </a:r>
            <a:endParaRPr lang="en-US" sz="1600" dirty="0"/>
          </a:p>
          <a:p>
            <a:pPr lvl="1"/>
            <a:r>
              <a:rPr lang="en-US" sz="1600" dirty="0"/>
              <a:t>A root and a sequence of names </a:t>
            </a:r>
          </a:p>
          <a:p>
            <a:pPr lvl="1"/>
            <a:r>
              <a:rPr lang="en-US" sz="1600" dirty="0"/>
              <a:t>One or more name elements </a:t>
            </a:r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50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Path Interface</a:t>
            </a:r>
            <a:r>
              <a:rPr lang="en-US" sz="2400" dirty="0"/>
              <a:t> </a:t>
            </a:r>
            <a:r>
              <a:rPr lang="en-US" sz="2400" dirty="0" smtClean="0"/>
              <a:t>[2-3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Following are some of the methods of the Path interface that can be grouped based on their common functionalities: </a:t>
            </a:r>
          </a:p>
          <a:p>
            <a:pPr lvl="1"/>
            <a:r>
              <a:rPr lang="en-US" sz="1600" dirty="0"/>
              <a:t>To access the path components or a subsequence of its name elements,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methods can be used. </a:t>
            </a:r>
          </a:p>
          <a:p>
            <a:pPr lvl="1"/>
            <a:r>
              <a:rPr lang="en-US" sz="1600" dirty="0"/>
              <a:t>To combine paths, the Path interface defines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resolve() </a:t>
            </a:r>
            <a:r>
              <a:rPr lang="en-US" sz="1600" dirty="0"/>
              <a:t>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resolveSibling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methods can be used. </a:t>
            </a:r>
          </a:p>
          <a:p>
            <a:pPr lvl="1"/>
            <a:r>
              <a:rPr lang="en-US" sz="1600" dirty="0"/>
              <a:t>To construct a relative path between two paths,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relativize() </a:t>
            </a:r>
            <a:r>
              <a:rPr lang="en-US" sz="1600" dirty="0"/>
              <a:t>method can be used. </a:t>
            </a:r>
          </a:p>
          <a:p>
            <a:pPr lvl="1"/>
            <a:r>
              <a:rPr lang="en-US" sz="1600" dirty="0"/>
              <a:t>To compare and test paths,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methods can be used. </a:t>
            </a:r>
            <a:endParaRPr lang="en-US" sz="1600" dirty="0" smtClean="0"/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000" dirty="0"/>
              <a:t>To obtain a Path object, obtain an instance of the default file system. Next, invoke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472258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</a:t>
            </a:r>
            <a:r>
              <a:rPr lang="en-GB" sz="2000" dirty="0" smtClean="0"/>
              <a:t>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298652"/>
            <a:ext cx="8217080" cy="5786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FileSystem.getDeafult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fsObj.getPath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(“C:/Java/Hello.txt”); 	</a:t>
            </a:r>
          </a:p>
        </p:txBody>
      </p:sp>
    </p:spTree>
    <p:extLst>
      <p:ext uri="{BB962C8B-B14F-4D97-AF65-F5344CB8AC3E}">
        <p14:creationId xmlns:p14="http://schemas.microsoft.com/office/powerpoint/2010/main" val="42617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Path Interface</a:t>
            </a:r>
            <a:r>
              <a:rPr lang="en-US" sz="2400" dirty="0"/>
              <a:t> </a:t>
            </a:r>
            <a:r>
              <a:rPr lang="en-US" sz="2400" dirty="0" smtClean="0"/>
              <a:t>[3-3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following </a:t>
            </a:r>
            <a:r>
              <a:rPr lang="en-US" sz="2000" dirty="0"/>
              <a:t>Code Snippet </a:t>
            </a:r>
            <a:r>
              <a:rPr lang="en-US" sz="2000" dirty="0" smtClean="0"/>
              <a:t>displays </a:t>
            </a:r>
            <a:r>
              <a:rPr lang="en-US" sz="2000" dirty="0"/>
              <a:t>the use of the Path </a:t>
            </a:r>
            <a:r>
              <a:rPr lang="en-US" sz="2000" dirty="0" smtClean="0"/>
              <a:t>interface</a:t>
            </a:r>
            <a:r>
              <a:rPr lang="en-US" sz="2000" dirty="0"/>
              <a:t>:</a:t>
            </a:r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</a:t>
            </a:r>
            <a:r>
              <a:rPr lang="en-GB" sz="2000" dirty="0" smtClean="0"/>
              <a:t>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132856"/>
            <a:ext cx="8217080" cy="4154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javaioapplication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(“C:/Java/Hello.txt”); </a:t>
            </a:r>
          </a:p>
          <a:p>
            <a:pPr indent="2286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pathObj.getFileName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2286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(“Parent is: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pathObj.getParent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2286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(“Name count is: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pathObj.getNameCount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2286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(“Root directory is: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pathObj.getRoot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2286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(“Is Absolute: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pathObj.isAbsolute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	</a:t>
            </a:r>
          </a:p>
        </p:txBody>
      </p:sp>
    </p:spTree>
    <p:extLst>
      <p:ext uri="{BB962C8B-B14F-4D97-AF65-F5344CB8AC3E}">
        <p14:creationId xmlns:p14="http://schemas.microsoft.com/office/powerpoint/2010/main" val="18474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Working </a:t>
            </a:r>
            <a:r>
              <a:rPr lang="en-US" sz="2400" dirty="0"/>
              <a:t>with Links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Path interface is link aware and every method either detects what to do or provides an option to configure the behavior when a symbolic link is encountered. </a:t>
            </a:r>
          </a:p>
          <a:p>
            <a:r>
              <a:rPr lang="en-US" sz="2000" dirty="0"/>
              <a:t>While certain file systems support symbolic link, certain support hard links. </a:t>
            </a:r>
            <a:endParaRPr lang="en-US" sz="2000" dirty="0" smtClean="0"/>
          </a:p>
          <a:p>
            <a:r>
              <a:rPr lang="en-US" sz="2000" dirty="0" smtClean="0"/>
              <a:t>Hard </a:t>
            </a:r>
            <a:r>
              <a:rPr lang="en-US" sz="2000" dirty="0"/>
              <a:t>links differ from symbolic links.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following defines a hard link: </a:t>
            </a:r>
            <a:endParaRPr lang="en-US" sz="2000" dirty="0" smtClean="0"/>
          </a:p>
          <a:p>
            <a:pPr lvl="1"/>
            <a:r>
              <a:rPr lang="en-US" sz="1600" dirty="0"/>
              <a:t>It is not allowed on directories and not allowed to cross partitions or volumes. </a:t>
            </a:r>
            <a:endParaRPr lang="en-US" sz="1600" dirty="0" smtClean="0"/>
          </a:p>
          <a:p>
            <a:pPr lvl="1"/>
            <a:r>
              <a:rPr lang="en-US" sz="1600" dirty="0"/>
              <a:t>It is hard to find as it behaves like a regular file. </a:t>
            </a:r>
          </a:p>
          <a:p>
            <a:pPr lvl="1"/>
            <a:r>
              <a:rPr lang="en-US" sz="1600" dirty="0"/>
              <a:t>It should include the target of the link. </a:t>
            </a:r>
            <a:endParaRPr lang="en-US" sz="16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09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/>
              <a:t>Introduction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algn="just" eaLnBrk="1" hangingPunct="1"/>
            <a:r>
              <a:rPr lang="en-US" sz="2000" dirty="0"/>
              <a:t>NIO in Java stands for New </a:t>
            </a:r>
            <a:r>
              <a:rPr lang="en-US" sz="2000" dirty="0" err="1"/>
              <a:t>Input/Output</a:t>
            </a:r>
            <a:r>
              <a:rPr lang="en-US" sz="2000" dirty="0"/>
              <a:t> operation. </a:t>
            </a:r>
            <a:endParaRPr lang="en-US" sz="2000" dirty="0" smtClean="0"/>
          </a:p>
          <a:p>
            <a:pPr algn="just" eaLnBrk="1" hangingPunct="1"/>
            <a:r>
              <a:rPr lang="en-US" sz="2000" dirty="0" smtClean="0"/>
              <a:t>It </a:t>
            </a:r>
            <a:r>
              <a:rPr lang="en-US" sz="2000" dirty="0"/>
              <a:t>is a collection of Java APIs that offers intensive I/O operations. </a:t>
            </a:r>
            <a:endParaRPr lang="en-US" sz="2000" dirty="0" smtClean="0"/>
          </a:p>
          <a:p>
            <a:pPr algn="just" eaLnBrk="1" hangingPunct="1"/>
            <a:r>
              <a:rPr lang="en-US" sz="2000" dirty="0" smtClean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java.nio.file</a:t>
            </a:r>
            <a:r>
              <a:rPr lang="en-US" sz="2000" dirty="0"/>
              <a:t> package provides comprehensive support for input and output operations. </a:t>
            </a:r>
            <a:endParaRPr lang="en-US" sz="2000" dirty="0" smtClean="0"/>
          </a:p>
          <a:p>
            <a:pPr algn="just" eaLnBrk="1" hangingPunct="1"/>
            <a:r>
              <a:rPr lang="en-US" sz="2000" dirty="0" smtClean="0"/>
              <a:t>There </a:t>
            </a:r>
            <a:r>
              <a:rPr lang="en-US" sz="2000" dirty="0"/>
              <a:t>are many classes present in the API, but in this session, only some of them will be </a:t>
            </a:r>
            <a:r>
              <a:rPr lang="en-US" sz="2000" dirty="0" smtClean="0"/>
              <a:t>discussed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 eaLnBrk="1" hangingPunct="1"/>
            <a:r>
              <a:rPr lang="en-US" sz="2000" dirty="0" smtClean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java.nio</a:t>
            </a:r>
            <a:r>
              <a:rPr lang="en-US" sz="2000" dirty="0" smtClean="0"/>
              <a:t> </a:t>
            </a:r>
            <a:r>
              <a:rPr lang="en-US" sz="2000" dirty="0"/>
              <a:t>package mainly defines buffers which are containers for data. </a:t>
            </a:r>
            <a:endParaRPr lang="en-US" sz="2000" dirty="0" smtClean="0"/>
          </a:p>
          <a:p>
            <a:pPr algn="just" eaLnBrk="1" hangingPunct="1"/>
            <a:r>
              <a:rPr lang="en-US" sz="2000" dirty="0" smtClean="0"/>
              <a:t>This </a:t>
            </a:r>
            <a:r>
              <a:rPr lang="en-US" sz="2000" dirty="0"/>
              <a:t>API is easy to use. 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Changes </a:t>
            </a:r>
            <a:r>
              <a:rPr lang="en-US" sz="2400" dirty="0" smtClean="0"/>
              <a:t>[</a:t>
            </a:r>
            <a:r>
              <a:rPr lang="en-US" sz="2400" dirty="0"/>
              <a:t>1</a:t>
            </a:r>
            <a:r>
              <a:rPr lang="en-US" sz="2400" dirty="0" smtClean="0"/>
              <a:t>-17</a:t>
            </a:r>
            <a:r>
              <a:rPr lang="en-US" sz="2400" dirty="0"/>
              <a:t>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Static methods in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java.nio.file.Files</a:t>
            </a:r>
            <a:r>
              <a:rPr lang="en-US" sz="2000" dirty="0"/>
              <a:t> class perform primary functions for the Path objects.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methods in the class can identify and </a:t>
            </a:r>
            <a:r>
              <a:rPr lang="en-US" sz="2000" dirty="0" smtClean="0"/>
              <a:t>automatically manage </a:t>
            </a:r>
            <a:r>
              <a:rPr lang="en-US" sz="2000" dirty="0"/>
              <a:t>symbolic links. </a:t>
            </a:r>
            <a:endParaRPr lang="en-US" sz="2000" dirty="0" smtClean="0"/>
          </a:p>
          <a:p>
            <a:r>
              <a:rPr lang="en-US" sz="2000" dirty="0"/>
              <a:t>Following are the various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000" dirty="0"/>
              <a:t> operations: </a:t>
            </a:r>
            <a:endParaRPr lang="en-US" sz="2000" dirty="0" smtClean="0"/>
          </a:p>
          <a:p>
            <a:pPr lvl="1"/>
            <a:r>
              <a:rPr lang="en-US" sz="1600" dirty="0"/>
              <a:t>Copying a file or directory </a:t>
            </a:r>
            <a:endParaRPr lang="en-US" sz="1600" dirty="0" smtClean="0"/>
          </a:p>
          <a:p>
            <a:pPr lvl="1"/>
            <a:r>
              <a:rPr lang="en-US" sz="1600" dirty="0"/>
              <a:t>Moving a file or </a:t>
            </a:r>
            <a:r>
              <a:rPr lang="en-US" sz="1600" dirty="0" smtClean="0"/>
              <a:t>directory</a:t>
            </a:r>
          </a:p>
          <a:p>
            <a:pPr lvl="1"/>
            <a:r>
              <a:rPr lang="en-US" sz="1600" dirty="0"/>
              <a:t>Checking a file or directory </a:t>
            </a:r>
            <a:endParaRPr lang="en-US" sz="1600" dirty="0" smtClean="0"/>
          </a:p>
          <a:p>
            <a:pPr lvl="1"/>
            <a:r>
              <a:rPr lang="en-US" sz="1600" dirty="0"/>
              <a:t>Deleting a file or directory </a:t>
            </a:r>
            <a:endParaRPr lang="en-US" sz="1600" dirty="0" smtClean="0"/>
          </a:p>
          <a:p>
            <a:pPr lvl="1"/>
            <a:r>
              <a:rPr lang="en-US" sz="1600" dirty="0"/>
              <a:t>Listing a Directory’s Content </a:t>
            </a:r>
            <a:endParaRPr lang="en-US" sz="1600" dirty="0" smtClean="0"/>
          </a:p>
          <a:p>
            <a:pPr lvl="1"/>
            <a:r>
              <a:rPr lang="en-US" sz="1600" dirty="0"/>
              <a:t>Creating and Reading Directories </a:t>
            </a:r>
            <a:endParaRPr lang="en-US" sz="1600" dirty="0" smtClean="0"/>
          </a:p>
          <a:p>
            <a:pPr lvl="1"/>
            <a:r>
              <a:rPr lang="en-US" sz="1600" dirty="0"/>
              <a:t>Reading and Writing from Files </a:t>
            </a:r>
            <a:endParaRPr lang="en-US" sz="1600" dirty="0" smtClean="0"/>
          </a:p>
          <a:p>
            <a:pPr lvl="1"/>
            <a:r>
              <a:rPr lang="en-US" sz="1600" dirty="0"/>
              <a:t>Reading a File by Using Buffered Stream I/O </a:t>
            </a:r>
            <a:endParaRPr lang="en-US" sz="1600" dirty="0" smtClean="0"/>
          </a:p>
          <a:p>
            <a:pPr lvl="1"/>
            <a:r>
              <a:rPr lang="en-US" sz="1600" dirty="0"/>
              <a:t>Accessing a File Randomly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Changes </a:t>
            </a:r>
            <a:r>
              <a:rPr lang="en-US" sz="2400" dirty="0" smtClean="0"/>
              <a:t>[</a:t>
            </a:r>
            <a:r>
              <a:rPr lang="en-US" sz="2400" dirty="0"/>
              <a:t>2</a:t>
            </a:r>
            <a:r>
              <a:rPr lang="en-US" sz="2400" dirty="0" smtClean="0"/>
              <a:t>-17</a:t>
            </a:r>
            <a:r>
              <a:rPr lang="en-US" sz="2400" dirty="0"/>
              <a:t>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Copying a file or directory </a:t>
            </a:r>
            <a:endParaRPr lang="en-US" sz="2400" b="1" u="sng" dirty="0" smtClean="0"/>
          </a:p>
          <a:p>
            <a:r>
              <a:rPr lang="en-US" sz="2400" dirty="0"/>
              <a:t>To do so,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copy(Path, Path,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CopyOption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...) </a:t>
            </a:r>
            <a:r>
              <a:rPr lang="en-US" sz="2400" dirty="0"/>
              <a:t>method can be used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following Code </a:t>
            </a:r>
            <a:r>
              <a:rPr lang="en-US" sz="2400" dirty="0"/>
              <a:t>Snippet </a:t>
            </a:r>
            <a:r>
              <a:rPr lang="en-US" sz="2400" dirty="0" smtClean="0"/>
              <a:t>shows </a:t>
            </a:r>
            <a:r>
              <a:rPr lang="en-US" sz="2400" dirty="0"/>
              <a:t>how to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copy() </a:t>
            </a:r>
            <a:r>
              <a:rPr lang="en-US" sz="2400" dirty="0" smtClean="0"/>
              <a:t>method: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946424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</a:t>
            </a:r>
            <a:r>
              <a:rPr lang="en-GB" sz="2000" dirty="0" smtClean="0"/>
              <a:t>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522488"/>
            <a:ext cx="8217080" cy="874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java.nio.file.StandardCopyOption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(source, target, REPLACE_EXISTING); 	</a:t>
            </a:r>
          </a:p>
        </p:txBody>
      </p:sp>
    </p:spTree>
    <p:extLst>
      <p:ext uri="{BB962C8B-B14F-4D97-AF65-F5344CB8AC3E}">
        <p14:creationId xmlns:p14="http://schemas.microsoft.com/office/powerpoint/2010/main" val="37541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/>
              <a:t>3</a:t>
            </a:r>
            <a:r>
              <a:rPr lang="en-US" sz="2400" dirty="0" smtClean="0"/>
              <a:t>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Moving a file or directory </a:t>
            </a:r>
            <a:endParaRPr lang="en-US" sz="2400" b="1" u="sng" dirty="0" smtClean="0"/>
          </a:p>
          <a:p>
            <a:r>
              <a:rPr lang="en-US" sz="2400" dirty="0"/>
              <a:t>To do so,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move(Path, Path,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CopyOption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...) </a:t>
            </a:r>
            <a:r>
              <a:rPr lang="en-US" sz="2400" dirty="0"/>
              <a:t>method.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target file exists,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REPLACE_EXISTING</a:t>
            </a:r>
            <a:r>
              <a:rPr lang="en-US" sz="2400" dirty="0"/>
              <a:t> option should be used. </a:t>
            </a:r>
            <a:endParaRPr lang="en-US" sz="2400" dirty="0" smtClean="0"/>
          </a:p>
          <a:p>
            <a:r>
              <a:rPr lang="en-US" sz="2400" dirty="0" smtClean="0"/>
              <a:t>Otherwise</a:t>
            </a:r>
            <a:r>
              <a:rPr lang="en-US" sz="2400" dirty="0"/>
              <a:t>, the move fails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method takes a </a:t>
            </a:r>
            <a:r>
              <a:rPr lang="en-US" sz="2400" dirty="0" err="1"/>
              <a:t>varargs</a:t>
            </a:r>
            <a:r>
              <a:rPr lang="en-US" sz="2400" dirty="0"/>
              <a:t> argument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The following Syntax shows </a:t>
            </a:r>
            <a:r>
              <a:rPr lang="en-US" sz="2400" dirty="0"/>
              <a:t>how to use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move() </a:t>
            </a:r>
            <a:r>
              <a:rPr lang="en-US" sz="2400" dirty="0" smtClean="0"/>
              <a:t>method: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29309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Syntax	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869160"/>
            <a:ext cx="8217080" cy="873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java.nio.file.StandardCopyOption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(source, target, REPLACE_EXISTING); 	</a:t>
            </a:r>
          </a:p>
        </p:txBody>
      </p:sp>
    </p:spTree>
    <p:extLst>
      <p:ext uri="{BB962C8B-B14F-4D97-AF65-F5344CB8AC3E}">
        <p14:creationId xmlns:p14="http://schemas.microsoft.com/office/powerpoint/2010/main" val="39588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/>
              <a:t>4</a:t>
            </a:r>
            <a:r>
              <a:rPr lang="en-US" sz="2400" dirty="0" smtClean="0"/>
              <a:t>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u="sng" dirty="0"/>
              <a:t>Checking a file or directory </a:t>
            </a:r>
            <a:endParaRPr lang="en-US" sz="2200" b="1" u="sng" dirty="0" smtClean="0"/>
          </a:p>
          <a:p>
            <a:r>
              <a:rPr lang="en-US" sz="2200" dirty="0"/>
              <a:t>To do so, the file system should be accessed using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sz="2200" dirty="0"/>
              <a:t> methods to determine if a particular Path exists.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methods in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200" dirty="0"/>
              <a:t> class operate on the Path </a:t>
            </a:r>
            <a:r>
              <a:rPr lang="en-US" sz="2200" dirty="0" smtClean="0"/>
              <a:t>instance.</a:t>
            </a:r>
          </a:p>
          <a:p>
            <a:r>
              <a:rPr lang="en-US" sz="2200" dirty="0"/>
              <a:t>Following are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sz="2200" dirty="0"/>
              <a:t> methods for checking the existence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200" dirty="0"/>
              <a:t> instance: </a:t>
            </a:r>
            <a:endParaRPr lang="en-US" sz="2200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exists(Path,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...opt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/>
              <a:t>: These </a:t>
            </a:r>
            <a:r>
              <a:rPr lang="en-US" sz="1600" dirty="0"/>
              <a:t>check if the file exists. By default, it uses symbolic links.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notExists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r>
              <a:rPr lang="en-US" sz="1600" dirty="0"/>
              <a:t>: These check if the file does not exist.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Files.exists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(path) </a:t>
            </a:r>
            <a:r>
              <a:rPr lang="en-US" sz="1600" dirty="0"/>
              <a:t>is not equivalent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Files.notExists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  <a:r>
              <a:rPr lang="en-US" sz="1600" dirty="0"/>
              <a:t>. </a:t>
            </a:r>
          </a:p>
          <a:p>
            <a:pPr marL="400050"/>
            <a:r>
              <a:rPr lang="en-US" sz="2200" dirty="0" smtClean="0"/>
              <a:t>When </a:t>
            </a:r>
            <a:r>
              <a:rPr lang="en-US" sz="2200" dirty="0"/>
              <a:t>testing a file’s existence, one of the following is the possible outcome: </a:t>
            </a:r>
          </a:p>
          <a:p>
            <a:pPr lvl="1"/>
            <a:r>
              <a:rPr lang="en-US" sz="1600" dirty="0"/>
              <a:t>The file is verified to not exist. </a:t>
            </a:r>
          </a:p>
          <a:p>
            <a:pPr lvl="1"/>
            <a:r>
              <a:rPr lang="en-US" sz="1600" dirty="0"/>
              <a:t>The file is verified to exist. </a:t>
            </a:r>
          </a:p>
          <a:p>
            <a:pPr lvl="1"/>
            <a:r>
              <a:rPr lang="en-US" sz="1600" dirty="0"/>
              <a:t>The existence of the file cannot be verified. 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file’s status is unknown.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/>
              <a:t>5</a:t>
            </a:r>
            <a:r>
              <a:rPr lang="en-US" sz="2400" dirty="0" smtClean="0"/>
              <a:t>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Deleting a file or directory </a:t>
            </a:r>
            <a:endParaRPr lang="en-US" sz="2400" b="1" u="sng" dirty="0" smtClean="0"/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delete(Path) </a:t>
            </a:r>
            <a:r>
              <a:rPr lang="en-US" sz="2400" dirty="0"/>
              <a:t>method can be used to delete a file, directories, or links.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deletion will fail if the directory is not empty.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method throws an exception if the deletion fails.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file does not exist,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NoSuchFileException</a:t>
            </a:r>
            <a:r>
              <a:rPr lang="en-US" sz="2400" dirty="0"/>
              <a:t> is thrown. 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2436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/>
              <a:t>6</a:t>
            </a:r>
            <a:r>
              <a:rPr lang="en-US" sz="2400" dirty="0" smtClean="0"/>
              <a:t>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determine the reason for the failure, the following exception can be caught as shown in the Code </a:t>
            </a:r>
            <a:r>
              <a:rPr lang="en-US" sz="2400" dirty="0" smtClean="0"/>
              <a:t>Snippet: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700808"/>
            <a:ext cx="187220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276872"/>
            <a:ext cx="8217080" cy="3096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indent="1143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NoSuchFileException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</a:p>
          <a:p>
            <a:pPr indent="2286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(“%s: no such” + “ file 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 path);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DirectoryNotEmptyException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</a:p>
          <a:p>
            <a:pPr indent="2286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(“%s not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 path);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File permission problems are caught here.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	</a:t>
            </a:r>
          </a:p>
        </p:txBody>
      </p:sp>
    </p:spTree>
    <p:extLst>
      <p:ext uri="{BB962C8B-B14F-4D97-AF65-F5344CB8AC3E}">
        <p14:creationId xmlns:p14="http://schemas.microsoft.com/office/powerpoint/2010/main" val="29236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/>
              <a:t>7</a:t>
            </a:r>
            <a:r>
              <a:rPr lang="en-US" sz="2400" dirty="0" smtClean="0"/>
              <a:t>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Listing a Directory’s Content </a:t>
            </a:r>
            <a:r>
              <a:rPr lang="en-US" sz="2400" b="1" u="sng" dirty="0" smtClean="0"/>
              <a:t> </a:t>
            </a:r>
          </a:p>
          <a:p>
            <a:r>
              <a:rPr lang="en-US" sz="2400" dirty="0"/>
              <a:t>To do so, use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DirectoryStream</a:t>
            </a:r>
            <a:r>
              <a:rPr lang="en-US" sz="2400" dirty="0"/>
              <a:t> class that iterates over all the files and directories from any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dirty="0"/>
              <a:t> directory. </a:t>
            </a:r>
            <a:endParaRPr lang="en-US" sz="2400" dirty="0" smtClean="0"/>
          </a:p>
          <a:p>
            <a:r>
              <a:rPr lang="en-US" sz="2400" dirty="0" smtClean="0"/>
              <a:t>Consider </a:t>
            </a:r>
            <a:r>
              <a:rPr lang="en-US" sz="2400" dirty="0"/>
              <a:t>the following: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DirectoryIteratorException</a:t>
            </a:r>
            <a:r>
              <a:rPr lang="en-US" sz="1600" dirty="0"/>
              <a:t> is thrown if there is an I/O error while iterating over the entries in the specified directory.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PatternSyntaxException</a:t>
            </a:r>
            <a:r>
              <a:rPr lang="en-US" sz="1600" dirty="0"/>
              <a:t> is thrown when the pattern is invalid</a:t>
            </a:r>
            <a:r>
              <a:rPr lang="en-US" sz="1600" dirty="0" smtClean="0"/>
              <a:t>.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400" dirty="0"/>
              <a:t>The following Code Snippet displays the use </a:t>
            </a:r>
            <a:r>
              <a:rPr lang="en-US" sz="2400" dirty="0" smtClean="0"/>
              <a:t>of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DirectoryStream</a:t>
            </a:r>
            <a:r>
              <a:rPr lang="en-US" sz="2400" dirty="0" smtClean="0"/>
              <a:t> class:</a:t>
            </a:r>
            <a:endParaRPr lang="en-US" sz="2400" dirty="0"/>
          </a:p>
          <a:p>
            <a:pPr lvl="1"/>
            <a:endParaRPr lang="en-US" sz="1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293096"/>
            <a:ext cx="187220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783329"/>
            <a:ext cx="7992888" cy="17420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java.nio.file.DirectoryIteratorException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java.nio.file.DirectoryStream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java.nio.file.Files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8914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/>
              <a:t>8</a:t>
            </a:r>
            <a:r>
              <a:rPr lang="en-US" sz="2400" dirty="0" smtClean="0"/>
              <a:t>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457200" lvl="1" indent="0">
              <a:buNone/>
            </a:pPr>
            <a:endParaRPr lang="en-US" sz="16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217080" cy="52137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ListDirApplication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(“D:/resources”);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dirStreamObj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Files.newDirectoryStream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“*.java”)) {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(Iterator&lt;Path&gt;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dirStreamObj.iterator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();) { </a:t>
            </a:r>
          </a:p>
          <a:p>
            <a:pPr indent="3429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itrObj.next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fileObj.getFileName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DirectoryIteratorException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can never be thrown by the iteration. 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 this snippet,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can only be thrown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newDirectoryStream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2072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/>
              <a:t>9</a:t>
            </a:r>
            <a:r>
              <a:rPr lang="en-US" sz="2400" dirty="0" smtClean="0"/>
              <a:t>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Creating and Reading Directories </a:t>
            </a:r>
            <a:r>
              <a:rPr lang="en-US" sz="2400" b="1" u="sng" dirty="0" smtClean="0"/>
              <a:t> 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createDirectory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/>
              <a:t>method </a:t>
            </a:r>
            <a:r>
              <a:rPr lang="en-US" sz="2400" dirty="0"/>
              <a:t>is used to create a new directory.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createDirectories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method can be used to create directories from top to bottom.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following Code Snippet illustrates </a:t>
            </a:r>
            <a:r>
              <a:rPr lang="en-US" sz="2400" dirty="0" smtClean="0"/>
              <a:t>this:</a:t>
            </a:r>
            <a:endParaRPr lang="en-US" sz="2400" dirty="0"/>
          </a:p>
          <a:p>
            <a:pPr lvl="1"/>
            <a:endParaRPr lang="en-US" sz="1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501008"/>
            <a:ext cx="187220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077072"/>
            <a:ext cx="8217080" cy="2646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Files.createDirectories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(“C:/Java/test/example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6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[</a:t>
            </a:r>
            <a:r>
              <a:rPr lang="en-US" sz="2400" dirty="0" smtClean="0"/>
              <a:t>10-17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Reading and Writing from Files </a:t>
            </a:r>
            <a:endParaRPr lang="en-US" sz="2400" b="1" u="sng" dirty="0" smtClean="0"/>
          </a:p>
          <a:p>
            <a:r>
              <a:rPr lang="en-US" sz="2400" dirty="0"/>
              <a:t>To read from files, use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readAllBytes</a:t>
            </a:r>
            <a:r>
              <a:rPr lang="en-US" sz="2400" dirty="0"/>
              <a:t> 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ReadAllLines</a:t>
            </a:r>
            <a:r>
              <a:rPr lang="en-US" sz="2400" dirty="0"/>
              <a:t> methods that will read the entire content of the file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following Code Snippet shows the use </a:t>
            </a:r>
            <a:r>
              <a:rPr lang="en-US" sz="2400" dirty="0" smtClean="0"/>
              <a:t>of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ReadAllLines</a:t>
            </a:r>
            <a:r>
              <a:rPr lang="en-US" sz="2400" dirty="0" smtClean="0"/>
              <a:t> method:</a:t>
            </a:r>
            <a:endParaRPr lang="en-US" sz="2400" dirty="0"/>
          </a:p>
          <a:p>
            <a:pPr lvl="1"/>
            <a:endParaRPr lang="en-US" sz="1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501008"/>
            <a:ext cx="187220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077072"/>
            <a:ext cx="8217080" cy="283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Files.createDirectories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(“C:/Java/test/example”));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23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Console Class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algn="just" eaLnBrk="1" hangingPunct="1"/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/>
              <a:t> class provides various methods to access character-based console </a:t>
            </a:r>
            <a:r>
              <a:rPr lang="en-US" sz="2000" dirty="0" smtClean="0"/>
              <a:t>device  </a:t>
            </a:r>
            <a:r>
              <a:rPr lang="en-US" sz="2000" dirty="0"/>
              <a:t>should be associated with the current virtual machine. </a:t>
            </a:r>
            <a:endParaRPr lang="en-US" sz="2000" dirty="0" smtClean="0"/>
          </a:p>
          <a:p>
            <a:pPr algn="just" eaLnBrk="1" hangingPunct="1"/>
            <a:r>
              <a:rPr lang="en-US" sz="2000" dirty="0" smtClean="0"/>
              <a:t>To </a:t>
            </a:r>
            <a:r>
              <a:rPr lang="en-US" sz="2000" dirty="0"/>
              <a:t>obtain an instance of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/>
              <a:t> class, </a:t>
            </a:r>
            <a:r>
              <a:rPr lang="en-US" sz="2000" dirty="0" smtClean="0"/>
              <a:t>invoke </a:t>
            </a:r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System.console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method. </a:t>
            </a:r>
            <a:endParaRPr lang="en-US" sz="2000" dirty="0" smtClean="0"/>
          </a:p>
          <a:p>
            <a:pPr algn="just" eaLnBrk="1" hangingPunct="1"/>
            <a:r>
              <a:rPr lang="en-US" sz="2000" dirty="0" smtClean="0"/>
              <a:t>At </a:t>
            </a:r>
            <a:r>
              <a:rPr lang="en-US" sz="2000" dirty="0"/>
              <a:t>present, the methods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/>
              <a:t> class can be invoked only from the command </a:t>
            </a:r>
            <a:r>
              <a:rPr lang="en-US" sz="2000" dirty="0" smtClean="0"/>
              <a:t>line.</a:t>
            </a:r>
          </a:p>
          <a:p>
            <a:pPr algn="just" eaLnBrk="1" hangingPunct="1"/>
            <a:r>
              <a:rPr lang="en-US" sz="2000" dirty="0" smtClean="0"/>
              <a:t>Methods :</a:t>
            </a:r>
            <a:endParaRPr lang="en-US" sz="2000" dirty="0"/>
          </a:p>
          <a:p>
            <a:pPr lvl="1" algn="just" eaLnBrk="1" hangingPunct="1"/>
            <a:r>
              <a:rPr lang="en-US" sz="1600" dirty="0"/>
              <a:t>format(String </a:t>
            </a:r>
            <a:r>
              <a:rPr lang="en-US" sz="1600" dirty="0" err="1"/>
              <a:t>fmt</a:t>
            </a:r>
            <a:r>
              <a:rPr lang="en-US" sz="1600" dirty="0"/>
              <a:t>, Object... </a:t>
            </a:r>
            <a:r>
              <a:rPr lang="en-US" sz="1600" dirty="0" err="1"/>
              <a:t>args</a:t>
            </a:r>
            <a:r>
              <a:rPr lang="en-US" sz="1600" dirty="0"/>
              <a:t>) 	</a:t>
            </a:r>
          </a:p>
          <a:p>
            <a:pPr lvl="1" algn="just" eaLnBrk="1" hangingPunct="1"/>
            <a:r>
              <a:rPr lang="en-US" sz="1600" dirty="0" err="1"/>
              <a:t>printf</a:t>
            </a:r>
            <a:r>
              <a:rPr lang="en-US" sz="1600" dirty="0"/>
              <a:t>(String </a:t>
            </a:r>
            <a:r>
              <a:rPr lang="en-US" sz="1600" dirty="0" err="1"/>
              <a:t>fmt</a:t>
            </a:r>
            <a:r>
              <a:rPr lang="en-US" sz="1600" dirty="0"/>
              <a:t>, Object... </a:t>
            </a:r>
            <a:r>
              <a:rPr lang="en-US" sz="1600" dirty="0" err="1"/>
              <a:t>args</a:t>
            </a:r>
            <a:r>
              <a:rPr lang="en-US" sz="1600" dirty="0"/>
              <a:t>) 	</a:t>
            </a:r>
          </a:p>
          <a:p>
            <a:pPr lvl="1" algn="just" eaLnBrk="1" hangingPunct="1"/>
            <a:r>
              <a:rPr lang="en-US" sz="1600" dirty="0" smtClean="0"/>
              <a:t>reader() </a:t>
            </a:r>
            <a:r>
              <a:rPr lang="en-US" sz="1600" dirty="0"/>
              <a:t>	</a:t>
            </a:r>
          </a:p>
          <a:p>
            <a:pPr lvl="1" algn="just" eaLnBrk="1" hangingPunct="1"/>
            <a:r>
              <a:rPr lang="en-US" sz="1600" dirty="0" err="1"/>
              <a:t>readLine</a:t>
            </a:r>
            <a:r>
              <a:rPr lang="en-US" sz="1600" dirty="0"/>
              <a:t>() 	</a:t>
            </a:r>
          </a:p>
          <a:p>
            <a:pPr lvl="1" algn="just" eaLnBrk="1" hangingPunct="1"/>
            <a:r>
              <a:rPr lang="en-US" sz="1600" dirty="0" err="1"/>
              <a:t>readLine</a:t>
            </a:r>
            <a:r>
              <a:rPr lang="en-US" sz="1600" dirty="0"/>
              <a:t>(String </a:t>
            </a:r>
            <a:r>
              <a:rPr lang="en-US" sz="1600" dirty="0" err="1"/>
              <a:t>fmt</a:t>
            </a:r>
            <a:r>
              <a:rPr lang="en-US" sz="1600" dirty="0"/>
              <a:t>, Object... </a:t>
            </a:r>
            <a:r>
              <a:rPr lang="en-US" sz="1600" dirty="0" err="1"/>
              <a:t>args</a:t>
            </a:r>
            <a:r>
              <a:rPr lang="en-US" sz="1600" dirty="0"/>
              <a:t>) 	</a:t>
            </a:r>
          </a:p>
          <a:p>
            <a:pPr algn="just" eaLnBrk="1" hangingPunct="1"/>
            <a:endParaRPr lang="en-I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0196" y="270892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3392" y="3284984"/>
            <a:ext cx="8217080" cy="310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(cons == null) {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(“No console device is present!”);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 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4766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(“Enter your username: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pPr indent="34766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cons.readPassword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(“Enter your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“);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cons.printf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(“I/O problem: %s\n”, ioe.getMessage());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[</a:t>
            </a:r>
            <a:r>
              <a:rPr lang="en-US" sz="2400" dirty="0" smtClean="0"/>
              <a:t>11-17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Reading a File by Using Buffered Stream I/O </a:t>
            </a:r>
            <a:endParaRPr lang="en-US" sz="2400" b="1" u="sng" dirty="0" smtClean="0"/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(Path, Charset)</a:t>
            </a:r>
            <a:r>
              <a:rPr lang="en-US" sz="2400" dirty="0" smtClean="0"/>
              <a:t> method </a:t>
            </a:r>
            <a:r>
              <a:rPr lang="en-US" sz="2400" dirty="0"/>
              <a:t>opens a file for reading.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returns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400" dirty="0"/>
              <a:t> object that helps to read text from a file efficiently. </a:t>
            </a:r>
            <a:endParaRPr lang="en-US" sz="2400" dirty="0" smtClean="0"/>
          </a:p>
          <a:p>
            <a:r>
              <a:rPr lang="en-US" sz="2400" dirty="0" smtClean="0"/>
              <a:t>The following Code Snippet demonstrates </a:t>
            </a:r>
            <a:r>
              <a:rPr lang="en-US" sz="2400" dirty="0"/>
              <a:t>the use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dirty="0" smtClean="0"/>
              <a:t>method:</a:t>
            </a:r>
            <a:endParaRPr lang="en-US" sz="1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865926"/>
            <a:ext cx="187220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365104"/>
            <a:ext cx="8217080" cy="20374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java.io.BufferedReader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java.nio.charset.Charset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java.nio.file.Files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BufferedIOApplication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</p:txBody>
      </p:sp>
    </p:spTree>
    <p:extLst>
      <p:ext uri="{BB962C8B-B14F-4D97-AF65-F5344CB8AC3E}">
        <p14:creationId xmlns:p14="http://schemas.microsoft.com/office/powerpoint/2010/main" val="17131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[</a:t>
            </a:r>
            <a:r>
              <a:rPr lang="en-US" sz="2400" dirty="0" smtClean="0"/>
              <a:t>12-17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endParaRPr lang="en-US" sz="16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217080" cy="39826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143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indent="2857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(“C:/Java/Hello.txt”); </a:t>
            </a:r>
          </a:p>
          <a:p>
            <a:pPr indent="2857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Charset.forName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(“US-ASCII”);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buffReadObj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charset)) { </a:t>
            </a:r>
          </a:p>
          <a:p>
            <a:pPr indent="6858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buffReadObj.readLine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!= null) { </a:t>
            </a:r>
          </a:p>
          <a:p>
            <a:pPr indent="8001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6858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</a:p>
          <a:p>
            <a:pPr indent="4000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 e);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	</a:t>
            </a:r>
          </a:p>
        </p:txBody>
      </p:sp>
    </p:spTree>
    <p:extLst>
      <p:ext uri="{BB962C8B-B14F-4D97-AF65-F5344CB8AC3E}">
        <p14:creationId xmlns:p14="http://schemas.microsoft.com/office/powerpoint/2010/main" val="3072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[</a:t>
            </a:r>
            <a:r>
              <a:rPr lang="en-US" sz="2400" dirty="0" smtClean="0"/>
              <a:t>13-17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Accessing a File </a:t>
            </a:r>
            <a:r>
              <a:rPr lang="en-US" sz="2400" b="1" u="sng" dirty="0" smtClean="0"/>
              <a:t>Randomly</a:t>
            </a:r>
            <a:r>
              <a:rPr lang="en-US" sz="2400" dirty="0" smtClean="0"/>
              <a:t> </a:t>
            </a:r>
            <a:r>
              <a:rPr lang="en-US" sz="2400" b="1" u="sng" dirty="0" smtClean="0"/>
              <a:t> </a:t>
            </a:r>
          </a:p>
          <a:p>
            <a:r>
              <a:rPr lang="en-US" sz="2400" dirty="0"/>
              <a:t>Files can be </a:t>
            </a:r>
            <a:r>
              <a:rPr lang="en-US" sz="2400" dirty="0" err="1"/>
              <a:t>nonsequentially</a:t>
            </a:r>
            <a:r>
              <a:rPr lang="en-US" sz="2400" dirty="0"/>
              <a:t> or randomly </a:t>
            </a:r>
            <a:r>
              <a:rPr lang="en-US" sz="2400" dirty="0" smtClean="0"/>
              <a:t>accessed using </a:t>
            </a:r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SeekableByteChannel</a:t>
            </a:r>
            <a:r>
              <a:rPr lang="en-US" sz="2400" dirty="0"/>
              <a:t> interface.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randomly access a file, perform the following: </a:t>
            </a:r>
          </a:p>
          <a:p>
            <a:pPr lvl="1"/>
            <a:r>
              <a:rPr lang="en-US" sz="1600" dirty="0"/>
              <a:t>Open the file. </a:t>
            </a:r>
          </a:p>
          <a:p>
            <a:pPr lvl="1"/>
            <a:r>
              <a:rPr lang="en-US" sz="1600" dirty="0"/>
              <a:t>Find the particular location. </a:t>
            </a:r>
          </a:p>
          <a:p>
            <a:pPr lvl="1"/>
            <a:r>
              <a:rPr lang="en-US" sz="1600" dirty="0"/>
              <a:t>Read from the file or write to the file. </a:t>
            </a:r>
            <a:endParaRPr lang="en-US" sz="1600" dirty="0" smtClean="0"/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SeekableByteChannel</a:t>
            </a:r>
            <a:r>
              <a:rPr lang="en-US" sz="2400" dirty="0"/>
              <a:t> interface extends channel I/O and includes various methods to set the position.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data can then be read from the </a:t>
            </a:r>
            <a:r>
              <a:rPr lang="en-US" sz="2400" dirty="0" smtClean="0"/>
              <a:t>location or </a:t>
            </a:r>
            <a:r>
              <a:rPr lang="en-US" sz="2400" dirty="0"/>
              <a:t>written to it.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interface includes the following methods: </a:t>
            </a:r>
            <a:endParaRPr lang="en-US" sz="2400" dirty="0" smtClean="0"/>
          </a:p>
          <a:p>
            <a:pPr lvl="1"/>
            <a:r>
              <a:rPr lang="en-US" sz="1600" dirty="0"/>
              <a:t>read(</a:t>
            </a:r>
            <a:r>
              <a:rPr lang="en-US" sz="1600" dirty="0" err="1"/>
              <a:t>ByteBuffer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write(</a:t>
            </a:r>
            <a:r>
              <a:rPr lang="en-US" sz="1600" dirty="0" err="1"/>
              <a:t>ByteBuffer</a:t>
            </a:r>
            <a:r>
              <a:rPr lang="en-US" sz="1600" dirty="0"/>
              <a:t>) </a:t>
            </a:r>
            <a:endParaRPr lang="en-US" sz="1600" dirty="0" smtClean="0"/>
          </a:p>
          <a:p>
            <a:pPr lvl="1"/>
            <a:r>
              <a:rPr lang="en-US" sz="1600" dirty="0"/>
              <a:t>truncate(long)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770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Changes [</a:t>
            </a:r>
            <a:r>
              <a:rPr lang="en-US" sz="2400" dirty="0" smtClean="0"/>
              <a:t>14-17</a:t>
            </a:r>
            <a:r>
              <a:rPr lang="en-US" sz="2400" dirty="0"/>
              <a:t>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lvl="1"/>
            <a:r>
              <a:rPr lang="en-US" sz="1600" dirty="0" smtClean="0"/>
              <a:t>position </a:t>
            </a:r>
          </a:p>
          <a:p>
            <a:pPr lvl="1"/>
            <a:r>
              <a:rPr lang="en-US" sz="1600" dirty="0"/>
              <a:t>position(long</a:t>
            </a:r>
            <a:r>
              <a:rPr lang="en-US" sz="1600" dirty="0" smtClean="0"/>
              <a:t>)</a:t>
            </a:r>
          </a:p>
          <a:p>
            <a:r>
              <a:rPr lang="en-US" sz="2400" dirty="0" smtClean="0"/>
              <a:t>The following Code Snippet displays </a:t>
            </a:r>
            <a:r>
              <a:rPr lang="en-US" sz="2400" dirty="0"/>
              <a:t>the </a:t>
            </a:r>
            <a:r>
              <a:rPr lang="en-US" sz="2400" dirty="0" smtClean="0"/>
              <a:t>use of the </a:t>
            </a:r>
            <a:r>
              <a:rPr lang="en-US" sz="2400" dirty="0"/>
              <a:t>methods of random access </a:t>
            </a:r>
            <a:r>
              <a:rPr lang="en-US" sz="2400" dirty="0" smtClean="0"/>
              <a:t>file</a:t>
            </a:r>
            <a:r>
              <a:rPr lang="en-US" sz="24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187220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924944"/>
            <a:ext cx="8217080" cy="2332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java.io.FileNotFoundException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java.nio.ByteBuffer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java.nio.channels.FileChannel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java.nio.file.StandardOpenOption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	</a:t>
            </a:r>
          </a:p>
        </p:txBody>
      </p:sp>
    </p:spTree>
    <p:extLst>
      <p:ext uri="{BB962C8B-B14F-4D97-AF65-F5344CB8AC3E}">
        <p14:creationId xmlns:p14="http://schemas.microsoft.com/office/powerpoint/2010/main" val="1047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</a:t>
            </a:r>
            <a:r>
              <a:rPr lang="en-US" sz="2400" dirty="0"/>
              <a:t> [</a:t>
            </a:r>
            <a:r>
              <a:rPr lang="en-US" sz="2400" dirty="0" smtClean="0"/>
              <a:t>15-17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lvl="1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217080" cy="474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	</a:t>
            </a:r>
          </a:p>
          <a:p>
            <a:pPr indent="114300"/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strObj = “I love Java programming!\n”;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byteDataObj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strObj.getBytes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1143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ByteBuffer.wrap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byteDataObj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143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143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bufCopyObj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ByteBuffer.allocate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(20);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(“C:/Java/NewHello.txt”);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//creates a new file if it is not existing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FileChannel.open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CREATE, READ, WRITE)))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//reads the first 20 bytes of the file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fcObj.read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bufCopyObj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-1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bufCopyObj.hasRemaining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 </a:t>
            </a:r>
            <a:r>
              <a:rPr lang="en-US" sz="2400" dirty="0"/>
              <a:t>[</a:t>
            </a:r>
            <a:r>
              <a:rPr lang="en-US" sz="2400" dirty="0" smtClean="0"/>
              <a:t>16-17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lvl="1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217080" cy="46966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714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writes the string at the beginning of the file.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fcObj.position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bufObj.hasRemaining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fcObj.write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bufObj.rewind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7145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Moves to the end of the file and copies the first 20 bytes to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the end of the file.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length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fcObj.size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fcObj.position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(length - 1);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//flips the buffer and sets the limit to the current position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bufCopyObj.flip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bufCopyObj.hasRemaining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fcObj.write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bufCopyObj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61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and Directory </a:t>
            </a:r>
            <a:r>
              <a:rPr lang="en-US" sz="2400" dirty="0" smtClean="0"/>
              <a:t>Changes [17-17]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lvl="1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217080" cy="2332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714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bufObj.hasRemaining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indent="2857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fcObj.write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ex) {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(“I/O Exception: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26598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920880" cy="411163"/>
          </a:xfrm>
        </p:spPr>
        <p:txBody>
          <a:bodyPr/>
          <a:lstStyle/>
          <a:p>
            <a:r>
              <a:rPr lang="en-US" sz="2400" dirty="0" smtClean="0"/>
              <a:t>Tracking </a:t>
            </a:r>
            <a:r>
              <a:rPr lang="en-US" sz="2400" dirty="0"/>
              <a:t>File System </a:t>
            </a:r>
            <a:r>
              <a:rPr lang="en-US" sz="2400" dirty="0" smtClean="0"/>
              <a:t>Using </a:t>
            </a:r>
            <a:r>
              <a:rPr lang="en-US" sz="2400" dirty="0" err="1"/>
              <a:t>WatchService</a:t>
            </a:r>
            <a:r>
              <a:rPr lang="en-US" sz="2400" dirty="0"/>
              <a:t> and </a:t>
            </a:r>
            <a:r>
              <a:rPr lang="en-US" sz="2400" dirty="0" err="1"/>
              <a:t>PathMatcher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2000" dirty="0"/>
              <a:t> class provides an interface to a file system and is the factory for objects to access </a:t>
            </a:r>
            <a:r>
              <a:rPr lang="en-US" sz="2000" dirty="0" smtClean="0"/>
              <a:t>files </a:t>
            </a:r>
            <a:r>
              <a:rPr lang="en-US" sz="2000" dirty="0"/>
              <a:t>and other objects in the file system.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includes several types of objects. </a:t>
            </a:r>
            <a:endParaRPr lang="en-US" sz="2000" dirty="0" smtClean="0"/>
          </a:p>
          <a:p>
            <a:r>
              <a:rPr lang="en-US" sz="2000" dirty="0" smtClean="0"/>
              <a:t>Following </a:t>
            </a:r>
            <a:r>
              <a:rPr lang="en-US" sz="2000" dirty="0"/>
              <a:t>are some of the </a:t>
            </a:r>
            <a:r>
              <a:rPr lang="en-US" sz="2000" dirty="0" smtClean="0"/>
              <a:t>objects: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getUserPrincipalLookupService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newWatchService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getPathMatcher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getFileStores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000" dirty="0"/>
              <a:t>A file system can have a single hierarchy of files or several distinct file hierarchies. </a:t>
            </a:r>
            <a:endParaRPr lang="en-US" sz="2000" dirty="0" smtClean="0"/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000" dirty="0" smtClean="0"/>
              <a:t>A </a:t>
            </a:r>
            <a:r>
              <a:rPr lang="en-US" sz="2000" dirty="0"/>
              <a:t>single hierarchy of </a:t>
            </a:r>
            <a:r>
              <a:rPr lang="en-US" sz="2000" dirty="0" smtClean="0"/>
              <a:t>files </a:t>
            </a:r>
            <a:r>
              <a:rPr lang="en-US" sz="2000" dirty="0"/>
              <a:t>includes one top-level root directory</a:t>
            </a:r>
            <a:r>
              <a:rPr lang="en-US" sz="2000" dirty="0" smtClean="0"/>
              <a:t>.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000" dirty="0"/>
              <a:t>A file system can include one or more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file-stores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6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WatchService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 err="1" smtClean="0"/>
              <a:t>WatchService</a:t>
            </a:r>
            <a:r>
              <a:rPr lang="en-US" sz="2000" dirty="0" smtClean="0"/>
              <a:t> </a:t>
            </a:r>
            <a:r>
              <a:rPr lang="en-US" sz="2000" dirty="0"/>
              <a:t>watches registered objects for changes and events. </a:t>
            </a:r>
            <a:endParaRPr lang="en-US" sz="2000" dirty="0" smtClean="0"/>
          </a:p>
          <a:p>
            <a:r>
              <a:rPr lang="en-US" sz="2000" dirty="0" smtClean="0"/>
              <a:t>Multiple </a:t>
            </a:r>
            <a:r>
              <a:rPr lang="en-US" sz="2000" dirty="0"/>
              <a:t>concurrent consumers can use </a:t>
            </a:r>
            <a:r>
              <a:rPr lang="en-US" sz="2000" dirty="0" smtClean="0"/>
              <a:t>a </a:t>
            </a:r>
            <a:r>
              <a:rPr lang="en-US" sz="2000" dirty="0" err="1" smtClean="0"/>
              <a:t>WatchService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A file manager can use a </a:t>
            </a:r>
            <a:r>
              <a:rPr lang="en-US" sz="2000" dirty="0" err="1" smtClean="0"/>
              <a:t>WatchService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check </a:t>
            </a:r>
            <a:r>
              <a:rPr lang="en-US" sz="2000" dirty="0"/>
              <a:t>a directory for changes such as when files are created or </a:t>
            </a:r>
            <a:r>
              <a:rPr lang="en-US" sz="2000" dirty="0" smtClean="0"/>
              <a:t>deleted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register() </a:t>
            </a:r>
            <a:r>
              <a:rPr lang="en-US" sz="2000" dirty="0"/>
              <a:t>method is invoked to register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Watchable</a:t>
            </a:r>
            <a:r>
              <a:rPr lang="en-US" sz="2000" dirty="0"/>
              <a:t> object with a </a:t>
            </a:r>
            <a:r>
              <a:rPr lang="en-US" sz="2000" dirty="0" err="1" smtClean="0"/>
              <a:t>WatchService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method </a:t>
            </a:r>
            <a:r>
              <a:rPr lang="en-US" sz="2000" dirty="0" smtClean="0"/>
              <a:t>returns </a:t>
            </a:r>
            <a:r>
              <a:rPr lang="en-US" sz="2000" dirty="0"/>
              <a:t>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WatchKey</a:t>
            </a:r>
            <a:r>
              <a:rPr lang="en-US" sz="2000" dirty="0"/>
              <a:t> to represent the registration.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a change or event for an object occurs, the key </a:t>
            </a:r>
            <a:r>
              <a:rPr lang="en-US" sz="2000" dirty="0" smtClean="0"/>
              <a:t>is </a:t>
            </a:r>
            <a:r>
              <a:rPr lang="en-US" sz="2000" dirty="0"/>
              <a:t>signaled or queued to the </a:t>
            </a:r>
            <a:r>
              <a:rPr lang="en-US" sz="2000" dirty="0" err="1" smtClean="0"/>
              <a:t>WatchService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After </a:t>
            </a:r>
            <a:r>
              <a:rPr lang="en-US" sz="2000" dirty="0"/>
              <a:t>the events are processed, the consumer </a:t>
            </a:r>
            <a:r>
              <a:rPr lang="en-US" sz="2000" dirty="0" smtClean="0"/>
              <a:t>invokes </a:t>
            </a:r>
            <a:r>
              <a:rPr lang="en-US" sz="2000" dirty="0"/>
              <a:t>the key’s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 </a:t>
            </a:r>
            <a:r>
              <a:rPr lang="en-US" sz="2000" dirty="0"/>
              <a:t>method.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resets the key. The key is then signaled and re-queued with </a:t>
            </a:r>
            <a:r>
              <a:rPr lang="en-US" sz="2000" dirty="0" smtClean="0"/>
              <a:t>further </a:t>
            </a:r>
            <a:r>
              <a:rPr lang="en-US" sz="2000" dirty="0"/>
              <a:t>events. </a:t>
            </a:r>
          </a:p>
          <a:p>
            <a:r>
              <a:rPr lang="en-US" sz="2000" dirty="0"/>
              <a:t>To cancel a registration with a </a:t>
            </a:r>
            <a:r>
              <a:rPr lang="en-US" sz="2000" dirty="0" err="1" smtClean="0"/>
              <a:t>WatchService</a:t>
            </a:r>
            <a:r>
              <a:rPr lang="en-US" sz="2000" dirty="0"/>
              <a:t>, the key’s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cancel() </a:t>
            </a:r>
            <a:r>
              <a:rPr lang="en-US" sz="2000" dirty="0"/>
              <a:t>method is invoked. </a:t>
            </a:r>
          </a:p>
        </p:txBody>
      </p:sp>
    </p:spTree>
    <p:extLst>
      <p:ext uri="{BB962C8B-B14F-4D97-AF65-F5344CB8AC3E}">
        <p14:creationId xmlns:p14="http://schemas.microsoft.com/office/powerpoint/2010/main" val="19810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err="1" smtClean="0"/>
              <a:t>PathMatcher</a:t>
            </a:r>
            <a:r>
              <a:rPr lang="en-IN" sz="2400" dirty="0" smtClean="0"/>
              <a:t> Interface</a:t>
            </a:r>
            <a:r>
              <a:rPr lang="en-IN" sz="2400" dirty="0"/>
              <a:t> </a:t>
            </a:r>
            <a:r>
              <a:rPr lang="en-IN" sz="2400" dirty="0" smtClean="0"/>
              <a:t>[1-6]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To locate a </a:t>
            </a:r>
            <a:r>
              <a:rPr lang="en-US" sz="2000" dirty="0" smtClean="0"/>
              <a:t>file one </a:t>
            </a:r>
            <a:r>
              <a:rPr lang="en-US" sz="2000" dirty="0"/>
              <a:t>would search directory. </a:t>
            </a:r>
            <a:endParaRPr lang="en-US" sz="2000" dirty="0" smtClean="0"/>
          </a:p>
          <a:p>
            <a:r>
              <a:rPr lang="en-US" sz="2000" dirty="0" smtClean="0"/>
              <a:t>One </a:t>
            </a:r>
            <a:r>
              <a:rPr lang="en-US" sz="2000" dirty="0"/>
              <a:t>could use a </a:t>
            </a:r>
            <a:r>
              <a:rPr lang="en-US" sz="2000" dirty="0" smtClean="0"/>
              <a:t>search </a:t>
            </a:r>
            <a:r>
              <a:rPr lang="en-US" sz="2000" dirty="0"/>
              <a:t>tool or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PathMatcher</a:t>
            </a:r>
            <a:r>
              <a:rPr lang="en-US" sz="2000" dirty="0"/>
              <a:t> interface </a:t>
            </a:r>
            <a:r>
              <a:rPr lang="en-US" sz="2000" dirty="0" smtClean="0"/>
              <a:t>which </a:t>
            </a:r>
            <a:r>
              <a:rPr lang="en-US" sz="2000" dirty="0"/>
              <a:t>has a match method that determines whether a Path object matches a specified string.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PathMatcher</a:t>
            </a:r>
            <a:r>
              <a:rPr lang="en-US" sz="2000" dirty="0" smtClean="0"/>
              <a:t> </a:t>
            </a:r>
            <a:r>
              <a:rPr lang="en-US" sz="2000" dirty="0"/>
              <a:t>interface is implemented by objects to match operations on paths.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following is the </a:t>
            </a:r>
            <a:r>
              <a:rPr lang="en-US" sz="2000" dirty="0" smtClean="0"/>
              <a:t>syntax </a:t>
            </a:r>
            <a:r>
              <a:rPr lang="en-US" sz="2000" dirty="0"/>
              <a:t>for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syntaxAndPattern</a:t>
            </a:r>
            <a:r>
              <a:rPr lang="en-US" sz="2000" dirty="0"/>
              <a:t> string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following lists certain patterns: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.*.{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java,class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.?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:\\*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*.*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328302"/>
            <a:ext cx="187220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Syntax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861048"/>
            <a:ext cx="7560840" cy="2646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Syntax:pattern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20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722006"/>
              </p:ext>
            </p:extLst>
          </p:nvPr>
        </p:nvGraphicFramePr>
        <p:xfrm>
          <a:off x="304800" y="914400"/>
          <a:ext cx="8611695" cy="538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54"/>
                <a:gridCol w="5567841"/>
              </a:tblGrid>
              <a:tr h="3062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Name 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91846" marR="91846"/>
                </a:tc>
              </a:tr>
              <a:tr h="306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CheckedInputStream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Maintains checksum of data that is being read. </a:t>
                      </a:r>
                    </a:p>
                  </a:txBody>
                  <a:tcPr marL="91846" marR="91846"/>
                </a:tc>
              </a:tr>
              <a:tr h="306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CheckedOutputStream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Maintains checksum of data that is to be written. </a:t>
                      </a:r>
                    </a:p>
                  </a:txBody>
                  <a:tcPr marL="91846" marR="91846"/>
                </a:tc>
              </a:tr>
              <a:tr h="306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Deflater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data compression. 	</a:t>
                      </a:r>
                    </a:p>
                  </a:txBody>
                  <a:tcPr marL="91846" marR="91846"/>
                </a:tc>
              </a:tr>
              <a:tr h="5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DeflaterInputStream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source data and then compresses it in the ‘deflate’ compression format. 	</a:t>
                      </a:r>
                    </a:p>
                  </a:txBody>
                  <a:tcPr marL="91846" marR="91846"/>
                </a:tc>
              </a:tr>
              <a:tr h="743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DeflaterOutputStream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source data, compresses it in ‘deflate’ compression format, and then writes the compressed data to the output stream. 	</a:t>
                      </a:r>
                    </a:p>
                  </a:txBody>
                  <a:tcPr marL="91846" marR="91846"/>
                </a:tc>
              </a:tr>
              <a:tr h="306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Inflater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data decompression. 	</a:t>
                      </a:r>
                    </a:p>
                  </a:txBody>
                  <a:tcPr marL="91846" marR="91846"/>
                </a:tc>
              </a:tr>
              <a:tr h="5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InflaterInputStream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compressed data and then decompresses it in the ‘deflate’ compression format. 	</a:t>
                      </a:r>
                    </a:p>
                  </a:txBody>
                  <a:tcPr marL="91846" marR="91846"/>
                </a:tc>
              </a:tr>
              <a:tr h="743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InflaterOutputStream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compressed data, decompresses it in the ‘deflate’ compression format, and then writes the decompressed data in the output stream. 	</a:t>
                      </a:r>
                    </a:p>
                  </a:txBody>
                  <a:tcPr marL="91846" marR="91846"/>
                </a:tc>
              </a:tr>
              <a:tr h="585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ZipInputStream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Implements an input stream filter to read files in the ZIP file format. It supports compressed and uncompressed entries. </a:t>
                      </a:r>
                      <a:endParaRPr lang="en-US" sz="1500" dirty="0"/>
                    </a:p>
                  </a:txBody>
                  <a:tcPr marL="91846" marR="91846"/>
                </a:tc>
              </a:tr>
              <a:tr h="5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ZipOutputStream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	</a:t>
                      </a:r>
                    </a:p>
                  </a:txBody>
                  <a:tcPr marL="91846" marR="918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the source data, compresses it in ZIP file format, and writes the data in the output stream. 	</a:t>
                      </a:r>
                    </a:p>
                  </a:txBody>
                  <a:tcPr marL="91846" marR="91846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Classes </a:t>
            </a:r>
            <a:r>
              <a:rPr lang="en-US" sz="2400" dirty="0"/>
              <a:t>in java.util.zip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err="1" smtClean="0"/>
              <a:t>PathMatcher</a:t>
            </a:r>
            <a:r>
              <a:rPr lang="en-IN" sz="2400" dirty="0" smtClean="0"/>
              <a:t> Interface</a:t>
            </a:r>
            <a:r>
              <a:rPr lang="en-IN" sz="2400" dirty="0"/>
              <a:t> </a:t>
            </a:r>
            <a:r>
              <a:rPr lang="en-IN" sz="2400" dirty="0" smtClean="0"/>
              <a:t>[2-6]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To find a file, the user will search a directory recursively.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java.nio.PathMatcher</a:t>
            </a:r>
            <a:r>
              <a:rPr lang="en-US" sz="2000" dirty="0"/>
              <a:t> interface </a:t>
            </a:r>
            <a:r>
              <a:rPr lang="en-US" sz="2000" dirty="0" smtClean="0"/>
              <a:t>has </a:t>
            </a:r>
            <a:r>
              <a:rPr lang="en-US" sz="2000" dirty="0"/>
              <a:t>a match method to determine whether a Path object matches the specified search string.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2000" dirty="0" smtClean="0"/>
              <a:t> </a:t>
            </a:r>
            <a:r>
              <a:rPr lang="en-US" sz="2000" dirty="0"/>
              <a:t>factory methods can be used to retrieve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PathMatcher</a:t>
            </a:r>
            <a:r>
              <a:rPr lang="en-US" sz="2000" dirty="0"/>
              <a:t> instance.</a:t>
            </a:r>
          </a:p>
          <a:p>
            <a:r>
              <a:rPr lang="en-US" sz="2000" dirty="0"/>
              <a:t>To walk a file tree,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FileVisitor</a:t>
            </a:r>
            <a:r>
              <a:rPr lang="en-US" sz="2000" dirty="0"/>
              <a:t> interface needs to be implemented. </a:t>
            </a:r>
          </a:p>
          <a:p>
            <a:r>
              <a:rPr lang="en-US" sz="2000" dirty="0"/>
              <a:t>This interface </a:t>
            </a:r>
            <a:r>
              <a:rPr lang="en-US" sz="2000" dirty="0" smtClean="0"/>
              <a:t>specifies the behavior </a:t>
            </a:r>
            <a:r>
              <a:rPr lang="en-US" sz="2000" dirty="0"/>
              <a:t>in </a:t>
            </a:r>
            <a:r>
              <a:rPr lang="en-US" sz="2000" dirty="0" smtClean="0"/>
              <a:t>traversal process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key points in the traversal process includes when a file is visited, before </a:t>
            </a:r>
            <a:r>
              <a:rPr lang="en-US" sz="2000" dirty="0" smtClean="0"/>
              <a:t>accessing </a:t>
            </a:r>
            <a:r>
              <a:rPr lang="en-US" sz="2000" dirty="0"/>
              <a:t>a directory, after accessing a directory, or when a failure happens.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methods corresponding </a:t>
            </a:r>
            <a:r>
              <a:rPr lang="en-US" sz="2000" dirty="0" smtClean="0"/>
              <a:t>to </a:t>
            </a:r>
            <a:r>
              <a:rPr lang="en-US" sz="2000" dirty="0"/>
              <a:t>these situations are as follows: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preVisitDirectory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– invoked before visiting a directory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postVisitDirectory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– invoked after all entries in a directory is visited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– invoked when a file is visited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visitFileFailed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– invoked when </a:t>
            </a:r>
            <a:r>
              <a:rPr lang="en-US" sz="1600">
                <a:cs typeface="Courier New" panose="02070309020205020404" pitchFamily="49" charset="0"/>
              </a:rPr>
              <a:t>a </a:t>
            </a:r>
            <a:r>
              <a:rPr lang="en-US" sz="1600" smtClean="0">
                <a:cs typeface="Courier New" panose="02070309020205020404" pitchFamily="49" charset="0"/>
              </a:rPr>
              <a:t>file cannot </a:t>
            </a:r>
            <a:r>
              <a:rPr lang="en-US" sz="1600" dirty="0">
                <a:cs typeface="Courier New" panose="02070309020205020404" pitchFamily="49" charset="0"/>
              </a:rPr>
              <a:t>be accessed</a:t>
            </a:r>
          </a:p>
        </p:txBody>
      </p:sp>
    </p:spTree>
    <p:extLst>
      <p:ext uri="{BB962C8B-B14F-4D97-AF65-F5344CB8AC3E}">
        <p14:creationId xmlns:p14="http://schemas.microsoft.com/office/powerpoint/2010/main" val="8897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err="1" smtClean="0"/>
              <a:t>PathMatcher</a:t>
            </a:r>
            <a:r>
              <a:rPr lang="en-IN" sz="2400" dirty="0" smtClean="0"/>
              <a:t> Interface</a:t>
            </a:r>
            <a:r>
              <a:rPr lang="en-IN" sz="2400" dirty="0"/>
              <a:t> </a:t>
            </a:r>
            <a:r>
              <a:rPr lang="en-IN" sz="2400" dirty="0" smtClean="0"/>
              <a:t>[3-6]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SimpleFileVisitor</a:t>
            </a:r>
            <a:r>
              <a:rPr lang="en-US" sz="2000" dirty="0" smtClean="0"/>
              <a:t> </a:t>
            </a:r>
            <a:r>
              <a:rPr lang="en-US" sz="2000" dirty="0"/>
              <a:t>class implements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FileVisitor</a:t>
            </a:r>
            <a:r>
              <a:rPr lang="en-US" sz="2000" dirty="0"/>
              <a:t> interface and overrides all the methods of this </a:t>
            </a:r>
            <a:r>
              <a:rPr lang="en-US" sz="2000" dirty="0" smtClean="0"/>
              <a:t>class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class visits all the files and when it encounters an error, it throws an </a:t>
            </a:r>
            <a:r>
              <a:rPr lang="en-US" sz="2000" dirty="0" err="1"/>
              <a:t>IOError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class can be </a:t>
            </a:r>
            <a:r>
              <a:rPr lang="en-US" sz="2000" dirty="0" smtClean="0"/>
              <a:t>extended </a:t>
            </a:r>
            <a:r>
              <a:rPr lang="en-US" sz="2000" dirty="0"/>
              <a:t>and only the required methods is required to be overridden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Code </a:t>
            </a:r>
            <a:r>
              <a:rPr lang="en-US" sz="2000" dirty="0"/>
              <a:t>Snippet </a:t>
            </a:r>
            <a:r>
              <a:rPr lang="en-US" sz="2000" dirty="0" smtClean="0"/>
              <a:t>displays </a:t>
            </a:r>
            <a:r>
              <a:rPr lang="en-US" sz="2000" dirty="0"/>
              <a:t>the use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PatternMatcher</a:t>
            </a:r>
            <a:r>
              <a:rPr lang="en-US" sz="2000" dirty="0"/>
              <a:t> and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SimpleFileVisitor</a:t>
            </a:r>
            <a:r>
              <a:rPr lang="en-US" sz="2000" dirty="0"/>
              <a:t> class to search for a file </a:t>
            </a:r>
            <a:r>
              <a:rPr lang="en-US" sz="2000" dirty="0" smtClean="0"/>
              <a:t>based </a:t>
            </a:r>
            <a:r>
              <a:rPr lang="en-US" sz="2000" dirty="0"/>
              <a:t>on a </a:t>
            </a:r>
            <a:r>
              <a:rPr lang="en-US" sz="2000" dirty="0" smtClean="0"/>
              <a:t>pattern: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616334"/>
            <a:ext cx="187220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192398"/>
            <a:ext cx="8217080" cy="2332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java.nio.file.FileSystems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java.nio.file.Files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java.nio.file.PathMatcher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java.nio.file.SimpleFileVisitor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java.nio.file.FileVisitResult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 	</a:t>
            </a:r>
          </a:p>
        </p:txBody>
      </p:sp>
    </p:spTree>
    <p:extLst>
      <p:ext uri="{BB962C8B-B14F-4D97-AF65-F5344CB8AC3E}">
        <p14:creationId xmlns:p14="http://schemas.microsoft.com/office/powerpoint/2010/main" val="22998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err="1" smtClean="0"/>
              <a:t>PathMatcher</a:t>
            </a:r>
            <a:r>
              <a:rPr lang="en-IN" sz="2400" dirty="0" smtClean="0"/>
              <a:t> Interface</a:t>
            </a:r>
            <a:r>
              <a:rPr lang="en-IN" sz="2400" dirty="0"/>
              <a:t> </a:t>
            </a:r>
            <a:r>
              <a:rPr lang="en-IN" sz="2400" dirty="0" smtClean="0"/>
              <a:t>[4-6]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883725"/>
            <a:ext cx="8217080" cy="558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java.nio.file.FileVisitResult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java.nio.file.attribute.BasicFileAttributes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Finder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SimpleFileVisitor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&lt;Path&gt; { 	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Path file;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PathMatcher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matcher;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5715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Finder(Path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PathMatcher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matcher) { 	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= path; </a:t>
            </a:r>
          </a:p>
          <a:p>
            <a:pPr indent="1714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this.matcher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matcher; 	</a:t>
            </a:r>
          </a:p>
          <a:p>
            <a:pPr indent="571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find(Path file) {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name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file.getFileName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(name != null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matcher.matches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(name)) { </a:t>
            </a:r>
          </a:p>
          <a:p>
            <a:pPr indent="2286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indent="2286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(file);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1805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err="1" smtClean="0"/>
              <a:t>PathMatcher</a:t>
            </a:r>
            <a:r>
              <a:rPr lang="en-IN" sz="2400" dirty="0" smtClean="0"/>
              <a:t> Interface</a:t>
            </a:r>
            <a:r>
              <a:rPr lang="en-IN" sz="2400" dirty="0"/>
              <a:t> </a:t>
            </a:r>
            <a:r>
              <a:rPr lang="en-IN" sz="2400" dirty="0" smtClean="0"/>
              <a:t>[5-6]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883725"/>
            <a:ext cx="8217080" cy="5164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71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done() {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(“Matched: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FileVisitResult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 file,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BasicFileAttributes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find(file);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CONTINUE; </a:t>
            </a:r>
          </a:p>
          <a:p>
            <a:pPr indent="571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57150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Invoke the pattern matching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method on each directory.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FileVisitResult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preVisitDirectory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indent="28575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BasicFileAttributes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CONTINUE; </a:t>
            </a:r>
          </a:p>
          <a:p>
            <a:pPr indent="571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17542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IN" sz="2400" dirty="0" err="1" smtClean="0"/>
              <a:t>PathMatcher</a:t>
            </a:r>
            <a:r>
              <a:rPr lang="en-IN" sz="2400" dirty="0" smtClean="0"/>
              <a:t> Interface</a:t>
            </a:r>
            <a:r>
              <a:rPr lang="en-IN" sz="2400" dirty="0"/>
              <a:t> </a:t>
            </a:r>
            <a:r>
              <a:rPr lang="en-IN" sz="2400" dirty="0" smtClean="0"/>
              <a:t>[6-6]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376" y="914400"/>
            <a:ext cx="8217080" cy="50475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715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</a:p>
          <a:p>
            <a:pPr indent="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FileVisitResult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visitFileFailed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(Path file,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indent="17145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7145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CONTINUE; </a:t>
            </a:r>
          </a:p>
          <a:p>
            <a:pPr indent="5715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PathMatcherApplication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indent="1143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indent="2286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(“D:/resources”);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PathMatcher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matcherObj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FileSystems.getDefault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getPathMatcher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(“glob:” + “*.java”);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857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Finder(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matcherObj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2857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indent="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Files.walkFileTree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finder);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ex) { </a:t>
            </a:r>
          </a:p>
          <a:p>
            <a:pPr indent="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1143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5715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File </a:t>
            </a:r>
            <a:r>
              <a:rPr lang="en-US" sz="2400" dirty="0"/>
              <a:t>Class and File </a:t>
            </a:r>
            <a:r>
              <a:rPr lang="en-US" sz="2400" dirty="0" smtClean="0"/>
              <a:t>Attributes [1-2]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 smtClean="0"/>
              <a:t>In a </a:t>
            </a:r>
            <a:r>
              <a:rPr lang="en-US" sz="2000" dirty="0"/>
              <a:t>file system, the files and directories include data.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the metadata that tracks information about each object in the file system. </a:t>
            </a:r>
            <a:endParaRPr lang="en-US" sz="2000" dirty="0" smtClean="0"/>
          </a:p>
          <a:p>
            <a:r>
              <a:rPr lang="en-US" sz="2000" dirty="0" smtClean="0"/>
              <a:t>Information </a:t>
            </a:r>
            <a:r>
              <a:rPr lang="en-US" sz="2000" dirty="0"/>
              <a:t>can be such as the file creation date, the last file modified date, file owner, and so 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Metadata refers to file attributes of a file system. 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file attributes can be achieved by </a:t>
            </a:r>
            <a:r>
              <a:rPr lang="en-US" sz="2000" dirty="0" smtClean="0"/>
              <a:t>the following methods </a:t>
            </a:r>
            <a:r>
              <a:rPr lang="en-US" sz="2000" dirty="0"/>
              <a:t>of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sz="2000" dirty="0"/>
              <a:t> </a:t>
            </a:r>
            <a:r>
              <a:rPr lang="en-US" sz="2000" dirty="0" smtClean="0"/>
              <a:t>class: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isRegularFile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...) 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isSymbolicLink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(Path) 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size(Path) 	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isHidden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(Path) 	</a:t>
            </a:r>
          </a:p>
          <a:p>
            <a:pPr lvl="1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getPosixFilePermissions (Path,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LinkOption...)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setPosixFilePermissions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(Path, Set&lt;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ixFilePermission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(Path, String,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...) </a:t>
            </a:r>
          </a:p>
        </p:txBody>
      </p:sp>
    </p:spTree>
    <p:extLst>
      <p:ext uri="{BB962C8B-B14F-4D97-AF65-F5344CB8AC3E}">
        <p14:creationId xmlns:p14="http://schemas.microsoft.com/office/powerpoint/2010/main" val="16686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File </a:t>
            </a:r>
            <a:r>
              <a:rPr lang="en-US" sz="2400" dirty="0"/>
              <a:t>Class and File </a:t>
            </a:r>
            <a:r>
              <a:rPr lang="en-US" sz="2400" dirty="0" smtClean="0"/>
              <a:t>Attributes</a:t>
            </a:r>
            <a:r>
              <a:rPr lang="en-US" sz="2400" dirty="0"/>
              <a:t> </a:t>
            </a:r>
            <a:r>
              <a:rPr lang="en-US" sz="2400" dirty="0" smtClean="0"/>
              <a:t>[2-2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String, Object,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...) </a:t>
            </a:r>
          </a:p>
          <a:p>
            <a:pPr lvl="1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getLastModifiedTime (Path,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LinkOption...) 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setLastModifiedTime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getOwner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setOwner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UserPrincipal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To obtain a set of attributes,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sz="2400" dirty="0"/>
              <a:t> class includes the following two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readAttributes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methods to get a </a:t>
            </a:r>
            <a:r>
              <a:rPr lang="en-US" sz="2400" dirty="0" smtClean="0"/>
              <a:t>file’s attributes </a:t>
            </a:r>
            <a:r>
              <a:rPr lang="en-US" sz="2400" dirty="0"/>
              <a:t>in one bulk operation: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readAttributes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 p, Class&lt;A&gt; type,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option)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readAttributes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(Path p,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option)</a:t>
            </a:r>
          </a:p>
          <a:p>
            <a:r>
              <a:rPr lang="en-US" sz="2400" dirty="0"/>
              <a:t>The basic attributes of a file system includes the following time stamps</a:t>
            </a:r>
            <a:r>
              <a:rPr lang="en-US" sz="2400" dirty="0" smtClean="0"/>
              <a:t>: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lastModifiedTime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lastAccessTime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DOS File Attributes [1-2]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File systems other than </a:t>
            </a:r>
            <a:r>
              <a:rPr lang="en-US" sz="2000" dirty="0" smtClean="0"/>
              <a:t>DOS such </a:t>
            </a:r>
            <a:r>
              <a:rPr lang="en-US" sz="2000" dirty="0"/>
              <a:t>as Samba also support DOS file attributes. </a:t>
            </a:r>
            <a:endParaRPr lang="en-US" sz="2000" dirty="0" smtClean="0"/>
          </a:p>
          <a:p>
            <a:r>
              <a:rPr lang="en-US" sz="2000" dirty="0" smtClean="0"/>
              <a:t>The following Code Snippet shows </a:t>
            </a:r>
            <a:r>
              <a:rPr lang="en-US" sz="2000" dirty="0"/>
              <a:t>the use of the methods of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DosFileAttributes</a:t>
            </a:r>
            <a:r>
              <a:rPr lang="en-US" sz="2000" dirty="0"/>
              <a:t> </a:t>
            </a:r>
            <a:r>
              <a:rPr lang="en-US" sz="2000" dirty="0" smtClean="0"/>
              <a:t>class: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060848"/>
            <a:ext cx="187220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36912"/>
            <a:ext cx="8217080" cy="32193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java.nio.file.Files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java.nio.file.Paths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java.nio.file.attribute.DosFileAttributes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DOSFileAttriApplication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	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@throws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indent="1714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23803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smtClean="0"/>
              <a:t>DOS </a:t>
            </a:r>
            <a:r>
              <a:rPr lang="en-US" sz="2400" dirty="0"/>
              <a:t>File </a:t>
            </a:r>
            <a:r>
              <a:rPr lang="en-US" sz="2400" dirty="0" smtClean="0"/>
              <a:t>Attributes</a:t>
            </a:r>
            <a:r>
              <a:rPr lang="en-US" sz="2400" dirty="0"/>
              <a:t> </a:t>
            </a:r>
            <a:r>
              <a:rPr lang="en-US" sz="2400" dirty="0" smtClean="0"/>
              <a:t>[2-2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217080" cy="4869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714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indent="2857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(“C:/Java/Hello.txt”);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DosFileAttributes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indent="5715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Files.readAttributes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DosFileAttributes.class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attrObj.isReadOnly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(“Is Hidden: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attrObj.isHidden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(“Is Archive: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attrObj.isArchive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3429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(“Is System: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attrObj.isSystem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ex) { </a:t>
            </a:r>
          </a:p>
          <a:p>
            <a:pPr indent="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(“DOS file” + “ attributes not supported:” + ex); </a:t>
            </a:r>
          </a:p>
          <a:p>
            <a:pPr indent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71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836712"/>
            <a:ext cx="8352928" cy="5257800"/>
          </a:xfrm>
        </p:spPr>
        <p:txBody>
          <a:bodyPr/>
          <a:lstStyle/>
          <a:p>
            <a:r>
              <a:rPr lang="en-US" sz="2000" dirty="0"/>
              <a:t>Java SE 6 has introduced the </a:t>
            </a:r>
            <a:r>
              <a:rPr lang="en-US" sz="2000" dirty="0">
                <a:cs typeface="Courier New" pitchFamily="49" charset="0"/>
              </a:rPr>
              <a:t>Console</a:t>
            </a:r>
            <a:r>
              <a:rPr lang="en-US" sz="2000" dirty="0"/>
              <a:t> class to enhance and simplify command line applications.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>
                <a:cs typeface="Courier New" pitchFamily="49" charset="0"/>
              </a:rPr>
              <a:t>Console</a:t>
            </a:r>
            <a:r>
              <a:rPr lang="en-US" sz="2000" dirty="0"/>
              <a:t> class provides various methods to access character-based console device. </a:t>
            </a:r>
            <a:endParaRPr lang="en-US" sz="2000" dirty="0" smtClean="0"/>
          </a:p>
          <a:p>
            <a:r>
              <a:rPr lang="en-US" sz="2000" dirty="0" smtClean="0"/>
              <a:t>Java </a:t>
            </a:r>
            <a:r>
              <a:rPr lang="en-US" sz="2000" dirty="0"/>
              <a:t>in its </a:t>
            </a:r>
            <a:r>
              <a:rPr lang="en-US" sz="2000" dirty="0">
                <a:cs typeface="Courier New" pitchFamily="49" charset="0"/>
              </a:rPr>
              <a:t>java.util.zip</a:t>
            </a:r>
            <a:r>
              <a:rPr lang="en-US" sz="2000" dirty="0"/>
              <a:t> package provides classes that can compress and decompress files.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>
                <a:cs typeface="Courier New" pitchFamily="49" charset="0"/>
              </a:rPr>
              <a:t>Deflater</a:t>
            </a:r>
            <a:r>
              <a:rPr lang="en-US" sz="2000" dirty="0"/>
              <a:t> and </a:t>
            </a:r>
            <a:r>
              <a:rPr lang="en-US" sz="2000" dirty="0" err="1">
                <a:cs typeface="Courier New" pitchFamily="49" charset="0"/>
              </a:rPr>
              <a:t>Inflater</a:t>
            </a:r>
            <a:r>
              <a:rPr lang="en-US" sz="2000" dirty="0"/>
              <a:t> classes extend from the Object class.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>
                <a:cs typeface="Courier New" pitchFamily="49" charset="0"/>
              </a:rPr>
              <a:t>DeflaterInputStream</a:t>
            </a:r>
            <a:r>
              <a:rPr lang="en-US" sz="2000" dirty="0"/>
              <a:t> and </a:t>
            </a:r>
            <a:r>
              <a:rPr lang="en-US" sz="2000" dirty="0" err="1">
                <a:cs typeface="Courier New" pitchFamily="49" charset="0"/>
              </a:rPr>
              <a:t>DeflaterOutputStream</a:t>
            </a:r>
            <a:r>
              <a:rPr lang="en-US" sz="2000" dirty="0"/>
              <a:t> classes are inherited from the </a:t>
            </a:r>
            <a:r>
              <a:rPr lang="en-US" sz="2000" dirty="0" err="1">
                <a:cs typeface="Courier New" pitchFamily="49" charset="0"/>
              </a:rPr>
              <a:t>FilterInputStream</a:t>
            </a:r>
            <a:r>
              <a:rPr lang="en-US" sz="2000" dirty="0"/>
              <a:t> and </a:t>
            </a:r>
            <a:r>
              <a:rPr lang="en-US" sz="2000" dirty="0" err="1">
                <a:cs typeface="Courier New" pitchFamily="49" charset="0"/>
              </a:rPr>
              <a:t>FilterOutputStream</a:t>
            </a:r>
            <a:r>
              <a:rPr lang="en-US" sz="2000" dirty="0"/>
              <a:t> classes respectively.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>
                <a:cs typeface="Courier New" pitchFamily="49" charset="0"/>
              </a:rPr>
              <a:t>InflaterInputStream</a:t>
            </a:r>
            <a:r>
              <a:rPr lang="en-US" sz="2000" dirty="0"/>
              <a:t> and </a:t>
            </a:r>
            <a:r>
              <a:rPr lang="en-US" sz="2000" dirty="0" err="1">
                <a:cs typeface="Courier New" pitchFamily="49" charset="0"/>
              </a:rPr>
              <a:t>InflaterOutputStream</a:t>
            </a:r>
            <a:r>
              <a:rPr lang="en-US" sz="2000" dirty="0"/>
              <a:t> classes are inherited from the </a:t>
            </a:r>
            <a:r>
              <a:rPr lang="en-US" sz="2000" dirty="0" err="1">
                <a:cs typeface="Courier New" pitchFamily="49" charset="0"/>
              </a:rPr>
              <a:t>FilterInputStream</a:t>
            </a:r>
            <a:r>
              <a:rPr lang="en-US" sz="2000" dirty="0"/>
              <a:t> and </a:t>
            </a:r>
            <a:r>
              <a:rPr lang="en-US" sz="2000" dirty="0" err="1">
                <a:cs typeface="Courier New" pitchFamily="49" charset="0"/>
              </a:rPr>
              <a:t>FilterOutputStream</a:t>
            </a:r>
            <a:r>
              <a:rPr lang="en-US" sz="2000" dirty="0"/>
              <a:t> classes respectively. </a:t>
            </a:r>
            <a:endParaRPr lang="en-US" sz="2000" dirty="0" smtClean="0"/>
          </a:p>
          <a:p>
            <a:r>
              <a:rPr lang="en-US" sz="2000" dirty="0" smtClean="0"/>
              <a:t>NIO </a:t>
            </a:r>
            <a:r>
              <a:rPr lang="en-US" sz="2000" dirty="0"/>
              <a:t>is platform dependent. A file system stores and organizes files on media, typically hard drives. </a:t>
            </a:r>
            <a:endParaRPr lang="en-IN" sz="2000" dirty="0" smtClean="0"/>
          </a:p>
          <a:p>
            <a:pPr algn="just">
              <a:buNone/>
            </a:pPr>
            <a:endParaRPr lang="en-IN" sz="1800" dirty="0" smtClean="0"/>
          </a:p>
          <a:p>
            <a:pPr algn="just"/>
            <a:endParaRPr lang="en-IN" sz="1800" dirty="0" smtClean="0"/>
          </a:p>
          <a:p>
            <a:pPr algn="just"/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GB" sz="2400" dirty="0" smtClean="0"/>
              <a:t>Summary 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Deflater</a:t>
            </a:r>
            <a:r>
              <a:rPr lang="en-US" sz="2400" dirty="0" smtClean="0"/>
              <a:t> Class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Deflater</a:t>
            </a:r>
            <a:r>
              <a:rPr lang="en-US" sz="2000" dirty="0"/>
              <a:t> class compresses the data present in an input stream. It compresses the data using the ZLIB compression library. </a:t>
            </a:r>
          </a:p>
          <a:p>
            <a:r>
              <a:rPr lang="en-US" sz="2000" dirty="0"/>
              <a:t>The constructor 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Methods 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deflate(byte[] buffer)</a:t>
            </a:r>
          </a:p>
          <a:p>
            <a:pPr lvl="1"/>
            <a:r>
              <a:rPr lang="nb-NO" sz="2000" dirty="0">
                <a:latin typeface="Courier New" pitchFamily="49" charset="0"/>
                <a:cs typeface="Courier New" pitchFamily="49" charset="0"/>
              </a:rPr>
              <a:t>deflate(byte[] buffer, int offset, int len)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setInput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(byte[] buffer)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setInput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finish()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end()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116286"/>
            <a:ext cx="8217080" cy="283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5" y="3095600"/>
            <a:ext cx="7681597" cy="29976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476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Inflater</a:t>
            </a:r>
            <a:r>
              <a:rPr lang="en-US" sz="2400" dirty="0" smtClean="0"/>
              <a:t> Class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Inflater</a:t>
            </a:r>
            <a:r>
              <a:rPr lang="en-US" sz="2000" dirty="0"/>
              <a:t> class decompresses the compressed </a:t>
            </a:r>
            <a:r>
              <a:rPr lang="en-US" sz="2000" dirty="0" smtClean="0"/>
              <a:t>data,  </a:t>
            </a:r>
            <a:r>
              <a:rPr lang="en-US" sz="2000" dirty="0"/>
              <a:t>supports decompression using the ZLIB compression library. </a:t>
            </a:r>
            <a:endParaRPr lang="en-US" sz="2000" dirty="0" smtClean="0"/>
          </a:p>
          <a:p>
            <a:r>
              <a:rPr lang="en-US" sz="2000" dirty="0" smtClean="0"/>
              <a:t>Constructor:</a:t>
            </a:r>
            <a:endParaRPr lang="en-US" sz="2000" dirty="0"/>
          </a:p>
          <a:p>
            <a:endParaRPr lang="en-US" sz="2000" dirty="0" smtClean="0"/>
          </a:p>
          <a:p>
            <a:endParaRPr lang="en-IN" sz="2000" dirty="0" smtClean="0"/>
          </a:p>
          <a:p>
            <a:r>
              <a:rPr lang="en-US" sz="2000" dirty="0" smtClean="0"/>
              <a:t>Methods :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inflate(byte[] buffer) 	</a:t>
            </a:r>
          </a:p>
          <a:p>
            <a:pPr lvl="1">
              <a:spcBef>
                <a:spcPts val="600"/>
              </a:spcBef>
            </a:pP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inflate(byte</a:t>
            </a:r>
            <a:r>
              <a:rPr lang="nb-NO" sz="1600" dirty="0">
                <a:latin typeface="Courier New" pitchFamily="49" charset="0"/>
                <a:cs typeface="Courier New" pitchFamily="49" charset="0"/>
              </a:rPr>
              <a:t>[] buffer, int offset, int len) 	</a:t>
            </a:r>
          </a:p>
          <a:p>
            <a:pPr lvl="1">
              <a:spcBef>
                <a:spcPts val="600"/>
              </a:spcBef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(byte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buffer) 	</a:t>
            </a:r>
          </a:p>
          <a:p>
            <a:pPr lvl="1">
              <a:spcBef>
                <a:spcPts val="600"/>
              </a:spcBef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(byte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buffer,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end() </a:t>
            </a:r>
            <a:r>
              <a:rPr lang="en-US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2065726"/>
            <a:ext cx="7560840" cy="2646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64" y="1587624"/>
            <a:ext cx="7592760" cy="4911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727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 smtClean="0"/>
              <a:t>DeflaterInputStream</a:t>
            </a:r>
            <a:r>
              <a:rPr lang="en-US" sz="2400" dirty="0" smtClean="0"/>
              <a:t> Class [1-5]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4400"/>
            <a:ext cx="9036496" cy="5257800"/>
          </a:xfrm>
        </p:spPr>
        <p:txBody>
          <a:bodyPr/>
          <a:lstStyle/>
          <a:p>
            <a:r>
              <a:rPr lang="en-US" sz="2000" dirty="0" smtClean="0"/>
              <a:t>Reads the source data from an input stream and then compresses it in the ‘deflate’ compression format. </a:t>
            </a:r>
          </a:p>
          <a:p>
            <a:r>
              <a:rPr lang="en-US" sz="2000" dirty="0" smtClean="0"/>
              <a:t>Methods :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read() 	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read(byte[] buffer,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buffSize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close() 	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markSupported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	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available() 	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long skip(long n) </a:t>
            </a:r>
            <a:r>
              <a:rPr lang="en-US" sz="1600" dirty="0" smtClean="0"/>
              <a:t>	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88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52400"/>
            <a:ext cx="7381056" cy="411163"/>
          </a:xfrm>
        </p:spPr>
        <p:txBody>
          <a:bodyPr/>
          <a:lstStyle/>
          <a:p>
            <a:r>
              <a:rPr lang="en-US" sz="2400" dirty="0" err="1"/>
              <a:t>DeflaterInputStream</a:t>
            </a:r>
            <a:r>
              <a:rPr lang="en-US" sz="2400" dirty="0"/>
              <a:t> </a:t>
            </a:r>
            <a:r>
              <a:rPr lang="en-US" sz="2400" dirty="0" smtClean="0"/>
              <a:t>Class</a:t>
            </a:r>
            <a:r>
              <a:rPr lang="en-US" sz="2400" dirty="0"/>
              <a:t> </a:t>
            </a:r>
            <a:r>
              <a:rPr lang="en-US" sz="2400" dirty="0" smtClean="0"/>
              <a:t>[2-5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New Features in File Handling/Session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914400"/>
            <a:ext cx="835292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following Code </a:t>
            </a:r>
            <a:r>
              <a:rPr lang="en-US" sz="2000" dirty="0"/>
              <a:t>Snippet </a:t>
            </a:r>
            <a:r>
              <a:rPr lang="en-US" sz="2000" dirty="0" smtClean="0"/>
              <a:t>shows </a:t>
            </a:r>
            <a:r>
              <a:rPr lang="en-US" sz="2000" dirty="0"/>
              <a:t>the use of methods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DeflaterInputStream</a:t>
            </a:r>
            <a:r>
              <a:rPr lang="en-US" sz="2000" dirty="0"/>
              <a:t> </a:t>
            </a:r>
            <a:r>
              <a:rPr lang="en-US" sz="2000" dirty="0" smtClean="0"/>
              <a:t>class: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620083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196147"/>
            <a:ext cx="8217080" cy="38102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javaioapplication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java.io.FileNotFoundException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java.util.logging.Level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java.util.logging.Logger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java.util.zip.DeflaterInputStream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DeflaterInputApplication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143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byte[]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(byte[]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indent="2286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byte[] temp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892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8177</TotalTime>
  <Words>4885</Words>
  <Application>Microsoft Office PowerPoint</Application>
  <PresentationFormat>On-screen Show (4:3)</PresentationFormat>
  <Paragraphs>929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 </vt:lpstr>
      <vt:lpstr>Introduction</vt:lpstr>
      <vt:lpstr>Console Class</vt:lpstr>
      <vt:lpstr>Classes in java.util.zip </vt:lpstr>
      <vt:lpstr>Deflater Class</vt:lpstr>
      <vt:lpstr>Inflater Class</vt:lpstr>
      <vt:lpstr>DeflaterInputStream Class [1-5] </vt:lpstr>
      <vt:lpstr>DeflaterInputStream Class [2-5] </vt:lpstr>
      <vt:lpstr>DeflaterInputStream Class [3-5] </vt:lpstr>
      <vt:lpstr>DeflaterInputStream Class [4-5] </vt:lpstr>
      <vt:lpstr>DeflaterInputStream Class [5-5] </vt:lpstr>
      <vt:lpstr>DeflaterOutputStream Class [1-3] </vt:lpstr>
      <vt:lpstr>DeflaterOutputStream Class [2-3] </vt:lpstr>
      <vt:lpstr>DeflaterOutputStream Class [3-3] </vt:lpstr>
      <vt:lpstr>InflaterInputStream Class [1-3] </vt:lpstr>
      <vt:lpstr>InflaterInputStream Class [2-3] </vt:lpstr>
      <vt:lpstr>InflaterInputStream Class [3-3] </vt:lpstr>
      <vt:lpstr>InflaterOutputStream Class [1-3] </vt:lpstr>
      <vt:lpstr>InflaterOutputStream Class [2-3] </vt:lpstr>
      <vt:lpstr>InflaterOutputStream Class [3-3] </vt:lpstr>
      <vt:lpstr>java.nio Package </vt:lpstr>
      <vt:lpstr>File Systems, Paths, and Files [1-2] </vt:lpstr>
      <vt:lpstr>File Systems, Paths, and Files [2-2] </vt:lpstr>
      <vt:lpstr>Symbolic Links </vt:lpstr>
      <vt:lpstr>Path Interface [1-3] </vt:lpstr>
      <vt:lpstr>Path Interface [2-3] </vt:lpstr>
      <vt:lpstr>Path Interface [3-3] </vt:lpstr>
      <vt:lpstr>Working with Links </vt:lpstr>
      <vt:lpstr>Tracking File System and Directory Changes [1-17]</vt:lpstr>
      <vt:lpstr>Tracking File System and Directory Changes [2-17]</vt:lpstr>
      <vt:lpstr>Tracking File System and Directory Changes [3-17] </vt:lpstr>
      <vt:lpstr>Tracking File System and Directory Changes [4-17] </vt:lpstr>
      <vt:lpstr>Tracking File System and Directory Changes [5-17] </vt:lpstr>
      <vt:lpstr>Tracking File System and Directory Changes [6-17] </vt:lpstr>
      <vt:lpstr>Tracking File System and Directory Changes [7-17] </vt:lpstr>
      <vt:lpstr>Tracking File System and Directory Changes [8-17] </vt:lpstr>
      <vt:lpstr>Tracking File System and Directory Changes [9-17] </vt:lpstr>
      <vt:lpstr>Tracking File System and Directory Changes [10-17] </vt:lpstr>
      <vt:lpstr>Tracking File System and Directory Changes [11-17] </vt:lpstr>
      <vt:lpstr>Tracking File System and Directory Changes [12-17] </vt:lpstr>
      <vt:lpstr>Tracking File System and Directory Changes [13-17] </vt:lpstr>
      <vt:lpstr>Tracking File System and Directory Changes [14-17]</vt:lpstr>
      <vt:lpstr>Tracking File System and Directory Changes [15-17] </vt:lpstr>
      <vt:lpstr>Tracking File System and Directory Changes [16-17] </vt:lpstr>
      <vt:lpstr>Tracking File System and Directory Changes [17-17] </vt:lpstr>
      <vt:lpstr>Tracking File System Using WatchService and PathMatcher </vt:lpstr>
      <vt:lpstr>WatchService</vt:lpstr>
      <vt:lpstr>PathMatcher Interface [1-6]</vt:lpstr>
      <vt:lpstr>PathMatcher Interface [2-6]</vt:lpstr>
      <vt:lpstr>PathMatcher Interface [3-6]</vt:lpstr>
      <vt:lpstr>PathMatcher Interface [4-6]</vt:lpstr>
      <vt:lpstr>PathMatcher Interface [5-6]</vt:lpstr>
      <vt:lpstr>PathMatcher Interface [6-6]</vt:lpstr>
      <vt:lpstr>File Class and File Attributes [1-2] </vt:lpstr>
      <vt:lpstr>File Class and File Attributes [2-2] </vt:lpstr>
      <vt:lpstr>DOS File Attributes [1-2] </vt:lpstr>
      <vt:lpstr>DOS File Attributes [2-2]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ThuyLM</cp:lastModifiedBy>
  <cp:revision>1409</cp:revision>
  <dcterms:created xsi:type="dcterms:W3CDTF">2006-08-16T00:00:00Z</dcterms:created>
  <dcterms:modified xsi:type="dcterms:W3CDTF">2015-02-13T04:40:43Z</dcterms:modified>
</cp:coreProperties>
</file>