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12" r:id="rId2"/>
    <p:sldId id="323" r:id="rId3"/>
    <p:sldId id="326" r:id="rId4"/>
    <p:sldId id="328" r:id="rId5"/>
    <p:sldId id="329" r:id="rId6"/>
    <p:sldId id="333" r:id="rId7"/>
    <p:sldId id="408" r:id="rId8"/>
    <p:sldId id="411" r:id="rId9"/>
    <p:sldId id="334" r:id="rId10"/>
    <p:sldId id="340" r:id="rId11"/>
    <p:sldId id="341" r:id="rId12"/>
    <p:sldId id="389" r:id="rId13"/>
    <p:sldId id="410" r:id="rId14"/>
    <p:sldId id="390" r:id="rId15"/>
    <p:sldId id="420" r:id="rId16"/>
    <p:sldId id="391" r:id="rId17"/>
    <p:sldId id="419" r:id="rId18"/>
    <p:sldId id="344" r:id="rId19"/>
    <p:sldId id="345" r:id="rId20"/>
    <p:sldId id="346" r:id="rId21"/>
    <p:sldId id="392" r:id="rId22"/>
    <p:sldId id="393" r:id="rId23"/>
    <p:sldId id="394" r:id="rId24"/>
    <p:sldId id="395" r:id="rId25"/>
    <p:sldId id="347" r:id="rId26"/>
    <p:sldId id="348" r:id="rId27"/>
    <p:sldId id="396" r:id="rId28"/>
    <p:sldId id="397" r:id="rId29"/>
    <p:sldId id="398" r:id="rId30"/>
    <p:sldId id="409" r:id="rId31"/>
    <p:sldId id="357" r:id="rId32"/>
    <p:sldId id="412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07" r:id="rId4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728" autoAdjust="0"/>
  </p:normalViewPr>
  <p:slideViewPr>
    <p:cSldViewPr>
      <p:cViewPr varScale="1">
        <p:scale>
          <a:sx n="59" d="100"/>
          <a:sy n="59" d="100"/>
        </p:scale>
        <p:origin x="-331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2000" b="1" dirty="0" smtClean="0">
              <a:latin typeface="+mn-lt"/>
              <a:cs typeface="Calibri" pitchFamily="34" charset="0"/>
            </a:rPr>
            <a:t>1</a:t>
          </a:r>
          <a:endParaRPr lang="en-IN" sz="2000" b="1" dirty="0">
            <a:latin typeface="+mn-lt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GB" sz="2000" dirty="0" smtClean="0">
              <a:latin typeface="+mn-lt"/>
            </a:rPr>
            <a:t>Managing many tasks concurrently. </a:t>
          </a:r>
          <a:endParaRPr lang="en-IN" sz="2000" dirty="0">
            <a:latin typeface="+mn-lt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US" sz="2000" b="1" dirty="0" smtClean="0">
              <a:latin typeface="+mn-lt"/>
              <a:cs typeface="Calibri" pitchFamily="34" charset="0"/>
            </a:rPr>
            <a:t>2</a:t>
          </a:r>
          <a:endParaRPr lang="en-IN" sz="2000" b="1" dirty="0">
            <a:latin typeface="+mn-lt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2000" dirty="0" smtClean="0">
              <a:latin typeface="+mn-lt"/>
            </a:rPr>
            <a:t>Distinguishing between tasks of varying priority. </a:t>
          </a:r>
          <a:endParaRPr lang="en-IN" sz="2000" dirty="0">
            <a:latin typeface="+mn-lt"/>
            <a:cs typeface="Calibri" pitchFamily="34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C185E26E-86F7-45B3-9227-AC26886DF8F1}">
      <dgm:prSet phldrT="[Text]" custT="1"/>
      <dgm:spPr/>
      <dgm:t>
        <a:bodyPr/>
        <a:lstStyle/>
        <a:p>
          <a:r>
            <a:rPr lang="en-US" sz="2000" b="1" dirty="0" smtClean="0">
              <a:latin typeface="+mn-lt"/>
              <a:cs typeface="Calibri" pitchFamily="34" charset="0"/>
            </a:rPr>
            <a:t>3</a:t>
          </a:r>
          <a:endParaRPr lang="en-IN" sz="2000" b="1" dirty="0">
            <a:latin typeface="+mn-lt"/>
            <a:cs typeface="Calibri" pitchFamily="34" charset="0"/>
          </a:endParaRPr>
        </a:p>
      </dgm:t>
    </dgm:pt>
    <dgm:pt modelId="{3C2E6833-C634-484B-A9C5-031B4EC798BB}" type="parTrans" cxnId="{6827A9DA-A70C-45B5-BED0-4BA653BF4A4B}">
      <dgm:prSet/>
      <dgm:spPr/>
      <dgm:t>
        <a:bodyPr/>
        <a:lstStyle/>
        <a:p>
          <a:endParaRPr lang="en-IN"/>
        </a:p>
      </dgm:t>
    </dgm:pt>
    <dgm:pt modelId="{57EB8170-81B2-4AAF-8F85-2FEE1E1D4AC1}" type="sibTrans" cxnId="{6827A9DA-A70C-45B5-BED0-4BA653BF4A4B}">
      <dgm:prSet/>
      <dgm:spPr/>
      <dgm:t>
        <a:bodyPr/>
        <a:lstStyle/>
        <a:p>
          <a:endParaRPr lang="en-IN"/>
        </a:p>
      </dgm:t>
    </dgm:pt>
    <dgm:pt modelId="{7C276069-DD46-46F1-BB3A-75FCC583B8C3}">
      <dgm:prSet phldrT="[Text]" custT="1"/>
      <dgm:spPr/>
      <dgm:t>
        <a:bodyPr/>
        <a:lstStyle/>
        <a:p>
          <a:r>
            <a:rPr lang="en-IN" sz="2000" dirty="0" smtClean="0">
              <a:latin typeface="+mn-lt"/>
            </a:rPr>
            <a:t>Allowing the user interface to remain responsive, while allocating time to background tasks.</a:t>
          </a:r>
          <a:endParaRPr lang="en-IN" sz="2000" dirty="0">
            <a:latin typeface="+mn-lt"/>
            <a:cs typeface="Calibri" pitchFamily="34" charset="0"/>
          </a:endParaRPr>
        </a:p>
      </dgm:t>
    </dgm:pt>
    <dgm:pt modelId="{CB8A5E46-9545-429E-AD57-A818DEE9D5CE}" type="parTrans" cxnId="{42D61FFD-5EC4-40BB-8E8D-31C1CD5445C6}">
      <dgm:prSet/>
      <dgm:spPr/>
      <dgm:t>
        <a:bodyPr/>
        <a:lstStyle/>
        <a:p>
          <a:endParaRPr lang="en-IN"/>
        </a:p>
      </dgm:t>
    </dgm:pt>
    <dgm:pt modelId="{5E02F42D-2810-4AD4-ABA6-94CCE27383F8}" type="sibTrans" cxnId="{42D61FFD-5EC4-40BB-8E8D-31C1CD5445C6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035F10-E531-44D8-9CA0-1A228E8272E0}" type="pres">
      <dgm:prSet presAssocID="{1324405A-5E9F-4BD7-9078-542F171E5B3A}" presName="sp" presStyleCnt="0"/>
      <dgm:spPr/>
    </dgm:pt>
    <dgm:pt modelId="{8E6E05CF-3D20-4ED1-96D7-4A6FF64A34C5}" type="pres">
      <dgm:prSet presAssocID="{C185E26E-86F7-45B3-9227-AC26886DF8F1}" presName="composite" presStyleCnt="0"/>
      <dgm:spPr/>
    </dgm:pt>
    <dgm:pt modelId="{0937F89E-EDA7-4798-BA44-F9D42D5BB73A}" type="pres">
      <dgm:prSet presAssocID="{C185E26E-86F7-45B3-9227-AC26886DF8F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7A345-F662-4E11-9EA4-B9B1E60DACE6}" type="pres">
      <dgm:prSet presAssocID="{C185E26E-86F7-45B3-9227-AC26886DF8F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2D61FFD-5EC4-40BB-8E8D-31C1CD5445C6}" srcId="{C185E26E-86F7-45B3-9227-AC26886DF8F1}" destId="{7C276069-DD46-46F1-BB3A-75FCC583B8C3}" srcOrd="0" destOrd="0" parTransId="{CB8A5E46-9545-429E-AD57-A818DEE9D5CE}" sibTransId="{5E02F42D-2810-4AD4-ABA6-94CCE27383F8}"/>
    <dgm:cxn modelId="{63DDF410-FF88-456B-8041-5D6F62ED9168}" type="presOf" srcId="{B7BB5EE5-5D22-4303-AB09-0BC54AF2DF10}" destId="{BEBA01B6-5951-44BE-9030-3C2626CDD71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1BE2FD56-BA7B-4796-AE5F-662B4CC1A033}" type="presOf" srcId="{0E71EF99-BC11-47B0-8831-B51F9C5F6F0C}" destId="{5F853222-32E8-4EEA-9889-F2C557FAEA71}" srcOrd="0" destOrd="0" presId="urn:microsoft.com/office/officeart/2005/8/layout/chevron2"/>
    <dgm:cxn modelId="{9B2789D4-91CE-4DC5-A5B1-E9E3FCBBA358}" type="presOf" srcId="{7C3BA12F-9A0D-4E20-9A47-C2A1B7DC1BC1}" destId="{127813E7-74B9-4DA5-84E0-D6A5D3831C71}" srcOrd="0" destOrd="0" presId="urn:microsoft.com/office/officeart/2005/8/layout/chevron2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6827A9DA-A70C-45B5-BED0-4BA653BF4A4B}" srcId="{0E71EF99-BC11-47B0-8831-B51F9C5F6F0C}" destId="{C185E26E-86F7-45B3-9227-AC26886DF8F1}" srcOrd="2" destOrd="0" parTransId="{3C2E6833-C634-484B-A9C5-031B4EC798BB}" sibTransId="{57EB8170-81B2-4AAF-8F85-2FEE1E1D4AC1}"/>
    <dgm:cxn modelId="{7D02816F-717A-4DF8-A1FA-10F7EF142BB8}" type="presOf" srcId="{C185E26E-86F7-45B3-9227-AC26886DF8F1}" destId="{0937F89E-EDA7-4798-BA44-F9D42D5BB73A}" srcOrd="0" destOrd="0" presId="urn:microsoft.com/office/officeart/2005/8/layout/chevron2"/>
    <dgm:cxn modelId="{350F1C65-A81D-47F9-8278-49343EFB34F2}" type="presOf" srcId="{FB30BB82-62B6-4C7F-A588-56269CF23507}" destId="{CC64341B-5B77-4C3C-A125-490245E4557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0CB2049D-AF93-49AB-8E32-3B487CD5E66C}" type="presOf" srcId="{C47F5C0E-480E-4857-8EA5-80698EF7B449}" destId="{1166A8A4-1813-4D44-9BFB-92CDEBDAD00B}" srcOrd="0" destOrd="0" presId="urn:microsoft.com/office/officeart/2005/8/layout/chevron2"/>
    <dgm:cxn modelId="{29C9600A-B3F6-4270-851E-D7351A308D07}" type="presOf" srcId="{7C276069-DD46-46F1-BB3A-75FCC583B8C3}" destId="{CBC7A345-F662-4E11-9EA4-B9B1E60DACE6}" srcOrd="0" destOrd="0" presId="urn:microsoft.com/office/officeart/2005/8/layout/chevron2"/>
    <dgm:cxn modelId="{05F959C4-67EA-461B-907B-C01E26053E65}" type="presParOf" srcId="{5F853222-32E8-4EEA-9889-F2C557FAEA71}" destId="{1B30553C-D39C-4F46-8893-7B3137B02F5B}" srcOrd="0" destOrd="0" presId="urn:microsoft.com/office/officeart/2005/8/layout/chevron2"/>
    <dgm:cxn modelId="{D51D9625-3FC7-4BA7-BAA5-CD64C5B902E4}" type="presParOf" srcId="{1B30553C-D39C-4F46-8893-7B3137B02F5B}" destId="{CC64341B-5B77-4C3C-A125-490245E45573}" srcOrd="0" destOrd="0" presId="urn:microsoft.com/office/officeart/2005/8/layout/chevron2"/>
    <dgm:cxn modelId="{FBEAE1AF-AF71-4DC1-9B49-A100BEB349B8}" type="presParOf" srcId="{1B30553C-D39C-4F46-8893-7B3137B02F5B}" destId="{BEBA01B6-5951-44BE-9030-3C2626CDD713}" srcOrd="1" destOrd="0" presId="urn:microsoft.com/office/officeart/2005/8/layout/chevron2"/>
    <dgm:cxn modelId="{B85E919B-5109-4853-B756-6728F4ADA78C}" type="presParOf" srcId="{5F853222-32E8-4EEA-9889-F2C557FAEA71}" destId="{03968F23-E314-42B7-ADFA-33C1EFCF901C}" srcOrd="1" destOrd="0" presId="urn:microsoft.com/office/officeart/2005/8/layout/chevron2"/>
    <dgm:cxn modelId="{1A4AAE44-6D6D-499F-87BE-B96EE7404670}" type="presParOf" srcId="{5F853222-32E8-4EEA-9889-F2C557FAEA71}" destId="{EBF94501-07FB-465E-862C-2860ECCFE699}" srcOrd="2" destOrd="0" presId="urn:microsoft.com/office/officeart/2005/8/layout/chevron2"/>
    <dgm:cxn modelId="{C83C8CA9-57BD-4307-8739-14C8BD0DED30}" type="presParOf" srcId="{EBF94501-07FB-465E-862C-2860ECCFE699}" destId="{1166A8A4-1813-4D44-9BFB-92CDEBDAD00B}" srcOrd="0" destOrd="0" presId="urn:microsoft.com/office/officeart/2005/8/layout/chevron2"/>
    <dgm:cxn modelId="{1CAD2979-F517-4856-89AB-176445D0EBB4}" type="presParOf" srcId="{EBF94501-07FB-465E-862C-2860ECCFE699}" destId="{127813E7-74B9-4DA5-84E0-D6A5D3831C71}" srcOrd="1" destOrd="0" presId="urn:microsoft.com/office/officeart/2005/8/layout/chevron2"/>
    <dgm:cxn modelId="{857198E7-7787-4615-BB67-E34C2A2F8262}" type="presParOf" srcId="{5F853222-32E8-4EEA-9889-F2C557FAEA71}" destId="{CD035F10-E531-44D8-9CA0-1A228E8272E0}" srcOrd="3" destOrd="0" presId="urn:microsoft.com/office/officeart/2005/8/layout/chevron2"/>
    <dgm:cxn modelId="{E64A99AC-D6C7-43A2-8857-FD8703DAC8F2}" type="presParOf" srcId="{5F853222-32E8-4EEA-9889-F2C557FAEA71}" destId="{8E6E05CF-3D20-4ED1-96D7-4A6FF64A34C5}" srcOrd="4" destOrd="0" presId="urn:microsoft.com/office/officeart/2005/8/layout/chevron2"/>
    <dgm:cxn modelId="{C907E1D0-3DD5-4899-BCA6-7ACC49F0860D}" type="presParOf" srcId="{8E6E05CF-3D20-4ED1-96D7-4A6FF64A34C5}" destId="{0937F89E-EDA7-4798-BA44-F9D42D5BB73A}" srcOrd="0" destOrd="0" presId="urn:microsoft.com/office/officeart/2005/8/layout/chevron2"/>
    <dgm:cxn modelId="{C3F1F967-C318-44A8-AD03-7D7808B25AD3}" type="presParOf" srcId="{8E6E05CF-3D20-4ED1-96D7-4A6FF64A34C5}" destId="{CBC7A345-F662-4E11-9EA4-B9B1E60DAC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1800" b="1" dirty="0" smtClean="0">
              <a:latin typeface="+mn-lt"/>
              <a:cs typeface="Calibri" pitchFamily="34" charset="0"/>
            </a:rPr>
            <a:t>1</a:t>
          </a:r>
          <a:endParaRPr lang="en-IN" sz="1800" b="1" dirty="0">
            <a:latin typeface="+mn-lt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IN" sz="1800" dirty="0" smtClean="0">
              <a:latin typeface="+mn-lt"/>
            </a:rPr>
            <a:t>Multithreading increases performance of single-processor systems, as it reduces the CPU idle time</a:t>
          </a:r>
          <a:r>
            <a:rPr lang="en-GB" sz="1800" dirty="0" smtClean="0">
              <a:latin typeface="+mn-lt"/>
            </a:rPr>
            <a:t>. </a:t>
          </a:r>
          <a:endParaRPr lang="en-IN" sz="1800" dirty="0">
            <a:latin typeface="+mn-lt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US" sz="1800" b="1" dirty="0" smtClean="0">
              <a:latin typeface="+mn-lt"/>
              <a:cs typeface="Calibri" pitchFamily="34" charset="0"/>
            </a:rPr>
            <a:t>2</a:t>
          </a:r>
          <a:endParaRPr lang="en-IN" sz="1800" b="1" dirty="0">
            <a:latin typeface="+mn-lt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1800" dirty="0" smtClean="0">
              <a:latin typeface="+mn-lt"/>
            </a:rPr>
            <a:t>Multithreading encourages faster execution of a program when compared to an application with multiple processes, as threads share the same data whereas processes have their own sets of data. </a:t>
          </a:r>
          <a:endParaRPr lang="en-IN" sz="1800" dirty="0">
            <a:latin typeface="+mn-lt"/>
            <a:cs typeface="Calibri" pitchFamily="34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C185E26E-86F7-45B3-9227-AC26886DF8F1}">
      <dgm:prSet phldrT="[Text]" custT="1"/>
      <dgm:spPr/>
      <dgm:t>
        <a:bodyPr/>
        <a:lstStyle/>
        <a:p>
          <a:r>
            <a:rPr lang="en-US" sz="1800" b="1" dirty="0" smtClean="0">
              <a:latin typeface="+mn-lt"/>
              <a:cs typeface="Calibri" pitchFamily="34" charset="0"/>
            </a:rPr>
            <a:t>3</a:t>
          </a:r>
          <a:endParaRPr lang="en-IN" sz="1800" b="1" dirty="0">
            <a:latin typeface="+mn-lt"/>
            <a:cs typeface="Calibri" pitchFamily="34" charset="0"/>
          </a:endParaRPr>
        </a:p>
      </dgm:t>
    </dgm:pt>
    <dgm:pt modelId="{3C2E6833-C634-484B-A9C5-031B4EC798BB}" type="parTrans" cxnId="{6827A9DA-A70C-45B5-BED0-4BA653BF4A4B}">
      <dgm:prSet/>
      <dgm:spPr/>
      <dgm:t>
        <a:bodyPr/>
        <a:lstStyle/>
        <a:p>
          <a:endParaRPr lang="en-IN"/>
        </a:p>
      </dgm:t>
    </dgm:pt>
    <dgm:pt modelId="{57EB8170-81B2-4AAF-8F85-2FEE1E1D4AC1}" type="sibTrans" cxnId="{6827A9DA-A70C-45B5-BED0-4BA653BF4A4B}">
      <dgm:prSet/>
      <dgm:spPr/>
      <dgm:t>
        <a:bodyPr/>
        <a:lstStyle/>
        <a:p>
          <a:endParaRPr lang="en-IN"/>
        </a:p>
      </dgm:t>
    </dgm:pt>
    <dgm:pt modelId="{7C276069-DD46-46F1-BB3A-75FCC583B8C3}">
      <dgm:prSet phldrT="[Text]" custT="1"/>
      <dgm:spPr/>
      <dgm:t>
        <a:bodyPr/>
        <a:lstStyle/>
        <a:p>
          <a:r>
            <a:rPr lang="en-IN" sz="1800" dirty="0" smtClean="0">
              <a:latin typeface="+mn-lt"/>
            </a:rPr>
            <a:t>Multithreading introduces the concept of parallel processing of multiple threads in an application which services a huge number of users.</a:t>
          </a:r>
          <a:endParaRPr lang="en-IN" sz="1800" dirty="0">
            <a:latin typeface="+mn-lt"/>
            <a:cs typeface="Calibri" pitchFamily="34" charset="0"/>
          </a:endParaRPr>
        </a:p>
      </dgm:t>
    </dgm:pt>
    <dgm:pt modelId="{CB8A5E46-9545-429E-AD57-A818DEE9D5CE}" type="parTrans" cxnId="{42D61FFD-5EC4-40BB-8E8D-31C1CD5445C6}">
      <dgm:prSet/>
      <dgm:spPr/>
      <dgm:t>
        <a:bodyPr/>
        <a:lstStyle/>
        <a:p>
          <a:endParaRPr lang="en-IN"/>
        </a:p>
      </dgm:t>
    </dgm:pt>
    <dgm:pt modelId="{5E02F42D-2810-4AD4-ABA6-94CCE27383F8}" type="sibTrans" cxnId="{42D61FFD-5EC4-40BB-8E8D-31C1CD5445C6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035F10-E531-44D8-9CA0-1A228E8272E0}" type="pres">
      <dgm:prSet presAssocID="{1324405A-5E9F-4BD7-9078-542F171E5B3A}" presName="sp" presStyleCnt="0"/>
      <dgm:spPr/>
    </dgm:pt>
    <dgm:pt modelId="{8E6E05CF-3D20-4ED1-96D7-4A6FF64A34C5}" type="pres">
      <dgm:prSet presAssocID="{C185E26E-86F7-45B3-9227-AC26886DF8F1}" presName="composite" presStyleCnt="0"/>
      <dgm:spPr/>
    </dgm:pt>
    <dgm:pt modelId="{0937F89E-EDA7-4798-BA44-F9D42D5BB73A}" type="pres">
      <dgm:prSet presAssocID="{C185E26E-86F7-45B3-9227-AC26886DF8F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7A345-F662-4E11-9EA4-B9B1E60DACE6}" type="pres">
      <dgm:prSet presAssocID="{C185E26E-86F7-45B3-9227-AC26886DF8F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2D61FFD-5EC4-40BB-8E8D-31C1CD5445C6}" srcId="{C185E26E-86F7-45B3-9227-AC26886DF8F1}" destId="{7C276069-DD46-46F1-BB3A-75FCC583B8C3}" srcOrd="0" destOrd="0" parTransId="{CB8A5E46-9545-429E-AD57-A818DEE9D5CE}" sibTransId="{5E02F42D-2810-4AD4-ABA6-94CCE27383F8}"/>
    <dgm:cxn modelId="{4E83A457-1C43-4911-9F57-EC8D9A599A2C}" type="presOf" srcId="{FB30BB82-62B6-4C7F-A588-56269CF23507}" destId="{CC64341B-5B77-4C3C-A125-490245E45573}" srcOrd="0" destOrd="0" presId="urn:microsoft.com/office/officeart/2005/8/layout/chevron2"/>
    <dgm:cxn modelId="{113569E0-A17D-4215-BB9A-956CCC2AF137}" type="presOf" srcId="{B7BB5EE5-5D22-4303-AB09-0BC54AF2DF10}" destId="{BEBA01B6-5951-44BE-9030-3C2626CDD713}" srcOrd="0" destOrd="0" presId="urn:microsoft.com/office/officeart/2005/8/layout/chevron2"/>
    <dgm:cxn modelId="{AD490852-3C04-4303-8743-25865FDC4D13}" type="presOf" srcId="{C47F5C0E-480E-4857-8EA5-80698EF7B449}" destId="{1166A8A4-1813-4D44-9BFB-92CDEBDAD00B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7B8BEC35-2996-4222-BD2E-932705D2CCFF}" type="presOf" srcId="{C185E26E-86F7-45B3-9227-AC26886DF8F1}" destId="{0937F89E-EDA7-4798-BA44-F9D42D5BB73A}" srcOrd="0" destOrd="0" presId="urn:microsoft.com/office/officeart/2005/8/layout/chevron2"/>
    <dgm:cxn modelId="{051967A1-1CA1-43C2-AE21-5A6778F2F629}" type="presOf" srcId="{0E71EF99-BC11-47B0-8831-B51F9C5F6F0C}" destId="{5F853222-32E8-4EEA-9889-F2C557FAEA71}" srcOrd="0" destOrd="0" presId="urn:microsoft.com/office/officeart/2005/8/layout/chevron2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6827A9DA-A70C-45B5-BED0-4BA653BF4A4B}" srcId="{0E71EF99-BC11-47B0-8831-B51F9C5F6F0C}" destId="{C185E26E-86F7-45B3-9227-AC26886DF8F1}" srcOrd="2" destOrd="0" parTransId="{3C2E6833-C634-484B-A9C5-031B4EC798BB}" sibTransId="{57EB8170-81B2-4AAF-8F85-2FEE1E1D4AC1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222ECEB8-491C-47A2-91E3-58DCD192E441}" type="presOf" srcId="{7C3BA12F-9A0D-4E20-9A47-C2A1B7DC1BC1}" destId="{127813E7-74B9-4DA5-84E0-D6A5D3831C71}" srcOrd="0" destOrd="0" presId="urn:microsoft.com/office/officeart/2005/8/layout/chevron2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FF786348-069B-415F-A63C-CBE65217185E}" type="presOf" srcId="{7C276069-DD46-46F1-BB3A-75FCC583B8C3}" destId="{CBC7A345-F662-4E11-9EA4-B9B1E60DACE6}" srcOrd="0" destOrd="0" presId="urn:microsoft.com/office/officeart/2005/8/layout/chevron2"/>
    <dgm:cxn modelId="{889C5704-0870-447C-8224-F8F1A95BB05F}" type="presParOf" srcId="{5F853222-32E8-4EEA-9889-F2C557FAEA71}" destId="{1B30553C-D39C-4F46-8893-7B3137B02F5B}" srcOrd="0" destOrd="0" presId="urn:microsoft.com/office/officeart/2005/8/layout/chevron2"/>
    <dgm:cxn modelId="{4369E027-2CF0-4745-BADF-0A4D5B918E16}" type="presParOf" srcId="{1B30553C-D39C-4F46-8893-7B3137B02F5B}" destId="{CC64341B-5B77-4C3C-A125-490245E45573}" srcOrd="0" destOrd="0" presId="urn:microsoft.com/office/officeart/2005/8/layout/chevron2"/>
    <dgm:cxn modelId="{60FC67F3-6902-4E0B-9581-9FA7056FAE74}" type="presParOf" srcId="{1B30553C-D39C-4F46-8893-7B3137B02F5B}" destId="{BEBA01B6-5951-44BE-9030-3C2626CDD713}" srcOrd="1" destOrd="0" presId="urn:microsoft.com/office/officeart/2005/8/layout/chevron2"/>
    <dgm:cxn modelId="{D6E454CC-4ED6-4B81-9535-5BB4F1D6B9CA}" type="presParOf" srcId="{5F853222-32E8-4EEA-9889-F2C557FAEA71}" destId="{03968F23-E314-42B7-ADFA-33C1EFCF901C}" srcOrd="1" destOrd="0" presId="urn:microsoft.com/office/officeart/2005/8/layout/chevron2"/>
    <dgm:cxn modelId="{AE3AD177-1CFB-4246-9C99-CDED47ECBA1B}" type="presParOf" srcId="{5F853222-32E8-4EEA-9889-F2C557FAEA71}" destId="{EBF94501-07FB-465E-862C-2860ECCFE699}" srcOrd="2" destOrd="0" presId="urn:microsoft.com/office/officeart/2005/8/layout/chevron2"/>
    <dgm:cxn modelId="{4A490D41-9E71-46E4-80A2-3C40895DA384}" type="presParOf" srcId="{EBF94501-07FB-465E-862C-2860ECCFE699}" destId="{1166A8A4-1813-4D44-9BFB-92CDEBDAD00B}" srcOrd="0" destOrd="0" presId="urn:microsoft.com/office/officeart/2005/8/layout/chevron2"/>
    <dgm:cxn modelId="{0DCCD668-D8AB-4905-A6BC-DA3D97FB26E3}" type="presParOf" srcId="{EBF94501-07FB-465E-862C-2860ECCFE699}" destId="{127813E7-74B9-4DA5-84E0-D6A5D3831C71}" srcOrd="1" destOrd="0" presId="urn:microsoft.com/office/officeart/2005/8/layout/chevron2"/>
    <dgm:cxn modelId="{7DBA99CF-61FC-4A6F-A134-1DADD6D298F9}" type="presParOf" srcId="{5F853222-32E8-4EEA-9889-F2C557FAEA71}" destId="{CD035F10-E531-44D8-9CA0-1A228E8272E0}" srcOrd="3" destOrd="0" presId="urn:microsoft.com/office/officeart/2005/8/layout/chevron2"/>
    <dgm:cxn modelId="{18107EC5-BFE9-413C-B491-443EC79B94F9}" type="presParOf" srcId="{5F853222-32E8-4EEA-9889-F2C557FAEA71}" destId="{8E6E05CF-3D20-4ED1-96D7-4A6FF64A34C5}" srcOrd="4" destOrd="0" presId="urn:microsoft.com/office/officeart/2005/8/layout/chevron2"/>
    <dgm:cxn modelId="{F01A9AC5-8329-431B-BD24-78C2B3261E55}" type="presParOf" srcId="{8E6E05CF-3D20-4ED1-96D7-4A6FF64A34C5}" destId="{0937F89E-EDA7-4798-BA44-F9D42D5BB73A}" srcOrd="0" destOrd="0" presId="urn:microsoft.com/office/officeart/2005/8/layout/chevron2"/>
    <dgm:cxn modelId="{40129DCB-79E3-4B10-BAC0-884CE123586F}" type="presParOf" srcId="{8E6E05CF-3D20-4ED1-96D7-4A6FF64A34C5}" destId="{CBC7A345-F662-4E11-9EA4-B9B1E60DAC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1800" b="0" u="none" dirty="0" smtClean="0"/>
            <a:t>1</a:t>
          </a:r>
          <a:endParaRPr lang="en-GB" sz="1800" b="0" u="none" dirty="0" smtClean="0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501C5AD9-26C7-4DAC-B4DD-C9B38E05F810}">
      <dgm:prSet phldrT="[Text]" custT="1"/>
      <dgm:spPr/>
      <dgm:t>
        <a:bodyPr/>
        <a:lstStyle/>
        <a:p>
          <a:r>
            <a:rPr lang="en-IN" sz="1800" b="0" u="none" dirty="0" smtClean="0"/>
            <a:t>Two or more threads share the same data between them.</a:t>
          </a:r>
          <a:endParaRPr lang="en-GB" sz="1800" b="0" dirty="0"/>
        </a:p>
      </dgm:t>
    </dgm:pt>
    <dgm:pt modelId="{595875B9-AA84-40CB-91DF-FEEAB71F6129}" type="parTrans" cxnId="{37A5EE04-463B-43A1-B3EB-3133A8B3B51C}">
      <dgm:prSet/>
      <dgm:spPr/>
      <dgm:t>
        <a:bodyPr/>
        <a:lstStyle/>
        <a:p>
          <a:endParaRPr lang="en-GB"/>
        </a:p>
      </dgm:t>
    </dgm:pt>
    <dgm:pt modelId="{C2152F1F-DCEC-4C7D-98EB-4BD47C753B38}" type="sibTrans" cxnId="{37A5EE04-463B-43A1-B3EB-3133A8B3B51C}">
      <dgm:prSet/>
      <dgm:spPr/>
      <dgm:t>
        <a:bodyPr/>
        <a:lstStyle/>
        <a:p>
          <a:endParaRPr lang="en-GB"/>
        </a:p>
      </dgm:t>
    </dgm:pt>
    <dgm:pt modelId="{F5CB569F-5415-4507-ACD7-2FBAA448ACFF}">
      <dgm:prSet custT="1"/>
      <dgm:spPr/>
      <dgm:t>
        <a:bodyPr/>
        <a:lstStyle/>
        <a:p>
          <a:r>
            <a:rPr lang="en-GB" sz="1800" b="0" dirty="0" smtClean="0"/>
            <a:t>2</a:t>
          </a:r>
          <a:endParaRPr lang="en-GB" sz="1800" b="0" dirty="0"/>
        </a:p>
      </dgm:t>
    </dgm:pt>
    <dgm:pt modelId="{F96CFD89-5833-4595-B2BE-D6364C0655F2}" type="parTrans" cxnId="{8BE44DBF-D4B4-47CD-BE83-2F540D29E33E}">
      <dgm:prSet/>
      <dgm:spPr/>
      <dgm:t>
        <a:bodyPr/>
        <a:lstStyle/>
        <a:p>
          <a:endParaRPr lang="en-GB"/>
        </a:p>
      </dgm:t>
    </dgm:pt>
    <dgm:pt modelId="{94A97170-4198-4704-832F-987FF128F55E}" type="sibTrans" cxnId="{8BE44DBF-D4B4-47CD-BE83-2F540D29E33E}">
      <dgm:prSet/>
      <dgm:spPr/>
      <dgm:t>
        <a:bodyPr/>
        <a:lstStyle/>
        <a:p>
          <a:endParaRPr lang="en-GB"/>
        </a:p>
      </dgm:t>
    </dgm:pt>
    <dgm:pt modelId="{B0A8993D-7D00-4F17-91E9-EAF0F34FCA77}">
      <dgm:prSet phldrT="[Text]" custT="1"/>
      <dgm:spPr/>
      <dgm:t>
        <a:bodyPr/>
        <a:lstStyle/>
        <a:p>
          <a:r>
            <a:rPr lang="en-IN" sz="1800" b="0" u="none" dirty="0" smtClean="0"/>
            <a:t>Two or more threads try to read and write the shared data simultaneously.</a:t>
          </a:r>
          <a:endParaRPr lang="en-GB" sz="1800" b="0" dirty="0"/>
        </a:p>
      </dgm:t>
    </dgm:pt>
    <dgm:pt modelId="{E432A856-967F-4D22-82A2-2147F091D80B}" type="parTrans" cxnId="{FB4BF1D9-D7D3-44E6-874F-2D7E2120A9DE}">
      <dgm:prSet/>
      <dgm:spPr/>
      <dgm:t>
        <a:bodyPr/>
        <a:lstStyle/>
        <a:p>
          <a:endParaRPr lang="en-GB"/>
        </a:p>
      </dgm:t>
    </dgm:pt>
    <dgm:pt modelId="{E258E12A-A9F0-4065-980C-25E6340456CC}" type="sibTrans" cxnId="{FB4BF1D9-D7D3-44E6-874F-2D7E2120A9DE}">
      <dgm:prSet/>
      <dgm:spPr/>
      <dgm:t>
        <a:bodyPr/>
        <a:lstStyle/>
        <a:p>
          <a:endParaRPr lang="en-GB"/>
        </a:p>
      </dgm:t>
    </dgm:pt>
    <dgm:pt modelId="{D82E1892-3786-400E-BA41-C17668EF6540}" type="pres">
      <dgm:prSet presAssocID="{77C6A721-0D40-49DF-9896-538D015E2C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DF6A191-04FB-4861-8F0C-86F9CFC8C34C}" type="pres">
      <dgm:prSet presAssocID="{8A9CBDE3-943D-44B1-AA3B-2C775C191735}" presName="composite" presStyleCnt="0"/>
      <dgm:spPr/>
    </dgm:pt>
    <dgm:pt modelId="{C6CAE36D-38B7-4BC0-8A36-9D8077DAED64}" type="pres">
      <dgm:prSet presAssocID="{8A9CBDE3-943D-44B1-AA3B-2C775C19173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303DA-5F6F-470D-85EC-9A6FEFFA4182}" type="pres">
      <dgm:prSet presAssocID="{8A9CBDE3-943D-44B1-AA3B-2C775C19173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4E6479-3D91-4DDB-81F9-22D004F99B9A}" type="pres">
      <dgm:prSet presAssocID="{4BE0501D-50E8-49B5-950C-96E7596EBD91}" presName="sp" presStyleCnt="0"/>
      <dgm:spPr/>
    </dgm:pt>
    <dgm:pt modelId="{DECF9987-55DC-433A-9BFF-F136125C1E1A}" type="pres">
      <dgm:prSet presAssocID="{F5CB569F-5415-4507-ACD7-2FBAA448ACFF}" presName="composite" presStyleCnt="0"/>
      <dgm:spPr/>
    </dgm:pt>
    <dgm:pt modelId="{CEEB957B-F0A9-4462-802A-D4CF7AEAC9C8}" type="pres">
      <dgm:prSet presAssocID="{F5CB569F-5415-4507-ACD7-2FBAA448ACF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02A4D-9542-4E67-B48A-81FEE15B16BE}" type="pres">
      <dgm:prSet presAssocID="{F5CB569F-5415-4507-ACD7-2FBAA448ACF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7A5EE04-463B-43A1-B3EB-3133A8B3B51C}" srcId="{8A9CBDE3-943D-44B1-AA3B-2C775C191735}" destId="{501C5AD9-26C7-4DAC-B4DD-C9B38E05F810}" srcOrd="0" destOrd="0" parTransId="{595875B9-AA84-40CB-91DF-FEEAB71F6129}" sibTransId="{C2152F1F-DCEC-4C7D-98EB-4BD47C753B38}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62C8069E-86FC-4EC4-8266-C6648998D9F0}" type="presOf" srcId="{8A9CBDE3-943D-44B1-AA3B-2C775C191735}" destId="{C6CAE36D-38B7-4BC0-8A36-9D8077DAED64}" srcOrd="0" destOrd="0" presId="urn:microsoft.com/office/officeart/2005/8/layout/chevron2"/>
    <dgm:cxn modelId="{BDB9387E-A94C-4E13-8C77-023C53A18C7D}" type="presOf" srcId="{501C5AD9-26C7-4DAC-B4DD-C9B38E05F810}" destId="{461303DA-5F6F-470D-85EC-9A6FEFFA4182}" srcOrd="0" destOrd="0" presId="urn:microsoft.com/office/officeart/2005/8/layout/chevron2"/>
    <dgm:cxn modelId="{FB4BF1D9-D7D3-44E6-874F-2D7E2120A9DE}" srcId="{F5CB569F-5415-4507-ACD7-2FBAA448ACFF}" destId="{B0A8993D-7D00-4F17-91E9-EAF0F34FCA77}" srcOrd="0" destOrd="0" parTransId="{E432A856-967F-4D22-82A2-2147F091D80B}" sibTransId="{E258E12A-A9F0-4065-980C-25E6340456CC}"/>
    <dgm:cxn modelId="{8BE44DBF-D4B4-47CD-BE83-2F540D29E33E}" srcId="{77C6A721-0D40-49DF-9896-538D015E2C22}" destId="{F5CB569F-5415-4507-ACD7-2FBAA448ACFF}" srcOrd="1" destOrd="0" parTransId="{F96CFD89-5833-4595-B2BE-D6364C0655F2}" sibTransId="{94A97170-4198-4704-832F-987FF128F55E}"/>
    <dgm:cxn modelId="{5F0893FD-A60E-45EC-812A-78009CFE641B}" type="presOf" srcId="{F5CB569F-5415-4507-ACD7-2FBAA448ACFF}" destId="{CEEB957B-F0A9-4462-802A-D4CF7AEAC9C8}" srcOrd="0" destOrd="0" presId="urn:microsoft.com/office/officeart/2005/8/layout/chevron2"/>
    <dgm:cxn modelId="{1E207362-847A-433A-AC26-D9A2A7B568C4}" type="presOf" srcId="{B0A8993D-7D00-4F17-91E9-EAF0F34FCA77}" destId="{7C902A4D-9542-4E67-B48A-81FEE15B16BE}" srcOrd="0" destOrd="0" presId="urn:microsoft.com/office/officeart/2005/8/layout/chevron2"/>
    <dgm:cxn modelId="{D90D341D-DA08-4E5A-935D-B295F42A20F3}" type="presOf" srcId="{77C6A721-0D40-49DF-9896-538D015E2C22}" destId="{D82E1892-3786-400E-BA41-C17668EF6540}" srcOrd="0" destOrd="0" presId="urn:microsoft.com/office/officeart/2005/8/layout/chevron2"/>
    <dgm:cxn modelId="{8047EE0D-39D5-4ABB-81F0-7977B2DB483B}" type="presParOf" srcId="{D82E1892-3786-400E-BA41-C17668EF6540}" destId="{0DF6A191-04FB-4861-8F0C-86F9CFC8C34C}" srcOrd="0" destOrd="0" presId="urn:microsoft.com/office/officeart/2005/8/layout/chevron2"/>
    <dgm:cxn modelId="{76D19E71-9BDF-49F3-B073-7E66F67AEF3D}" type="presParOf" srcId="{0DF6A191-04FB-4861-8F0C-86F9CFC8C34C}" destId="{C6CAE36D-38B7-4BC0-8A36-9D8077DAED64}" srcOrd="0" destOrd="0" presId="urn:microsoft.com/office/officeart/2005/8/layout/chevron2"/>
    <dgm:cxn modelId="{36D37DD4-FA23-4FBA-B3BA-90EC95BF645B}" type="presParOf" srcId="{0DF6A191-04FB-4861-8F0C-86F9CFC8C34C}" destId="{461303DA-5F6F-470D-85EC-9A6FEFFA4182}" srcOrd="1" destOrd="0" presId="urn:microsoft.com/office/officeart/2005/8/layout/chevron2"/>
    <dgm:cxn modelId="{39588A1B-E6DE-4E71-8335-F3034E300421}" type="presParOf" srcId="{D82E1892-3786-400E-BA41-C17668EF6540}" destId="{244E6479-3D91-4DDB-81F9-22D004F99B9A}" srcOrd="1" destOrd="0" presId="urn:microsoft.com/office/officeart/2005/8/layout/chevron2"/>
    <dgm:cxn modelId="{18E18A6F-D37C-4CAB-8C38-D03440CA145D}" type="presParOf" srcId="{D82E1892-3786-400E-BA41-C17668EF6540}" destId="{DECF9987-55DC-433A-9BFF-F136125C1E1A}" srcOrd="2" destOrd="0" presId="urn:microsoft.com/office/officeart/2005/8/layout/chevron2"/>
    <dgm:cxn modelId="{67396D4C-460A-437B-B70A-5533A39BC1C4}" type="presParOf" srcId="{DECF9987-55DC-433A-9BFF-F136125C1E1A}" destId="{CEEB957B-F0A9-4462-802A-D4CF7AEAC9C8}" srcOrd="0" destOrd="0" presId="urn:microsoft.com/office/officeart/2005/8/layout/chevron2"/>
    <dgm:cxn modelId="{63E8E7E8-F5CE-481A-A12F-0781D4C85087}" type="presParOf" srcId="{DECF9987-55DC-433A-9BFF-F136125C1E1A}" destId="{7C902A4D-9542-4E67-B48A-81FEE15B16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1800" dirty="0" smtClean="0"/>
            <a:t>Consider a case where the programmer wants to synchronize access to objects of a class, which does not use synchronized methods. </a:t>
          </a:r>
          <a:endParaRPr lang="en-IN" sz="18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IN" sz="1800" dirty="0" smtClean="0"/>
            <a:t>Also assume that the source code is unavailable because either a third party created it or the class was imported from the built–in library. 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E45042-262D-4A3D-9479-FA60C141BA51}" type="presOf" srcId="{0B2AD9EF-F3ED-4D54-857D-CC1F43F8AFD6}" destId="{DD0F1857-B597-431D-9A0F-C159A0C4F7FE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DDB4C3FA-6ECE-4139-9F07-63B9F9817611}" type="presOf" srcId="{77C6A721-0D40-49DF-9896-538D015E2C22}" destId="{726BFED6-59D2-4F7E-90B2-0814C54F0E71}" srcOrd="0" destOrd="0" presId="urn:microsoft.com/office/officeart/2005/8/layout/list1"/>
    <dgm:cxn modelId="{8453DCC5-74B8-4574-813F-08556A5DBAD4}" type="presOf" srcId="{8A9CBDE3-943D-44B1-AA3B-2C775C191735}" destId="{944BAB04-7C51-4F32-B3D9-6B3BFE861060}" srcOrd="1" destOrd="0" presId="urn:microsoft.com/office/officeart/2005/8/layout/list1"/>
    <dgm:cxn modelId="{9C290689-363E-41CC-91F8-F51FD926EFC0}" type="presOf" srcId="{0B2AD9EF-F3ED-4D54-857D-CC1F43F8AFD6}" destId="{0BC5C34C-6965-41B3-8AB2-EFFE6BA44191}" srcOrd="1" destOrd="0" presId="urn:microsoft.com/office/officeart/2005/8/layout/list1"/>
    <dgm:cxn modelId="{5C2DBCC0-3260-4DD1-9A5A-CA1AE5AB30FF}" type="presOf" srcId="{8A9CBDE3-943D-44B1-AA3B-2C775C191735}" destId="{8AFF8CDB-0AF9-4EA6-BECC-E63ACC5B5E29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B6A3A324-B71C-409E-BA14-C91A385D9CEB}" type="presParOf" srcId="{726BFED6-59D2-4F7E-90B2-0814C54F0E71}" destId="{9825C2F4-6259-4087-975F-D7E57656305B}" srcOrd="0" destOrd="0" presId="urn:microsoft.com/office/officeart/2005/8/layout/list1"/>
    <dgm:cxn modelId="{F01DDE8A-A59D-4396-BA0A-2D83C3ABFACE}" type="presParOf" srcId="{9825C2F4-6259-4087-975F-D7E57656305B}" destId="{8AFF8CDB-0AF9-4EA6-BECC-E63ACC5B5E29}" srcOrd="0" destOrd="0" presId="urn:microsoft.com/office/officeart/2005/8/layout/list1"/>
    <dgm:cxn modelId="{6FD4C05F-E3C9-4F86-9447-BE3FCD63DAFE}" type="presParOf" srcId="{9825C2F4-6259-4087-975F-D7E57656305B}" destId="{944BAB04-7C51-4F32-B3D9-6B3BFE861060}" srcOrd="1" destOrd="0" presId="urn:microsoft.com/office/officeart/2005/8/layout/list1"/>
    <dgm:cxn modelId="{34CE0D8F-C9DC-4496-9E43-5B2F1D3F74E8}" type="presParOf" srcId="{726BFED6-59D2-4F7E-90B2-0814C54F0E71}" destId="{0B92971E-CD3F-40AB-A72B-D3F249C8A999}" srcOrd="1" destOrd="0" presId="urn:microsoft.com/office/officeart/2005/8/layout/list1"/>
    <dgm:cxn modelId="{ACA31B93-5416-4F59-AD9D-8019393E0B9F}" type="presParOf" srcId="{726BFED6-59D2-4F7E-90B2-0814C54F0E71}" destId="{A3794F34-CF38-4878-8BA7-B0E44BC4E8BE}" srcOrd="2" destOrd="0" presId="urn:microsoft.com/office/officeart/2005/8/layout/list1"/>
    <dgm:cxn modelId="{6B389DD6-D5E9-4E30-9AE8-2D27B681FD51}" type="presParOf" srcId="{726BFED6-59D2-4F7E-90B2-0814C54F0E71}" destId="{F2E948CE-AB6E-441B-9C84-EB73198946D1}" srcOrd="3" destOrd="0" presId="urn:microsoft.com/office/officeart/2005/8/layout/list1"/>
    <dgm:cxn modelId="{9EAAFE09-6C95-45BD-960B-DF077D5A7773}" type="presParOf" srcId="{726BFED6-59D2-4F7E-90B2-0814C54F0E71}" destId="{29C14D80-9378-4DBC-8F98-7A1924A78E08}" srcOrd="4" destOrd="0" presId="urn:microsoft.com/office/officeart/2005/8/layout/list1"/>
    <dgm:cxn modelId="{E030CDF6-B97D-4C55-9829-0201B8048EF0}" type="presParOf" srcId="{29C14D80-9378-4DBC-8F98-7A1924A78E08}" destId="{DD0F1857-B597-431D-9A0F-C159A0C4F7FE}" srcOrd="0" destOrd="0" presId="urn:microsoft.com/office/officeart/2005/8/layout/list1"/>
    <dgm:cxn modelId="{8A4511B3-4ADE-4B1C-ACB8-651ED48EE81D}" type="presParOf" srcId="{29C14D80-9378-4DBC-8F98-7A1924A78E08}" destId="{0BC5C34C-6965-41B3-8AB2-EFFE6BA44191}" srcOrd="1" destOrd="0" presId="urn:microsoft.com/office/officeart/2005/8/layout/list1"/>
    <dgm:cxn modelId="{9B5CAEE9-8783-4007-82F6-933ABA073E9E}" type="presParOf" srcId="{726BFED6-59D2-4F7E-90B2-0814C54F0E71}" destId="{CA2529F1-05C9-4708-AE54-66005BE69934}" srcOrd="5" destOrd="0" presId="urn:microsoft.com/office/officeart/2005/8/layout/list1"/>
    <dgm:cxn modelId="{FCA0AA57-0096-4AA7-BF68-8635B85E7FD7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1800" dirty="0" smtClean="0"/>
            <a:t>Allowed to wait for the lock of a synchronized block of resource currently used by another thread. </a:t>
          </a:r>
          <a:endParaRPr lang="en-IN" sz="18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IN" sz="1800" dirty="0" smtClean="0"/>
            <a:t>Notified	to end its waiting state and get the lock of that synchronized block of resource.</a:t>
          </a:r>
          <a:endParaRPr lang="en-GB" sz="1800" dirty="0" smtClean="0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FEE049-6259-4FEF-9D56-34F42B3FCD9E}" type="presOf" srcId="{8A9CBDE3-943D-44B1-AA3B-2C775C191735}" destId="{944BAB04-7C51-4F32-B3D9-6B3BFE861060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74650494-D4D7-4661-9F22-4B23FF5A4A6E}" type="presOf" srcId="{0B2AD9EF-F3ED-4D54-857D-CC1F43F8AFD6}" destId="{0BC5C34C-6965-41B3-8AB2-EFFE6BA44191}" srcOrd="1" destOrd="0" presId="urn:microsoft.com/office/officeart/2005/8/layout/list1"/>
    <dgm:cxn modelId="{1AF88D5B-ABDB-4405-A748-019A1B4D4FC3}" type="presOf" srcId="{0B2AD9EF-F3ED-4D54-857D-CC1F43F8AFD6}" destId="{DD0F1857-B597-431D-9A0F-C159A0C4F7FE}" srcOrd="0" destOrd="0" presId="urn:microsoft.com/office/officeart/2005/8/layout/list1"/>
    <dgm:cxn modelId="{767979B2-3637-481E-9158-53CD59C5C1B0}" type="presOf" srcId="{8A9CBDE3-943D-44B1-AA3B-2C775C191735}" destId="{8AFF8CDB-0AF9-4EA6-BECC-E63ACC5B5E29}" srcOrd="0" destOrd="0" presId="urn:microsoft.com/office/officeart/2005/8/layout/list1"/>
    <dgm:cxn modelId="{E57C7E19-686D-428C-86FE-DF3F56A24922}" type="presOf" srcId="{77C6A721-0D40-49DF-9896-538D015E2C22}" destId="{726BFED6-59D2-4F7E-90B2-0814C54F0E71}" srcOrd="0" destOrd="0" presId="urn:microsoft.com/office/officeart/2005/8/layout/list1"/>
    <dgm:cxn modelId="{E3FAEA3C-9601-4896-8E00-7580E0496CD8}" type="presParOf" srcId="{726BFED6-59D2-4F7E-90B2-0814C54F0E71}" destId="{9825C2F4-6259-4087-975F-D7E57656305B}" srcOrd="0" destOrd="0" presId="urn:microsoft.com/office/officeart/2005/8/layout/list1"/>
    <dgm:cxn modelId="{8C7B8166-1DFE-42A4-838A-FC50A6A2252A}" type="presParOf" srcId="{9825C2F4-6259-4087-975F-D7E57656305B}" destId="{8AFF8CDB-0AF9-4EA6-BECC-E63ACC5B5E29}" srcOrd="0" destOrd="0" presId="urn:microsoft.com/office/officeart/2005/8/layout/list1"/>
    <dgm:cxn modelId="{08BE9C60-DE69-4CF5-9597-61C89495F5D6}" type="presParOf" srcId="{9825C2F4-6259-4087-975F-D7E57656305B}" destId="{944BAB04-7C51-4F32-B3D9-6B3BFE861060}" srcOrd="1" destOrd="0" presId="urn:microsoft.com/office/officeart/2005/8/layout/list1"/>
    <dgm:cxn modelId="{95D5EF28-BB0C-43BB-B06F-AF1383F9CC35}" type="presParOf" srcId="{726BFED6-59D2-4F7E-90B2-0814C54F0E71}" destId="{0B92971E-CD3F-40AB-A72B-D3F249C8A999}" srcOrd="1" destOrd="0" presId="urn:microsoft.com/office/officeart/2005/8/layout/list1"/>
    <dgm:cxn modelId="{3EC12D2D-5A08-479E-8D9B-A8298249A46D}" type="presParOf" srcId="{726BFED6-59D2-4F7E-90B2-0814C54F0E71}" destId="{A3794F34-CF38-4878-8BA7-B0E44BC4E8BE}" srcOrd="2" destOrd="0" presId="urn:microsoft.com/office/officeart/2005/8/layout/list1"/>
    <dgm:cxn modelId="{B9286B33-0B43-4C9A-9AED-264C453486A6}" type="presParOf" srcId="{726BFED6-59D2-4F7E-90B2-0814C54F0E71}" destId="{F2E948CE-AB6E-441B-9C84-EB73198946D1}" srcOrd="3" destOrd="0" presId="urn:microsoft.com/office/officeart/2005/8/layout/list1"/>
    <dgm:cxn modelId="{CF6FA418-E77C-49E4-9B28-B5972B71DCE3}" type="presParOf" srcId="{726BFED6-59D2-4F7E-90B2-0814C54F0E71}" destId="{29C14D80-9378-4DBC-8F98-7A1924A78E08}" srcOrd="4" destOrd="0" presId="urn:microsoft.com/office/officeart/2005/8/layout/list1"/>
    <dgm:cxn modelId="{1800F7B2-B3F5-4D3A-AEA1-2EFF4AA828EA}" type="presParOf" srcId="{29C14D80-9378-4DBC-8F98-7A1924A78E08}" destId="{DD0F1857-B597-431D-9A0F-C159A0C4F7FE}" srcOrd="0" destOrd="0" presId="urn:microsoft.com/office/officeart/2005/8/layout/list1"/>
    <dgm:cxn modelId="{B4657F9C-9329-406C-8FEC-87FC4716CB8F}" type="presParOf" srcId="{29C14D80-9378-4DBC-8F98-7A1924A78E08}" destId="{0BC5C34C-6965-41B3-8AB2-EFFE6BA44191}" srcOrd="1" destOrd="0" presId="urn:microsoft.com/office/officeart/2005/8/layout/list1"/>
    <dgm:cxn modelId="{0B6F6B06-17BE-4F22-BD0F-2E3607EC493D}" type="presParOf" srcId="{726BFED6-59D2-4F7E-90B2-0814C54F0E71}" destId="{CA2529F1-05C9-4708-AE54-66005BE69934}" srcOrd="5" destOrd="0" presId="urn:microsoft.com/office/officeart/2005/8/layout/list1"/>
    <dgm:cxn modelId="{10BB3389-7933-469E-BA74-6BCFA532FDED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1800" b="0" u="none" dirty="0" smtClean="0"/>
            <a:t>1</a:t>
          </a:r>
          <a:endParaRPr lang="en-GB" sz="1800" b="0" u="none" dirty="0" smtClean="0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501C5AD9-26C7-4DAC-B4DD-C9B38E05F810}">
      <dgm:prSet phldrT="[Text]" custT="1"/>
      <dgm:spPr/>
      <dgm:t>
        <a:bodyPr/>
        <a:lstStyle/>
        <a:p>
          <a:r>
            <a:rPr lang="en-IN" sz="1800" b="0" u="none" dirty="0" smtClean="0"/>
            <a:t>The calling thread gives up the CPU and lock.</a:t>
          </a:r>
          <a:endParaRPr lang="en-GB" sz="1800" b="0" dirty="0"/>
        </a:p>
      </dgm:t>
    </dgm:pt>
    <dgm:pt modelId="{595875B9-AA84-40CB-91DF-FEEAB71F6129}" type="parTrans" cxnId="{37A5EE04-463B-43A1-B3EB-3133A8B3B51C}">
      <dgm:prSet/>
      <dgm:spPr/>
      <dgm:t>
        <a:bodyPr/>
        <a:lstStyle/>
        <a:p>
          <a:endParaRPr lang="en-GB"/>
        </a:p>
      </dgm:t>
    </dgm:pt>
    <dgm:pt modelId="{C2152F1F-DCEC-4C7D-98EB-4BD47C753B38}" type="sibTrans" cxnId="{37A5EE04-463B-43A1-B3EB-3133A8B3B51C}">
      <dgm:prSet/>
      <dgm:spPr/>
      <dgm:t>
        <a:bodyPr/>
        <a:lstStyle/>
        <a:p>
          <a:endParaRPr lang="en-GB"/>
        </a:p>
      </dgm:t>
    </dgm:pt>
    <dgm:pt modelId="{F5CB569F-5415-4507-ACD7-2FBAA448ACFF}">
      <dgm:prSet custT="1"/>
      <dgm:spPr/>
      <dgm:t>
        <a:bodyPr/>
        <a:lstStyle/>
        <a:p>
          <a:r>
            <a:rPr lang="en-GB" sz="1800" b="0" dirty="0" smtClean="0"/>
            <a:t>2</a:t>
          </a:r>
          <a:endParaRPr lang="en-GB" sz="1800" b="0" dirty="0"/>
        </a:p>
      </dgm:t>
    </dgm:pt>
    <dgm:pt modelId="{F96CFD89-5833-4595-B2BE-D6364C0655F2}" type="parTrans" cxnId="{8BE44DBF-D4B4-47CD-BE83-2F540D29E33E}">
      <dgm:prSet/>
      <dgm:spPr/>
      <dgm:t>
        <a:bodyPr/>
        <a:lstStyle/>
        <a:p>
          <a:endParaRPr lang="en-GB"/>
        </a:p>
      </dgm:t>
    </dgm:pt>
    <dgm:pt modelId="{94A97170-4198-4704-832F-987FF128F55E}" type="sibTrans" cxnId="{8BE44DBF-D4B4-47CD-BE83-2F540D29E33E}">
      <dgm:prSet/>
      <dgm:spPr/>
      <dgm:t>
        <a:bodyPr/>
        <a:lstStyle/>
        <a:p>
          <a:endParaRPr lang="en-GB"/>
        </a:p>
      </dgm:t>
    </dgm:pt>
    <dgm:pt modelId="{B0A8993D-7D00-4F17-91E9-EAF0F34FCA77}">
      <dgm:prSet phldrT="[Text]" custT="1"/>
      <dgm:spPr/>
      <dgm:t>
        <a:bodyPr/>
        <a:lstStyle/>
        <a:p>
          <a:r>
            <a:rPr lang="en-IN" sz="1800" b="0" u="none" dirty="0" smtClean="0"/>
            <a:t>The calling thread goes into the waiting state of monitor.</a:t>
          </a:r>
          <a:endParaRPr lang="en-GB" sz="1800" b="0" dirty="0"/>
        </a:p>
      </dgm:t>
    </dgm:pt>
    <dgm:pt modelId="{E432A856-967F-4D22-82A2-2147F091D80B}" type="parTrans" cxnId="{FB4BF1D9-D7D3-44E6-874F-2D7E2120A9DE}">
      <dgm:prSet/>
      <dgm:spPr/>
      <dgm:t>
        <a:bodyPr/>
        <a:lstStyle/>
        <a:p>
          <a:endParaRPr lang="en-GB"/>
        </a:p>
      </dgm:t>
    </dgm:pt>
    <dgm:pt modelId="{E258E12A-A9F0-4065-980C-25E6340456CC}" type="sibTrans" cxnId="{FB4BF1D9-D7D3-44E6-874F-2D7E2120A9DE}">
      <dgm:prSet/>
      <dgm:spPr/>
      <dgm:t>
        <a:bodyPr/>
        <a:lstStyle/>
        <a:p>
          <a:endParaRPr lang="en-GB"/>
        </a:p>
      </dgm:t>
    </dgm:pt>
    <dgm:pt modelId="{D82E1892-3786-400E-BA41-C17668EF6540}" type="pres">
      <dgm:prSet presAssocID="{77C6A721-0D40-49DF-9896-538D015E2C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DF6A191-04FB-4861-8F0C-86F9CFC8C34C}" type="pres">
      <dgm:prSet presAssocID="{8A9CBDE3-943D-44B1-AA3B-2C775C191735}" presName="composite" presStyleCnt="0"/>
      <dgm:spPr/>
    </dgm:pt>
    <dgm:pt modelId="{C6CAE36D-38B7-4BC0-8A36-9D8077DAED64}" type="pres">
      <dgm:prSet presAssocID="{8A9CBDE3-943D-44B1-AA3B-2C775C19173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303DA-5F6F-470D-85EC-9A6FEFFA4182}" type="pres">
      <dgm:prSet presAssocID="{8A9CBDE3-943D-44B1-AA3B-2C775C19173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4E6479-3D91-4DDB-81F9-22D004F99B9A}" type="pres">
      <dgm:prSet presAssocID="{4BE0501D-50E8-49B5-950C-96E7596EBD91}" presName="sp" presStyleCnt="0"/>
      <dgm:spPr/>
    </dgm:pt>
    <dgm:pt modelId="{DECF9987-55DC-433A-9BFF-F136125C1E1A}" type="pres">
      <dgm:prSet presAssocID="{F5CB569F-5415-4507-ACD7-2FBAA448ACFF}" presName="composite" presStyleCnt="0"/>
      <dgm:spPr/>
    </dgm:pt>
    <dgm:pt modelId="{CEEB957B-F0A9-4462-802A-D4CF7AEAC9C8}" type="pres">
      <dgm:prSet presAssocID="{F5CB569F-5415-4507-ACD7-2FBAA448ACF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02A4D-9542-4E67-B48A-81FEE15B16BE}" type="pres">
      <dgm:prSet presAssocID="{F5CB569F-5415-4507-ACD7-2FBAA448ACF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7A5EE04-463B-43A1-B3EB-3133A8B3B51C}" srcId="{8A9CBDE3-943D-44B1-AA3B-2C775C191735}" destId="{501C5AD9-26C7-4DAC-B4DD-C9B38E05F810}" srcOrd="0" destOrd="0" parTransId="{595875B9-AA84-40CB-91DF-FEEAB71F6129}" sibTransId="{C2152F1F-DCEC-4C7D-98EB-4BD47C753B38}"/>
    <dgm:cxn modelId="{E70A5D29-5D6E-41E9-92D1-B32F13F17C6A}" type="presOf" srcId="{8A9CBDE3-943D-44B1-AA3B-2C775C191735}" destId="{C6CAE36D-38B7-4BC0-8A36-9D8077DAED64}" srcOrd="0" destOrd="0" presId="urn:microsoft.com/office/officeart/2005/8/layout/chevron2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A9A95382-1E76-401E-B479-A39F36429534}" type="presOf" srcId="{F5CB569F-5415-4507-ACD7-2FBAA448ACFF}" destId="{CEEB957B-F0A9-4462-802A-D4CF7AEAC9C8}" srcOrd="0" destOrd="0" presId="urn:microsoft.com/office/officeart/2005/8/layout/chevron2"/>
    <dgm:cxn modelId="{DF2E108D-87D5-4161-B6AC-230392A07110}" type="presOf" srcId="{77C6A721-0D40-49DF-9896-538D015E2C22}" destId="{D82E1892-3786-400E-BA41-C17668EF6540}" srcOrd="0" destOrd="0" presId="urn:microsoft.com/office/officeart/2005/8/layout/chevron2"/>
    <dgm:cxn modelId="{FB4BF1D9-D7D3-44E6-874F-2D7E2120A9DE}" srcId="{F5CB569F-5415-4507-ACD7-2FBAA448ACFF}" destId="{B0A8993D-7D00-4F17-91E9-EAF0F34FCA77}" srcOrd="0" destOrd="0" parTransId="{E432A856-967F-4D22-82A2-2147F091D80B}" sibTransId="{E258E12A-A9F0-4065-980C-25E6340456CC}"/>
    <dgm:cxn modelId="{8BE44DBF-D4B4-47CD-BE83-2F540D29E33E}" srcId="{77C6A721-0D40-49DF-9896-538D015E2C22}" destId="{F5CB569F-5415-4507-ACD7-2FBAA448ACFF}" srcOrd="1" destOrd="0" parTransId="{F96CFD89-5833-4595-B2BE-D6364C0655F2}" sibTransId="{94A97170-4198-4704-832F-987FF128F55E}"/>
    <dgm:cxn modelId="{8378C4C4-1403-4FB0-89D5-D4ED75476F6F}" type="presOf" srcId="{B0A8993D-7D00-4F17-91E9-EAF0F34FCA77}" destId="{7C902A4D-9542-4E67-B48A-81FEE15B16BE}" srcOrd="0" destOrd="0" presId="urn:microsoft.com/office/officeart/2005/8/layout/chevron2"/>
    <dgm:cxn modelId="{25B3EFEF-C17D-4A2B-A936-B84A606F64A4}" type="presOf" srcId="{501C5AD9-26C7-4DAC-B4DD-C9B38E05F810}" destId="{461303DA-5F6F-470D-85EC-9A6FEFFA4182}" srcOrd="0" destOrd="0" presId="urn:microsoft.com/office/officeart/2005/8/layout/chevron2"/>
    <dgm:cxn modelId="{39E63292-F174-4E82-823F-C17144E36B68}" type="presParOf" srcId="{D82E1892-3786-400E-BA41-C17668EF6540}" destId="{0DF6A191-04FB-4861-8F0C-86F9CFC8C34C}" srcOrd="0" destOrd="0" presId="urn:microsoft.com/office/officeart/2005/8/layout/chevron2"/>
    <dgm:cxn modelId="{BB56EC9F-3675-4AC5-A255-BD136947CFF2}" type="presParOf" srcId="{0DF6A191-04FB-4861-8F0C-86F9CFC8C34C}" destId="{C6CAE36D-38B7-4BC0-8A36-9D8077DAED64}" srcOrd="0" destOrd="0" presId="urn:microsoft.com/office/officeart/2005/8/layout/chevron2"/>
    <dgm:cxn modelId="{4096B271-9480-4745-AA17-69313ED6CE0D}" type="presParOf" srcId="{0DF6A191-04FB-4861-8F0C-86F9CFC8C34C}" destId="{461303DA-5F6F-470D-85EC-9A6FEFFA4182}" srcOrd="1" destOrd="0" presId="urn:microsoft.com/office/officeart/2005/8/layout/chevron2"/>
    <dgm:cxn modelId="{E8FF4437-A4BE-44BD-96E7-EE3693E1A1AB}" type="presParOf" srcId="{D82E1892-3786-400E-BA41-C17668EF6540}" destId="{244E6479-3D91-4DDB-81F9-22D004F99B9A}" srcOrd="1" destOrd="0" presId="urn:microsoft.com/office/officeart/2005/8/layout/chevron2"/>
    <dgm:cxn modelId="{2BE67988-EECA-404D-A844-5B8387BD5A30}" type="presParOf" srcId="{D82E1892-3786-400E-BA41-C17668EF6540}" destId="{DECF9987-55DC-433A-9BFF-F136125C1E1A}" srcOrd="2" destOrd="0" presId="urn:microsoft.com/office/officeart/2005/8/layout/chevron2"/>
    <dgm:cxn modelId="{B50E34CF-A522-4D12-99E0-48168B1C9788}" type="presParOf" srcId="{DECF9987-55DC-433A-9BFF-F136125C1E1A}" destId="{CEEB957B-F0A9-4462-802A-D4CF7AEAC9C8}" srcOrd="0" destOrd="0" presId="urn:microsoft.com/office/officeart/2005/8/layout/chevron2"/>
    <dgm:cxn modelId="{97BB40A5-4756-440B-B545-336681B4C432}" type="presParOf" srcId="{DECF9987-55DC-433A-9BFF-F136125C1E1A}" destId="{7C902A4D-9542-4E67-B48A-81FEE15B16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1800" dirty="0" smtClean="0"/>
            <a:t>The waiting thread moves out of the waiting space of the monitor and into the ready state.</a:t>
          </a:r>
          <a:endParaRPr lang="en-IN" sz="18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IN" sz="1800" dirty="0" smtClean="0"/>
            <a:t>The thread that was notified is now eligible to get back the monitor’s lock before it can continue.</a:t>
          </a:r>
          <a:endParaRPr lang="en-GB" sz="1800" dirty="0" smtClean="0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26333EA-CF5F-4A4D-9CAE-1ACF07334D81}" type="presOf" srcId="{0B2AD9EF-F3ED-4D54-857D-CC1F43F8AFD6}" destId="{0BC5C34C-6965-41B3-8AB2-EFFE6BA44191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C29FBF6D-0674-4482-8E57-BCBF0F5F2063}" type="presOf" srcId="{77C6A721-0D40-49DF-9896-538D015E2C22}" destId="{726BFED6-59D2-4F7E-90B2-0814C54F0E71}" srcOrd="0" destOrd="0" presId="urn:microsoft.com/office/officeart/2005/8/layout/list1"/>
    <dgm:cxn modelId="{CF3FD55C-1471-42F6-8B29-03908591F700}" type="presOf" srcId="{0B2AD9EF-F3ED-4D54-857D-CC1F43F8AFD6}" destId="{DD0F1857-B597-431D-9A0F-C159A0C4F7FE}" srcOrd="0" destOrd="0" presId="urn:microsoft.com/office/officeart/2005/8/layout/list1"/>
    <dgm:cxn modelId="{2B2CEF76-144D-4C7C-89C1-D81005ABD2CE}" type="presOf" srcId="{8A9CBDE3-943D-44B1-AA3B-2C775C191735}" destId="{944BAB04-7C51-4F32-B3D9-6B3BFE861060}" srcOrd="1" destOrd="0" presId="urn:microsoft.com/office/officeart/2005/8/layout/list1"/>
    <dgm:cxn modelId="{FD564F6B-0C12-4EF8-AF20-59F289ED4676}" type="presOf" srcId="{8A9CBDE3-943D-44B1-AA3B-2C775C191735}" destId="{8AFF8CDB-0AF9-4EA6-BECC-E63ACC5B5E29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2E19693B-9D44-4E65-A7B6-E536FC265BD9}" type="presParOf" srcId="{726BFED6-59D2-4F7E-90B2-0814C54F0E71}" destId="{9825C2F4-6259-4087-975F-D7E57656305B}" srcOrd="0" destOrd="0" presId="urn:microsoft.com/office/officeart/2005/8/layout/list1"/>
    <dgm:cxn modelId="{C01F2785-2835-4F69-A4DA-8167FB8FAA3B}" type="presParOf" srcId="{9825C2F4-6259-4087-975F-D7E57656305B}" destId="{8AFF8CDB-0AF9-4EA6-BECC-E63ACC5B5E29}" srcOrd="0" destOrd="0" presId="urn:microsoft.com/office/officeart/2005/8/layout/list1"/>
    <dgm:cxn modelId="{927541BD-658E-4C51-8066-1B2F2B658CE9}" type="presParOf" srcId="{9825C2F4-6259-4087-975F-D7E57656305B}" destId="{944BAB04-7C51-4F32-B3D9-6B3BFE861060}" srcOrd="1" destOrd="0" presId="urn:microsoft.com/office/officeart/2005/8/layout/list1"/>
    <dgm:cxn modelId="{F557F36B-DB30-4396-B012-72FE336FB802}" type="presParOf" srcId="{726BFED6-59D2-4F7E-90B2-0814C54F0E71}" destId="{0B92971E-CD3F-40AB-A72B-D3F249C8A999}" srcOrd="1" destOrd="0" presId="urn:microsoft.com/office/officeart/2005/8/layout/list1"/>
    <dgm:cxn modelId="{69A825AC-774E-45E8-BA08-4DC124B5A325}" type="presParOf" srcId="{726BFED6-59D2-4F7E-90B2-0814C54F0E71}" destId="{A3794F34-CF38-4878-8BA7-B0E44BC4E8BE}" srcOrd="2" destOrd="0" presId="urn:microsoft.com/office/officeart/2005/8/layout/list1"/>
    <dgm:cxn modelId="{AE9C1A83-8606-4FBE-A069-0625D8981950}" type="presParOf" srcId="{726BFED6-59D2-4F7E-90B2-0814C54F0E71}" destId="{F2E948CE-AB6E-441B-9C84-EB73198946D1}" srcOrd="3" destOrd="0" presId="urn:microsoft.com/office/officeart/2005/8/layout/list1"/>
    <dgm:cxn modelId="{577B26D1-41E1-41A1-888A-91143C58BF87}" type="presParOf" srcId="{726BFED6-59D2-4F7E-90B2-0814C54F0E71}" destId="{29C14D80-9378-4DBC-8F98-7A1924A78E08}" srcOrd="4" destOrd="0" presId="urn:microsoft.com/office/officeart/2005/8/layout/list1"/>
    <dgm:cxn modelId="{9244D4A6-2F9C-46B3-9B54-E5D18859114E}" type="presParOf" srcId="{29C14D80-9378-4DBC-8F98-7A1924A78E08}" destId="{DD0F1857-B597-431D-9A0F-C159A0C4F7FE}" srcOrd="0" destOrd="0" presId="urn:microsoft.com/office/officeart/2005/8/layout/list1"/>
    <dgm:cxn modelId="{E722E53A-CF2F-43D4-833E-F68B00BA240B}" type="presParOf" srcId="{29C14D80-9378-4DBC-8F98-7A1924A78E08}" destId="{0BC5C34C-6965-41B3-8AB2-EFFE6BA44191}" srcOrd="1" destOrd="0" presId="urn:microsoft.com/office/officeart/2005/8/layout/list1"/>
    <dgm:cxn modelId="{384CF303-A7ED-4205-B47F-1956526FF15B}" type="presParOf" srcId="{726BFED6-59D2-4F7E-90B2-0814C54F0E71}" destId="{CA2529F1-05C9-4708-AE54-66005BE69934}" srcOrd="5" destOrd="0" presId="urn:microsoft.com/office/officeart/2005/8/layout/list1"/>
    <dgm:cxn modelId="{133E0E4D-202F-4BF7-9B63-545AD54A9831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59FE40-BEA1-4443-B4B1-647D8DA7EAD0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5A8834EB-F3AE-4438-9CCF-BBEEDC214A2A}">
      <dgm:prSet phldrT="[Text]"/>
      <dgm:spPr/>
      <dgm:t>
        <a:bodyPr/>
        <a:lstStyle/>
        <a:p>
          <a:r>
            <a:rPr lang="en-GB" dirty="0" smtClean="0"/>
            <a:t>Thread A </a:t>
          </a:r>
          <a:endParaRPr lang="en-GB" dirty="0"/>
        </a:p>
      </dgm:t>
    </dgm:pt>
    <dgm:pt modelId="{39491C84-01DF-4337-B7D5-D2CE133EE0FC}" type="parTrans" cxnId="{A4D803BD-92C5-4B52-85C6-5ABCEEA2E056}">
      <dgm:prSet/>
      <dgm:spPr/>
      <dgm:t>
        <a:bodyPr/>
        <a:lstStyle/>
        <a:p>
          <a:endParaRPr lang="en-GB"/>
        </a:p>
      </dgm:t>
    </dgm:pt>
    <dgm:pt modelId="{A9BFD6A6-2501-4619-82E3-A005F6E2E560}" type="sibTrans" cxnId="{A4D803BD-92C5-4B52-85C6-5ABCEEA2E056}">
      <dgm:prSet/>
      <dgm:spPr/>
      <dgm:t>
        <a:bodyPr/>
        <a:lstStyle/>
        <a:p>
          <a:endParaRPr lang="en-GB"/>
        </a:p>
      </dgm:t>
    </dgm:pt>
    <dgm:pt modelId="{A3F9E81D-4A53-4CDB-BD97-5F14C51B9A92}">
      <dgm:prSet phldrT="[Text]"/>
      <dgm:spPr/>
      <dgm:t>
        <a:bodyPr/>
        <a:lstStyle/>
        <a:p>
          <a:r>
            <a:rPr lang="en-GB" dirty="0" smtClean="0"/>
            <a:t>Thread B</a:t>
          </a:r>
          <a:endParaRPr lang="en-GB" dirty="0"/>
        </a:p>
      </dgm:t>
    </dgm:pt>
    <dgm:pt modelId="{15360F70-F491-4462-A9AE-919CDF04158F}" type="parTrans" cxnId="{93C96290-79E8-4830-A923-1B28E33DF4D1}">
      <dgm:prSet/>
      <dgm:spPr/>
      <dgm:t>
        <a:bodyPr/>
        <a:lstStyle/>
        <a:p>
          <a:endParaRPr lang="en-GB"/>
        </a:p>
      </dgm:t>
    </dgm:pt>
    <dgm:pt modelId="{77654CC7-2137-4D4B-B49E-86EC71C64B9C}" type="sibTrans" cxnId="{93C96290-79E8-4830-A923-1B28E33DF4D1}">
      <dgm:prSet/>
      <dgm:spPr/>
      <dgm:t>
        <a:bodyPr/>
        <a:lstStyle/>
        <a:p>
          <a:endParaRPr lang="en-GB"/>
        </a:p>
      </dgm:t>
    </dgm:pt>
    <dgm:pt modelId="{2E8FC8A3-2ADA-4047-9E61-ACE22A82C237}">
      <dgm:prSet phldrT="[Text]"/>
      <dgm:spPr/>
      <dgm:t>
        <a:bodyPr/>
        <a:lstStyle/>
        <a:p>
          <a:r>
            <a:rPr lang="en-GB" dirty="0" smtClean="0"/>
            <a:t>Thread C</a:t>
          </a:r>
          <a:endParaRPr lang="en-GB" dirty="0"/>
        </a:p>
      </dgm:t>
    </dgm:pt>
    <dgm:pt modelId="{793C1B74-F487-4327-85E2-36ACCFB583F3}" type="parTrans" cxnId="{98396F4E-555B-4E87-B354-5773AEBDFE62}">
      <dgm:prSet/>
      <dgm:spPr/>
      <dgm:t>
        <a:bodyPr/>
        <a:lstStyle/>
        <a:p>
          <a:endParaRPr lang="en-GB"/>
        </a:p>
      </dgm:t>
    </dgm:pt>
    <dgm:pt modelId="{E438F9B6-2D7F-4DDB-AC94-F25ADBCD58EA}" type="sibTrans" cxnId="{98396F4E-555B-4E87-B354-5773AEBDFE62}">
      <dgm:prSet/>
      <dgm:spPr/>
      <dgm:t>
        <a:bodyPr/>
        <a:lstStyle/>
        <a:p>
          <a:endParaRPr lang="en-GB"/>
        </a:p>
      </dgm:t>
    </dgm:pt>
    <dgm:pt modelId="{7897ED3A-5A8A-4EEE-8699-4FA4FB0EE77A}" type="pres">
      <dgm:prSet presAssocID="{9B59FE40-BEA1-4443-B4B1-647D8DA7EAD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9CB1E0-2EF0-4C16-9153-0ADE3408FAAA}" type="pres">
      <dgm:prSet presAssocID="{5A8834EB-F3AE-4438-9CCF-BBEEDC214A2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9D115E-13BF-49D5-A6E1-81076747EABC}" type="pres">
      <dgm:prSet presAssocID="{A9BFD6A6-2501-4619-82E3-A005F6E2E56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0FFCF92-C737-4F3B-BF4B-891FF7EBE83E}" type="pres">
      <dgm:prSet presAssocID="{A9BFD6A6-2501-4619-82E3-A005F6E2E56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0E7824-0DE4-41AD-A2A6-66B70467A089}" type="pres">
      <dgm:prSet presAssocID="{A3F9E81D-4A53-4CDB-BD97-5F14C51B9A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5A27F-4911-4FD2-9182-EB310216910E}" type="pres">
      <dgm:prSet presAssocID="{77654CC7-2137-4D4B-B49E-86EC71C64B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D69B5A8-07CA-4400-9CD5-B5DF7B2BBFC1}" type="pres">
      <dgm:prSet presAssocID="{77654CC7-2137-4D4B-B49E-86EC71C64B9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759CD57-0423-474C-B41E-19A37A5B802C}" type="pres">
      <dgm:prSet presAssocID="{2E8FC8A3-2ADA-4047-9E61-ACE22A82C2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97318-3C48-4FF1-A28F-C6FD7049F46C}" type="pres">
      <dgm:prSet presAssocID="{E438F9B6-2D7F-4DDB-AC94-F25ADBCD58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2E2CA41-631D-4756-9329-033667475BDE}" type="pres">
      <dgm:prSet presAssocID="{E438F9B6-2D7F-4DDB-AC94-F25ADBCD58EA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00D934A-D3A6-41B4-AC0E-C27020116F53}" type="presOf" srcId="{77654CC7-2137-4D4B-B49E-86EC71C64B9C}" destId="{2D69B5A8-07CA-4400-9CD5-B5DF7B2BBFC1}" srcOrd="1" destOrd="0" presId="urn:microsoft.com/office/officeart/2005/8/layout/cycle2"/>
    <dgm:cxn modelId="{1B92BEE7-4817-4506-B0B5-1D56ABED06A8}" type="presOf" srcId="{A9BFD6A6-2501-4619-82E3-A005F6E2E560}" destId="{C0FFCF92-C737-4F3B-BF4B-891FF7EBE83E}" srcOrd="1" destOrd="0" presId="urn:microsoft.com/office/officeart/2005/8/layout/cycle2"/>
    <dgm:cxn modelId="{E5703B58-B43F-444C-9F77-C743A36E339C}" type="presOf" srcId="{A9BFD6A6-2501-4619-82E3-A005F6E2E560}" destId="{469D115E-13BF-49D5-A6E1-81076747EABC}" srcOrd="0" destOrd="0" presId="urn:microsoft.com/office/officeart/2005/8/layout/cycle2"/>
    <dgm:cxn modelId="{93C96290-79E8-4830-A923-1B28E33DF4D1}" srcId="{9B59FE40-BEA1-4443-B4B1-647D8DA7EAD0}" destId="{A3F9E81D-4A53-4CDB-BD97-5F14C51B9A92}" srcOrd="1" destOrd="0" parTransId="{15360F70-F491-4462-A9AE-919CDF04158F}" sibTransId="{77654CC7-2137-4D4B-B49E-86EC71C64B9C}"/>
    <dgm:cxn modelId="{9704C0AB-DD9D-4B3E-BC58-EC8CD5D8A0C6}" type="presOf" srcId="{77654CC7-2137-4D4B-B49E-86EC71C64B9C}" destId="{2D65A27F-4911-4FD2-9182-EB310216910E}" srcOrd="0" destOrd="0" presId="urn:microsoft.com/office/officeart/2005/8/layout/cycle2"/>
    <dgm:cxn modelId="{0DD0F7D4-613A-45C0-A2D3-EAC8DCC950ED}" type="presOf" srcId="{E438F9B6-2D7F-4DDB-AC94-F25ADBCD58EA}" destId="{F2E2CA41-631D-4756-9329-033667475BDE}" srcOrd="1" destOrd="0" presId="urn:microsoft.com/office/officeart/2005/8/layout/cycle2"/>
    <dgm:cxn modelId="{EF1D6700-5078-4956-941D-638C4D71CC53}" type="presOf" srcId="{9B59FE40-BEA1-4443-B4B1-647D8DA7EAD0}" destId="{7897ED3A-5A8A-4EEE-8699-4FA4FB0EE77A}" srcOrd="0" destOrd="0" presId="urn:microsoft.com/office/officeart/2005/8/layout/cycle2"/>
    <dgm:cxn modelId="{81EFA62F-B918-4025-BE20-42E7B90B7DD2}" type="presOf" srcId="{2E8FC8A3-2ADA-4047-9E61-ACE22A82C237}" destId="{9759CD57-0423-474C-B41E-19A37A5B802C}" srcOrd="0" destOrd="0" presId="urn:microsoft.com/office/officeart/2005/8/layout/cycle2"/>
    <dgm:cxn modelId="{98396F4E-555B-4E87-B354-5773AEBDFE62}" srcId="{9B59FE40-BEA1-4443-B4B1-647D8DA7EAD0}" destId="{2E8FC8A3-2ADA-4047-9E61-ACE22A82C237}" srcOrd="2" destOrd="0" parTransId="{793C1B74-F487-4327-85E2-36ACCFB583F3}" sibTransId="{E438F9B6-2D7F-4DDB-AC94-F25ADBCD58EA}"/>
    <dgm:cxn modelId="{87AC052F-3A12-4D86-B856-6E5470EA82B4}" type="presOf" srcId="{A3F9E81D-4A53-4CDB-BD97-5F14C51B9A92}" destId="{7E0E7824-0DE4-41AD-A2A6-66B70467A089}" srcOrd="0" destOrd="0" presId="urn:microsoft.com/office/officeart/2005/8/layout/cycle2"/>
    <dgm:cxn modelId="{A4D803BD-92C5-4B52-85C6-5ABCEEA2E056}" srcId="{9B59FE40-BEA1-4443-B4B1-647D8DA7EAD0}" destId="{5A8834EB-F3AE-4438-9CCF-BBEEDC214A2A}" srcOrd="0" destOrd="0" parTransId="{39491C84-01DF-4337-B7D5-D2CE133EE0FC}" sibTransId="{A9BFD6A6-2501-4619-82E3-A005F6E2E560}"/>
    <dgm:cxn modelId="{3384DB8D-2E64-432F-9B25-1AF48B9ECBCB}" type="presOf" srcId="{E438F9B6-2D7F-4DDB-AC94-F25ADBCD58EA}" destId="{9B997318-3C48-4FF1-A28F-C6FD7049F46C}" srcOrd="0" destOrd="0" presId="urn:microsoft.com/office/officeart/2005/8/layout/cycle2"/>
    <dgm:cxn modelId="{F508605E-5EB6-400F-93D5-4CBD0BDCCC09}" type="presOf" srcId="{5A8834EB-F3AE-4438-9CCF-BBEEDC214A2A}" destId="{5C9CB1E0-2EF0-4C16-9153-0ADE3408FAAA}" srcOrd="0" destOrd="0" presId="urn:microsoft.com/office/officeart/2005/8/layout/cycle2"/>
    <dgm:cxn modelId="{227A432E-8C91-4F6F-A269-C21DA0E967B6}" type="presParOf" srcId="{7897ED3A-5A8A-4EEE-8699-4FA4FB0EE77A}" destId="{5C9CB1E0-2EF0-4C16-9153-0ADE3408FAAA}" srcOrd="0" destOrd="0" presId="urn:microsoft.com/office/officeart/2005/8/layout/cycle2"/>
    <dgm:cxn modelId="{B5E72166-A1F5-4604-B391-90F9A5337CEA}" type="presParOf" srcId="{7897ED3A-5A8A-4EEE-8699-4FA4FB0EE77A}" destId="{469D115E-13BF-49D5-A6E1-81076747EABC}" srcOrd="1" destOrd="0" presId="urn:microsoft.com/office/officeart/2005/8/layout/cycle2"/>
    <dgm:cxn modelId="{CC62F700-5563-49C4-9877-9EC31F448C90}" type="presParOf" srcId="{469D115E-13BF-49D5-A6E1-81076747EABC}" destId="{C0FFCF92-C737-4F3B-BF4B-891FF7EBE83E}" srcOrd="0" destOrd="0" presId="urn:microsoft.com/office/officeart/2005/8/layout/cycle2"/>
    <dgm:cxn modelId="{4C2BA578-2B64-4BC8-9376-A590B6047605}" type="presParOf" srcId="{7897ED3A-5A8A-4EEE-8699-4FA4FB0EE77A}" destId="{7E0E7824-0DE4-41AD-A2A6-66B70467A089}" srcOrd="2" destOrd="0" presId="urn:microsoft.com/office/officeart/2005/8/layout/cycle2"/>
    <dgm:cxn modelId="{AFBD714E-5E48-4A4A-9659-8B1FB44CEAAD}" type="presParOf" srcId="{7897ED3A-5A8A-4EEE-8699-4FA4FB0EE77A}" destId="{2D65A27F-4911-4FD2-9182-EB310216910E}" srcOrd="3" destOrd="0" presId="urn:microsoft.com/office/officeart/2005/8/layout/cycle2"/>
    <dgm:cxn modelId="{22BD1C74-1C5C-4586-9712-06EC06E4D08D}" type="presParOf" srcId="{2D65A27F-4911-4FD2-9182-EB310216910E}" destId="{2D69B5A8-07CA-4400-9CD5-B5DF7B2BBFC1}" srcOrd="0" destOrd="0" presId="urn:microsoft.com/office/officeart/2005/8/layout/cycle2"/>
    <dgm:cxn modelId="{FEB47ACE-CA0E-4DE1-92C2-DDB4E3F17789}" type="presParOf" srcId="{7897ED3A-5A8A-4EEE-8699-4FA4FB0EE77A}" destId="{9759CD57-0423-474C-B41E-19A37A5B802C}" srcOrd="4" destOrd="0" presId="urn:microsoft.com/office/officeart/2005/8/layout/cycle2"/>
    <dgm:cxn modelId="{06E21F86-64B4-4E37-A4EF-FFF5C7F16E28}" type="presParOf" srcId="{7897ED3A-5A8A-4EEE-8699-4FA4FB0EE77A}" destId="{9B997318-3C48-4FF1-A28F-C6FD7049F46C}" srcOrd="5" destOrd="0" presId="urn:microsoft.com/office/officeart/2005/8/layout/cycle2"/>
    <dgm:cxn modelId="{F98A328B-0C9F-46F3-96B9-6FB7788BD2C3}" type="presParOf" srcId="{9B997318-3C48-4FF1-A28F-C6FD7049F46C}" destId="{F2E2CA41-631D-4756-9329-033667475B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IN" sz="1800" b="0" u="none" dirty="0" smtClean="0"/>
            <a:t>1</a:t>
          </a:r>
          <a:endParaRPr lang="en-GB" sz="1800" b="0" u="none" dirty="0" smtClean="0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501C5AD9-26C7-4DAC-B4DD-C9B38E05F810}">
      <dgm:prSet phldrT="[Text]" custT="1"/>
      <dgm:spPr/>
      <dgm:t>
        <a:bodyPr/>
        <a:lstStyle/>
        <a:p>
          <a:r>
            <a:rPr lang="en-IN" sz="1800" b="0" u="none" dirty="0" smtClean="0"/>
            <a:t>Avoid acquiring more than one lock at a time.</a:t>
          </a:r>
          <a:endParaRPr lang="en-GB" sz="1800" b="0" dirty="0"/>
        </a:p>
      </dgm:t>
    </dgm:pt>
    <dgm:pt modelId="{595875B9-AA84-40CB-91DF-FEEAB71F6129}" type="parTrans" cxnId="{37A5EE04-463B-43A1-B3EB-3133A8B3B51C}">
      <dgm:prSet/>
      <dgm:spPr/>
      <dgm:t>
        <a:bodyPr/>
        <a:lstStyle/>
        <a:p>
          <a:endParaRPr lang="en-GB"/>
        </a:p>
      </dgm:t>
    </dgm:pt>
    <dgm:pt modelId="{C2152F1F-DCEC-4C7D-98EB-4BD47C753B38}" type="sibTrans" cxnId="{37A5EE04-463B-43A1-B3EB-3133A8B3B51C}">
      <dgm:prSet/>
      <dgm:spPr/>
      <dgm:t>
        <a:bodyPr/>
        <a:lstStyle/>
        <a:p>
          <a:endParaRPr lang="en-GB"/>
        </a:p>
      </dgm:t>
    </dgm:pt>
    <dgm:pt modelId="{F5CB569F-5415-4507-ACD7-2FBAA448ACFF}">
      <dgm:prSet custT="1"/>
      <dgm:spPr/>
      <dgm:t>
        <a:bodyPr/>
        <a:lstStyle/>
        <a:p>
          <a:r>
            <a:rPr lang="en-GB" sz="1800" b="0" dirty="0" smtClean="0"/>
            <a:t>2</a:t>
          </a:r>
          <a:endParaRPr lang="en-GB" sz="1800" b="0" dirty="0"/>
        </a:p>
      </dgm:t>
    </dgm:pt>
    <dgm:pt modelId="{F96CFD89-5833-4595-B2BE-D6364C0655F2}" type="parTrans" cxnId="{8BE44DBF-D4B4-47CD-BE83-2F540D29E33E}">
      <dgm:prSet/>
      <dgm:spPr/>
      <dgm:t>
        <a:bodyPr/>
        <a:lstStyle/>
        <a:p>
          <a:endParaRPr lang="en-GB"/>
        </a:p>
      </dgm:t>
    </dgm:pt>
    <dgm:pt modelId="{94A97170-4198-4704-832F-987FF128F55E}" type="sibTrans" cxnId="{8BE44DBF-D4B4-47CD-BE83-2F540D29E33E}">
      <dgm:prSet/>
      <dgm:spPr/>
      <dgm:t>
        <a:bodyPr/>
        <a:lstStyle/>
        <a:p>
          <a:endParaRPr lang="en-GB"/>
        </a:p>
      </dgm:t>
    </dgm:pt>
    <dgm:pt modelId="{B0A8993D-7D00-4F17-91E9-EAF0F34FCA77}">
      <dgm:prSet phldrT="[Text]" custT="1"/>
      <dgm:spPr/>
      <dgm:t>
        <a:bodyPr/>
        <a:lstStyle/>
        <a:p>
          <a:r>
            <a:rPr lang="en-IN" sz="1800" b="0" u="none" dirty="0" smtClean="0"/>
            <a:t>Ensure that in a Java	program, you acquire multiple locks in a consistent and defined order.</a:t>
          </a:r>
          <a:endParaRPr lang="en-GB" sz="1800" b="0" dirty="0"/>
        </a:p>
      </dgm:t>
    </dgm:pt>
    <dgm:pt modelId="{E432A856-967F-4D22-82A2-2147F091D80B}" type="parTrans" cxnId="{FB4BF1D9-D7D3-44E6-874F-2D7E2120A9DE}">
      <dgm:prSet/>
      <dgm:spPr/>
      <dgm:t>
        <a:bodyPr/>
        <a:lstStyle/>
        <a:p>
          <a:endParaRPr lang="en-GB"/>
        </a:p>
      </dgm:t>
    </dgm:pt>
    <dgm:pt modelId="{E258E12A-A9F0-4065-980C-25E6340456CC}" type="sibTrans" cxnId="{FB4BF1D9-D7D3-44E6-874F-2D7E2120A9DE}">
      <dgm:prSet/>
      <dgm:spPr/>
      <dgm:t>
        <a:bodyPr/>
        <a:lstStyle/>
        <a:p>
          <a:endParaRPr lang="en-GB"/>
        </a:p>
      </dgm:t>
    </dgm:pt>
    <dgm:pt modelId="{D82E1892-3786-400E-BA41-C17668EF6540}" type="pres">
      <dgm:prSet presAssocID="{77C6A721-0D40-49DF-9896-538D015E2C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DF6A191-04FB-4861-8F0C-86F9CFC8C34C}" type="pres">
      <dgm:prSet presAssocID="{8A9CBDE3-943D-44B1-AA3B-2C775C191735}" presName="composite" presStyleCnt="0"/>
      <dgm:spPr/>
    </dgm:pt>
    <dgm:pt modelId="{C6CAE36D-38B7-4BC0-8A36-9D8077DAED64}" type="pres">
      <dgm:prSet presAssocID="{8A9CBDE3-943D-44B1-AA3B-2C775C19173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303DA-5F6F-470D-85EC-9A6FEFFA4182}" type="pres">
      <dgm:prSet presAssocID="{8A9CBDE3-943D-44B1-AA3B-2C775C19173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4E6479-3D91-4DDB-81F9-22D004F99B9A}" type="pres">
      <dgm:prSet presAssocID="{4BE0501D-50E8-49B5-950C-96E7596EBD91}" presName="sp" presStyleCnt="0"/>
      <dgm:spPr/>
    </dgm:pt>
    <dgm:pt modelId="{DECF9987-55DC-433A-9BFF-F136125C1E1A}" type="pres">
      <dgm:prSet presAssocID="{F5CB569F-5415-4507-ACD7-2FBAA448ACFF}" presName="composite" presStyleCnt="0"/>
      <dgm:spPr/>
    </dgm:pt>
    <dgm:pt modelId="{CEEB957B-F0A9-4462-802A-D4CF7AEAC9C8}" type="pres">
      <dgm:prSet presAssocID="{F5CB569F-5415-4507-ACD7-2FBAA448ACFF}" presName="parentText" presStyleLbl="alignNode1" presStyleIdx="1" presStyleCnt="2" custLinFactNeighborY="69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02A4D-9542-4E67-B48A-81FEE15B16BE}" type="pres">
      <dgm:prSet presAssocID="{F5CB569F-5415-4507-ACD7-2FBAA448ACFF}" presName="descendantText" presStyleLbl="alignAcc1" presStyleIdx="1" presStyleCnt="2" custLinFactNeighborY="11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B4BF1D9-D7D3-44E6-874F-2D7E2120A9DE}" srcId="{F5CB569F-5415-4507-ACD7-2FBAA448ACFF}" destId="{B0A8993D-7D00-4F17-91E9-EAF0F34FCA77}" srcOrd="0" destOrd="0" parTransId="{E432A856-967F-4D22-82A2-2147F091D80B}" sibTransId="{E258E12A-A9F0-4065-980C-25E6340456CC}"/>
    <dgm:cxn modelId="{37A5EE04-463B-43A1-B3EB-3133A8B3B51C}" srcId="{8A9CBDE3-943D-44B1-AA3B-2C775C191735}" destId="{501C5AD9-26C7-4DAC-B4DD-C9B38E05F810}" srcOrd="0" destOrd="0" parTransId="{595875B9-AA84-40CB-91DF-FEEAB71F6129}" sibTransId="{C2152F1F-DCEC-4C7D-98EB-4BD47C753B38}"/>
    <dgm:cxn modelId="{8BE44DBF-D4B4-47CD-BE83-2F540D29E33E}" srcId="{77C6A721-0D40-49DF-9896-538D015E2C22}" destId="{F5CB569F-5415-4507-ACD7-2FBAA448ACFF}" srcOrd="1" destOrd="0" parTransId="{F96CFD89-5833-4595-B2BE-D6364C0655F2}" sibTransId="{94A97170-4198-4704-832F-987FF128F55E}"/>
    <dgm:cxn modelId="{AD3FB8B1-78BD-4FF2-8597-0B3BCD95F790}" type="presOf" srcId="{B0A8993D-7D00-4F17-91E9-EAF0F34FCA77}" destId="{7C902A4D-9542-4E67-B48A-81FEE15B16BE}" srcOrd="0" destOrd="0" presId="urn:microsoft.com/office/officeart/2005/8/layout/chevron2"/>
    <dgm:cxn modelId="{2C8E2AB4-D2AD-48BE-83EB-010180D17CE5}" type="presOf" srcId="{77C6A721-0D40-49DF-9896-538D015E2C22}" destId="{D82E1892-3786-400E-BA41-C17668EF6540}" srcOrd="0" destOrd="0" presId="urn:microsoft.com/office/officeart/2005/8/layout/chevron2"/>
    <dgm:cxn modelId="{A08288E3-71EF-4DAD-9E0F-A6F5FD2EE5A3}" type="presOf" srcId="{501C5AD9-26C7-4DAC-B4DD-C9B38E05F810}" destId="{461303DA-5F6F-470D-85EC-9A6FEFFA4182}" srcOrd="0" destOrd="0" presId="urn:microsoft.com/office/officeart/2005/8/layout/chevron2"/>
    <dgm:cxn modelId="{0C46799E-4BA4-4B84-9D77-66BC18484DB6}" type="presOf" srcId="{F5CB569F-5415-4507-ACD7-2FBAA448ACFF}" destId="{CEEB957B-F0A9-4462-802A-D4CF7AEAC9C8}" srcOrd="0" destOrd="0" presId="urn:microsoft.com/office/officeart/2005/8/layout/chevron2"/>
    <dgm:cxn modelId="{FC6D5190-3BF8-40F8-9FE2-6BCB8056D8D4}" type="presOf" srcId="{8A9CBDE3-943D-44B1-AA3B-2C775C191735}" destId="{C6CAE36D-38B7-4BC0-8A36-9D8077DAED64}" srcOrd="0" destOrd="0" presId="urn:microsoft.com/office/officeart/2005/8/layout/chevron2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EF2F9D15-6F02-42D7-96C1-23E42D0D11D8}" type="presParOf" srcId="{D82E1892-3786-400E-BA41-C17668EF6540}" destId="{0DF6A191-04FB-4861-8F0C-86F9CFC8C34C}" srcOrd="0" destOrd="0" presId="urn:microsoft.com/office/officeart/2005/8/layout/chevron2"/>
    <dgm:cxn modelId="{35A2ED14-A199-4C1D-B67C-3B3E6FC8916C}" type="presParOf" srcId="{0DF6A191-04FB-4861-8F0C-86F9CFC8C34C}" destId="{C6CAE36D-38B7-4BC0-8A36-9D8077DAED64}" srcOrd="0" destOrd="0" presId="urn:microsoft.com/office/officeart/2005/8/layout/chevron2"/>
    <dgm:cxn modelId="{3F9D0AEC-A332-4F2F-9A13-A7079B79AD20}" type="presParOf" srcId="{0DF6A191-04FB-4861-8F0C-86F9CFC8C34C}" destId="{461303DA-5F6F-470D-85EC-9A6FEFFA4182}" srcOrd="1" destOrd="0" presId="urn:microsoft.com/office/officeart/2005/8/layout/chevron2"/>
    <dgm:cxn modelId="{E139E90A-7A15-4E44-8053-F3BA2D67966E}" type="presParOf" srcId="{D82E1892-3786-400E-BA41-C17668EF6540}" destId="{244E6479-3D91-4DDB-81F9-22D004F99B9A}" srcOrd="1" destOrd="0" presId="urn:microsoft.com/office/officeart/2005/8/layout/chevron2"/>
    <dgm:cxn modelId="{56CF3624-DE7B-409B-94E3-93C48B71470F}" type="presParOf" srcId="{D82E1892-3786-400E-BA41-C17668EF6540}" destId="{DECF9987-55DC-433A-9BFF-F136125C1E1A}" srcOrd="2" destOrd="0" presId="urn:microsoft.com/office/officeart/2005/8/layout/chevron2"/>
    <dgm:cxn modelId="{1749CF0A-BA24-4AA4-BDFE-09209E267707}" type="presParOf" srcId="{DECF9987-55DC-433A-9BFF-F136125C1E1A}" destId="{CEEB957B-F0A9-4462-802A-D4CF7AEAC9C8}" srcOrd="0" destOrd="0" presId="urn:microsoft.com/office/officeart/2005/8/layout/chevron2"/>
    <dgm:cxn modelId="{01705FFC-5A3C-4FE7-B959-A9F2C9EAA89E}" type="presParOf" srcId="{DECF9987-55DC-433A-9BFF-F136125C1E1A}" destId="{7C902A4D-9542-4E67-B48A-81FEE15B16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222821" y="223848"/>
          <a:ext cx="1485476" cy="10398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  <a:cs typeface="Calibri" pitchFamily="34" charset="0"/>
            </a:rPr>
            <a:t>1</a:t>
          </a:r>
          <a:endParaRPr lang="en-IN" sz="2000" b="1" kern="1200" dirty="0">
            <a:latin typeface="+mn-lt"/>
            <a:cs typeface="Calibri" pitchFamily="34" charset="0"/>
          </a:endParaRPr>
        </a:p>
      </dsp:txBody>
      <dsp:txXfrm rot="-5400000">
        <a:off x="1" y="520944"/>
        <a:ext cx="1039833" cy="445643"/>
      </dsp:txXfrm>
    </dsp:sp>
    <dsp:sp modelId="{BEBA01B6-5951-44BE-9030-3C2626CDD713}">
      <dsp:nvSpPr>
        <dsp:cNvPr id="0" name=""/>
        <dsp:cNvSpPr/>
      </dsp:nvSpPr>
      <dsp:spPr>
        <a:xfrm rot="5400000">
          <a:off x="4141592" y="-3100731"/>
          <a:ext cx="965559" cy="716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+mn-lt"/>
            </a:rPr>
            <a:t>Managing many tasks concurrently. </a:t>
          </a:r>
          <a:endParaRPr lang="en-IN" sz="2000" kern="1200" dirty="0">
            <a:latin typeface="+mn-lt"/>
            <a:cs typeface="Calibri" pitchFamily="34" charset="0"/>
          </a:endParaRPr>
        </a:p>
      </dsp:txBody>
      <dsp:txXfrm rot="-5400000">
        <a:off x="1039833" y="48163"/>
        <a:ext cx="7121943" cy="871289"/>
      </dsp:txXfrm>
    </dsp:sp>
    <dsp:sp modelId="{1166A8A4-1813-4D44-9BFB-92CDEBDAD00B}">
      <dsp:nvSpPr>
        <dsp:cNvPr id="0" name=""/>
        <dsp:cNvSpPr/>
      </dsp:nvSpPr>
      <dsp:spPr>
        <a:xfrm rot="5400000">
          <a:off x="-222821" y="1513677"/>
          <a:ext cx="1485476" cy="1039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  <a:cs typeface="Calibri" pitchFamily="34" charset="0"/>
            </a:rPr>
            <a:t>2</a:t>
          </a:r>
          <a:endParaRPr lang="en-IN" sz="2000" b="1" kern="1200" dirty="0">
            <a:latin typeface="+mn-lt"/>
            <a:cs typeface="Calibri" pitchFamily="34" charset="0"/>
          </a:endParaRPr>
        </a:p>
      </dsp:txBody>
      <dsp:txXfrm rot="-5400000">
        <a:off x="1" y="1810773"/>
        <a:ext cx="1039833" cy="445643"/>
      </dsp:txXfrm>
    </dsp:sp>
    <dsp:sp modelId="{127813E7-74B9-4DA5-84E0-D6A5D3831C71}">
      <dsp:nvSpPr>
        <dsp:cNvPr id="0" name=""/>
        <dsp:cNvSpPr/>
      </dsp:nvSpPr>
      <dsp:spPr>
        <a:xfrm rot="5400000">
          <a:off x="4141592" y="-1810903"/>
          <a:ext cx="965559" cy="716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+mn-lt"/>
            </a:rPr>
            <a:t>Distinguishing between tasks of varying priority. </a:t>
          </a:r>
          <a:endParaRPr lang="en-IN" sz="2000" kern="1200" dirty="0">
            <a:latin typeface="+mn-lt"/>
            <a:cs typeface="Calibri" pitchFamily="34" charset="0"/>
          </a:endParaRPr>
        </a:p>
      </dsp:txBody>
      <dsp:txXfrm rot="-5400000">
        <a:off x="1039833" y="1337991"/>
        <a:ext cx="7121943" cy="871289"/>
      </dsp:txXfrm>
    </dsp:sp>
    <dsp:sp modelId="{0937F89E-EDA7-4798-BA44-F9D42D5BB73A}">
      <dsp:nvSpPr>
        <dsp:cNvPr id="0" name=""/>
        <dsp:cNvSpPr/>
      </dsp:nvSpPr>
      <dsp:spPr>
        <a:xfrm rot="5400000">
          <a:off x="-222821" y="2803505"/>
          <a:ext cx="1485476" cy="10398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n-lt"/>
              <a:cs typeface="Calibri" pitchFamily="34" charset="0"/>
            </a:rPr>
            <a:t>3</a:t>
          </a:r>
          <a:endParaRPr lang="en-IN" sz="2000" b="1" kern="1200" dirty="0">
            <a:latin typeface="+mn-lt"/>
            <a:cs typeface="Calibri" pitchFamily="34" charset="0"/>
          </a:endParaRPr>
        </a:p>
      </dsp:txBody>
      <dsp:txXfrm rot="-5400000">
        <a:off x="1" y="3100601"/>
        <a:ext cx="1039833" cy="445643"/>
      </dsp:txXfrm>
    </dsp:sp>
    <dsp:sp modelId="{CBC7A345-F662-4E11-9EA4-B9B1E60DACE6}">
      <dsp:nvSpPr>
        <dsp:cNvPr id="0" name=""/>
        <dsp:cNvSpPr/>
      </dsp:nvSpPr>
      <dsp:spPr>
        <a:xfrm rot="5400000">
          <a:off x="4141592" y="-521075"/>
          <a:ext cx="965559" cy="716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+mn-lt"/>
            </a:rPr>
            <a:t>Allowing the user interface to remain responsive, while allocating time to background tasks.</a:t>
          </a:r>
          <a:endParaRPr lang="en-IN" sz="2000" kern="1200" dirty="0">
            <a:latin typeface="+mn-lt"/>
            <a:cs typeface="Calibri" pitchFamily="34" charset="0"/>
          </a:endParaRPr>
        </a:p>
      </dsp:txBody>
      <dsp:txXfrm rot="-5400000">
        <a:off x="1039833" y="2627819"/>
        <a:ext cx="7121943" cy="87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222603" y="225616"/>
          <a:ext cx="1484026" cy="10388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  <a:cs typeface="Calibri" pitchFamily="34" charset="0"/>
            </a:rPr>
            <a:t>1</a:t>
          </a:r>
          <a:endParaRPr lang="en-IN" sz="1800" b="1" kern="1200" dirty="0">
            <a:latin typeface="+mn-lt"/>
            <a:cs typeface="Calibri" pitchFamily="34" charset="0"/>
          </a:endParaRPr>
        </a:p>
      </dsp:txBody>
      <dsp:txXfrm rot="-5400000">
        <a:off x="1" y="522421"/>
        <a:ext cx="1038818" cy="445208"/>
      </dsp:txXfrm>
    </dsp:sp>
    <dsp:sp modelId="{BEBA01B6-5951-44BE-9030-3C2626CDD713}">
      <dsp:nvSpPr>
        <dsp:cNvPr id="0" name=""/>
        <dsp:cNvSpPr/>
      </dsp:nvSpPr>
      <dsp:spPr>
        <a:xfrm rot="5400000">
          <a:off x="4141556" y="-3099725"/>
          <a:ext cx="964617" cy="7170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</a:rPr>
            <a:t>Multithreading increases performance of single-processor systems, as it reduces the CPU idle time</a:t>
          </a:r>
          <a:r>
            <a:rPr lang="en-GB" sz="1800" kern="1200" dirty="0" smtClean="0">
              <a:latin typeface="+mn-lt"/>
            </a:rPr>
            <a:t>. </a:t>
          </a:r>
          <a:endParaRPr lang="en-IN" sz="1800" kern="1200" dirty="0">
            <a:latin typeface="+mn-lt"/>
            <a:cs typeface="Calibri" pitchFamily="34" charset="0"/>
          </a:endParaRPr>
        </a:p>
      </dsp:txBody>
      <dsp:txXfrm rot="-5400000">
        <a:off x="1038819" y="50101"/>
        <a:ext cx="7123004" cy="870439"/>
      </dsp:txXfrm>
    </dsp:sp>
    <dsp:sp modelId="{1166A8A4-1813-4D44-9BFB-92CDEBDAD00B}">
      <dsp:nvSpPr>
        <dsp:cNvPr id="0" name=""/>
        <dsp:cNvSpPr/>
      </dsp:nvSpPr>
      <dsp:spPr>
        <a:xfrm rot="5400000">
          <a:off x="-222603" y="1514184"/>
          <a:ext cx="1484026" cy="10388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  <a:cs typeface="Calibri" pitchFamily="34" charset="0"/>
            </a:rPr>
            <a:t>2</a:t>
          </a:r>
          <a:endParaRPr lang="en-IN" sz="1800" b="1" kern="1200" dirty="0">
            <a:latin typeface="+mn-lt"/>
            <a:cs typeface="Calibri" pitchFamily="34" charset="0"/>
          </a:endParaRPr>
        </a:p>
      </dsp:txBody>
      <dsp:txXfrm rot="-5400000">
        <a:off x="1" y="1810989"/>
        <a:ext cx="1038818" cy="445208"/>
      </dsp:txXfrm>
    </dsp:sp>
    <dsp:sp modelId="{127813E7-74B9-4DA5-84E0-D6A5D3831C71}">
      <dsp:nvSpPr>
        <dsp:cNvPr id="0" name=""/>
        <dsp:cNvSpPr/>
      </dsp:nvSpPr>
      <dsp:spPr>
        <a:xfrm rot="5400000">
          <a:off x="4141556" y="-1811157"/>
          <a:ext cx="964617" cy="7170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</a:rPr>
            <a:t>Multithreading encourages faster execution of a program when compared to an application with multiple processes, as threads share the same data whereas processes have their own sets of data. </a:t>
          </a:r>
          <a:endParaRPr lang="en-IN" sz="1800" kern="1200" dirty="0">
            <a:latin typeface="+mn-lt"/>
            <a:cs typeface="Calibri" pitchFamily="34" charset="0"/>
          </a:endParaRPr>
        </a:p>
      </dsp:txBody>
      <dsp:txXfrm rot="-5400000">
        <a:off x="1038819" y="1338669"/>
        <a:ext cx="7123004" cy="870439"/>
      </dsp:txXfrm>
    </dsp:sp>
    <dsp:sp modelId="{0937F89E-EDA7-4798-BA44-F9D42D5BB73A}">
      <dsp:nvSpPr>
        <dsp:cNvPr id="0" name=""/>
        <dsp:cNvSpPr/>
      </dsp:nvSpPr>
      <dsp:spPr>
        <a:xfrm rot="5400000">
          <a:off x="-222603" y="2802753"/>
          <a:ext cx="1484026" cy="10388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  <a:cs typeface="Calibri" pitchFamily="34" charset="0"/>
            </a:rPr>
            <a:t>3</a:t>
          </a:r>
          <a:endParaRPr lang="en-IN" sz="1800" b="1" kern="1200" dirty="0">
            <a:latin typeface="+mn-lt"/>
            <a:cs typeface="Calibri" pitchFamily="34" charset="0"/>
          </a:endParaRPr>
        </a:p>
      </dsp:txBody>
      <dsp:txXfrm rot="-5400000">
        <a:off x="1" y="3099558"/>
        <a:ext cx="1038818" cy="445208"/>
      </dsp:txXfrm>
    </dsp:sp>
    <dsp:sp modelId="{CBC7A345-F662-4E11-9EA4-B9B1E60DACE6}">
      <dsp:nvSpPr>
        <dsp:cNvPr id="0" name=""/>
        <dsp:cNvSpPr/>
      </dsp:nvSpPr>
      <dsp:spPr>
        <a:xfrm rot="5400000">
          <a:off x="4141556" y="-522588"/>
          <a:ext cx="964617" cy="7170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+mn-lt"/>
            </a:rPr>
            <a:t>Multithreading introduces the concept of parallel processing of multiple threads in an application which services a huge number of users.</a:t>
          </a:r>
          <a:endParaRPr lang="en-IN" sz="1800" kern="1200" dirty="0">
            <a:latin typeface="+mn-lt"/>
            <a:cs typeface="Calibri" pitchFamily="34" charset="0"/>
          </a:endParaRPr>
        </a:p>
      </dsp:txBody>
      <dsp:txXfrm rot="-5400000">
        <a:off x="1038819" y="2627238"/>
        <a:ext cx="7123004" cy="870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AE36D-38B7-4BC0-8A36-9D8077DAED64}">
      <dsp:nvSpPr>
        <dsp:cNvPr id="0" name=""/>
        <dsp:cNvSpPr/>
      </dsp:nvSpPr>
      <dsp:spPr>
        <a:xfrm rot="5400000">
          <a:off x="-188801" y="189643"/>
          <a:ext cx="1258676" cy="88107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u="none" kern="1200" dirty="0" smtClean="0"/>
            <a:t>1</a:t>
          </a:r>
          <a:endParaRPr lang="en-GB" sz="1800" b="0" u="none" kern="1200" dirty="0" smtClean="0"/>
        </a:p>
      </dsp:txBody>
      <dsp:txXfrm rot="-5400000">
        <a:off x="1" y="441379"/>
        <a:ext cx="881073" cy="377603"/>
      </dsp:txXfrm>
    </dsp:sp>
    <dsp:sp modelId="{461303DA-5F6F-470D-85EC-9A6FEFFA4182}">
      <dsp:nvSpPr>
        <dsp:cNvPr id="0" name=""/>
        <dsp:cNvSpPr/>
      </dsp:nvSpPr>
      <dsp:spPr>
        <a:xfrm rot="5400000">
          <a:off x="4135922" y="-3254007"/>
          <a:ext cx="818139" cy="7327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u="none" kern="1200" dirty="0" smtClean="0"/>
            <a:t>Two or more threads share the same data between them.</a:t>
          </a:r>
          <a:endParaRPr lang="en-GB" sz="1800" b="0" kern="1200" dirty="0"/>
        </a:p>
      </dsp:txBody>
      <dsp:txXfrm rot="-5400000">
        <a:off x="881073" y="40780"/>
        <a:ext cx="7287900" cy="738263"/>
      </dsp:txXfrm>
    </dsp:sp>
    <dsp:sp modelId="{CEEB957B-F0A9-4462-802A-D4CF7AEAC9C8}">
      <dsp:nvSpPr>
        <dsp:cNvPr id="0" name=""/>
        <dsp:cNvSpPr/>
      </dsp:nvSpPr>
      <dsp:spPr>
        <a:xfrm rot="5400000">
          <a:off x="-188801" y="1143861"/>
          <a:ext cx="1258676" cy="881073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/>
            <a:t>2</a:t>
          </a:r>
          <a:endParaRPr lang="en-GB" sz="1800" b="0" kern="1200" dirty="0"/>
        </a:p>
      </dsp:txBody>
      <dsp:txXfrm rot="-5400000">
        <a:off x="1" y="1395597"/>
        <a:ext cx="881073" cy="377603"/>
      </dsp:txXfrm>
    </dsp:sp>
    <dsp:sp modelId="{7C902A4D-9542-4E67-B48A-81FEE15B16BE}">
      <dsp:nvSpPr>
        <dsp:cNvPr id="0" name=""/>
        <dsp:cNvSpPr/>
      </dsp:nvSpPr>
      <dsp:spPr>
        <a:xfrm rot="5400000">
          <a:off x="4135922" y="-2299789"/>
          <a:ext cx="818139" cy="7327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u="none" kern="1200" dirty="0" smtClean="0"/>
            <a:t>Two or more threads try to read and write the shared data simultaneously.</a:t>
          </a:r>
          <a:endParaRPr lang="en-GB" sz="1800" b="0" kern="1200" dirty="0"/>
        </a:p>
      </dsp:txBody>
      <dsp:txXfrm rot="-5400000">
        <a:off x="881073" y="994998"/>
        <a:ext cx="7287900" cy="738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417607"/>
          <a:ext cx="82089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0445" y="33847"/>
          <a:ext cx="721762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Consider a case where the programmer wants to synchronize access to objects of a class, which does not use synchronized methods. </a:t>
          </a:r>
          <a:endParaRPr lang="en-IN" sz="1800" b="0" kern="1200" dirty="0">
            <a:latin typeface="Courier New" pitchFamily="49" charset="0"/>
            <a:cs typeface="Courier New" pitchFamily="49" charset="0"/>
          </a:endParaRPr>
        </a:p>
      </dsp:txBody>
      <dsp:txXfrm>
        <a:off x="447912" y="71314"/>
        <a:ext cx="7142686" cy="692586"/>
      </dsp:txXfrm>
    </dsp:sp>
    <dsp:sp modelId="{B6BC36D8-D5B0-4749-B56F-AC6C50C43627}">
      <dsp:nvSpPr>
        <dsp:cNvPr id="0" name=""/>
        <dsp:cNvSpPr/>
      </dsp:nvSpPr>
      <dsp:spPr>
        <a:xfrm>
          <a:off x="0" y="1596967"/>
          <a:ext cx="82089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0445" y="1213208"/>
          <a:ext cx="7217620" cy="7675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Also assume that the source code is unavailable because either a third party created it or the class was imported from the built–in library. 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>
        <a:off x="447912" y="1250675"/>
        <a:ext cx="714268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417607"/>
          <a:ext cx="82089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0445" y="33847"/>
          <a:ext cx="721762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Allowed to wait for the lock of a synchronized block of resource currently used by another thread. </a:t>
          </a:r>
          <a:endParaRPr lang="en-IN" sz="1800" b="0" kern="1200" dirty="0">
            <a:latin typeface="Courier New" pitchFamily="49" charset="0"/>
            <a:cs typeface="Courier New" pitchFamily="49" charset="0"/>
          </a:endParaRPr>
        </a:p>
      </dsp:txBody>
      <dsp:txXfrm>
        <a:off x="447912" y="71314"/>
        <a:ext cx="7142686" cy="692586"/>
      </dsp:txXfrm>
    </dsp:sp>
    <dsp:sp modelId="{B6BC36D8-D5B0-4749-B56F-AC6C50C43627}">
      <dsp:nvSpPr>
        <dsp:cNvPr id="0" name=""/>
        <dsp:cNvSpPr/>
      </dsp:nvSpPr>
      <dsp:spPr>
        <a:xfrm>
          <a:off x="0" y="1596967"/>
          <a:ext cx="82089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0445" y="1213208"/>
          <a:ext cx="7217620" cy="7675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Notified	to end its waiting state and get the lock of that synchronized block of resource.</a:t>
          </a:r>
          <a:endParaRPr lang="en-GB" sz="1800" kern="1200" dirty="0" smtClean="0"/>
        </a:p>
      </dsp:txBody>
      <dsp:txXfrm>
        <a:off x="447912" y="1250675"/>
        <a:ext cx="714268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AE36D-38B7-4BC0-8A36-9D8077DAED64}">
      <dsp:nvSpPr>
        <dsp:cNvPr id="0" name=""/>
        <dsp:cNvSpPr/>
      </dsp:nvSpPr>
      <dsp:spPr>
        <a:xfrm rot="5400000">
          <a:off x="-162702" y="163125"/>
          <a:ext cx="1084685" cy="75927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u="none" kern="1200" dirty="0" smtClean="0"/>
            <a:t>1</a:t>
          </a:r>
          <a:endParaRPr lang="en-GB" sz="1800" b="0" u="none" kern="1200" dirty="0" smtClean="0"/>
        </a:p>
      </dsp:txBody>
      <dsp:txXfrm rot="-5400000">
        <a:off x="2" y="380062"/>
        <a:ext cx="759279" cy="325406"/>
      </dsp:txXfrm>
    </dsp:sp>
    <dsp:sp modelId="{461303DA-5F6F-470D-85EC-9A6FEFFA4182}">
      <dsp:nvSpPr>
        <dsp:cNvPr id="0" name=""/>
        <dsp:cNvSpPr/>
      </dsp:nvSpPr>
      <dsp:spPr>
        <a:xfrm rot="5400000">
          <a:off x="4131573" y="-3371870"/>
          <a:ext cx="705045" cy="7449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u="none" kern="1200" dirty="0" smtClean="0"/>
            <a:t>The calling thread gives up the CPU and lock.</a:t>
          </a:r>
          <a:endParaRPr lang="en-GB" sz="1800" b="0" kern="1200" dirty="0"/>
        </a:p>
      </dsp:txBody>
      <dsp:txXfrm rot="-5400000">
        <a:off x="759280" y="34840"/>
        <a:ext cx="7415215" cy="636211"/>
      </dsp:txXfrm>
    </dsp:sp>
    <dsp:sp modelId="{CEEB957B-F0A9-4462-802A-D4CF7AEAC9C8}">
      <dsp:nvSpPr>
        <dsp:cNvPr id="0" name=""/>
        <dsp:cNvSpPr/>
      </dsp:nvSpPr>
      <dsp:spPr>
        <a:xfrm rot="5400000">
          <a:off x="-162702" y="934982"/>
          <a:ext cx="1084685" cy="75927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/>
            <a:t>2</a:t>
          </a:r>
          <a:endParaRPr lang="en-GB" sz="1800" b="0" kern="1200" dirty="0"/>
        </a:p>
      </dsp:txBody>
      <dsp:txXfrm rot="-5400000">
        <a:off x="2" y="1151919"/>
        <a:ext cx="759279" cy="325406"/>
      </dsp:txXfrm>
    </dsp:sp>
    <dsp:sp modelId="{7C902A4D-9542-4E67-B48A-81FEE15B16BE}">
      <dsp:nvSpPr>
        <dsp:cNvPr id="0" name=""/>
        <dsp:cNvSpPr/>
      </dsp:nvSpPr>
      <dsp:spPr>
        <a:xfrm rot="5400000">
          <a:off x="4131573" y="-2600013"/>
          <a:ext cx="705045" cy="7449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u="none" kern="1200" dirty="0" smtClean="0"/>
            <a:t>The calling thread goes into the waiting state of monitor.</a:t>
          </a:r>
          <a:endParaRPr lang="en-GB" sz="1800" b="0" kern="1200" dirty="0"/>
        </a:p>
      </dsp:txBody>
      <dsp:txXfrm rot="-5400000">
        <a:off x="759280" y="806697"/>
        <a:ext cx="7415215" cy="6362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417607"/>
          <a:ext cx="82089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0445" y="33847"/>
          <a:ext cx="721762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The waiting thread moves out of the waiting space of the monitor and into the ready state.</a:t>
          </a:r>
          <a:endParaRPr lang="en-IN" sz="1800" b="0" kern="1200" dirty="0">
            <a:latin typeface="Courier New" pitchFamily="49" charset="0"/>
            <a:cs typeface="Courier New" pitchFamily="49" charset="0"/>
          </a:endParaRPr>
        </a:p>
      </dsp:txBody>
      <dsp:txXfrm>
        <a:off x="447912" y="71314"/>
        <a:ext cx="7142686" cy="692586"/>
      </dsp:txXfrm>
    </dsp:sp>
    <dsp:sp modelId="{B6BC36D8-D5B0-4749-B56F-AC6C50C43627}">
      <dsp:nvSpPr>
        <dsp:cNvPr id="0" name=""/>
        <dsp:cNvSpPr/>
      </dsp:nvSpPr>
      <dsp:spPr>
        <a:xfrm>
          <a:off x="0" y="1596967"/>
          <a:ext cx="82089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0445" y="1213208"/>
          <a:ext cx="7217620" cy="7675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The thread that was notified is now eligible to get back the monitor’s lock before it can continue.</a:t>
          </a:r>
          <a:endParaRPr lang="en-GB" sz="1800" kern="1200" dirty="0" smtClean="0"/>
        </a:p>
      </dsp:txBody>
      <dsp:txXfrm>
        <a:off x="447912" y="1250675"/>
        <a:ext cx="714268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B1E0-2EF0-4C16-9153-0ADE3408FAAA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Thread A </a:t>
          </a:r>
          <a:endParaRPr lang="en-GB" sz="2900" kern="1200" dirty="0"/>
        </a:p>
      </dsp:txBody>
      <dsp:txXfrm>
        <a:off x="2423942" y="259099"/>
        <a:ext cx="1248115" cy="1248115"/>
      </dsp:txXfrm>
    </dsp:sp>
    <dsp:sp modelId="{469D115E-13BF-49D5-A6E1-81076747EABC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/>
        </a:p>
      </dsp:txBody>
      <dsp:txXfrm>
        <a:off x="3504594" y="1780606"/>
        <a:ext cx="329462" cy="357433"/>
      </dsp:txXfrm>
    </dsp:sp>
    <dsp:sp modelId="{7E0E7824-0DE4-41AD-A2A6-66B70467A089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Thread B</a:t>
          </a:r>
          <a:endParaRPr lang="en-GB" sz="2900" kern="1200" dirty="0"/>
        </a:p>
      </dsp:txBody>
      <dsp:txXfrm>
        <a:off x="3750511" y="2556785"/>
        <a:ext cx="1248115" cy="1248115"/>
      </dsp:txXfrm>
    </dsp:sp>
    <dsp:sp modelId="{2D65A27F-4911-4FD2-9182-EB310216910E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/>
        </a:p>
      </dsp:txBody>
      <dsp:txXfrm rot="10800000">
        <a:off x="2967188" y="3002126"/>
        <a:ext cx="329462" cy="357433"/>
      </dsp:txXfrm>
    </dsp:sp>
    <dsp:sp modelId="{9759CD57-0423-474C-B41E-19A37A5B802C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Thread C</a:t>
          </a:r>
          <a:endParaRPr lang="en-GB" sz="2900" kern="1200" dirty="0"/>
        </a:p>
      </dsp:txBody>
      <dsp:txXfrm>
        <a:off x="1097372" y="2556785"/>
        <a:ext cx="1248115" cy="1248115"/>
      </dsp:txXfrm>
    </dsp:sp>
    <dsp:sp modelId="{9B997318-3C48-4FF1-A28F-C6FD7049F46C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/>
        </a:p>
      </dsp:txBody>
      <dsp:txXfrm>
        <a:off x="2178024" y="1925960"/>
        <a:ext cx="329462" cy="3574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AE36D-38B7-4BC0-8A36-9D8077DAED64}">
      <dsp:nvSpPr>
        <dsp:cNvPr id="0" name=""/>
        <dsp:cNvSpPr/>
      </dsp:nvSpPr>
      <dsp:spPr>
        <a:xfrm rot="5400000">
          <a:off x="-162702" y="163125"/>
          <a:ext cx="1084685" cy="75927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u="none" kern="1200" dirty="0" smtClean="0"/>
            <a:t>1</a:t>
          </a:r>
          <a:endParaRPr lang="en-GB" sz="1800" b="0" u="none" kern="1200" dirty="0" smtClean="0"/>
        </a:p>
      </dsp:txBody>
      <dsp:txXfrm rot="-5400000">
        <a:off x="2" y="380062"/>
        <a:ext cx="759279" cy="325406"/>
      </dsp:txXfrm>
    </dsp:sp>
    <dsp:sp modelId="{461303DA-5F6F-470D-85EC-9A6FEFFA4182}">
      <dsp:nvSpPr>
        <dsp:cNvPr id="0" name=""/>
        <dsp:cNvSpPr/>
      </dsp:nvSpPr>
      <dsp:spPr>
        <a:xfrm rot="5400000">
          <a:off x="4131573" y="-3371870"/>
          <a:ext cx="705045" cy="7449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u="none" kern="1200" dirty="0" smtClean="0"/>
            <a:t>Avoid acquiring more than one lock at a time.</a:t>
          </a:r>
          <a:endParaRPr lang="en-GB" sz="1800" b="0" kern="1200" dirty="0"/>
        </a:p>
      </dsp:txBody>
      <dsp:txXfrm rot="-5400000">
        <a:off x="759280" y="34840"/>
        <a:ext cx="7415215" cy="636211"/>
      </dsp:txXfrm>
    </dsp:sp>
    <dsp:sp modelId="{CEEB957B-F0A9-4462-802A-D4CF7AEAC9C8}">
      <dsp:nvSpPr>
        <dsp:cNvPr id="0" name=""/>
        <dsp:cNvSpPr/>
      </dsp:nvSpPr>
      <dsp:spPr>
        <a:xfrm rot="5400000">
          <a:off x="-162702" y="935405"/>
          <a:ext cx="1084685" cy="75927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/>
            <a:t>2</a:t>
          </a:r>
          <a:endParaRPr lang="en-GB" sz="1800" b="0" kern="1200" dirty="0"/>
        </a:p>
      </dsp:txBody>
      <dsp:txXfrm rot="-5400000">
        <a:off x="2" y="1152342"/>
        <a:ext cx="759279" cy="325406"/>
      </dsp:txXfrm>
    </dsp:sp>
    <dsp:sp modelId="{7C902A4D-9542-4E67-B48A-81FEE15B16BE}">
      <dsp:nvSpPr>
        <dsp:cNvPr id="0" name=""/>
        <dsp:cNvSpPr/>
      </dsp:nvSpPr>
      <dsp:spPr>
        <a:xfrm rot="5400000">
          <a:off x="4131573" y="-2592173"/>
          <a:ext cx="705045" cy="7449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u="none" kern="1200" dirty="0" smtClean="0"/>
            <a:t>Ensure that in a Java	program, you acquire multiple locks in a consistent and defined order.</a:t>
          </a:r>
          <a:endParaRPr lang="en-GB" sz="1800" b="0" kern="1200" dirty="0"/>
        </a:p>
      </dsp:txBody>
      <dsp:txXfrm rot="-5400000">
        <a:off x="759280" y="814537"/>
        <a:ext cx="7415215" cy="63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3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8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Multithreading and Concurrency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3528" y="152400"/>
            <a:ext cx="7525072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IN" sz="2000" dirty="0" smtClean="0"/>
              <a:t>In the code, three thread objects are created in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IN" sz="2000" dirty="0" smtClean="0"/>
              <a:t>method.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isAlive() </a:t>
            </a:r>
            <a:r>
              <a:rPr lang="en-IN" sz="2000" dirty="0" smtClean="0"/>
              <a:t>method is invoked by the three thread objects to test whether they are alive or dead.</a:t>
            </a:r>
          </a:p>
          <a:p>
            <a:pPr algn="just"/>
            <a:r>
              <a:rPr lang="en-IN" sz="2000" dirty="0" smtClean="0"/>
              <a:t>Then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join() </a:t>
            </a:r>
            <a:r>
              <a:rPr lang="en-IN" sz="2000" dirty="0" smtClean="0"/>
              <a:t>method is invoked by each of the thread objects.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join() </a:t>
            </a:r>
            <a:r>
              <a:rPr lang="en-IN" sz="2000" dirty="0" smtClean="0"/>
              <a:t>method ensures that the main thread is the last one to terminate.</a:t>
            </a:r>
          </a:p>
          <a:p>
            <a:pPr algn="just"/>
            <a:r>
              <a:rPr lang="en-IN" sz="2000" dirty="0" smtClean="0"/>
              <a:t>Finally,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isAlive() </a:t>
            </a:r>
            <a:r>
              <a:rPr lang="en-IN" sz="2000" dirty="0" smtClean="0"/>
              <a:t>method is invoked again to check whether the threads are still alive or dead.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848872" cy="684312"/>
          </a:xfrm>
        </p:spPr>
        <p:txBody>
          <a:bodyPr/>
          <a:lstStyle/>
          <a:p>
            <a:r>
              <a:rPr lang="en-IN" sz="2400" dirty="0" smtClean="0"/>
              <a:t>Different Methods of </a:t>
            </a:r>
            <a:r>
              <a:rPr lang="en-IN" sz="2000" b="0" dirty="0" smtClean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IN" sz="2400" dirty="0" smtClean="0"/>
              <a:t>Class for Multithreading [4-4]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sz="2400" dirty="0" smtClean="0"/>
              <a:t>Race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945302"/>
            <a:ext cx="835292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In multithreaded programs, several threads may simultaneously try to update the same resource, such as a file.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This leaves the resource in an undefined	or inconsistent state. This is called race condition.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In general, race conditions in a program occur when: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2000" dirty="0" smtClean="0">
              <a:latin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67544" y="3000372"/>
          <a:ext cx="8208912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Synchronized Blocks [1-3]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142984"/>
            <a:ext cx="8352928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synchronized block contains code qualified by the </a:t>
            </a:r>
            <a:r>
              <a:rPr lang="en-IN" sz="2000" dirty="0" smtClean="0">
                <a:cs typeface="Courier New" pitchFamily="49" charset="0"/>
              </a:rPr>
              <a:t>synchronized </a:t>
            </a:r>
            <a:r>
              <a:rPr lang="en-IN" sz="2000" dirty="0" smtClean="0">
                <a:latin typeface="Calibri" pitchFamily="34" charset="0"/>
              </a:rPr>
              <a:t>keyword.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A lock is assigned to the object qualified by </a:t>
            </a:r>
            <a:r>
              <a:rPr lang="en-IN" sz="2000" dirty="0" smtClean="0">
                <a:cs typeface="Courier New" pitchFamily="49" charset="0"/>
              </a:rPr>
              <a:t>synchronized</a:t>
            </a:r>
            <a:r>
              <a:rPr lang="en-IN" sz="2000" dirty="0" smtClean="0">
                <a:latin typeface="Calibri" pitchFamily="34" charset="0"/>
              </a:rPr>
              <a:t> keyword.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When a thread encounters the </a:t>
            </a:r>
            <a:r>
              <a:rPr lang="en-IN" sz="2000" dirty="0" smtClean="0">
                <a:cs typeface="Courier New" pitchFamily="49" charset="0"/>
              </a:rPr>
              <a:t>synchronized</a:t>
            </a:r>
            <a:r>
              <a:rPr lang="en-IN" sz="2000" dirty="0" smtClean="0">
                <a:latin typeface="Calibri" pitchFamily="34" charset="0"/>
              </a:rPr>
              <a:t> keyword, it locks all the doors on that object, preventing other threads from accessing it.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A lock allows only one thread at a time to access the code. 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When a thread starts to execute a synchronized block, it grabs the lock on it. 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Any other thread will not be able to execute the code until the first	thread has finished and released the lock.	 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lock is based on the object and not on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914400"/>
            <a:ext cx="8591872" cy="5257800"/>
          </a:xfrm>
        </p:spPr>
        <p:txBody>
          <a:bodyPr/>
          <a:lstStyle/>
          <a:p>
            <a:r>
              <a:rPr lang="en-GB" sz="2000" b="1" dirty="0" smtClean="0"/>
              <a:t>Syntax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1556792"/>
            <a:ext cx="8176422" cy="321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//synchronized block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synchronized(object)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{    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	// statements to be synchronized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//synchronized method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synchronized method(...)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	// body of method 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en-GB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Synchronized Blocks [2-3]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4581128"/>
            <a:ext cx="8352928" cy="1872208"/>
          </a:xfrm>
        </p:spPr>
        <p:txBody>
          <a:bodyPr/>
          <a:lstStyle/>
          <a:p>
            <a:pPr algn="just"/>
            <a:r>
              <a:rPr lang="en-IN" sz="2000" dirty="0" smtClean="0"/>
              <a:t>In this snippet,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deposit() </a:t>
            </a:r>
            <a:r>
              <a:rPr lang="en-IN" sz="2000" dirty="0" smtClean="0"/>
              <a:t>method of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Account </a:t>
            </a:r>
            <a:r>
              <a:rPr lang="en-IN" sz="2000" dirty="0" smtClean="0"/>
              <a:t>class has been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IN" sz="2000" dirty="0" smtClean="0"/>
              <a:t> by using a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IN" sz="2000" dirty="0" smtClean="0"/>
              <a:t>keyword. </a:t>
            </a:r>
          </a:p>
          <a:p>
            <a:pPr algn="just"/>
            <a:r>
              <a:rPr lang="en-IN" sz="2000" dirty="0" smtClean="0"/>
              <a:t>This method can be accessed by a single thread at a time from the several threads in a program.</a:t>
            </a:r>
          </a:p>
          <a:p>
            <a:pPr algn="just"/>
            <a:r>
              <a:rPr lang="en-IN" sz="2000" dirty="0" smtClean="0"/>
              <a:t>The synchronized method allows threads to access it sequentially. 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544" y="1571612"/>
            <a:ext cx="8208912" cy="2923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. . .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class Account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float balance = 0.0;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public synchronized void deposit(float value)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{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balance = balance + value;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92867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Synchronized Blocks [3-3]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sz="2400" dirty="0" smtClean="0"/>
              <a:t>Synchronized Method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945302"/>
            <a:ext cx="83529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The synchronized method obtains a lock on the class object. </a:t>
            </a:r>
            <a:endParaRPr lang="en-US" sz="2000" dirty="0" smtClean="0">
              <a:latin typeface="Calibri" pitchFamily="34" charset="0"/>
            </a:endParaRP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This </a:t>
            </a:r>
            <a:r>
              <a:rPr lang="en-US" sz="2000" dirty="0">
                <a:latin typeface="Calibri" pitchFamily="34" charset="0"/>
              </a:rPr>
              <a:t>means that at a single point of time only one thread obtains a lock on the method, while all other threads need to wait to invoke the synchronized method. </a:t>
            </a:r>
            <a:endParaRPr lang="en-IN" sz="2000" dirty="0">
              <a:latin typeface="Calibri" pitchFamily="34" charset="0"/>
            </a:endParaRP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Example of Synchronized Methods [1-4]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11560" y="908720"/>
            <a:ext cx="799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following example shows how to use a </a:t>
            </a:r>
            <a:r>
              <a:rPr lang="en-IN" sz="2000" dirty="0" smtClean="0">
                <a:cs typeface="Courier New" pitchFamily="49" charset="0"/>
              </a:rPr>
              <a:t>synchronized </a:t>
            </a:r>
            <a:r>
              <a:rPr lang="en-IN" sz="2000" dirty="0" smtClean="0">
                <a:latin typeface="Calibri" pitchFamily="34" charset="0"/>
              </a:rPr>
              <a:t>method: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1340768"/>
            <a:ext cx="8208912" cy="5009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Demonstrating synchronized methods.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test;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One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method is synchronized to use the thread safely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 void display(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(“”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(“Interrupted”);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 done”);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/>
              <a:t>	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836712"/>
            <a:ext cx="8208912" cy="5155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US" dirty="0"/>
              <a:t>class Two extends Thread { </a:t>
            </a:r>
          </a:p>
          <a:p>
            <a:r>
              <a:rPr lang="en-US" dirty="0" err="1"/>
              <a:t>int</a:t>
            </a:r>
            <a:r>
              <a:rPr lang="en-US" dirty="0"/>
              <a:t> number; </a:t>
            </a:r>
          </a:p>
          <a:p>
            <a:r>
              <a:rPr lang="en-US" dirty="0"/>
              <a:t>One </a:t>
            </a:r>
            <a:r>
              <a:rPr lang="en-US" dirty="0" err="1"/>
              <a:t>objOne</a:t>
            </a:r>
            <a:r>
              <a:rPr lang="en-US" dirty="0"/>
              <a:t>; </a:t>
            </a:r>
          </a:p>
          <a:p>
            <a:r>
              <a:rPr lang="en-US" dirty="0"/>
              <a:t>public Two(One </a:t>
            </a:r>
            <a:r>
              <a:rPr lang="en-US" dirty="0" err="1"/>
              <a:t>one_num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objOne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one_num</a:t>
            </a:r>
            <a:r>
              <a:rPr lang="en-US" dirty="0"/>
              <a:t>; </a:t>
            </a:r>
          </a:p>
          <a:p>
            <a:r>
              <a:rPr lang="en-US" dirty="0" smtClean="0"/>
              <a:t> number </a:t>
            </a:r>
            <a:r>
              <a:rPr lang="en-US" dirty="0"/>
              <a:t>= </a:t>
            </a:r>
            <a:r>
              <a:rPr lang="en-US" dirty="0" err="1"/>
              <a:t>num</a:t>
            </a:r>
            <a:r>
              <a:rPr lang="en-US" dirty="0"/>
              <a:t>; 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public void run() { </a:t>
            </a:r>
          </a:p>
          <a:p>
            <a:r>
              <a:rPr lang="en-US" dirty="0"/>
              <a:t>// Invoke the synchronized method </a:t>
            </a:r>
          </a:p>
          <a:p>
            <a:r>
              <a:rPr lang="en-US" dirty="0" err="1"/>
              <a:t>objOne.display</a:t>
            </a:r>
            <a:r>
              <a:rPr lang="en-US" dirty="0"/>
              <a:t>(number); </a:t>
            </a:r>
          </a:p>
          <a:p>
            <a:r>
              <a:rPr lang="en-US" dirty="0" smtClean="0"/>
              <a:t> }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SynchMethod</a:t>
            </a:r>
            <a:r>
              <a:rPr lang="en-US" dirty="0"/>
              <a:t> { 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r>
              <a:rPr lang="en-US" dirty="0"/>
              <a:t>One </a:t>
            </a:r>
            <a:r>
              <a:rPr lang="en-US" dirty="0" err="1"/>
              <a:t>objOne</a:t>
            </a:r>
            <a:r>
              <a:rPr lang="en-US" dirty="0"/>
              <a:t> = new One(); </a:t>
            </a:r>
          </a:p>
          <a:p>
            <a:r>
              <a:rPr lang="en-US" dirty="0" err="1"/>
              <a:t>int</a:t>
            </a:r>
            <a:r>
              <a:rPr lang="en-US" dirty="0"/>
              <a:t> digit = 10;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IN" dirty="0" smtClean="0"/>
              <a:t>       </a:t>
            </a:r>
            <a:endParaRPr lang="en-IN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Example of Synchronized Methods [2-4]</a:t>
            </a:r>
          </a:p>
        </p:txBody>
      </p:sp>
    </p:spTree>
    <p:extLst>
      <p:ext uri="{BB962C8B-B14F-4D97-AF65-F5344CB8AC3E}">
        <p14:creationId xmlns:p14="http://schemas.microsoft.com/office/powerpoint/2010/main" val="22086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2414" y="3645024"/>
            <a:ext cx="8352928" cy="1522428"/>
          </a:xfrm>
        </p:spPr>
        <p:txBody>
          <a:bodyPr/>
          <a:lstStyle/>
          <a:p>
            <a:pPr algn="just"/>
            <a:r>
              <a:rPr lang="en-US" sz="1800" dirty="0" smtClean="0"/>
              <a:t>The class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/>
              <a:t>has </a:t>
            </a:r>
            <a:r>
              <a:rPr lang="en-US" sz="1800" dirty="0"/>
              <a:t>a method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en-US" sz="1800" dirty="0"/>
              <a:t>that takes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parameter. </a:t>
            </a:r>
            <a:endParaRPr lang="en-US" sz="1800" dirty="0" smtClean="0"/>
          </a:p>
          <a:p>
            <a:pPr algn="just"/>
            <a:r>
              <a:rPr lang="en-US" sz="1800" dirty="0" smtClean="0"/>
              <a:t>This </a:t>
            </a:r>
            <a:r>
              <a:rPr lang="en-US" sz="1800" dirty="0"/>
              <a:t>number is displayed with a suffix </a:t>
            </a:r>
            <a:r>
              <a:rPr lang="en-US" sz="1800" dirty="0" smtClean="0"/>
              <a:t>‘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800" dirty="0" smtClean="0">
                <a:cs typeface="Courier New" panose="02070309020205020404" pitchFamily="49" charset="0"/>
              </a:rPr>
              <a:t>’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(1000) </a:t>
            </a:r>
            <a:r>
              <a:rPr lang="en-US" sz="1800" dirty="0"/>
              <a:t>method pauses the current thread after the method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en-US" sz="1800" dirty="0"/>
              <a:t>is called. </a:t>
            </a:r>
            <a:endParaRPr lang="en-IN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00108"/>
            <a:ext cx="8208912" cy="2311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Create three thread objects </a:t>
            </a:r>
          </a:p>
          <a:p>
            <a:r>
              <a:rPr lang="en-US" dirty="0"/>
              <a:t>Two objSynch1 = new Two(</a:t>
            </a:r>
            <a:r>
              <a:rPr lang="en-US" dirty="0" err="1"/>
              <a:t>objOne</a:t>
            </a:r>
            <a:r>
              <a:rPr lang="en-US" dirty="0"/>
              <a:t>); </a:t>
            </a:r>
          </a:p>
          <a:p>
            <a:r>
              <a:rPr lang="en-US" dirty="0"/>
              <a:t>Two objSynch2 = new Two(</a:t>
            </a:r>
            <a:r>
              <a:rPr lang="en-US" dirty="0" err="1"/>
              <a:t>objOne</a:t>
            </a:r>
            <a:r>
              <a:rPr lang="en-US" dirty="0"/>
              <a:t>); </a:t>
            </a:r>
          </a:p>
          <a:p>
            <a:r>
              <a:rPr lang="en-US" dirty="0"/>
              <a:t>Two objSynch3 = new Two(</a:t>
            </a:r>
            <a:r>
              <a:rPr lang="en-US" dirty="0" err="1"/>
              <a:t>objOne</a:t>
            </a:r>
            <a:r>
              <a:rPr lang="en-US" dirty="0"/>
              <a:t>); </a:t>
            </a:r>
          </a:p>
          <a:p>
            <a:r>
              <a:rPr lang="en-US" dirty="0"/>
              <a:t>objSynch1.start(); </a:t>
            </a:r>
          </a:p>
          <a:p>
            <a:r>
              <a:rPr lang="en-US" dirty="0"/>
              <a:t>objSynch2.start(); </a:t>
            </a:r>
          </a:p>
          <a:p>
            <a:r>
              <a:rPr lang="en-US" dirty="0"/>
              <a:t>objSynch3.start();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	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Example of Synchronized Methods [3-4]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algn="just"/>
            <a:r>
              <a:rPr lang="en-US" sz="2000" dirty="0"/>
              <a:t>The constructor of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b="1" dirty="0"/>
              <a:t> </a:t>
            </a:r>
            <a:r>
              <a:rPr lang="en-US" sz="2000" dirty="0"/>
              <a:t>takes a reference to an object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/>
              <a:t> of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2000" b="1" dirty="0"/>
              <a:t> </a:t>
            </a:r>
            <a:r>
              <a:rPr lang="en-US" sz="2000" dirty="0"/>
              <a:t>and an integer variable. </a:t>
            </a:r>
            <a:endParaRPr lang="en-US" sz="2000" dirty="0" smtClean="0"/>
          </a:p>
          <a:p>
            <a:pPr algn="just"/>
            <a:r>
              <a:rPr lang="en-US" sz="2000" dirty="0" smtClean="0"/>
              <a:t>Here</a:t>
            </a:r>
            <a:r>
              <a:rPr lang="en-US" sz="2000" dirty="0"/>
              <a:t>, a new thread is also created. This thread calls the method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run() </a:t>
            </a:r>
            <a:r>
              <a:rPr lang="en-US" sz="2000" dirty="0"/>
              <a:t>of the object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main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SynchDemo</a:t>
            </a:r>
            <a:r>
              <a:rPr lang="en-US" sz="2000" b="1" dirty="0"/>
              <a:t> </a:t>
            </a:r>
            <a:r>
              <a:rPr lang="en-US" sz="2000" dirty="0"/>
              <a:t>instantiates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2000" b="1" dirty="0"/>
              <a:t> </a:t>
            </a:r>
            <a:r>
              <a:rPr lang="en-US" sz="2000" dirty="0"/>
              <a:t>as a 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objOne</a:t>
            </a:r>
            <a:r>
              <a:rPr lang="en-US" sz="2000" b="1" dirty="0"/>
              <a:t> </a:t>
            </a:r>
            <a:r>
              <a:rPr lang="en-US" sz="2000" dirty="0"/>
              <a:t>and creates three objects of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same 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objOne</a:t>
            </a:r>
            <a:r>
              <a:rPr lang="en-US" sz="2000" b="1" dirty="0"/>
              <a:t> </a:t>
            </a:r>
            <a:r>
              <a:rPr lang="en-US" sz="2000" dirty="0"/>
              <a:t>is passed to each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b="1" dirty="0"/>
              <a:t> </a:t>
            </a:r>
            <a:r>
              <a:rPr lang="en-US" sz="2000" dirty="0"/>
              <a:t>object.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method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sz="2000" dirty="0"/>
              <a:t>makes the caller thread wait till the calling thread </a:t>
            </a:r>
            <a:r>
              <a:rPr lang="en-US" sz="2000" dirty="0" smtClean="0"/>
              <a:t>terminates</a:t>
            </a:r>
            <a:r>
              <a:rPr lang="en-IN" sz="2400" dirty="0" smtClean="0"/>
              <a:t>.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pPr lvl="0"/>
            <a:r>
              <a:rPr lang="en-GB" sz="2400" dirty="0" smtClean="0"/>
              <a:t>Example of Synchronized Methods [4-4]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Objectives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lvl="0"/>
            <a:r>
              <a:rPr lang="en-US" sz="2400" dirty="0"/>
              <a:t>Define multithreading</a:t>
            </a:r>
          </a:p>
          <a:p>
            <a:pPr lvl="0"/>
            <a:r>
              <a:rPr lang="en-US" sz="2400" dirty="0"/>
              <a:t>Differentiate between multithreading and multitasking</a:t>
            </a:r>
          </a:p>
          <a:p>
            <a:pPr lvl="0"/>
            <a:r>
              <a:rPr lang="en-US" sz="2400" dirty="0"/>
              <a:t>Explain the use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sz="2400" dirty="0"/>
              <a:t>method</a:t>
            </a:r>
          </a:p>
          <a:p>
            <a:pPr lvl="0"/>
            <a:r>
              <a:rPr lang="en-US" sz="2400" dirty="0"/>
              <a:t>Explain race conditions and ways to overcome them</a:t>
            </a:r>
          </a:p>
          <a:p>
            <a:pPr lvl="0"/>
            <a:r>
              <a:rPr lang="en-US" sz="2400" dirty="0"/>
              <a:t>Describe intrinsic lock and synchronization</a:t>
            </a:r>
          </a:p>
          <a:p>
            <a:pPr lvl="0"/>
            <a:r>
              <a:rPr lang="en-US" sz="2400" dirty="0"/>
              <a:t>Describe atomic </a:t>
            </a:r>
            <a:r>
              <a:rPr lang="en-US" sz="2400" dirty="0" smtClean="0"/>
              <a:t>access</a:t>
            </a:r>
          </a:p>
          <a:p>
            <a:pPr lvl="0"/>
            <a:r>
              <a:rPr lang="en-US" sz="2400" dirty="0"/>
              <a:t>Describe the use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sz="2400" dirty="0"/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notify() </a:t>
            </a:r>
            <a:r>
              <a:rPr lang="en-US" sz="2400" dirty="0"/>
              <a:t>methods</a:t>
            </a:r>
          </a:p>
          <a:p>
            <a:pPr lvl="0"/>
            <a:r>
              <a:rPr lang="en-US" sz="2400" dirty="0"/>
              <a:t>Define deadlock and the ways to overcome deadlock</a:t>
            </a:r>
          </a:p>
          <a:p>
            <a:pPr lvl="0"/>
            <a:r>
              <a:rPr lang="en-US" sz="2400" dirty="0"/>
              <a:t>Explain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610944"/>
          </a:xfrm>
        </p:spPr>
        <p:txBody>
          <a:bodyPr/>
          <a:lstStyle/>
          <a:p>
            <a:pPr algn="just"/>
            <a:r>
              <a:rPr lang="en-IN" sz="1800" dirty="0" smtClean="0"/>
              <a:t>It is not always possible to achieve synchronization by creating </a:t>
            </a:r>
            <a:r>
              <a:rPr lang="en-IN" sz="1800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IN" sz="1800" dirty="0" smtClean="0"/>
              <a:t> methods within classes. </a:t>
            </a:r>
          </a:p>
          <a:p>
            <a:r>
              <a:rPr lang="en-IN" sz="1800" dirty="0" smtClean="0"/>
              <a:t>The reason for this is as follows:</a:t>
            </a:r>
          </a:p>
          <a:p>
            <a:pPr>
              <a:buNone/>
            </a:pPr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endParaRPr lang="en-IN" sz="1800" dirty="0" smtClean="0"/>
          </a:p>
          <a:p>
            <a:pPr algn="just"/>
            <a:r>
              <a:rPr lang="en-IN" sz="1800" dirty="0" smtClean="0"/>
              <a:t>In such a case, the keyword </a:t>
            </a:r>
            <a:r>
              <a:rPr lang="en-IN" sz="1800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IN" sz="1800" dirty="0" smtClean="0"/>
              <a:t> cannot be added to the appropriate methods within the class. </a:t>
            </a:r>
          </a:p>
          <a:p>
            <a:pPr algn="just"/>
            <a:r>
              <a:rPr lang="en-IN" sz="1800" dirty="0" smtClean="0"/>
              <a:t>Therefore, the problem here would be how to make the access to an object of this class </a:t>
            </a:r>
            <a:r>
              <a:rPr lang="en-IN" sz="1800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IN" sz="1800" dirty="0" smtClean="0"/>
              <a:t>. </a:t>
            </a:r>
          </a:p>
          <a:p>
            <a:pPr algn="just"/>
            <a:r>
              <a:rPr lang="en-IN" sz="1800" dirty="0" smtClean="0"/>
              <a:t>This could be achieved by putting all calls to the methods defined by this class inside a </a:t>
            </a:r>
            <a:r>
              <a:rPr lang="en-IN" sz="1800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IN" sz="1800" dirty="0" smtClean="0"/>
              <a:t> block. </a:t>
            </a:r>
          </a:p>
          <a:p>
            <a:endParaRPr lang="en-IN" sz="2000" dirty="0" smtClean="0"/>
          </a:p>
          <a:p>
            <a:pPr lvl="1"/>
            <a:endParaRPr lang="en-IN" sz="14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pPr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Issues in Synchronization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539552" y="1988840"/>
          <a:ext cx="820891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538936"/>
          </a:xfrm>
        </p:spPr>
        <p:txBody>
          <a:bodyPr/>
          <a:lstStyle/>
          <a:p>
            <a:pPr algn="just"/>
            <a:r>
              <a:rPr lang="en-IN" sz="2000" dirty="0" smtClean="0"/>
              <a:t>The wait-notify mechanism acts as the traffic signal system in the program.</a:t>
            </a:r>
          </a:p>
          <a:p>
            <a:pPr algn="just"/>
            <a:r>
              <a:rPr lang="en-IN" sz="2000" dirty="0" smtClean="0"/>
              <a:t>It allows the specific thread to wait for some time for other running thread and wakes it up when it is required to do so.</a:t>
            </a:r>
          </a:p>
          <a:p>
            <a:pPr algn="just"/>
            <a:r>
              <a:rPr lang="en-IN" sz="2000" dirty="0" smtClean="0"/>
              <a:t>In other words, the wait-notify mechanism is a process used to manipulate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IN" sz="2000" dirty="0" smtClean="0">
                <a:cs typeface="Courier New" pitchFamily="49" charset="0"/>
              </a:rPr>
              <a:t> </a:t>
            </a:r>
            <a:r>
              <a:rPr lang="en-IN" sz="2000" dirty="0" smtClean="0"/>
              <a:t>and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IN" sz="2000" dirty="0" smtClean="0"/>
              <a:t>methods.</a:t>
            </a:r>
          </a:p>
          <a:p>
            <a:pPr algn="just"/>
            <a:r>
              <a:rPr lang="en-IN" sz="2000" dirty="0" smtClean="0"/>
              <a:t>This mechanism ensures that there is a smooth transition of a particular resource between two competitive threads. </a:t>
            </a:r>
          </a:p>
          <a:p>
            <a:pPr algn="just"/>
            <a:r>
              <a:rPr lang="en-IN" sz="2000" dirty="0" smtClean="0"/>
              <a:t>It also oversees the condition in a program where one thread is: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>
              <a:buNone/>
            </a:pP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539552" y="3861048"/>
          <a:ext cx="820891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Wait-notify Mechanism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3528" y="864622"/>
            <a:ext cx="8352928" cy="5300682"/>
          </a:xfrm>
        </p:spPr>
        <p:txBody>
          <a:bodyPr/>
          <a:lstStyle/>
          <a:p>
            <a:pPr algn="just"/>
            <a:r>
              <a:rPr lang="en-IN" sz="2000" dirty="0" smtClean="0"/>
              <a:t>The 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wait() </a:t>
            </a:r>
            <a:r>
              <a:rPr lang="en-IN" sz="2000" dirty="0" smtClean="0"/>
              <a:t>method causes a thread to wait for some other thread to release a resource.</a:t>
            </a:r>
          </a:p>
          <a:p>
            <a:pPr algn="just"/>
            <a:r>
              <a:rPr lang="en-IN" sz="2000" dirty="0" smtClean="0"/>
              <a:t>It forces the currently running thread to release the lock or monitor, which it is holding on an object.</a:t>
            </a:r>
          </a:p>
          <a:p>
            <a:pPr algn="just"/>
            <a:r>
              <a:rPr lang="en-IN" sz="2000" dirty="0" smtClean="0"/>
              <a:t>Once the resource is released, another thread can get the lock and start running.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wait() </a:t>
            </a:r>
            <a:r>
              <a:rPr lang="en-IN" sz="2000" dirty="0" smtClean="0"/>
              <a:t>method can only be invoked only from within the synchronized code.</a:t>
            </a:r>
          </a:p>
          <a:p>
            <a:pPr algn="just"/>
            <a:r>
              <a:rPr lang="en-IN" sz="2000" dirty="0" smtClean="0"/>
              <a:t>The following points should be remembered while using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wait() </a:t>
            </a:r>
            <a:r>
              <a:rPr lang="en-IN" sz="2000" dirty="0" smtClean="0"/>
              <a:t>method:</a:t>
            </a:r>
          </a:p>
          <a:p>
            <a:endParaRPr lang="en-IN" sz="2000" dirty="0" smtClean="0"/>
          </a:p>
          <a:p>
            <a:pPr>
              <a:buNone/>
            </a:pP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4365104"/>
          <a:ext cx="820891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0" dirty="0">
                <a:latin typeface="Courier New" pitchFamily="49" charset="0"/>
                <a:cs typeface="Courier New" pitchFamily="49" charset="0"/>
              </a:rPr>
              <a:t>wait() </a:t>
            </a:r>
            <a:r>
              <a:rPr lang="en-IN" sz="2400" dirty="0"/>
              <a:t>Method [1-2]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Syntax :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public final void wait()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060848"/>
            <a:ext cx="8208912" cy="41372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synchronized void takeup()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(!available)  {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   	{  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System.out.println(“Philosopher is waiting for the other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chopstick”);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wait();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             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catch( InterruptedException e) 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available = false; 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0" dirty="0">
                <a:latin typeface="Courier New" pitchFamily="49" charset="0"/>
                <a:cs typeface="Courier New" pitchFamily="49" charset="0"/>
              </a:rPr>
              <a:t>wait() </a:t>
            </a:r>
            <a:r>
              <a:rPr lang="en-IN" sz="2400" dirty="0"/>
              <a:t>Method [1-2]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300682"/>
          </a:xfrm>
        </p:spPr>
        <p:txBody>
          <a:bodyPr/>
          <a:lstStyle/>
          <a:p>
            <a:pPr algn="just"/>
            <a:r>
              <a:rPr lang="en-IN" sz="2000" dirty="0" smtClean="0"/>
              <a:t>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notify() </a:t>
            </a:r>
            <a:r>
              <a:rPr lang="en-IN" sz="2000" dirty="0" smtClean="0"/>
              <a:t>method alerts the thread that is waiting for a monitor of an object.</a:t>
            </a:r>
          </a:p>
          <a:p>
            <a:pPr algn="just"/>
            <a:r>
              <a:rPr lang="en-IN" sz="2000" dirty="0" smtClean="0"/>
              <a:t>This method can be invoked only within a synchronized block.</a:t>
            </a:r>
          </a:p>
          <a:p>
            <a:pPr algn="just"/>
            <a:r>
              <a:rPr lang="en-IN" sz="2000" dirty="0" smtClean="0"/>
              <a:t>If several threads are waiting for a specific object,	one of them is selected to get the object.</a:t>
            </a:r>
          </a:p>
          <a:p>
            <a:pPr algn="just"/>
            <a:r>
              <a:rPr lang="en-IN" sz="2000" dirty="0" smtClean="0"/>
              <a:t>The scheduler decides this based on the need of the program.</a:t>
            </a:r>
          </a:p>
          <a:p>
            <a:pPr algn="just"/>
            <a:r>
              <a:rPr lang="en-IN" sz="2000" dirty="0" smtClean="0"/>
              <a:t>The 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IN" sz="2000" dirty="0" smtClean="0">
                <a:cs typeface="Courier New" pitchFamily="49" charset="0"/>
              </a:rPr>
              <a:t> </a:t>
            </a:r>
            <a:r>
              <a:rPr lang="en-IN" sz="2000" dirty="0" smtClean="0"/>
              <a:t>method functions in the following ways: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b="0" dirty="0" smtClean="0">
                <a:latin typeface="Courier New" pitchFamily="49" charset="0"/>
                <a:cs typeface="Courier New" pitchFamily="49" charset="0"/>
              </a:rPr>
              <a:t>notify() </a:t>
            </a:r>
            <a:r>
              <a:rPr lang="en-IN" sz="2400" dirty="0" smtClean="0"/>
              <a:t>Method [1-2]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3643314"/>
          <a:ext cx="820891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528" y="980728"/>
            <a:ext cx="8352928" cy="5335488"/>
          </a:xfrm>
        </p:spPr>
        <p:txBody>
          <a:bodyPr/>
          <a:lstStyle/>
          <a:p>
            <a:r>
              <a:rPr lang="en-GB" sz="2000" b="1" dirty="0" smtClean="0"/>
              <a:t>Syntax</a:t>
            </a:r>
            <a:r>
              <a:rPr lang="en-GB" sz="2000" dirty="0" smtClean="0"/>
              <a:t>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public final void notify()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b="0" dirty="0" smtClean="0">
                <a:latin typeface="Courier New" pitchFamily="49" charset="0"/>
                <a:cs typeface="Courier New" pitchFamily="49" charset="0"/>
              </a:rPr>
              <a:t>notify() </a:t>
            </a:r>
            <a:r>
              <a:rPr lang="en-IN" sz="2400" dirty="0" smtClean="0"/>
              <a:t>Method [2-2]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6073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428868"/>
            <a:ext cx="8208912" cy="22806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 </a:t>
            </a:r>
          </a:p>
          <a:p>
            <a:pPr eaLnBrk="1" hangingPunct="1">
              <a:buNone/>
            </a:pPr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synchronized void putdown() </a:t>
            </a:r>
          </a:p>
          <a:p>
            <a:pPr eaLnBrk="1" hangingPunct="1">
              <a:buNone/>
            </a:pPr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available = true;    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notify(); 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buNone/>
            </a:pPr>
            <a:r>
              <a:rPr lang="en-IN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GB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Deadlock describes a situation where two or more threads are blocked forever, waiting for the others to release a resource.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At times, it happens that two threads are locked to their respective resources, waiting for the corresponding locks to interchange the resources between them.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In that situation, the waiting state continues forever as both are in a state of confusion as to which one will leave the lock and one will get into it.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This is the deadlock situation in a thread based Java program.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deadlock situation brings the execution of the program to a halt.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Deadlocks [1-2]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Deadlocks [2-2]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52400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08104" y="2500306"/>
            <a:ext cx="328614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</a:rPr>
              <a:t>Thread A has Resource X Lock and is waiting for Resource Y which is with Thread B for its completion</a:t>
            </a:r>
            <a:endParaRPr lang="en-GB" sz="20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2766" y="5445224"/>
            <a:ext cx="3357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itchFamily="34" charset="0"/>
              </a:rPr>
              <a:t>Thread B has Resource Y Lock and is waiting for Resource Z which is with Thread C for its completion</a:t>
            </a:r>
            <a:endParaRPr lang="en-GB" sz="2000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326" y="2780928"/>
            <a:ext cx="3357586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itchFamily="34" charset="0"/>
              </a:rPr>
              <a:t>Thread C has Resource Z Lock and is waiting for Resource X which is with Thread A for its completion</a:t>
            </a:r>
            <a:endParaRPr lang="en-GB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Example of Deadlock Condition [1-4]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849868"/>
            <a:ext cx="8303840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following example demonstrates a deadlock condition</a:t>
            </a:r>
            <a:r>
              <a:rPr lang="en-IN" sz="2000" dirty="0">
                <a:latin typeface="Calibri" pitchFamily="34" charset="0"/>
              </a:rPr>
              <a:t>:</a:t>
            </a:r>
            <a:endParaRPr lang="en-IN" sz="2000" dirty="0" smtClean="0">
              <a:latin typeface="Calibri" pitchFamily="34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1800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1340768"/>
            <a:ext cx="8208912" cy="4992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/**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* Demonstrating Deadlock.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package test;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/**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* DeadlockDemo implements the Runnable interface.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public class DeadlockDemo implements Runnable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  public static void main(String args[])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DeadlockDemo objDead1 = new DeadlockDemo();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DeadlockDemo objDead2 = new DeadlockDemo();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Thread objTh1 = new Thread (objDead1);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Thread objTh2 = new Thread (objDead2);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objDead1.grabIt = objDead2;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objDead2.grabIt = objDead1;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908720"/>
            <a:ext cx="8208912" cy="4806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eaLnBrk="1" hangingPunct="1">
              <a:buNone/>
            </a:pPr>
            <a:r>
              <a:rPr lang="en-IN" sz="1600" dirty="0" smtClean="0">
                <a:latin typeface="Calibri" pitchFamily="34" charset="0"/>
              </a:rPr>
              <a:t>		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objTh1.start();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objTh2.start();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System.out.println(“Started”);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 		try {  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	objTh1.join();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	objTh2.join();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    }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catch( InterruptedException e) {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System.out.println(“error occurred”);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}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System.exit(0);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}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DeadlockDemo grabIt;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 		public synchronized void run() {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try {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	Thread.sleep(500);        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Example of Deadlock Condition [2-4]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Features of Multithreading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1500174"/>
          <a:ext cx="8208912" cy="406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815752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IN" sz="2400" dirty="0" smtClean="0"/>
              <a:t>Multithreading also supports the following features: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908720"/>
            <a:ext cx="8208912" cy="4715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eaLnBrk="1" hangingPunct="1">
              <a:buNone/>
            </a:pPr>
            <a:r>
              <a:rPr lang="en-IN" sz="1600" dirty="0" smtClean="0">
                <a:latin typeface="Calibri" pitchFamily="34" charset="0"/>
              </a:rPr>
              <a:t>			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} catch( InterruptedException e) {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	System.out.println(“error occurred”);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 }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grabIt.syncIt();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public synchronized void syncIt() {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try {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Thread.sleep(500);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System.out.println(“Sync”);  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catch(InterruptedException e) {    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System.out.println(“error occurred”);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 }   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 System.out.println(“In the syncIt() method”);   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457200" indent="-457200" eaLnBrk="1" hangingPunct="1"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}// end class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Example of Deadlock Condition [3-4]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907504"/>
            <a:ext cx="8352928" cy="5257800"/>
          </a:xfrm>
        </p:spPr>
        <p:txBody>
          <a:bodyPr/>
          <a:lstStyle/>
          <a:p>
            <a:pPr algn="just"/>
            <a:r>
              <a:rPr lang="en-IN" sz="2000" dirty="0" smtClean="0"/>
              <a:t>The program creates two child threads. </a:t>
            </a:r>
          </a:p>
          <a:p>
            <a:pPr algn="just"/>
            <a:r>
              <a:rPr lang="en-IN" sz="2000" dirty="0" smtClean="0"/>
              <a:t>Each thread calls the synchronized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run() </a:t>
            </a:r>
            <a:r>
              <a:rPr lang="en-IN" sz="2000" dirty="0" smtClean="0"/>
              <a:t>method. </a:t>
            </a:r>
          </a:p>
          <a:p>
            <a:pPr algn="just"/>
            <a:r>
              <a:rPr lang="en-IN" sz="2000" dirty="0" smtClean="0"/>
              <a:t>When thread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objTh1</a:t>
            </a:r>
            <a:r>
              <a:rPr lang="en-IN" sz="2000" dirty="0" smtClean="0"/>
              <a:t> wakes up, it calls the method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syncIt() </a:t>
            </a:r>
            <a:r>
              <a:rPr lang="en-IN" sz="2000" dirty="0" smtClean="0"/>
              <a:t>of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DeadlockDemo</a:t>
            </a:r>
            <a:r>
              <a:rPr lang="en-IN" sz="2000" dirty="0" smtClean="0"/>
              <a:t> object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objDead1</a:t>
            </a:r>
            <a:r>
              <a:rPr lang="en-IN" sz="2000" dirty="0" smtClean="0"/>
              <a:t>. </a:t>
            </a:r>
          </a:p>
          <a:p>
            <a:pPr algn="just"/>
            <a:r>
              <a:rPr lang="en-IN" sz="2000" dirty="0" smtClean="0"/>
              <a:t>Since the thread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objTh2</a:t>
            </a:r>
            <a:r>
              <a:rPr lang="en-IN" sz="2000" dirty="0" smtClean="0"/>
              <a:t> owns the monitor of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objDead2</a:t>
            </a:r>
            <a:r>
              <a:rPr lang="en-IN" sz="2000" dirty="0" smtClean="0"/>
              <a:t>, thread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objTh1 </a:t>
            </a:r>
            <a:r>
              <a:rPr lang="en-IN" sz="2000" dirty="0" smtClean="0"/>
              <a:t>begins waiting for the monitor.</a:t>
            </a:r>
          </a:p>
          <a:p>
            <a:pPr algn="just"/>
            <a:r>
              <a:rPr lang="en-IN" sz="2000" dirty="0" smtClean="0"/>
              <a:t>When thread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objTh2 </a:t>
            </a:r>
            <a:r>
              <a:rPr lang="en-IN" sz="2000" dirty="0" smtClean="0"/>
              <a:t>wakes up, it tries to call the method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syncIt() </a:t>
            </a:r>
            <a:r>
              <a:rPr lang="en-IN" sz="2000" dirty="0" smtClean="0"/>
              <a:t>of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DeadlockDemo</a:t>
            </a:r>
            <a:r>
              <a:rPr lang="en-IN" sz="2000" dirty="0" smtClean="0"/>
              <a:t> object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objDead2</a:t>
            </a:r>
            <a:r>
              <a:rPr lang="en-IN" sz="2000" dirty="0" smtClean="0"/>
              <a:t>. </a:t>
            </a:r>
          </a:p>
          <a:p>
            <a:pPr algn="just"/>
            <a:r>
              <a:rPr lang="en-IN" sz="2000" dirty="0" smtClean="0"/>
              <a:t>At this point,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objTh2</a:t>
            </a:r>
            <a:r>
              <a:rPr lang="en-IN" sz="2000" dirty="0" smtClean="0"/>
              <a:t> also is forced to wait since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objTh1</a:t>
            </a:r>
            <a:r>
              <a:rPr lang="en-IN" sz="2000" dirty="0" smtClean="0"/>
              <a:t> owns the monitor of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objDead1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Since both threads are waiting for each other, neither will wake up. This is a deadlock condition.</a:t>
            </a:r>
          </a:p>
          <a:p>
            <a:pPr algn="just"/>
            <a:r>
              <a:rPr lang="en-IN" sz="2000" dirty="0" smtClean="0"/>
              <a:t>The program is blocked and does not proceed further.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Example of Deadlock Condition [4-4]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algn="just"/>
            <a:r>
              <a:rPr lang="en-IN" sz="2000" dirty="0" smtClean="0"/>
              <a:t>The following things in a program can be done to avoid deadlock situations in it: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Overcoming the Deadlock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1928802"/>
          <a:ext cx="8208912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188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Following are some of these collections that are categorized by the collection interfaces: </a:t>
            </a:r>
            <a:endParaRPr lang="en-IN" sz="20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b="1" dirty="0" err="1">
                <a:cs typeface="Courier New" panose="02070309020205020404" pitchFamily="49" charset="0"/>
              </a:rPr>
              <a:t>BlockingQueue</a:t>
            </a:r>
            <a:r>
              <a:rPr lang="en-US" sz="1600" dirty="0">
                <a:latin typeface="Calibri" pitchFamily="34" charset="0"/>
              </a:rPr>
              <a:t>: This defines a FIFO data structure that blocks or times out when data is added to a full queue or retrieved from an empty queue.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b="1" dirty="0" err="1">
                <a:cs typeface="Courier New" panose="02070309020205020404" pitchFamily="49" charset="0"/>
              </a:rPr>
              <a:t>ConcurrentMap</a:t>
            </a:r>
            <a:r>
              <a:rPr lang="en-US" sz="1600" dirty="0">
                <a:latin typeface="Calibri" pitchFamily="34" charset="0"/>
              </a:rPr>
              <a:t>: This is a </a:t>
            </a:r>
            <a:r>
              <a:rPr lang="en-US" sz="1600" dirty="0" err="1">
                <a:latin typeface="Calibri" pitchFamily="34" charset="0"/>
              </a:rPr>
              <a:t>subinterface</a:t>
            </a:r>
            <a:r>
              <a:rPr lang="en-US" sz="1600" dirty="0">
                <a:latin typeface="Calibri" pitchFamily="34" charset="0"/>
              </a:rPr>
              <a:t> of </a:t>
            </a:r>
            <a:r>
              <a:rPr lang="en-US" sz="1600" dirty="0" err="1">
                <a:latin typeface="Calibri" pitchFamily="34" charset="0"/>
              </a:rPr>
              <a:t>java.util.Map</a:t>
            </a:r>
            <a:r>
              <a:rPr lang="en-US" sz="1600" dirty="0">
                <a:latin typeface="Calibri" pitchFamily="34" charset="0"/>
              </a:rPr>
              <a:t> that defines useful atomic operations. </a:t>
            </a:r>
            <a:endParaRPr lang="en-US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</a:pPr>
            <a:r>
              <a:rPr lang="en-US" sz="1600" b="1" dirty="0" err="1">
                <a:cs typeface="Courier New" panose="02070309020205020404" pitchFamily="49" charset="0"/>
              </a:rPr>
              <a:t>ConcurrentNavigableMap</a:t>
            </a:r>
            <a:r>
              <a:rPr lang="en-US" sz="1600" dirty="0">
                <a:latin typeface="Calibri" pitchFamily="34" charset="0"/>
              </a:rPr>
              <a:t>: This is a </a:t>
            </a:r>
            <a:r>
              <a:rPr lang="en-US" sz="1600" dirty="0" err="1">
                <a:latin typeface="Calibri" pitchFamily="34" charset="0"/>
              </a:rPr>
              <a:t>subinterface</a:t>
            </a:r>
            <a:r>
              <a:rPr lang="en-US" sz="1600" dirty="0">
                <a:latin typeface="Calibri" pitchFamily="34" charset="0"/>
              </a:rPr>
              <a:t> of </a:t>
            </a:r>
            <a:r>
              <a:rPr lang="en-US" sz="1600" dirty="0" err="1">
                <a:latin typeface="Calibri" pitchFamily="34" charset="0"/>
              </a:rPr>
              <a:t>ConcurrentMap</a:t>
            </a:r>
            <a:r>
              <a:rPr lang="en-US" sz="1600" dirty="0">
                <a:latin typeface="Calibri" pitchFamily="34" charset="0"/>
              </a:rPr>
              <a:t> that supports approximate matches. 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java.util.concurrent</a:t>
            </a:r>
            <a:r>
              <a:rPr lang="en-US" sz="2400" dirty="0" smtClean="0"/>
              <a:t> </a:t>
            </a:r>
            <a:r>
              <a:rPr lang="en-US" sz="2400" dirty="0"/>
              <a:t>Collections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90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 err="1">
                <a:cs typeface="Courier New" panose="02070309020205020404" pitchFamily="49" charset="0"/>
              </a:rPr>
              <a:t>java.util.concurrent.atomic</a:t>
            </a:r>
            <a:r>
              <a:rPr lang="en-US" sz="2000" dirty="0">
                <a:latin typeface="Calibri" pitchFamily="34" charset="0"/>
              </a:rPr>
              <a:t> package defines classes that support atomic operations on single variables. </a:t>
            </a:r>
            <a:endParaRPr lang="en-US" sz="2000" dirty="0" smtClean="0">
              <a:latin typeface="Calibri" pitchFamily="34" charset="0"/>
            </a:endParaRP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All </a:t>
            </a:r>
            <a:r>
              <a:rPr lang="en-US" sz="2000" dirty="0">
                <a:latin typeface="Calibri" pitchFamily="34" charset="0"/>
              </a:rPr>
              <a:t>classes include get and set methods that functions similar to reads and writes on volatile variables. </a:t>
            </a:r>
            <a:endParaRPr lang="en-US" sz="2000" dirty="0" smtClean="0">
              <a:latin typeface="Calibri" pitchFamily="34" charset="0"/>
            </a:endParaRP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Therefore</a:t>
            </a:r>
            <a:r>
              <a:rPr lang="en-US" sz="2000" dirty="0">
                <a:latin typeface="Calibri" pitchFamily="34" charset="0"/>
              </a:rPr>
              <a:t>, a set has a happens-before relationship with any successive get on the same variable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The following Code </a:t>
            </a:r>
            <a:r>
              <a:rPr lang="en-US" sz="2000" dirty="0">
                <a:latin typeface="Calibri" pitchFamily="34" charset="0"/>
              </a:rPr>
              <a:t>Snippet </a:t>
            </a:r>
            <a:r>
              <a:rPr lang="en-US" sz="2000" dirty="0" smtClean="0">
                <a:latin typeface="Calibri" pitchFamily="34" charset="0"/>
              </a:rPr>
              <a:t>displays </a:t>
            </a:r>
            <a:r>
              <a:rPr lang="en-US" sz="2000" dirty="0">
                <a:latin typeface="Calibri" pitchFamily="34" charset="0"/>
              </a:rPr>
              <a:t>the use of </a:t>
            </a:r>
            <a:r>
              <a:rPr lang="en-US" sz="2000" dirty="0" err="1">
                <a:cs typeface="Courier New" panose="02070309020205020404" pitchFamily="49" charset="0"/>
              </a:rPr>
              <a:t>AtomicVariableApplication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class: 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Atomic Variables [1-2]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61952" y="3745813"/>
            <a:ext cx="8208912" cy="17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AtomicVariableApplication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/>
              <a:t>	</a:t>
            </a:r>
          </a:p>
          <a:p>
            <a:pPr marL="457200" indent="-457200" eaLnBrk="1" hangingPunct="1">
              <a:buNone/>
            </a:pP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Atomic Variables [2-2]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51520" y="1124744"/>
            <a:ext cx="8208912" cy="4364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value.incrementAndGet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getPreviousValue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value.decrementAndGet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AtomicVariableApplication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AtomicVariableApplication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obj.getValue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obj.getNextValue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obj.getPreviousValue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  <a:p>
            <a:r>
              <a:rPr lang="en-US" sz="1600" dirty="0"/>
              <a:t>	</a:t>
            </a:r>
          </a:p>
          <a:p>
            <a:pPr marL="457200" indent="-457200" eaLnBrk="1" hangingPunct="1">
              <a:buNone/>
            </a:pP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55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Objects that separate thread management and creates them from the rest of the application are called executors.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 err="1">
                <a:cs typeface="Courier New" panose="02070309020205020404" pitchFamily="49" charset="0"/>
              </a:rPr>
              <a:t>java.util.concurrent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>
                <a:latin typeface="Calibri" pitchFamily="34" charset="0"/>
              </a:rPr>
              <a:t>package defines the following three executor interfaces: </a:t>
            </a:r>
            <a:endParaRPr lang="en-US" sz="2000" dirty="0" smtClean="0">
              <a:latin typeface="Calibri" pitchFamily="34" charset="0"/>
            </a:endParaRPr>
          </a:p>
          <a:p>
            <a:pPr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endParaRPr lang="en-US" sz="20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1600" b="1" dirty="0">
                <a:cs typeface="Courier New" panose="02070309020205020404" pitchFamily="49" charset="0"/>
              </a:rPr>
              <a:t>Executor</a:t>
            </a:r>
            <a:r>
              <a:rPr lang="en-US" sz="1600" dirty="0">
                <a:latin typeface="Calibri" pitchFamily="34" charset="0"/>
              </a:rPr>
              <a:t>: This helps launch new tasks. </a:t>
            </a:r>
            <a:endParaRPr lang="en-US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 smtClean="0">
              <a:cs typeface="Courier New" panose="02070309020205020404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>
              <a:cs typeface="Courier New" panose="02070309020205020404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 smtClean="0">
              <a:cs typeface="Courier New" panose="02070309020205020404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1600" b="1" dirty="0" err="1" smtClean="0">
                <a:cs typeface="Courier New" panose="02070309020205020404" pitchFamily="49" charset="0"/>
              </a:rPr>
              <a:t>ExecutorService</a:t>
            </a:r>
            <a:r>
              <a:rPr lang="en-US" sz="1600" dirty="0" smtClean="0">
                <a:latin typeface="Calibri" pitchFamily="34" charset="0"/>
              </a:rPr>
              <a:t>: This </a:t>
            </a:r>
            <a:r>
              <a:rPr lang="en-US" sz="1600" dirty="0">
                <a:latin typeface="Calibri" pitchFamily="34" charset="0"/>
              </a:rPr>
              <a:t>is a </a:t>
            </a:r>
            <a:r>
              <a:rPr lang="en-US" sz="1600" dirty="0" err="1">
                <a:latin typeface="Calibri" pitchFamily="34" charset="0"/>
              </a:rPr>
              <a:t>subinterface</a:t>
            </a:r>
            <a:r>
              <a:rPr lang="en-US" sz="1600" dirty="0">
                <a:latin typeface="Calibri" pitchFamily="34" charset="0"/>
              </a:rPr>
              <a:t> of </a:t>
            </a:r>
            <a:r>
              <a:rPr lang="en-US" sz="1600" dirty="0">
                <a:cs typeface="Courier New" panose="02070309020205020404" pitchFamily="49" charset="0"/>
              </a:rPr>
              <a:t>Executor</a:t>
            </a:r>
            <a:r>
              <a:rPr lang="en-US" sz="1600" dirty="0">
                <a:latin typeface="Calibri" pitchFamily="34" charset="0"/>
              </a:rPr>
              <a:t> and helps manage the development of the executor tasks and individual tasks. </a:t>
            </a:r>
            <a:endParaRPr lang="en-US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 smtClean="0"/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/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 smtClean="0"/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b="1" dirty="0"/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1600" b="1" dirty="0" err="1" smtClean="0"/>
              <a:t>ScheduledExecutorService</a:t>
            </a:r>
            <a:r>
              <a:rPr lang="en-US" sz="1600" dirty="0" smtClean="0">
                <a:latin typeface="Calibri" pitchFamily="34" charset="0"/>
              </a:rPr>
              <a:t>: This </a:t>
            </a:r>
            <a:r>
              <a:rPr lang="en-US" sz="1600" dirty="0">
                <a:latin typeface="Calibri" pitchFamily="34" charset="0"/>
              </a:rPr>
              <a:t>is a </a:t>
            </a:r>
            <a:r>
              <a:rPr lang="en-US" sz="1600" dirty="0" err="1">
                <a:latin typeface="Calibri" pitchFamily="34" charset="0"/>
              </a:rPr>
              <a:t>subinterface</a:t>
            </a:r>
            <a:r>
              <a:rPr lang="en-US" sz="1600" dirty="0">
                <a:latin typeface="Calibri" pitchFamily="34" charset="0"/>
              </a:rPr>
              <a:t> of </a:t>
            </a:r>
            <a:r>
              <a:rPr lang="en-US" sz="1600" dirty="0" err="1">
                <a:cs typeface="Courier New" panose="02070309020205020404" pitchFamily="49" charset="0"/>
              </a:rPr>
              <a:t>ExecutorService</a:t>
            </a:r>
            <a:r>
              <a:rPr lang="en-US" sz="1600" dirty="0">
                <a:latin typeface="Calibri" pitchFamily="34" charset="0"/>
              </a:rPr>
              <a:t> and helps periodic execution of tasks. </a:t>
            </a:r>
            <a:endParaRPr lang="en-IN" sz="1600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IN" sz="1600" dirty="0">
              <a:latin typeface="Calibri" pitchFamily="34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85312F"/>
              </a:buClr>
              <a:buSzPct val="50000"/>
              <a:defRPr/>
            </a:pPr>
            <a:r>
              <a:rPr lang="en-IN" sz="1600" dirty="0">
                <a:latin typeface="Calibri" pitchFamily="34" charset="0"/>
              </a:rPr>
              <a:t/>
            </a:r>
            <a:br>
              <a:rPr lang="en-IN" sz="1600" dirty="0">
                <a:latin typeface="Calibri" pitchFamily="34" charset="0"/>
              </a:rPr>
            </a:br>
            <a:endParaRPr lang="en-IN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IN" sz="1600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IN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IN" sz="1600" dirty="0">
              <a:latin typeface="Calibri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Executors </a:t>
            </a:r>
            <a:r>
              <a:rPr lang="en-US" sz="2400" dirty="0"/>
              <a:t>and Executor Interface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94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438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Thread </a:t>
            </a:r>
            <a:r>
              <a:rPr lang="en-US" sz="2000" dirty="0">
                <a:latin typeface="Calibri" pitchFamily="34" charset="0"/>
              </a:rPr>
              <a:t>pools have worker threads that help create threads and thus minimize the overhead.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Certain </a:t>
            </a:r>
            <a:r>
              <a:rPr lang="en-US" sz="2000" dirty="0">
                <a:latin typeface="Calibri" pitchFamily="34" charset="0"/>
              </a:rPr>
              <a:t>executor implementations in </a:t>
            </a:r>
            <a:r>
              <a:rPr lang="en-US" sz="2000" dirty="0" err="1">
                <a:cs typeface="Courier New" panose="02070309020205020404" pitchFamily="49" charset="0"/>
              </a:rPr>
              <a:t>java.util.concurrent</a:t>
            </a:r>
            <a:r>
              <a:rPr lang="en-US" sz="2000" dirty="0">
                <a:latin typeface="Calibri" pitchFamily="34" charset="0"/>
              </a:rPr>
              <a:t> use thread pools.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Thread </a:t>
            </a:r>
            <a:r>
              <a:rPr lang="en-US" sz="2000" dirty="0">
                <a:latin typeface="Calibri" pitchFamily="34" charset="0"/>
              </a:rPr>
              <a:t>pools are often used to execute multiple tasks.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Allocating and </a:t>
            </a:r>
            <a:r>
              <a:rPr lang="en-US" sz="2000" dirty="0" err="1">
                <a:latin typeface="Calibri" pitchFamily="34" charset="0"/>
              </a:rPr>
              <a:t>deallocating</a:t>
            </a:r>
            <a:r>
              <a:rPr lang="en-US" sz="2000" dirty="0">
                <a:latin typeface="Calibri" pitchFamily="34" charset="0"/>
              </a:rPr>
              <a:t> multiple thread objects creates a considerable memory management overhead in a large-scale application.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Fixed thread pool is a common type of thread pool that includes the following features: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1600" dirty="0">
                <a:latin typeface="Calibri" pitchFamily="34" charset="0"/>
              </a:rPr>
              <a:t>There are a specified number of threads running. </a:t>
            </a:r>
            <a:endParaRPr lang="en-US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1600" dirty="0">
                <a:latin typeface="Calibri" pitchFamily="34" charset="0"/>
              </a:rPr>
              <a:t>When in use if a thread is terminated, it is automatically replaced with a new thread. </a:t>
            </a:r>
            <a:endParaRPr lang="en-US" sz="1600" dirty="0" smtClean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endParaRPr lang="en-US" sz="1600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5312F"/>
              </a:buClr>
              <a:buSzPct val="50000"/>
              <a:buFont typeface="Wingdings 2" pitchFamily="18" charset="2"/>
              <a:buChar char="²"/>
              <a:defRPr/>
            </a:pPr>
            <a:r>
              <a:rPr lang="en-US" sz="1600" dirty="0">
                <a:latin typeface="Calibri" pitchFamily="34" charset="0"/>
              </a:rPr>
              <a:t>Applications using fixed thread pool services HTTP requests as quickly as the system sustains. </a:t>
            </a:r>
            <a:endParaRPr lang="en-IN" sz="1600" dirty="0">
              <a:latin typeface="Calibri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ThreadPools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35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This </a:t>
            </a:r>
            <a:r>
              <a:rPr lang="en-US" sz="2000" dirty="0">
                <a:latin typeface="Calibri" pitchFamily="34" charset="0"/>
              </a:rPr>
              <a:t>is an implementation of the </a:t>
            </a:r>
            <a:r>
              <a:rPr lang="en-US" sz="2000" dirty="0" err="1">
                <a:cs typeface="Courier New" panose="02070309020205020404" pitchFamily="49" charset="0"/>
              </a:rPr>
              <a:t>ExecutorService</a:t>
            </a:r>
            <a:r>
              <a:rPr lang="en-US" sz="2000" dirty="0">
                <a:latin typeface="Calibri" pitchFamily="34" charset="0"/>
              </a:rPr>
              <a:t> interface.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</a:rPr>
              <a:t>framework helps work with several processors to boost the performance of an application.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</a:rPr>
              <a:t>uses a work-stealing algorithm and is used when work is broken into smaller pieces recursively.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The Fork/Join framework allocates tasks to worker threads in a thread pool.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>
                <a:latin typeface="Calibri" pitchFamily="34" charset="0"/>
              </a:rPr>
              <a:t>There is the </a:t>
            </a:r>
            <a:r>
              <a:rPr lang="en-US" sz="2000" dirty="0" err="1">
                <a:cs typeface="Courier New" panose="02070309020205020404" pitchFamily="49" charset="0"/>
              </a:rPr>
              <a:t>ForkJoinPool</a:t>
            </a:r>
            <a:r>
              <a:rPr lang="en-US" sz="2000" dirty="0">
                <a:latin typeface="Calibri" pitchFamily="34" charset="0"/>
              </a:rPr>
              <a:t> class in the fork/join framework.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</a:rPr>
              <a:t>class is an extension of the </a:t>
            </a:r>
            <a:r>
              <a:rPr lang="en-US" sz="2000" dirty="0" err="1">
                <a:cs typeface="Courier New" panose="02070309020205020404" pitchFamily="49" charset="0"/>
              </a:rPr>
              <a:t>AbstractExecutorService</a:t>
            </a:r>
            <a:r>
              <a:rPr lang="en-US" sz="2000" dirty="0">
                <a:latin typeface="Calibri" pitchFamily="34" charset="0"/>
              </a:rPr>
              <a:t> class.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 err="1">
                <a:cs typeface="Courier New" panose="02070309020205020404" pitchFamily="49" charset="0"/>
              </a:rPr>
              <a:t>ForkJoinPool</a:t>
            </a:r>
            <a:r>
              <a:rPr lang="en-US" sz="2000" dirty="0">
                <a:latin typeface="Calibri" pitchFamily="34" charset="0"/>
              </a:rPr>
              <a:t> class implements the main work-stealing algorithm and executes </a:t>
            </a:r>
            <a:r>
              <a:rPr lang="en-US" sz="2000" dirty="0" err="1">
                <a:latin typeface="Calibri" pitchFamily="34" charset="0"/>
              </a:rPr>
              <a:t>ForkJoinTask</a:t>
            </a:r>
            <a:r>
              <a:rPr lang="en-US" sz="2000" dirty="0">
                <a:latin typeface="Calibri" pitchFamily="34" charset="0"/>
              </a:rPr>
              <a:t> processes. </a:t>
            </a:r>
            <a:endParaRPr lang="en-IN" sz="2000" dirty="0">
              <a:latin typeface="Calibri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For/Join Framework [1-5]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37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1040537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latin typeface="Calibri" pitchFamily="34" charset="0"/>
              </a:rPr>
              <a:t>The following Code </a:t>
            </a:r>
            <a:r>
              <a:rPr lang="en-US" sz="2000" dirty="0">
                <a:latin typeface="Calibri" pitchFamily="34" charset="0"/>
              </a:rPr>
              <a:t>Snippet </a:t>
            </a:r>
            <a:r>
              <a:rPr lang="en-US" sz="2000" dirty="0" smtClean="0">
                <a:latin typeface="Calibri" pitchFamily="34" charset="0"/>
              </a:rPr>
              <a:t>displays </a:t>
            </a:r>
            <a:r>
              <a:rPr lang="en-US" sz="2000" dirty="0">
                <a:latin typeface="Calibri" pitchFamily="34" charset="0"/>
              </a:rPr>
              <a:t>the use of Fork/Join </a:t>
            </a:r>
            <a:r>
              <a:rPr lang="en-US" sz="2000" dirty="0" smtClean="0">
                <a:latin typeface="Calibri" pitchFamily="34" charset="0"/>
              </a:rPr>
              <a:t>functionality: </a:t>
            </a:r>
            <a:endParaRPr lang="en-IN" sz="2000" dirty="0">
              <a:latin typeface="Calibri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For/Join Framework [2-5</a:t>
            </a:r>
            <a:r>
              <a:rPr lang="en-US" sz="2400" dirty="0"/>
              <a:t>]</a:t>
            </a:r>
            <a:r>
              <a:rPr lang="en-US" sz="2400" dirty="0" smtClean="0"/>
              <a:t> 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23528" y="1440647"/>
            <a:ext cx="8208912" cy="5041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java.util.concurrent.ForkJoinPool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java.util.concurrent.RecursiveTask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RecursiveTask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static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SEQUENTIAL_THRESHOLD = 5;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data;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this.endData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85720" y="1142984"/>
          <a:ext cx="8610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Multithreading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Multitasking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 a multithreaded program, two or more threads can run concurrently.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 a multitasking environment, two or more processes run concurrently.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Multithreading requires less overhead. In case of multithreading, threads are lightweight processes. Threads can share same address space and inter-thread communication is less expensive than inter-process communication.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Multitasking requires more overhead. Processes are heavyweight tasks that require their own address space. Inter-process communication is very expensive and the context switching from one process to another is costly.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 Differences Between Multithreading and Multitasking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For/Join Framework [3-5</a:t>
            </a:r>
            <a:r>
              <a:rPr lang="en-US" sz="2400" dirty="0"/>
              <a:t>]</a:t>
            </a:r>
            <a:r>
              <a:rPr lang="en-US" sz="2400" dirty="0" smtClean="0"/>
              <a:t> 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32632" y="980728"/>
            <a:ext cx="8208912" cy="5336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data) {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this(data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//recursive method which forks all small work units and then joins them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Integer compute() {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(length &lt; SEQUENTIAL_THRESHOLD) { 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computeDirectly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length / 2;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//forks all the small work units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leftValues.fork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For/Join Framework [4-5</a:t>
            </a:r>
            <a:r>
              <a:rPr lang="en-US" sz="2400" dirty="0"/>
              <a:t>]</a:t>
            </a:r>
            <a:r>
              <a:rPr lang="en-US" sz="2400" dirty="0" smtClean="0"/>
              <a:t> 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32632" y="980728"/>
            <a:ext cx="8208912" cy="550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//joins them all again using the join method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rightValues.compute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leftValues.join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Integer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computeDirectly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computing: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“ to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startData; i &lt; endData; i++)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max)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=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max; </a:t>
            </a:r>
            <a:r>
              <a:rPr lang="en-US" sz="1600" dirty="0"/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For/Join Framework [5-5</a:t>
            </a:r>
            <a:r>
              <a:rPr lang="en-US" sz="2400" dirty="0"/>
              <a:t>]</a:t>
            </a:r>
            <a:r>
              <a:rPr lang="en-US" sz="2400" dirty="0" smtClean="0"/>
              <a:t> 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32632" y="980728"/>
            <a:ext cx="8208912" cy="54599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 value set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value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[20];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randObj.nextInt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submit the task to the pool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maxFindObj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//invokes the compute method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pool.invoke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maxFindObj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7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836712"/>
            <a:ext cx="8352928" cy="5257800"/>
          </a:xfrm>
        </p:spPr>
        <p:txBody>
          <a:bodyPr/>
          <a:lstStyle/>
          <a:p>
            <a:r>
              <a:rPr lang="en-US" sz="1800" dirty="0"/>
              <a:t>Multithreading is nothing but running of several threads in a single application. </a:t>
            </a:r>
          </a:p>
          <a:p>
            <a:r>
              <a:rPr lang="en-US" sz="1800" dirty="0"/>
              <a:t>The </a:t>
            </a:r>
            <a:r>
              <a:rPr lang="en-US" sz="1800" dirty="0" err="1">
                <a:cs typeface="Courier New" panose="02070309020205020404" pitchFamily="49" charset="0"/>
              </a:rPr>
              <a:t>isAlive</a:t>
            </a:r>
            <a:r>
              <a:rPr lang="en-US" sz="1800" dirty="0">
                <a:cs typeface="Courier New" panose="02070309020205020404" pitchFamily="49" charset="0"/>
              </a:rPr>
              <a:t>() </a:t>
            </a:r>
            <a:r>
              <a:rPr lang="en-US" sz="1800" dirty="0"/>
              <a:t>method tests whether the thread is in runnable</a:t>
            </a:r>
            <a:r>
              <a:rPr lang="en-US" sz="1800"/>
              <a:t>, </a:t>
            </a:r>
            <a:r>
              <a:rPr lang="en-US" sz="1800" smtClean="0"/>
              <a:t>running, or </a:t>
            </a:r>
            <a:r>
              <a:rPr lang="en-US" sz="1800" dirty="0"/>
              <a:t>terminated state. </a:t>
            </a:r>
          </a:p>
          <a:p>
            <a:r>
              <a:rPr lang="en-US" sz="1800" dirty="0"/>
              <a:t>The </a:t>
            </a:r>
            <a:r>
              <a:rPr lang="en-US" sz="1800" dirty="0">
                <a:cs typeface="Courier New" panose="02070309020205020404" pitchFamily="49" charset="0"/>
              </a:rPr>
              <a:t>join() </a:t>
            </a:r>
            <a:r>
              <a:rPr lang="en-US" sz="1800" dirty="0"/>
              <a:t>method forces a running thread to wait until another thread completes its task. </a:t>
            </a:r>
          </a:p>
          <a:p>
            <a:r>
              <a:rPr lang="en-US" sz="1800" dirty="0"/>
              <a:t>Race condition can be avoided by using synchronized block. </a:t>
            </a:r>
          </a:p>
          <a:p>
            <a:r>
              <a:rPr lang="en-US" sz="1800" dirty="0"/>
              <a:t>The </a:t>
            </a:r>
            <a:r>
              <a:rPr lang="en-US" sz="1800" dirty="0">
                <a:cs typeface="Courier New" panose="02070309020205020404" pitchFamily="49" charset="0"/>
              </a:rPr>
              <a:t>wait() </a:t>
            </a:r>
            <a:r>
              <a:rPr lang="en-US" sz="1800" dirty="0"/>
              <a:t>method sends the running thread out of the lock or monitor to wait. </a:t>
            </a:r>
          </a:p>
          <a:p>
            <a:r>
              <a:rPr lang="en-US" sz="1800" dirty="0"/>
              <a:t>The </a:t>
            </a:r>
            <a:r>
              <a:rPr lang="en-US" sz="1800" dirty="0">
                <a:cs typeface="Courier New" panose="02070309020205020404" pitchFamily="49" charset="0"/>
              </a:rPr>
              <a:t>notify() </a:t>
            </a:r>
            <a:r>
              <a:rPr lang="en-US" sz="1800" dirty="0" smtClean="0"/>
              <a:t>method </a:t>
            </a:r>
            <a:r>
              <a:rPr lang="en-US" sz="1800" dirty="0"/>
              <a:t>instructs a waiting thread to get in to the lock of the object for which it has been waiting. </a:t>
            </a:r>
          </a:p>
          <a:p>
            <a:r>
              <a:rPr lang="en-US" sz="1800" dirty="0"/>
              <a:t>Deadlock describes a situation where two or more threads are blocked forever, waiting for each to release a </a:t>
            </a:r>
            <a:r>
              <a:rPr lang="en-US" sz="1800" dirty="0" smtClean="0"/>
              <a:t>resource</a:t>
            </a:r>
            <a:r>
              <a:rPr lang="en-IN" sz="1800" dirty="0" smtClean="0"/>
              <a:t>.</a:t>
            </a:r>
          </a:p>
          <a:p>
            <a:pPr algn="just">
              <a:buNone/>
            </a:pPr>
            <a:endParaRPr lang="en-IN" sz="1800" dirty="0" smtClean="0"/>
          </a:p>
          <a:p>
            <a:pPr algn="just"/>
            <a:endParaRPr lang="en-IN" sz="1800" dirty="0" smtClean="0"/>
          </a:p>
          <a:p>
            <a:pPr algn="just"/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GB" sz="2400" smtClean="0"/>
              <a:t>Summary 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smtClean="0"/>
              <a:t> Need for Multithreading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591064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Multithreading is needed for the following reasons: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467544" y="1500174"/>
          <a:ext cx="8208912" cy="406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52400"/>
            <a:ext cx="7453064" cy="411163"/>
          </a:xfrm>
        </p:spPr>
        <p:txBody>
          <a:bodyPr/>
          <a:lstStyle/>
          <a:p>
            <a:pPr lvl="0"/>
            <a:r>
              <a:rPr lang="en-IN" sz="2400" b="0" dirty="0" smtClean="0">
                <a:latin typeface="Courier New" pitchFamily="49" charset="0"/>
                <a:cs typeface="Courier New" pitchFamily="49" charset="0"/>
              </a:rPr>
              <a:t>isAlive()</a:t>
            </a:r>
            <a:r>
              <a:rPr lang="en-IN" sz="2400" dirty="0" smtClean="0"/>
              <a:t>Method</a:t>
            </a:r>
            <a:endParaRPr lang="en-IN" sz="2400" dirty="0"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57158" y="928670"/>
            <a:ext cx="83192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A thread is considered to be alive when it is running. 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If the	thread is	alive, then the boolean value true is returned. If the </a:t>
            </a:r>
            <a:r>
              <a:rPr lang="en-IN" sz="2000" dirty="0" smtClean="0">
                <a:cs typeface="Courier New" pitchFamily="49" charset="0"/>
              </a:rPr>
              <a:t>isAlive() </a:t>
            </a:r>
            <a:r>
              <a:rPr lang="en-IN" sz="2000" dirty="0" smtClean="0">
                <a:latin typeface="Calibri" pitchFamily="34" charset="0"/>
              </a:rPr>
              <a:t>method returns false, it is understood that the thread is either in new state or in terminated state.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Syntax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n-US" sz="2000" dirty="0" smtClean="0">
                <a:cs typeface="Courier New" pitchFamily="49" charset="0"/>
              </a:rPr>
              <a:t>public final boolean isAlive()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292494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501008"/>
            <a:ext cx="8217080" cy="22283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static void main(String [] args)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ThreadDemo Obj = new ThreadDemo();  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 = new Thread(Obj);   System.out.println(“The thread is alive :” + t.isAlive());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 . . 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52400"/>
            <a:ext cx="7453064" cy="411163"/>
          </a:xfrm>
        </p:spPr>
        <p:txBody>
          <a:bodyPr/>
          <a:lstStyle/>
          <a:p>
            <a:pPr lvl="0"/>
            <a:r>
              <a:rPr lang="en-IN" sz="2400" b="0" dirty="0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IN" sz="2400" dirty="0" smtClean="0"/>
              <a:t>Method [1-3]</a:t>
            </a:r>
            <a:endParaRPr lang="en-IN" sz="2400" dirty="0"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57158" y="928670"/>
            <a:ext cx="824729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cs typeface="Courier New" pitchFamily="49" charset="0"/>
              </a:rPr>
              <a:t>join() </a:t>
            </a:r>
            <a:r>
              <a:rPr lang="en-IN" sz="2000" dirty="0" smtClean="0">
                <a:latin typeface="Calibri" pitchFamily="34" charset="0"/>
              </a:rPr>
              <a:t>method causes the current thread to wait until the thread on which it is called terminates. 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cs typeface="Courier New" pitchFamily="49" charset="0"/>
              </a:rPr>
              <a:t>join() </a:t>
            </a:r>
            <a:r>
              <a:rPr lang="en-IN" sz="2000" dirty="0" smtClean="0">
                <a:latin typeface="Calibri" pitchFamily="34" charset="0"/>
              </a:rPr>
              <a:t>method performs the following operations: 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This method allows specifying the maximum amount of time that the program should wait for the particular thread to terminate. 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It throws </a:t>
            </a:r>
            <a:r>
              <a:rPr lang="en-IN" sz="2000" dirty="0" smtClean="0">
                <a:cs typeface="Courier New" pitchFamily="49" charset="0"/>
              </a:rPr>
              <a:t>InterruptedException</a:t>
            </a:r>
            <a:r>
              <a:rPr lang="en-IN" sz="2000" dirty="0" smtClean="0">
                <a:latin typeface="Calibri" pitchFamily="34" charset="0"/>
              </a:rPr>
              <a:t> if another thread interrupts it. 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calling thread waits until the specified thread terminates.	</a:t>
            </a:r>
          </a:p>
          <a:p>
            <a:pPr marL="342900" lvl="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95536" y="928670"/>
            <a:ext cx="8572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Syntax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n-US" sz="2000" dirty="0" smtClean="0">
                <a:cs typeface="Courier New" pitchFamily="49" charset="0"/>
              </a:rPr>
              <a:t>public final boolean isAlive()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55679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2276872"/>
            <a:ext cx="8208912" cy="328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System.out.println(“I am in the main and waiting for the thread to finish”);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objTh is a Thread object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objTh.join();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 InterruptedException e)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 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System.out.println(“Main thread is interrupted”); </a:t>
            </a:r>
            <a:b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buNone/>
            </a:pPr>
            <a:r>
              <a:rPr lang="en-IN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395536" y="152400"/>
            <a:ext cx="7453064" cy="411163"/>
          </a:xfrm>
        </p:spPr>
        <p:txBody>
          <a:bodyPr/>
          <a:lstStyle/>
          <a:p>
            <a:pPr lvl="0"/>
            <a:r>
              <a:rPr lang="en-IN" sz="2400" b="0" dirty="0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IN" sz="2400" dirty="0" smtClean="0"/>
              <a:t>Method [2-3]</a:t>
            </a:r>
            <a:endParaRPr lang="en-IN" sz="2400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Multithreading and Concurrency/Session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23528" y="928670"/>
            <a:ext cx="835292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cs typeface="Courier New" pitchFamily="49" charset="0"/>
              </a:rPr>
              <a:t>join() </a:t>
            </a:r>
            <a:r>
              <a:rPr lang="en-IN" sz="2000" dirty="0" smtClean="0">
                <a:latin typeface="Calibri" pitchFamily="34" charset="0"/>
              </a:rPr>
              <a:t>method of the </a:t>
            </a:r>
            <a:r>
              <a:rPr lang="en-IN" sz="2000" dirty="0" smtClean="0">
                <a:cs typeface="Courier New" pitchFamily="49" charset="0"/>
              </a:rPr>
              <a:t>Thread</a:t>
            </a:r>
            <a:r>
              <a:rPr lang="en-IN" sz="2000" dirty="0" smtClean="0">
                <a:latin typeface="Calibri" pitchFamily="34" charset="0"/>
              </a:rPr>
              <a:t> class has two other overloaded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IN" sz="2000" dirty="0" smtClean="0">
                <a:latin typeface="Calibri" pitchFamily="34" charset="0"/>
              </a:rPr>
              <a:t>versions: 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000" dirty="0" smtClean="0">
                <a:cs typeface="Courier New" pitchFamily="49" charset="0"/>
              </a:rPr>
              <a:t>void join(long timeout):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In this type of </a:t>
            </a:r>
            <a:r>
              <a:rPr lang="en-IN" sz="2000" dirty="0" smtClean="0">
                <a:cs typeface="Courier New" pitchFamily="49" charset="0"/>
              </a:rPr>
              <a:t>join() </a:t>
            </a:r>
            <a:r>
              <a:rPr lang="en-IN" sz="2000" dirty="0" smtClean="0">
                <a:latin typeface="Calibri" pitchFamily="34" charset="0"/>
              </a:rPr>
              <a:t>method, an argument of type </a:t>
            </a:r>
            <a:r>
              <a:rPr lang="en-IN" sz="2000" dirty="0" smtClean="0">
                <a:cs typeface="Courier New" pitchFamily="49" charset="0"/>
              </a:rPr>
              <a:t>long</a:t>
            </a:r>
            <a:r>
              <a:rPr lang="en-IN" sz="2000" dirty="0" smtClean="0">
                <a:latin typeface="Calibri" pitchFamily="34" charset="0"/>
              </a:rPr>
              <a:t> is passed. 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amount of timeout is in milliseconds.	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This forces the thread to wait for the completion of the specified thread until the given number of milliseconds elapses. 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endParaRPr lang="en-US" sz="2000" b="1" dirty="0" smtClean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cs typeface="Courier New" pitchFamily="49" charset="0"/>
              </a:rPr>
              <a:t>void join(long timeout, int nanoseconds):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In this type of </a:t>
            </a:r>
            <a:r>
              <a:rPr lang="en-IN" sz="2000" dirty="0" smtClean="0">
                <a:cs typeface="Courier New" pitchFamily="49" charset="0"/>
              </a:rPr>
              <a:t>join() </a:t>
            </a:r>
            <a:r>
              <a:rPr lang="en-IN" sz="2000" dirty="0" smtClean="0">
                <a:latin typeface="Calibri" pitchFamily="34" charset="0"/>
              </a:rPr>
              <a:t>method arguments of type </a:t>
            </a:r>
            <a:r>
              <a:rPr lang="en-IN" sz="2000" dirty="0" smtClean="0">
                <a:cs typeface="Courier New" pitchFamily="49" charset="0"/>
              </a:rPr>
              <a:t>long </a:t>
            </a:r>
            <a:r>
              <a:rPr lang="en-IN" sz="2000" dirty="0" smtClean="0">
                <a:latin typeface="Calibri" pitchFamily="34" charset="0"/>
              </a:rPr>
              <a:t>and </a:t>
            </a:r>
            <a:r>
              <a:rPr lang="en-IN" sz="2000" dirty="0" smtClean="0">
                <a:cs typeface="Courier New" pitchFamily="49" charset="0"/>
              </a:rPr>
              <a:t>integer</a:t>
            </a:r>
            <a:r>
              <a:rPr lang="en-IN" sz="2000" dirty="0" smtClean="0">
                <a:latin typeface="Calibri" pitchFamily="34" charset="0"/>
              </a:rPr>
              <a:t> are passed. 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amount of timeout is given in milliseconds in addition to a specified amount of nanoseconds.</a:t>
            </a:r>
          </a:p>
          <a:p>
            <a:pPr marL="800100" lvl="1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This forces	the thread to wait for the completion of the specified thread until the given timeout elapses.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endParaRPr lang="en-IN" sz="2000" dirty="0" smtClean="0">
              <a:latin typeface="Calibri" pitchFamily="34" charset="0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95536" y="152400"/>
            <a:ext cx="7453064" cy="411163"/>
          </a:xfrm>
        </p:spPr>
        <p:txBody>
          <a:bodyPr/>
          <a:lstStyle/>
          <a:p>
            <a:pPr lvl="0"/>
            <a:r>
              <a:rPr lang="en-IN" sz="2400" b="0" dirty="0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IN" sz="2400" dirty="0" smtClean="0"/>
              <a:t>Method [3-3]</a:t>
            </a:r>
            <a:endParaRPr lang="en-IN" sz="2400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</TotalTime>
  <Words>3198</Words>
  <Application>Microsoft Office PowerPoint</Application>
  <PresentationFormat>On-screen Show (4:3)</PresentationFormat>
  <Paragraphs>592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3_Office Theme</vt:lpstr>
      <vt:lpstr>PowerPoint Presentation</vt:lpstr>
      <vt:lpstr>Objectives </vt:lpstr>
      <vt:lpstr>Features of Multithreading</vt:lpstr>
      <vt:lpstr> Differences Between Multithreading and Multitasking</vt:lpstr>
      <vt:lpstr> Need for Multithreading</vt:lpstr>
      <vt:lpstr>isAlive()Method</vt:lpstr>
      <vt:lpstr>join()Method [1-3]</vt:lpstr>
      <vt:lpstr>join()Method [2-3]</vt:lpstr>
      <vt:lpstr>join()Method [3-3]</vt:lpstr>
      <vt:lpstr>Different Methods of Thread Class for Multithreading [4-4]</vt:lpstr>
      <vt:lpstr> Race Conditions</vt:lpstr>
      <vt:lpstr>Synchronized Blocks [1-3]</vt:lpstr>
      <vt:lpstr>Synchronized Blocks [2-3]</vt:lpstr>
      <vt:lpstr>Synchronized Blocks [3-3]</vt:lpstr>
      <vt:lpstr> Synchronized Method </vt:lpstr>
      <vt:lpstr>Example of Synchronized Methods [1-4]</vt:lpstr>
      <vt:lpstr>Example of Synchronized Methods [2-4]</vt:lpstr>
      <vt:lpstr>Example of Synchronized Methods [3-4]</vt:lpstr>
      <vt:lpstr>Example of Synchronized Methods [4-4]</vt:lpstr>
      <vt:lpstr>Issues in Synchronization</vt:lpstr>
      <vt:lpstr>Wait-notify Mechanism </vt:lpstr>
      <vt:lpstr>wait() Method [1-2]</vt:lpstr>
      <vt:lpstr>wait() Method [1-2]</vt:lpstr>
      <vt:lpstr>notify() Method [1-2]</vt:lpstr>
      <vt:lpstr>notify() Method [2-2]</vt:lpstr>
      <vt:lpstr>Deadlocks [1-2] </vt:lpstr>
      <vt:lpstr>Deadlocks [2-2] </vt:lpstr>
      <vt:lpstr>Example of Deadlock Condition [1-4]</vt:lpstr>
      <vt:lpstr>Example of Deadlock Condition [2-4]</vt:lpstr>
      <vt:lpstr>Example of Deadlock Condition [3-4]</vt:lpstr>
      <vt:lpstr>Example of Deadlock Condition [4-4]</vt:lpstr>
      <vt:lpstr>Overcoming the Deadlock</vt:lpstr>
      <vt:lpstr>java.util.concurrent Collections </vt:lpstr>
      <vt:lpstr>Atomic Variables [1-2] </vt:lpstr>
      <vt:lpstr>Atomic Variables [2-2]</vt:lpstr>
      <vt:lpstr>Executors and Executor Interface </vt:lpstr>
      <vt:lpstr>ThreadPools </vt:lpstr>
      <vt:lpstr>For/Join Framework [1-5] </vt:lpstr>
      <vt:lpstr>For/Join Framework [2-5]  </vt:lpstr>
      <vt:lpstr>For/Join Framework [3-5]  </vt:lpstr>
      <vt:lpstr>For/Join Framework [4-5]  </vt:lpstr>
      <vt:lpstr>For/Join Framework [5-5]  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Le Mong Thuy</cp:lastModifiedBy>
  <cp:revision>1325</cp:revision>
  <dcterms:created xsi:type="dcterms:W3CDTF">2006-08-16T00:00:00Z</dcterms:created>
  <dcterms:modified xsi:type="dcterms:W3CDTF">2014-02-12T05:01:11Z</dcterms:modified>
</cp:coreProperties>
</file>