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50" r:id="rId2"/>
    <p:sldMasterId id="2147483874" r:id="rId3"/>
  </p:sldMasterIdLst>
  <p:notesMasterIdLst>
    <p:notesMasterId r:id="rId70"/>
  </p:notesMasterIdLst>
  <p:handoutMasterIdLst>
    <p:handoutMasterId r:id="rId71"/>
  </p:handoutMasterIdLst>
  <p:sldIdLst>
    <p:sldId id="261" r:id="rId4"/>
    <p:sldId id="263" r:id="rId5"/>
    <p:sldId id="265" r:id="rId6"/>
    <p:sldId id="266" r:id="rId7"/>
    <p:sldId id="270" r:id="rId8"/>
    <p:sldId id="271" r:id="rId9"/>
    <p:sldId id="273" r:id="rId10"/>
    <p:sldId id="274" r:id="rId11"/>
    <p:sldId id="275" r:id="rId12"/>
    <p:sldId id="296" r:id="rId13"/>
    <p:sldId id="276" r:id="rId14"/>
    <p:sldId id="277" r:id="rId15"/>
    <p:sldId id="278" r:id="rId16"/>
    <p:sldId id="279" r:id="rId17"/>
    <p:sldId id="280" r:id="rId18"/>
    <p:sldId id="267" r:id="rId19"/>
    <p:sldId id="297" r:id="rId20"/>
    <p:sldId id="298" r:id="rId21"/>
    <p:sldId id="299" r:id="rId22"/>
    <p:sldId id="306" r:id="rId23"/>
    <p:sldId id="307" r:id="rId24"/>
    <p:sldId id="308" r:id="rId25"/>
    <p:sldId id="309" r:id="rId26"/>
    <p:sldId id="310" r:id="rId27"/>
    <p:sldId id="300" r:id="rId28"/>
    <p:sldId id="301" r:id="rId29"/>
    <p:sldId id="302" r:id="rId30"/>
    <p:sldId id="304" r:id="rId31"/>
    <p:sldId id="305" r:id="rId32"/>
    <p:sldId id="311" r:id="rId33"/>
    <p:sldId id="312" r:id="rId34"/>
    <p:sldId id="313" r:id="rId35"/>
    <p:sldId id="314" r:id="rId36"/>
    <p:sldId id="315" r:id="rId37"/>
    <p:sldId id="316" r:id="rId38"/>
    <p:sldId id="281" r:id="rId39"/>
    <p:sldId id="272" r:id="rId40"/>
    <p:sldId id="282" r:id="rId41"/>
    <p:sldId id="291" r:id="rId42"/>
    <p:sldId id="292" r:id="rId43"/>
    <p:sldId id="317" r:id="rId44"/>
    <p:sldId id="318" r:id="rId45"/>
    <p:sldId id="319" r:id="rId46"/>
    <p:sldId id="320" r:id="rId47"/>
    <p:sldId id="321" r:id="rId48"/>
    <p:sldId id="322" r:id="rId49"/>
    <p:sldId id="323" r:id="rId50"/>
    <p:sldId id="324" r:id="rId51"/>
    <p:sldId id="325" r:id="rId52"/>
    <p:sldId id="326" r:id="rId53"/>
    <p:sldId id="327" r:id="rId54"/>
    <p:sldId id="328" r:id="rId55"/>
    <p:sldId id="329" r:id="rId56"/>
    <p:sldId id="330" r:id="rId57"/>
    <p:sldId id="331" r:id="rId58"/>
    <p:sldId id="332" r:id="rId59"/>
    <p:sldId id="333" r:id="rId60"/>
    <p:sldId id="334" r:id="rId61"/>
    <p:sldId id="335" r:id="rId62"/>
    <p:sldId id="336" r:id="rId63"/>
    <p:sldId id="337" r:id="rId64"/>
    <p:sldId id="338" r:id="rId65"/>
    <p:sldId id="339" r:id="rId66"/>
    <p:sldId id="340" r:id="rId67"/>
    <p:sldId id="341" r:id="rId68"/>
    <p:sldId id="262" r:id="rId6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ew Pei Ling" initial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A8A6"/>
    <a:srgbClr val="F47929"/>
    <a:srgbClr val="CB9535"/>
    <a:srgbClr val="974F8E"/>
    <a:srgbClr val="286A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p:cViewPr varScale="1">
        <p:scale>
          <a:sx n="79" d="100"/>
          <a:sy n="79" d="100"/>
        </p:scale>
        <p:origin x="1526" y="82"/>
      </p:cViewPr>
      <p:guideLst>
        <p:guide orient="horz" pos="2160"/>
        <p:guide pos="2880"/>
        <p:guide pos="9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9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viewProps" Target="viewProp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commentAuthors" Target="commentAuthor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tableStyles" Target="tableStyles.xml"/><Relationship Id="rId7" Type="http://schemas.openxmlformats.org/officeDocument/2006/relationships/slide" Target="slides/slide4.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A0B432DA-B7F7-4225-8C74-BAD6FC06DC3D}"/>
              </a:ext>
            </a:extLst>
          </p:cNvPr>
          <p:cNvSpPr>
            <a:spLocks noGrp="1" noChangeArrowheads="1"/>
          </p:cNvSpPr>
          <p:nvPr>
            <p:ph type="hdr" sz="quarter"/>
          </p:nvPr>
        </p:nvSpPr>
        <p:spPr bwMode="auto">
          <a:xfrm>
            <a:off x="0" y="0"/>
            <a:ext cx="2971800" cy="457200"/>
          </a:xfrm>
          <a:prstGeom prst="rect">
            <a:avLst/>
          </a:prstGeom>
          <a:noFill/>
          <a:ln>
            <a:noFill/>
          </a:ln>
          <a:extLst>
            <a:ext uri="{909E8E84-426E-40dd-AFC4-6F175D3DCCD1}"/>
            <a:ext uri="{91240B29-F687-4f45-9708-019B960494DF}"/>
          </a:extLst>
        </p:spPr>
        <p:txBody>
          <a:bodyPr vert="horz" wrap="square" lIns="91440" tIns="45720" rIns="91440" bIns="45720" numCol="1" anchor="t" anchorCtr="0" compatLnSpc="1">
            <a:prstTxWarp prst="textNoShape">
              <a:avLst/>
            </a:prstTxWarp>
          </a:bodyPr>
          <a:lstStyle>
            <a:lvl1pPr>
              <a:defRPr sz="1200"/>
            </a:lvl1pPr>
          </a:lstStyle>
          <a:p>
            <a:pPr>
              <a:defRPr/>
            </a:pPr>
            <a:r>
              <a:rPr lang="en-US"/>
              <a:t>Topic X – Topic Title</a:t>
            </a:r>
          </a:p>
        </p:txBody>
      </p:sp>
      <p:sp>
        <p:nvSpPr>
          <p:cNvPr id="16387" name="Rectangle 3">
            <a:extLst>
              <a:ext uri="{FF2B5EF4-FFF2-40B4-BE49-F238E27FC236}">
                <a16:creationId xmlns:a16="http://schemas.microsoft.com/office/drawing/2014/main" id="{CE72CF15-79D1-4AC7-BEAD-CAD570F80392}"/>
              </a:ext>
            </a:extLst>
          </p:cNvPr>
          <p:cNvSpPr>
            <a:spLocks noGrp="1" noChangeArrowheads="1"/>
          </p:cNvSpPr>
          <p:nvPr>
            <p:ph type="dt" sz="quarter" idx="1"/>
          </p:nvPr>
        </p:nvSpPr>
        <p:spPr bwMode="auto">
          <a:xfrm>
            <a:off x="3886200" y="0"/>
            <a:ext cx="2971800" cy="457200"/>
          </a:xfrm>
          <a:prstGeom prst="rect">
            <a:avLst/>
          </a:prstGeom>
          <a:noFill/>
          <a:ln>
            <a:noFill/>
          </a:ln>
          <a:extLst>
            <a:ext uri="{909E8E84-426E-40dd-AFC4-6F175D3DCCD1}"/>
            <a:ext uri="{91240B29-F687-4f45-9708-019B960494DF}"/>
          </a:extLst>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32" charset="-128"/>
                <a:cs typeface="+mn-cs"/>
              </a:defRPr>
            </a:lvl1pPr>
          </a:lstStyle>
          <a:p>
            <a:pPr>
              <a:defRPr/>
            </a:pPr>
            <a:r>
              <a:rPr lang="en-US"/>
              <a:t>Module Title</a:t>
            </a:r>
          </a:p>
        </p:txBody>
      </p:sp>
      <p:sp>
        <p:nvSpPr>
          <p:cNvPr id="16388" name="Rectangle 4">
            <a:extLst>
              <a:ext uri="{FF2B5EF4-FFF2-40B4-BE49-F238E27FC236}">
                <a16:creationId xmlns:a16="http://schemas.microsoft.com/office/drawing/2014/main" id="{7F1EF629-90D9-4344-B951-4B4A4A0F8ABE}"/>
              </a:ext>
            </a:extLst>
          </p:cNvPr>
          <p:cNvSpPr>
            <a:spLocks noGrp="1" noChangeArrowheads="1"/>
          </p:cNvSpPr>
          <p:nvPr>
            <p:ph type="ftr" sz="quarter" idx="2"/>
          </p:nvPr>
        </p:nvSpPr>
        <p:spPr bwMode="auto">
          <a:xfrm>
            <a:off x="0" y="8686800"/>
            <a:ext cx="2971800" cy="457200"/>
          </a:xfrm>
          <a:prstGeom prst="rect">
            <a:avLst/>
          </a:prstGeom>
          <a:noFill/>
          <a:ln>
            <a:noFill/>
          </a:ln>
          <a:extLst>
            <a:ext uri="{909E8E84-426E-40dd-AFC4-6F175D3DCCD1}"/>
            <a:ext uri="{91240B29-F687-4f45-9708-019B960494DF}"/>
          </a:extLst>
        </p:spPr>
        <p:txBody>
          <a:bodyPr vert="horz" wrap="square" lIns="91440" tIns="45720" rIns="91440" bIns="45720" numCol="1" anchor="b" anchorCtr="0" compatLnSpc="1">
            <a:prstTxWarp prst="textNoShape">
              <a:avLst/>
            </a:prstTxWarp>
          </a:bodyPr>
          <a:lstStyle>
            <a:lvl1pPr>
              <a:defRPr sz="1200">
                <a:latin typeface="Arial" charset="0"/>
                <a:ea typeface="ＭＳ Ｐゴシック" pitchFamily="-32" charset="-128"/>
                <a:cs typeface="+mn-cs"/>
              </a:defRPr>
            </a:lvl1pPr>
          </a:lstStyle>
          <a:p>
            <a:pPr>
              <a:defRPr/>
            </a:pPr>
            <a:r>
              <a:rPr lang="en-US"/>
              <a:t>V0.0</a:t>
            </a:r>
          </a:p>
        </p:txBody>
      </p:sp>
      <p:sp>
        <p:nvSpPr>
          <p:cNvPr id="16389" name="Rectangle 5">
            <a:extLst>
              <a:ext uri="{FF2B5EF4-FFF2-40B4-BE49-F238E27FC236}">
                <a16:creationId xmlns:a16="http://schemas.microsoft.com/office/drawing/2014/main" id="{9D7BB726-A17D-465C-8D00-E92952A1E72C}"/>
              </a:ext>
            </a:extLst>
          </p:cNvPr>
          <p:cNvSpPr>
            <a:spLocks noGrp="1" noChangeArrowheads="1"/>
          </p:cNvSpPr>
          <p:nvPr>
            <p:ph type="sldNum" sz="quarter" idx="3"/>
          </p:nvPr>
        </p:nvSpPr>
        <p:spPr bwMode="auto">
          <a:xfrm>
            <a:off x="3886200" y="8686800"/>
            <a:ext cx="2971800" cy="457200"/>
          </a:xfrm>
          <a:prstGeom prst="rect">
            <a:avLst/>
          </a:prstGeom>
          <a:noFill/>
          <a:ln>
            <a:noFill/>
          </a:ln>
          <a:extLst>
            <a:ext uri="{909E8E84-426E-40dd-AFC4-6F175D3DCCD1}"/>
            <a:ext uri="{91240B29-F687-4f45-9708-019B960494DF}"/>
          </a:extLst>
        </p:spPr>
        <p:txBody>
          <a:bodyPr vert="horz" wrap="square" lIns="91440" tIns="45720" rIns="91440" bIns="45720" numCol="1" anchor="b" anchorCtr="0" compatLnSpc="1">
            <a:prstTxWarp prst="textNoShape">
              <a:avLst/>
            </a:prstTxWarp>
          </a:bodyPr>
          <a:lstStyle>
            <a:lvl1pPr algn="r">
              <a:defRPr sz="1200"/>
            </a:lvl1pPr>
          </a:lstStyle>
          <a:p>
            <a:pPr>
              <a:defRPr/>
            </a:pPr>
            <a:r>
              <a:rPr lang="en-US" altLang="en-US"/>
              <a:t>Visuals Handout – Page </a:t>
            </a:r>
            <a:fld id="{F1797809-DBAF-4CE6-A08D-C7D5B3A0D453}" type="slidenum">
              <a:rPr lang="en-US" altLang="en-US" smtClean="0"/>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7398431-0CF6-45E4-A76A-DE423452B3CE}"/>
              </a:ext>
            </a:extLst>
          </p:cNvPr>
          <p:cNvSpPr>
            <a:spLocks noGrp="1" noChangeArrowheads="1"/>
          </p:cNvSpPr>
          <p:nvPr>
            <p:ph type="hdr" sz="quarter"/>
          </p:nvPr>
        </p:nvSpPr>
        <p:spPr bwMode="auto">
          <a:xfrm>
            <a:off x="0" y="0"/>
            <a:ext cx="2971800" cy="457200"/>
          </a:xfrm>
          <a:prstGeom prst="rect">
            <a:avLst/>
          </a:prstGeom>
          <a:noFill/>
          <a:ln>
            <a:noFill/>
          </a:ln>
          <a:extLst>
            <a:ext uri="{909E8E84-426E-40dd-AFC4-6F175D3DCCD1}"/>
            <a:ext uri="{91240B29-F687-4f45-9708-019B960494DF}"/>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5" name="Rectangle 3">
            <a:extLst>
              <a:ext uri="{FF2B5EF4-FFF2-40B4-BE49-F238E27FC236}">
                <a16:creationId xmlns:a16="http://schemas.microsoft.com/office/drawing/2014/main" id="{58A33462-22D3-49C2-81F9-D8056397EA0E}"/>
              </a:ext>
            </a:extLst>
          </p:cNvPr>
          <p:cNvSpPr>
            <a:spLocks noGrp="1" noChangeArrowheads="1"/>
          </p:cNvSpPr>
          <p:nvPr>
            <p:ph type="dt" idx="1"/>
          </p:nvPr>
        </p:nvSpPr>
        <p:spPr bwMode="auto">
          <a:xfrm>
            <a:off x="3886200" y="0"/>
            <a:ext cx="2971800" cy="457200"/>
          </a:xfrm>
          <a:prstGeom prst="rect">
            <a:avLst/>
          </a:prstGeom>
          <a:noFill/>
          <a:ln>
            <a:noFill/>
          </a:ln>
          <a:extLst>
            <a:ext uri="{909E8E84-426E-40dd-AFC4-6F175D3DCCD1}"/>
            <a:ext uri="{91240B29-F687-4f45-9708-019B960494DF}"/>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100" name="Rectangle 4">
            <a:extLst>
              <a:ext uri="{FF2B5EF4-FFF2-40B4-BE49-F238E27FC236}">
                <a16:creationId xmlns:a16="http://schemas.microsoft.com/office/drawing/2014/main" id="{B68CBEC9-99F0-48C5-A440-7A81DA98CD07}"/>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EC632058-F37A-4F65-869E-E28145B352FA}"/>
              </a:ext>
            </a:extLst>
          </p:cNvPr>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ext uri="{91240B29-F687-4f45-9708-019B960494DF}"/>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0141F0BD-1BB0-4D56-91FD-61877E89450A}"/>
              </a:ext>
            </a:extLst>
          </p:cNvPr>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ext uri="{91240B29-F687-4f45-9708-019B960494DF}"/>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9" name="Rectangle 7">
            <a:extLst>
              <a:ext uri="{FF2B5EF4-FFF2-40B4-BE49-F238E27FC236}">
                <a16:creationId xmlns:a16="http://schemas.microsoft.com/office/drawing/2014/main" id="{8EDF9390-FCA4-4E3A-82AF-0140BDCC1591}"/>
              </a:ext>
            </a:extLst>
          </p:cNvPr>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ext uri="{91240B29-F687-4f45-9708-019B960494DF}"/>
          </a:extLst>
        </p:spPr>
        <p:txBody>
          <a:bodyPr vert="horz" wrap="square" lIns="91440" tIns="45720" rIns="91440" bIns="45720" numCol="1" anchor="b" anchorCtr="0" compatLnSpc="1">
            <a:prstTxWarp prst="textNoShape">
              <a:avLst/>
            </a:prstTxWarp>
          </a:bodyPr>
          <a:lstStyle>
            <a:lvl1pPr algn="r">
              <a:defRPr sz="1200"/>
            </a:lvl1pPr>
          </a:lstStyle>
          <a:p>
            <a:pPr>
              <a:defRPr/>
            </a:pPr>
            <a:fld id="{D38DB9C2-EE77-4AD7-8A99-8620D318373B}"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6EEB6F03-1419-45C7-A7E4-79E53BE5B78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F1C2EEF-A8EB-4A57-9EA3-146ACA9BA8A1}" type="slidenum">
              <a:rPr lang="en-US" altLang="en-US" sz="1200" smtClean="0"/>
              <a:pPr/>
              <a:t>1</a:t>
            </a:fld>
            <a:endParaRPr lang="en-US" altLang="en-US" sz="1200"/>
          </a:p>
        </p:txBody>
      </p:sp>
      <p:sp>
        <p:nvSpPr>
          <p:cNvPr id="7171" name="Rectangle 2">
            <a:extLst>
              <a:ext uri="{FF2B5EF4-FFF2-40B4-BE49-F238E27FC236}">
                <a16:creationId xmlns:a16="http://schemas.microsoft.com/office/drawing/2014/main" id="{437E96CF-31F1-4A63-A729-39F72A3B1510}"/>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FC9A7252-F69A-431A-8D83-8292F38829A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NCC Education - Title Master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332C6F81-3AEE-4A2F-AEB5-ABEA1A9EB91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7A2C845-3CBF-4D95-8E48-C315C9EA204A}" type="slidenum">
              <a:rPr lang="en-US" altLang="en-US" sz="1200" smtClean="0"/>
              <a:pPr/>
              <a:t>2</a:t>
            </a:fld>
            <a:endParaRPr lang="en-US" altLang="en-US" sz="1200"/>
          </a:p>
        </p:txBody>
      </p:sp>
      <p:sp>
        <p:nvSpPr>
          <p:cNvPr id="9219" name="Rectangle 2">
            <a:extLst>
              <a:ext uri="{FF2B5EF4-FFF2-40B4-BE49-F238E27FC236}">
                <a16:creationId xmlns:a16="http://schemas.microsoft.com/office/drawing/2014/main" id="{D57154D9-8C3F-4BB4-ACED-C0D2F71BCA0D}"/>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61C7779C-F1EA-4C75-9031-2840340FF8E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NCC Education - Slide Master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488A3042-8417-4384-BD57-23E2FBC18E4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58DB93F-F718-47EE-8C0D-902F0F03CDE3}" type="slidenum">
              <a:rPr lang="en-US" altLang="en-US" sz="1200" smtClean="0"/>
              <a:pPr/>
              <a:t>66</a:t>
            </a:fld>
            <a:endParaRPr lang="en-US" altLang="en-US" sz="1200"/>
          </a:p>
        </p:txBody>
      </p:sp>
      <p:sp>
        <p:nvSpPr>
          <p:cNvPr id="43011" name="Rectangle 2">
            <a:extLst>
              <a:ext uri="{FF2B5EF4-FFF2-40B4-BE49-F238E27FC236}">
                <a16:creationId xmlns:a16="http://schemas.microsoft.com/office/drawing/2014/main" id="{EE0A0644-FF07-4058-8B35-6E87AA0EFABD}"/>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208DAE8C-07B2-449E-832A-F2BEE96DA64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NCC Education - End Slide Master</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2" name="Group 24">
            <a:extLst>
              <a:ext uri="{FF2B5EF4-FFF2-40B4-BE49-F238E27FC236}">
                <a16:creationId xmlns:a16="http://schemas.microsoft.com/office/drawing/2014/main" id="{F03830C2-4809-4BD2-81A1-896C39FB6932}"/>
              </a:ext>
            </a:extLst>
          </p:cNvPr>
          <p:cNvGrpSpPr>
            <a:grpSpLocks/>
          </p:cNvGrpSpPr>
          <p:nvPr userDrawn="1"/>
        </p:nvGrpSpPr>
        <p:grpSpPr bwMode="auto">
          <a:xfrm>
            <a:off x="7439025" y="6616700"/>
            <a:ext cx="1684338" cy="242888"/>
            <a:chOff x="4513" y="4156"/>
            <a:chExt cx="1061" cy="153"/>
          </a:xfrm>
        </p:grpSpPr>
        <p:sp>
          <p:nvSpPr>
            <p:cNvPr id="3" name="Rectangle 25">
              <a:extLst>
                <a:ext uri="{FF2B5EF4-FFF2-40B4-BE49-F238E27FC236}">
                  <a16:creationId xmlns:a16="http://schemas.microsoft.com/office/drawing/2014/main" id="{27334FD7-8725-4B75-B982-187F908C267B}"/>
                </a:ext>
              </a:extLst>
            </p:cNvPr>
            <p:cNvSpPr>
              <a:spLocks noChangeArrowheads="1"/>
            </p:cNvSpPr>
            <p:nvPr userDrawn="1"/>
          </p:nvSpPr>
          <p:spPr bwMode="auto">
            <a:xfrm>
              <a:off x="4513" y="4156"/>
              <a:ext cx="173"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sz="2400">
                  <a:solidFill>
                    <a:schemeClr val="tx1"/>
                  </a:solidFill>
                  <a:latin typeface="Arial" panose="020B0604020202020204" pitchFamily="34" charset="0"/>
                  <a:ea typeface="MS PGothic" panose="020B0600070205080204" pitchFamily="34" charset="-128"/>
                </a:defRPr>
              </a:lvl1pPr>
              <a:lvl2pPr marL="742950" indent="-285750" defTabSz="762000">
                <a:defRPr sz="2400">
                  <a:solidFill>
                    <a:schemeClr val="tx1"/>
                  </a:solidFill>
                  <a:latin typeface="Arial" panose="020B0604020202020204" pitchFamily="34" charset="0"/>
                  <a:ea typeface="MS PGothic" panose="020B0600070205080204" pitchFamily="34" charset="-128"/>
                </a:defRPr>
              </a:lvl2pPr>
              <a:lvl3pPr marL="1143000" indent="-228600" defTabSz="762000">
                <a:defRPr sz="2400">
                  <a:solidFill>
                    <a:schemeClr val="tx1"/>
                  </a:solidFill>
                  <a:latin typeface="Arial" panose="020B0604020202020204" pitchFamily="34" charset="0"/>
                  <a:ea typeface="MS PGothic" panose="020B0600070205080204" pitchFamily="34" charset="-128"/>
                </a:defRPr>
              </a:lvl3pPr>
              <a:lvl4pPr marL="1600200" indent="-228600" defTabSz="762000">
                <a:defRPr sz="2400">
                  <a:solidFill>
                    <a:schemeClr val="tx1"/>
                  </a:solidFill>
                  <a:latin typeface="Arial" panose="020B0604020202020204" pitchFamily="34" charset="0"/>
                  <a:ea typeface="MS PGothic" panose="020B0600070205080204" pitchFamily="34" charset="-128"/>
                </a:defRPr>
              </a:lvl4pPr>
              <a:lvl5pPr marL="2057400" indent="-228600" defTabSz="762000">
                <a:defRPr sz="2400">
                  <a:solidFill>
                    <a:schemeClr val="tx1"/>
                  </a:solidFill>
                  <a:latin typeface="Arial" panose="020B0604020202020204" pitchFamily="34" charset="0"/>
                  <a:ea typeface="MS PGothic"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r>
                <a:rPr lang="en-GB" altLang="en-US" sz="1000" dirty="0">
                  <a:solidFill>
                    <a:srgbClr val="FFFFFF"/>
                  </a:solidFill>
                </a:rPr>
                <a:t>©</a:t>
              </a:r>
            </a:p>
          </p:txBody>
        </p:sp>
        <p:sp>
          <p:nvSpPr>
            <p:cNvPr id="4" name="Rectangle 26">
              <a:extLst>
                <a:ext uri="{FF2B5EF4-FFF2-40B4-BE49-F238E27FC236}">
                  <a16:creationId xmlns:a16="http://schemas.microsoft.com/office/drawing/2014/main" id="{449A820F-C2F9-49DE-8419-9CC64DD40369}"/>
                </a:ext>
              </a:extLst>
            </p:cNvPr>
            <p:cNvSpPr>
              <a:spLocks noChangeArrowheads="1"/>
            </p:cNvSpPr>
            <p:nvPr userDrawn="1"/>
          </p:nvSpPr>
          <p:spPr bwMode="auto">
            <a:xfrm>
              <a:off x="4623" y="4156"/>
              <a:ext cx="951" cy="153"/>
            </a:xfrm>
            <a:prstGeom prst="rect">
              <a:avLst/>
            </a:prstGeom>
            <a:noFill/>
            <a:ln w="12700">
              <a:noFill/>
              <a:miter lim="800000"/>
              <a:headEnd/>
              <a:tailEnd/>
            </a:ln>
            <a:effectLst/>
          </p:spPr>
          <p:txBody>
            <a:bodyPr wrap="none" lIns="90488" tIns="44450" rIns="90488" bIns="44450">
              <a:spAutoFit/>
            </a:bodyPr>
            <a:lstStyle>
              <a:lvl1pPr defTabSz="762000">
                <a:defRPr sz="2400">
                  <a:solidFill>
                    <a:schemeClr val="tx1"/>
                  </a:solidFill>
                  <a:latin typeface="Arial" charset="0"/>
                  <a:ea typeface="ＭＳ Ｐゴシック" pitchFamily="34" charset="-128"/>
                </a:defRPr>
              </a:lvl1pPr>
              <a:lvl2pPr marL="742950" indent="-285750" defTabSz="762000">
                <a:defRPr sz="2400">
                  <a:solidFill>
                    <a:schemeClr val="tx1"/>
                  </a:solidFill>
                  <a:latin typeface="Arial" charset="0"/>
                  <a:ea typeface="ＭＳ Ｐゴシック" pitchFamily="34" charset="-128"/>
                </a:defRPr>
              </a:lvl2pPr>
              <a:lvl3pPr marL="1143000" indent="-228600" defTabSz="762000">
                <a:defRPr sz="2400">
                  <a:solidFill>
                    <a:schemeClr val="tx1"/>
                  </a:solidFill>
                  <a:latin typeface="Arial" charset="0"/>
                  <a:ea typeface="ＭＳ Ｐゴシック" pitchFamily="34" charset="-128"/>
                </a:defRPr>
              </a:lvl3pPr>
              <a:lvl4pPr marL="1600200" indent="-228600" defTabSz="762000">
                <a:defRPr sz="2400">
                  <a:solidFill>
                    <a:schemeClr val="tx1"/>
                  </a:solidFill>
                  <a:latin typeface="Arial" charset="0"/>
                  <a:ea typeface="ＭＳ Ｐゴシック" pitchFamily="34" charset="-128"/>
                </a:defRPr>
              </a:lvl4pPr>
              <a:lvl5pPr marL="2057400" indent="-228600" defTabSz="762000">
                <a:defRPr sz="2400">
                  <a:solidFill>
                    <a:schemeClr val="tx1"/>
                  </a:solidFill>
                  <a:latin typeface="Arial" charset="0"/>
                  <a:ea typeface="ＭＳ Ｐゴシック" pitchFamily="34" charset="-128"/>
                </a:defRPr>
              </a:lvl5pPr>
              <a:lvl6pPr marL="2514600" indent="-228600" defTabSz="7620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defTabSz="7620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defTabSz="7620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defTabSz="7620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defRPr/>
              </a:pPr>
              <a:r>
                <a:rPr lang="en-GB" altLang="en-US" sz="1000" dirty="0">
                  <a:solidFill>
                    <a:srgbClr val="FFFFFF"/>
                  </a:solidFill>
                  <a:latin typeface="Arial" panose="020B0604020202020204" pitchFamily="34" charset="0"/>
                  <a:cs typeface="Arial" panose="020B0604020202020204" pitchFamily="34" charset="0"/>
                </a:rPr>
                <a:t>NCC Education Limited</a:t>
              </a:r>
            </a:p>
          </p:txBody>
        </p:sp>
      </p:grpSp>
      <p:pic>
        <p:nvPicPr>
          <p:cNvPr id="5" name="Picture 8">
            <a:extLst>
              <a:ext uri="{FF2B5EF4-FFF2-40B4-BE49-F238E27FC236}">
                <a16:creationId xmlns:a16="http://schemas.microsoft.com/office/drawing/2014/main" id="{698361E8-9514-4435-B76B-ECB6444F9BD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913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558413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0050" y="404813"/>
            <a:ext cx="2214563" cy="547211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03188" y="404813"/>
            <a:ext cx="6494462" cy="5472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478649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547669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2" name="Group 24">
            <a:extLst>
              <a:ext uri="{FF2B5EF4-FFF2-40B4-BE49-F238E27FC236}">
                <a16:creationId xmlns:a16="http://schemas.microsoft.com/office/drawing/2014/main" id="{314D1184-0CBF-4257-8CD2-EF36E96F82F2}"/>
              </a:ext>
            </a:extLst>
          </p:cNvPr>
          <p:cNvGrpSpPr>
            <a:grpSpLocks/>
          </p:cNvGrpSpPr>
          <p:nvPr userDrawn="1"/>
        </p:nvGrpSpPr>
        <p:grpSpPr bwMode="auto">
          <a:xfrm>
            <a:off x="7439025" y="6616700"/>
            <a:ext cx="1684338" cy="242888"/>
            <a:chOff x="4513" y="4156"/>
            <a:chExt cx="1061" cy="153"/>
          </a:xfrm>
        </p:grpSpPr>
        <p:sp>
          <p:nvSpPr>
            <p:cNvPr id="3" name="Rectangle 25">
              <a:extLst>
                <a:ext uri="{FF2B5EF4-FFF2-40B4-BE49-F238E27FC236}">
                  <a16:creationId xmlns:a16="http://schemas.microsoft.com/office/drawing/2014/main" id="{9991CF06-5B7C-4E07-BD8A-580F5DA32A3F}"/>
                </a:ext>
              </a:extLst>
            </p:cNvPr>
            <p:cNvSpPr>
              <a:spLocks noChangeArrowheads="1"/>
            </p:cNvSpPr>
            <p:nvPr userDrawn="1"/>
          </p:nvSpPr>
          <p:spPr bwMode="auto">
            <a:xfrm>
              <a:off x="4513" y="4156"/>
              <a:ext cx="173"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sz="2400">
                  <a:solidFill>
                    <a:schemeClr val="tx1"/>
                  </a:solidFill>
                  <a:latin typeface="Arial" panose="020B0604020202020204" pitchFamily="34" charset="0"/>
                  <a:ea typeface="MS PGothic" panose="020B0600070205080204" pitchFamily="34" charset="-128"/>
                </a:defRPr>
              </a:lvl1pPr>
              <a:lvl2pPr marL="742950" indent="-285750" defTabSz="762000">
                <a:defRPr sz="2400">
                  <a:solidFill>
                    <a:schemeClr val="tx1"/>
                  </a:solidFill>
                  <a:latin typeface="Arial" panose="020B0604020202020204" pitchFamily="34" charset="0"/>
                  <a:ea typeface="MS PGothic" panose="020B0600070205080204" pitchFamily="34" charset="-128"/>
                </a:defRPr>
              </a:lvl2pPr>
              <a:lvl3pPr marL="1143000" indent="-228600" defTabSz="762000">
                <a:defRPr sz="2400">
                  <a:solidFill>
                    <a:schemeClr val="tx1"/>
                  </a:solidFill>
                  <a:latin typeface="Arial" panose="020B0604020202020204" pitchFamily="34" charset="0"/>
                  <a:ea typeface="MS PGothic" panose="020B0600070205080204" pitchFamily="34" charset="-128"/>
                </a:defRPr>
              </a:lvl3pPr>
              <a:lvl4pPr marL="1600200" indent="-228600" defTabSz="762000">
                <a:defRPr sz="2400">
                  <a:solidFill>
                    <a:schemeClr val="tx1"/>
                  </a:solidFill>
                  <a:latin typeface="Arial" panose="020B0604020202020204" pitchFamily="34" charset="0"/>
                  <a:ea typeface="MS PGothic" panose="020B0600070205080204" pitchFamily="34" charset="-128"/>
                </a:defRPr>
              </a:lvl4pPr>
              <a:lvl5pPr marL="2057400" indent="-228600" defTabSz="762000">
                <a:defRPr sz="2400">
                  <a:solidFill>
                    <a:schemeClr val="tx1"/>
                  </a:solidFill>
                  <a:latin typeface="Arial" panose="020B0604020202020204" pitchFamily="34" charset="0"/>
                  <a:ea typeface="MS PGothic"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r>
                <a:rPr lang="en-GB" altLang="en-US" sz="1000" dirty="0">
                  <a:solidFill>
                    <a:srgbClr val="FFFFFF"/>
                  </a:solidFill>
                </a:rPr>
                <a:t>©</a:t>
              </a:r>
            </a:p>
          </p:txBody>
        </p:sp>
        <p:sp>
          <p:nvSpPr>
            <p:cNvPr id="4" name="Rectangle 26">
              <a:extLst>
                <a:ext uri="{FF2B5EF4-FFF2-40B4-BE49-F238E27FC236}">
                  <a16:creationId xmlns:a16="http://schemas.microsoft.com/office/drawing/2014/main" id="{2C2C29B7-C437-41EC-ADD6-39DE08CAA6C6}"/>
                </a:ext>
              </a:extLst>
            </p:cNvPr>
            <p:cNvSpPr>
              <a:spLocks noChangeArrowheads="1"/>
            </p:cNvSpPr>
            <p:nvPr userDrawn="1"/>
          </p:nvSpPr>
          <p:spPr bwMode="auto">
            <a:xfrm>
              <a:off x="4623" y="4156"/>
              <a:ext cx="951" cy="153"/>
            </a:xfrm>
            <a:prstGeom prst="rect">
              <a:avLst/>
            </a:prstGeom>
            <a:noFill/>
            <a:ln w="12700">
              <a:noFill/>
              <a:miter lim="800000"/>
              <a:headEnd/>
              <a:tailEnd/>
            </a:ln>
            <a:effectLst/>
          </p:spPr>
          <p:txBody>
            <a:bodyPr wrap="none" lIns="90488" tIns="44450" rIns="90488" bIns="44450">
              <a:spAutoFit/>
            </a:bodyPr>
            <a:lstStyle>
              <a:lvl1pPr defTabSz="762000">
                <a:defRPr sz="2400">
                  <a:solidFill>
                    <a:schemeClr val="tx1"/>
                  </a:solidFill>
                  <a:latin typeface="Arial" charset="0"/>
                  <a:ea typeface="ＭＳ Ｐゴシック" pitchFamily="34" charset="-128"/>
                </a:defRPr>
              </a:lvl1pPr>
              <a:lvl2pPr marL="742950" indent="-285750" defTabSz="762000">
                <a:defRPr sz="2400">
                  <a:solidFill>
                    <a:schemeClr val="tx1"/>
                  </a:solidFill>
                  <a:latin typeface="Arial" charset="0"/>
                  <a:ea typeface="ＭＳ Ｐゴシック" pitchFamily="34" charset="-128"/>
                </a:defRPr>
              </a:lvl2pPr>
              <a:lvl3pPr marL="1143000" indent="-228600" defTabSz="762000">
                <a:defRPr sz="2400">
                  <a:solidFill>
                    <a:schemeClr val="tx1"/>
                  </a:solidFill>
                  <a:latin typeface="Arial" charset="0"/>
                  <a:ea typeface="ＭＳ Ｐゴシック" pitchFamily="34" charset="-128"/>
                </a:defRPr>
              </a:lvl3pPr>
              <a:lvl4pPr marL="1600200" indent="-228600" defTabSz="762000">
                <a:defRPr sz="2400">
                  <a:solidFill>
                    <a:schemeClr val="tx1"/>
                  </a:solidFill>
                  <a:latin typeface="Arial" charset="0"/>
                  <a:ea typeface="ＭＳ Ｐゴシック" pitchFamily="34" charset="-128"/>
                </a:defRPr>
              </a:lvl4pPr>
              <a:lvl5pPr marL="2057400" indent="-228600" defTabSz="762000">
                <a:defRPr sz="2400">
                  <a:solidFill>
                    <a:schemeClr val="tx1"/>
                  </a:solidFill>
                  <a:latin typeface="Arial" charset="0"/>
                  <a:ea typeface="ＭＳ Ｐゴシック" pitchFamily="34" charset="-128"/>
                </a:defRPr>
              </a:lvl5pPr>
              <a:lvl6pPr marL="2514600" indent="-228600" defTabSz="7620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defTabSz="7620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defTabSz="7620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defTabSz="7620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defRPr/>
              </a:pPr>
              <a:r>
                <a:rPr lang="en-GB" altLang="en-US" sz="1000" dirty="0">
                  <a:solidFill>
                    <a:srgbClr val="FFFFFF"/>
                  </a:solidFill>
                  <a:latin typeface="Arial" panose="020B0604020202020204" pitchFamily="34" charset="0"/>
                  <a:cs typeface="Arial" panose="020B0604020202020204" pitchFamily="34" charset="0"/>
                </a:rPr>
                <a:t>NCC Education Limited</a:t>
              </a:r>
            </a:p>
          </p:txBody>
        </p:sp>
      </p:grpSp>
      <p:pic>
        <p:nvPicPr>
          <p:cNvPr id="5" name="Picture 8">
            <a:extLst>
              <a:ext uri="{FF2B5EF4-FFF2-40B4-BE49-F238E27FC236}">
                <a16:creationId xmlns:a16="http://schemas.microsoft.com/office/drawing/2014/main" id="{A3379610-F95E-442E-9F12-FA5ADCEB2E7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59912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lvl1pPr>
              <a:defRPr>
                <a:solidFill>
                  <a:srgbClr val="F47929"/>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7098332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F47929"/>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F47929"/>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22009001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07950" y="1845717"/>
            <a:ext cx="4351338" cy="4319587"/>
          </a:xfrm>
        </p:spPr>
        <p:txBody>
          <a:bodyPr/>
          <a:lstStyle>
            <a:lvl1pPr>
              <a:defRPr sz="2800">
                <a:solidFill>
                  <a:srgbClr val="F47929"/>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11688" y="1845717"/>
            <a:ext cx="4352925" cy="4319587"/>
          </a:xfrm>
        </p:spPr>
        <p:txBody>
          <a:bodyPr/>
          <a:lstStyle>
            <a:lvl1pPr>
              <a:defRPr sz="2800">
                <a:solidFill>
                  <a:srgbClr val="F47929"/>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4116297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3940668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3256469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41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lvl1pPr>
              <a:defRPr>
                <a:solidFill>
                  <a:srgbClr val="F47929"/>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3479653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844824"/>
            <a:ext cx="3008313" cy="1162050"/>
          </a:xfrm>
        </p:spPr>
        <p:txBody>
          <a:bodyPr anchor="b"/>
          <a:lstStyle>
            <a:lvl1pPr algn="l">
              <a:defRPr sz="2000" b="1"/>
            </a:lvl1pPr>
          </a:lstStyle>
          <a:p>
            <a:r>
              <a:rPr lang="en-US" dirty="0"/>
              <a:t>Click to edit Master title style</a:t>
            </a:r>
            <a:endParaRPr lang="en-GB" dirty="0"/>
          </a:p>
        </p:txBody>
      </p:sp>
      <p:sp>
        <p:nvSpPr>
          <p:cNvPr id="3" name="Content Placeholder 2"/>
          <p:cNvSpPr>
            <a:spLocks noGrp="1"/>
          </p:cNvSpPr>
          <p:nvPr>
            <p:ph idx="1"/>
          </p:nvPr>
        </p:nvSpPr>
        <p:spPr>
          <a:xfrm>
            <a:off x="3575050" y="184482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p:cNvSpPr>
            <a:spLocks noGrp="1"/>
          </p:cNvSpPr>
          <p:nvPr>
            <p:ph type="body" sz="half" idx="2"/>
          </p:nvPr>
        </p:nvSpPr>
        <p:spPr>
          <a:xfrm>
            <a:off x="457200" y="3019276"/>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742718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rgbClr val="F47929"/>
                </a:solidFill>
              </a:defRPr>
            </a:lvl1pPr>
          </a:lstStyle>
          <a:p>
            <a:r>
              <a:rPr lang="en-US" dirty="0"/>
              <a:t>Click to edit Master title style</a:t>
            </a:r>
            <a:endParaRPr lang="en-GB"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764039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7693715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0050" y="404813"/>
            <a:ext cx="2214563" cy="547211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03188" y="404813"/>
            <a:ext cx="6494462" cy="5472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322843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F47929"/>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F47929"/>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2833412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07950" y="1845717"/>
            <a:ext cx="4351338" cy="4319587"/>
          </a:xfrm>
        </p:spPr>
        <p:txBody>
          <a:bodyPr/>
          <a:lstStyle>
            <a:lvl1pPr>
              <a:defRPr sz="2800">
                <a:solidFill>
                  <a:srgbClr val="F47929"/>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11688" y="1845717"/>
            <a:ext cx="4352925" cy="4319587"/>
          </a:xfrm>
        </p:spPr>
        <p:txBody>
          <a:bodyPr/>
          <a:lstStyle>
            <a:lvl1pPr>
              <a:defRPr sz="2800">
                <a:solidFill>
                  <a:srgbClr val="F47929"/>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684093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490910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4361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9503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844824"/>
            <a:ext cx="3008313" cy="1162050"/>
          </a:xfrm>
        </p:spPr>
        <p:txBody>
          <a:bodyPr anchor="b"/>
          <a:lstStyle>
            <a:lvl1pPr algn="l">
              <a:defRPr sz="2000" b="1"/>
            </a:lvl1pPr>
          </a:lstStyle>
          <a:p>
            <a:r>
              <a:rPr lang="en-US" dirty="0"/>
              <a:t>Click to edit Master title style</a:t>
            </a:r>
            <a:endParaRPr lang="en-GB" dirty="0"/>
          </a:p>
        </p:txBody>
      </p:sp>
      <p:sp>
        <p:nvSpPr>
          <p:cNvPr id="3" name="Content Placeholder 2"/>
          <p:cNvSpPr>
            <a:spLocks noGrp="1"/>
          </p:cNvSpPr>
          <p:nvPr>
            <p:ph idx="1"/>
          </p:nvPr>
        </p:nvSpPr>
        <p:spPr>
          <a:xfrm>
            <a:off x="3575050" y="184482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p:cNvSpPr>
            <a:spLocks noGrp="1"/>
          </p:cNvSpPr>
          <p:nvPr>
            <p:ph type="body" sz="half" idx="2"/>
          </p:nvPr>
        </p:nvSpPr>
        <p:spPr>
          <a:xfrm>
            <a:off x="457200" y="3019276"/>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11894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rgbClr val="F47929"/>
                </a:solidFill>
              </a:defRPr>
            </a:lvl1pPr>
          </a:lstStyle>
          <a:p>
            <a:r>
              <a:rPr lang="en-US" dirty="0"/>
              <a:t>Click to edit Master title style</a:t>
            </a:r>
            <a:endParaRPr lang="en-GB"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11815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a:extLst>
              <a:ext uri="{FF2B5EF4-FFF2-40B4-BE49-F238E27FC236}">
                <a16:creationId xmlns:a16="http://schemas.microsoft.com/office/drawing/2014/main" id="{66468764-8FFA-44BD-B2F6-D17AD87B79BB}"/>
              </a:ext>
            </a:extLst>
          </p:cNvPr>
          <p:cNvSpPr>
            <a:spLocks noGrp="1" noChangeArrowheads="1"/>
          </p:cNvSpPr>
          <p:nvPr>
            <p:ph type="title"/>
          </p:nvPr>
        </p:nvSpPr>
        <p:spPr bwMode="auto">
          <a:xfrm>
            <a:off x="103188" y="115888"/>
            <a:ext cx="87852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17">
            <a:extLst>
              <a:ext uri="{FF2B5EF4-FFF2-40B4-BE49-F238E27FC236}">
                <a16:creationId xmlns:a16="http://schemas.microsoft.com/office/drawing/2014/main" id="{1399B12D-E668-495E-B3EB-14EDDE800068}"/>
              </a:ext>
            </a:extLst>
          </p:cNvPr>
          <p:cNvSpPr>
            <a:spLocks noChangeArrowheads="1"/>
          </p:cNvSpPr>
          <p:nvPr userDrawn="1"/>
        </p:nvSpPr>
        <p:spPr bwMode="auto">
          <a:xfrm>
            <a:off x="6235700" y="53975"/>
            <a:ext cx="2908300" cy="241300"/>
          </a:xfrm>
          <a:prstGeom prst="rect">
            <a:avLst/>
          </a:prstGeom>
          <a:noFill/>
          <a:ln w="12700">
            <a:noFill/>
            <a:miter lim="800000"/>
            <a:headEnd/>
            <a:tailEnd/>
          </a:ln>
          <a:effectLst/>
        </p:spPr>
        <p:txBody>
          <a:bodyPr lIns="90488" tIns="44450" rIns="90488" bIns="44450">
            <a:spAutoFit/>
          </a:bodyPr>
          <a:lstStyle>
            <a:lvl1pPr defTabSz="762000">
              <a:defRPr sz="2400">
                <a:solidFill>
                  <a:schemeClr val="tx1"/>
                </a:solidFill>
                <a:latin typeface="Arial" panose="020B0604020202020204" pitchFamily="34" charset="0"/>
                <a:ea typeface="MS PGothic" panose="020B0600070205080204" pitchFamily="34" charset="-128"/>
              </a:defRPr>
            </a:lvl1pPr>
            <a:lvl2pPr marL="742950" indent="-285750" defTabSz="762000">
              <a:defRPr sz="2400">
                <a:solidFill>
                  <a:schemeClr val="tx1"/>
                </a:solidFill>
                <a:latin typeface="Arial" panose="020B0604020202020204" pitchFamily="34" charset="0"/>
                <a:ea typeface="MS PGothic" panose="020B0600070205080204" pitchFamily="34" charset="-128"/>
              </a:defRPr>
            </a:lvl2pPr>
            <a:lvl3pPr marL="1143000" indent="-228600" defTabSz="762000">
              <a:defRPr sz="2400">
                <a:solidFill>
                  <a:schemeClr val="tx1"/>
                </a:solidFill>
                <a:latin typeface="Arial" panose="020B0604020202020204" pitchFamily="34" charset="0"/>
                <a:ea typeface="MS PGothic" panose="020B0600070205080204" pitchFamily="34" charset="-128"/>
              </a:defRPr>
            </a:lvl3pPr>
            <a:lvl4pPr marL="1600200" indent="-228600" defTabSz="762000">
              <a:defRPr sz="2400">
                <a:solidFill>
                  <a:schemeClr val="tx1"/>
                </a:solidFill>
                <a:latin typeface="Arial" panose="020B0604020202020204" pitchFamily="34" charset="0"/>
                <a:ea typeface="MS PGothic" panose="020B0600070205080204" pitchFamily="34" charset="-128"/>
              </a:defRPr>
            </a:lvl4pPr>
            <a:lvl5pPr marL="2057400" indent="-228600" defTabSz="762000">
              <a:defRPr sz="2400">
                <a:solidFill>
                  <a:schemeClr val="tx1"/>
                </a:solidFill>
                <a:latin typeface="Arial" panose="020B0604020202020204" pitchFamily="34" charset="0"/>
                <a:ea typeface="MS PGothic"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defRPr/>
            </a:pPr>
            <a:r>
              <a:rPr lang="en-GB" altLang="en-US" sz="1000" dirty="0">
                <a:latin typeface="Gill Sans" charset="0"/>
              </a:rPr>
              <a:t>Title of Topic  Topic 1 - 1.</a:t>
            </a:r>
            <a:fld id="{63C741DA-BE32-4E84-A46E-E8182F41D3F1}" type="slidenum">
              <a:rPr lang="en-GB" altLang="en-US" sz="1000" smtClean="0">
                <a:latin typeface="Gill Sans" charset="0"/>
              </a:rPr>
              <a:pPr algn="r" eaLnBrk="1" hangingPunct="1">
                <a:defRPr/>
              </a:pPr>
              <a:t>‹#›</a:t>
            </a:fld>
            <a:endParaRPr lang="en-GB" altLang="en-US" sz="1000" dirty="0">
              <a:latin typeface="Gill Sans" charset="0"/>
            </a:endParaRPr>
          </a:p>
        </p:txBody>
      </p:sp>
      <p:sp>
        <p:nvSpPr>
          <p:cNvPr id="1028" name="Rectangle 22">
            <a:extLst>
              <a:ext uri="{FF2B5EF4-FFF2-40B4-BE49-F238E27FC236}">
                <a16:creationId xmlns:a16="http://schemas.microsoft.com/office/drawing/2014/main" id="{74370940-A6F3-41B8-A0C6-157B5E7B1967}"/>
              </a:ext>
            </a:extLst>
          </p:cNvPr>
          <p:cNvSpPr>
            <a:spLocks noGrp="1" noChangeArrowheads="1"/>
          </p:cNvSpPr>
          <p:nvPr>
            <p:ph type="body" idx="1"/>
          </p:nvPr>
        </p:nvSpPr>
        <p:spPr bwMode="auto">
          <a:xfrm>
            <a:off x="107950" y="1846263"/>
            <a:ext cx="8856663"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US" altLang="en-US"/>
              <a:t>Third level</a:t>
            </a:r>
          </a:p>
          <a:p>
            <a:pPr lvl="3"/>
            <a:r>
              <a:rPr lang="en-US" altLang="en-US"/>
              <a:t>Fourth level</a:t>
            </a:r>
          </a:p>
        </p:txBody>
      </p:sp>
      <p:pic>
        <p:nvPicPr>
          <p:cNvPr id="1029" name="Picture 1">
            <a:extLst>
              <a:ext uri="{FF2B5EF4-FFF2-40B4-BE49-F238E27FC236}">
                <a16:creationId xmlns:a16="http://schemas.microsoft.com/office/drawing/2014/main" id="{CAED738A-05A3-4012-9831-2842CDD6A854}"/>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80513" cy="68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73"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Lst>
  <p:txStyles>
    <p:titleStyle>
      <a:lvl1pPr algn="l" rtl="0" eaLnBrk="0" fontAlgn="base" hangingPunct="0">
        <a:spcBef>
          <a:spcPct val="0"/>
        </a:spcBef>
        <a:spcAft>
          <a:spcPct val="0"/>
        </a:spcAft>
        <a:defRPr sz="4400">
          <a:solidFill>
            <a:schemeClr val="bg1"/>
          </a:solidFill>
          <a:latin typeface="Arial" panose="020B0604020202020204" pitchFamily="34" charset="0"/>
          <a:ea typeface="MS PGothic" pitchFamily="34" charset="-128"/>
          <a:cs typeface="Arial" panose="020B0604020202020204" pitchFamily="34" charset="0"/>
        </a:defRPr>
      </a:lvl1pPr>
      <a:lvl2pPr algn="l" rtl="0" eaLnBrk="0" fontAlgn="base" hangingPunct="0">
        <a:spcBef>
          <a:spcPct val="0"/>
        </a:spcBef>
        <a:spcAft>
          <a:spcPct val="0"/>
        </a:spcAft>
        <a:defRPr sz="4400">
          <a:solidFill>
            <a:schemeClr val="bg1"/>
          </a:solidFill>
          <a:latin typeface="Arial" charset="0"/>
          <a:ea typeface="MS PGothic" pitchFamily="34" charset="-128"/>
          <a:cs typeface="Arial" charset="0"/>
        </a:defRPr>
      </a:lvl2pPr>
      <a:lvl3pPr algn="l" rtl="0" eaLnBrk="0" fontAlgn="base" hangingPunct="0">
        <a:spcBef>
          <a:spcPct val="0"/>
        </a:spcBef>
        <a:spcAft>
          <a:spcPct val="0"/>
        </a:spcAft>
        <a:defRPr sz="4400">
          <a:solidFill>
            <a:schemeClr val="bg1"/>
          </a:solidFill>
          <a:latin typeface="Arial" charset="0"/>
          <a:ea typeface="MS PGothic" pitchFamily="34" charset="-128"/>
          <a:cs typeface="Arial" charset="0"/>
        </a:defRPr>
      </a:lvl3pPr>
      <a:lvl4pPr algn="l" rtl="0" eaLnBrk="0" fontAlgn="base" hangingPunct="0">
        <a:spcBef>
          <a:spcPct val="0"/>
        </a:spcBef>
        <a:spcAft>
          <a:spcPct val="0"/>
        </a:spcAft>
        <a:defRPr sz="4400">
          <a:solidFill>
            <a:schemeClr val="bg1"/>
          </a:solidFill>
          <a:latin typeface="Arial" charset="0"/>
          <a:ea typeface="MS PGothic" pitchFamily="34" charset="-128"/>
          <a:cs typeface="Arial" charset="0"/>
        </a:defRPr>
      </a:lvl4pPr>
      <a:lvl5pPr algn="l" rtl="0" eaLnBrk="0" fontAlgn="base" hangingPunct="0">
        <a:spcBef>
          <a:spcPct val="0"/>
        </a:spcBef>
        <a:spcAft>
          <a:spcPct val="0"/>
        </a:spcAft>
        <a:defRPr sz="4400">
          <a:solidFill>
            <a:schemeClr val="bg1"/>
          </a:solidFill>
          <a:latin typeface="Arial" charset="0"/>
          <a:ea typeface="MS PGothic" pitchFamily="34" charset="-128"/>
          <a:cs typeface="Arial" charset="0"/>
        </a:defRPr>
      </a:lvl5pPr>
      <a:lvl6pPr marL="457200" algn="l" rtl="0" fontAlgn="base">
        <a:spcBef>
          <a:spcPct val="0"/>
        </a:spcBef>
        <a:spcAft>
          <a:spcPct val="0"/>
        </a:spcAft>
        <a:defRPr sz="4400">
          <a:solidFill>
            <a:srgbClr val="CB9535"/>
          </a:solidFill>
          <a:latin typeface="Gill Sans" pitchFamily="-32" charset="0"/>
          <a:ea typeface="ＭＳ Ｐゴシック" pitchFamily="-32" charset="-128"/>
        </a:defRPr>
      </a:lvl6pPr>
      <a:lvl7pPr marL="914400" algn="l" rtl="0" fontAlgn="base">
        <a:spcBef>
          <a:spcPct val="0"/>
        </a:spcBef>
        <a:spcAft>
          <a:spcPct val="0"/>
        </a:spcAft>
        <a:defRPr sz="4400">
          <a:solidFill>
            <a:srgbClr val="CB9535"/>
          </a:solidFill>
          <a:latin typeface="Gill Sans" pitchFamily="-32" charset="0"/>
          <a:ea typeface="ＭＳ Ｐゴシック" pitchFamily="-32" charset="-128"/>
        </a:defRPr>
      </a:lvl7pPr>
      <a:lvl8pPr marL="1371600" algn="l" rtl="0" fontAlgn="base">
        <a:spcBef>
          <a:spcPct val="0"/>
        </a:spcBef>
        <a:spcAft>
          <a:spcPct val="0"/>
        </a:spcAft>
        <a:defRPr sz="4400">
          <a:solidFill>
            <a:srgbClr val="CB9535"/>
          </a:solidFill>
          <a:latin typeface="Gill Sans" pitchFamily="-32" charset="0"/>
          <a:ea typeface="ＭＳ Ｐゴシック" pitchFamily="-32" charset="-128"/>
        </a:defRPr>
      </a:lvl8pPr>
      <a:lvl9pPr marL="1828800" algn="l" rtl="0" fontAlgn="base">
        <a:spcBef>
          <a:spcPct val="0"/>
        </a:spcBef>
        <a:spcAft>
          <a:spcPct val="0"/>
        </a:spcAft>
        <a:defRPr sz="4400">
          <a:solidFill>
            <a:srgbClr val="CB9535"/>
          </a:solidFill>
          <a:latin typeface="Gill Sans" pitchFamily="-32" charset="0"/>
          <a:ea typeface="ＭＳ Ｐゴシック" pitchFamily="-32" charset="-128"/>
        </a:defRPr>
      </a:lvl9pPr>
    </p:titleStyle>
    <p:bodyStyle>
      <a:lvl1pPr marL="88900" indent="-88900" algn="l" rtl="0" eaLnBrk="0" fontAlgn="base" hangingPunct="0">
        <a:spcBef>
          <a:spcPct val="20000"/>
        </a:spcBef>
        <a:spcAft>
          <a:spcPct val="0"/>
        </a:spcAft>
        <a:defRPr sz="3000" i="1">
          <a:solidFill>
            <a:srgbClr val="F47929"/>
          </a:solidFill>
          <a:latin typeface="+mn-lt"/>
          <a:ea typeface="MS PGothic" pitchFamily="34" charset="-128"/>
          <a:cs typeface="ＭＳ Ｐゴシック" charset="0"/>
        </a:defRPr>
      </a:lvl1pPr>
      <a:lvl2pPr marL="533400" indent="-265113" algn="l" rtl="0" eaLnBrk="0" fontAlgn="base" hangingPunct="0">
        <a:spcBef>
          <a:spcPct val="20000"/>
        </a:spcBef>
        <a:spcAft>
          <a:spcPct val="0"/>
        </a:spcAft>
        <a:buClr>
          <a:schemeClr val="bg2"/>
        </a:buClr>
        <a:buChar char="•"/>
        <a:defRPr sz="2800">
          <a:solidFill>
            <a:schemeClr val="bg2"/>
          </a:solidFill>
          <a:latin typeface="Arial" charset="0"/>
          <a:ea typeface="MS PGothic" pitchFamily="34" charset="-128"/>
        </a:defRPr>
      </a:lvl2pPr>
      <a:lvl3pPr marL="1068388" indent="-355600" algn="l" rtl="0" eaLnBrk="0" fontAlgn="base" hangingPunct="0">
        <a:spcBef>
          <a:spcPct val="20000"/>
        </a:spcBef>
        <a:spcAft>
          <a:spcPct val="0"/>
        </a:spcAft>
        <a:buFont typeface="Gill Sans" charset="0"/>
        <a:buChar char="–"/>
        <a:defRPr sz="2400">
          <a:solidFill>
            <a:schemeClr val="bg2"/>
          </a:solidFill>
          <a:latin typeface="Arial" charset="0"/>
          <a:ea typeface="MS PGothic" pitchFamily="34" charset="-128"/>
        </a:defRPr>
      </a:lvl3pPr>
      <a:lvl4pPr marL="1435100" indent="-187325" algn="l" rtl="0" eaLnBrk="0" fontAlgn="base" hangingPunct="0">
        <a:spcBef>
          <a:spcPct val="0"/>
        </a:spcBef>
        <a:spcAft>
          <a:spcPct val="0"/>
        </a:spcAft>
        <a:buChar char="•"/>
        <a:defRPr sz="2000">
          <a:solidFill>
            <a:schemeClr val="bg2"/>
          </a:solidFill>
          <a:latin typeface="Arial" charset="0"/>
          <a:ea typeface="MS PGothic" pitchFamily="34" charset="-128"/>
        </a:defRPr>
      </a:lvl4pPr>
      <a:lvl5pPr marL="2098675" indent="-395288" algn="l" rtl="0" eaLnBrk="0" fontAlgn="base" hangingPunct="0">
        <a:spcBef>
          <a:spcPct val="20000"/>
        </a:spcBef>
        <a:spcAft>
          <a:spcPct val="0"/>
        </a:spcAft>
        <a:buChar char="»"/>
        <a:defRPr sz="2000">
          <a:solidFill>
            <a:schemeClr val="bg2"/>
          </a:solidFill>
          <a:latin typeface="+mn-lt"/>
          <a:ea typeface="MS PGothic" pitchFamily="34" charset="-128"/>
        </a:defRPr>
      </a:lvl5pPr>
      <a:lvl6pPr marL="2555875" indent="-395288" algn="l" rtl="0" fontAlgn="base">
        <a:spcBef>
          <a:spcPct val="20000"/>
        </a:spcBef>
        <a:spcAft>
          <a:spcPct val="0"/>
        </a:spcAft>
        <a:buChar char="»"/>
        <a:defRPr sz="2000">
          <a:solidFill>
            <a:schemeClr val="bg2"/>
          </a:solidFill>
          <a:latin typeface="+mn-lt"/>
          <a:ea typeface="+mn-ea"/>
        </a:defRPr>
      </a:lvl6pPr>
      <a:lvl7pPr marL="3013075" indent="-395288" algn="l" rtl="0" fontAlgn="base">
        <a:spcBef>
          <a:spcPct val="20000"/>
        </a:spcBef>
        <a:spcAft>
          <a:spcPct val="0"/>
        </a:spcAft>
        <a:buChar char="»"/>
        <a:defRPr sz="2000">
          <a:solidFill>
            <a:schemeClr val="bg2"/>
          </a:solidFill>
          <a:latin typeface="+mn-lt"/>
          <a:ea typeface="+mn-ea"/>
        </a:defRPr>
      </a:lvl7pPr>
      <a:lvl8pPr marL="3470275" indent="-395288" algn="l" rtl="0" fontAlgn="base">
        <a:spcBef>
          <a:spcPct val="20000"/>
        </a:spcBef>
        <a:spcAft>
          <a:spcPct val="0"/>
        </a:spcAft>
        <a:buChar char="»"/>
        <a:defRPr sz="2000">
          <a:solidFill>
            <a:schemeClr val="bg2"/>
          </a:solidFill>
          <a:latin typeface="+mn-lt"/>
          <a:ea typeface="+mn-ea"/>
        </a:defRPr>
      </a:lvl8pPr>
      <a:lvl9pPr marL="3927475" indent="-395288" algn="l" rtl="0" fontAlgn="base">
        <a:spcBef>
          <a:spcPct val="20000"/>
        </a:spcBef>
        <a:spcAft>
          <a:spcPct val="0"/>
        </a:spcAft>
        <a:buChar char="»"/>
        <a:defRPr sz="2000">
          <a:solidFill>
            <a:schemeClr val="bg2"/>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9">
            <a:extLst>
              <a:ext uri="{FF2B5EF4-FFF2-40B4-BE49-F238E27FC236}">
                <a16:creationId xmlns:a16="http://schemas.microsoft.com/office/drawing/2014/main" id="{39947611-E4AB-41BF-AB20-DA340B99C6D9}"/>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14">
            <a:extLst>
              <a:ext uri="{FF2B5EF4-FFF2-40B4-BE49-F238E27FC236}">
                <a16:creationId xmlns:a16="http://schemas.microsoft.com/office/drawing/2014/main" id="{55849ABA-6869-4A22-BD97-97E541C47E68}"/>
              </a:ext>
            </a:extLst>
          </p:cNvPr>
          <p:cNvSpPr>
            <a:spLocks noGrp="1" noChangeArrowheads="1"/>
          </p:cNvSpPr>
          <p:nvPr>
            <p:ph type="title"/>
          </p:nvPr>
        </p:nvSpPr>
        <p:spPr bwMode="auto">
          <a:xfrm>
            <a:off x="1828800" y="2798763"/>
            <a:ext cx="5486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UNIT X</a:t>
            </a:r>
          </a:p>
        </p:txBody>
      </p:sp>
      <p:sp>
        <p:nvSpPr>
          <p:cNvPr id="2052" name="Rectangle 15">
            <a:extLst>
              <a:ext uri="{FF2B5EF4-FFF2-40B4-BE49-F238E27FC236}">
                <a16:creationId xmlns:a16="http://schemas.microsoft.com/office/drawing/2014/main" id="{F42676D9-1D11-4B17-A7EE-041B48C33C1D}"/>
              </a:ext>
            </a:extLst>
          </p:cNvPr>
          <p:cNvSpPr>
            <a:spLocks noGrp="1" noChangeArrowheads="1"/>
          </p:cNvSpPr>
          <p:nvPr>
            <p:ph type="body" idx="1"/>
          </p:nvPr>
        </p:nvSpPr>
        <p:spPr bwMode="auto">
          <a:xfrm>
            <a:off x="1835150" y="3794125"/>
            <a:ext cx="5486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Any Questions?</a:t>
            </a:r>
          </a:p>
        </p:txBody>
      </p:sp>
    </p:spTree>
  </p:cSld>
  <p:clrMap bg1="lt1" tx1="dk1" bg2="lt2" tx2="dk2" accent1="accent1" accent2="accent2" accent3="accent3" accent4="accent4" accent5="accent5" accent6="accent6" hlink="hlink" folHlink="folHlink"/>
  <p:sldLayoutIdLst>
    <p:sldLayoutId id="2147483872" r:id="rId1"/>
  </p:sldLayoutIdLst>
  <p:txStyles>
    <p:titleStyle>
      <a:lvl1pPr algn="ctr" rtl="0" eaLnBrk="0" fontAlgn="base" hangingPunct="0">
        <a:spcBef>
          <a:spcPct val="0"/>
        </a:spcBef>
        <a:spcAft>
          <a:spcPct val="0"/>
        </a:spcAft>
        <a:defRPr sz="3000">
          <a:solidFill>
            <a:schemeClr val="bg1"/>
          </a:solidFill>
          <a:latin typeface="+mj-lt"/>
          <a:ea typeface="MS PGothic" pitchFamily="34" charset="-128"/>
          <a:cs typeface="ＭＳ Ｐゴシック" charset="0"/>
        </a:defRPr>
      </a:lvl1pPr>
      <a:lvl2pPr algn="ctr" rtl="0" eaLnBrk="0" fontAlgn="base" hangingPunct="0">
        <a:spcBef>
          <a:spcPct val="0"/>
        </a:spcBef>
        <a:spcAft>
          <a:spcPct val="0"/>
        </a:spcAft>
        <a:defRPr sz="3000">
          <a:solidFill>
            <a:schemeClr val="bg1"/>
          </a:solidFill>
          <a:latin typeface="Arial" charset="0"/>
          <a:ea typeface="MS PGothic" pitchFamily="34" charset="-128"/>
          <a:cs typeface="ＭＳ Ｐゴシック" charset="0"/>
        </a:defRPr>
      </a:lvl2pPr>
      <a:lvl3pPr algn="ctr" rtl="0" eaLnBrk="0" fontAlgn="base" hangingPunct="0">
        <a:spcBef>
          <a:spcPct val="0"/>
        </a:spcBef>
        <a:spcAft>
          <a:spcPct val="0"/>
        </a:spcAft>
        <a:defRPr sz="3000">
          <a:solidFill>
            <a:schemeClr val="bg1"/>
          </a:solidFill>
          <a:latin typeface="Arial" charset="0"/>
          <a:ea typeface="MS PGothic" pitchFamily="34" charset="-128"/>
          <a:cs typeface="ＭＳ Ｐゴシック" charset="0"/>
        </a:defRPr>
      </a:lvl3pPr>
      <a:lvl4pPr algn="ctr" rtl="0" eaLnBrk="0" fontAlgn="base" hangingPunct="0">
        <a:spcBef>
          <a:spcPct val="0"/>
        </a:spcBef>
        <a:spcAft>
          <a:spcPct val="0"/>
        </a:spcAft>
        <a:defRPr sz="3000">
          <a:solidFill>
            <a:schemeClr val="bg1"/>
          </a:solidFill>
          <a:latin typeface="Arial" charset="0"/>
          <a:ea typeface="MS PGothic" pitchFamily="34" charset="-128"/>
          <a:cs typeface="ＭＳ Ｐゴシック" charset="0"/>
        </a:defRPr>
      </a:lvl4pPr>
      <a:lvl5pPr algn="ctr" rtl="0" eaLnBrk="0" fontAlgn="base" hangingPunct="0">
        <a:spcBef>
          <a:spcPct val="0"/>
        </a:spcBef>
        <a:spcAft>
          <a:spcPct val="0"/>
        </a:spcAft>
        <a:defRPr sz="3000">
          <a:solidFill>
            <a:schemeClr val="bg1"/>
          </a:solidFill>
          <a:latin typeface="Arial" charset="0"/>
          <a:ea typeface="MS PGothic" pitchFamily="34" charset="-128"/>
          <a:cs typeface="ＭＳ Ｐゴシック" charset="0"/>
        </a:defRPr>
      </a:lvl5pPr>
      <a:lvl6pPr marL="457200" algn="ctr" rtl="0" fontAlgn="base">
        <a:spcBef>
          <a:spcPct val="0"/>
        </a:spcBef>
        <a:spcAft>
          <a:spcPct val="0"/>
        </a:spcAft>
        <a:defRPr sz="3000">
          <a:solidFill>
            <a:schemeClr val="bg1"/>
          </a:solidFill>
          <a:latin typeface="Arial" charset="0"/>
          <a:ea typeface="ＭＳ Ｐゴシック" pitchFamily="-32" charset="-128"/>
        </a:defRPr>
      </a:lvl6pPr>
      <a:lvl7pPr marL="914400" algn="ctr" rtl="0" fontAlgn="base">
        <a:spcBef>
          <a:spcPct val="0"/>
        </a:spcBef>
        <a:spcAft>
          <a:spcPct val="0"/>
        </a:spcAft>
        <a:defRPr sz="3000">
          <a:solidFill>
            <a:schemeClr val="bg1"/>
          </a:solidFill>
          <a:latin typeface="Arial" charset="0"/>
          <a:ea typeface="ＭＳ Ｐゴシック" pitchFamily="-32" charset="-128"/>
        </a:defRPr>
      </a:lvl7pPr>
      <a:lvl8pPr marL="1371600" algn="ctr" rtl="0" fontAlgn="base">
        <a:spcBef>
          <a:spcPct val="0"/>
        </a:spcBef>
        <a:spcAft>
          <a:spcPct val="0"/>
        </a:spcAft>
        <a:defRPr sz="3000">
          <a:solidFill>
            <a:schemeClr val="bg1"/>
          </a:solidFill>
          <a:latin typeface="Arial" charset="0"/>
          <a:ea typeface="ＭＳ Ｐゴシック" pitchFamily="-32" charset="-128"/>
        </a:defRPr>
      </a:lvl8pPr>
      <a:lvl9pPr marL="1828800" algn="ctr" rtl="0" fontAlgn="base">
        <a:spcBef>
          <a:spcPct val="0"/>
        </a:spcBef>
        <a:spcAft>
          <a:spcPct val="0"/>
        </a:spcAft>
        <a:defRPr sz="3000">
          <a:solidFill>
            <a:schemeClr val="bg1"/>
          </a:solidFill>
          <a:latin typeface="Arial" charset="0"/>
          <a:ea typeface="ＭＳ Ｐゴシック" pitchFamily="-32" charset="-128"/>
        </a:defRPr>
      </a:lvl9pPr>
    </p:titleStyle>
    <p:bodyStyle>
      <a:lvl1pPr marL="342900" indent="-342900" algn="ctr" rtl="0" eaLnBrk="0" fontAlgn="base" hangingPunct="0">
        <a:spcBef>
          <a:spcPct val="20000"/>
        </a:spcBef>
        <a:spcAft>
          <a:spcPct val="0"/>
        </a:spcAft>
        <a:defRPr sz="2500">
          <a:solidFill>
            <a:schemeClr val="bg1"/>
          </a:solidFill>
          <a:latin typeface="+mn-lt"/>
          <a:ea typeface="MS PGothic" pitchFamily="34" charset="-128"/>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MS PGothic"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a:extLst>
              <a:ext uri="{FF2B5EF4-FFF2-40B4-BE49-F238E27FC236}">
                <a16:creationId xmlns:a16="http://schemas.microsoft.com/office/drawing/2014/main" id="{9DA1CAC5-2CE0-476F-B757-503923243433}"/>
              </a:ext>
            </a:extLst>
          </p:cNvPr>
          <p:cNvSpPr>
            <a:spLocks noGrp="1" noChangeArrowheads="1"/>
          </p:cNvSpPr>
          <p:nvPr>
            <p:ph type="title"/>
          </p:nvPr>
        </p:nvSpPr>
        <p:spPr bwMode="auto">
          <a:xfrm>
            <a:off x="103188" y="115888"/>
            <a:ext cx="87852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17">
            <a:extLst>
              <a:ext uri="{FF2B5EF4-FFF2-40B4-BE49-F238E27FC236}">
                <a16:creationId xmlns:a16="http://schemas.microsoft.com/office/drawing/2014/main" id="{14F482A0-BCA1-4AB1-8500-6C2AFB18D7B7}"/>
              </a:ext>
            </a:extLst>
          </p:cNvPr>
          <p:cNvSpPr>
            <a:spLocks noChangeArrowheads="1"/>
          </p:cNvSpPr>
          <p:nvPr userDrawn="1"/>
        </p:nvSpPr>
        <p:spPr bwMode="auto">
          <a:xfrm>
            <a:off x="6235700" y="53975"/>
            <a:ext cx="2908300" cy="241300"/>
          </a:xfrm>
          <a:prstGeom prst="rect">
            <a:avLst/>
          </a:prstGeom>
          <a:noFill/>
          <a:ln w="12700">
            <a:noFill/>
            <a:miter lim="800000"/>
            <a:headEnd/>
            <a:tailEnd/>
          </a:ln>
          <a:effectLst/>
        </p:spPr>
        <p:txBody>
          <a:bodyPr lIns="90488" tIns="44450" rIns="90488" bIns="44450">
            <a:spAutoFit/>
          </a:bodyPr>
          <a:lstStyle>
            <a:lvl1pPr defTabSz="762000">
              <a:defRPr sz="2400">
                <a:solidFill>
                  <a:schemeClr val="tx1"/>
                </a:solidFill>
                <a:latin typeface="Arial" panose="020B0604020202020204" pitchFamily="34" charset="0"/>
                <a:ea typeface="MS PGothic" panose="020B0600070205080204" pitchFamily="34" charset="-128"/>
              </a:defRPr>
            </a:lvl1pPr>
            <a:lvl2pPr marL="742950" indent="-285750" defTabSz="762000">
              <a:defRPr sz="2400">
                <a:solidFill>
                  <a:schemeClr val="tx1"/>
                </a:solidFill>
                <a:latin typeface="Arial" panose="020B0604020202020204" pitchFamily="34" charset="0"/>
                <a:ea typeface="MS PGothic" panose="020B0600070205080204" pitchFamily="34" charset="-128"/>
              </a:defRPr>
            </a:lvl2pPr>
            <a:lvl3pPr marL="1143000" indent="-228600" defTabSz="762000">
              <a:defRPr sz="2400">
                <a:solidFill>
                  <a:schemeClr val="tx1"/>
                </a:solidFill>
                <a:latin typeface="Arial" panose="020B0604020202020204" pitchFamily="34" charset="0"/>
                <a:ea typeface="MS PGothic" panose="020B0600070205080204" pitchFamily="34" charset="-128"/>
              </a:defRPr>
            </a:lvl3pPr>
            <a:lvl4pPr marL="1600200" indent="-228600" defTabSz="762000">
              <a:defRPr sz="2400">
                <a:solidFill>
                  <a:schemeClr val="tx1"/>
                </a:solidFill>
                <a:latin typeface="Arial" panose="020B0604020202020204" pitchFamily="34" charset="0"/>
                <a:ea typeface="MS PGothic" panose="020B0600070205080204" pitchFamily="34" charset="-128"/>
              </a:defRPr>
            </a:lvl4pPr>
            <a:lvl5pPr marL="2057400" indent="-228600" defTabSz="762000">
              <a:defRPr sz="2400">
                <a:solidFill>
                  <a:schemeClr val="tx1"/>
                </a:solidFill>
                <a:latin typeface="Arial" panose="020B0604020202020204" pitchFamily="34" charset="0"/>
                <a:ea typeface="MS PGothic"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defRPr/>
            </a:pPr>
            <a:r>
              <a:rPr lang="en-GB" altLang="en-US" sz="1000" dirty="0">
                <a:latin typeface="Gill Sans" charset="0"/>
              </a:rPr>
              <a:t>Title of Topic  Topic 1 - 1.</a:t>
            </a:r>
            <a:fld id="{00B32ED4-16F1-4D54-8433-68B4458AD5FE}" type="slidenum">
              <a:rPr lang="en-GB" altLang="en-US" sz="1000" smtClean="0">
                <a:latin typeface="Gill Sans" charset="0"/>
              </a:rPr>
              <a:pPr algn="r" eaLnBrk="1" hangingPunct="1">
                <a:defRPr/>
              </a:pPr>
              <a:t>‹#›</a:t>
            </a:fld>
            <a:endParaRPr lang="en-GB" altLang="en-US" sz="1000" dirty="0">
              <a:latin typeface="Gill Sans" charset="0"/>
            </a:endParaRPr>
          </a:p>
        </p:txBody>
      </p:sp>
      <p:sp>
        <p:nvSpPr>
          <p:cNvPr id="1028" name="Rectangle 22">
            <a:extLst>
              <a:ext uri="{FF2B5EF4-FFF2-40B4-BE49-F238E27FC236}">
                <a16:creationId xmlns:a16="http://schemas.microsoft.com/office/drawing/2014/main" id="{A9B314C0-2263-4EAB-B1D9-74F87650FB95}"/>
              </a:ext>
            </a:extLst>
          </p:cNvPr>
          <p:cNvSpPr>
            <a:spLocks noGrp="1" noChangeArrowheads="1"/>
          </p:cNvSpPr>
          <p:nvPr>
            <p:ph type="body" idx="1"/>
          </p:nvPr>
        </p:nvSpPr>
        <p:spPr bwMode="auto">
          <a:xfrm>
            <a:off x="107950" y="1846263"/>
            <a:ext cx="8856663"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US" altLang="en-US"/>
              <a:t>Third level</a:t>
            </a:r>
          </a:p>
          <a:p>
            <a:pPr lvl="3"/>
            <a:r>
              <a:rPr lang="en-US" altLang="en-US"/>
              <a:t>Fourth level</a:t>
            </a:r>
          </a:p>
        </p:txBody>
      </p:sp>
      <p:pic>
        <p:nvPicPr>
          <p:cNvPr id="1029" name="Picture 1">
            <a:extLst>
              <a:ext uri="{FF2B5EF4-FFF2-40B4-BE49-F238E27FC236}">
                <a16:creationId xmlns:a16="http://schemas.microsoft.com/office/drawing/2014/main" id="{A43D90F5-3E30-4F04-8C8C-BB7E7207C00A}"/>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80513" cy="68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0109540"/>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Lst>
  <p:txStyles>
    <p:titleStyle>
      <a:lvl1pPr algn="l" rtl="0" eaLnBrk="0" fontAlgn="base" hangingPunct="0">
        <a:spcBef>
          <a:spcPct val="0"/>
        </a:spcBef>
        <a:spcAft>
          <a:spcPct val="0"/>
        </a:spcAft>
        <a:defRPr sz="4400">
          <a:solidFill>
            <a:schemeClr val="bg1"/>
          </a:solidFill>
          <a:latin typeface="Arial" panose="020B0604020202020204" pitchFamily="34" charset="0"/>
          <a:ea typeface="MS PGothic" pitchFamily="34" charset="-128"/>
          <a:cs typeface="Arial" panose="020B0604020202020204" pitchFamily="34" charset="0"/>
        </a:defRPr>
      </a:lvl1pPr>
      <a:lvl2pPr algn="l" rtl="0" eaLnBrk="0" fontAlgn="base" hangingPunct="0">
        <a:spcBef>
          <a:spcPct val="0"/>
        </a:spcBef>
        <a:spcAft>
          <a:spcPct val="0"/>
        </a:spcAft>
        <a:defRPr sz="4400">
          <a:solidFill>
            <a:schemeClr val="bg1"/>
          </a:solidFill>
          <a:latin typeface="Arial" charset="0"/>
          <a:ea typeface="MS PGothic" pitchFamily="34" charset="-128"/>
          <a:cs typeface="Arial" charset="0"/>
        </a:defRPr>
      </a:lvl2pPr>
      <a:lvl3pPr algn="l" rtl="0" eaLnBrk="0" fontAlgn="base" hangingPunct="0">
        <a:spcBef>
          <a:spcPct val="0"/>
        </a:spcBef>
        <a:spcAft>
          <a:spcPct val="0"/>
        </a:spcAft>
        <a:defRPr sz="4400">
          <a:solidFill>
            <a:schemeClr val="bg1"/>
          </a:solidFill>
          <a:latin typeface="Arial" charset="0"/>
          <a:ea typeface="MS PGothic" pitchFamily="34" charset="-128"/>
          <a:cs typeface="Arial" charset="0"/>
        </a:defRPr>
      </a:lvl3pPr>
      <a:lvl4pPr algn="l" rtl="0" eaLnBrk="0" fontAlgn="base" hangingPunct="0">
        <a:spcBef>
          <a:spcPct val="0"/>
        </a:spcBef>
        <a:spcAft>
          <a:spcPct val="0"/>
        </a:spcAft>
        <a:defRPr sz="4400">
          <a:solidFill>
            <a:schemeClr val="bg1"/>
          </a:solidFill>
          <a:latin typeface="Arial" charset="0"/>
          <a:ea typeface="MS PGothic" pitchFamily="34" charset="-128"/>
          <a:cs typeface="Arial" charset="0"/>
        </a:defRPr>
      </a:lvl4pPr>
      <a:lvl5pPr algn="l" rtl="0" eaLnBrk="0" fontAlgn="base" hangingPunct="0">
        <a:spcBef>
          <a:spcPct val="0"/>
        </a:spcBef>
        <a:spcAft>
          <a:spcPct val="0"/>
        </a:spcAft>
        <a:defRPr sz="4400">
          <a:solidFill>
            <a:schemeClr val="bg1"/>
          </a:solidFill>
          <a:latin typeface="Arial" charset="0"/>
          <a:ea typeface="MS PGothic" pitchFamily="34" charset="-128"/>
          <a:cs typeface="Arial" charset="0"/>
        </a:defRPr>
      </a:lvl5pPr>
      <a:lvl6pPr marL="457200" algn="l" rtl="0" fontAlgn="base">
        <a:spcBef>
          <a:spcPct val="0"/>
        </a:spcBef>
        <a:spcAft>
          <a:spcPct val="0"/>
        </a:spcAft>
        <a:defRPr sz="4400">
          <a:solidFill>
            <a:srgbClr val="CB9535"/>
          </a:solidFill>
          <a:latin typeface="Gill Sans" pitchFamily="-32" charset="0"/>
          <a:ea typeface="ＭＳ Ｐゴシック" pitchFamily="-32" charset="-128"/>
        </a:defRPr>
      </a:lvl6pPr>
      <a:lvl7pPr marL="914400" algn="l" rtl="0" fontAlgn="base">
        <a:spcBef>
          <a:spcPct val="0"/>
        </a:spcBef>
        <a:spcAft>
          <a:spcPct val="0"/>
        </a:spcAft>
        <a:defRPr sz="4400">
          <a:solidFill>
            <a:srgbClr val="CB9535"/>
          </a:solidFill>
          <a:latin typeface="Gill Sans" pitchFamily="-32" charset="0"/>
          <a:ea typeface="ＭＳ Ｐゴシック" pitchFamily="-32" charset="-128"/>
        </a:defRPr>
      </a:lvl7pPr>
      <a:lvl8pPr marL="1371600" algn="l" rtl="0" fontAlgn="base">
        <a:spcBef>
          <a:spcPct val="0"/>
        </a:spcBef>
        <a:spcAft>
          <a:spcPct val="0"/>
        </a:spcAft>
        <a:defRPr sz="4400">
          <a:solidFill>
            <a:srgbClr val="CB9535"/>
          </a:solidFill>
          <a:latin typeface="Gill Sans" pitchFamily="-32" charset="0"/>
          <a:ea typeface="ＭＳ Ｐゴシック" pitchFamily="-32" charset="-128"/>
        </a:defRPr>
      </a:lvl8pPr>
      <a:lvl9pPr marL="1828800" algn="l" rtl="0" fontAlgn="base">
        <a:spcBef>
          <a:spcPct val="0"/>
        </a:spcBef>
        <a:spcAft>
          <a:spcPct val="0"/>
        </a:spcAft>
        <a:defRPr sz="4400">
          <a:solidFill>
            <a:srgbClr val="CB9535"/>
          </a:solidFill>
          <a:latin typeface="Gill Sans" pitchFamily="-32" charset="0"/>
          <a:ea typeface="ＭＳ Ｐゴシック" pitchFamily="-32" charset="-128"/>
        </a:defRPr>
      </a:lvl9pPr>
    </p:titleStyle>
    <p:bodyStyle>
      <a:lvl1pPr marL="88900" indent="-88900" algn="l" rtl="0" eaLnBrk="0" fontAlgn="base" hangingPunct="0">
        <a:spcBef>
          <a:spcPct val="20000"/>
        </a:spcBef>
        <a:spcAft>
          <a:spcPct val="0"/>
        </a:spcAft>
        <a:defRPr sz="3000" i="1">
          <a:solidFill>
            <a:srgbClr val="F47929"/>
          </a:solidFill>
          <a:latin typeface="+mn-lt"/>
          <a:ea typeface="MS PGothic" pitchFamily="34" charset="-128"/>
          <a:cs typeface="ＭＳ Ｐゴシック" charset="0"/>
        </a:defRPr>
      </a:lvl1pPr>
      <a:lvl2pPr marL="533400" indent="-265113" algn="l" rtl="0" eaLnBrk="0" fontAlgn="base" hangingPunct="0">
        <a:spcBef>
          <a:spcPct val="20000"/>
        </a:spcBef>
        <a:spcAft>
          <a:spcPct val="0"/>
        </a:spcAft>
        <a:buClr>
          <a:schemeClr val="bg2"/>
        </a:buClr>
        <a:buChar char="•"/>
        <a:defRPr sz="2800">
          <a:solidFill>
            <a:schemeClr val="bg2"/>
          </a:solidFill>
          <a:latin typeface="Arial" charset="0"/>
          <a:ea typeface="MS PGothic" pitchFamily="34" charset="-128"/>
        </a:defRPr>
      </a:lvl2pPr>
      <a:lvl3pPr marL="1068388" indent="-355600" algn="l" rtl="0" eaLnBrk="0" fontAlgn="base" hangingPunct="0">
        <a:spcBef>
          <a:spcPct val="20000"/>
        </a:spcBef>
        <a:spcAft>
          <a:spcPct val="0"/>
        </a:spcAft>
        <a:buFont typeface="Gill Sans" charset="0"/>
        <a:buChar char="–"/>
        <a:defRPr sz="2400">
          <a:solidFill>
            <a:schemeClr val="bg2"/>
          </a:solidFill>
          <a:latin typeface="Arial" charset="0"/>
          <a:ea typeface="MS PGothic" pitchFamily="34" charset="-128"/>
        </a:defRPr>
      </a:lvl3pPr>
      <a:lvl4pPr marL="1435100" indent="-187325" algn="l" rtl="0" eaLnBrk="0" fontAlgn="base" hangingPunct="0">
        <a:spcBef>
          <a:spcPct val="0"/>
        </a:spcBef>
        <a:spcAft>
          <a:spcPct val="0"/>
        </a:spcAft>
        <a:buChar char="•"/>
        <a:defRPr sz="2000">
          <a:solidFill>
            <a:schemeClr val="bg2"/>
          </a:solidFill>
          <a:latin typeface="Arial" charset="0"/>
          <a:ea typeface="MS PGothic" pitchFamily="34" charset="-128"/>
        </a:defRPr>
      </a:lvl4pPr>
      <a:lvl5pPr marL="2098675" indent="-395288" algn="l" rtl="0" eaLnBrk="0" fontAlgn="base" hangingPunct="0">
        <a:spcBef>
          <a:spcPct val="20000"/>
        </a:spcBef>
        <a:spcAft>
          <a:spcPct val="0"/>
        </a:spcAft>
        <a:buChar char="»"/>
        <a:defRPr sz="2000">
          <a:solidFill>
            <a:schemeClr val="bg2"/>
          </a:solidFill>
          <a:latin typeface="+mn-lt"/>
          <a:ea typeface="MS PGothic" pitchFamily="34" charset="-128"/>
        </a:defRPr>
      </a:lvl5pPr>
      <a:lvl6pPr marL="2555875" indent="-395288" algn="l" rtl="0" fontAlgn="base">
        <a:spcBef>
          <a:spcPct val="20000"/>
        </a:spcBef>
        <a:spcAft>
          <a:spcPct val="0"/>
        </a:spcAft>
        <a:buChar char="»"/>
        <a:defRPr sz="2000">
          <a:solidFill>
            <a:schemeClr val="bg2"/>
          </a:solidFill>
          <a:latin typeface="+mn-lt"/>
          <a:ea typeface="+mn-ea"/>
        </a:defRPr>
      </a:lvl6pPr>
      <a:lvl7pPr marL="3013075" indent="-395288" algn="l" rtl="0" fontAlgn="base">
        <a:spcBef>
          <a:spcPct val="20000"/>
        </a:spcBef>
        <a:spcAft>
          <a:spcPct val="0"/>
        </a:spcAft>
        <a:buChar char="»"/>
        <a:defRPr sz="2000">
          <a:solidFill>
            <a:schemeClr val="bg2"/>
          </a:solidFill>
          <a:latin typeface="+mn-lt"/>
          <a:ea typeface="+mn-ea"/>
        </a:defRPr>
      </a:lvl7pPr>
      <a:lvl8pPr marL="3470275" indent="-395288" algn="l" rtl="0" fontAlgn="base">
        <a:spcBef>
          <a:spcPct val="20000"/>
        </a:spcBef>
        <a:spcAft>
          <a:spcPct val="0"/>
        </a:spcAft>
        <a:buChar char="»"/>
        <a:defRPr sz="2000">
          <a:solidFill>
            <a:schemeClr val="bg2"/>
          </a:solidFill>
          <a:latin typeface="+mn-lt"/>
          <a:ea typeface="+mn-ea"/>
        </a:defRPr>
      </a:lvl8pPr>
      <a:lvl9pPr marL="3927475" indent="-395288" algn="l" rtl="0" fontAlgn="base">
        <a:spcBef>
          <a:spcPct val="20000"/>
        </a:spcBef>
        <a:spcAft>
          <a:spcPct val="0"/>
        </a:spcAft>
        <a:buChar char="»"/>
        <a:defRPr sz="2000">
          <a:solidFill>
            <a:schemeClr val="bg2"/>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hyperlink" Target="https://www.w3schools.com/Css/css_rwd_templates.asp" TargetMode="Externa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3.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1D070226-8B41-4B5B-A15E-EB486D7D160A}"/>
              </a:ext>
            </a:extLst>
          </p:cNvPr>
          <p:cNvSpPr>
            <a:spLocks noGrp="1" noChangeArrowheads="1"/>
          </p:cNvSpPr>
          <p:nvPr>
            <p:ph type="subTitle" idx="4294967295"/>
          </p:nvPr>
        </p:nvSpPr>
        <p:spPr>
          <a:xfrm>
            <a:off x="107950" y="5661025"/>
            <a:ext cx="8459788" cy="965200"/>
          </a:xfrm>
        </p:spPr>
        <p:txBody>
          <a:bodyPr/>
          <a:lstStyle/>
          <a:p>
            <a:pPr eaLnBrk="1" hangingPunct="1"/>
            <a:r>
              <a:rPr lang="en-GB" altLang="en-US" sz="2200" i="0">
                <a:solidFill>
                  <a:schemeClr val="bg1"/>
                </a:solidFill>
                <a:latin typeface="Arial" panose="020B0604020202020204" pitchFamily="34" charset="0"/>
                <a:cs typeface="Arial" panose="020B0604020202020204" pitchFamily="34" charset="0"/>
              </a:rPr>
              <a:t>Dynamic Websites</a:t>
            </a:r>
          </a:p>
          <a:p>
            <a:pPr eaLnBrk="1" hangingPunct="1"/>
            <a:r>
              <a:rPr lang="en-GB" altLang="en-US" sz="1800" i="0">
                <a:solidFill>
                  <a:schemeClr val="bg1"/>
                </a:solidFill>
                <a:latin typeface="Arial" panose="020B0604020202020204" pitchFamily="34" charset="0"/>
                <a:cs typeface="Arial" panose="020B0604020202020204" pitchFamily="34" charset="0"/>
              </a:rPr>
              <a:t>Topic 1: </a:t>
            </a:r>
          </a:p>
          <a:p>
            <a:pPr eaLnBrk="1" hangingPunct="1"/>
            <a:r>
              <a:rPr lang="en-GB" altLang="en-US" sz="1800" i="0">
                <a:solidFill>
                  <a:schemeClr val="bg1"/>
                </a:solidFill>
                <a:latin typeface="Arial" panose="020B0604020202020204" pitchFamily="34" charset="0"/>
                <a:cs typeface="Arial" panose="020B0604020202020204" pitchFamily="34" charset="0"/>
              </a:rPr>
              <a:t>Introduction to the Module</a:t>
            </a:r>
            <a:endParaRPr lang="en-US" altLang="en-US" sz="1800" i="0">
              <a:solidFill>
                <a:schemeClr val="bg1"/>
              </a:solidFill>
              <a:latin typeface="Arial" panose="020B0604020202020204" pitchFamily="34" charset="0"/>
              <a:cs typeface="Arial" panose="020B0604020202020204" pitchFamily="34" charset="0"/>
            </a:endParaRPr>
          </a:p>
        </p:txBody>
      </p:sp>
      <p:pic>
        <p:nvPicPr>
          <p:cNvPr id="6147" name="Picture 6">
            <a:extLst>
              <a:ext uri="{FF2B5EF4-FFF2-40B4-BE49-F238E27FC236}">
                <a16:creationId xmlns:a16="http://schemas.microsoft.com/office/drawing/2014/main" id="{417D2948-029B-45C4-8BDF-6A7B9BF9E1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25829"/>
          <a:stretch>
            <a:fillRect/>
          </a:stretch>
        </p:blipFill>
        <p:spPr bwMode="auto">
          <a:xfrm>
            <a:off x="3708400" y="2781300"/>
            <a:ext cx="1512888" cy="136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8">
            <a:extLst>
              <a:ext uri="{FF2B5EF4-FFF2-40B4-BE49-F238E27FC236}">
                <a16:creationId xmlns:a16="http://schemas.microsoft.com/office/drawing/2014/main" id="{280EB66A-EB4C-41DB-8D53-8A88114392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163" y="2781300"/>
            <a:ext cx="3779837"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10">
            <a:extLst>
              <a:ext uri="{FF2B5EF4-FFF2-40B4-BE49-F238E27FC236}">
                <a16:creationId xmlns:a16="http://schemas.microsoft.com/office/drawing/2014/main" id="{70A95F4C-3302-4E92-B6E3-DA53646B3A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8400" y="4292600"/>
            <a:ext cx="15113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a:extLst>
              <a:ext uri="{FF2B5EF4-FFF2-40B4-BE49-F238E27FC236}">
                <a16:creationId xmlns:a16="http://schemas.microsoft.com/office/drawing/2014/main" id="{2AD02CAC-FE4E-48AF-8F7A-DBF29805C58D}"/>
              </a:ext>
            </a:extLst>
          </p:cNvPr>
          <p:cNvSpPr>
            <a:spLocks noGrp="1" noChangeArrowheads="1"/>
          </p:cNvSpPr>
          <p:nvPr>
            <p:ph type="title"/>
          </p:nvPr>
        </p:nvSpPr>
        <p:spPr/>
        <p:txBody>
          <a:bodyPr/>
          <a:lstStyle/>
          <a:p>
            <a:pPr eaLnBrk="1" hangingPunct="1"/>
            <a:r>
              <a:rPr lang="en-US" altLang="en-US"/>
              <a:t>The Parts of a Web Application - 2</a:t>
            </a:r>
          </a:p>
        </p:txBody>
      </p:sp>
      <p:sp>
        <p:nvSpPr>
          <p:cNvPr id="19459" name="Rectangle 7">
            <a:extLst>
              <a:ext uri="{FF2B5EF4-FFF2-40B4-BE49-F238E27FC236}">
                <a16:creationId xmlns:a16="http://schemas.microsoft.com/office/drawing/2014/main" id="{EA5DAD28-39A4-4C50-AC56-D1E176E569DA}"/>
              </a:ext>
            </a:extLst>
          </p:cNvPr>
          <p:cNvSpPr>
            <a:spLocks noGrp="1" noChangeArrowheads="1"/>
          </p:cNvSpPr>
          <p:nvPr>
            <p:ph idx="1"/>
          </p:nvPr>
        </p:nvSpPr>
        <p:spPr/>
        <p:txBody>
          <a:bodyPr/>
          <a:lstStyle/>
          <a:p>
            <a:pPr lvl="1" eaLnBrk="1" hangingPunct="1">
              <a:buClr>
                <a:schemeClr val="tx1"/>
              </a:buClr>
            </a:pPr>
            <a:r>
              <a:rPr lang="en-US" altLang="en-US">
                <a:solidFill>
                  <a:schemeClr val="tx1"/>
                </a:solidFill>
                <a:latin typeface="Arial" panose="020B0604020202020204" pitchFamily="34" charset="0"/>
              </a:rPr>
              <a:t>Website generally consists of:</a:t>
            </a:r>
          </a:p>
          <a:p>
            <a:pPr lvl="2" eaLnBrk="1" hangingPunct="1"/>
            <a:r>
              <a:rPr lang="en-US" altLang="en-US">
                <a:solidFill>
                  <a:schemeClr val="tx1"/>
                </a:solidFill>
                <a:latin typeface="Arial" panose="020B0604020202020204" pitchFamily="34" charset="0"/>
              </a:rPr>
              <a:t>Front-end web server</a:t>
            </a:r>
          </a:p>
          <a:p>
            <a:pPr lvl="2" eaLnBrk="1" hangingPunct="1"/>
            <a:r>
              <a:rPr lang="en-US" altLang="en-US">
                <a:solidFill>
                  <a:schemeClr val="tx1"/>
                </a:solidFill>
                <a:latin typeface="Arial" panose="020B0604020202020204" pitchFamily="34" charset="0"/>
              </a:rPr>
              <a:t>Middle dynamic content processing and generation level application server</a:t>
            </a:r>
          </a:p>
          <a:p>
            <a:pPr lvl="2" eaLnBrk="1" hangingPunct="1"/>
            <a:r>
              <a:rPr lang="en-US" altLang="en-US">
                <a:solidFill>
                  <a:schemeClr val="tx1"/>
                </a:solidFill>
                <a:latin typeface="Arial" panose="020B0604020202020204" pitchFamily="34" charset="0"/>
              </a:rPr>
              <a:t>Database management software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a:extLst>
              <a:ext uri="{FF2B5EF4-FFF2-40B4-BE49-F238E27FC236}">
                <a16:creationId xmlns:a16="http://schemas.microsoft.com/office/drawing/2014/main" id="{B0C7CE1D-58B9-49DE-8537-54E2369926F2}"/>
              </a:ext>
            </a:extLst>
          </p:cNvPr>
          <p:cNvSpPr>
            <a:spLocks noGrp="1" noChangeArrowheads="1"/>
          </p:cNvSpPr>
          <p:nvPr>
            <p:ph type="title"/>
          </p:nvPr>
        </p:nvSpPr>
        <p:spPr/>
        <p:txBody>
          <a:bodyPr/>
          <a:lstStyle/>
          <a:p>
            <a:pPr eaLnBrk="1" hangingPunct="1"/>
            <a:r>
              <a:rPr lang="en-US" altLang="en-US"/>
              <a:t>The Parts of a Web Application - 3</a:t>
            </a:r>
          </a:p>
        </p:txBody>
      </p:sp>
      <p:sp>
        <p:nvSpPr>
          <p:cNvPr id="20483" name="Rectangle 7">
            <a:extLst>
              <a:ext uri="{FF2B5EF4-FFF2-40B4-BE49-F238E27FC236}">
                <a16:creationId xmlns:a16="http://schemas.microsoft.com/office/drawing/2014/main" id="{921A32D1-2CCF-4CFF-8CA5-64A108FC5F78}"/>
              </a:ext>
            </a:extLst>
          </p:cNvPr>
          <p:cNvSpPr>
            <a:spLocks noGrp="1" noChangeArrowheads="1"/>
          </p:cNvSpPr>
          <p:nvPr>
            <p:ph idx="1"/>
          </p:nvPr>
        </p:nvSpPr>
        <p:spPr/>
        <p:txBody>
          <a:bodyPr/>
          <a:lstStyle/>
          <a:p>
            <a:pPr lvl="1" eaLnBrk="1" hangingPunct="1">
              <a:buClr>
                <a:schemeClr val="tx1"/>
              </a:buClr>
            </a:pPr>
            <a:r>
              <a:rPr lang="en-US" altLang="en-US">
                <a:solidFill>
                  <a:schemeClr val="tx1"/>
                </a:solidFill>
                <a:latin typeface="Arial" panose="020B0604020202020204" pitchFamily="34" charset="0"/>
              </a:rPr>
              <a:t>Different tools are used to handle the complexities of the different tiers</a:t>
            </a:r>
          </a:p>
          <a:p>
            <a:pPr lvl="2" eaLnBrk="1" hangingPunct="1"/>
            <a:r>
              <a:rPr lang="en-US" altLang="en-US">
                <a:solidFill>
                  <a:schemeClr val="tx1"/>
                </a:solidFill>
                <a:latin typeface="Arial" panose="020B0604020202020204" pitchFamily="34" charset="0"/>
              </a:rPr>
              <a:t>These are separated out to ensure maximum flexibility when building applications</a:t>
            </a:r>
          </a:p>
          <a:p>
            <a:pPr lvl="1" eaLnBrk="1" hangingPunct="1">
              <a:buClrTx/>
            </a:pPr>
            <a:r>
              <a:rPr lang="en-US" altLang="en-US">
                <a:solidFill>
                  <a:schemeClr val="tx1"/>
                </a:solidFill>
                <a:latin typeface="Arial" panose="020B0604020202020204" pitchFamily="34" charset="0"/>
              </a:rPr>
              <a:t>At user level, languages such as Javascript and CSS are commonplace</a:t>
            </a:r>
          </a:p>
          <a:p>
            <a:pPr lvl="1" eaLnBrk="1" hangingPunct="1">
              <a:buClrTx/>
            </a:pPr>
            <a:r>
              <a:rPr lang="en-US" altLang="en-US">
                <a:solidFill>
                  <a:schemeClr val="tx1"/>
                </a:solidFill>
                <a:latin typeface="Arial" panose="020B0604020202020204" pitchFamily="34" charset="0"/>
              </a:rPr>
              <a:t>For application level, server side languages such as PHP and RUBY are used</a:t>
            </a:r>
          </a:p>
          <a:p>
            <a:pPr lvl="1" eaLnBrk="1" hangingPunct="1">
              <a:buClrTx/>
            </a:pPr>
            <a:r>
              <a:rPr lang="en-US" altLang="en-US">
                <a:solidFill>
                  <a:schemeClr val="tx1"/>
                </a:solidFill>
                <a:latin typeface="Arial" panose="020B0604020202020204" pitchFamily="34" charset="0"/>
              </a:rPr>
              <a:t>For data level, MySQL and Oracle are common.</a:t>
            </a:r>
          </a:p>
          <a:p>
            <a:pPr eaLnBrk="1" hangingPunct="1"/>
            <a:endParaRPr lang="en-US" altLang="en-US">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a:extLst>
              <a:ext uri="{FF2B5EF4-FFF2-40B4-BE49-F238E27FC236}">
                <a16:creationId xmlns:a16="http://schemas.microsoft.com/office/drawing/2014/main" id="{6376FB6E-78FA-4A5A-8F0F-E0DD57DBFAE4}"/>
              </a:ext>
            </a:extLst>
          </p:cNvPr>
          <p:cNvSpPr>
            <a:spLocks noGrp="1" noChangeArrowheads="1"/>
          </p:cNvSpPr>
          <p:nvPr>
            <p:ph type="title"/>
          </p:nvPr>
        </p:nvSpPr>
        <p:spPr>
          <a:xfrm>
            <a:off x="103188" y="115888"/>
            <a:ext cx="8774112" cy="1143000"/>
          </a:xfrm>
        </p:spPr>
        <p:txBody>
          <a:bodyPr/>
          <a:lstStyle/>
          <a:p>
            <a:pPr eaLnBrk="1" hangingPunct="1"/>
            <a:r>
              <a:rPr lang="en-US" altLang="en-US"/>
              <a:t>Presentation</a:t>
            </a:r>
          </a:p>
        </p:txBody>
      </p:sp>
      <p:sp>
        <p:nvSpPr>
          <p:cNvPr id="21507" name="Rectangle 7">
            <a:extLst>
              <a:ext uri="{FF2B5EF4-FFF2-40B4-BE49-F238E27FC236}">
                <a16:creationId xmlns:a16="http://schemas.microsoft.com/office/drawing/2014/main" id="{767B1E15-7903-4F9D-BA46-D93E7724A048}"/>
              </a:ext>
            </a:extLst>
          </p:cNvPr>
          <p:cNvSpPr>
            <a:spLocks noGrp="1" noChangeArrowheads="1"/>
          </p:cNvSpPr>
          <p:nvPr>
            <p:ph idx="1"/>
          </p:nvPr>
        </p:nvSpPr>
        <p:spPr>
          <a:xfrm>
            <a:off x="106363" y="1700213"/>
            <a:ext cx="8856662" cy="4175125"/>
          </a:xfrm>
        </p:spPr>
        <p:txBody>
          <a:bodyPr/>
          <a:lstStyle/>
          <a:p>
            <a:pPr lvl="1" eaLnBrk="1" hangingPunct="1">
              <a:buClr>
                <a:schemeClr val="tx1"/>
              </a:buClr>
            </a:pPr>
            <a:r>
              <a:rPr lang="en-US" altLang="en-US">
                <a:solidFill>
                  <a:schemeClr val="tx1"/>
                </a:solidFill>
                <a:latin typeface="Arial" panose="020B0604020202020204" pitchFamily="34" charset="0"/>
              </a:rPr>
              <a:t>At the presentation level, much of what is done is to do with the user experience, for example:</a:t>
            </a:r>
          </a:p>
          <a:p>
            <a:pPr lvl="2" eaLnBrk="1" hangingPunct="1"/>
            <a:r>
              <a:rPr lang="en-US" altLang="en-US">
                <a:solidFill>
                  <a:schemeClr val="tx1"/>
                </a:solidFill>
                <a:latin typeface="Arial" panose="020B0604020202020204" pitchFamily="34" charset="0"/>
              </a:rPr>
              <a:t>Formatting of the website properly</a:t>
            </a:r>
          </a:p>
          <a:p>
            <a:pPr lvl="2" eaLnBrk="1" hangingPunct="1"/>
            <a:r>
              <a:rPr lang="en-US" altLang="en-US">
                <a:solidFill>
                  <a:schemeClr val="tx1"/>
                </a:solidFill>
                <a:latin typeface="Arial" panose="020B0604020202020204" pitchFamily="34" charset="0"/>
              </a:rPr>
              <a:t>Handling simple data validation </a:t>
            </a:r>
          </a:p>
          <a:p>
            <a:pPr lvl="2" eaLnBrk="1" hangingPunct="1"/>
            <a:r>
              <a:rPr lang="en-US" altLang="en-US">
                <a:solidFill>
                  <a:schemeClr val="tx1"/>
                </a:solidFill>
                <a:latin typeface="Arial" panose="020B0604020202020204" pitchFamily="34" charset="0"/>
              </a:rPr>
              <a:t>Animation and interface flourishes – what else?</a:t>
            </a:r>
          </a:p>
          <a:p>
            <a:pPr lvl="1" eaLnBrk="1" hangingPunct="1">
              <a:buClrTx/>
            </a:pPr>
            <a:r>
              <a:rPr lang="en-US" altLang="en-US">
                <a:solidFill>
                  <a:schemeClr val="tx1"/>
                </a:solidFill>
                <a:latin typeface="Arial" panose="020B0604020202020204" pitchFamily="34" charset="0"/>
              </a:rPr>
              <a:t>It is more seamless for the user for this to be handed in the client’s browser</a:t>
            </a:r>
          </a:p>
          <a:p>
            <a:pPr lvl="1" eaLnBrk="1" hangingPunct="1">
              <a:buClrTx/>
            </a:pPr>
            <a:r>
              <a:rPr lang="en-US" altLang="en-US">
                <a:solidFill>
                  <a:schemeClr val="tx1"/>
                </a:solidFill>
                <a:latin typeface="Arial" panose="020B0604020202020204" pitchFamily="34" charset="0"/>
              </a:rPr>
              <a:t>When updated data is required (to update the user interface), that request is sent to the application layer</a:t>
            </a:r>
          </a:p>
          <a:p>
            <a:pPr eaLnBrk="1" hangingPunct="1"/>
            <a:endParaRPr lang="en-US" altLang="en-US">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a:extLst>
              <a:ext uri="{FF2B5EF4-FFF2-40B4-BE49-F238E27FC236}">
                <a16:creationId xmlns:a16="http://schemas.microsoft.com/office/drawing/2014/main" id="{12CCD31D-F92D-4FB7-A6AF-A28339828284}"/>
              </a:ext>
            </a:extLst>
          </p:cNvPr>
          <p:cNvSpPr>
            <a:spLocks noGrp="1" noChangeArrowheads="1"/>
          </p:cNvSpPr>
          <p:nvPr>
            <p:ph type="title"/>
          </p:nvPr>
        </p:nvSpPr>
        <p:spPr>
          <a:xfrm>
            <a:off x="103188" y="115888"/>
            <a:ext cx="8774112" cy="1143000"/>
          </a:xfrm>
        </p:spPr>
        <p:txBody>
          <a:bodyPr/>
          <a:lstStyle/>
          <a:p>
            <a:pPr eaLnBrk="1" hangingPunct="1"/>
            <a:r>
              <a:rPr lang="en-US" altLang="en-US"/>
              <a:t>Application</a:t>
            </a:r>
          </a:p>
        </p:txBody>
      </p:sp>
      <p:sp>
        <p:nvSpPr>
          <p:cNvPr id="22531" name="Rectangle 7">
            <a:extLst>
              <a:ext uri="{FF2B5EF4-FFF2-40B4-BE49-F238E27FC236}">
                <a16:creationId xmlns:a16="http://schemas.microsoft.com/office/drawing/2014/main" id="{26974932-821F-4300-B650-15A9F175686A}"/>
              </a:ext>
            </a:extLst>
          </p:cNvPr>
          <p:cNvSpPr>
            <a:spLocks noGrp="1" noChangeArrowheads="1"/>
          </p:cNvSpPr>
          <p:nvPr>
            <p:ph idx="1"/>
          </p:nvPr>
        </p:nvSpPr>
        <p:spPr>
          <a:xfrm>
            <a:off x="127000" y="1700213"/>
            <a:ext cx="8856663" cy="4175125"/>
          </a:xfrm>
        </p:spPr>
        <p:txBody>
          <a:bodyPr/>
          <a:lstStyle/>
          <a:p>
            <a:pPr lvl="1" eaLnBrk="1" hangingPunct="1">
              <a:buClrTx/>
            </a:pPr>
            <a:r>
              <a:rPr lang="en-US" altLang="en-US">
                <a:solidFill>
                  <a:schemeClr val="tx1"/>
                </a:solidFill>
                <a:latin typeface="Arial" panose="020B0604020202020204" pitchFamily="34" charset="0"/>
              </a:rPr>
              <a:t>At the application layer handles all the functionality</a:t>
            </a:r>
          </a:p>
          <a:p>
            <a:pPr lvl="2" eaLnBrk="1" hangingPunct="1"/>
            <a:r>
              <a:rPr lang="en-US" altLang="en-US">
                <a:solidFill>
                  <a:schemeClr val="tx1"/>
                </a:solidFill>
                <a:latin typeface="Arial" panose="020B0604020202020204" pitchFamily="34" charset="0"/>
              </a:rPr>
              <a:t>Things such as “programming”</a:t>
            </a:r>
          </a:p>
          <a:p>
            <a:pPr lvl="2" eaLnBrk="1" hangingPunct="1"/>
            <a:r>
              <a:rPr lang="en-US" altLang="en-US">
                <a:solidFill>
                  <a:schemeClr val="tx1"/>
                </a:solidFill>
                <a:latin typeface="Arial" panose="020B0604020202020204" pitchFamily="34" charset="0"/>
              </a:rPr>
              <a:t>Sometimes referred to as the “business logic”</a:t>
            </a:r>
          </a:p>
          <a:p>
            <a:pPr lvl="1" eaLnBrk="1" hangingPunct="1">
              <a:buClrTx/>
            </a:pPr>
            <a:r>
              <a:rPr lang="en-US" altLang="en-US">
                <a:solidFill>
                  <a:schemeClr val="tx1"/>
                </a:solidFill>
                <a:latin typeface="Arial" panose="020B0604020202020204" pitchFamily="34" charset="0"/>
              </a:rPr>
              <a:t>Most often handled on the server via a language such as PHP or RUBY.</a:t>
            </a:r>
          </a:p>
          <a:p>
            <a:pPr lvl="1" eaLnBrk="1" hangingPunct="1">
              <a:buClrTx/>
            </a:pPr>
            <a:r>
              <a:rPr lang="en-US" altLang="en-US">
                <a:solidFill>
                  <a:schemeClr val="tx1"/>
                </a:solidFill>
                <a:latin typeface="Arial" panose="020B0604020202020204" pitchFamily="34" charset="0"/>
              </a:rPr>
              <a:t>Also serves as the mediator between the presentation and the data.</a:t>
            </a:r>
          </a:p>
          <a:p>
            <a:pPr lvl="2" eaLnBrk="1" hangingPunct="1"/>
            <a:r>
              <a:rPr lang="en-US" altLang="en-US">
                <a:solidFill>
                  <a:schemeClr val="tx1"/>
                </a:solidFill>
                <a:latin typeface="Arial" panose="020B0604020202020204" pitchFamily="34" charset="0"/>
              </a:rPr>
              <a:t>All interaction between these two should be done through the application layer</a:t>
            </a:r>
          </a:p>
          <a:p>
            <a:pPr eaLnBrk="1" hangingPunct="1"/>
            <a:endParaRPr lang="en-US" altLang="en-US">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1998446E-2EAA-4730-9302-8DD49B040B36}"/>
              </a:ext>
            </a:extLst>
          </p:cNvPr>
          <p:cNvSpPr>
            <a:spLocks noGrp="1" noChangeArrowheads="1"/>
          </p:cNvSpPr>
          <p:nvPr>
            <p:ph type="title"/>
          </p:nvPr>
        </p:nvSpPr>
        <p:spPr>
          <a:xfrm>
            <a:off x="103188" y="115888"/>
            <a:ext cx="8774112" cy="1143000"/>
          </a:xfrm>
        </p:spPr>
        <p:txBody>
          <a:bodyPr/>
          <a:lstStyle/>
          <a:p>
            <a:pPr eaLnBrk="1" hangingPunct="1"/>
            <a:r>
              <a:rPr lang="en-US" altLang="en-US"/>
              <a:t>Data</a:t>
            </a:r>
          </a:p>
        </p:txBody>
      </p:sp>
      <p:sp>
        <p:nvSpPr>
          <p:cNvPr id="23555" name="Rectangle 7">
            <a:extLst>
              <a:ext uri="{FF2B5EF4-FFF2-40B4-BE49-F238E27FC236}">
                <a16:creationId xmlns:a16="http://schemas.microsoft.com/office/drawing/2014/main" id="{D8176E50-59EC-4F52-9455-8E67B594D1B0}"/>
              </a:ext>
            </a:extLst>
          </p:cNvPr>
          <p:cNvSpPr>
            <a:spLocks noGrp="1" noChangeArrowheads="1"/>
          </p:cNvSpPr>
          <p:nvPr>
            <p:ph idx="1"/>
          </p:nvPr>
        </p:nvSpPr>
        <p:spPr>
          <a:xfrm>
            <a:off x="106363" y="1700213"/>
            <a:ext cx="8856662" cy="4175125"/>
          </a:xfrm>
        </p:spPr>
        <p:txBody>
          <a:bodyPr/>
          <a:lstStyle/>
          <a:p>
            <a:pPr lvl="1" eaLnBrk="1" hangingPunct="1">
              <a:buClrTx/>
            </a:pPr>
            <a:r>
              <a:rPr lang="en-US" altLang="en-US">
                <a:solidFill>
                  <a:schemeClr val="tx1"/>
                </a:solidFill>
                <a:latin typeface="Arial" panose="020B0604020202020204" pitchFamily="34" charset="0"/>
              </a:rPr>
              <a:t>The </a:t>
            </a:r>
            <a:r>
              <a:rPr lang="en-US" altLang="en-US" b="1" i="1">
                <a:solidFill>
                  <a:schemeClr val="tx1"/>
                </a:solidFill>
                <a:latin typeface="Arial" panose="020B0604020202020204" pitchFamily="34" charset="0"/>
              </a:rPr>
              <a:t>data layer</a:t>
            </a:r>
            <a:r>
              <a:rPr lang="en-US" altLang="en-US">
                <a:solidFill>
                  <a:schemeClr val="tx1"/>
                </a:solidFill>
                <a:latin typeface="Arial" panose="020B0604020202020204" pitchFamily="34" charset="0"/>
              </a:rPr>
              <a:t> is responsible for </a:t>
            </a:r>
            <a:r>
              <a:rPr lang="en-US" altLang="en-US" b="1" i="1">
                <a:solidFill>
                  <a:schemeClr val="tx1"/>
                </a:solidFill>
                <a:latin typeface="Arial" panose="020B0604020202020204" pitchFamily="34" charset="0"/>
              </a:rPr>
              <a:t>optimized data access</a:t>
            </a:r>
          </a:p>
          <a:p>
            <a:pPr lvl="2" eaLnBrk="1" hangingPunct="1"/>
            <a:r>
              <a:rPr lang="en-US" altLang="en-US">
                <a:solidFill>
                  <a:schemeClr val="tx1"/>
                </a:solidFill>
                <a:latin typeface="Arial" panose="020B0604020202020204" pitchFamily="34" charset="0"/>
              </a:rPr>
              <a:t>This can be done in the application layer, but there are benefits to using a dedicated layer</a:t>
            </a:r>
          </a:p>
          <a:p>
            <a:pPr lvl="1" eaLnBrk="1" hangingPunct="1">
              <a:buClrTx/>
            </a:pPr>
            <a:r>
              <a:rPr lang="en-US" altLang="en-US">
                <a:solidFill>
                  <a:schemeClr val="tx1"/>
                </a:solidFill>
                <a:latin typeface="Arial" panose="020B0604020202020204" pitchFamily="34" charset="0"/>
              </a:rPr>
              <a:t>This is most often handled using a database management system such as MySQL</a:t>
            </a:r>
          </a:p>
          <a:p>
            <a:pPr lvl="1" eaLnBrk="1" hangingPunct="1">
              <a:buClrTx/>
            </a:pPr>
            <a:r>
              <a:rPr lang="en-US" altLang="en-US">
                <a:solidFill>
                  <a:schemeClr val="tx1"/>
                </a:solidFill>
                <a:latin typeface="Arial" panose="020B0604020202020204" pitchFamily="34" charset="0"/>
              </a:rPr>
              <a:t>The data layer can handle caching of data, and persistent storage</a:t>
            </a:r>
          </a:p>
          <a:p>
            <a:pPr lvl="1" eaLnBrk="1" hangingPunct="1">
              <a:buClrTx/>
            </a:pPr>
            <a:r>
              <a:rPr lang="en-US" altLang="en-US">
                <a:solidFill>
                  <a:schemeClr val="tx1"/>
                </a:solidFill>
                <a:latin typeface="Arial" panose="020B0604020202020204" pitchFamily="34" charset="0"/>
              </a:rPr>
              <a:t>It can handle load-balancing between servers</a:t>
            </a:r>
          </a:p>
          <a:p>
            <a:pPr eaLnBrk="1" hangingPunct="1"/>
            <a:endParaRPr lang="en-US" altLang="en-US">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a:extLst>
              <a:ext uri="{FF2B5EF4-FFF2-40B4-BE49-F238E27FC236}">
                <a16:creationId xmlns:a16="http://schemas.microsoft.com/office/drawing/2014/main" id="{928B81A7-35CC-4A59-A857-5FE5D6A4BCC9}"/>
              </a:ext>
            </a:extLst>
          </p:cNvPr>
          <p:cNvSpPr>
            <a:spLocks noGrp="1" noChangeArrowheads="1"/>
          </p:cNvSpPr>
          <p:nvPr>
            <p:ph type="title"/>
          </p:nvPr>
        </p:nvSpPr>
        <p:spPr>
          <a:xfrm>
            <a:off x="103188" y="115888"/>
            <a:ext cx="8774112" cy="1143000"/>
          </a:xfrm>
        </p:spPr>
        <p:txBody>
          <a:bodyPr/>
          <a:lstStyle/>
          <a:p>
            <a:pPr eaLnBrk="1" hangingPunct="1"/>
            <a:r>
              <a:rPr lang="en-US" altLang="en-US"/>
              <a:t>Communication Between Layers</a:t>
            </a:r>
          </a:p>
        </p:txBody>
      </p:sp>
      <p:sp>
        <p:nvSpPr>
          <p:cNvPr id="24579" name="Rectangle 7">
            <a:extLst>
              <a:ext uri="{FF2B5EF4-FFF2-40B4-BE49-F238E27FC236}">
                <a16:creationId xmlns:a16="http://schemas.microsoft.com/office/drawing/2014/main" id="{13298A8A-255E-42BF-98A8-024C72F03F79}"/>
              </a:ext>
            </a:extLst>
          </p:cNvPr>
          <p:cNvSpPr>
            <a:spLocks noGrp="1" noChangeArrowheads="1"/>
          </p:cNvSpPr>
          <p:nvPr>
            <p:ph idx="1"/>
          </p:nvPr>
        </p:nvSpPr>
        <p:spPr>
          <a:xfrm>
            <a:off x="106363" y="1700213"/>
            <a:ext cx="8856662" cy="4175125"/>
          </a:xfrm>
        </p:spPr>
        <p:txBody>
          <a:bodyPr/>
          <a:lstStyle/>
          <a:p>
            <a:pPr lvl="1" eaLnBrk="1" hangingPunct="1">
              <a:buClrTx/>
            </a:pPr>
            <a:r>
              <a:rPr lang="en-US" altLang="en-US">
                <a:solidFill>
                  <a:schemeClr val="tx1"/>
                </a:solidFill>
                <a:latin typeface="Arial" panose="020B0604020202020204" pitchFamily="34" charset="0"/>
              </a:rPr>
              <a:t>Communication between layers is handled via a platform independent protocol</a:t>
            </a:r>
          </a:p>
          <a:p>
            <a:pPr lvl="2" eaLnBrk="1" hangingPunct="1"/>
            <a:r>
              <a:rPr lang="en-US" altLang="en-US" sz="2200">
                <a:solidFill>
                  <a:schemeClr val="tx1"/>
                </a:solidFill>
                <a:latin typeface="Arial" panose="020B0604020202020204" pitchFamily="34" charset="0"/>
              </a:rPr>
              <a:t>Such as XML</a:t>
            </a:r>
          </a:p>
          <a:p>
            <a:pPr lvl="1" eaLnBrk="1" hangingPunct="1">
              <a:buClrTx/>
            </a:pPr>
            <a:r>
              <a:rPr lang="en-US" altLang="en-US">
                <a:solidFill>
                  <a:schemeClr val="tx1"/>
                </a:solidFill>
                <a:latin typeface="Arial" panose="020B0604020202020204" pitchFamily="34" charset="0"/>
              </a:rPr>
              <a:t>This allows for layers to be swapped in and out</a:t>
            </a:r>
          </a:p>
          <a:p>
            <a:pPr lvl="2" eaLnBrk="1" hangingPunct="1"/>
            <a:r>
              <a:rPr lang="en-US" altLang="en-US" sz="2200">
                <a:solidFill>
                  <a:schemeClr val="tx1"/>
                </a:solidFill>
                <a:latin typeface="Arial" panose="020B0604020202020204" pitchFamily="34" charset="0"/>
              </a:rPr>
              <a:t>Provided they can honor the format of communication packets</a:t>
            </a:r>
          </a:p>
          <a:p>
            <a:pPr lvl="2" eaLnBrk="1" hangingPunct="1"/>
            <a:r>
              <a:rPr lang="en-US" altLang="en-US" sz="2200">
                <a:solidFill>
                  <a:schemeClr val="tx1"/>
                </a:solidFill>
                <a:latin typeface="Arial" panose="020B0604020202020204" pitchFamily="34" charset="0"/>
              </a:rPr>
              <a:t>You can change the entire front-end without having to alter any of the other layers</a:t>
            </a:r>
          </a:p>
          <a:p>
            <a:pPr lvl="1" eaLnBrk="1" hangingPunct="1">
              <a:buClr>
                <a:schemeClr val="tx1"/>
              </a:buClr>
            </a:pPr>
            <a:r>
              <a:rPr lang="en-US" altLang="en-US">
                <a:solidFill>
                  <a:schemeClr val="tx1"/>
                </a:solidFill>
                <a:latin typeface="Arial" panose="020B0604020202020204" pitchFamily="34" charset="0"/>
              </a:rPr>
              <a:t>Communication in a formal format is important</a:t>
            </a:r>
          </a:p>
          <a:p>
            <a:pPr lvl="2" eaLnBrk="1" hangingPunct="1"/>
            <a:r>
              <a:rPr lang="en-US" altLang="en-US" sz="2200">
                <a:solidFill>
                  <a:schemeClr val="tx1"/>
                </a:solidFill>
                <a:latin typeface="Arial" panose="020B0604020202020204" pitchFamily="34" charset="0"/>
              </a:rPr>
              <a:t>The computers that control each layer may be clusters and located in entirely different continents</a:t>
            </a:r>
          </a:p>
          <a:p>
            <a:pPr eaLnBrk="1" hangingPunct="1"/>
            <a:endParaRPr lang="en-US" altLang="en-US">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8">
            <a:extLst>
              <a:ext uri="{FF2B5EF4-FFF2-40B4-BE49-F238E27FC236}">
                <a16:creationId xmlns:a16="http://schemas.microsoft.com/office/drawing/2014/main" id="{DA6FB7CE-E4A9-4C3C-965F-1DCABC56E496}"/>
              </a:ext>
            </a:extLst>
          </p:cNvPr>
          <p:cNvSpPr>
            <a:spLocks noGrp="1" noChangeArrowheads="1"/>
          </p:cNvSpPr>
          <p:nvPr>
            <p:ph type="title"/>
          </p:nvPr>
        </p:nvSpPr>
        <p:spPr/>
        <p:txBody>
          <a:bodyPr/>
          <a:lstStyle/>
          <a:p>
            <a:pPr eaLnBrk="1" hangingPunct="1"/>
            <a:r>
              <a:rPr lang="en-US" altLang="en-US"/>
              <a:t>User Interface 1</a:t>
            </a:r>
          </a:p>
        </p:txBody>
      </p:sp>
      <p:sp>
        <p:nvSpPr>
          <p:cNvPr id="14339" name="Rectangle 9">
            <a:extLst>
              <a:ext uri="{FF2B5EF4-FFF2-40B4-BE49-F238E27FC236}">
                <a16:creationId xmlns:a16="http://schemas.microsoft.com/office/drawing/2014/main" id="{451369A6-E231-45BD-A744-05EAB9A0A0C9}"/>
              </a:ext>
            </a:extLst>
          </p:cNvPr>
          <p:cNvSpPr>
            <a:spLocks noGrp="1" noChangeArrowheads="1"/>
          </p:cNvSpPr>
          <p:nvPr>
            <p:ph idx="1"/>
          </p:nvPr>
        </p:nvSpPr>
        <p:spPr>
          <a:xfrm>
            <a:off x="66675" y="1844675"/>
            <a:ext cx="8856663" cy="4319588"/>
          </a:xfrm>
        </p:spPr>
        <p:txBody>
          <a:bodyPr/>
          <a:lstStyle/>
          <a:p>
            <a:pPr marL="444500" lvl="1" eaLnBrk="1" hangingPunct="1">
              <a:buClrTx/>
            </a:pPr>
            <a:r>
              <a:rPr lang="en-US" altLang="en-US">
                <a:latin typeface="Arial" panose="020B0604020202020204" pitchFamily="34" charset="0"/>
              </a:rPr>
              <a:t>In web design the user interface will make or break your website.</a:t>
            </a:r>
          </a:p>
          <a:p>
            <a:pPr marL="444500" lvl="1" eaLnBrk="1" hangingPunct="1">
              <a:buClrTx/>
            </a:pPr>
            <a:r>
              <a:rPr lang="en-US" altLang="en-US">
                <a:latin typeface="Arial" panose="020B0604020202020204" pitchFamily="34" charset="0"/>
              </a:rPr>
              <a:t>Websites need to be intuitive for the users.</a:t>
            </a:r>
          </a:p>
          <a:p>
            <a:pPr marL="444500" lvl="1" eaLnBrk="1" hangingPunct="1">
              <a:buClrTx/>
            </a:pPr>
            <a:r>
              <a:rPr lang="en-US" altLang="en-US">
                <a:latin typeface="Arial" panose="020B0604020202020204" pitchFamily="34" charset="0"/>
              </a:rPr>
              <a:t>They need to be built so users can’t get lost in the site.</a:t>
            </a:r>
          </a:p>
          <a:p>
            <a:pPr marL="444500" lvl="1" eaLnBrk="1" hangingPunct="1">
              <a:buClrTx/>
            </a:pPr>
            <a:r>
              <a:rPr lang="en-US" altLang="en-US">
                <a:latin typeface="Arial" panose="020B0604020202020204" pitchFamily="34" charset="0"/>
              </a:rPr>
              <a:t>Poor use of colour and layout will result in:</a:t>
            </a:r>
          </a:p>
          <a:p>
            <a:pPr marL="979488" lvl="2" eaLnBrk="1" hangingPunct="1"/>
            <a:r>
              <a:rPr lang="en-US" altLang="en-US">
                <a:latin typeface="Arial" panose="020B0604020202020204" pitchFamily="34" charset="0"/>
              </a:rPr>
              <a:t>Lost sales</a:t>
            </a:r>
          </a:p>
          <a:p>
            <a:pPr marL="979488" lvl="2" eaLnBrk="1" hangingPunct="1"/>
            <a:r>
              <a:rPr lang="en-US" altLang="en-US">
                <a:latin typeface="Arial" panose="020B0604020202020204" pitchFamily="34" charset="0"/>
              </a:rPr>
              <a:t>Poor feedback</a:t>
            </a:r>
          </a:p>
          <a:p>
            <a:pPr marL="979488" lvl="2" eaLnBrk="1" hangingPunct="1"/>
            <a:r>
              <a:rPr lang="en-US" altLang="en-US">
                <a:latin typeface="Arial" panose="020B0604020202020204" pitchFamily="34" charset="0"/>
              </a:rPr>
              <a:t>Customers giving up navigation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741F2587-1771-48AA-831C-4157149C42A8}"/>
              </a:ext>
            </a:extLst>
          </p:cNvPr>
          <p:cNvSpPr>
            <a:spLocks noGrp="1" noChangeArrowheads="1"/>
          </p:cNvSpPr>
          <p:nvPr>
            <p:ph type="title"/>
          </p:nvPr>
        </p:nvSpPr>
        <p:spPr/>
        <p:txBody>
          <a:bodyPr/>
          <a:lstStyle/>
          <a:p>
            <a:r>
              <a:rPr lang="en-GB" altLang="en-US"/>
              <a:t>User Interface 2</a:t>
            </a:r>
          </a:p>
        </p:txBody>
      </p:sp>
      <p:sp>
        <p:nvSpPr>
          <p:cNvPr id="3" name="Content Placeholder 2">
            <a:extLst>
              <a:ext uri="{FF2B5EF4-FFF2-40B4-BE49-F238E27FC236}">
                <a16:creationId xmlns:a16="http://schemas.microsoft.com/office/drawing/2014/main" id="{6E673A29-FBC7-442D-BADE-4CFF6329000C}"/>
              </a:ext>
            </a:extLst>
          </p:cNvPr>
          <p:cNvSpPr>
            <a:spLocks noGrp="1"/>
          </p:cNvSpPr>
          <p:nvPr>
            <p:ph idx="1"/>
          </p:nvPr>
        </p:nvSpPr>
        <p:spPr/>
        <p:txBody>
          <a:bodyPr/>
          <a:lstStyle/>
          <a:p>
            <a:pPr eaLnBrk="1" hangingPunct="1">
              <a:defRPr/>
            </a:pPr>
            <a:r>
              <a:rPr lang="en-GB" sz="2800" i="0" dirty="0">
                <a:solidFill>
                  <a:schemeClr val="tx1"/>
                </a:solidFill>
                <a:latin typeface="Arial" panose="020B0604020202020204" pitchFamily="34" charset="0"/>
              </a:rPr>
              <a:t>Some user interface good practice considerations:</a:t>
            </a:r>
          </a:p>
          <a:p>
            <a:pPr marL="457200" indent="-457200" eaLnBrk="1" hangingPunct="1">
              <a:buFont typeface="Arial" panose="020B0604020202020204" pitchFamily="34" charset="0"/>
              <a:buChar char="•"/>
              <a:defRPr/>
            </a:pPr>
            <a:r>
              <a:rPr lang="en-GB" sz="2800" i="0" dirty="0">
                <a:solidFill>
                  <a:schemeClr val="tx1"/>
                </a:solidFill>
                <a:latin typeface="Arial" panose="020B0604020202020204" pitchFamily="34" charset="0"/>
              </a:rPr>
              <a:t>Understand the user needs</a:t>
            </a:r>
          </a:p>
          <a:p>
            <a:pPr marL="457200" indent="-457200" eaLnBrk="1" hangingPunct="1">
              <a:buFont typeface="Arial" panose="020B0604020202020204" pitchFamily="34" charset="0"/>
              <a:buChar char="•"/>
              <a:defRPr/>
            </a:pPr>
            <a:r>
              <a:rPr lang="en-GB" sz="2800" i="0" dirty="0">
                <a:solidFill>
                  <a:schemeClr val="tx1"/>
                </a:solidFill>
                <a:latin typeface="Arial" panose="020B0604020202020204" pitchFamily="34" charset="0"/>
              </a:rPr>
              <a:t>What are the required functionality?</a:t>
            </a:r>
          </a:p>
          <a:p>
            <a:pPr marL="457200" indent="-457200" eaLnBrk="1" hangingPunct="1">
              <a:buFont typeface="Arial" panose="020B0604020202020204" pitchFamily="34" charset="0"/>
              <a:buChar char="•"/>
              <a:defRPr/>
            </a:pPr>
            <a:r>
              <a:rPr lang="en-GB" sz="2800" i="0" dirty="0">
                <a:solidFill>
                  <a:schemeClr val="tx1"/>
                </a:solidFill>
                <a:latin typeface="Arial" panose="020B0604020202020204" pitchFamily="34" charset="0"/>
              </a:rPr>
              <a:t>How information flow through the system?</a:t>
            </a:r>
          </a:p>
          <a:p>
            <a:pPr marL="457200" indent="-457200" eaLnBrk="1" hangingPunct="1">
              <a:buFont typeface="Arial" panose="020B0604020202020204" pitchFamily="34" charset="0"/>
              <a:buChar char="•"/>
              <a:defRPr/>
            </a:pPr>
            <a:r>
              <a:rPr lang="en-GB" sz="2800" i="0" dirty="0">
                <a:solidFill>
                  <a:schemeClr val="tx1"/>
                </a:solidFill>
                <a:latin typeface="Arial" panose="020B0604020202020204" pitchFamily="34" charset="0"/>
              </a:rPr>
              <a:t>Avoid discrimination and accessibility</a:t>
            </a:r>
          </a:p>
          <a:p>
            <a:pPr marL="457200" indent="-457200" eaLnBrk="1" hangingPunct="1">
              <a:buFont typeface="Arial" panose="020B0604020202020204" pitchFamily="34" charset="0"/>
              <a:buChar char="•"/>
              <a:defRPr/>
            </a:pPr>
            <a:r>
              <a:rPr lang="en-GB" sz="2800" i="0" dirty="0">
                <a:solidFill>
                  <a:schemeClr val="tx1"/>
                </a:solidFill>
                <a:latin typeface="Arial" panose="020B0604020202020204" pitchFamily="34" charset="0"/>
              </a:rPr>
              <a:t>International standard ISO9241</a:t>
            </a:r>
          </a:p>
          <a:p>
            <a:pPr marL="457200" indent="-457200">
              <a:buFont typeface="Arial" panose="020B0604020202020204" pitchFamily="34" charset="0"/>
              <a:buChar char="•"/>
              <a:defRPr/>
            </a:pPr>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B00B86E0-7E09-4244-88C8-21F779B03FD0}"/>
              </a:ext>
            </a:extLst>
          </p:cNvPr>
          <p:cNvSpPr>
            <a:spLocks noGrp="1" noChangeArrowheads="1"/>
          </p:cNvSpPr>
          <p:nvPr>
            <p:ph type="title"/>
          </p:nvPr>
        </p:nvSpPr>
        <p:spPr/>
        <p:txBody>
          <a:bodyPr/>
          <a:lstStyle/>
          <a:p>
            <a:r>
              <a:rPr lang="en-GB" altLang="en-US"/>
              <a:t>User Interface Example 1</a:t>
            </a:r>
          </a:p>
        </p:txBody>
      </p:sp>
      <p:sp>
        <p:nvSpPr>
          <p:cNvPr id="16387" name="Content Placeholder 2">
            <a:extLst>
              <a:ext uri="{FF2B5EF4-FFF2-40B4-BE49-F238E27FC236}">
                <a16:creationId xmlns:a16="http://schemas.microsoft.com/office/drawing/2014/main" id="{32F1B422-8768-48C9-BE13-440408B50DA7}"/>
              </a:ext>
            </a:extLst>
          </p:cNvPr>
          <p:cNvSpPr>
            <a:spLocks noGrp="1" noChangeArrowheads="1"/>
          </p:cNvSpPr>
          <p:nvPr>
            <p:ph idx="1"/>
          </p:nvPr>
        </p:nvSpPr>
        <p:spPr/>
        <p:txBody>
          <a:bodyPr/>
          <a:lstStyle/>
          <a:p>
            <a:pPr marL="457200" indent="-457200" eaLnBrk="1" hangingPunct="1">
              <a:buFontTx/>
              <a:buChar char="•"/>
            </a:pPr>
            <a:r>
              <a:rPr lang="en-GB" altLang="en-US" sz="2800" i="0">
                <a:solidFill>
                  <a:schemeClr val="tx1"/>
                </a:solidFill>
                <a:latin typeface="Arial" panose="020B0604020202020204" pitchFamily="34" charset="0"/>
              </a:rPr>
              <a:t>Have a look at Amazon website and identify some of the aspects that make it a user friendly website.</a:t>
            </a:r>
          </a:p>
          <a:p>
            <a:pPr marL="901700" lvl="1" indent="-457200" eaLnBrk="1" hangingPunct="1">
              <a:buClr>
                <a:schemeClr val="tx1"/>
              </a:buClr>
            </a:pPr>
            <a:r>
              <a:rPr lang="en-GB" altLang="en-US" sz="2600">
                <a:latin typeface="Arial" panose="020B0604020202020204" pitchFamily="34" charset="0"/>
              </a:rPr>
              <a:t>Identify three positive and three negative aspects.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D2424622-211B-4E18-B82F-4CE270EA428E}"/>
              </a:ext>
            </a:extLst>
          </p:cNvPr>
          <p:cNvSpPr>
            <a:spLocks noGrp="1" noChangeArrowheads="1"/>
          </p:cNvSpPr>
          <p:nvPr>
            <p:ph type="title"/>
          </p:nvPr>
        </p:nvSpPr>
        <p:spPr/>
        <p:txBody>
          <a:bodyPr/>
          <a:lstStyle/>
          <a:p>
            <a:r>
              <a:rPr lang="en-GB" altLang="en-US"/>
              <a:t>User Interface Example 2</a:t>
            </a:r>
          </a:p>
        </p:txBody>
      </p:sp>
      <p:sp>
        <p:nvSpPr>
          <p:cNvPr id="17411" name="Content Placeholder 2">
            <a:extLst>
              <a:ext uri="{FF2B5EF4-FFF2-40B4-BE49-F238E27FC236}">
                <a16:creationId xmlns:a16="http://schemas.microsoft.com/office/drawing/2014/main" id="{52FD73FC-BFDD-45DE-94B5-CE0ADEAEECC2}"/>
              </a:ext>
            </a:extLst>
          </p:cNvPr>
          <p:cNvSpPr>
            <a:spLocks noGrp="1" noChangeArrowheads="1"/>
          </p:cNvSpPr>
          <p:nvPr>
            <p:ph idx="1"/>
          </p:nvPr>
        </p:nvSpPr>
        <p:spPr/>
        <p:txBody>
          <a:bodyPr/>
          <a:lstStyle/>
          <a:p>
            <a:pPr marL="457200" indent="-457200" eaLnBrk="1" hangingPunct="1">
              <a:buFontTx/>
              <a:buChar char="•"/>
            </a:pPr>
            <a:r>
              <a:rPr lang="en-GB" altLang="en-US" sz="2800" i="0">
                <a:solidFill>
                  <a:schemeClr val="tx1"/>
                </a:solidFill>
                <a:latin typeface="Arial" panose="020B0604020202020204" pitchFamily="34" charset="0"/>
              </a:rPr>
              <a:t>Have a look at uglytub.com and identify how this website design differs to Amazon.</a:t>
            </a:r>
          </a:p>
          <a:p>
            <a:pPr marL="901700" lvl="1" indent="-457200" eaLnBrk="1" hangingPunct="1">
              <a:buClrTx/>
            </a:pPr>
            <a:r>
              <a:rPr lang="en-GB" altLang="en-US" sz="2600">
                <a:latin typeface="Arial" panose="020B0604020202020204" pitchFamily="34" charset="0"/>
              </a:rPr>
              <a:t>What do you think are some of the problems with this website?</a:t>
            </a:r>
          </a:p>
          <a:p>
            <a:pPr marL="901700" lvl="1" indent="-457200" eaLnBrk="1" hangingPunct="1">
              <a:buClrTx/>
            </a:pPr>
            <a:r>
              <a:rPr lang="en-GB" altLang="en-US" sz="2600">
                <a:latin typeface="Arial" panose="020B0604020202020204" pitchFamily="34" charset="0"/>
              </a:rPr>
              <a:t>Identify three positive and negative aspects.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a:extLst>
              <a:ext uri="{FF2B5EF4-FFF2-40B4-BE49-F238E27FC236}">
                <a16:creationId xmlns:a16="http://schemas.microsoft.com/office/drawing/2014/main" id="{08A65C20-F94C-4FB4-95A8-6809B0C72A5B}"/>
              </a:ext>
            </a:extLst>
          </p:cNvPr>
          <p:cNvSpPr>
            <a:spLocks noGrp="1" noChangeArrowheads="1"/>
          </p:cNvSpPr>
          <p:nvPr>
            <p:ph type="title"/>
          </p:nvPr>
        </p:nvSpPr>
        <p:spPr/>
        <p:txBody>
          <a:bodyPr/>
          <a:lstStyle/>
          <a:p>
            <a:pPr eaLnBrk="1" hangingPunct="1"/>
            <a:r>
              <a:rPr lang="en-GB" altLang="en-US"/>
              <a:t>Content</a:t>
            </a:r>
          </a:p>
        </p:txBody>
      </p:sp>
      <p:sp>
        <p:nvSpPr>
          <p:cNvPr id="8195" name="Rectangle 7">
            <a:extLst>
              <a:ext uri="{FF2B5EF4-FFF2-40B4-BE49-F238E27FC236}">
                <a16:creationId xmlns:a16="http://schemas.microsoft.com/office/drawing/2014/main" id="{AB62C051-104C-45B5-9C33-3E1FC733BB3E}"/>
              </a:ext>
            </a:extLst>
          </p:cNvPr>
          <p:cNvSpPr>
            <a:spLocks noGrp="1" noChangeArrowheads="1"/>
          </p:cNvSpPr>
          <p:nvPr>
            <p:ph idx="1"/>
          </p:nvPr>
        </p:nvSpPr>
        <p:spPr/>
        <p:txBody>
          <a:bodyPr/>
          <a:lstStyle/>
          <a:p>
            <a:pPr lvl="1" eaLnBrk="1" hangingPunct="1"/>
            <a:r>
              <a:rPr lang="en-GB" altLang="en-US">
                <a:solidFill>
                  <a:schemeClr val="tx1"/>
                </a:solidFill>
                <a:latin typeface="Arial" panose="020B0604020202020204" pitchFamily="34" charset="0"/>
              </a:rPr>
              <a:t>Web applications and their functions</a:t>
            </a:r>
          </a:p>
          <a:p>
            <a:pPr lvl="1" eaLnBrk="1" hangingPunct="1"/>
            <a:r>
              <a:rPr lang="en-GB" altLang="en-US">
                <a:solidFill>
                  <a:schemeClr val="tx1"/>
                </a:solidFill>
                <a:latin typeface="Arial" panose="020B0604020202020204" pitchFamily="34" charset="0"/>
              </a:rPr>
              <a:t>Static vs dynamic websites</a:t>
            </a:r>
          </a:p>
          <a:p>
            <a:pPr lvl="1" eaLnBrk="1" hangingPunct="1"/>
            <a:r>
              <a:rPr lang="en-GB" altLang="en-US">
                <a:solidFill>
                  <a:schemeClr val="tx1"/>
                </a:solidFill>
                <a:latin typeface="Arial" panose="020B0604020202020204" pitchFamily="34" charset="0"/>
              </a:rPr>
              <a:t>The parts of Web Application</a:t>
            </a:r>
          </a:p>
          <a:p>
            <a:pPr lvl="1" eaLnBrk="1" hangingPunct="1"/>
            <a:r>
              <a:rPr lang="en-US" altLang="en-US">
                <a:solidFill>
                  <a:schemeClr val="tx1"/>
                </a:solidFill>
                <a:latin typeface="Arial" panose="020B0604020202020204" pitchFamily="34" charset="0"/>
              </a:rPr>
              <a:t>Designing and coding a web-based user interface</a:t>
            </a:r>
          </a:p>
          <a:p>
            <a:pPr lvl="1" eaLnBrk="1" hangingPunct="1"/>
            <a:r>
              <a:rPr lang="en-US" altLang="en-US">
                <a:solidFill>
                  <a:schemeClr val="tx1"/>
                </a:solidFill>
                <a:latin typeface="Arial" panose="020B0604020202020204" pitchFamily="34" charset="0"/>
              </a:rPr>
              <a:t>CSS3</a:t>
            </a:r>
          </a:p>
          <a:p>
            <a:pPr lvl="1" eaLnBrk="1" hangingPunct="1"/>
            <a:r>
              <a:rPr lang="en-US" altLang="en-US">
                <a:solidFill>
                  <a:schemeClr val="tx1"/>
                </a:solidFill>
                <a:latin typeface="Arial" panose="020B0604020202020204" pitchFamily="34" charset="0"/>
              </a:rPr>
              <a:t>Bootstrap</a:t>
            </a:r>
          </a:p>
          <a:p>
            <a:pPr lvl="1" eaLnBrk="1" hangingPunct="1"/>
            <a:r>
              <a:rPr lang="en-US" altLang="en-US">
                <a:solidFill>
                  <a:schemeClr val="tx1"/>
                </a:solidFill>
                <a:latin typeface="Arial" panose="020B0604020202020204" pitchFamily="34" charset="0"/>
              </a:rPr>
              <a:t>An overview of Ajax and JavaScript</a:t>
            </a:r>
          </a:p>
          <a:p>
            <a:pPr lvl="1" eaLnBrk="1" hangingPunct="1"/>
            <a:endParaRPr lang="en-US" altLang="en-US">
              <a:solidFill>
                <a:schemeClr val="tx1"/>
              </a:solidFill>
              <a:latin typeface="Arial" panose="020B0604020202020204" pitchFamily="34" charset="0"/>
            </a:endParaRPr>
          </a:p>
          <a:p>
            <a:pPr lvl="1" eaLnBrk="1" hangingPunct="1"/>
            <a:endParaRPr lang="en-GB" altLang="en-US">
              <a:solidFill>
                <a:schemeClr val="tx1"/>
              </a:solidFill>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46ED5F34-E69D-48A3-956C-D9A8FC11AC4D}"/>
              </a:ext>
            </a:extLst>
          </p:cNvPr>
          <p:cNvSpPr>
            <a:spLocks noGrp="1" noChangeArrowheads="1"/>
          </p:cNvSpPr>
          <p:nvPr>
            <p:ph type="title"/>
          </p:nvPr>
        </p:nvSpPr>
        <p:spPr/>
        <p:txBody>
          <a:bodyPr/>
          <a:lstStyle/>
          <a:p>
            <a:r>
              <a:rPr lang="en-GB" altLang="en-US"/>
              <a:t>UI Considerations 1</a:t>
            </a:r>
          </a:p>
        </p:txBody>
      </p:sp>
      <p:sp>
        <p:nvSpPr>
          <p:cNvPr id="18435" name="Content Placeholder 2">
            <a:extLst>
              <a:ext uri="{FF2B5EF4-FFF2-40B4-BE49-F238E27FC236}">
                <a16:creationId xmlns:a16="http://schemas.microsoft.com/office/drawing/2014/main" id="{2F89D6C6-5D46-4782-BFA1-A5231F7D809A}"/>
              </a:ext>
            </a:extLst>
          </p:cNvPr>
          <p:cNvSpPr>
            <a:spLocks noGrp="1" noChangeArrowheads="1"/>
          </p:cNvSpPr>
          <p:nvPr>
            <p:ph idx="1"/>
          </p:nvPr>
        </p:nvSpPr>
        <p:spPr>
          <a:xfrm>
            <a:off x="31750" y="1700213"/>
            <a:ext cx="8856663" cy="4319587"/>
          </a:xfrm>
        </p:spPr>
        <p:txBody>
          <a:bodyPr/>
          <a:lstStyle/>
          <a:p>
            <a:pPr marL="901700" lvl="1" indent="-457200">
              <a:buClrTx/>
            </a:pPr>
            <a:r>
              <a:rPr lang="en-GB" altLang="en-US" sz="2400">
                <a:latin typeface="Arial" panose="020B0604020202020204" pitchFamily="34" charset="0"/>
              </a:rPr>
              <a:t>There are some considerations that the website developer needs to  take into account when designing a website:</a:t>
            </a:r>
          </a:p>
          <a:p>
            <a:pPr marL="1436688" lvl="2" indent="-457200">
              <a:buFont typeface="Arial" panose="020B0604020202020204" pitchFamily="34" charset="0"/>
              <a:buChar char="•"/>
            </a:pPr>
            <a:r>
              <a:rPr lang="en-GB" altLang="en-US" sz="2000">
                <a:latin typeface="Arial" panose="020B0604020202020204" pitchFamily="34" charset="0"/>
              </a:rPr>
              <a:t>Colour – what colours to use, how many, how are these viewed by users?</a:t>
            </a:r>
          </a:p>
          <a:p>
            <a:pPr marL="1436688" lvl="2" indent="-457200">
              <a:buFont typeface="Arial" panose="020B0604020202020204" pitchFamily="34" charset="0"/>
              <a:buChar char="•"/>
            </a:pPr>
            <a:r>
              <a:rPr lang="en-GB" altLang="en-US" sz="2000">
                <a:latin typeface="Arial" panose="020B0604020202020204" pitchFamily="34" charset="0"/>
              </a:rPr>
              <a:t>Layout – how should the pages be laid out?  How do you want users to navigate the site?  What are the key items you want users to see?  How does this impact on the layout?</a:t>
            </a:r>
          </a:p>
          <a:p>
            <a:pPr marL="1436688" lvl="2" indent="-457200">
              <a:buFont typeface="Arial" panose="020B0604020202020204" pitchFamily="34" charset="0"/>
              <a:buChar char="•"/>
            </a:pPr>
            <a:r>
              <a:rPr lang="en-GB" altLang="en-US" sz="2000">
                <a:latin typeface="Arial" panose="020B0604020202020204" pitchFamily="34" charset="0"/>
              </a:rPr>
              <a:t>Who are your audience? What are their needs?  What will bring them to your website?  What about design patterns?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769DC82E-DCDF-4069-93E6-62675FD8C69C}"/>
              </a:ext>
            </a:extLst>
          </p:cNvPr>
          <p:cNvSpPr>
            <a:spLocks noGrp="1" noChangeArrowheads="1"/>
          </p:cNvSpPr>
          <p:nvPr>
            <p:ph type="title"/>
          </p:nvPr>
        </p:nvSpPr>
        <p:spPr/>
        <p:txBody>
          <a:bodyPr/>
          <a:lstStyle/>
          <a:p>
            <a:r>
              <a:rPr lang="en-GB" altLang="en-US"/>
              <a:t>UI Considerations 2</a:t>
            </a:r>
          </a:p>
        </p:txBody>
      </p:sp>
      <p:sp>
        <p:nvSpPr>
          <p:cNvPr id="19459" name="Content Placeholder 2">
            <a:extLst>
              <a:ext uri="{FF2B5EF4-FFF2-40B4-BE49-F238E27FC236}">
                <a16:creationId xmlns:a16="http://schemas.microsoft.com/office/drawing/2014/main" id="{A7EAF120-F83E-41E3-9374-066303EE7C8A}"/>
              </a:ext>
            </a:extLst>
          </p:cNvPr>
          <p:cNvSpPr>
            <a:spLocks noGrp="1" noChangeArrowheads="1"/>
          </p:cNvSpPr>
          <p:nvPr>
            <p:ph idx="1"/>
          </p:nvPr>
        </p:nvSpPr>
        <p:spPr>
          <a:xfrm>
            <a:off x="31750" y="1700213"/>
            <a:ext cx="8856663" cy="4319587"/>
          </a:xfrm>
        </p:spPr>
        <p:txBody>
          <a:bodyPr/>
          <a:lstStyle/>
          <a:p>
            <a:pPr marL="901700" lvl="1" indent="-457200">
              <a:buClrTx/>
            </a:pPr>
            <a:r>
              <a:rPr lang="en-GB" altLang="en-US" sz="2400">
                <a:latin typeface="Arial" panose="020B0604020202020204" pitchFamily="34" charset="0"/>
              </a:rPr>
              <a:t>It is good practice to keep things consistent and simple on a website, eg have a template design for each page.  </a:t>
            </a:r>
          </a:p>
          <a:p>
            <a:pPr marL="901700" lvl="1" indent="-457200">
              <a:buClrTx/>
            </a:pPr>
            <a:r>
              <a:rPr lang="en-GB" altLang="en-US" sz="2400">
                <a:latin typeface="Arial" panose="020B0604020202020204" pitchFamily="34" charset="0"/>
              </a:rPr>
              <a:t>The website needs to be easy to understand and navigate.  The design should guide users through the site.</a:t>
            </a:r>
          </a:p>
          <a:p>
            <a:pPr marL="901700" lvl="1" indent="-457200">
              <a:buClrTx/>
            </a:pPr>
            <a:r>
              <a:rPr lang="en-GB" altLang="en-US" sz="2400">
                <a:latin typeface="Arial" panose="020B0604020202020204" pitchFamily="34" charset="0"/>
              </a:rPr>
              <a:t>Consider font types – Comic Sans tend to be the most popular and work best for users with disabilities.  </a:t>
            </a:r>
          </a:p>
          <a:p>
            <a:pPr marL="901700" lvl="1" indent="-457200">
              <a:buClrTx/>
            </a:pPr>
            <a:r>
              <a:rPr lang="en-GB" altLang="en-US" sz="2400">
                <a:latin typeface="Arial" panose="020B0604020202020204" pitchFamily="34" charset="0"/>
              </a:rPr>
              <a:t>What text should be highlighted?  What about contrasting text in the menu?</a:t>
            </a:r>
          </a:p>
          <a:p>
            <a:pPr marL="901700" lvl="1" indent="-457200">
              <a:buClrTx/>
            </a:pPr>
            <a:r>
              <a:rPr lang="en-GB" altLang="en-US" sz="2400">
                <a:latin typeface="Arial" panose="020B0604020202020204" pitchFamily="34" charset="0"/>
              </a:rPr>
              <a:t>Keep forms simple and easy to complete.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AFCD2D04-6D2F-42E1-8AAF-02EA7BACFF43}"/>
              </a:ext>
            </a:extLst>
          </p:cNvPr>
          <p:cNvSpPr>
            <a:spLocks noGrp="1" noChangeArrowheads="1"/>
          </p:cNvSpPr>
          <p:nvPr>
            <p:ph type="title"/>
          </p:nvPr>
        </p:nvSpPr>
        <p:spPr/>
        <p:txBody>
          <a:bodyPr/>
          <a:lstStyle/>
          <a:p>
            <a:r>
              <a:rPr lang="en-GB" altLang="en-US"/>
              <a:t>Using Colour - 1</a:t>
            </a:r>
          </a:p>
        </p:txBody>
      </p:sp>
      <p:sp>
        <p:nvSpPr>
          <p:cNvPr id="20483" name="Rectangle 3">
            <a:extLst>
              <a:ext uri="{FF2B5EF4-FFF2-40B4-BE49-F238E27FC236}">
                <a16:creationId xmlns:a16="http://schemas.microsoft.com/office/drawing/2014/main" id="{518BC700-CAB8-4734-99F1-101F2E441129}"/>
              </a:ext>
            </a:extLst>
          </p:cNvPr>
          <p:cNvSpPr>
            <a:spLocks noGrp="1" noChangeArrowheads="1"/>
          </p:cNvSpPr>
          <p:nvPr>
            <p:ph type="body" idx="1"/>
          </p:nvPr>
        </p:nvSpPr>
        <p:spPr/>
        <p:txBody>
          <a:bodyPr/>
          <a:lstStyle/>
          <a:p>
            <a:pPr marL="901700" lvl="1" indent="-457200">
              <a:lnSpc>
                <a:spcPct val="90000"/>
              </a:lnSpc>
              <a:buClrTx/>
            </a:pPr>
            <a:r>
              <a:rPr lang="en-GB" altLang="en-US">
                <a:latin typeface="Arial" panose="020B0604020202020204" pitchFamily="34" charset="0"/>
              </a:rPr>
              <a:t>Can </a:t>
            </a:r>
            <a:r>
              <a:rPr lang="en-GB" altLang="en-US" b="1">
                <a:solidFill>
                  <a:schemeClr val="hlink"/>
                </a:solidFill>
                <a:latin typeface="Arial" panose="020B0604020202020204" pitchFamily="34" charset="0"/>
              </a:rPr>
              <a:t>highlight</a:t>
            </a:r>
            <a:r>
              <a:rPr lang="en-GB" altLang="en-US">
                <a:latin typeface="Arial" panose="020B0604020202020204" pitchFamily="34" charset="0"/>
              </a:rPr>
              <a:t> certain sections or words</a:t>
            </a:r>
          </a:p>
          <a:p>
            <a:pPr marL="901700" lvl="1" indent="-457200">
              <a:lnSpc>
                <a:spcPct val="90000"/>
              </a:lnSpc>
              <a:buClr>
                <a:schemeClr val="tx1"/>
              </a:buClr>
            </a:pPr>
            <a:r>
              <a:rPr lang="en-GB" altLang="en-US" b="1">
                <a:solidFill>
                  <a:srgbClr val="CC0099"/>
                </a:solidFill>
                <a:latin typeface="Arial" panose="020B0604020202020204" pitchFamily="34" charset="0"/>
              </a:rPr>
              <a:t>Emphasis</a:t>
            </a:r>
            <a:r>
              <a:rPr lang="en-GB" altLang="en-US">
                <a:latin typeface="Arial" panose="020B0604020202020204" pitchFamily="34" charset="0"/>
              </a:rPr>
              <a:t> important sections</a:t>
            </a:r>
          </a:p>
          <a:p>
            <a:pPr marL="901700" lvl="1" indent="-457200">
              <a:lnSpc>
                <a:spcPct val="90000"/>
              </a:lnSpc>
              <a:buClrTx/>
            </a:pPr>
            <a:r>
              <a:rPr lang="en-GB" altLang="en-US">
                <a:latin typeface="Arial" panose="020B0604020202020204" pitchFamily="34" charset="0"/>
              </a:rPr>
              <a:t>More effective than </a:t>
            </a:r>
            <a:r>
              <a:rPr lang="en-GB" altLang="en-US" i="1">
                <a:latin typeface="Arial" panose="020B0604020202020204" pitchFamily="34" charset="0"/>
              </a:rPr>
              <a:t>shape</a:t>
            </a:r>
          </a:p>
          <a:p>
            <a:pPr marL="901700" lvl="1" indent="-457200">
              <a:lnSpc>
                <a:spcPct val="90000"/>
              </a:lnSpc>
              <a:buClrTx/>
            </a:pPr>
            <a:r>
              <a:rPr lang="en-GB" altLang="en-US">
                <a:latin typeface="Arial" panose="020B0604020202020204" pitchFamily="34" charset="0"/>
              </a:rPr>
              <a:t>Might not work for users who are colour blind</a:t>
            </a:r>
          </a:p>
          <a:p>
            <a:pPr marL="901700" lvl="1" indent="-457200">
              <a:lnSpc>
                <a:spcPct val="90000"/>
              </a:lnSpc>
              <a:buClrTx/>
            </a:pPr>
            <a:r>
              <a:rPr lang="en-GB" altLang="en-US">
                <a:latin typeface="Arial" panose="020B0604020202020204" pitchFamily="34" charset="0"/>
              </a:rPr>
              <a:t>More than 7 colours becomes less efficient </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5CCF7AD6-9711-42F1-A7C1-1D8E8E3E5A91}"/>
              </a:ext>
            </a:extLst>
          </p:cNvPr>
          <p:cNvSpPr>
            <a:spLocks noGrp="1" noChangeArrowheads="1"/>
          </p:cNvSpPr>
          <p:nvPr>
            <p:ph type="title"/>
          </p:nvPr>
        </p:nvSpPr>
        <p:spPr/>
        <p:txBody>
          <a:bodyPr/>
          <a:lstStyle/>
          <a:p>
            <a:r>
              <a:rPr lang="en-GB" altLang="en-US"/>
              <a:t>Using Colour - 2</a:t>
            </a:r>
          </a:p>
        </p:txBody>
      </p:sp>
      <p:sp>
        <p:nvSpPr>
          <p:cNvPr id="3075" name="Rectangle 3">
            <a:extLst>
              <a:ext uri="{FF2B5EF4-FFF2-40B4-BE49-F238E27FC236}">
                <a16:creationId xmlns:a16="http://schemas.microsoft.com/office/drawing/2014/main" id="{BCAAFAAB-2934-4213-AC05-2A9E41D9E8D9}"/>
              </a:ext>
            </a:extLst>
          </p:cNvPr>
          <p:cNvSpPr>
            <a:spLocks noGrp="1" noChangeArrowheads="1"/>
          </p:cNvSpPr>
          <p:nvPr>
            <p:ph type="body" idx="1"/>
          </p:nvPr>
        </p:nvSpPr>
        <p:spPr>
          <a:xfrm>
            <a:off x="285750" y="2000250"/>
            <a:ext cx="8678863" cy="3589338"/>
          </a:xfrm>
        </p:spPr>
        <p:txBody>
          <a:bodyPr/>
          <a:lstStyle/>
          <a:p>
            <a:pPr marL="901700" lvl="1" indent="-457200">
              <a:buClrTx/>
              <a:buFont typeface="Arial" panose="020B0604020202020204" pitchFamily="34" charset="0"/>
              <a:buChar char="•"/>
              <a:defRPr/>
            </a:pPr>
            <a:r>
              <a:rPr lang="en-GB" dirty="0"/>
              <a:t>Don’t just jump into using colours immediately</a:t>
            </a:r>
          </a:p>
          <a:p>
            <a:pPr marL="901700" lvl="1" indent="-457200">
              <a:buClrTx/>
              <a:buFont typeface="Arial" panose="020B0604020202020204" pitchFamily="34" charset="0"/>
              <a:buChar char="•"/>
              <a:defRPr/>
            </a:pPr>
            <a:r>
              <a:rPr lang="en-GB" dirty="0"/>
              <a:t>Get it right in black &amp; white</a:t>
            </a:r>
          </a:p>
          <a:p>
            <a:pPr marL="901700" lvl="1" indent="-457200">
              <a:buClrTx/>
              <a:buFont typeface="Arial" panose="020B0604020202020204" pitchFamily="34" charset="0"/>
              <a:buChar char="•"/>
              <a:defRPr/>
            </a:pPr>
            <a:r>
              <a:rPr lang="en-GB" dirty="0"/>
              <a:t>Concentrate on layout first</a:t>
            </a:r>
          </a:p>
          <a:p>
            <a:pPr marL="901700" lvl="1" indent="-457200">
              <a:buClrTx/>
              <a:buFont typeface="Arial" panose="020B0604020202020204" pitchFamily="34" charset="0"/>
              <a:buChar char="•"/>
              <a:defRPr/>
            </a:pPr>
            <a:r>
              <a:rPr lang="en-GB" dirty="0"/>
              <a:t>Use colour as an additive feature</a:t>
            </a:r>
          </a:p>
          <a:p>
            <a:pPr marL="901700" lvl="1" indent="-457200">
              <a:buClrTx/>
              <a:buFont typeface="Arial" panose="020B0604020202020204" pitchFamily="34" charset="0"/>
              <a:buChar char="•"/>
              <a:defRPr/>
            </a:pPr>
            <a:r>
              <a:rPr lang="en-GB" dirty="0"/>
              <a:t>Can give </a:t>
            </a:r>
            <a:r>
              <a:rPr lang="en-GB" dirty="0">
                <a:solidFill>
                  <a:schemeClr val="accent2">
                    <a:lumMod val="60000"/>
                    <a:lumOff val="40000"/>
                  </a:schemeClr>
                </a:solidFill>
              </a:rPr>
              <a:t>emphasis</a:t>
            </a:r>
            <a:r>
              <a:rPr lang="en-GB" dirty="0"/>
              <a:t> to words</a:t>
            </a:r>
          </a:p>
          <a:p>
            <a:pPr marL="901700" lvl="1" indent="-457200">
              <a:buClrTx/>
              <a:buFont typeface="Arial" panose="020B0604020202020204" pitchFamily="34" charset="0"/>
              <a:buChar char="•"/>
              <a:defRPr/>
            </a:pPr>
            <a:r>
              <a:rPr lang="en-GB" dirty="0"/>
              <a:t>Can be used for grouping related items</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AAE507EB-E31F-4270-A487-C24BF857A637}"/>
              </a:ext>
            </a:extLst>
          </p:cNvPr>
          <p:cNvSpPr>
            <a:spLocks noGrp="1" noChangeArrowheads="1"/>
          </p:cNvSpPr>
          <p:nvPr>
            <p:ph type="title"/>
          </p:nvPr>
        </p:nvSpPr>
        <p:spPr>
          <a:xfrm>
            <a:off x="468313" y="333375"/>
            <a:ext cx="7772400" cy="876300"/>
          </a:xfrm>
        </p:spPr>
        <p:txBody>
          <a:bodyPr/>
          <a:lstStyle/>
          <a:p>
            <a:r>
              <a:rPr lang="en-GB" altLang="en-US"/>
              <a:t>Using Colour - 3</a:t>
            </a:r>
          </a:p>
        </p:txBody>
      </p:sp>
      <p:sp>
        <p:nvSpPr>
          <p:cNvPr id="22531" name="Rectangle 3">
            <a:extLst>
              <a:ext uri="{FF2B5EF4-FFF2-40B4-BE49-F238E27FC236}">
                <a16:creationId xmlns:a16="http://schemas.microsoft.com/office/drawing/2014/main" id="{3E97CED3-6952-4F8C-B4A5-C99BF2576FC5}"/>
              </a:ext>
            </a:extLst>
          </p:cNvPr>
          <p:cNvSpPr>
            <a:spLocks noGrp="1" noChangeArrowheads="1"/>
          </p:cNvSpPr>
          <p:nvPr>
            <p:ph type="body" idx="1"/>
          </p:nvPr>
        </p:nvSpPr>
        <p:spPr>
          <a:xfrm>
            <a:off x="160338" y="1844675"/>
            <a:ext cx="8823325" cy="4295775"/>
          </a:xfrm>
        </p:spPr>
        <p:txBody>
          <a:bodyPr/>
          <a:lstStyle/>
          <a:p>
            <a:pPr marL="901700" lvl="1" indent="-457200">
              <a:lnSpc>
                <a:spcPct val="90000"/>
              </a:lnSpc>
              <a:buClr>
                <a:schemeClr val="tx1"/>
              </a:buClr>
            </a:pPr>
            <a:r>
              <a:rPr lang="en-GB" altLang="en-US">
                <a:latin typeface="Arial" panose="020B0604020202020204" pitchFamily="34" charset="0"/>
              </a:rPr>
              <a:t>Yellow and red ends of the spectrum increase eye fatigue</a:t>
            </a:r>
          </a:p>
          <a:p>
            <a:pPr marL="901700" lvl="1" indent="-457200">
              <a:lnSpc>
                <a:spcPct val="90000"/>
              </a:lnSpc>
              <a:buClr>
                <a:schemeClr val="tx1"/>
              </a:buClr>
            </a:pPr>
            <a:r>
              <a:rPr lang="en-GB" altLang="en-US">
                <a:solidFill>
                  <a:srgbClr val="FF0000"/>
                </a:solidFill>
                <a:latin typeface="Arial" panose="020B0604020202020204" pitchFamily="34" charset="0"/>
              </a:rPr>
              <a:t>Red</a:t>
            </a:r>
            <a:r>
              <a:rPr lang="en-GB" altLang="en-US">
                <a:latin typeface="Arial" panose="020B0604020202020204" pitchFamily="34" charset="0"/>
              </a:rPr>
              <a:t> produces most eye strain but is most stimulating ... grabs the attention more</a:t>
            </a:r>
          </a:p>
          <a:p>
            <a:pPr marL="901700" lvl="1" indent="-457200">
              <a:lnSpc>
                <a:spcPct val="90000"/>
              </a:lnSpc>
              <a:buClr>
                <a:schemeClr val="tx1"/>
              </a:buClr>
            </a:pPr>
            <a:r>
              <a:rPr lang="en-GB" altLang="en-US">
                <a:solidFill>
                  <a:schemeClr val="hlink"/>
                </a:solidFill>
                <a:latin typeface="Arial" panose="020B0604020202020204" pitchFamily="34" charset="0"/>
              </a:rPr>
              <a:t>Blue</a:t>
            </a:r>
            <a:r>
              <a:rPr lang="en-GB" altLang="en-US">
                <a:latin typeface="Arial" panose="020B0604020202020204" pitchFamily="34" charset="0"/>
              </a:rPr>
              <a:t> produces least eye strain and is perceived as most cheerful</a:t>
            </a:r>
          </a:p>
          <a:p>
            <a:pPr marL="901700" lvl="1" indent="-457200">
              <a:lnSpc>
                <a:spcPct val="90000"/>
              </a:lnSpc>
              <a:buClr>
                <a:schemeClr val="tx1"/>
              </a:buClr>
            </a:pPr>
            <a:r>
              <a:rPr lang="en-GB" altLang="en-US">
                <a:solidFill>
                  <a:schemeClr val="accent1"/>
                </a:solidFill>
                <a:latin typeface="Arial" panose="020B0604020202020204" pitchFamily="34" charset="0"/>
              </a:rPr>
              <a:t>Green</a:t>
            </a:r>
            <a:r>
              <a:rPr lang="en-GB" altLang="en-US">
                <a:latin typeface="Arial" panose="020B0604020202020204" pitchFamily="34" charset="0"/>
              </a:rPr>
              <a:t> is perceived as most restful</a:t>
            </a:r>
          </a:p>
          <a:p>
            <a:pPr marL="901700" lvl="1" indent="-457200">
              <a:lnSpc>
                <a:spcPct val="90000"/>
              </a:lnSpc>
              <a:buClr>
                <a:schemeClr val="tx1"/>
              </a:buClr>
            </a:pPr>
            <a:r>
              <a:rPr lang="en-GB" altLang="en-US">
                <a:latin typeface="Arial" panose="020B0604020202020204" pitchFamily="34" charset="0"/>
              </a:rPr>
              <a:t>Bright/large areas of colour attract attention</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85D15BC3-FE47-49BD-8168-029244C8CE0F}"/>
              </a:ext>
            </a:extLst>
          </p:cNvPr>
          <p:cNvSpPr>
            <a:spLocks noGrp="1" noChangeArrowheads="1"/>
          </p:cNvSpPr>
          <p:nvPr>
            <p:ph type="title"/>
          </p:nvPr>
        </p:nvSpPr>
        <p:spPr>
          <a:xfrm>
            <a:off x="179388" y="260350"/>
            <a:ext cx="7772400" cy="876300"/>
          </a:xfrm>
        </p:spPr>
        <p:txBody>
          <a:bodyPr/>
          <a:lstStyle/>
          <a:p>
            <a:r>
              <a:rPr lang="en-GB" altLang="en-US"/>
              <a:t>Colour Perceptions - 1</a:t>
            </a:r>
          </a:p>
        </p:txBody>
      </p:sp>
      <p:sp>
        <p:nvSpPr>
          <p:cNvPr id="23555" name="Rectangle 3">
            <a:extLst>
              <a:ext uri="{FF2B5EF4-FFF2-40B4-BE49-F238E27FC236}">
                <a16:creationId xmlns:a16="http://schemas.microsoft.com/office/drawing/2014/main" id="{B5FF2B71-4992-40DB-B88B-138D81A4C1BD}"/>
              </a:ext>
            </a:extLst>
          </p:cNvPr>
          <p:cNvSpPr>
            <a:spLocks noGrp="1" noChangeArrowheads="1"/>
          </p:cNvSpPr>
          <p:nvPr>
            <p:ph type="body" idx="1"/>
          </p:nvPr>
        </p:nvSpPr>
        <p:spPr>
          <a:xfrm>
            <a:off x="179388" y="1714500"/>
            <a:ext cx="8278812" cy="4000500"/>
          </a:xfrm>
        </p:spPr>
        <p:txBody>
          <a:bodyPr/>
          <a:lstStyle/>
          <a:p>
            <a:pPr marL="901700" lvl="1" indent="-457200">
              <a:buClrTx/>
            </a:pPr>
            <a:r>
              <a:rPr lang="en-GB" altLang="en-US">
                <a:latin typeface="Arial" panose="020B0604020202020204" pitchFamily="34" charset="0"/>
              </a:rPr>
              <a:t>Viewers are attracted to bright colours</a:t>
            </a:r>
          </a:p>
          <a:p>
            <a:pPr marL="901700" lvl="1" indent="-457200">
              <a:buClrTx/>
            </a:pPr>
            <a:r>
              <a:rPr lang="en-GB" altLang="en-US">
                <a:latin typeface="Arial" panose="020B0604020202020204" pitchFamily="34" charset="0"/>
              </a:rPr>
              <a:t>Bright colours quickly tire viewers’ eyes</a:t>
            </a:r>
          </a:p>
          <a:p>
            <a:pPr marL="901700" lvl="1" indent="-457200">
              <a:buClrTx/>
            </a:pPr>
            <a:r>
              <a:rPr lang="en-GB" altLang="en-US">
                <a:latin typeface="Arial" panose="020B0604020202020204" pitchFamily="34" charset="0"/>
              </a:rPr>
              <a:t>Viewers look at bright colours first </a:t>
            </a:r>
          </a:p>
          <a:p>
            <a:pPr marL="901700" lvl="1" indent="-457200">
              <a:buClrTx/>
            </a:pPr>
            <a:r>
              <a:rPr lang="en-GB" altLang="en-US">
                <a:latin typeface="Arial" panose="020B0604020202020204" pitchFamily="34" charset="0"/>
              </a:rPr>
              <a:t>Overusing bright colours confuses the viewer</a:t>
            </a:r>
          </a:p>
          <a:p>
            <a:pPr marL="901700" lvl="1" indent="-457200">
              <a:buClrTx/>
            </a:pPr>
            <a:r>
              <a:rPr lang="en-GB" altLang="en-US">
                <a:latin typeface="Arial" panose="020B0604020202020204" pitchFamily="34" charset="0"/>
              </a:rPr>
              <a:t>Use minimum number of colours on one screen</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3BDEF5A1-C967-4814-84E9-259ED9F45078}"/>
              </a:ext>
            </a:extLst>
          </p:cNvPr>
          <p:cNvSpPr>
            <a:spLocks noGrp="1" noChangeArrowheads="1"/>
          </p:cNvSpPr>
          <p:nvPr>
            <p:ph type="title"/>
          </p:nvPr>
        </p:nvSpPr>
        <p:spPr/>
        <p:txBody>
          <a:bodyPr/>
          <a:lstStyle/>
          <a:p>
            <a:r>
              <a:rPr lang="en-GB" altLang="en-US"/>
              <a:t>Colour Perceptions - 2</a:t>
            </a:r>
          </a:p>
        </p:txBody>
      </p:sp>
      <p:sp>
        <p:nvSpPr>
          <p:cNvPr id="24579" name="Rectangle 3">
            <a:extLst>
              <a:ext uri="{FF2B5EF4-FFF2-40B4-BE49-F238E27FC236}">
                <a16:creationId xmlns:a16="http://schemas.microsoft.com/office/drawing/2014/main" id="{16D0A2D6-5C21-46F6-9367-A0525E2A2C12}"/>
              </a:ext>
            </a:extLst>
          </p:cNvPr>
          <p:cNvSpPr>
            <a:spLocks noGrp="1" noChangeArrowheads="1"/>
          </p:cNvSpPr>
          <p:nvPr>
            <p:ph type="body" idx="1"/>
          </p:nvPr>
        </p:nvSpPr>
        <p:spPr/>
        <p:txBody>
          <a:bodyPr/>
          <a:lstStyle/>
          <a:p>
            <a:pPr marL="901700" lvl="1" indent="-457200">
              <a:buClrTx/>
            </a:pPr>
            <a:r>
              <a:rPr lang="en-GB" altLang="en-US">
                <a:latin typeface="Arial" panose="020B0604020202020204" pitchFamily="34" charset="0"/>
              </a:rPr>
              <a:t>Too many colours can make it look gaudy and cheap</a:t>
            </a:r>
          </a:p>
          <a:p>
            <a:pPr marL="901700" lvl="1" indent="-457200">
              <a:buClrTx/>
            </a:pPr>
            <a:r>
              <a:rPr lang="en-GB" altLang="en-US">
                <a:solidFill>
                  <a:schemeClr val="accent1"/>
                </a:solidFill>
                <a:latin typeface="Arial" panose="020B0604020202020204" pitchFamily="34" charset="0"/>
              </a:rPr>
              <a:t>Headline</a:t>
            </a:r>
            <a:r>
              <a:rPr lang="en-GB" altLang="en-US">
                <a:latin typeface="Arial" panose="020B0604020202020204" pitchFamily="34" charset="0"/>
              </a:rPr>
              <a:t>/</a:t>
            </a:r>
            <a:r>
              <a:rPr lang="en-GB" altLang="en-US">
                <a:solidFill>
                  <a:srgbClr val="CC0099"/>
                </a:solidFill>
                <a:latin typeface="Arial" panose="020B0604020202020204" pitchFamily="34" charset="0"/>
              </a:rPr>
              <a:t>caption</a:t>
            </a:r>
            <a:r>
              <a:rPr lang="en-GB" altLang="en-US">
                <a:latin typeface="Arial" panose="020B0604020202020204" pitchFamily="34" charset="0"/>
              </a:rPr>
              <a:t> </a:t>
            </a:r>
            <a:r>
              <a:rPr lang="en-GB" altLang="en-US">
                <a:solidFill>
                  <a:schemeClr val="folHlink"/>
                </a:solidFill>
                <a:latin typeface="Arial" panose="020B0604020202020204" pitchFamily="34" charset="0"/>
              </a:rPr>
              <a:t>with</a:t>
            </a:r>
            <a:r>
              <a:rPr lang="en-GB" altLang="en-US">
                <a:latin typeface="Arial" panose="020B0604020202020204" pitchFamily="34" charset="0"/>
              </a:rPr>
              <a:t> </a:t>
            </a:r>
            <a:r>
              <a:rPr lang="en-GB" altLang="en-US">
                <a:solidFill>
                  <a:srgbClr val="FF0000"/>
                </a:solidFill>
                <a:latin typeface="Arial" panose="020B0604020202020204" pitchFamily="34" charset="0"/>
              </a:rPr>
              <a:t>each</a:t>
            </a:r>
            <a:r>
              <a:rPr lang="en-GB" altLang="en-US">
                <a:latin typeface="Arial" panose="020B0604020202020204" pitchFamily="34" charset="0"/>
              </a:rPr>
              <a:t> </a:t>
            </a:r>
            <a:r>
              <a:rPr lang="en-GB" altLang="en-US">
                <a:solidFill>
                  <a:srgbClr val="3399FF"/>
                </a:solidFill>
                <a:latin typeface="Arial" panose="020B0604020202020204" pitchFamily="34" charset="0"/>
              </a:rPr>
              <a:t>letter</a:t>
            </a:r>
            <a:r>
              <a:rPr lang="en-GB" altLang="en-US">
                <a:latin typeface="Arial" panose="020B0604020202020204" pitchFamily="34" charset="0"/>
              </a:rPr>
              <a:t> </a:t>
            </a:r>
            <a:r>
              <a:rPr lang="en-GB" altLang="en-US">
                <a:solidFill>
                  <a:schemeClr val="accent2"/>
                </a:solidFill>
                <a:latin typeface="Arial" panose="020B0604020202020204" pitchFamily="34" charset="0"/>
              </a:rPr>
              <a:t>different</a:t>
            </a:r>
            <a:r>
              <a:rPr lang="en-GB" altLang="en-US">
                <a:latin typeface="Arial" panose="020B0604020202020204" pitchFamily="34" charset="0"/>
              </a:rPr>
              <a:t> colour </a:t>
            </a:r>
            <a:r>
              <a:rPr lang="en-GB" altLang="en-US">
                <a:solidFill>
                  <a:schemeClr val="hlink"/>
                </a:solidFill>
                <a:latin typeface="Arial" panose="020B0604020202020204" pitchFamily="34" charset="0"/>
              </a:rPr>
              <a:t>can</a:t>
            </a:r>
            <a:r>
              <a:rPr lang="en-GB" altLang="en-US">
                <a:latin typeface="Arial" panose="020B0604020202020204" pitchFamily="34" charset="0"/>
              </a:rPr>
              <a:t> </a:t>
            </a:r>
            <a:r>
              <a:rPr lang="en-GB" altLang="en-US">
                <a:solidFill>
                  <a:schemeClr val="accent2"/>
                </a:solidFill>
                <a:latin typeface="Arial" panose="020B0604020202020204" pitchFamily="34" charset="0"/>
              </a:rPr>
              <a:t>annoy</a:t>
            </a:r>
            <a:r>
              <a:rPr lang="en-GB" altLang="en-US">
                <a:latin typeface="Arial" panose="020B0604020202020204" pitchFamily="34" charset="0"/>
              </a:rPr>
              <a:t> </a:t>
            </a:r>
            <a:r>
              <a:rPr lang="en-GB" altLang="en-US">
                <a:solidFill>
                  <a:srgbClr val="FF0000"/>
                </a:solidFill>
                <a:latin typeface="Arial" panose="020B0604020202020204" pitchFamily="34" charset="0"/>
              </a:rPr>
              <a:t>viewers</a:t>
            </a:r>
          </a:p>
          <a:p>
            <a:pPr marL="901700" lvl="1" indent="-457200">
              <a:buClrTx/>
            </a:pPr>
            <a:r>
              <a:rPr lang="en-GB" altLang="en-US">
                <a:latin typeface="Arial" panose="020B0604020202020204" pitchFamily="34" charset="0"/>
              </a:rPr>
              <a:t>Basic colours (black, white, yellow, red, blue, green, grey) work best for text colours.</a:t>
            </a:r>
          </a:p>
          <a:p>
            <a:pPr marL="901700" lvl="1" indent="-457200">
              <a:buClrTx/>
            </a:pPr>
            <a:r>
              <a:rPr lang="en-GB" altLang="en-US">
                <a:latin typeface="Arial" panose="020B0604020202020204" pitchFamily="34" charset="0"/>
              </a:rPr>
              <a:t>Cluttered screens can handle fewer colours</a:t>
            </a:r>
          </a:p>
          <a:p>
            <a:pPr marL="901700" lvl="1" indent="-457200">
              <a:buClrTx/>
            </a:pPr>
            <a:r>
              <a:rPr lang="en-GB" altLang="en-US">
                <a:latin typeface="Arial" panose="020B0604020202020204" pitchFamily="34" charset="0"/>
              </a:rPr>
              <a:t>Screens with fewer items can handle more colours</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A5E9754E-3B15-4378-9B96-365B30503760}"/>
              </a:ext>
            </a:extLst>
          </p:cNvPr>
          <p:cNvSpPr>
            <a:spLocks noGrp="1" noChangeArrowheads="1"/>
          </p:cNvSpPr>
          <p:nvPr>
            <p:ph type="title"/>
          </p:nvPr>
        </p:nvSpPr>
        <p:spPr/>
        <p:txBody>
          <a:bodyPr/>
          <a:lstStyle/>
          <a:p>
            <a:r>
              <a:rPr lang="en-GB" altLang="en-US"/>
              <a:t>Colour Combinations</a:t>
            </a:r>
          </a:p>
        </p:txBody>
      </p:sp>
      <p:sp>
        <p:nvSpPr>
          <p:cNvPr id="25603" name="Rectangle 3">
            <a:extLst>
              <a:ext uri="{FF2B5EF4-FFF2-40B4-BE49-F238E27FC236}">
                <a16:creationId xmlns:a16="http://schemas.microsoft.com/office/drawing/2014/main" id="{E06B0FDE-E659-4571-ACED-0336E4915ADF}"/>
              </a:ext>
            </a:extLst>
          </p:cNvPr>
          <p:cNvSpPr>
            <a:spLocks noGrp="1" noChangeArrowheads="1"/>
          </p:cNvSpPr>
          <p:nvPr>
            <p:ph type="body" idx="1"/>
          </p:nvPr>
        </p:nvSpPr>
        <p:spPr>
          <a:xfrm>
            <a:off x="-107950" y="1676400"/>
            <a:ext cx="5903913" cy="3252788"/>
          </a:xfrm>
        </p:spPr>
        <p:txBody>
          <a:bodyPr/>
          <a:lstStyle/>
          <a:p>
            <a:pPr marL="901700" lvl="1" indent="-457200">
              <a:buClrTx/>
            </a:pPr>
            <a:r>
              <a:rPr lang="en-GB" altLang="en-US">
                <a:latin typeface="Arial" panose="020B0604020202020204" pitchFamily="34" charset="0"/>
              </a:rPr>
              <a:t>Use appropriate combinations</a:t>
            </a:r>
          </a:p>
          <a:p>
            <a:pPr marL="901700" lvl="1" indent="-457200">
              <a:buClrTx/>
            </a:pPr>
            <a:r>
              <a:rPr lang="en-GB" altLang="en-US">
                <a:latin typeface="Arial" panose="020B0604020202020204" pitchFamily="34" charset="0"/>
              </a:rPr>
              <a:t>Avoid clashing colours  (green/blue or red/blue)</a:t>
            </a:r>
          </a:p>
          <a:p>
            <a:pPr marL="901700" lvl="1" indent="-457200">
              <a:buClrTx/>
            </a:pPr>
            <a:r>
              <a:rPr lang="en-GB" altLang="en-US">
                <a:latin typeface="Arial" panose="020B0604020202020204" pitchFamily="34" charset="0"/>
              </a:rPr>
              <a:t>Avoid red/green as 10% of male population suffers from colour blindness</a:t>
            </a:r>
          </a:p>
        </p:txBody>
      </p:sp>
      <p:sp>
        <p:nvSpPr>
          <p:cNvPr id="25604" name="Text Box 5">
            <a:extLst>
              <a:ext uri="{FF2B5EF4-FFF2-40B4-BE49-F238E27FC236}">
                <a16:creationId xmlns:a16="http://schemas.microsoft.com/office/drawing/2014/main" id="{597B8AFC-D06E-4D3F-99BA-B9429011492F}"/>
              </a:ext>
            </a:extLst>
          </p:cNvPr>
          <p:cNvSpPr txBox="1">
            <a:spLocks noChangeArrowheads="1"/>
          </p:cNvSpPr>
          <p:nvPr/>
        </p:nvSpPr>
        <p:spPr bwMode="auto">
          <a:xfrm>
            <a:off x="6143625" y="2057400"/>
            <a:ext cx="2286000" cy="120015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GB" altLang="en-US" sz="2400" b="0" i="0" u="none" strike="noStrike" kern="1200" cap="none" spc="0" normalizeH="0" baseline="0" noProof="0">
                <a:ln>
                  <a:noFill/>
                </a:ln>
                <a:solidFill>
                  <a:srgbClr val="FF0000"/>
                </a:solidFill>
                <a:effectLst/>
                <a:uLnTx/>
                <a:uFillTx/>
                <a:latin typeface="Times New Roman" panose="02020603050405020304" pitchFamily="18" charset="0"/>
                <a:ea typeface="MS PGothic" panose="020B0600070205080204" pitchFamily="34" charset="-128"/>
                <a:cs typeface="+mn-cs"/>
              </a:rPr>
              <a:t>Is this easy to read or does it look “blurred”?</a:t>
            </a:r>
          </a:p>
        </p:txBody>
      </p:sp>
      <p:sp>
        <p:nvSpPr>
          <p:cNvPr id="7" name="Text Box 5">
            <a:extLst>
              <a:ext uri="{FF2B5EF4-FFF2-40B4-BE49-F238E27FC236}">
                <a16:creationId xmlns:a16="http://schemas.microsoft.com/office/drawing/2014/main" id="{DDE0E142-3D06-4BCA-BA3F-660D9739D701}"/>
              </a:ext>
            </a:extLst>
          </p:cNvPr>
          <p:cNvSpPr txBox="1">
            <a:spLocks noChangeArrowheads="1"/>
          </p:cNvSpPr>
          <p:nvPr/>
        </p:nvSpPr>
        <p:spPr bwMode="auto">
          <a:xfrm>
            <a:off x="6143625" y="3714750"/>
            <a:ext cx="2286000" cy="1200150"/>
          </a:xfrm>
          <a:prstGeom prst="rect">
            <a:avLst/>
          </a:prstGeom>
          <a:solidFill>
            <a:srgbClr val="92D050"/>
          </a:solidFill>
          <a:ln w="9525">
            <a:noFill/>
            <a:miter lim="800000"/>
            <a:headEnd/>
            <a:tailEnd/>
          </a:ln>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GB" sz="2400" b="0" i="0" u="none" strike="noStrike" kern="1200" cap="none" spc="0" normalizeH="0" baseline="0" noProof="0" dirty="0">
                <a:ln>
                  <a:noFill/>
                </a:ln>
                <a:solidFill>
                  <a:srgbClr val="C0504D">
                    <a:lumMod val="60000"/>
                    <a:lumOff val="40000"/>
                  </a:srgbClr>
                </a:solidFill>
                <a:effectLst/>
                <a:uLnTx/>
                <a:uFillTx/>
                <a:latin typeface="Arial" panose="020B0604020202020204" pitchFamily="34" charset="0"/>
                <a:ea typeface="MS PGothic" panose="020B0600070205080204" pitchFamily="34" charset="-128"/>
                <a:cs typeface="+mn-cs"/>
              </a:rPr>
              <a:t>Is this easy to read or does it look “blurred”?</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53A3AF91-B00D-4B76-8EA9-30D9DE3E3EC4}"/>
              </a:ext>
            </a:extLst>
          </p:cNvPr>
          <p:cNvSpPr>
            <a:spLocks noGrp="1" noChangeArrowheads="1"/>
          </p:cNvSpPr>
          <p:nvPr>
            <p:ph type="title"/>
          </p:nvPr>
        </p:nvSpPr>
        <p:spPr>
          <a:xfrm>
            <a:off x="179388" y="188913"/>
            <a:ext cx="7772400" cy="876300"/>
          </a:xfrm>
        </p:spPr>
        <p:txBody>
          <a:bodyPr/>
          <a:lstStyle/>
          <a:p>
            <a:r>
              <a:rPr lang="en-GB" altLang="en-US"/>
              <a:t>Text Layout</a:t>
            </a:r>
          </a:p>
        </p:txBody>
      </p:sp>
      <p:sp>
        <p:nvSpPr>
          <p:cNvPr id="26627" name="Rectangle 3">
            <a:extLst>
              <a:ext uri="{FF2B5EF4-FFF2-40B4-BE49-F238E27FC236}">
                <a16:creationId xmlns:a16="http://schemas.microsoft.com/office/drawing/2014/main" id="{E4C695A5-E617-4318-BA62-7252A86494BB}"/>
              </a:ext>
            </a:extLst>
          </p:cNvPr>
          <p:cNvSpPr>
            <a:spLocks noGrp="1" noChangeArrowheads="1"/>
          </p:cNvSpPr>
          <p:nvPr>
            <p:ph type="body" idx="1"/>
          </p:nvPr>
        </p:nvSpPr>
        <p:spPr>
          <a:xfrm>
            <a:off x="0" y="1714500"/>
            <a:ext cx="8458200" cy="4533900"/>
          </a:xfrm>
        </p:spPr>
        <p:txBody>
          <a:bodyPr/>
          <a:lstStyle/>
          <a:p>
            <a:pPr marL="901700" lvl="1" indent="-457200">
              <a:lnSpc>
                <a:spcPct val="90000"/>
              </a:lnSpc>
              <a:buClrTx/>
            </a:pPr>
            <a:r>
              <a:rPr lang="en-GB" altLang="en-US" sz="2400">
                <a:latin typeface="Arial" panose="020B0604020202020204" pitchFamily="34" charset="0"/>
              </a:rPr>
              <a:t>Do not centre or right justify all text as this makes it difficult to read</a:t>
            </a:r>
          </a:p>
          <a:p>
            <a:pPr marL="901700" lvl="1" indent="-457200">
              <a:lnSpc>
                <a:spcPct val="90000"/>
              </a:lnSpc>
              <a:buClrTx/>
            </a:pPr>
            <a:r>
              <a:rPr lang="en-GB" altLang="en-US" sz="2400">
                <a:latin typeface="Arial" panose="020B0604020202020204" pitchFamily="34" charset="0"/>
              </a:rPr>
              <a:t>Too large/small text makes viewers uncomfortable</a:t>
            </a:r>
          </a:p>
          <a:p>
            <a:pPr marL="901700" lvl="1" indent="-457200">
              <a:lnSpc>
                <a:spcPct val="90000"/>
              </a:lnSpc>
              <a:buClrTx/>
            </a:pPr>
            <a:r>
              <a:rPr lang="en-GB" altLang="en-US" sz="2400">
                <a:latin typeface="Arial" panose="020B0604020202020204" pitchFamily="34" charset="0"/>
              </a:rPr>
              <a:t>Headings, subheadings and main points should be highlighted (bold, italic or colour)</a:t>
            </a:r>
          </a:p>
          <a:p>
            <a:pPr marL="901700" lvl="1" indent="-457200">
              <a:lnSpc>
                <a:spcPct val="90000"/>
              </a:lnSpc>
              <a:buClrTx/>
            </a:pPr>
            <a:r>
              <a:rPr lang="en-GB" altLang="en-US" sz="2400">
                <a:latin typeface="Arial" panose="020B0604020202020204" pitchFamily="34" charset="0"/>
              </a:rPr>
              <a:t>Use same font size for similar things</a:t>
            </a:r>
          </a:p>
          <a:p>
            <a:pPr marL="901700" lvl="1" indent="-457200">
              <a:lnSpc>
                <a:spcPct val="90000"/>
              </a:lnSpc>
              <a:buClrTx/>
            </a:pPr>
            <a:r>
              <a:rPr lang="en-GB" altLang="en-US" sz="2400">
                <a:latin typeface="Arial" panose="020B0604020202020204" pitchFamily="34" charset="0"/>
              </a:rPr>
              <a:t>Don’t use underline for headings</a:t>
            </a:r>
          </a:p>
          <a:p>
            <a:pPr marL="901700" lvl="1" indent="-457200">
              <a:lnSpc>
                <a:spcPct val="90000"/>
              </a:lnSpc>
              <a:buClrTx/>
            </a:pPr>
            <a:r>
              <a:rPr lang="en-GB" altLang="en-US" sz="2400">
                <a:latin typeface="Arial" panose="020B0604020202020204" pitchFamily="34" charset="0"/>
              </a:rPr>
              <a:t>Avoid all upper case text as lower case is easier to read</a:t>
            </a:r>
          </a:p>
          <a:p>
            <a:pPr marL="901700" lvl="1" indent="-457200">
              <a:lnSpc>
                <a:spcPct val="90000"/>
              </a:lnSpc>
              <a:buClrTx/>
            </a:pPr>
            <a:r>
              <a:rPr lang="en-GB" altLang="en-US" sz="2400">
                <a:latin typeface="Arial" panose="020B0604020202020204" pitchFamily="34" charset="0"/>
              </a:rPr>
              <a:t>Screen text should be left justified with ragged right edge</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8EABB0E4-BF8E-486A-A942-117519032B7D}"/>
              </a:ext>
            </a:extLst>
          </p:cNvPr>
          <p:cNvSpPr>
            <a:spLocks noGrp="1" noChangeArrowheads="1"/>
          </p:cNvSpPr>
          <p:nvPr>
            <p:ph type="title"/>
          </p:nvPr>
        </p:nvSpPr>
        <p:spPr/>
        <p:txBody>
          <a:bodyPr/>
          <a:lstStyle/>
          <a:p>
            <a:r>
              <a:rPr lang="en-GB" altLang="en-US"/>
              <a:t>Web Page Layout</a:t>
            </a:r>
          </a:p>
        </p:txBody>
      </p:sp>
      <p:sp>
        <p:nvSpPr>
          <p:cNvPr id="27651" name="Content Placeholder 2">
            <a:extLst>
              <a:ext uri="{FF2B5EF4-FFF2-40B4-BE49-F238E27FC236}">
                <a16:creationId xmlns:a16="http://schemas.microsoft.com/office/drawing/2014/main" id="{0EBE3C91-3A22-462D-8E46-A6784EEDFA9F}"/>
              </a:ext>
            </a:extLst>
          </p:cNvPr>
          <p:cNvSpPr>
            <a:spLocks noGrp="1" noChangeArrowheads="1"/>
          </p:cNvSpPr>
          <p:nvPr>
            <p:ph idx="1"/>
          </p:nvPr>
        </p:nvSpPr>
        <p:spPr>
          <a:xfrm>
            <a:off x="285750" y="2000250"/>
            <a:ext cx="9039225" cy="2941638"/>
          </a:xfrm>
        </p:spPr>
        <p:txBody>
          <a:bodyPr/>
          <a:lstStyle/>
          <a:p>
            <a:pPr marL="901700" lvl="1" indent="-457200">
              <a:buClr>
                <a:schemeClr val="tx1"/>
              </a:buClr>
            </a:pPr>
            <a:r>
              <a:rPr lang="en-GB" altLang="en-US">
                <a:latin typeface="Arial" panose="020B0604020202020204" pitchFamily="34" charset="0"/>
              </a:rPr>
              <a:t>Users scan rather than read everything</a:t>
            </a:r>
          </a:p>
          <a:p>
            <a:pPr marL="901700" lvl="1" indent="-457200">
              <a:buClr>
                <a:schemeClr val="tx1"/>
              </a:buClr>
            </a:pPr>
            <a:r>
              <a:rPr lang="en-GB" altLang="en-US">
                <a:latin typeface="Arial" panose="020B0604020202020204" pitchFamily="34" charset="0"/>
              </a:rPr>
              <a:t>Users tend to look for headings that tell them “this is what I want”</a:t>
            </a:r>
          </a:p>
          <a:p>
            <a:pPr marL="901700" lvl="1" indent="-457200">
              <a:buClr>
                <a:schemeClr val="tx1"/>
              </a:buClr>
            </a:pPr>
            <a:r>
              <a:rPr lang="en-GB" altLang="en-US">
                <a:latin typeface="Arial" panose="020B0604020202020204" pitchFamily="34" charset="0"/>
              </a:rPr>
              <a:t>Scan technology shows where users tend to look on a webpage – this is where you put key information</a:t>
            </a:r>
          </a:p>
          <a:p>
            <a:endParaRPr lang="en-GB" altLang="en-US" sz="800"/>
          </a:p>
        </p:txBody>
      </p:sp>
      <p:sp>
        <p:nvSpPr>
          <p:cNvPr id="27652" name="AutoShape 2">
            <a:extLst>
              <a:ext uri="{FF2B5EF4-FFF2-40B4-BE49-F238E27FC236}">
                <a16:creationId xmlns:a16="http://schemas.microsoft.com/office/drawing/2014/main" id="{8CC1798E-3A82-488C-B6F8-31320ED0A1BD}"/>
              </a:ext>
            </a:extLst>
          </p:cNvPr>
          <p:cNvSpPr>
            <a:spLocks noChangeAspect="1" noChangeArrowheads="1"/>
          </p:cNvSpPr>
          <p:nvPr/>
        </p:nvSpPr>
        <p:spPr bwMode="auto">
          <a:xfrm>
            <a:off x="168275" y="-1325563"/>
            <a:ext cx="3810000" cy="2762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endParaRPr>
          </a:p>
        </p:txBody>
      </p:sp>
      <p:sp>
        <p:nvSpPr>
          <p:cNvPr id="27653" name="AutoShape 4">
            <a:extLst>
              <a:ext uri="{FF2B5EF4-FFF2-40B4-BE49-F238E27FC236}">
                <a16:creationId xmlns:a16="http://schemas.microsoft.com/office/drawing/2014/main" id="{2D3E04BD-7C7D-432D-9DE0-067D132C8F90}"/>
              </a:ext>
            </a:extLst>
          </p:cNvPr>
          <p:cNvSpPr>
            <a:spLocks noChangeAspect="1" noChangeArrowheads="1"/>
          </p:cNvSpPr>
          <p:nvPr/>
        </p:nvSpPr>
        <p:spPr bwMode="auto">
          <a:xfrm>
            <a:off x="168275" y="-1325563"/>
            <a:ext cx="3810000" cy="2762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a:extLst>
              <a:ext uri="{FF2B5EF4-FFF2-40B4-BE49-F238E27FC236}">
                <a16:creationId xmlns:a16="http://schemas.microsoft.com/office/drawing/2014/main" id="{22F5226B-A898-4BC7-8730-B0BF93E8A8A0}"/>
              </a:ext>
            </a:extLst>
          </p:cNvPr>
          <p:cNvSpPr>
            <a:spLocks noGrp="1" noChangeArrowheads="1"/>
          </p:cNvSpPr>
          <p:nvPr>
            <p:ph type="title"/>
          </p:nvPr>
        </p:nvSpPr>
        <p:spPr/>
        <p:txBody>
          <a:bodyPr/>
          <a:lstStyle/>
          <a:p>
            <a:pPr eaLnBrk="1" hangingPunct="1"/>
            <a:r>
              <a:rPr lang="en-US" altLang="en-US"/>
              <a:t>The Old Internet</a:t>
            </a:r>
          </a:p>
        </p:txBody>
      </p:sp>
      <p:sp>
        <p:nvSpPr>
          <p:cNvPr id="12291" name="Rectangle 5">
            <a:extLst>
              <a:ext uri="{FF2B5EF4-FFF2-40B4-BE49-F238E27FC236}">
                <a16:creationId xmlns:a16="http://schemas.microsoft.com/office/drawing/2014/main" id="{5311D29E-CF53-45F4-A458-12433850FAD0}"/>
              </a:ext>
            </a:extLst>
          </p:cNvPr>
          <p:cNvSpPr>
            <a:spLocks noGrp="1" noChangeArrowheads="1"/>
          </p:cNvSpPr>
          <p:nvPr>
            <p:ph idx="1"/>
          </p:nvPr>
        </p:nvSpPr>
        <p:spPr/>
        <p:txBody>
          <a:bodyPr/>
          <a:lstStyle/>
          <a:p>
            <a:pPr lvl="1" eaLnBrk="1" hangingPunct="1">
              <a:buClr>
                <a:schemeClr val="tx1"/>
              </a:buClr>
            </a:pPr>
            <a:r>
              <a:rPr lang="en-GB" altLang="en-US">
                <a:solidFill>
                  <a:schemeClr val="tx1"/>
                </a:solidFill>
                <a:latin typeface="Arial" panose="020B0604020202020204" pitchFamily="34" charset="0"/>
              </a:rPr>
              <a:t>Static web pages needed to be refreshed by the server every time the data changed</a:t>
            </a:r>
          </a:p>
          <a:p>
            <a:pPr lvl="2" eaLnBrk="1" hangingPunct="1"/>
            <a:r>
              <a:rPr lang="en-GB" altLang="en-US">
                <a:solidFill>
                  <a:schemeClr val="tx1"/>
                </a:solidFill>
                <a:latin typeface="Arial" panose="020B0604020202020204" pitchFamily="34" charset="0"/>
              </a:rPr>
              <a:t>Almost everything was gone server side</a:t>
            </a:r>
          </a:p>
          <a:p>
            <a:pPr lvl="1" eaLnBrk="1" hangingPunct="1">
              <a:buClr>
                <a:schemeClr val="tx1"/>
              </a:buClr>
            </a:pPr>
            <a:r>
              <a:rPr lang="en-GB" altLang="en-US">
                <a:solidFill>
                  <a:schemeClr val="tx1"/>
                </a:solidFill>
                <a:latin typeface="Arial" panose="020B0604020202020204" pitchFamily="34" charset="0"/>
              </a:rPr>
              <a:t>Working with web pages was very slow</a:t>
            </a:r>
          </a:p>
          <a:p>
            <a:pPr lvl="2" eaLnBrk="1" hangingPunct="1"/>
            <a:r>
              <a:rPr lang="en-GB" altLang="en-US">
                <a:solidFill>
                  <a:schemeClr val="tx1"/>
                </a:solidFill>
                <a:latin typeface="Arial" panose="020B0604020202020204" pitchFamily="34" charset="0"/>
              </a:rPr>
              <a:t>Every action would require sending of user data, forming the page, downloading and parsing of that page</a:t>
            </a:r>
          </a:p>
          <a:p>
            <a:pPr lvl="1" eaLnBrk="1" hangingPunct="1">
              <a:buClrTx/>
            </a:pPr>
            <a:r>
              <a:rPr lang="en-GB" altLang="en-US">
                <a:solidFill>
                  <a:schemeClr val="tx1"/>
                </a:solidFill>
                <a:latin typeface="Arial" panose="020B0604020202020204" pitchFamily="34" charset="0"/>
              </a:rPr>
              <a:t>Client computers fetch information from central servers to display web pages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8">
            <a:extLst>
              <a:ext uri="{FF2B5EF4-FFF2-40B4-BE49-F238E27FC236}">
                <a16:creationId xmlns:a16="http://schemas.microsoft.com/office/drawing/2014/main" id="{D70E6A9E-B178-453E-96EA-F6DDBC19B4EE}"/>
              </a:ext>
            </a:extLst>
          </p:cNvPr>
          <p:cNvSpPr>
            <a:spLocks noGrp="1" noChangeArrowheads="1"/>
          </p:cNvSpPr>
          <p:nvPr>
            <p:ph type="title"/>
          </p:nvPr>
        </p:nvSpPr>
        <p:spPr/>
        <p:txBody>
          <a:bodyPr/>
          <a:lstStyle/>
          <a:p>
            <a:pPr eaLnBrk="1" hangingPunct="1"/>
            <a:r>
              <a:rPr lang="en-US" altLang="en-US"/>
              <a:t>CSS3</a:t>
            </a:r>
          </a:p>
        </p:txBody>
      </p:sp>
      <p:sp>
        <p:nvSpPr>
          <p:cNvPr id="28675" name="Rectangle 9">
            <a:extLst>
              <a:ext uri="{FF2B5EF4-FFF2-40B4-BE49-F238E27FC236}">
                <a16:creationId xmlns:a16="http://schemas.microsoft.com/office/drawing/2014/main" id="{80ACD617-2243-45C9-AE50-B873564F9AF0}"/>
              </a:ext>
            </a:extLst>
          </p:cNvPr>
          <p:cNvSpPr>
            <a:spLocks noGrp="1" noChangeArrowheads="1"/>
          </p:cNvSpPr>
          <p:nvPr>
            <p:ph idx="1"/>
          </p:nvPr>
        </p:nvSpPr>
        <p:spPr/>
        <p:txBody>
          <a:bodyPr/>
          <a:lstStyle/>
          <a:p>
            <a:pPr marL="444500" lvl="1" eaLnBrk="1" hangingPunct="1">
              <a:buClrTx/>
            </a:pPr>
            <a:r>
              <a:rPr lang="en-US" altLang="en-US">
                <a:latin typeface="Arial" panose="020B0604020202020204" pitchFamily="34" charset="0"/>
              </a:rPr>
              <a:t>CSS stands for Cascading Style Sheet and describes how the computer interface deals with the layout, colours and fonts on a website.</a:t>
            </a:r>
          </a:p>
          <a:p>
            <a:pPr marL="444500" lvl="1" eaLnBrk="1" hangingPunct="1">
              <a:buClrTx/>
            </a:pPr>
            <a:r>
              <a:rPr lang="en-US" altLang="en-US">
                <a:latin typeface="Arial" panose="020B0604020202020204" pitchFamily="34" charset="0"/>
              </a:rPr>
              <a:t>CSS separates these elements from the web page.</a:t>
            </a:r>
          </a:p>
          <a:p>
            <a:pPr marL="444500" lvl="1" eaLnBrk="1" hangingPunct="1">
              <a:buClrTx/>
            </a:pPr>
            <a:r>
              <a:rPr lang="en-US" altLang="en-US">
                <a:latin typeface="Arial" panose="020B0604020202020204" pitchFamily="34" charset="0"/>
              </a:rPr>
              <a:t>CSS can improve accessibility of a webpage.</a:t>
            </a:r>
          </a:p>
          <a:p>
            <a:pPr marL="444500" lvl="1" eaLnBrk="1" hangingPunct="1">
              <a:buClrTx/>
            </a:pPr>
            <a:r>
              <a:rPr lang="en-US" altLang="en-US">
                <a:latin typeface="Arial" panose="020B0604020202020204" pitchFamily="34" charset="0"/>
              </a:rPr>
              <a:t>CSS3 is the latest version of the cascading style sheet language and includes new presentation techniques such as shadows, gradients and rounded corners.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27D1E07C-66BB-4A86-BAE1-6793E822EE15}"/>
              </a:ext>
            </a:extLst>
          </p:cNvPr>
          <p:cNvSpPr>
            <a:spLocks noGrp="1" noChangeArrowheads="1"/>
          </p:cNvSpPr>
          <p:nvPr>
            <p:ph type="title"/>
          </p:nvPr>
        </p:nvSpPr>
        <p:spPr/>
        <p:txBody>
          <a:bodyPr/>
          <a:lstStyle/>
          <a:p>
            <a:r>
              <a:rPr lang="en-GB" altLang="en-US"/>
              <a:t>Example CSS</a:t>
            </a:r>
          </a:p>
        </p:txBody>
      </p:sp>
      <p:sp>
        <p:nvSpPr>
          <p:cNvPr id="29699" name="Content Placeholder 2">
            <a:extLst>
              <a:ext uri="{FF2B5EF4-FFF2-40B4-BE49-F238E27FC236}">
                <a16:creationId xmlns:a16="http://schemas.microsoft.com/office/drawing/2014/main" id="{3A4E8700-83E7-4736-8B16-2C11CAC16CEE}"/>
              </a:ext>
            </a:extLst>
          </p:cNvPr>
          <p:cNvSpPr>
            <a:spLocks noGrp="1" noChangeArrowheads="1"/>
          </p:cNvSpPr>
          <p:nvPr>
            <p:ph idx="1"/>
          </p:nvPr>
        </p:nvSpPr>
        <p:spPr/>
        <p:txBody>
          <a:bodyPr/>
          <a:lstStyle/>
          <a:p>
            <a:r>
              <a:rPr lang="en-GB" altLang="en-US"/>
              <a:t>Below is an example of css which you can produce in your text editor:</a:t>
            </a:r>
          </a:p>
          <a:p>
            <a:r>
              <a:rPr lang="en-GB" altLang="en-US"/>
              <a:t>	</a:t>
            </a:r>
            <a:r>
              <a:rPr lang="en-GB" altLang="en-US" sz="1400"/>
              <a:t>body {</a:t>
            </a:r>
            <a:br>
              <a:rPr lang="en-GB" altLang="en-US" sz="1400"/>
            </a:br>
            <a:r>
              <a:rPr lang="en-GB" altLang="en-US" sz="1400"/>
              <a:t>    background-color: red;</a:t>
            </a:r>
            <a:br>
              <a:rPr lang="en-GB" altLang="en-US" sz="1400"/>
            </a:br>
            <a:r>
              <a:rPr lang="en-GB" altLang="en-US" sz="1400"/>
              <a:t>}</a:t>
            </a:r>
            <a:br>
              <a:rPr lang="en-GB" altLang="en-US" sz="1400"/>
            </a:br>
            <a:br>
              <a:rPr lang="en-GB" altLang="en-US" sz="1400"/>
            </a:br>
            <a:r>
              <a:rPr lang="en-GB" altLang="en-US" sz="1400"/>
              <a:t>h1 {</a:t>
            </a:r>
            <a:br>
              <a:rPr lang="en-GB" altLang="en-US" sz="1400"/>
            </a:br>
            <a:r>
              <a:rPr lang="en-GB" altLang="en-US" sz="1400"/>
              <a:t>    color: white;</a:t>
            </a:r>
            <a:br>
              <a:rPr lang="en-GB" altLang="en-US" sz="1400"/>
            </a:br>
            <a:r>
              <a:rPr lang="en-GB" altLang="en-US" sz="1400"/>
              <a:t>    text-align: left;</a:t>
            </a:r>
            <a:br>
              <a:rPr lang="en-GB" altLang="en-US" sz="1400"/>
            </a:br>
            <a:r>
              <a:rPr lang="en-GB" altLang="en-US" sz="1400"/>
              <a:t>}</a:t>
            </a:r>
            <a:br>
              <a:rPr lang="en-GB" altLang="en-US" sz="1400"/>
            </a:br>
            <a:br>
              <a:rPr lang="en-GB" altLang="en-US" sz="1400"/>
            </a:br>
            <a:r>
              <a:rPr lang="en-GB" altLang="en-US" sz="1400"/>
              <a:t>p {</a:t>
            </a:r>
            <a:br>
              <a:rPr lang="en-GB" altLang="en-US" sz="1400"/>
            </a:br>
            <a:r>
              <a:rPr lang="en-GB" altLang="en-US" sz="1400"/>
              <a:t>    font-family: courier;</a:t>
            </a:r>
            <a:br>
              <a:rPr lang="en-GB" altLang="en-US" sz="1400"/>
            </a:br>
            <a:r>
              <a:rPr lang="en-GB" altLang="en-US" sz="1400"/>
              <a:t>    font-size: 16px;</a:t>
            </a:r>
            <a:br>
              <a:rPr lang="en-GB" altLang="en-US" sz="1400"/>
            </a:br>
            <a:r>
              <a:rPr lang="en-GB" altLang="en-US" sz="1400"/>
              <a:t>} </a:t>
            </a:r>
          </a:p>
        </p:txBody>
      </p:sp>
    </p:spTree>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8">
            <a:extLst>
              <a:ext uri="{FF2B5EF4-FFF2-40B4-BE49-F238E27FC236}">
                <a16:creationId xmlns:a16="http://schemas.microsoft.com/office/drawing/2014/main" id="{F58CCAC4-EE8B-4160-A467-6F159D08245C}"/>
              </a:ext>
            </a:extLst>
          </p:cNvPr>
          <p:cNvSpPr>
            <a:spLocks noGrp="1" noChangeArrowheads="1"/>
          </p:cNvSpPr>
          <p:nvPr>
            <p:ph type="title"/>
          </p:nvPr>
        </p:nvSpPr>
        <p:spPr/>
        <p:txBody>
          <a:bodyPr/>
          <a:lstStyle/>
          <a:p>
            <a:pPr eaLnBrk="1" hangingPunct="1"/>
            <a:r>
              <a:rPr lang="en-US" altLang="en-US"/>
              <a:t>Semantic HTML elements</a:t>
            </a:r>
          </a:p>
        </p:txBody>
      </p:sp>
      <p:sp>
        <p:nvSpPr>
          <p:cNvPr id="30723" name="Rectangle 9">
            <a:extLst>
              <a:ext uri="{FF2B5EF4-FFF2-40B4-BE49-F238E27FC236}">
                <a16:creationId xmlns:a16="http://schemas.microsoft.com/office/drawing/2014/main" id="{255A9B2A-2F8A-4001-B54C-299407B49494}"/>
              </a:ext>
            </a:extLst>
          </p:cNvPr>
          <p:cNvSpPr>
            <a:spLocks noGrp="1" noChangeArrowheads="1"/>
          </p:cNvSpPr>
          <p:nvPr>
            <p:ph idx="1"/>
          </p:nvPr>
        </p:nvSpPr>
        <p:spPr/>
        <p:txBody>
          <a:bodyPr/>
          <a:lstStyle/>
          <a:p>
            <a:pPr marL="444500" lvl="1" eaLnBrk="1" hangingPunct="1"/>
            <a:r>
              <a:rPr lang="en-US" altLang="en-US">
                <a:latin typeface="Arial" panose="020B0604020202020204" pitchFamily="34" charset="0"/>
              </a:rPr>
              <a:t>Semantic implies meaning and it is concerned with meaning rather than structure eg:</a:t>
            </a:r>
          </a:p>
          <a:p>
            <a:pPr marL="979488" lvl="2" eaLnBrk="1" hangingPunct="1"/>
            <a:r>
              <a:rPr lang="en-US" altLang="en-US">
                <a:latin typeface="Arial" panose="020B0604020202020204" pitchFamily="34" charset="0"/>
              </a:rPr>
              <a:t>&lt;div&gt; - this tag doesn’t tell us what the content is – this is an example of a non-semantic element</a:t>
            </a:r>
          </a:p>
          <a:p>
            <a:pPr marL="979488" lvl="2" eaLnBrk="1" hangingPunct="1"/>
            <a:r>
              <a:rPr lang="en-US" altLang="en-US">
                <a:latin typeface="Arial" panose="020B0604020202020204" pitchFamily="34" charset="0"/>
              </a:rPr>
              <a:t>&lt;form&gt; - this tag tells us what the content is and is an example of a semantic element</a:t>
            </a:r>
          </a:p>
          <a:p>
            <a:pPr marL="444500" lvl="1" eaLnBrk="1" hangingPunct="1"/>
            <a:r>
              <a:rPr lang="en-US" altLang="en-US">
                <a:latin typeface="Arial" panose="020B0604020202020204" pitchFamily="34" charset="0"/>
              </a:rPr>
              <a:t>Without semantic structure some “machines” will not be able to read your website and may be missed by search engines.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A3F51526-35BD-4EE1-B253-E0B17AC906D4}"/>
              </a:ext>
            </a:extLst>
          </p:cNvPr>
          <p:cNvSpPr>
            <a:spLocks noGrp="1" noChangeArrowheads="1"/>
          </p:cNvSpPr>
          <p:nvPr>
            <p:ph type="title"/>
          </p:nvPr>
        </p:nvSpPr>
        <p:spPr/>
        <p:txBody>
          <a:bodyPr/>
          <a:lstStyle/>
          <a:p>
            <a:r>
              <a:rPr lang="en-GB" altLang="en-US"/>
              <a:t>Semantic HTML5 Elements</a:t>
            </a:r>
          </a:p>
        </p:txBody>
      </p:sp>
      <p:sp>
        <p:nvSpPr>
          <p:cNvPr id="31747" name="Content Placeholder 2">
            <a:extLst>
              <a:ext uri="{FF2B5EF4-FFF2-40B4-BE49-F238E27FC236}">
                <a16:creationId xmlns:a16="http://schemas.microsoft.com/office/drawing/2014/main" id="{15020A30-3C11-44D6-B11B-5BC6D81AAB23}"/>
              </a:ext>
            </a:extLst>
          </p:cNvPr>
          <p:cNvSpPr>
            <a:spLocks noGrp="1" noChangeArrowheads="1"/>
          </p:cNvSpPr>
          <p:nvPr>
            <p:ph idx="1"/>
          </p:nvPr>
        </p:nvSpPr>
        <p:spPr/>
        <p:txBody>
          <a:bodyPr/>
          <a:lstStyle/>
          <a:p>
            <a:r>
              <a:rPr lang="en-GB" altLang="en-US"/>
              <a:t>Some examples:</a:t>
            </a:r>
          </a:p>
          <a:p>
            <a:r>
              <a:rPr lang="en-GB" altLang="en-US"/>
              <a:t>	&lt;header&gt;</a:t>
            </a:r>
          </a:p>
          <a:p>
            <a:r>
              <a:rPr lang="en-GB" altLang="en-US"/>
              <a:t>&lt;nav&gt;</a:t>
            </a:r>
          </a:p>
          <a:p>
            <a:r>
              <a:rPr lang="en-GB" altLang="en-US"/>
              <a:t>&lt;section&gt;</a:t>
            </a:r>
          </a:p>
          <a:p>
            <a:r>
              <a:rPr lang="en-GB" altLang="en-US"/>
              <a:t>&lt;article&gt;</a:t>
            </a:r>
          </a:p>
          <a:p>
            <a:r>
              <a:rPr lang="en-GB" altLang="en-US"/>
              <a:t>&lt;summary&gt;</a:t>
            </a:r>
          </a:p>
          <a:p>
            <a:r>
              <a:rPr lang="en-GB" altLang="en-US"/>
              <a:t>&lt;time&gt;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B26DC248-4D05-4922-9CBB-6F8AF6314383}"/>
              </a:ext>
            </a:extLst>
          </p:cNvPr>
          <p:cNvSpPr>
            <a:spLocks noGrp="1" noChangeArrowheads="1"/>
          </p:cNvSpPr>
          <p:nvPr>
            <p:ph type="title"/>
          </p:nvPr>
        </p:nvSpPr>
        <p:spPr/>
        <p:txBody>
          <a:bodyPr/>
          <a:lstStyle/>
          <a:p>
            <a:r>
              <a:rPr lang="en-GB" altLang="en-US"/>
              <a:t>HTML5 Elements</a:t>
            </a:r>
          </a:p>
        </p:txBody>
      </p:sp>
      <p:sp>
        <p:nvSpPr>
          <p:cNvPr id="32771" name="Content Placeholder 2">
            <a:extLst>
              <a:ext uri="{FF2B5EF4-FFF2-40B4-BE49-F238E27FC236}">
                <a16:creationId xmlns:a16="http://schemas.microsoft.com/office/drawing/2014/main" id="{2A86D8D3-C19B-4609-BEB3-8D32CB32CA2F}"/>
              </a:ext>
            </a:extLst>
          </p:cNvPr>
          <p:cNvSpPr>
            <a:spLocks noGrp="1" noChangeArrowheads="1"/>
          </p:cNvSpPr>
          <p:nvPr>
            <p:ph idx="1"/>
          </p:nvPr>
        </p:nvSpPr>
        <p:spPr>
          <a:xfrm>
            <a:off x="103188" y="1844675"/>
            <a:ext cx="8856662" cy="4319588"/>
          </a:xfrm>
        </p:spPr>
        <p:txBody>
          <a:bodyPr/>
          <a:lstStyle/>
          <a:p>
            <a:pPr marL="444500" lvl="1" eaLnBrk="1" hangingPunct="1">
              <a:buClr>
                <a:schemeClr val="tx1"/>
              </a:buClr>
            </a:pPr>
            <a:r>
              <a:rPr lang="en-GB" altLang="en-US">
                <a:latin typeface="Arial" panose="020B0604020202020204" pitchFamily="34" charset="0"/>
              </a:rPr>
              <a:t>A home page may be split into different sections for the introduction, main information and contact information.</a:t>
            </a:r>
          </a:p>
          <a:p>
            <a:pPr marL="444500" lvl="1" eaLnBrk="1" hangingPunct="1">
              <a:buClr>
                <a:schemeClr val="tx1"/>
              </a:buClr>
            </a:pPr>
            <a:r>
              <a:rPr lang="en-GB" altLang="en-US">
                <a:latin typeface="Arial" panose="020B0604020202020204" pitchFamily="34" charset="0"/>
              </a:rPr>
              <a:t>&lt;selection&gt; element defines a section in the document.</a:t>
            </a:r>
          </a:p>
          <a:p>
            <a:pPr marL="444500" lvl="1" eaLnBrk="1" hangingPunct="1">
              <a:buClr>
                <a:schemeClr val="tx1"/>
              </a:buClr>
            </a:pPr>
            <a:r>
              <a:rPr lang="en-GB" altLang="en-US">
                <a:latin typeface="Arial" panose="020B0604020202020204" pitchFamily="34" charset="0"/>
              </a:rPr>
              <a:t>&lt;selection&gt; element can be used to split the home page into different sections.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8">
            <a:extLst>
              <a:ext uri="{FF2B5EF4-FFF2-40B4-BE49-F238E27FC236}">
                <a16:creationId xmlns:a16="http://schemas.microsoft.com/office/drawing/2014/main" id="{634953EC-C02A-4603-B4DD-EAD8B6316E15}"/>
              </a:ext>
            </a:extLst>
          </p:cNvPr>
          <p:cNvSpPr>
            <a:spLocks noGrp="1" noChangeArrowheads="1"/>
          </p:cNvSpPr>
          <p:nvPr>
            <p:ph type="title"/>
          </p:nvPr>
        </p:nvSpPr>
        <p:spPr/>
        <p:txBody>
          <a:bodyPr/>
          <a:lstStyle/>
          <a:p>
            <a:pPr eaLnBrk="1" hangingPunct="1"/>
            <a:r>
              <a:rPr lang="en-US" altLang="en-US"/>
              <a:t>Responsive Design</a:t>
            </a:r>
          </a:p>
        </p:txBody>
      </p:sp>
      <p:sp>
        <p:nvSpPr>
          <p:cNvPr id="33795" name="Rectangle 9">
            <a:extLst>
              <a:ext uri="{FF2B5EF4-FFF2-40B4-BE49-F238E27FC236}">
                <a16:creationId xmlns:a16="http://schemas.microsoft.com/office/drawing/2014/main" id="{E78CDDB2-1BCC-4010-A9B1-2681A351081A}"/>
              </a:ext>
            </a:extLst>
          </p:cNvPr>
          <p:cNvSpPr>
            <a:spLocks noGrp="1" noChangeArrowheads="1"/>
          </p:cNvSpPr>
          <p:nvPr>
            <p:ph idx="1"/>
          </p:nvPr>
        </p:nvSpPr>
        <p:spPr/>
        <p:txBody>
          <a:bodyPr/>
          <a:lstStyle/>
          <a:p>
            <a:pPr marL="444500" lvl="1" eaLnBrk="1" hangingPunct="1">
              <a:buClrTx/>
            </a:pPr>
            <a:r>
              <a:rPr lang="en-US" altLang="en-US">
                <a:latin typeface="Arial" panose="020B0604020202020204" pitchFamily="34" charset="0"/>
              </a:rPr>
              <a:t>Responsive web design allows the web designer to provide a site for optimal viewing on different devices eg a computer desktop, tablet or mobile phone.</a:t>
            </a:r>
          </a:p>
          <a:p>
            <a:pPr marL="444500" lvl="1" eaLnBrk="1" hangingPunct="1">
              <a:buClrTx/>
            </a:pPr>
            <a:r>
              <a:rPr lang="en-US" altLang="en-US">
                <a:latin typeface="Arial" panose="020B0604020202020204" pitchFamily="34" charset="0"/>
              </a:rPr>
              <a:t>Responsive web design uses CSS and HTML to make the content look good on any device by resizing, hiding, shrinking or enlarging the content.</a:t>
            </a:r>
          </a:p>
          <a:p>
            <a:pPr marL="444500" lvl="1" eaLnBrk="1" hangingPunct="1"/>
            <a:endParaRPr lang="en-US" altLang="en-US">
              <a:latin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9272E7CB-7F3F-46AD-9CD5-3A40A53E6795}"/>
              </a:ext>
            </a:extLst>
          </p:cNvPr>
          <p:cNvSpPr>
            <a:spLocks noGrp="1" noChangeArrowheads="1"/>
          </p:cNvSpPr>
          <p:nvPr>
            <p:ph type="title"/>
          </p:nvPr>
        </p:nvSpPr>
        <p:spPr/>
        <p:txBody>
          <a:bodyPr/>
          <a:lstStyle/>
          <a:p>
            <a:r>
              <a:rPr lang="en-GB" altLang="en-US"/>
              <a:t>Web Site Templates</a:t>
            </a:r>
          </a:p>
        </p:txBody>
      </p:sp>
      <p:sp>
        <p:nvSpPr>
          <p:cNvPr id="34819" name="Content Placeholder 2">
            <a:extLst>
              <a:ext uri="{FF2B5EF4-FFF2-40B4-BE49-F238E27FC236}">
                <a16:creationId xmlns:a16="http://schemas.microsoft.com/office/drawing/2014/main" id="{48F7A43E-E2AA-47AA-997D-384147AD5814}"/>
              </a:ext>
            </a:extLst>
          </p:cNvPr>
          <p:cNvSpPr>
            <a:spLocks noGrp="1" noChangeArrowheads="1"/>
          </p:cNvSpPr>
          <p:nvPr>
            <p:ph idx="1"/>
          </p:nvPr>
        </p:nvSpPr>
        <p:spPr/>
        <p:txBody>
          <a:bodyPr/>
          <a:lstStyle/>
          <a:p>
            <a:pPr marL="901700" lvl="1" indent="-457200">
              <a:buClrTx/>
            </a:pPr>
            <a:r>
              <a:rPr lang="en-GB" altLang="en-US">
                <a:latin typeface="Arial" panose="020B0604020202020204" pitchFamily="34" charset="0"/>
              </a:rPr>
              <a:t>W3.CSS website has created some templates which you can download and edit.  These are based on different themes eg band, art, architect for example.</a:t>
            </a:r>
          </a:p>
          <a:p>
            <a:pPr marL="901700" lvl="1" indent="-457200">
              <a:buClrTx/>
            </a:pPr>
            <a:r>
              <a:rPr lang="en-GB" altLang="en-US">
                <a:latin typeface="Arial" panose="020B0604020202020204" pitchFamily="34" charset="0"/>
              </a:rPr>
              <a:t>Visit: </a:t>
            </a:r>
            <a:r>
              <a:rPr lang="en-GB" altLang="en-US">
                <a:latin typeface="Arial" panose="020B0604020202020204" pitchFamily="34" charset="0"/>
                <a:hlinkClick r:id="rId2"/>
              </a:rPr>
              <a:t>https://www.w3schools.com/Css/css_rwd_templates.asp</a:t>
            </a:r>
            <a:endParaRPr lang="en-GB" altLang="en-US">
              <a:latin typeface="Arial" panose="020B0604020202020204" pitchFamily="34" charset="0"/>
            </a:endParaRPr>
          </a:p>
          <a:p>
            <a:pPr marL="901700" lvl="1" indent="-457200">
              <a:buClrTx/>
            </a:pPr>
            <a:r>
              <a:rPr lang="en-GB" altLang="en-US">
                <a:latin typeface="Arial" panose="020B0604020202020204" pitchFamily="34" charset="0"/>
              </a:rPr>
              <a:t>Have a look and see if these can help you.</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8">
            <a:extLst>
              <a:ext uri="{FF2B5EF4-FFF2-40B4-BE49-F238E27FC236}">
                <a16:creationId xmlns:a16="http://schemas.microsoft.com/office/drawing/2014/main" id="{543CE6ED-66E5-4616-83B6-51C90263A8CE}"/>
              </a:ext>
            </a:extLst>
          </p:cNvPr>
          <p:cNvSpPr>
            <a:spLocks noGrp="1" noChangeArrowheads="1"/>
          </p:cNvSpPr>
          <p:nvPr>
            <p:ph type="title"/>
          </p:nvPr>
        </p:nvSpPr>
        <p:spPr/>
        <p:txBody>
          <a:bodyPr/>
          <a:lstStyle/>
          <a:p>
            <a:pPr eaLnBrk="1" hangingPunct="1"/>
            <a:r>
              <a:rPr lang="en-US" altLang="en-US"/>
              <a:t>Bootstrap</a:t>
            </a:r>
          </a:p>
        </p:txBody>
      </p:sp>
      <p:sp>
        <p:nvSpPr>
          <p:cNvPr id="35843" name="Rectangle 9">
            <a:extLst>
              <a:ext uri="{FF2B5EF4-FFF2-40B4-BE49-F238E27FC236}">
                <a16:creationId xmlns:a16="http://schemas.microsoft.com/office/drawing/2014/main" id="{180F7818-D44A-4CE1-9A61-777D5DFB342A}"/>
              </a:ext>
            </a:extLst>
          </p:cNvPr>
          <p:cNvSpPr>
            <a:spLocks noGrp="1" noChangeArrowheads="1"/>
          </p:cNvSpPr>
          <p:nvPr>
            <p:ph idx="1"/>
          </p:nvPr>
        </p:nvSpPr>
        <p:spPr/>
        <p:txBody>
          <a:bodyPr/>
          <a:lstStyle/>
          <a:p>
            <a:pPr marL="444500" lvl="1" eaLnBrk="1" hangingPunct="1">
              <a:buClrTx/>
            </a:pPr>
            <a:r>
              <a:rPr lang="en-US" altLang="en-US">
                <a:latin typeface="Arial" panose="020B0604020202020204" pitchFamily="34" charset="0"/>
              </a:rPr>
              <a:t>Bootstrap is open source software which uses HTML, CSS and JS to build responsive mobile websites.  </a:t>
            </a:r>
          </a:p>
          <a:p>
            <a:pPr marL="444500" lvl="1" eaLnBrk="1" hangingPunct="1">
              <a:buClrTx/>
            </a:pPr>
            <a:r>
              <a:rPr lang="en-US" altLang="en-US">
                <a:latin typeface="Arial" panose="020B0604020202020204" pitchFamily="34" charset="0"/>
              </a:rPr>
              <a:t>Bootstrap uses HTML5 doctype.</a:t>
            </a:r>
          </a:p>
          <a:p>
            <a:pPr marL="444500" lvl="1" eaLnBrk="1" hangingPunct="1">
              <a:buClrTx/>
            </a:pPr>
            <a:r>
              <a:rPr lang="en-US" altLang="en-US">
                <a:latin typeface="Arial" panose="020B0604020202020204" pitchFamily="34" charset="0"/>
              </a:rPr>
              <a:t>Bootstrap is mobile first and optimizes code for mobile devices and then scales the website up using CSS media queries.</a:t>
            </a:r>
          </a:p>
          <a:p>
            <a:pPr marL="444500" lvl="1" eaLnBrk="1" hangingPunct="1">
              <a:buClrTx/>
            </a:pPr>
            <a:r>
              <a:rPr lang="en-US" altLang="en-US">
                <a:latin typeface="Arial" panose="020B0604020202020204" pitchFamily="34" charset="0"/>
              </a:rPr>
              <a:t>Bootstrap is free to download and use.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B40A483C-11DE-4610-9435-00E00034D434}"/>
              </a:ext>
            </a:extLst>
          </p:cNvPr>
          <p:cNvSpPr>
            <a:spLocks noGrp="1" noChangeArrowheads="1"/>
          </p:cNvSpPr>
          <p:nvPr>
            <p:ph type="title"/>
          </p:nvPr>
        </p:nvSpPr>
        <p:spPr/>
        <p:txBody>
          <a:bodyPr/>
          <a:lstStyle/>
          <a:p>
            <a:r>
              <a:rPr lang="en-GB" altLang="en-US"/>
              <a:t>Bootstrap Responsible Meta Tag</a:t>
            </a:r>
          </a:p>
        </p:txBody>
      </p:sp>
      <p:sp>
        <p:nvSpPr>
          <p:cNvPr id="36867" name="Content Placeholder 2">
            <a:extLst>
              <a:ext uri="{FF2B5EF4-FFF2-40B4-BE49-F238E27FC236}">
                <a16:creationId xmlns:a16="http://schemas.microsoft.com/office/drawing/2014/main" id="{E15687C7-4B2A-4964-B1D9-F3F1E76AAB27}"/>
              </a:ext>
            </a:extLst>
          </p:cNvPr>
          <p:cNvSpPr>
            <a:spLocks noGrp="1" noChangeArrowheads="1"/>
          </p:cNvSpPr>
          <p:nvPr>
            <p:ph idx="1"/>
          </p:nvPr>
        </p:nvSpPr>
        <p:spPr/>
        <p:txBody>
          <a:bodyPr/>
          <a:lstStyle/>
          <a:p>
            <a:pPr marL="342900" indent="-342900">
              <a:buFont typeface="Arial" panose="020B0604020202020204" pitchFamily="34" charset="0"/>
              <a:buChar char="•"/>
              <a:defRPr/>
            </a:pPr>
            <a:r>
              <a:rPr lang="en-GB" altLang="en-US" sz="2400" i="0" dirty="0">
                <a:solidFill>
                  <a:schemeClr val="tx1"/>
                </a:solidFill>
                <a:latin typeface="Arial" panose="020B0604020202020204" pitchFamily="34" charset="0"/>
              </a:rPr>
              <a:t>Previously we looked at code that allowed us to scale up, Bootstrap is developed for mobile first.</a:t>
            </a:r>
          </a:p>
          <a:p>
            <a:pPr marL="342900" indent="-342900">
              <a:buFont typeface="Arial" panose="020B0604020202020204" pitchFamily="34" charset="0"/>
              <a:buChar char="•"/>
              <a:defRPr/>
            </a:pPr>
            <a:r>
              <a:rPr lang="en-GB" altLang="en-US" sz="2400" i="0" dirty="0">
                <a:solidFill>
                  <a:schemeClr val="tx1"/>
                </a:solidFill>
                <a:latin typeface="Arial" panose="020B0604020202020204" pitchFamily="34" charset="0"/>
              </a:rPr>
              <a:t>The following responsible viewport meta tag needs to be included:</a:t>
            </a:r>
          </a:p>
          <a:p>
            <a:pPr marL="342900" indent="-342900">
              <a:buFont typeface="Arial" panose="020B0604020202020204" pitchFamily="34" charset="0"/>
              <a:buChar char="•"/>
              <a:defRPr/>
            </a:pPr>
            <a:endParaRPr lang="en-GB" altLang="en-US" sz="2400" i="0" dirty="0">
              <a:solidFill>
                <a:schemeClr val="tx1"/>
              </a:solidFill>
              <a:latin typeface="Arial" panose="020B0604020202020204" pitchFamily="34" charset="0"/>
            </a:endParaRPr>
          </a:p>
          <a:p>
            <a:pPr marL="342900" indent="-342900">
              <a:buFont typeface="Arial" panose="020B0604020202020204" pitchFamily="34" charset="0"/>
              <a:buChar char="•"/>
              <a:defRPr/>
            </a:pPr>
            <a:endParaRPr lang="en-GB" altLang="en-US" sz="2400" i="0" dirty="0">
              <a:solidFill>
                <a:schemeClr val="tx1"/>
              </a:solidFill>
              <a:latin typeface="Arial" panose="020B0604020202020204" pitchFamily="34" charset="0"/>
            </a:endParaRPr>
          </a:p>
          <a:p>
            <a:pPr marL="342900" indent="-342900">
              <a:buFont typeface="Arial" panose="020B0604020202020204" pitchFamily="34" charset="0"/>
              <a:buChar char="•"/>
              <a:defRPr/>
            </a:pPr>
            <a:endParaRPr lang="en-GB" altLang="en-US" sz="2400" i="0" dirty="0">
              <a:solidFill>
                <a:schemeClr val="tx1"/>
              </a:solidFill>
              <a:latin typeface="Arial" panose="020B0604020202020204" pitchFamily="34" charset="0"/>
            </a:endParaRPr>
          </a:p>
          <a:p>
            <a:pPr marL="787400" lvl="1" indent="-342900">
              <a:buClrTx/>
              <a:defRPr/>
            </a:pPr>
            <a:r>
              <a:rPr lang="en-GB" altLang="en-US" sz="2200" dirty="0">
                <a:latin typeface="Arial" panose="020B0604020202020204" pitchFamily="34" charset="0"/>
              </a:rPr>
              <a:t>The width=device-width sets the width of the page to follow the screen width.</a:t>
            </a:r>
          </a:p>
          <a:p>
            <a:pPr marL="787400" lvl="1" indent="-342900">
              <a:buClrTx/>
              <a:defRPr/>
            </a:pPr>
            <a:r>
              <a:rPr lang="en-GB" altLang="en-US" sz="2200" dirty="0">
                <a:latin typeface="Arial" panose="020B0604020202020204" pitchFamily="34" charset="0"/>
              </a:rPr>
              <a:t>Initial-scale=1 sets the zoom level when the page is loaded by the browser.</a:t>
            </a:r>
          </a:p>
          <a:p>
            <a:pPr>
              <a:defRPr/>
            </a:pPr>
            <a:endParaRPr lang="en-GB" altLang="en-US" dirty="0"/>
          </a:p>
        </p:txBody>
      </p:sp>
      <p:sp>
        <p:nvSpPr>
          <p:cNvPr id="2" name="Rectangle 1">
            <a:extLst>
              <a:ext uri="{FF2B5EF4-FFF2-40B4-BE49-F238E27FC236}">
                <a16:creationId xmlns:a16="http://schemas.microsoft.com/office/drawing/2014/main" id="{A201A0ED-CA30-459A-BD9A-9E4F00627487}"/>
              </a:ext>
            </a:extLst>
          </p:cNvPr>
          <p:cNvSpPr/>
          <p:nvPr/>
        </p:nvSpPr>
        <p:spPr bwMode="auto">
          <a:xfrm>
            <a:off x="341313" y="3716338"/>
            <a:ext cx="8547100" cy="100806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2400" b="0" i="0" u="none" strike="noStrike" kern="1200" cap="none" spc="0" normalizeH="0" baseline="0" noProof="0" dirty="0">
                <a:ln>
                  <a:noFill/>
                </a:ln>
                <a:solidFill>
                  <a:srgbClr val="4F81BD">
                    <a:lumMod val="75000"/>
                  </a:srgbClr>
                </a:solidFill>
                <a:effectLst/>
                <a:uLnTx/>
                <a:uFillTx/>
                <a:latin typeface="Arial" panose="020B0604020202020204" pitchFamily="34" charset="0"/>
                <a:ea typeface="MS PGothic" panose="020B0600070205080204" pitchFamily="34" charset="-128"/>
                <a:cs typeface="+mn-cs"/>
              </a:rPr>
              <a:t>&lt;meta name=“viewport” content=“width-device-width, initial-scale=1, shrink-to-fit=no”&gt;</a:t>
            </a:r>
            <a:endParaRPr kumimoji="0" lang="en-GB" sz="2400" b="0" i="0" u="none" strike="noStrike" kern="1200" cap="none" spc="0" normalizeH="0" baseline="0" noProof="0" dirty="0">
              <a:ln>
                <a:noFill/>
              </a:ln>
              <a:solidFill>
                <a:prstClr val="black"/>
              </a:solidFill>
              <a:effectLst/>
              <a:uLnTx/>
              <a:uFillTx/>
              <a:latin typeface="Arial" charset="0"/>
              <a:ea typeface="ＭＳ Ｐゴシック" pitchFamily="-32" charset="-128"/>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717764C1-F894-42B1-97DC-75A81D5D2167}"/>
              </a:ext>
            </a:extLst>
          </p:cNvPr>
          <p:cNvSpPr>
            <a:spLocks noGrp="1" noChangeArrowheads="1"/>
          </p:cNvSpPr>
          <p:nvPr>
            <p:ph type="title"/>
          </p:nvPr>
        </p:nvSpPr>
        <p:spPr/>
        <p:txBody>
          <a:bodyPr/>
          <a:lstStyle/>
          <a:p>
            <a:r>
              <a:rPr lang="en-GB" altLang="en-US"/>
              <a:t>Example Bootstrap Page</a:t>
            </a:r>
          </a:p>
        </p:txBody>
      </p:sp>
      <p:sp>
        <p:nvSpPr>
          <p:cNvPr id="37891" name="Content Placeholder 2">
            <a:extLst>
              <a:ext uri="{FF2B5EF4-FFF2-40B4-BE49-F238E27FC236}">
                <a16:creationId xmlns:a16="http://schemas.microsoft.com/office/drawing/2014/main" id="{F9D7A5A4-2012-43C0-B3C5-30B3EF127840}"/>
              </a:ext>
            </a:extLst>
          </p:cNvPr>
          <p:cNvSpPr>
            <a:spLocks noGrp="1" noChangeArrowheads="1"/>
          </p:cNvSpPr>
          <p:nvPr>
            <p:ph idx="1"/>
          </p:nvPr>
        </p:nvSpPr>
        <p:spPr/>
        <p:txBody>
          <a:bodyPr/>
          <a:lstStyle/>
          <a:p>
            <a:r>
              <a:rPr lang="en-GB" altLang="en-US" sz="1100"/>
              <a:t>This is an example of bootstrap page with responsive fixed with container:</a:t>
            </a:r>
          </a:p>
          <a:p>
            <a:r>
              <a:rPr lang="en-GB" altLang="en-US" sz="1100"/>
              <a:t>&lt;!DOCTYPE html&gt;</a:t>
            </a:r>
            <a:br>
              <a:rPr lang="en-GB" altLang="en-US" sz="1100"/>
            </a:br>
            <a:r>
              <a:rPr lang="en-GB" altLang="en-US" sz="1100"/>
              <a:t>&lt;html lang="en"&gt;</a:t>
            </a:r>
            <a:br>
              <a:rPr lang="en-GB" altLang="en-US" sz="1100"/>
            </a:br>
            <a:r>
              <a:rPr lang="en-GB" altLang="en-US" sz="1100"/>
              <a:t>&lt;head&gt;</a:t>
            </a:r>
            <a:br>
              <a:rPr lang="en-GB" altLang="en-US" sz="1100"/>
            </a:br>
            <a:r>
              <a:rPr lang="en-GB" altLang="en-US" sz="1100"/>
              <a:t>  &lt;title&gt;Bootstrap Example&lt;/title&gt;</a:t>
            </a:r>
            <a:br>
              <a:rPr lang="en-GB" altLang="en-US" sz="1100"/>
            </a:br>
            <a:r>
              <a:rPr lang="en-GB" altLang="en-US" sz="1100"/>
              <a:t>  &lt;meta charset="utf-8"&gt;</a:t>
            </a:r>
            <a:br>
              <a:rPr lang="en-GB" altLang="en-US" sz="1100"/>
            </a:br>
            <a:r>
              <a:rPr lang="en-GB" altLang="en-US" sz="1100"/>
              <a:t>  &lt;meta name="viewport" content="width=device-width, initial-scale=1"&gt;</a:t>
            </a:r>
            <a:br>
              <a:rPr lang="en-GB" altLang="en-US" sz="1100"/>
            </a:br>
            <a:r>
              <a:rPr lang="en-GB" altLang="en-US" sz="1100"/>
              <a:t>  &lt;link rel="stylesheet" href="https://maxcdn.bootstrapcdn.com/bootstrap/3.3.7/css/bootstrap.min.css"&gt;</a:t>
            </a:r>
            <a:br>
              <a:rPr lang="en-GB" altLang="en-US" sz="1100"/>
            </a:br>
            <a:r>
              <a:rPr lang="en-GB" altLang="en-US" sz="1100"/>
              <a:t>  &lt;script src="https://ajax.googleapis.com/ajax/libs/jquery/3.2.0/jquery.min.js"&gt;&lt;/script&gt;</a:t>
            </a:r>
            <a:br>
              <a:rPr lang="en-GB" altLang="en-US" sz="1100"/>
            </a:br>
            <a:r>
              <a:rPr lang="en-GB" altLang="en-US" sz="1100"/>
              <a:t>  &lt;script src="https://maxcdn.bootstrapcdn.com/bootstrap/3.3.7/js/bootstrap.min.js"&gt;&lt;/script&gt;</a:t>
            </a:r>
            <a:br>
              <a:rPr lang="en-GB" altLang="en-US" sz="1100"/>
            </a:br>
            <a:r>
              <a:rPr lang="en-GB" altLang="en-US" sz="1100"/>
              <a:t>&lt;/head&gt;</a:t>
            </a:r>
            <a:br>
              <a:rPr lang="en-GB" altLang="en-US" sz="1100"/>
            </a:br>
            <a:r>
              <a:rPr lang="en-GB" altLang="en-US" sz="1100"/>
              <a:t>&lt;body&gt;</a:t>
            </a:r>
            <a:br>
              <a:rPr lang="en-GB" altLang="en-US" sz="1100"/>
            </a:br>
            <a:br>
              <a:rPr lang="en-GB" altLang="en-US" sz="1100"/>
            </a:br>
            <a:r>
              <a:rPr lang="en-GB" altLang="en-US" sz="1100"/>
              <a:t>&lt;div class="container"&gt;</a:t>
            </a:r>
            <a:br>
              <a:rPr lang="en-GB" altLang="en-US" sz="1100"/>
            </a:br>
            <a:r>
              <a:rPr lang="en-GB" altLang="en-US" sz="1100"/>
              <a:t>  &lt;h1&gt;My First Bootstrap Page&lt;/h1&gt;</a:t>
            </a:r>
            <a:br>
              <a:rPr lang="en-GB" altLang="en-US" sz="1100"/>
            </a:br>
            <a:r>
              <a:rPr lang="en-GB" altLang="en-US" sz="1100"/>
              <a:t>  &lt;p&gt;This is some text.&lt;/p&gt; </a:t>
            </a:r>
            <a:br>
              <a:rPr lang="en-GB" altLang="en-US" sz="1100"/>
            </a:br>
            <a:r>
              <a:rPr lang="en-GB" altLang="en-US" sz="1100"/>
              <a:t>&lt;/div&gt;</a:t>
            </a:r>
            <a:br>
              <a:rPr lang="en-GB" altLang="en-US" sz="1100"/>
            </a:br>
            <a:br>
              <a:rPr lang="en-GB" altLang="en-US" sz="1100"/>
            </a:br>
            <a:r>
              <a:rPr lang="en-GB" altLang="en-US" sz="1100"/>
              <a:t>&lt;/body&gt;</a:t>
            </a:r>
            <a:br>
              <a:rPr lang="en-GB" altLang="en-US" sz="1100"/>
            </a:br>
            <a:r>
              <a:rPr lang="en-GB" altLang="en-US" sz="1100"/>
              <a:t>&lt;/html&gt; </a:t>
            </a:r>
          </a:p>
          <a:p>
            <a:endParaRPr lang="en-GB" altLang="en-US" sz="1100"/>
          </a:p>
          <a:p>
            <a:r>
              <a:rPr lang="en-GB" altLang="en-US" sz="1100"/>
              <a:t>Reference:  https://www.w3schools.com/bootstrap/bootstrap_get_started.asp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a:extLst>
              <a:ext uri="{FF2B5EF4-FFF2-40B4-BE49-F238E27FC236}">
                <a16:creationId xmlns:a16="http://schemas.microsoft.com/office/drawing/2014/main" id="{4C6223AB-3946-48CB-9247-2C5B945418CB}"/>
              </a:ext>
            </a:extLst>
          </p:cNvPr>
          <p:cNvSpPr>
            <a:spLocks noGrp="1" noChangeArrowheads="1"/>
          </p:cNvSpPr>
          <p:nvPr>
            <p:ph type="title"/>
          </p:nvPr>
        </p:nvSpPr>
        <p:spPr/>
        <p:txBody>
          <a:bodyPr/>
          <a:lstStyle/>
          <a:p>
            <a:pPr eaLnBrk="1" hangingPunct="1"/>
            <a:r>
              <a:rPr lang="en-US" altLang="en-US"/>
              <a:t>The Modern Internet</a:t>
            </a:r>
          </a:p>
        </p:txBody>
      </p:sp>
      <p:sp>
        <p:nvSpPr>
          <p:cNvPr id="13315" name="Rectangle 7">
            <a:extLst>
              <a:ext uri="{FF2B5EF4-FFF2-40B4-BE49-F238E27FC236}">
                <a16:creationId xmlns:a16="http://schemas.microsoft.com/office/drawing/2014/main" id="{5E4D411C-429B-43C3-B8D9-7C5AFE98EB6D}"/>
              </a:ext>
            </a:extLst>
          </p:cNvPr>
          <p:cNvSpPr>
            <a:spLocks noGrp="1" noChangeArrowheads="1"/>
          </p:cNvSpPr>
          <p:nvPr>
            <p:ph idx="1"/>
          </p:nvPr>
        </p:nvSpPr>
        <p:spPr/>
        <p:txBody>
          <a:bodyPr/>
          <a:lstStyle/>
          <a:p>
            <a:pPr lvl="1" eaLnBrk="1" hangingPunct="1">
              <a:buClrTx/>
            </a:pPr>
            <a:r>
              <a:rPr lang="en-GB" altLang="en-US">
                <a:solidFill>
                  <a:schemeClr val="tx1"/>
                </a:solidFill>
                <a:latin typeface="Arial" panose="020B0604020202020204" pitchFamily="34" charset="0"/>
              </a:rPr>
              <a:t>Web pages are fully functioning applications.	</a:t>
            </a:r>
          </a:p>
          <a:p>
            <a:pPr lvl="2" eaLnBrk="1" hangingPunct="1"/>
            <a:r>
              <a:rPr lang="en-GB" altLang="en-US">
                <a:solidFill>
                  <a:schemeClr val="tx1"/>
                </a:solidFill>
                <a:latin typeface="Arial" panose="020B0604020202020204" pitchFamily="34" charset="0"/>
              </a:rPr>
              <a:t>Facebook</a:t>
            </a:r>
          </a:p>
          <a:p>
            <a:pPr lvl="2" eaLnBrk="1" hangingPunct="1"/>
            <a:r>
              <a:rPr lang="en-GB" altLang="en-US">
                <a:solidFill>
                  <a:schemeClr val="tx1"/>
                </a:solidFill>
                <a:latin typeface="Arial" panose="020B0604020202020204" pitchFamily="34" charset="0"/>
              </a:rPr>
              <a:t>Google apps</a:t>
            </a:r>
          </a:p>
          <a:p>
            <a:pPr lvl="1" eaLnBrk="1" hangingPunct="1">
              <a:buClrTx/>
            </a:pPr>
            <a:r>
              <a:rPr lang="en-GB" altLang="en-US">
                <a:solidFill>
                  <a:schemeClr val="tx1"/>
                </a:solidFill>
                <a:latin typeface="Arial" panose="020B0604020202020204" pitchFamily="34" charset="0"/>
              </a:rPr>
              <a:t>Processing is done in real time on the client side</a:t>
            </a:r>
          </a:p>
          <a:p>
            <a:pPr lvl="2" eaLnBrk="1" hangingPunct="1"/>
            <a:r>
              <a:rPr lang="en-GB" altLang="en-US">
                <a:solidFill>
                  <a:schemeClr val="tx1"/>
                </a:solidFill>
                <a:latin typeface="Arial" panose="020B0604020202020204" pitchFamily="34" charset="0"/>
              </a:rPr>
              <a:t>Web page contains instructions from the browser</a:t>
            </a:r>
          </a:p>
          <a:p>
            <a:pPr lvl="2" eaLnBrk="1" hangingPunct="1"/>
            <a:r>
              <a:rPr lang="en-GB" altLang="en-US">
                <a:solidFill>
                  <a:schemeClr val="tx1"/>
                </a:solidFill>
                <a:latin typeface="Arial" panose="020B0604020202020204" pitchFamily="34" charset="0"/>
              </a:rPr>
              <a:t>The browser does the work of formatting the data</a:t>
            </a:r>
          </a:p>
          <a:p>
            <a:pPr lvl="1" eaLnBrk="1" hangingPunct="1">
              <a:buClrTx/>
            </a:pPr>
            <a:r>
              <a:rPr lang="en-GB" altLang="en-US">
                <a:solidFill>
                  <a:schemeClr val="tx1"/>
                </a:solidFill>
                <a:latin typeface="Arial" panose="020B0604020202020204" pitchFamily="34" charset="0"/>
              </a:rPr>
              <a:t>This makes the web pages more interactive</a:t>
            </a:r>
            <a:endParaRPr lang="en-US" altLang="en-US">
              <a:solidFill>
                <a:schemeClr val="tx1"/>
              </a:solidFill>
              <a:latin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9D78CE0C-B11D-439C-9576-233668E28FFE}"/>
              </a:ext>
            </a:extLst>
          </p:cNvPr>
          <p:cNvSpPr>
            <a:spLocks noGrp="1" noChangeArrowheads="1"/>
          </p:cNvSpPr>
          <p:nvPr>
            <p:ph type="title"/>
          </p:nvPr>
        </p:nvSpPr>
        <p:spPr/>
        <p:txBody>
          <a:bodyPr/>
          <a:lstStyle/>
          <a:p>
            <a:r>
              <a:rPr lang="en-GB" altLang="en-US"/>
              <a:t>Bootstrap Templates</a:t>
            </a:r>
          </a:p>
        </p:txBody>
      </p:sp>
      <p:sp>
        <p:nvSpPr>
          <p:cNvPr id="38915" name="Content Placeholder 2">
            <a:extLst>
              <a:ext uri="{FF2B5EF4-FFF2-40B4-BE49-F238E27FC236}">
                <a16:creationId xmlns:a16="http://schemas.microsoft.com/office/drawing/2014/main" id="{871E59C4-BF52-41E7-BDF6-A35E452675D8}"/>
              </a:ext>
            </a:extLst>
          </p:cNvPr>
          <p:cNvSpPr>
            <a:spLocks noGrp="1" noChangeArrowheads="1"/>
          </p:cNvSpPr>
          <p:nvPr>
            <p:ph idx="1"/>
          </p:nvPr>
        </p:nvSpPr>
        <p:spPr/>
        <p:txBody>
          <a:bodyPr/>
          <a:lstStyle/>
          <a:p>
            <a:pPr marL="901700" lvl="1" indent="-457200">
              <a:buClrTx/>
            </a:pPr>
            <a:r>
              <a:rPr lang="en-GB" altLang="en-US">
                <a:latin typeface="Arial" panose="020B0604020202020204" pitchFamily="34" charset="0"/>
              </a:rPr>
              <a:t>As Bootstrap is free opensource software there are lots of examples of templates that you can download, edit and are completely free to use.</a:t>
            </a:r>
          </a:p>
          <a:p>
            <a:pPr marL="901700" lvl="1" indent="-457200">
              <a:buClrTx/>
            </a:pPr>
            <a:r>
              <a:rPr lang="en-GB" altLang="en-US">
                <a:latin typeface="Arial" panose="020B0604020202020204" pitchFamily="34" charset="0"/>
              </a:rPr>
              <a:t>Bootstrap uses responsive grid system.</a:t>
            </a:r>
          </a:p>
          <a:p>
            <a:endParaRPr lang="en-GB"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6">
            <a:extLst>
              <a:ext uri="{FF2B5EF4-FFF2-40B4-BE49-F238E27FC236}">
                <a16:creationId xmlns:a16="http://schemas.microsoft.com/office/drawing/2014/main" id="{101EE172-8247-42B4-95DF-12226981942D}"/>
              </a:ext>
            </a:extLst>
          </p:cNvPr>
          <p:cNvSpPr>
            <a:spLocks noGrp="1" noChangeArrowheads="1"/>
          </p:cNvSpPr>
          <p:nvPr>
            <p:ph type="title"/>
          </p:nvPr>
        </p:nvSpPr>
        <p:spPr/>
        <p:txBody>
          <a:bodyPr/>
          <a:lstStyle/>
          <a:p>
            <a:pPr eaLnBrk="1" hangingPunct="1"/>
            <a:r>
              <a:rPr lang="en-US" altLang="en-US"/>
              <a:t>Ajax- 1</a:t>
            </a:r>
          </a:p>
        </p:txBody>
      </p:sp>
      <p:sp>
        <p:nvSpPr>
          <p:cNvPr id="12291" name="Rectangle 7">
            <a:extLst>
              <a:ext uri="{FF2B5EF4-FFF2-40B4-BE49-F238E27FC236}">
                <a16:creationId xmlns:a16="http://schemas.microsoft.com/office/drawing/2014/main" id="{1E4B6A29-A2E3-4A1B-BA49-75CAFC940C11}"/>
              </a:ext>
            </a:extLst>
          </p:cNvPr>
          <p:cNvSpPr>
            <a:spLocks noGrp="1" noChangeArrowheads="1"/>
          </p:cNvSpPr>
          <p:nvPr>
            <p:ph idx="1"/>
          </p:nvPr>
        </p:nvSpPr>
        <p:spPr/>
        <p:txBody>
          <a:bodyPr/>
          <a:lstStyle/>
          <a:p>
            <a:pPr lvl="1" eaLnBrk="1" hangingPunct="1">
              <a:buClrTx/>
            </a:pPr>
            <a:r>
              <a:rPr lang="en-US" altLang="en-US">
                <a:latin typeface="Arial" panose="020B0604020202020204" pitchFamily="34" charset="0"/>
              </a:rPr>
              <a:t>Although XML is part of the Ajax title, it is not strictly required.</a:t>
            </a:r>
          </a:p>
          <a:p>
            <a:pPr lvl="2" eaLnBrk="1" hangingPunct="1"/>
            <a:r>
              <a:rPr lang="en-US" altLang="en-US">
                <a:latin typeface="Arial" panose="020B0604020202020204" pitchFamily="34" charset="0"/>
              </a:rPr>
              <a:t>However, we will be using in the short term.</a:t>
            </a:r>
          </a:p>
          <a:p>
            <a:pPr lvl="1" eaLnBrk="1" hangingPunct="1">
              <a:buClrTx/>
            </a:pPr>
            <a:r>
              <a:rPr lang="en-US" altLang="en-US">
                <a:latin typeface="Arial" panose="020B0604020202020204" pitchFamily="34" charset="0"/>
              </a:rPr>
              <a:t>AJAX is a </a:t>
            </a:r>
            <a:r>
              <a:rPr lang="en-US" altLang="en-US" b="1" i="1">
                <a:latin typeface="Arial" panose="020B0604020202020204" pitchFamily="34" charset="0"/>
              </a:rPr>
              <a:t>grouping</a:t>
            </a:r>
            <a:r>
              <a:rPr lang="en-US" altLang="en-US">
                <a:latin typeface="Arial" panose="020B0604020202020204" pitchFamily="34" charset="0"/>
              </a:rPr>
              <a:t> of technologies.</a:t>
            </a:r>
          </a:p>
          <a:p>
            <a:pPr lvl="2" eaLnBrk="1" hangingPunct="1"/>
            <a:r>
              <a:rPr lang="en-US" altLang="en-US">
                <a:latin typeface="Arial" panose="020B0604020202020204" pitchFamily="34" charset="0"/>
              </a:rPr>
              <a:t>It is not programming language in itself.</a:t>
            </a:r>
          </a:p>
          <a:p>
            <a:pPr lvl="1" eaLnBrk="1" hangingPunct="1">
              <a:buClrTx/>
            </a:pPr>
            <a:r>
              <a:rPr lang="en-US" altLang="en-US">
                <a:latin typeface="Arial" panose="020B0604020202020204" pitchFamily="34" charset="0"/>
              </a:rPr>
              <a:t>AJAX makes use of HTML and CSS for presentation.</a:t>
            </a:r>
          </a:p>
          <a:p>
            <a:pPr lvl="2" eaLnBrk="1" hangingPunct="1"/>
            <a:r>
              <a:rPr lang="en-US" altLang="en-US">
                <a:latin typeface="Arial" panose="020B0604020202020204" pitchFamily="34" charset="0"/>
              </a:rPr>
              <a:t>It uses the </a:t>
            </a:r>
            <a:r>
              <a:rPr lang="en-US" altLang="en-US" b="1" i="1">
                <a:latin typeface="Arial" panose="020B0604020202020204" pitchFamily="34" charset="0"/>
              </a:rPr>
              <a:t>Document Object Model</a:t>
            </a:r>
            <a:r>
              <a:rPr lang="en-US" altLang="en-US" b="1">
                <a:latin typeface="Arial" panose="020B0604020202020204" pitchFamily="34" charset="0"/>
              </a:rPr>
              <a:t> </a:t>
            </a:r>
            <a:r>
              <a:rPr lang="en-US" altLang="en-US">
                <a:latin typeface="Arial" panose="020B0604020202020204" pitchFamily="34" charset="0"/>
              </a:rPr>
              <a:t>to adapt and manipulate data.</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a:extLst>
              <a:ext uri="{FF2B5EF4-FFF2-40B4-BE49-F238E27FC236}">
                <a16:creationId xmlns:a16="http://schemas.microsoft.com/office/drawing/2014/main" id="{7BBBCD4E-C27A-4295-93C1-A182943B5CB8}"/>
              </a:ext>
            </a:extLst>
          </p:cNvPr>
          <p:cNvSpPr>
            <a:spLocks noGrp="1" noChangeArrowheads="1"/>
          </p:cNvSpPr>
          <p:nvPr>
            <p:ph type="title"/>
          </p:nvPr>
        </p:nvSpPr>
        <p:spPr/>
        <p:txBody>
          <a:bodyPr/>
          <a:lstStyle/>
          <a:p>
            <a:pPr eaLnBrk="1" hangingPunct="1"/>
            <a:r>
              <a:rPr lang="en-US" altLang="en-US"/>
              <a:t>Ajax - 2</a:t>
            </a:r>
          </a:p>
        </p:txBody>
      </p:sp>
      <p:sp>
        <p:nvSpPr>
          <p:cNvPr id="13315" name="Rectangle 7">
            <a:extLst>
              <a:ext uri="{FF2B5EF4-FFF2-40B4-BE49-F238E27FC236}">
                <a16:creationId xmlns:a16="http://schemas.microsoft.com/office/drawing/2014/main" id="{920028B7-BF58-4439-BA44-A7415444C63B}"/>
              </a:ext>
            </a:extLst>
          </p:cNvPr>
          <p:cNvSpPr>
            <a:spLocks noGrp="1" noChangeArrowheads="1"/>
          </p:cNvSpPr>
          <p:nvPr>
            <p:ph idx="1"/>
          </p:nvPr>
        </p:nvSpPr>
        <p:spPr/>
        <p:txBody>
          <a:bodyPr/>
          <a:lstStyle/>
          <a:p>
            <a:pPr lvl="1" eaLnBrk="1" hangingPunct="1">
              <a:buClrTx/>
            </a:pPr>
            <a:r>
              <a:rPr lang="en-US" altLang="en-US">
                <a:latin typeface="Arial" panose="020B0604020202020204" pitchFamily="34" charset="0"/>
              </a:rPr>
              <a:t>Ajax makes use of a special kind of object called the XMLHttpRequest object.</a:t>
            </a:r>
          </a:p>
          <a:p>
            <a:pPr lvl="2" eaLnBrk="1" hangingPunct="1"/>
            <a:r>
              <a:rPr lang="en-US" altLang="en-US">
                <a:latin typeface="Arial" panose="020B0604020202020204" pitchFamily="34" charset="0"/>
              </a:rPr>
              <a:t>This allows Ajax to communicate with the server and request HTML/PHP pages.</a:t>
            </a:r>
          </a:p>
          <a:p>
            <a:pPr lvl="1" eaLnBrk="1" hangingPunct="1">
              <a:buClrTx/>
            </a:pPr>
            <a:r>
              <a:rPr lang="en-US" altLang="en-US">
                <a:latin typeface="Arial" panose="020B0604020202020204" pitchFamily="34" charset="0"/>
              </a:rPr>
              <a:t>Ajax does not allow direct access to the application layer.</a:t>
            </a:r>
          </a:p>
          <a:p>
            <a:pPr lvl="2" eaLnBrk="1" hangingPunct="1"/>
            <a:r>
              <a:rPr lang="en-US" altLang="en-US">
                <a:latin typeface="Arial" panose="020B0604020202020204" pitchFamily="34" charset="0"/>
              </a:rPr>
              <a:t>It is contained within an HTML page, and so must communicate via that.</a:t>
            </a:r>
          </a:p>
          <a:p>
            <a:pPr lvl="1" eaLnBrk="1" hangingPunct="1">
              <a:buClrTx/>
            </a:pPr>
            <a:r>
              <a:rPr lang="en-US" altLang="en-US">
                <a:latin typeface="Arial" panose="020B0604020202020204" pitchFamily="34" charset="0"/>
              </a:rPr>
              <a:t>This impacts on our dynamic web pages architecture.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6">
            <a:extLst>
              <a:ext uri="{FF2B5EF4-FFF2-40B4-BE49-F238E27FC236}">
                <a16:creationId xmlns:a16="http://schemas.microsoft.com/office/drawing/2014/main" id="{8E5D76B5-8B12-4E5D-9737-153D2E00B304}"/>
              </a:ext>
            </a:extLst>
          </p:cNvPr>
          <p:cNvSpPr>
            <a:spLocks noGrp="1" noChangeArrowheads="1"/>
          </p:cNvSpPr>
          <p:nvPr>
            <p:ph type="title"/>
          </p:nvPr>
        </p:nvSpPr>
        <p:spPr/>
        <p:txBody>
          <a:bodyPr/>
          <a:lstStyle/>
          <a:p>
            <a:pPr eaLnBrk="1" hangingPunct="1"/>
            <a:r>
              <a:rPr lang="en-US" altLang="en-US"/>
              <a:t>Ajax - 3</a:t>
            </a:r>
          </a:p>
        </p:txBody>
      </p:sp>
      <p:sp>
        <p:nvSpPr>
          <p:cNvPr id="14339" name="Rectangle 7">
            <a:extLst>
              <a:ext uri="{FF2B5EF4-FFF2-40B4-BE49-F238E27FC236}">
                <a16:creationId xmlns:a16="http://schemas.microsoft.com/office/drawing/2014/main" id="{0FAD814D-D1C0-4532-86C1-B7FD9C6FC0A2}"/>
              </a:ext>
            </a:extLst>
          </p:cNvPr>
          <p:cNvSpPr>
            <a:spLocks noGrp="1" noChangeArrowheads="1"/>
          </p:cNvSpPr>
          <p:nvPr>
            <p:ph idx="1"/>
          </p:nvPr>
        </p:nvSpPr>
        <p:spPr/>
        <p:txBody>
          <a:bodyPr/>
          <a:lstStyle/>
          <a:p>
            <a:pPr lvl="1" eaLnBrk="1" hangingPunct="1">
              <a:buClrTx/>
            </a:pPr>
            <a:r>
              <a:rPr lang="en-US" altLang="en-US">
                <a:latin typeface="Arial" panose="020B0604020202020204" pitchFamily="34" charset="0"/>
              </a:rPr>
              <a:t>The Ajax processing loop is as follows:</a:t>
            </a:r>
          </a:p>
          <a:p>
            <a:pPr lvl="2" eaLnBrk="1" hangingPunct="1"/>
            <a:r>
              <a:rPr lang="en-US" altLang="en-US">
                <a:latin typeface="Arial" panose="020B0604020202020204" pitchFamily="34" charset="0"/>
              </a:rPr>
              <a:t>The browser creates an XMLHttpRequest object and then sends that to the server.</a:t>
            </a:r>
          </a:p>
          <a:p>
            <a:pPr lvl="2" eaLnBrk="1" hangingPunct="1"/>
            <a:r>
              <a:rPr lang="en-US" altLang="en-US">
                <a:latin typeface="Arial" panose="020B0604020202020204" pitchFamily="34" charset="0"/>
              </a:rPr>
              <a:t>The server processes the object and then sends back the response.</a:t>
            </a:r>
          </a:p>
          <a:p>
            <a:pPr lvl="2" eaLnBrk="1" hangingPunct="1"/>
            <a:r>
              <a:rPr lang="en-US" altLang="en-US">
                <a:latin typeface="Arial" panose="020B0604020202020204" pitchFamily="34" charset="0"/>
              </a:rPr>
              <a:t>The browser processes the response using JavaScript.</a:t>
            </a:r>
          </a:p>
          <a:p>
            <a:pPr lvl="2" eaLnBrk="1" hangingPunct="1"/>
            <a:r>
              <a:rPr lang="en-US" altLang="en-US">
                <a:latin typeface="Arial" panose="020B0604020202020204" pitchFamily="34" charset="0"/>
              </a:rPr>
              <a:t>The browser then updates the page content to reflect changes.</a:t>
            </a:r>
          </a:p>
          <a:p>
            <a:pPr lvl="1" eaLnBrk="1" hangingPunct="1">
              <a:buClrTx/>
            </a:pPr>
            <a:r>
              <a:rPr lang="en-US" altLang="en-US">
                <a:latin typeface="Arial" panose="020B0604020202020204" pitchFamily="34" charset="0"/>
              </a:rPr>
              <a:t>The results is a very responsive web page.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a:extLst>
              <a:ext uri="{FF2B5EF4-FFF2-40B4-BE49-F238E27FC236}">
                <a16:creationId xmlns:a16="http://schemas.microsoft.com/office/drawing/2014/main" id="{A339D005-08F1-4D19-9451-53D48344B458}"/>
              </a:ext>
            </a:extLst>
          </p:cNvPr>
          <p:cNvSpPr>
            <a:spLocks noGrp="1" noChangeArrowheads="1"/>
          </p:cNvSpPr>
          <p:nvPr>
            <p:ph type="title"/>
          </p:nvPr>
        </p:nvSpPr>
        <p:spPr/>
        <p:txBody>
          <a:bodyPr/>
          <a:lstStyle/>
          <a:p>
            <a:pPr eaLnBrk="1" hangingPunct="1"/>
            <a:r>
              <a:rPr lang="en-US" altLang="en-US" sz="4000"/>
              <a:t>Our Architecture So Far</a:t>
            </a:r>
          </a:p>
        </p:txBody>
      </p:sp>
      <p:pic>
        <p:nvPicPr>
          <p:cNvPr id="15363" name="Content Placeholder 1">
            <a:extLst>
              <a:ext uri="{FF2B5EF4-FFF2-40B4-BE49-F238E27FC236}">
                <a16:creationId xmlns:a16="http://schemas.microsoft.com/office/drawing/2014/main" id="{AB21FA78-2D98-4495-96E7-8EF515ABDC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0564" t="32494" r="56914" b="34489"/>
          <a:stretch>
            <a:fillRect/>
          </a:stretch>
        </p:blipFill>
        <p:spPr>
          <a:xfrm>
            <a:off x="755650" y="1989138"/>
            <a:ext cx="7488238" cy="3182937"/>
          </a:xfr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a:extLst>
              <a:ext uri="{FF2B5EF4-FFF2-40B4-BE49-F238E27FC236}">
                <a16:creationId xmlns:a16="http://schemas.microsoft.com/office/drawing/2014/main" id="{40FF11F4-9F25-43AC-9F36-6D9E5B543C33}"/>
              </a:ext>
            </a:extLst>
          </p:cNvPr>
          <p:cNvSpPr>
            <a:spLocks noGrp="1" noChangeArrowheads="1"/>
          </p:cNvSpPr>
          <p:nvPr>
            <p:ph type="title"/>
          </p:nvPr>
        </p:nvSpPr>
        <p:spPr/>
        <p:txBody>
          <a:bodyPr/>
          <a:lstStyle/>
          <a:p>
            <a:pPr eaLnBrk="1" hangingPunct="1"/>
            <a:r>
              <a:rPr lang="en-US" altLang="en-US" sz="4000"/>
              <a:t>JavaScript - 1</a:t>
            </a:r>
          </a:p>
        </p:txBody>
      </p:sp>
      <p:sp>
        <p:nvSpPr>
          <p:cNvPr id="12291" name="Rectangle 7">
            <a:extLst>
              <a:ext uri="{FF2B5EF4-FFF2-40B4-BE49-F238E27FC236}">
                <a16:creationId xmlns:a16="http://schemas.microsoft.com/office/drawing/2014/main" id="{480422CE-7F8A-462B-B22F-D772EF71041C}"/>
              </a:ext>
            </a:extLst>
          </p:cNvPr>
          <p:cNvSpPr>
            <a:spLocks noGrp="1" noChangeArrowheads="1"/>
          </p:cNvSpPr>
          <p:nvPr>
            <p:ph idx="1"/>
          </p:nvPr>
        </p:nvSpPr>
        <p:spPr/>
        <p:txBody>
          <a:bodyPr/>
          <a:lstStyle/>
          <a:p>
            <a:pPr lvl="1" eaLnBrk="1" hangingPunct="1">
              <a:buClrTx/>
              <a:defRPr/>
            </a:pPr>
            <a:r>
              <a:rPr lang="en-US" altLang="en-US" dirty="0">
                <a:latin typeface="Arial" panose="020B0604020202020204" pitchFamily="34" charset="0"/>
              </a:rPr>
              <a:t>The various technologies of Ajax are held together by a scripting language called JavaScript.</a:t>
            </a:r>
          </a:p>
          <a:p>
            <a:pPr lvl="2" eaLnBrk="1" hangingPunct="1">
              <a:defRPr/>
            </a:pPr>
            <a:r>
              <a:rPr lang="en-US" altLang="en-US" sz="2800" dirty="0">
                <a:latin typeface="Arial" panose="020B0604020202020204" pitchFamily="34" charset="0"/>
              </a:rPr>
              <a:t>This has very little to do with Java, the programming language.</a:t>
            </a:r>
          </a:p>
          <a:p>
            <a:pPr marL="901700" lvl="1" indent="-457200" eaLnBrk="1" hangingPunct="1">
              <a:buClrTx/>
              <a:buFont typeface="Arial" panose="020B0604020202020204" pitchFamily="34" charset="0"/>
              <a:buChar char="•"/>
              <a:defRPr/>
            </a:pPr>
            <a:r>
              <a:rPr lang="en-US" altLang="en-US" sz="2200" dirty="0">
                <a:latin typeface="Arial" panose="020B0604020202020204" pitchFamily="34" charset="0"/>
              </a:rPr>
              <a:t>JavaScript allows us to locate code in a web page so that it can be executed by the browser.</a:t>
            </a:r>
          </a:p>
          <a:p>
            <a:pPr marL="901700" lvl="1" indent="-457200" eaLnBrk="1" hangingPunct="1">
              <a:buClrTx/>
              <a:buFont typeface="Arial" panose="020B0604020202020204" pitchFamily="34" charset="0"/>
              <a:buChar char="•"/>
              <a:defRPr/>
            </a:pPr>
            <a:r>
              <a:rPr lang="en-US" altLang="en-US" sz="2200" dirty="0">
                <a:latin typeface="Arial" panose="020B0604020202020204" pitchFamily="34" charset="0"/>
              </a:rPr>
              <a:t>This offloads some of the bandwidth and processing costs from the server to the client.</a:t>
            </a:r>
          </a:p>
          <a:p>
            <a:pPr marL="901700" lvl="1" indent="-457200" eaLnBrk="1" hangingPunct="1">
              <a:buClrTx/>
              <a:buFont typeface="Arial" panose="020B0604020202020204" pitchFamily="34" charset="0"/>
              <a:buChar char="•"/>
              <a:defRPr/>
            </a:pPr>
            <a:r>
              <a:rPr lang="en-US" altLang="en-US" sz="2200" dirty="0">
                <a:latin typeface="Arial" panose="020B0604020202020204" pitchFamily="34" charset="0"/>
              </a:rPr>
              <a:t>We can use this to create more responsive user interfaces</a:t>
            </a:r>
            <a:r>
              <a:rPr lang="en-US" altLang="en-US" sz="2600" dirty="0">
                <a:latin typeface="Arial" panose="020B0604020202020204" pitchFamily="34" charset="0"/>
              </a:rPr>
              <a:t>.</a:t>
            </a:r>
          </a:p>
          <a:p>
            <a:pPr marL="268287" lvl="1" indent="0" eaLnBrk="1" hangingPunct="1">
              <a:buFontTx/>
              <a:buNone/>
              <a:defRPr/>
            </a:pPr>
            <a:endParaRPr lang="en-US" altLang="en-US" dirty="0">
              <a:latin typeface="Arial" panose="020B0604020202020204" pitchFamily="34" charset="0"/>
            </a:endParaRPr>
          </a:p>
          <a:p>
            <a:pPr marL="268287" lvl="1" indent="0" eaLnBrk="1" hangingPunct="1">
              <a:buFontTx/>
              <a:buNone/>
              <a:defRPr/>
            </a:pPr>
            <a:endParaRPr lang="en-US" altLang="en-US" dirty="0">
              <a:latin typeface="Arial" panose="020B0604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a:extLst>
              <a:ext uri="{FF2B5EF4-FFF2-40B4-BE49-F238E27FC236}">
                <a16:creationId xmlns:a16="http://schemas.microsoft.com/office/drawing/2014/main" id="{196ABFED-5A42-472D-88E3-3F2B3632CC09}"/>
              </a:ext>
            </a:extLst>
          </p:cNvPr>
          <p:cNvSpPr>
            <a:spLocks noGrp="1" noChangeArrowheads="1"/>
          </p:cNvSpPr>
          <p:nvPr>
            <p:ph type="title"/>
          </p:nvPr>
        </p:nvSpPr>
        <p:spPr/>
        <p:txBody>
          <a:bodyPr/>
          <a:lstStyle/>
          <a:p>
            <a:pPr eaLnBrk="1" hangingPunct="1"/>
            <a:r>
              <a:rPr lang="en-US" altLang="en-US"/>
              <a:t>JavaScript - 2</a:t>
            </a:r>
          </a:p>
        </p:txBody>
      </p:sp>
      <p:sp>
        <p:nvSpPr>
          <p:cNvPr id="17411" name="Rectangle 7">
            <a:extLst>
              <a:ext uri="{FF2B5EF4-FFF2-40B4-BE49-F238E27FC236}">
                <a16:creationId xmlns:a16="http://schemas.microsoft.com/office/drawing/2014/main" id="{1A31D0AF-F7D5-4BCC-AF48-A9319C226C9B}"/>
              </a:ext>
            </a:extLst>
          </p:cNvPr>
          <p:cNvSpPr>
            <a:spLocks noGrp="1" noChangeArrowheads="1"/>
          </p:cNvSpPr>
          <p:nvPr>
            <p:ph idx="1"/>
          </p:nvPr>
        </p:nvSpPr>
        <p:spPr/>
        <p:txBody>
          <a:bodyPr/>
          <a:lstStyle/>
          <a:p>
            <a:pPr lvl="1" eaLnBrk="1" hangingPunct="1">
              <a:buClrTx/>
            </a:pPr>
            <a:r>
              <a:rPr lang="en-US" altLang="en-US">
                <a:latin typeface="Arial" panose="020B0604020202020204" pitchFamily="34" charset="0"/>
              </a:rPr>
              <a:t>Before we begin to unravel Ajax, we must first learn the syntax of JavaScript.</a:t>
            </a:r>
          </a:p>
          <a:p>
            <a:pPr lvl="2" eaLnBrk="1" hangingPunct="1"/>
            <a:r>
              <a:rPr lang="en-US" altLang="en-US">
                <a:latin typeface="Arial" panose="020B0604020202020204" pitchFamily="34" charset="0"/>
              </a:rPr>
              <a:t>This is relatively straightforward.</a:t>
            </a:r>
          </a:p>
          <a:p>
            <a:pPr lvl="1" eaLnBrk="1" hangingPunct="1">
              <a:buClrTx/>
            </a:pPr>
            <a:r>
              <a:rPr lang="en-US" altLang="en-US">
                <a:latin typeface="Arial" panose="020B0604020202020204" pitchFamily="34" charset="0"/>
              </a:rPr>
              <a:t>As with our PHP, we can incorporate JavaScript directly into a HTML page.</a:t>
            </a:r>
          </a:p>
          <a:p>
            <a:pPr lvl="2" eaLnBrk="1" hangingPunct="1"/>
            <a:r>
              <a:rPr lang="en-US" altLang="en-US">
                <a:latin typeface="Arial" panose="020B0604020202020204" pitchFamily="34" charset="0"/>
              </a:rPr>
              <a:t>Using the &lt;script&gt; tag:</a:t>
            </a:r>
          </a:p>
          <a:p>
            <a:pPr lvl="2" eaLnBrk="1" hangingPunct="1"/>
            <a:endParaRPr lang="en-US" altLang="en-US">
              <a:latin typeface="Arial" panose="020B0604020202020204" pitchFamily="34" charset="0"/>
            </a:endParaRPr>
          </a:p>
          <a:p>
            <a:pPr lvl="2" eaLnBrk="1" hangingPunct="1"/>
            <a:endParaRPr lang="en-US" altLang="en-US">
              <a:latin typeface="Arial" panose="020B0604020202020204" pitchFamily="34" charset="0"/>
            </a:endParaRPr>
          </a:p>
          <a:p>
            <a:pPr lvl="1" eaLnBrk="1" hangingPunct="1">
              <a:buClrTx/>
            </a:pPr>
            <a:r>
              <a:rPr lang="en-US" altLang="en-US">
                <a:latin typeface="Arial" panose="020B0604020202020204" pitchFamily="34" charset="0"/>
              </a:rPr>
              <a:t>JavaScript's can be placed in external files</a:t>
            </a:r>
          </a:p>
          <a:p>
            <a:pPr lvl="2" eaLnBrk="1" hangingPunct="1"/>
            <a:endParaRPr lang="en-US" altLang="en-US">
              <a:latin typeface="Arial" panose="020B0604020202020204" pitchFamily="34" charset="0"/>
            </a:endParaRPr>
          </a:p>
          <a:p>
            <a:pPr marL="1247775" lvl="3" indent="0" eaLnBrk="1" hangingPunct="1">
              <a:buFontTx/>
              <a:buNone/>
            </a:pPr>
            <a:endParaRPr lang="en-US" altLang="en-US">
              <a:latin typeface="Arial" panose="020B0604020202020204" pitchFamily="34" charset="0"/>
            </a:endParaRPr>
          </a:p>
        </p:txBody>
      </p:sp>
      <p:pic>
        <p:nvPicPr>
          <p:cNvPr id="17412" name="Picture 1">
            <a:extLst>
              <a:ext uri="{FF2B5EF4-FFF2-40B4-BE49-F238E27FC236}">
                <a16:creationId xmlns:a16="http://schemas.microsoft.com/office/drawing/2014/main" id="{82DB6B1F-C4B5-4EF9-AACF-3073766C33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414" t="44356" r="57875" b="40594"/>
          <a:stretch>
            <a:fillRect/>
          </a:stretch>
        </p:blipFill>
        <p:spPr bwMode="auto">
          <a:xfrm>
            <a:off x="1692275" y="4652963"/>
            <a:ext cx="4356100"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a:extLst>
              <a:ext uri="{FF2B5EF4-FFF2-40B4-BE49-F238E27FC236}">
                <a16:creationId xmlns:a16="http://schemas.microsoft.com/office/drawing/2014/main" id="{0CA23B07-C8BC-4147-8A8F-42BD6F9D12D6}"/>
              </a:ext>
            </a:extLst>
          </p:cNvPr>
          <p:cNvSpPr>
            <a:spLocks noGrp="1" noChangeArrowheads="1"/>
          </p:cNvSpPr>
          <p:nvPr>
            <p:ph type="title"/>
          </p:nvPr>
        </p:nvSpPr>
        <p:spPr/>
        <p:txBody>
          <a:bodyPr/>
          <a:lstStyle/>
          <a:p>
            <a:pPr eaLnBrk="1" hangingPunct="1"/>
            <a:r>
              <a:rPr lang="en-US" altLang="en-US"/>
              <a:t>The Document Object Model - 1</a:t>
            </a:r>
          </a:p>
        </p:txBody>
      </p:sp>
      <p:sp>
        <p:nvSpPr>
          <p:cNvPr id="18435" name="Rectangle 7">
            <a:extLst>
              <a:ext uri="{FF2B5EF4-FFF2-40B4-BE49-F238E27FC236}">
                <a16:creationId xmlns:a16="http://schemas.microsoft.com/office/drawing/2014/main" id="{DFF762E0-B6B3-4730-B86B-E2427DA48F97}"/>
              </a:ext>
            </a:extLst>
          </p:cNvPr>
          <p:cNvSpPr>
            <a:spLocks noGrp="1" noChangeArrowheads="1"/>
          </p:cNvSpPr>
          <p:nvPr>
            <p:ph idx="1"/>
          </p:nvPr>
        </p:nvSpPr>
        <p:spPr/>
        <p:txBody>
          <a:bodyPr/>
          <a:lstStyle/>
          <a:p>
            <a:pPr lvl="1" eaLnBrk="1" hangingPunct="1">
              <a:buClrTx/>
            </a:pPr>
            <a:r>
              <a:rPr lang="en-US" altLang="en-US">
                <a:latin typeface="Arial" panose="020B0604020202020204" pitchFamily="34" charset="0"/>
              </a:rPr>
              <a:t>Core to JavaScript is the concept of the Document Object Model (DOM).</a:t>
            </a:r>
          </a:p>
          <a:p>
            <a:pPr lvl="1" eaLnBrk="1" hangingPunct="1">
              <a:buClrTx/>
            </a:pPr>
            <a:r>
              <a:rPr lang="en-US" altLang="en-US">
                <a:latin typeface="Arial" panose="020B0604020202020204" pitchFamily="34" charset="0"/>
              </a:rPr>
              <a:t>The DOM is a way of representing XML documents as a tree,</a:t>
            </a:r>
          </a:p>
          <a:p>
            <a:pPr lvl="2" eaLnBrk="1" hangingPunct="1"/>
            <a:r>
              <a:rPr lang="en-US" altLang="en-US" sz="2800">
                <a:latin typeface="Arial" panose="020B0604020202020204" pitchFamily="34" charset="0"/>
              </a:rPr>
              <a:t>And by extension, HTML/XHTML documents.</a:t>
            </a:r>
          </a:p>
          <a:p>
            <a:pPr lvl="1" eaLnBrk="1" hangingPunct="1">
              <a:buClrTx/>
            </a:pPr>
            <a:r>
              <a:rPr lang="en-US" altLang="en-US">
                <a:latin typeface="Arial" panose="020B0604020202020204" pitchFamily="34" charset="0"/>
              </a:rPr>
              <a:t>There are several ways of parsing XML documents into workable structures.</a:t>
            </a:r>
          </a:p>
          <a:p>
            <a:pPr lvl="2" eaLnBrk="1" hangingPunct="1"/>
            <a:r>
              <a:rPr lang="en-US" altLang="en-US" sz="2800">
                <a:latin typeface="Arial" panose="020B0604020202020204" pitchFamily="34" charset="0"/>
              </a:rPr>
              <a:t>The one we used for our PHP RSS parser is called the SAX method; DOM is another.</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a:extLst>
              <a:ext uri="{FF2B5EF4-FFF2-40B4-BE49-F238E27FC236}">
                <a16:creationId xmlns:a16="http://schemas.microsoft.com/office/drawing/2014/main" id="{1F98A26A-1970-41D9-A038-3BE220E4EB7B}"/>
              </a:ext>
            </a:extLst>
          </p:cNvPr>
          <p:cNvSpPr>
            <a:spLocks noGrp="1" noChangeArrowheads="1"/>
          </p:cNvSpPr>
          <p:nvPr>
            <p:ph type="title"/>
          </p:nvPr>
        </p:nvSpPr>
        <p:spPr/>
        <p:txBody>
          <a:bodyPr/>
          <a:lstStyle/>
          <a:p>
            <a:pPr eaLnBrk="1" hangingPunct="1"/>
            <a:r>
              <a:rPr lang="en-US" altLang="en-US"/>
              <a:t>The Document Object Model - 2</a:t>
            </a:r>
          </a:p>
        </p:txBody>
      </p:sp>
      <p:sp>
        <p:nvSpPr>
          <p:cNvPr id="19459" name="Rectangle 7">
            <a:extLst>
              <a:ext uri="{FF2B5EF4-FFF2-40B4-BE49-F238E27FC236}">
                <a16:creationId xmlns:a16="http://schemas.microsoft.com/office/drawing/2014/main" id="{081CA1A9-6B8F-4645-8A5C-F01AA6F2A09E}"/>
              </a:ext>
            </a:extLst>
          </p:cNvPr>
          <p:cNvSpPr>
            <a:spLocks noGrp="1" noChangeArrowheads="1"/>
          </p:cNvSpPr>
          <p:nvPr>
            <p:ph idx="1"/>
          </p:nvPr>
        </p:nvSpPr>
        <p:spPr/>
        <p:txBody>
          <a:bodyPr/>
          <a:lstStyle/>
          <a:p>
            <a:pPr lvl="1" eaLnBrk="1" hangingPunct="1">
              <a:buClrTx/>
            </a:pPr>
            <a:r>
              <a:rPr lang="en-US" altLang="en-US">
                <a:latin typeface="Arial" panose="020B0604020202020204" pitchFamily="34" charset="0"/>
              </a:rPr>
              <a:t>The DOM creates a structure that is easy for developers to navigate.</a:t>
            </a:r>
          </a:p>
          <a:p>
            <a:pPr lvl="2" eaLnBrk="1" hangingPunct="1"/>
            <a:r>
              <a:rPr lang="en-US" altLang="en-US">
                <a:latin typeface="Arial" panose="020B0604020202020204" pitchFamily="34" charset="0"/>
              </a:rPr>
              <a:t>Hints as to the structure of a document are provided.</a:t>
            </a:r>
          </a:p>
          <a:p>
            <a:pPr lvl="1" eaLnBrk="1" hangingPunct="1">
              <a:buClrTx/>
            </a:pPr>
            <a:r>
              <a:rPr lang="en-US" altLang="en-US">
                <a:latin typeface="Arial" panose="020B0604020202020204" pitchFamily="34" charset="0"/>
              </a:rPr>
              <a:t>Any time that tags are nested, they become </a:t>
            </a:r>
            <a:r>
              <a:rPr lang="en-US" altLang="en-US" b="1" i="1">
                <a:latin typeface="Arial" panose="020B0604020202020204" pitchFamily="34" charset="0"/>
              </a:rPr>
              <a:t>nodes</a:t>
            </a:r>
            <a:r>
              <a:rPr lang="en-US" altLang="en-US">
                <a:latin typeface="Arial" panose="020B0604020202020204" pitchFamily="34" charset="0"/>
              </a:rPr>
              <a:t> in the tree,</a:t>
            </a:r>
          </a:p>
          <a:p>
            <a:pPr lvl="2" eaLnBrk="1" hangingPunct="1"/>
            <a:r>
              <a:rPr lang="en-US" altLang="en-US">
                <a:latin typeface="Arial" panose="020B0604020202020204" pitchFamily="34" charset="0"/>
              </a:rPr>
              <a:t>Nodes in turn may contain nodes of their own.</a:t>
            </a:r>
          </a:p>
          <a:p>
            <a:pPr lvl="1" eaLnBrk="1" hangingPunct="1">
              <a:buClrTx/>
            </a:pPr>
            <a:r>
              <a:rPr lang="en-US" altLang="en-US">
                <a:latin typeface="Arial" panose="020B0604020202020204" pitchFamily="34" charset="0"/>
              </a:rPr>
              <a:t>We can then explore branches and iterate over nodes as needed.</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a:extLst>
              <a:ext uri="{FF2B5EF4-FFF2-40B4-BE49-F238E27FC236}">
                <a16:creationId xmlns:a16="http://schemas.microsoft.com/office/drawing/2014/main" id="{9C93FFA2-D9A7-45F1-BA6E-2C9DA0F1D784}"/>
              </a:ext>
            </a:extLst>
          </p:cNvPr>
          <p:cNvSpPr>
            <a:spLocks noGrp="1" noChangeArrowheads="1"/>
          </p:cNvSpPr>
          <p:nvPr>
            <p:ph type="title"/>
          </p:nvPr>
        </p:nvSpPr>
        <p:spPr/>
        <p:txBody>
          <a:bodyPr/>
          <a:lstStyle/>
          <a:p>
            <a:pPr eaLnBrk="1" hangingPunct="1"/>
            <a:r>
              <a:rPr lang="en-US" altLang="en-US"/>
              <a:t>The DOM - 1</a:t>
            </a:r>
          </a:p>
        </p:txBody>
      </p:sp>
      <p:sp>
        <p:nvSpPr>
          <p:cNvPr id="20483" name="Rectangle 7">
            <a:extLst>
              <a:ext uri="{FF2B5EF4-FFF2-40B4-BE49-F238E27FC236}">
                <a16:creationId xmlns:a16="http://schemas.microsoft.com/office/drawing/2014/main" id="{3BFDAAF7-5674-47ED-A318-B4CF75359D7E}"/>
              </a:ext>
            </a:extLst>
          </p:cNvPr>
          <p:cNvSpPr>
            <a:spLocks noGrp="1" noChangeArrowheads="1"/>
          </p:cNvSpPr>
          <p:nvPr>
            <p:ph idx="1"/>
          </p:nvPr>
        </p:nvSpPr>
        <p:spPr/>
        <p:txBody>
          <a:bodyPr/>
          <a:lstStyle/>
          <a:p>
            <a:pPr marL="266700" lvl="1" indent="0" eaLnBrk="1" hangingPunct="1">
              <a:buFontTx/>
              <a:buNone/>
            </a:pPr>
            <a:r>
              <a:rPr lang="en-US" altLang="en-US">
                <a:latin typeface="Arial" panose="020B0604020202020204" pitchFamily="34" charset="0"/>
              </a:rPr>
              <a:t>              </a:t>
            </a:r>
          </a:p>
          <a:p>
            <a:pPr marL="266700" lvl="1" indent="0" eaLnBrk="1" hangingPunct="1">
              <a:buFontTx/>
              <a:buNone/>
            </a:pPr>
            <a:endParaRPr lang="en-US" altLang="en-US">
              <a:latin typeface="Arial" panose="020B0604020202020204" pitchFamily="34" charset="0"/>
            </a:endParaRPr>
          </a:p>
        </p:txBody>
      </p:sp>
      <p:pic>
        <p:nvPicPr>
          <p:cNvPr id="20484" name="Picture 1">
            <a:extLst>
              <a:ext uri="{FF2B5EF4-FFF2-40B4-BE49-F238E27FC236}">
                <a16:creationId xmlns:a16="http://schemas.microsoft.com/office/drawing/2014/main" id="{0BEF5712-74EC-4C34-950B-B9CB35AF00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414" t="27283" r="57088" b="29674"/>
          <a:stretch>
            <a:fillRect/>
          </a:stretch>
        </p:blipFill>
        <p:spPr bwMode="auto">
          <a:xfrm>
            <a:off x="900113" y="1846263"/>
            <a:ext cx="7272337" cy="418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6">
            <a:extLst>
              <a:ext uri="{FF2B5EF4-FFF2-40B4-BE49-F238E27FC236}">
                <a16:creationId xmlns:a16="http://schemas.microsoft.com/office/drawing/2014/main" id="{56F5B1A8-2134-4EFB-9015-04D28FE19EBD}"/>
              </a:ext>
            </a:extLst>
          </p:cNvPr>
          <p:cNvSpPr>
            <a:spLocks noGrp="1" noChangeArrowheads="1"/>
          </p:cNvSpPr>
          <p:nvPr>
            <p:ph type="title"/>
          </p:nvPr>
        </p:nvSpPr>
        <p:spPr/>
        <p:txBody>
          <a:bodyPr/>
          <a:lstStyle/>
          <a:p>
            <a:pPr eaLnBrk="1" hangingPunct="1"/>
            <a:r>
              <a:rPr lang="en-US" altLang="en-US"/>
              <a:t>Static –v- Dynamic Websites</a:t>
            </a:r>
          </a:p>
        </p:txBody>
      </p:sp>
      <p:sp>
        <p:nvSpPr>
          <p:cNvPr id="14339" name="Rectangle 7">
            <a:extLst>
              <a:ext uri="{FF2B5EF4-FFF2-40B4-BE49-F238E27FC236}">
                <a16:creationId xmlns:a16="http://schemas.microsoft.com/office/drawing/2014/main" id="{6C8207A6-E954-4FCA-B351-725CB92F4F9E}"/>
              </a:ext>
            </a:extLst>
          </p:cNvPr>
          <p:cNvSpPr>
            <a:spLocks noGrp="1" noChangeArrowheads="1"/>
          </p:cNvSpPr>
          <p:nvPr>
            <p:ph idx="1"/>
          </p:nvPr>
        </p:nvSpPr>
        <p:spPr/>
        <p:txBody>
          <a:bodyPr/>
          <a:lstStyle/>
          <a:p>
            <a:pPr lvl="1" eaLnBrk="1" hangingPunct="1">
              <a:buClrTx/>
            </a:pPr>
            <a:r>
              <a:rPr lang="en-GB" altLang="en-US">
                <a:solidFill>
                  <a:schemeClr val="tx1"/>
                </a:solidFill>
                <a:latin typeface="Arial" panose="020B0604020202020204" pitchFamily="34" charset="0"/>
              </a:rPr>
              <a:t>Static website tend to be basic pages with no scripting or interactivity except hyperlinks</a:t>
            </a:r>
          </a:p>
          <a:p>
            <a:pPr lvl="1" eaLnBrk="1" hangingPunct="1">
              <a:buClrTx/>
            </a:pPr>
            <a:r>
              <a:rPr lang="en-GB" altLang="en-US">
                <a:solidFill>
                  <a:schemeClr val="tx1"/>
                </a:solidFill>
                <a:latin typeface="Arial" panose="020B0604020202020204" pitchFamily="34" charset="0"/>
              </a:rPr>
              <a:t>Fully static websites are uncommon but a small business with maybe only a one or two pages might still use these</a:t>
            </a:r>
          </a:p>
          <a:p>
            <a:pPr lvl="1" eaLnBrk="1" hangingPunct="1">
              <a:buClrTx/>
            </a:pPr>
            <a:r>
              <a:rPr lang="en-GB" altLang="en-US">
                <a:solidFill>
                  <a:schemeClr val="tx1"/>
                </a:solidFill>
                <a:latin typeface="Arial" panose="020B0604020202020204" pitchFamily="34" charset="0"/>
              </a:rPr>
              <a:t>Dynamic websites includes interactive elements such as search boxes and allows html code to be shared between all pages of the site</a:t>
            </a:r>
            <a:endParaRPr lang="en-US" altLang="en-US">
              <a:solidFill>
                <a:schemeClr val="tx1"/>
              </a:solidFill>
              <a:latin typeface="Arial" panose="020B060402020202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a:extLst>
              <a:ext uri="{FF2B5EF4-FFF2-40B4-BE49-F238E27FC236}">
                <a16:creationId xmlns:a16="http://schemas.microsoft.com/office/drawing/2014/main" id="{F101BD96-F39A-4BC7-84A4-AE06CC0F32C5}"/>
              </a:ext>
            </a:extLst>
          </p:cNvPr>
          <p:cNvSpPr>
            <a:spLocks noGrp="1" noChangeArrowheads="1"/>
          </p:cNvSpPr>
          <p:nvPr>
            <p:ph type="title"/>
          </p:nvPr>
        </p:nvSpPr>
        <p:spPr/>
        <p:txBody>
          <a:bodyPr/>
          <a:lstStyle/>
          <a:p>
            <a:pPr eaLnBrk="1" hangingPunct="1"/>
            <a:r>
              <a:rPr lang="en-US" altLang="en-US"/>
              <a:t>The DOM - 2</a:t>
            </a:r>
          </a:p>
        </p:txBody>
      </p:sp>
      <p:sp>
        <p:nvSpPr>
          <p:cNvPr id="21507" name="TextBox 2">
            <a:extLst>
              <a:ext uri="{FF2B5EF4-FFF2-40B4-BE49-F238E27FC236}">
                <a16:creationId xmlns:a16="http://schemas.microsoft.com/office/drawing/2014/main" id="{13169EE3-105A-426B-A520-C5F1D2DC2A12}"/>
              </a:ext>
            </a:extLst>
          </p:cNvPr>
          <p:cNvSpPr txBox="1">
            <a:spLocks noChangeArrowheads="1"/>
          </p:cNvSpPr>
          <p:nvPr/>
        </p:nvSpPr>
        <p:spPr bwMode="auto">
          <a:xfrm>
            <a:off x="1979613" y="5732463"/>
            <a:ext cx="70564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rPr>
              <a:t>Source:  Used with permission from http://www.monkeys-at-keyboards.com/java3/8.shtml</a:t>
            </a:r>
          </a:p>
        </p:txBody>
      </p:sp>
      <p:sp>
        <p:nvSpPr>
          <p:cNvPr id="21508" name="Content Placeholder 2">
            <a:extLst>
              <a:ext uri="{FF2B5EF4-FFF2-40B4-BE49-F238E27FC236}">
                <a16:creationId xmlns:a16="http://schemas.microsoft.com/office/drawing/2014/main" id="{C5F050C7-B557-4004-90D6-0039D70C25D5}"/>
              </a:ext>
            </a:extLst>
          </p:cNvPr>
          <p:cNvSpPr>
            <a:spLocks noGrp="1" noChangeArrowheads="1"/>
          </p:cNvSpPr>
          <p:nvPr>
            <p:ph idx="1"/>
          </p:nvPr>
        </p:nvSpPr>
        <p:spPr/>
        <p:txBody>
          <a:bodyPr/>
          <a:lstStyle/>
          <a:p>
            <a:endParaRPr lang="en-GB" altLang="en-US"/>
          </a:p>
        </p:txBody>
      </p:sp>
      <p:pic>
        <p:nvPicPr>
          <p:cNvPr id="21509" name="Picture 5">
            <a:extLst>
              <a:ext uri="{FF2B5EF4-FFF2-40B4-BE49-F238E27FC236}">
                <a16:creationId xmlns:a16="http://schemas.microsoft.com/office/drawing/2014/main" id="{59FE39B1-3275-4386-9893-CEC2D1E34A2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922463"/>
            <a:ext cx="8047037" cy="371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6">
            <a:extLst>
              <a:ext uri="{FF2B5EF4-FFF2-40B4-BE49-F238E27FC236}">
                <a16:creationId xmlns:a16="http://schemas.microsoft.com/office/drawing/2014/main" id="{E76D4FB1-0316-4224-AC62-A980309ACAC4}"/>
              </a:ext>
            </a:extLst>
          </p:cNvPr>
          <p:cNvSpPr>
            <a:spLocks noGrp="1" noChangeArrowheads="1"/>
          </p:cNvSpPr>
          <p:nvPr>
            <p:ph type="title"/>
          </p:nvPr>
        </p:nvSpPr>
        <p:spPr/>
        <p:txBody>
          <a:bodyPr/>
          <a:lstStyle/>
          <a:p>
            <a:pPr eaLnBrk="1" hangingPunct="1"/>
            <a:r>
              <a:rPr lang="en-US" altLang="en-US"/>
              <a:t>JavaScript and the DOM</a:t>
            </a:r>
          </a:p>
        </p:txBody>
      </p:sp>
      <p:sp>
        <p:nvSpPr>
          <p:cNvPr id="12291" name="Rectangle 7">
            <a:extLst>
              <a:ext uri="{FF2B5EF4-FFF2-40B4-BE49-F238E27FC236}">
                <a16:creationId xmlns:a16="http://schemas.microsoft.com/office/drawing/2014/main" id="{480422CE-7F8A-462B-B22F-D772EF71041C}"/>
              </a:ext>
            </a:extLst>
          </p:cNvPr>
          <p:cNvSpPr>
            <a:spLocks noGrp="1" noChangeArrowheads="1"/>
          </p:cNvSpPr>
          <p:nvPr>
            <p:ph idx="1"/>
          </p:nvPr>
        </p:nvSpPr>
        <p:spPr/>
        <p:txBody>
          <a:bodyPr/>
          <a:lstStyle/>
          <a:p>
            <a:pPr lvl="1" eaLnBrk="1" hangingPunct="1">
              <a:buClrTx/>
              <a:defRPr/>
            </a:pPr>
            <a:r>
              <a:rPr lang="en-US" altLang="en-US" dirty="0">
                <a:latin typeface="Arial" panose="020B0604020202020204" pitchFamily="34" charset="0"/>
              </a:rPr>
              <a:t>Every HTML page in JavaScript is represented as a document object.</a:t>
            </a:r>
          </a:p>
          <a:p>
            <a:pPr lvl="2" eaLnBrk="1" hangingPunct="1">
              <a:defRPr/>
            </a:pPr>
            <a:r>
              <a:rPr lang="en-US" altLang="en-US" sz="2800" dirty="0">
                <a:latin typeface="Arial" panose="020B0604020202020204" pitchFamily="34" charset="0"/>
              </a:rPr>
              <a:t>This is available for us for free, we do not need to do anything to create or access it.</a:t>
            </a:r>
          </a:p>
          <a:p>
            <a:pPr lvl="1" eaLnBrk="1" hangingPunct="1">
              <a:buClrTx/>
              <a:defRPr/>
            </a:pPr>
            <a:r>
              <a:rPr lang="en-US" altLang="en-US" dirty="0">
                <a:latin typeface="Arial" panose="020B0604020202020204" pitchFamily="34" charset="0"/>
              </a:rPr>
              <a:t>We can make use of a number of useful methods.</a:t>
            </a:r>
          </a:p>
          <a:p>
            <a:pPr lvl="2" eaLnBrk="1" hangingPunct="1">
              <a:defRPr/>
            </a:pPr>
            <a:r>
              <a:rPr lang="en-US" altLang="en-US" sz="2800" dirty="0">
                <a:latin typeface="Arial" panose="020B0604020202020204" pitchFamily="34" charset="0"/>
              </a:rPr>
              <a:t>getElementByld is the most useful of these to begin with.</a:t>
            </a:r>
          </a:p>
          <a:p>
            <a:pPr lvl="2" eaLnBrk="1" hangingPunct="1">
              <a:defRPr/>
            </a:pPr>
            <a:r>
              <a:rPr lang="en-US" altLang="en-US" sz="2800" dirty="0">
                <a:latin typeface="Arial" panose="020B0604020202020204" pitchFamily="34" charset="0"/>
              </a:rPr>
              <a:t>It gives us access to the element matching the ID we provide.</a:t>
            </a:r>
          </a:p>
          <a:p>
            <a:pPr marL="268287" lvl="1" indent="0" eaLnBrk="1" hangingPunct="1">
              <a:buFontTx/>
              <a:buNone/>
              <a:defRPr/>
            </a:pPr>
            <a:endParaRPr lang="en-US" altLang="en-US" dirty="0">
              <a:latin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BA9302BC-10E3-432C-9CAC-9709531F1A9E}"/>
              </a:ext>
            </a:extLst>
          </p:cNvPr>
          <p:cNvSpPr>
            <a:spLocks noGrp="1" noChangeArrowheads="1"/>
          </p:cNvSpPr>
          <p:nvPr>
            <p:ph type="title"/>
          </p:nvPr>
        </p:nvSpPr>
        <p:spPr/>
        <p:txBody>
          <a:bodyPr/>
          <a:lstStyle/>
          <a:p>
            <a:pPr eaLnBrk="1" hangingPunct="1"/>
            <a:r>
              <a:rPr lang="en-US" altLang="en-US"/>
              <a:t>Manipulating HTML</a:t>
            </a:r>
          </a:p>
        </p:txBody>
      </p:sp>
      <p:sp>
        <p:nvSpPr>
          <p:cNvPr id="23555" name="Rectangle 7">
            <a:extLst>
              <a:ext uri="{FF2B5EF4-FFF2-40B4-BE49-F238E27FC236}">
                <a16:creationId xmlns:a16="http://schemas.microsoft.com/office/drawing/2014/main" id="{048026D5-17D8-404C-9001-3A67A71B0082}"/>
              </a:ext>
            </a:extLst>
          </p:cNvPr>
          <p:cNvSpPr>
            <a:spLocks noGrp="1" noChangeArrowheads="1"/>
          </p:cNvSpPr>
          <p:nvPr>
            <p:ph idx="1"/>
          </p:nvPr>
        </p:nvSpPr>
        <p:spPr/>
        <p:txBody>
          <a:bodyPr/>
          <a:lstStyle/>
          <a:p>
            <a:pPr lvl="1" eaLnBrk="1" hangingPunct="1">
              <a:buClrTx/>
              <a:defRPr/>
            </a:pPr>
            <a:r>
              <a:rPr lang="en-US" altLang="en-US" dirty="0">
                <a:latin typeface="Arial" panose="020B0604020202020204" pitchFamily="34" charset="0"/>
              </a:rPr>
              <a:t>Much of the power of JavaScript comes from allowing us to modify HTML elements once they have been loaded into the browser.</a:t>
            </a:r>
          </a:p>
          <a:p>
            <a:pPr marL="268287" lvl="1" indent="0" eaLnBrk="1" hangingPunct="1">
              <a:buFontTx/>
              <a:buNone/>
              <a:defRPr/>
            </a:pPr>
            <a:endParaRPr lang="en-US" altLang="en-US" dirty="0">
              <a:latin typeface="Arial" panose="020B0604020202020204" pitchFamily="34" charset="0"/>
            </a:endParaRPr>
          </a:p>
        </p:txBody>
      </p:sp>
      <p:pic>
        <p:nvPicPr>
          <p:cNvPr id="23556" name="Picture 1">
            <a:extLst>
              <a:ext uri="{FF2B5EF4-FFF2-40B4-BE49-F238E27FC236}">
                <a16:creationId xmlns:a16="http://schemas.microsoft.com/office/drawing/2014/main" id="{13EBE706-6676-462B-B70C-8D0D14A6F2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2592" t="47032" r="59059" b="32274"/>
          <a:stretch>
            <a:fillRect/>
          </a:stretch>
        </p:blipFill>
        <p:spPr bwMode="auto">
          <a:xfrm>
            <a:off x="1042988" y="3500438"/>
            <a:ext cx="6337300"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a:extLst>
              <a:ext uri="{FF2B5EF4-FFF2-40B4-BE49-F238E27FC236}">
                <a16:creationId xmlns:a16="http://schemas.microsoft.com/office/drawing/2014/main" id="{BF1CACBF-D695-40B3-9D96-E8331E47E902}"/>
              </a:ext>
            </a:extLst>
          </p:cNvPr>
          <p:cNvSpPr>
            <a:spLocks noGrp="1" noChangeArrowheads="1"/>
          </p:cNvSpPr>
          <p:nvPr>
            <p:ph type="title"/>
          </p:nvPr>
        </p:nvSpPr>
        <p:spPr/>
        <p:txBody>
          <a:bodyPr/>
          <a:lstStyle/>
          <a:p>
            <a:pPr eaLnBrk="1" hangingPunct="1"/>
            <a:r>
              <a:rPr lang="en-US" altLang="en-US"/>
              <a:t>JavaScript</a:t>
            </a:r>
          </a:p>
        </p:txBody>
      </p:sp>
      <p:sp>
        <p:nvSpPr>
          <p:cNvPr id="24579" name="Rectangle 7">
            <a:extLst>
              <a:ext uri="{FF2B5EF4-FFF2-40B4-BE49-F238E27FC236}">
                <a16:creationId xmlns:a16="http://schemas.microsoft.com/office/drawing/2014/main" id="{259BA6E9-1667-4399-827C-1EB7BDF63B31}"/>
              </a:ext>
            </a:extLst>
          </p:cNvPr>
          <p:cNvSpPr>
            <a:spLocks noGrp="1" noChangeArrowheads="1"/>
          </p:cNvSpPr>
          <p:nvPr>
            <p:ph idx="1"/>
          </p:nvPr>
        </p:nvSpPr>
        <p:spPr/>
        <p:txBody>
          <a:bodyPr/>
          <a:lstStyle/>
          <a:p>
            <a:pPr marL="609600" lvl="1" indent="-342900" eaLnBrk="1" hangingPunct="1">
              <a:buClrTx/>
            </a:pPr>
            <a:r>
              <a:rPr lang="en-GB" altLang="en-US" sz="2400">
                <a:latin typeface="Arial" panose="020B0604020202020204" pitchFamily="34" charset="0"/>
              </a:rPr>
              <a:t>Inner HTML represents the textual content of an element.</a:t>
            </a:r>
          </a:p>
          <a:p>
            <a:pPr marL="1144588" lvl="2" indent="-342900" eaLnBrk="1" hangingPunct="1"/>
            <a:r>
              <a:rPr lang="en-GB" altLang="en-US" sz="2000">
                <a:latin typeface="Arial" panose="020B0604020202020204" pitchFamily="34" charset="0"/>
              </a:rPr>
              <a:t>This is not part of the DOM specification, but it is almost universally supported by browsers.</a:t>
            </a:r>
          </a:p>
          <a:p>
            <a:pPr marL="609600" lvl="1" indent="-342900" eaLnBrk="1" hangingPunct="1">
              <a:buClrTx/>
            </a:pPr>
            <a:r>
              <a:rPr lang="en-GB" altLang="en-US" sz="2400">
                <a:latin typeface="Arial" panose="020B0604020202020204" pitchFamily="34" charset="0"/>
              </a:rPr>
              <a:t>We can use this to dynamically adjust our web page content as required as seen on the previous page.</a:t>
            </a:r>
          </a:p>
          <a:p>
            <a:pPr marL="609600" lvl="1" indent="-342900" eaLnBrk="1" hangingPunct="1">
              <a:buClrTx/>
            </a:pPr>
            <a:r>
              <a:rPr lang="en-GB" altLang="en-US" sz="2400">
                <a:latin typeface="Arial" panose="020B0604020202020204" pitchFamily="34" charset="0"/>
              </a:rPr>
              <a:t>We can also bind JavaScript functions to be invoked when we interact with HTML elements, such as buttons.</a:t>
            </a:r>
          </a:p>
          <a:p>
            <a:pPr marL="1144588" lvl="2" indent="-342900" eaLnBrk="1" hangingPunct="1"/>
            <a:r>
              <a:rPr lang="en-GB" altLang="en-US" sz="2000">
                <a:latin typeface="Arial" panose="020B0604020202020204" pitchFamily="34" charset="0"/>
              </a:rPr>
              <a:t>This is where much of the real power lies.</a:t>
            </a:r>
            <a:endParaRPr lang="en-US" altLang="en-US" sz="2000">
              <a:latin typeface="Arial" panose="020B060402020202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a:extLst>
              <a:ext uri="{FF2B5EF4-FFF2-40B4-BE49-F238E27FC236}">
                <a16:creationId xmlns:a16="http://schemas.microsoft.com/office/drawing/2014/main" id="{62B3DE74-2E77-49D2-88F6-7376B9DE2254}"/>
              </a:ext>
            </a:extLst>
          </p:cNvPr>
          <p:cNvSpPr>
            <a:spLocks noGrp="1" noChangeArrowheads="1"/>
          </p:cNvSpPr>
          <p:nvPr>
            <p:ph type="title"/>
          </p:nvPr>
        </p:nvSpPr>
        <p:spPr/>
        <p:txBody>
          <a:bodyPr/>
          <a:lstStyle/>
          <a:p>
            <a:pPr eaLnBrk="1" hangingPunct="1"/>
            <a:r>
              <a:rPr lang="en-US" altLang="en-US"/>
              <a:t>JavaScript Functions - 1</a:t>
            </a:r>
          </a:p>
        </p:txBody>
      </p:sp>
      <p:pic>
        <p:nvPicPr>
          <p:cNvPr id="25603" name="Content Placeholder 1">
            <a:extLst>
              <a:ext uri="{FF2B5EF4-FFF2-40B4-BE49-F238E27FC236}">
                <a16:creationId xmlns:a16="http://schemas.microsoft.com/office/drawing/2014/main" id="{469CC252-C084-4445-9B63-B88980B531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0565" t="30551" r="57727" b="24777"/>
          <a:stretch>
            <a:fillRect/>
          </a:stretch>
        </p:blipFill>
        <p:spPr>
          <a:xfrm>
            <a:off x="966788" y="1773238"/>
            <a:ext cx="7058025" cy="4160837"/>
          </a:xfr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105454AE-2393-4D16-86D6-C289C1D76BDF}"/>
              </a:ext>
            </a:extLst>
          </p:cNvPr>
          <p:cNvSpPr>
            <a:spLocks noGrp="1" noChangeArrowheads="1"/>
          </p:cNvSpPr>
          <p:nvPr>
            <p:ph type="title"/>
          </p:nvPr>
        </p:nvSpPr>
        <p:spPr/>
        <p:txBody>
          <a:bodyPr/>
          <a:lstStyle/>
          <a:p>
            <a:r>
              <a:rPr lang="en-GB" altLang="en-US"/>
              <a:t>JavaScript Functions - 2</a:t>
            </a:r>
          </a:p>
        </p:txBody>
      </p:sp>
      <p:sp>
        <p:nvSpPr>
          <p:cNvPr id="26627" name="Content Placeholder 2">
            <a:extLst>
              <a:ext uri="{FF2B5EF4-FFF2-40B4-BE49-F238E27FC236}">
                <a16:creationId xmlns:a16="http://schemas.microsoft.com/office/drawing/2014/main" id="{3CC93B65-5AC7-4AC2-B028-D25E306C8AD6}"/>
              </a:ext>
            </a:extLst>
          </p:cNvPr>
          <p:cNvSpPr>
            <a:spLocks noGrp="1" noChangeArrowheads="1"/>
          </p:cNvSpPr>
          <p:nvPr>
            <p:ph idx="1"/>
          </p:nvPr>
        </p:nvSpPr>
        <p:spPr/>
        <p:txBody>
          <a:bodyPr/>
          <a:lstStyle/>
          <a:p>
            <a:r>
              <a:rPr lang="en-GB" altLang="en-US" sz="1600">
                <a:solidFill>
                  <a:schemeClr val="tx1"/>
                </a:solidFill>
              </a:rPr>
              <a:t>&lt;script&gt;</a:t>
            </a:r>
          </a:p>
          <a:p>
            <a:r>
              <a:rPr lang="en-GB" altLang="en-US" sz="1600">
                <a:solidFill>
                  <a:schemeClr val="tx1"/>
                </a:solidFill>
              </a:rPr>
              <a:t>function myFunction() {</a:t>
            </a:r>
          </a:p>
          <a:p>
            <a:r>
              <a:rPr lang="en-GB" altLang="en-US" sz="1600">
                <a:solidFill>
                  <a:schemeClr val="tx1"/>
                </a:solidFill>
              </a:rPr>
              <a:t>    var txt;</a:t>
            </a:r>
          </a:p>
          <a:p>
            <a:r>
              <a:rPr lang="en-GB" altLang="en-US" sz="1600">
                <a:solidFill>
                  <a:schemeClr val="tx1"/>
                </a:solidFill>
              </a:rPr>
              <a:t>    var person = prompt("Please enter your name:", “Mickey Mouse");</a:t>
            </a:r>
          </a:p>
          <a:p>
            <a:r>
              <a:rPr lang="en-GB" altLang="en-US" sz="1600">
                <a:solidFill>
                  <a:schemeClr val="tx1"/>
                </a:solidFill>
              </a:rPr>
              <a:t>    if (person == null || person == "") {</a:t>
            </a:r>
          </a:p>
          <a:p>
            <a:r>
              <a:rPr lang="en-GB" altLang="en-US" sz="1600">
                <a:solidFill>
                  <a:schemeClr val="tx1"/>
                </a:solidFill>
              </a:rPr>
              <a:t>        txt = “Prompt has been cancelled.";</a:t>
            </a:r>
          </a:p>
          <a:p>
            <a:r>
              <a:rPr lang="en-GB" altLang="en-US" sz="1600">
                <a:solidFill>
                  <a:schemeClr val="tx1"/>
                </a:solidFill>
              </a:rPr>
              <a:t>    } else {</a:t>
            </a:r>
          </a:p>
          <a:p>
            <a:r>
              <a:rPr lang="en-GB" altLang="en-US" sz="1600">
                <a:solidFill>
                  <a:schemeClr val="tx1"/>
                </a:solidFill>
              </a:rPr>
              <a:t>        txt = “Hi " + person + "! How can we help you today?";</a:t>
            </a:r>
          </a:p>
          <a:p>
            <a:r>
              <a:rPr lang="en-GB" altLang="en-US" sz="1600">
                <a:solidFill>
                  <a:schemeClr val="tx1"/>
                </a:solidFill>
              </a:rPr>
              <a:t>    }</a:t>
            </a:r>
          </a:p>
          <a:p>
            <a:r>
              <a:rPr lang="en-GB" altLang="en-US" sz="1600">
                <a:solidFill>
                  <a:schemeClr val="tx1"/>
                </a:solidFill>
              </a:rPr>
              <a:t>    document.getElementById("demo").innerHTML = txt;</a:t>
            </a:r>
          </a:p>
          <a:p>
            <a:r>
              <a:rPr lang="en-GB" altLang="en-US" sz="1600">
                <a:solidFill>
                  <a:schemeClr val="tx1"/>
                </a:solidFill>
              </a:rPr>
              <a:t>}</a:t>
            </a:r>
          </a:p>
          <a:p>
            <a:r>
              <a:rPr lang="en-GB" altLang="en-US" sz="1600">
                <a:solidFill>
                  <a:schemeClr val="tx1"/>
                </a:solidFill>
              </a:rPr>
              <a:t>&lt;/script&gt;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a:extLst>
              <a:ext uri="{FF2B5EF4-FFF2-40B4-BE49-F238E27FC236}">
                <a16:creationId xmlns:a16="http://schemas.microsoft.com/office/drawing/2014/main" id="{E74F897B-8929-44B9-9884-FB80D9A3ADB5}"/>
              </a:ext>
            </a:extLst>
          </p:cNvPr>
          <p:cNvSpPr>
            <a:spLocks noGrp="1" noChangeArrowheads="1"/>
          </p:cNvSpPr>
          <p:nvPr>
            <p:ph type="title"/>
          </p:nvPr>
        </p:nvSpPr>
        <p:spPr/>
        <p:txBody>
          <a:bodyPr/>
          <a:lstStyle/>
          <a:p>
            <a:pPr eaLnBrk="1" hangingPunct="1"/>
            <a:r>
              <a:rPr lang="en-US" altLang="en-US"/>
              <a:t>Ajax</a:t>
            </a:r>
          </a:p>
        </p:txBody>
      </p:sp>
      <p:sp>
        <p:nvSpPr>
          <p:cNvPr id="27651" name="Rectangle 7">
            <a:extLst>
              <a:ext uri="{FF2B5EF4-FFF2-40B4-BE49-F238E27FC236}">
                <a16:creationId xmlns:a16="http://schemas.microsoft.com/office/drawing/2014/main" id="{C79CCBA1-CF1B-4009-B79F-D9C948B0C583}"/>
              </a:ext>
            </a:extLst>
          </p:cNvPr>
          <p:cNvSpPr>
            <a:spLocks noGrp="1" noChangeArrowheads="1"/>
          </p:cNvSpPr>
          <p:nvPr>
            <p:ph idx="1"/>
          </p:nvPr>
        </p:nvSpPr>
        <p:spPr/>
        <p:txBody>
          <a:bodyPr/>
          <a:lstStyle/>
          <a:p>
            <a:pPr marL="609600" lvl="1" indent="-342900" eaLnBrk="1" hangingPunct="1">
              <a:buClrTx/>
            </a:pPr>
            <a:r>
              <a:rPr lang="en-GB" altLang="en-US" sz="2400">
                <a:latin typeface="Arial" panose="020B0604020202020204" pitchFamily="34" charset="0"/>
              </a:rPr>
              <a:t>Our first steps in Ajax require us to navigate an awkward element of dynamic websites.</a:t>
            </a:r>
          </a:p>
          <a:p>
            <a:pPr marL="1144588" lvl="2" indent="-342900" eaLnBrk="1" hangingPunct="1"/>
            <a:r>
              <a:rPr lang="en-GB" altLang="en-US" sz="2000">
                <a:latin typeface="Arial" panose="020B0604020202020204" pitchFamily="34" charset="0"/>
              </a:rPr>
              <a:t>Browser compatibility.</a:t>
            </a:r>
          </a:p>
          <a:p>
            <a:pPr marL="609600" lvl="1" indent="-342900" eaLnBrk="1" hangingPunct="1">
              <a:buClrTx/>
            </a:pPr>
            <a:r>
              <a:rPr lang="en-GB" altLang="en-US" sz="2400">
                <a:latin typeface="Arial" panose="020B0604020202020204" pitchFamily="34" charset="0"/>
              </a:rPr>
              <a:t>Every browser handle the initial parts of setting up an XMLHttpRequest object differently.</a:t>
            </a:r>
          </a:p>
          <a:p>
            <a:pPr marL="1144588" lvl="2" indent="-342900" eaLnBrk="1" hangingPunct="1"/>
            <a:r>
              <a:rPr lang="en-GB" altLang="en-US" sz="2000">
                <a:latin typeface="Arial" panose="020B0604020202020204" pitchFamily="34" charset="0"/>
              </a:rPr>
              <a:t>And we need to honour each of these methods.</a:t>
            </a:r>
          </a:p>
          <a:p>
            <a:pPr marL="609600" lvl="1" indent="-342900" eaLnBrk="1" hangingPunct="1">
              <a:buClrTx/>
            </a:pPr>
            <a:r>
              <a:rPr lang="en-GB" altLang="en-US" sz="2400">
                <a:latin typeface="Arial" panose="020B0604020202020204" pitchFamily="34" charset="0"/>
              </a:rPr>
              <a:t>This makes the first part of setting up our Ajax quite verbose.</a:t>
            </a:r>
          </a:p>
          <a:p>
            <a:pPr marL="1144588" lvl="2" indent="-342900" eaLnBrk="1" hangingPunct="1"/>
            <a:r>
              <a:rPr lang="en-GB" altLang="en-US" sz="2000">
                <a:latin typeface="Arial" panose="020B0604020202020204" pitchFamily="34" charset="0"/>
              </a:rPr>
              <a:t>Mostly, everything that follows is standardised.</a:t>
            </a:r>
            <a:endParaRPr lang="en-US" altLang="en-US" sz="2000">
              <a:latin typeface="Arial" panose="020B060402020202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a:extLst>
              <a:ext uri="{FF2B5EF4-FFF2-40B4-BE49-F238E27FC236}">
                <a16:creationId xmlns:a16="http://schemas.microsoft.com/office/drawing/2014/main" id="{77BBF99A-1C04-45F5-AC98-0500727F9D60}"/>
              </a:ext>
            </a:extLst>
          </p:cNvPr>
          <p:cNvSpPr>
            <a:spLocks noGrp="1" noChangeArrowheads="1"/>
          </p:cNvSpPr>
          <p:nvPr>
            <p:ph type="title"/>
          </p:nvPr>
        </p:nvSpPr>
        <p:spPr/>
        <p:txBody>
          <a:bodyPr/>
          <a:lstStyle/>
          <a:p>
            <a:pPr eaLnBrk="1" hangingPunct="1"/>
            <a:r>
              <a:rPr lang="en-US" altLang="en-US"/>
              <a:t>The Request Object</a:t>
            </a:r>
          </a:p>
        </p:txBody>
      </p:sp>
      <p:pic>
        <p:nvPicPr>
          <p:cNvPr id="28675" name="Content Placeholder 1">
            <a:extLst>
              <a:ext uri="{FF2B5EF4-FFF2-40B4-BE49-F238E27FC236}">
                <a16:creationId xmlns:a16="http://schemas.microsoft.com/office/drawing/2014/main" id="{2AE61C75-E4B2-4D47-92B5-4F90CB65ADB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1377" t="30551" r="53662" b="32545"/>
          <a:stretch>
            <a:fillRect/>
          </a:stretch>
        </p:blipFill>
        <p:spPr>
          <a:xfrm>
            <a:off x="755650" y="2060575"/>
            <a:ext cx="7704138" cy="3405188"/>
          </a:xfr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a:extLst>
              <a:ext uri="{FF2B5EF4-FFF2-40B4-BE49-F238E27FC236}">
                <a16:creationId xmlns:a16="http://schemas.microsoft.com/office/drawing/2014/main" id="{D5BDC516-E211-44EB-A11C-954CB94ECE4C}"/>
              </a:ext>
            </a:extLst>
          </p:cNvPr>
          <p:cNvSpPr>
            <a:spLocks noGrp="1" noChangeArrowheads="1"/>
          </p:cNvSpPr>
          <p:nvPr>
            <p:ph type="title"/>
          </p:nvPr>
        </p:nvSpPr>
        <p:spPr/>
        <p:txBody>
          <a:bodyPr/>
          <a:lstStyle/>
          <a:p>
            <a:pPr eaLnBrk="1" hangingPunct="1"/>
            <a:r>
              <a:rPr lang="en-US" altLang="en-US"/>
              <a:t>Server Communication</a:t>
            </a:r>
          </a:p>
        </p:txBody>
      </p:sp>
      <p:sp>
        <p:nvSpPr>
          <p:cNvPr id="29699" name="Rectangle 7">
            <a:extLst>
              <a:ext uri="{FF2B5EF4-FFF2-40B4-BE49-F238E27FC236}">
                <a16:creationId xmlns:a16="http://schemas.microsoft.com/office/drawing/2014/main" id="{955257F4-B279-4AA5-BB9C-376DA63F3D90}"/>
              </a:ext>
            </a:extLst>
          </p:cNvPr>
          <p:cNvSpPr>
            <a:spLocks noGrp="1" noChangeArrowheads="1"/>
          </p:cNvSpPr>
          <p:nvPr>
            <p:ph idx="1"/>
          </p:nvPr>
        </p:nvSpPr>
        <p:spPr/>
        <p:txBody>
          <a:bodyPr/>
          <a:lstStyle/>
          <a:p>
            <a:pPr marL="609600" lvl="1" indent="-342900" eaLnBrk="1" hangingPunct="1">
              <a:buClrTx/>
            </a:pPr>
            <a:r>
              <a:rPr lang="en-GB" altLang="en-US" sz="2400">
                <a:latin typeface="Arial" panose="020B0604020202020204" pitchFamily="34" charset="0"/>
              </a:rPr>
              <a:t>Communication with the server is handled via GET/POST requests.</a:t>
            </a:r>
          </a:p>
          <a:p>
            <a:pPr marL="1144588" lvl="2" indent="-342900" eaLnBrk="1" hangingPunct="1"/>
            <a:r>
              <a:rPr lang="en-GB" altLang="en-US" sz="2000">
                <a:latin typeface="Arial" panose="020B0604020202020204" pitchFamily="34" charset="0"/>
              </a:rPr>
              <a:t>We do this through the </a:t>
            </a:r>
            <a:r>
              <a:rPr lang="en-GB" altLang="en-US" sz="2000" b="1" i="1">
                <a:latin typeface="Arial" panose="020B0604020202020204" pitchFamily="34" charset="0"/>
              </a:rPr>
              <a:t>open</a:t>
            </a:r>
            <a:r>
              <a:rPr lang="en-GB" altLang="en-US" sz="2000">
                <a:latin typeface="Arial" panose="020B0604020202020204" pitchFamily="34" charset="0"/>
              </a:rPr>
              <a:t> and </a:t>
            </a:r>
            <a:r>
              <a:rPr lang="en-GB" altLang="en-US" sz="2000" b="1" i="1">
                <a:latin typeface="Arial" panose="020B0604020202020204" pitchFamily="34" charset="0"/>
              </a:rPr>
              <a:t>send</a:t>
            </a:r>
            <a:r>
              <a:rPr lang="en-GB" altLang="en-US" sz="2000">
                <a:latin typeface="Arial" panose="020B0604020202020204" pitchFamily="34" charset="0"/>
              </a:rPr>
              <a:t> methods of the XMLHttpRequest object we created.</a:t>
            </a:r>
          </a:p>
          <a:p>
            <a:pPr marL="1511300" lvl="3" indent="-342900" eaLnBrk="1" hangingPunct="1"/>
            <a:r>
              <a:rPr lang="en-GB" altLang="en-US" sz="1600">
                <a:latin typeface="Arial" panose="020B0604020202020204" pitchFamily="34" charset="0"/>
              </a:rPr>
              <a:t>request.open(“GET”, “test.txt”, trust);</a:t>
            </a:r>
          </a:p>
          <a:p>
            <a:pPr marL="1511300" lvl="3" indent="-342900" eaLnBrk="1" hangingPunct="1"/>
            <a:r>
              <a:rPr lang="en-GB" altLang="en-US" sz="1600">
                <a:latin typeface="Arial" panose="020B0604020202020204" pitchFamily="34" charset="0"/>
              </a:rPr>
              <a:t>request.send();</a:t>
            </a:r>
            <a:endParaRPr lang="en-US" altLang="en-US" sz="1600">
              <a:latin typeface="Arial" panose="020B0604020202020204" pitchFamily="34" charset="0"/>
            </a:endParaRPr>
          </a:p>
          <a:p>
            <a:pPr marL="609600" lvl="1" indent="-342900" eaLnBrk="1" hangingPunct="1">
              <a:buClrTx/>
            </a:pPr>
            <a:r>
              <a:rPr lang="en-US" altLang="en-US" sz="2400">
                <a:latin typeface="Arial" panose="020B0604020202020204" pitchFamily="34" charset="0"/>
              </a:rPr>
              <a:t>There are three parameters to open:</a:t>
            </a:r>
          </a:p>
          <a:p>
            <a:pPr marL="1144588" lvl="2" indent="-342900" eaLnBrk="1" hangingPunct="1"/>
            <a:r>
              <a:rPr lang="en-US" altLang="en-US" sz="2000">
                <a:latin typeface="Arial" panose="020B0604020202020204" pitchFamily="34" charset="0"/>
              </a:rPr>
              <a:t>The method of the request</a:t>
            </a:r>
          </a:p>
          <a:p>
            <a:pPr marL="1144588" lvl="2" indent="-342900" eaLnBrk="1" hangingPunct="1"/>
            <a:r>
              <a:rPr lang="en-US" altLang="en-US" sz="2000">
                <a:latin typeface="Arial" panose="020B0604020202020204" pitchFamily="34" charset="0"/>
              </a:rPr>
              <a:t>The URL of the request</a:t>
            </a:r>
          </a:p>
          <a:p>
            <a:pPr marL="1144588" lvl="2" indent="-342900" eaLnBrk="1" hangingPunct="1"/>
            <a:r>
              <a:rPr lang="en-US" altLang="en-US" sz="2000">
                <a:latin typeface="Arial" panose="020B0604020202020204" pitchFamily="34" charset="0"/>
              </a:rPr>
              <a:t>Whether to handle the request asynchronously</a:t>
            </a:r>
            <a:endParaRPr lang="en-GB" altLang="en-US" sz="2000">
              <a:latin typeface="Arial" panose="020B060402020202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a:extLst>
              <a:ext uri="{FF2B5EF4-FFF2-40B4-BE49-F238E27FC236}">
                <a16:creationId xmlns:a16="http://schemas.microsoft.com/office/drawing/2014/main" id="{49012448-BC16-4EB1-8662-B8B0DF799CF0}"/>
              </a:ext>
            </a:extLst>
          </p:cNvPr>
          <p:cNvSpPr>
            <a:spLocks noGrp="1" noChangeArrowheads="1"/>
          </p:cNvSpPr>
          <p:nvPr>
            <p:ph type="title"/>
          </p:nvPr>
        </p:nvSpPr>
        <p:spPr/>
        <p:txBody>
          <a:bodyPr/>
          <a:lstStyle/>
          <a:p>
            <a:pPr eaLnBrk="1" hangingPunct="1"/>
            <a:r>
              <a:rPr lang="en-US" altLang="en-US"/>
              <a:t>Receiving the Response</a:t>
            </a:r>
          </a:p>
        </p:txBody>
      </p:sp>
      <p:sp>
        <p:nvSpPr>
          <p:cNvPr id="30723" name="Rectangle 7">
            <a:extLst>
              <a:ext uri="{FF2B5EF4-FFF2-40B4-BE49-F238E27FC236}">
                <a16:creationId xmlns:a16="http://schemas.microsoft.com/office/drawing/2014/main" id="{9DB4197D-EBB2-455C-96FD-5C6EA1CAEA64}"/>
              </a:ext>
            </a:extLst>
          </p:cNvPr>
          <p:cNvSpPr>
            <a:spLocks noGrp="1" noChangeArrowheads="1"/>
          </p:cNvSpPr>
          <p:nvPr>
            <p:ph idx="1"/>
          </p:nvPr>
        </p:nvSpPr>
        <p:spPr/>
        <p:txBody>
          <a:bodyPr/>
          <a:lstStyle/>
          <a:p>
            <a:pPr marL="609600" lvl="1" indent="-342900" eaLnBrk="1" hangingPunct="1">
              <a:buClrTx/>
            </a:pPr>
            <a:r>
              <a:rPr lang="en-GB" altLang="en-US" sz="2400">
                <a:latin typeface="Arial" panose="020B0604020202020204" pitchFamily="34" charset="0"/>
              </a:rPr>
              <a:t>As with our XML parser, we handle this through the use of a </a:t>
            </a:r>
            <a:r>
              <a:rPr lang="en-GB" altLang="en-US" sz="2400" b="1" i="1">
                <a:latin typeface="Arial" panose="020B0604020202020204" pitchFamily="34" charset="0"/>
              </a:rPr>
              <a:t>callback.</a:t>
            </a:r>
          </a:p>
          <a:p>
            <a:pPr marL="1144588" lvl="2" indent="-342900" eaLnBrk="1" hangingPunct="1"/>
            <a:r>
              <a:rPr lang="en-GB" altLang="en-US" sz="2000">
                <a:latin typeface="Arial" panose="020B0604020202020204" pitchFamily="34" charset="0"/>
              </a:rPr>
              <a:t>We do not know when the server is going to give us the response, so we provide a function to be called as and when it happens.</a:t>
            </a:r>
          </a:p>
          <a:p>
            <a:pPr marL="609600" lvl="1" indent="-342900" eaLnBrk="1" hangingPunct="1">
              <a:buClrTx/>
            </a:pPr>
            <a:r>
              <a:rPr lang="en-GB" altLang="en-US" sz="2400">
                <a:latin typeface="Arial" panose="020B0604020202020204" pitchFamily="34" charset="0"/>
              </a:rPr>
              <a:t>To do this, we create a function and bind it to the </a:t>
            </a:r>
            <a:r>
              <a:rPr lang="en-GB" altLang="en-US" sz="2400" b="1" i="1">
                <a:latin typeface="Arial" panose="020B0604020202020204" pitchFamily="34" charset="0"/>
              </a:rPr>
              <a:t>onreadystatechange</a:t>
            </a:r>
            <a:r>
              <a:rPr lang="en-GB" altLang="en-US" sz="2400">
                <a:latin typeface="Arial" panose="020B0604020202020204" pitchFamily="34" charset="0"/>
              </a:rPr>
              <a:t> property of our XMLHttpRequestobject.</a:t>
            </a:r>
          </a:p>
          <a:p>
            <a:pPr marL="609600" lvl="1" indent="-342900" eaLnBrk="1" hangingPunct="1">
              <a:buClrTx/>
            </a:pPr>
            <a:r>
              <a:rPr lang="en-GB" altLang="en-US" sz="2400">
                <a:latin typeface="Arial" panose="020B0604020202020204" pitchFamily="34" charset="0"/>
              </a:rPr>
              <a:t>We do this </a:t>
            </a:r>
            <a:r>
              <a:rPr lang="en-GB" altLang="en-US" sz="2400" b="1" i="1">
                <a:latin typeface="Arial" panose="020B0604020202020204" pitchFamily="34" charset="0"/>
              </a:rPr>
              <a:t>before</a:t>
            </a:r>
            <a:r>
              <a:rPr lang="en-GB" altLang="en-US" sz="2400">
                <a:latin typeface="Arial" panose="020B0604020202020204" pitchFamily="34" charset="0"/>
              </a:rPr>
              <a:t> we send a request.</a:t>
            </a:r>
            <a:endParaRPr lang="en-US" altLang="en-US" sz="2400">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a:extLst>
              <a:ext uri="{FF2B5EF4-FFF2-40B4-BE49-F238E27FC236}">
                <a16:creationId xmlns:a16="http://schemas.microsoft.com/office/drawing/2014/main" id="{F5A32B61-B569-44BB-82EC-3464A0ED337D}"/>
              </a:ext>
            </a:extLst>
          </p:cNvPr>
          <p:cNvSpPr>
            <a:spLocks noGrp="1" noChangeArrowheads="1"/>
          </p:cNvSpPr>
          <p:nvPr>
            <p:ph type="title"/>
          </p:nvPr>
        </p:nvSpPr>
        <p:spPr/>
        <p:txBody>
          <a:bodyPr/>
          <a:lstStyle/>
          <a:p>
            <a:pPr eaLnBrk="1" hangingPunct="1"/>
            <a:r>
              <a:rPr lang="en-US" altLang="en-US"/>
              <a:t>Web Applications - 1</a:t>
            </a:r>
          </a:p>
        </p:txBody>
      </p:sp>
      <p:sp>
        <p:nvSpPr>
          <p:cNvPr id="15363" name="Rectangle 7">
            <a:extLst>
              <a:ext uri="{FF2B5EF4-FFF2-40B4-BE49-F238E27FC236}">
                <a16:creationId xmlns:a16="http://schemas.microsoft.com/office/drawing/2014/main" id="{6054A9CB-B861-4347-9F93-57B67536E920}"/>
              </a:ext>
            </a:extLst>
          </p:cNvPr>
          <p:cNvSpPr>
            <a:spLocks noGrp="1" noChangeArrowheads="1"/>
          </p:cNvSpPr>
          <p:nvPr>
            <p:ph idx="1"/>
          </p:nvPr>
        </p:nvSpPr>
        <p:spPr/>
        <p:txBody>
          <a:bodyPr/>
          <a:lstStyle/>
          <a:p>
            <a:pPr lvl="1" eaLnBrk="1" hangingPunct="1">
              <a:buClrTx/>
            </a:pPr>
            <a:r>
              <a:rPr lang="en-GB" altLang="en-US">
                <a:solidFill>
                  <a:schemeClr val="tx1"/>
                </a:solidFill>
                <a:latin typeface="Arial" panose="020B0604020202020204" pitchFamily="34" charset="0"/>
              </a:rPr>
              <a:t>A web application or web app is client-server software application that runs the user interface in a web browser</a:t>
            </a:r>
          </a:p>
          <a:p>
            <a:pPr lvl="1" eaLnBrk="1" hangingPunct="1">
              <a:buClrTx/>
            </a:pPr>
            <a:r>
              <a:rPr lang="en-GB" altLang="en-US">
                <a:solidFill>
                  <a:schemeClr val="tx1"/>
                </a:solidFill>
                <a:latin typeface="Arial" panose="020B0604020202020204" pitchFamily="34" charset="0"/>
              </a:rPr>
              <a:t>The distinction between ‘web’ application and ‘desktop’ applications has become less meaningful as:	</a:t>
            </a:r>
          </a:p>
          <a:p>
            <a:pPr lvl="2" eaLnBrk="1" hangingPunct="1"/>
            <a:r>
              <a:rPr lang="en-GB" altLang="en-US">
                <a:solidFill>
                  <a:schemeClr val="tx1"/>
                </a:solidFill>
                <a:latin typeface="Arial" panose="020B0604020202020204" pitchFamily="34" charset="0"/>
              </a:rPr>
              <a:t>Most desktop applications incorporate internet functionality</a:t>
            </a:r>
          </a:p>
          <a:p>
            <a:pPr lvl="2" eaLnBrk="1" hangingPunct="1"/>
            <a:r>
              <a:rPr lang="en-GB" altLang="en-US">
                <a:solidFill>
                  <a:schemeClr val="tx1"/>
                </a:solidFill>
                <a:latin typeface="Arial" panose="020B0604020202020204" pitchFamily="34" charset="0"/>
              </a:rPr>
              <a:t>Most web applications now imitate the look and feel of desktop applications</a:t>
            </a:r>
          </a:p>
          <a:p>
            <a:pPr lvl="1" eaLnBrk="1" hangingPunct="1"/>
            <a:endParaRPr lang="en-US" altLang="en-US">
              <a:latin typeface="Arial" panose="020B060402020202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6">
            <a:extLst>
              <a:ext uri="{FF2B5EF4-FFF2-40B4-BE49-F238E27FC236}">
                <a16:creationId xmlns:a16="http://schemas.microsoft.com/office/drawing/2014/main" id="{DE7E142C-2C4F-4D4B-BA5F-A7FF66F87AD6}"/>
              </a:ext>
            </a:extLst>
          </p:cNvPr>
          <p:cNvSpPr>
            <a:spLocks noGrp="1" noChangeArrowheads="1"/>
          </p:cNvSpPr>
          <p:nvPr>
            <p:ph type="title"/>
          </p:nvPr>
        </p:nvSpPr>
        <p:spPr/>
        <p:txBody>
          <a:bodyPr/>
          <a:lstStyle/>
          <a:p>
            <a:pPr eaLnBrk="1" hangingPunct="1"/>
            <a:r>
              <a:rPr lang="en-US" altLang="en-US"/>
              <a:t>The Server Response</a:t>
            </a:r>
          </a:p>
        </p:txBody>
      </p:sp>
      <p:sp>
        <p:nvSpPr>
          <p:cNvPr id="31747" name="Rectangle 7">
            <a:extLst>
              <a:ext uri="{FF2B5EF4-FFF2-40B4-BE49-F238E27FC236}">
                <a16:creationId xmlns:a16="http://schemas.microsoft.com/office/drawing/2014/main" id="{3385E429-763A-47D5-B226-83DFD4ABE08C}"/>
              </a:ext>
            </a:extLst>
          </p:cNvPr>
          <p:cNvSpPr>
            <a:spLocks noGrp="1" noChangeArrowheads="1"/>
          </p:cNvSpPr>
          <p:nvPr>
            <p:ph idx="1"/>
          </p:nvPr>
        </p:nvSpPr>
        <p:spPr/>
        <p:txBody>
          <a:bodyPr/>
          <a:lstStyle/>
          <a:p>
            <a:pPr marL="609600" lvl="1" indent="-342900" eaLnBrk="1" hangingPunct="1">
              <a:buClrTx/>
            </a:pPr>
            <a:r>
              <a:rPr lang="en-GB" altLang="en-US" sz="2400">
                <a:latin typeface="Arial" panose="020B0604020202020204" pitchFamily="34" charset="0"/>
              </a:rPr>
              <a:t>The server response is made up of three key parts.</a:t>
            </a:r>
          </a:p>
          <a:p>
            <a:pPr marL="1144588" lvl="2" indent="-342900" eaLnBrk="1" hangingPunct="1"/>
            <a:r>
              <a:rPr lang="en-GB" altLang="en-US" sz="2000" b="1" i="1">
                <a:latin typeface="Arial" panose="020B0604020202020204" pitchFamily="34" charset="0"/>
              </a:rPr>
              <a:t>The ready state</a:t>
            </a:r>
          </a:p>
          <a:p>
            <a:pPr marL="1511300" lvl="3" indent="-342900" eaLnBrk="1" hangingPunct="1"/>
            <a:r>
              <a:rPr lang="en-GB" altLang="en-US" sz="1600">
                <a:latin typeface="Arial" panose="020B0604020202020204" pitchFamily="34" charset="0"/>
              </a:rPr>
              <a:t>This will be a number of 0 to 4.</a:t>
            </a:r>
          </a:p>
          <a:p>
            <a:pPr marL="2174875" lvl="4" indent="-342900" eaLnBrk="1" hangingPunct="1"/>
            <a:r>
              <a:rPr lang="en-GB" altLang="en-US" sz="1600">
                <a:latin typeface="Arial" panose="020B0604020202020204" pitchFamily="34" charset="0"/>
              </a:rPr>
              <a:t>Only 4 means “it’s compete”</a:t>
            </a:r>
          </a:p>
          <a:p>
            <a:pPr marL="1144588" lvl="2" indent="-342900" eaLnBrk="1" hangingPunct="1"/>
            <a:r>
              <a:rPr lang="en-GB" altLang="en-US" sz="2000" b="1" i="1">
                <a:latin typeface="Arial" panose="020B0604020202020204" pitchFamily="34" charset="0"/>
              </a:rPr>
              <a:t>The request status</a:t>
            </a:r>
          </a:p>
          <a:p>
            <a:pPr marL="1511300" lvl="3" indent="-342900" eaLnBrk="1" hangingPunct="1"/>
            <a:r>
              <a:rPr lang="en-GB" altLang="en-US" sz="1600">
                <a:latin typeface="Arial" panose="020B0604020202020204" pitchFamily="34" charset="0"/>
              </a:rPr>
              <a:t>200 means “ok” here.</a:t>
            </a:r>
          </a:p>
          <a:p>
            <a:pPr marL="2174875" lvl="4" indent="-342900" eaLnBrk="1" hangingPunct="1"/>
            <a:r>
              <a:rPr lang="en-GB" altLang="en-US" sz="1600">
                <a:latin typeface="Arial" panose="020B0604020202020204" pitchFamily="34" charset="0"/>
              </a:rPr>
              <a:t>This is the standard HTTP status code.</a:t>
            </a:r>
          </a:p>
          <a:p>
            <a:pPr marL="1144588" lvl="2" indent="-342900" eaLnBrk="1" hangingPunct="1"/>
            <a:r>
              <a:rPr lang="en-GB" altLang="en-US" sz="2000" b="1" i="1">
                <a:latin typeface="Arial" panose="020B0604020202020204" pitchFamily="34" charset="0"/>
              </a:rPr>
              <a:t>The response text</a:t>
            </a:r>
          </a:p>
          <a:p>
            <a:pPr marL="1511300" lvl="3" indent="-342900" eaLnBrk="1" hangingPunct="1"/>
            <a:r>
              <a:rPr lang="en-GB" altLang="en-US" sz="1600">
                <a:latin typeface="Arial" panose="020B0604020202020204" pitchFamily="34" charset="0"/>
              </a:rPr>
              <a:t>This is what the server gave us back.</a:t>
            </a:r>
          </a:p>
          <a:p>
            <a:pPr marL="2174875" lvl="4" indent="-342900" eaLnBrk="1" hangingPunct="1"/>
            <a:r>
              <a:rPr lang="en-GB" altLang="en-US" sz="1600">
                <a:latin typeface="Arial" panose="020B0604020202020204" pitchFamily="34" charset="0"/>
              </a:rPr>
              <a:t>It is also what we will usually need to parse with JavaScript.</a:t>
            </a:r>
            <a:endParaRPr lang="en-US" altLang="en-US" sz="1600">
              <a:latin typeface="Arial" panose="020B060402020202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a:extLst>
              <a:ext uri="{FF2B5EF4-FFF2-40B4-BE49-F238E27FC236}">
                <a16:creationId xmlns:a16="http://schemas.microsoft.com/office/drawing/2014/main" id="{F07A8E4F-B183-4DE4-BB97-158D4B096EB7}"/>
              </a:ext>
            </a:extLst>
          </p:cNvPr>
          <p:cNvSpPr>
            <a:spLocks noGrp="1" noChangeArrowheads="1"/>
          </p:cNvSpPr>
          <p:nvPr>
            <p:ph type="title"/>
          </p:nvPr>
        </p:nvSpPr>
        <p:spPr/>
        <p:txBody>
          <a:bodyPr/>
          <a:lstStyle/>
          <a:p>
            <a:pPr eaLnBrk="1" hangingPunct="1"/>
            <a:r>
              <a:rPr lang="en-US" altLang="en-US"/>
              <a:t>A Simple Ajax Application - 1</a:t>
            </a:r>
          </a:p>
        </p:txBody>
      </p:sp>
      <p:sp>
        <p:nvSpPr>
          <p:cNvPr id="32771" name="Rectangle 7">
            <a:extLst>
              <a:ext uri="{FF2B5EF4-FFF2-40B4-BE49-F238E27FC236}">
                <a16:creationId xmlns:a16="http://schemas.microsoft.com/office/drawing/2014/main" id="{B940392B-737C-4523-9850-17237624A321}"/>
              </a:ext>
            </a:extLst>
          </p:cNvPr>
          <p:cNvSpPr>
            <a:spLocks noGrp="1" noChangeArrowheads="1"/>
          </p:cNvSpPr>
          <p:nvPr>
            <p:ph idx="1"/>
          </p:nvPr>
        </p:nvSpPr>
        <p:spPr/>
        <p:txBody>
          <a:bodyPr/>
          <a:lstStyle/>
          <a:p>
            <a:pPr marL="609600" lvl="1" indent="-342900" eaLnBrk="1" hangingPunct="1">
              <a:buClrTx/>
            </a:pPr>
            <a:r>
              <a:rPr lang="en-US" altLang="en-US" sz="2400">
                <a:latin typeface="Arial" panose="020B0604020202020204" pitchFamily="34" charset="0"/>
              </a:rPr>
              <a:t>For the following, we have a small text file on the server.</a:t>
            </a:r>
          </a:p>
          <a:p>
            <a:pPr marL="609600" lvl="1" indent="-342900" eaLnBrk="1" hangingPunct="1">
              <a:buClrTx/>
            </a:pPr>
            <a:r>
              <a:rPr lang="en-US" altLang="en-US" sz="2400">
                <a:latin typeface="Arial" panose="020B0604020202020204" pitchFamily="34" charset="0"/>
              </a:rPr>
              <a:t>When we press the button, we replace the contents of a &lt;p&gt; tag with what is in the text file:</a:t>
            </a:r>
          </a:p>
          <a:p>
            <a:pPr marL="609600" lvl="1" indent="-342900" eaLnBrk="1" hangingPunct="1"/>
            <a:endParaRPr lang="en-US" altLang="en-US" sz="2400">
              <a:latin typeface="Arial" panose="020B0604020202020204" pitchFamily="34" charset="0"/>
            </a:endParaRPr>
          </a:p>
        </p:txBody>
      </p:sp>
      <p:pic>
        <p:nvPicPr>
          <p:cNvPr id="32772" name="Picture 1">
            <a:extLst>
              <a:ext uri="{FF2B5EF4-FFF2-40B4-BE49-F238E27FC236}">
                <a16:creationId xmlns:a16="http://schemas.microsoft.com/office/drawing/2014/main" id="{87142940-2034-4701-9B65-DEF7ECE9BC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2199" t="48119" r="53151" b="36832"/>
          <a:stretch>
            <a:fillRect/>
          </a:stretch>
        </p:blipFill>
        <p:spPr bwMode="auto">
          <a:xfrm>
            <a:off x="539750" y="3357563"/>
            <a:ext cx="871220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a:extLst>
              <a:ext uri="{FF2B5EF4-FFF2-40B4-BE49-F238E27FC236}">
                <a16:creationId xmlns:a16="http://schemas.microsoft.com/office/drawing/2014/main" id="{6CD7080D-B7C1-42A9-A0ED-D951878403EA}"/>
              </a:ext>
            </a:extLst>
          </p:cNvPr>
          <p:cNvSpPr>
            <a:spLocks noGrp="1" noChangeArrowheads="1"/>
          </p:cNvSpPr>
          <p:nvPr>
            <p:ph type="title"/>
          </p:nvPr>
        </p:nvSpPr>
        <p:spPr/>
        <p:txBody>
          <a:bodyPr/>
          <a:lstStyle/>
          <a:p>
            <a:pPr eaLnBrk="1" hangingPunct="1"/>
            <a:r>
              <a:rPr lang="en-US" altLang="en-US"/>
              <a:t>A Simple Ajax Application - 2</a:t>
            </a:r>
          </a:p>
        </p:txBody>
      </p:sp>
      <p:pic>
        <p:nvPicPr>
          <p:cNvPr id="33795" name="Content Placeholder 1">
            <a:extLst>
              <a:ext uri="{FF2B5EF4-FFF2-40B4-BE49-F238E27FC236}">
                <a16:creationId xmlns:a16="http://schemas.microsoft.com/office/drawing/2014/main" id="{AA83F56C-2313-4468-B162-D7244644857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1378" t="30551" r="54016" b="22075"/>
          <a:stretch>
            <a:fillRect/>
          </a:stretch>
        </p:blipFill>
        <p:spPr>
          <a:xfrm>
            <a:off x="1187450" y="1916113"/>
            <a:ext cx="6408738" cy="3671887"/>
          </a:xfr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a:extLst>
              <a:ext uri="{FF2B5EF4-FFF2-40B4-BE49-F238E27FC236}">
                <a16:creationId xmlns:a16="http://schemas.microsoft.com/office/drawing/2014/main" id="{B1DC3803-015F-47A2-94E5-273C4A33285B}"/>
              </a:ext>
            </a:extLst>
          </p:cNvPr>
          <p:cNvSpPr>
            <a:spLocks noGrp="1" noChangeArrowheads="1"/>
          </p:cNvSpPr>
          <p:nvPr>
            <p:ph type="title"/>
          </p:nvPr>
        </p:nvSpPr>
        <p:spPr/>
        <p:txBody>
          <a:bodyPr/>
          <a:lstStyle/>
          <a:p>
            <a:pPr eaLnBrk="1" hangingPunct="1"/>
            <a:r>
              <a:rPr lang="en-US" altLang="en-US"/>
              <a:t>Ajax Applications</a:t>
            </a:r>
          </a:p>
        </p:txBody>
      </p:sp>
      <p:sp>
        <p:nvSpPr>
          <p:cNvPr id="34819" name="Rectangle 7">
            <a:extLst>
              <a:ext uri="{FF2B5EF4-FFF2-40B4-BE49-F238E27FC236}">
                <a16:creationId xmlns:a16="http://schemas.microsoft.com/office/drawing/2014/main" id="{CF702865-DDEC-4A24-8B92-4D9A07F5AFC9}"/>
              </a:ext>
            </a:extLst>
          </p:cNvPr>
          <p:cNvSpPr>
            <a:spLocks noGrp="1" noChangeArrowheads="1"/>
          </p:cNvSpPr>
          <p:nvPr>
            <p:ph idx="1"/>
          </p:nvPr>
        </p:nvSpPr>
        <p:spPr/>
        <p:txBody>
          <a:bodyPr/>
          <a:lstStyle/>
          <a:p>
            <a:pPr marL="609600" lvl="1" indent="-342900" eaLnBrk="1" hangingPunct="1">
              <a:buClrTx/>
            </a:pPr>
            <a:r>
              <a:rPr lang="en-GB" altLang="en-US" sz="2400">
                <a:latin typeface="Arial" panose="020B0604020202020204" pitchFamily="34" charset="0"/>
              </a:rPr>
              <a:t>For our Ajax application, we are binding event handlers to that they occur at particular points in a document’s lifetime.</a:t>
            </a:r>
          </a:p>
          <a:p>
            <a:pPr marL="1144588" lvl="2" indent="-342900" eaLnBrk="1" hangingPunct="1"/>
            <a:r>
              <a:rPr lang="en-GB" altLang="en-US" sz="2000">
                <a:latin typeface="Arial" panose="020B0604020202020204" pitchFamily="34" charset="0"/>
              </a:rPr>
              <a:t>There are many places where this can be done.</a:t>
            </a:r>
          </a:p>
          <a:p>
            <a:pPr marL="609600" lvl="1" indent="-342900" eaLnBrk="1" hangingPunct="1">
              <a:buClrTx/>
            </a:pPr>
            <a:r>
              <a:rPr lang="en-GB" altLang="en-US" sz="2400">
                <a:latin typeface="Arial" panose="020B0604020202020204" pitchFamily="34" charset="0"/>
              </a:rPr>
              <a:t>onLoad and onUnload handle when a page is loaded or unloaded.</a:t>
            </a:r>
          </a:p>
          <a:p>
            <a:pPr marL="609600" lvl="1" indent="-342900" eaLnBrk="1" hangingPunct="1">
              <a:buClrTx/>
            </a:pPr>
            <a:r>
              <a:rPr lang="en-GB" altLang="en-US" sz="2400">
                <a:latin typeface="Arial" panose="020B0604020202020204" pitchFamily="34" charset="0"/>
              </a:rPr>
              <a:t>onFocus, onBlur and onChange permit you handle when there is interaction with a form element.</a:t>
            </a:r>
            <a:endParaRPr lang="en-US" altLang="en-US" sz="2400">
              <a:latin typeface="Arial" panose="020B0604020202020204"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a:extLst>
              <a:ext uri="{FF2B5EF4-FFF2-40B4-BE49-F238E27FC236}">
                <a16:creationId xmlns:a16="http://schemas.microsoft.com/office/drawing/2014/main" id="{7D60E720-BFF2-469E-BB86-76E1B9CA5D6C}"/>
              </a:ext>
            </a:extLst>
          </p:cNvPr>
          <p:cNvSpPr>
            <a:spLocks noGrp="1" noChangeArrowheads="1"/>
          </p:cNvSpPr>
          <p:nvPr>
            <p:ph type="title"/>
          </p:nvPr>
        </p:nvSpPr>
        <p:spPr/>
        <p:txBody>
          <a:bodyPr/>
          <a:lstStyle/>
          <a:p>
            <a:pPr eaLnBrk="1" hangingPunct="1"/>
            <a:r>
              <a:rPr lang="en-US" altLang="en-US"/>
              <a:t>A second Ajax Application - 1</a:t>
            </a:r>
          </a:p>
        </p:txBody>
      </p:sp>
      <p:sp>
        <p:nvSpPr>
          <p:cNvPr id="35843" name="Rectangle 7">
            <a:extLst>
              <a:ext uri="{FF2B5EF4-FFF2-40B4-BE49-F238E27FC236}">
                <a16:creationId xmlns:a16="http://schemas.microsoft.com/office/drawing/2014/main" id="{C82E40F3-9952-4EF3-816D-F11E06F97545}"/>
              </a:ext>
            </a:extLst>
          </p:cNvPr>
          <p:cNvSpPr>
            <a:spLocks noGrp="1" noChangeArrowheads="1"/>
          </p:cNvSpPr>
          <p:nvPr>
            <p:ph idx="1"/>
          </p:nvPr>
        </p:nvSpPr>
        <p:spPr/>
        <p:txBody>
          <a:bodyPr/>
          <a:lstStyle/>
          <a:p>
            <a:pPr marL="266700" lvl="1" indent="0" eaLnBrk="1" hangingPunct="1">
              <a:buFontTx/>
              <a:buNone/>
            </a:pPr>
            <a:r>
              <a:rPr lang="en-GB" altLang="en-US" sz="2400">
                <a:latin typeface="Arial" panose="020B0604020202020204" pitchFamily="34" charset="0"/>
              </a:rPr>
              <a:t>In our second example, we are going to bind mouseover events to an Ajax function:</a:t>
            </a:r>
            <a:endParaRPr lang="en-US" altLang="en-US" sz="2400">
              <a:latin typeface="Arial" panose="020B0604020202020204" pitchFamily="34" charset="0"/>
            </a:endParaRPr>
          </a:p>
        </p:txBody>
      </p:sp>
      <p:pic>
        <p:nvPicPr>
          <p:cNvPr id="35844" name="Picture 1">
            <a:extLst>
              <a:ext uri="{FF2B5EF4-FFF2-40B4-BE49-F238E27FC236}">
                <a16:creationId xmlns:a16="http://schemas.microsoft.com/office/drawing/2014/main" id="{86C1952D-4BDA-43F9-9DA9-06AE60C566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414" t="51881" r="51575" b="18019"/>
          <a:stretch>
            <a:fillRect/>
          </a:stretch>
        </p:blipFill>
        <p:spPr bwMode="auto">
          <a:xfrm>
            <a:off x="611188" y="2852738"/>
            <a:ext cx="7848600" cy="267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a:extLst>
              <a:ext uri="{FF2B5EF4-FFF2-40B4-BE49-F238E27FC236}">
                <a16:creationId xmlns:a16="http://schemas.microsoft.com/office/drawing/2014/main" id="{8B2C261A-2331-4C4C-A2AD-5D7EB1E1D570}"/>
              </a:ext>
            </a:extLst>
          </p:cNvPr>
          <p:cNvSpPr>
            <a:spLocks noGrp="1" noChangeArrowheads="1"/>
          </p:cNvSpPr>
          <p:nvPr>
            <p:ph type="title"/>
          </p:nvPr>
        </p:nvSpPr>
        <p:spPr/>
        <p:txBody>
          <a:bodyPr/>
          <a:lstStyle/>
          <a:p>
            <a:pPr eaLnBrk="1" hangingPunct="1"/>
            <a:r>
              <a:rPr lang="en-US" altLang="en-US"/>
              <a:t>A Second Ajax Application - 2</a:t>
            </a:r>
          </a:p>
        </p:txBody>
      </p:sp>
      <p:pic>
        <p:nvPicPr>
          <p:cNvPr id="36867" name="Picture 1">
            <a:extLst>
              <a:ext uri="{FF2B5EF4-FFF2-40B4-BE49-F238E27FC236}">
                <a16:creationId xmlns:a16="http://schemas.microsoft.com/office/drawing/2014/main" id="{547DBA73-5863-4E9B-9717-C25C545499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414" t="31187" r="55513" b="23663"/>
          <a:stretch>
            <a:fillRect/>
          </a:stretch>
        </p:blipFill>
        <p:spPr bwMode="auto">
          <a:xfrm>
            <a:off x="323850" y="1916113"/>
            <a:ext cx="7272338"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EDEB7D96-9B3E-45F1-A662-13867EE4D6B5}"/>
              </a:ext>
            </a:extLst>
          </p:cNvPr>
          <p:cNvSpPr>
            <a:spLocks noGrp="1" noChangeArrowheads="1"/>
          </p:cNvSpPr>
          <p:nvPr>
            <p:ph type="ctrTitle"/>
          </p:nvPr>
        </p:nvSpPr>
        <p:spPr>
          <a:xfrm>
            <a:off x="685800" y="2286000"/>
            <a:ext cx="7772400" cy="1143000"/>
          </a:xfrm>
        </p:spPr>
        <p:txBody>
          <a:bodyPr/>
          <a:lstStyle/>
          <a:p>
            <a:pPr eaLnBrk="1" hangingPunct="1"/>
            <a:r>
              <a:rPr lang="en-GB" altLang="en-US"/>
              <a:t>Topic 1 – Introduction to the Module</a:t>
            </a:r>
          </a:p>
        </p:txBody>
      </p:sp>
      <p:sp>
        <p:nvSpPr>
          <p:cNvPr id="41987" name="Rectangle 3">
            <a:extLst>
              <a:ext uri="{FF2B5EF4-FFF2-40B4-BE49-F238E27FC236}">
                <a16:creationId xmlns:a16="http://schemas.microsoft.com/office/drawing/2014/main" id="{4FB82025-258D-41DE-B57C-EEB544C1A6F9}"/>
              </a:ext>
            </a:extLst>
          </p:cNvPr>
          <p:cNvSpPr>
            <a:spLocks noGrp="1" noChangeArrowheads="1"/>
          </p:cNvSpPr>
          <p:nvPr>
            <p:ph type="subTitle" idx="1"/>
          </p:nvPr>
        </p:nvSpPr>
        <p:spPr/>
        <p:txBody>
          <a:bodyPr/>
          <a:lstStyle/>
          <a:p>
            <a:pPr eaLnBrk="1" hangingPunct="1"/>
            <a:r>
              <a:rPr lang="en-GB" altLang="en-US"/>
              <a:t>Any Questions?</a:t>
            </a:r>
          </a:p>
          <a:p>
            <a:pPr eaLnBrk="1" hangingPunct="1"/>
            <a:endParaRPr lang="en-GB"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a:extLst>
              <a:ext uri="{FF2B5EF4-FFF2-40B4-BE49-F238E27FC236}">
                <a16:creationId xmlns:a16="http://schemas.microsoft.com/office/drawing/2014/main" id="{06E62CDB-7308-4EFB-B9CC-807BFB14A9FA}"/>
              </a:ext>
            </a:extLst>
          </p:cNvPr>
          <p:cNvSpPr>
            <a:spLocks noGrp="1" noChangeArrowheads="1"/>
          </p:cNvSpPr>
          <p:nvPr>
            <p:ph type="title"/>
          </p:nvPr>
        </p:nvSpPr>
        <p:spPr/>
        <p:txBody>
          <a:bodyPr/>
          <a:lstStyle/>
          <a:p>
            <a:pPr eaLnBrk="1" hangingPunct="1"/>
            <a:r>
              <a:rPr lang="en-US" altLang="en-US"/>
              <a:t>Web Applications - 2</a:t>
            </a:r>
          </a:p>
        </p:txBody>
      </p:sp>
      <p:sp>
        <p:nvSpPr>
          <p:cNvPr id="16387" name="Rectangle 7">
            <a:extLst>
              <a:ext uri="{FF2B5EF4-FFF2-40B4-BE49-F238E27FC236}">
                <a16:creationId xmlns:a16="http://schemas.microsoft.com/office/drawing/2014/main" id="{96185D7E-1F70-4B90-9ED8-5672DBF6732A}"/>
              </a:ext>
            </a:extLst>
          </p:cNvPr>
          <p:cNvSpPr>
            <a:spLocks noGrp="1" noChangeArrowheads="1"/>
          </p:cNvSpPr>
          <p:nvPr>
            <p:ph idx="1"/>
          </p:nvPr>
        </p:nvSpPr>
        <p:spPr/>
        <p:txBody>
          <a:bodyPr/>
          <a:lstStyle/>
          <a:p>
            <a:pPr lvl="1" eaLnBrk="1" hangingPunct="1">
              <a:buClr>
                <a:schemeClr val="tx1"/>
              </a:buClr>
            </a:pPr>
            <a:r>
              <a:rPr lang="en-GB" altLang="en-US">
                <a:solidFill>
                  <a:schemeClr val="tx1"/>
                </a:solidFill>
                <a:latin typeface="Arial" panose="020B0604020202020204" pitchFamily="34" charset="0"/>
              </a:rPr>
              <a:t>Google Chrome OS is an example of an operating system which is fully designed to work on the web</a:t>
            </a:r>
          </a:p>
          <a:p>
            <a:pPr lvl="1" eaLnBrk="1" hangingPunct="1">
              <a:buClr>
                <a:schemeClr val="tx1"/>
              </a:buClr>
            </a:pPr>
            <a:r>
              <a:rPr lang="en-GB" altLang="en-US">
                <a:solidFill>
                  <a:schemeClr val="tx1"/>
                </a:solidFill>
                <a:latin typeface="Arial" panose="020B0604020202020204" pitchFamily="34" charset="0"/>
              </a:rPr>
              <a:t>Desktop applications still have benefits:</a:t>
            </a:r>
          </a:p>
          <a:p>
            <a:pPr lvl="2" eaLnBrk="1" hangingPunct="1"/>
            <a:r>
              <a:rPr lang="en-GB" altLang="en-US">
                <a:solidFill>
                  <a:schemeClr val="tx1"/>
                </a:solidFill>
                <a:latin typeface="Arial" panose="020B0604020202020204" pitchFamily="34" charset="0"/>
              </a:rPr>
              <a:t>Bandwidth is a bottleneck in highly interactive performance</a:t>
            </a:r>
          </a:p>
          <a:p>
            <a:pPr lvl="2" eaLnBrk="1" hangingPunct="1"/>
            <a:r>
              <a:rPr lang="en-GB" altLang="en-US">
                <a:solidFill>
                  <a:schemeClr val="tx1"/>
                </a:solidFill>
                <a:latin typeface="Arial" panose="020B0604020202020204" pitchFamily="34" charset="0"/>
              </a:rPr>
              <a:t>Privacy and security is easier when you have control over the data</a:t>
            </a:r>
          </a:p>
          <a:p>
            <a:pPr lvl="2" eaLnBrk="1" hangingPunct="1"/>
            <a:r>
              <a:rPr lang="en-GB" altLang="en-US">
                <a:solidFill>
                  <a:schemeClr val="tx1"/>
                </a:solidFill>
                <a:latin typeface="Arial" panose="020B0604020202020204" pitchFamily="34" charset="0"/>
              </a:rPr>
              <a:t>They can be optimised for desktop content</a:t>
            </a:r>
          </a:p>
          <a:p>
            <a:pPr lvl="1" eaLnBrk="1" hangingPunct="1"/>
            <a:endParaRPr lang="en-US" altLang="en-US">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a:extLst>
              <a:ext uri="{FF2B5EF4-FFF2-40B4-BE49-F238E27FC236}">
                <a16:creationId xmlns:a16="http://schemas.microsoft.com/office/drawing/2014/main" id="{09036EEE-49D3-4854-A64D-AC4CD8DE3CD8}"/>
              </a:ext>
            </a:extLst>
          </p:cNvPr>
          <p:cNvSpPr>
            <a:spLocks noGrp="1" noChangeArrowheads="1"/>
          </p:cNvSpPr>
          <p:nvPr>
            <p:ph type="title"/>
          </p:nvPr>
        </p:nvSpPr>
        <p:spPr/>
        <p:txBody>
          <a:bodyPr/>
          <a:lstStyle/>
          <a:p>
            <a:pPr eaLnBrk="1" hangingPunct="1"/>
            <a:r>
              <a:rPr lang="en-US" altLang="en-US"/>
              <a:t>Web Applications - 3</a:t>
            </a:r>
          </a:p>
        </p:txBody>
      </p:sp>
      <p:sp>
        <p:nvSpPr>
          <p:cNvPr id="17411" name="Rectangle 7">
            <a:extLst>
              <a:ext uri="{FF2B5EF4-FFF2-40B4-BE49-F238E27FC236}">
                <a16:creationId xmlns:a16="http://schemas.microsoft.com/office/drawing/2014/main" id="{D59797F7-3454-47B2-8FC9-A439821AD11E}"/>
              </a:ext>
            </a:extLst>
          </p:cNvPr>
          <p:cNvSpPr>
            <a:spLocks noGrp="1" noChangeArrowheads="1"/>
          </p:cNvSpPr>
          <p:nvPr>
            <p:ph idx="1"/>
          </p:nvPr>
        </p:nvSpPr>
        <p:spPr/>
        <p:txBody>
          <a:bodyPr/>
          <a:lstStyle/>
          <a:p>
            <a:pPr lvl="1" eaLnBrk="1" hangingPunct="1">
              <a:buClr>
                <a:schemeClr val="tx1"/>
              </a:buClr>
            </a:pPr>
            <a:r>
              <a:rPr lang="en-GB" altLang="en-US">
                <a:solidFill>
                  <a:schemeClr val="tx1"/>
                </a:solidFill>
                <a:latin typeface="Arial" panose="020B0604020202020204" pitchFamily="34" charset="0"/>
              </a:rPr>
              <a:t>It is now relatively easy to develop dynamic websites</a:t>
            </a:r>
          </a:p>
          <a:p>
            <a:pPr lvl="2" eaLnBrk="1" hangingPunct="1"/>
            <a:r>
              <a:rPr lang="en-GB" altLang="en-US">
                <a:solidFill>
                  <a:schemeClr val="tx1"/>
                </a:solidFill>
                <a:latin typeface="Arial" panose="020B0604020202020204" pitchFamily="34" charset="0"/>
              </a:rPr>
              <a:t>Users expect more user-experience from websites and the site can make a difference between a sale or not</a:t>
            </a:r>
          </a:p>
          <a:p>
            <a:pPr lvl="1" eaLnBrk="1" hangingPunct="1">
              <a:buClr>
                <a:schemeClr val="tx1"/>
              </a:buClr>
            </a:pPr>
            <a:r>
              <a:rPr lang="en-GB" altLang="en-US">
                <a:solidFill>
                  <a:schemeClr val="tx1"/>
                </a:solidFill>
                <a:latin typeface="Arial" panose="020B0604020202020204" pitchFamily="34" charset="0"/>
              </a:rPr>
              <a:t>Web applications have advantages to developers and users:</a:t>
            </a:r>
          </a:p>
          <a:p>
            <a:pPr lvl="2" eaLnBrk="1" hangingPunct="1"/>
            <a:r>
              <a:rPr lang="en-GB" altLang="en-US">
                <a:solidFill>
                  <a:schemeClr val="tx1"/>
                </a:solidFill>
                <a:latin typeface="Arial" panose="020B0604020202020204" pitchFamily="34" charset="0"/>
              </a:rPr>
              <a:t>They are easily maintained</a:t>
            </a:r>
          </a:p>
          <a:p>
            <a:pPr lvl="2" eaLnBrk="1" hangingPunct="1"/>
            <a:r>
              <a:rPr lang="en-GB" altLang="en-US">
                <a:solidFill>
                  <a:schemeClr val="tx1"/>
                </a:solidFill>
                <a:latin typeface="Arial" panose="020B0604020202020204" pitchFamily="34" charset="0"/>
              </a:rPr>
              <a:t>They can be easily deployed</a:t>
            </a:r>
          </a:p>
          <a:p>
            <a:pPr lvl="2" eaLnBrk="1" hangingPunct="1"/>
            <a:r>
              <a:rPr lang="en-GB" altLang="en-US">
                <a:solidFill>
                  <a:schemeClr val="tx1"/>
                </a:solidFill>
                <a:latin typeface="Arial" panose="020B0604020202020204" pitchFamily="34" charset="0"/>
              </a:rPr>
              <a:t>They are always available (provided you have an internet connection)</a:t>
            </a:r>
          </a:p>
          <a:p>
            <a:pPr lvl="1" eaLnBrk="1" hangingPunct="1"/>
            <a:endParaRPr lang="en-US" altLang="en-US">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a:extLst>
              <a:ext uri="{FF2B5EF4-FFF2-40B4-BE49-F238E27FC236}">
                <a16:creationId xmlns:a16="http://schemas.microsoft.com/office/drawing/2014/main" id="{A43769EE-6A3B-4F1C-8713-7A74245113DF}"/>
              </a:ext>
            </a:extLst>
          </p:cNvPr>
          <p:cNvSpPr>
            <a:spLocks noGrp="1" noChangeArrowheads="1"/>
          </p:cNvSpPr>
          <p:nvPr>
            <p:ph type="title"/>
          </p:nvPr>
        </p:nvSpPr>
        <p:spPr/>
        <p:txBody>
          <a:bodyPr/>
          <a:lstStyle/>
          <a:p>
            <a:pPr eaLnBrk="1" hangingPunct="1"/>
            <a:r>
              <a:rPr lang="en-US" altLang="en-US"/>
              <a:t>The Parts of a Web Application - 1</a:t>
            </a:r>
          </a:p>
        </p:txBody>
      </p:sp>
      <p:sp>
        <p:nvSpPr>
          <p:cNvPr id="18435" name="Rectangle 7">
            <a:extLst>
              <a:ext uri="{FF2B5EF4-FFF2-40B4-BE49-F238E27FC236}">
                <a16:creationId xmlns:a16="http://schemas.microsoft.com/office/drawing/2014/main" id="{FDE26B93-61B8-418A-B127-E66A28361125}"/>
              </a:ext>
            </a:extLst>
          </p:cNvPr>
          <p:cNvSpPr>
            <a:spLocks noGrp="1" noChangeArrowheads="1"/>
          </p:cNvSpPr>
          <p:nvPr>
            <p:ph idx="1"/>
          </p:nvPr>
        </p:nvSpPr>
        <p:spPr/>
        <p:txBody>
          <a:bodyPr/>
          <a:lstStyle/>
          <a:p>
            <a:pPr lvl="1" eaLnBrk="1" hangingPunct="1">
              <a:buClr>
                <a:schemeClr val="tx1"/>
              </a:buClr>
            </a:pPr>
            <a:r>
              <a:rPr lang="en-US" altLang="en-US">
                <a:solidFill>
                  <a:schemeClr val="tx1"/>
                </a:solidFill>
                <a:latin typeface="Arial" panose="020B0604020202020204" pitchFamily="34" charset="0"/>
              </a:rPr>
              <a:t>Web application and commonly e-commerce websites have three “layers” which is responsible for different part of the system:</a:t>
            </a:r>
          </a:p>
          <a:p>
            <a:pPr lvl="2" eaLnBrk="1" hangingPunct="1"/>
            <a:r>
              <a:rPr lang="en-US" altLang="en-US">
                <a:solidFill>
                  <a:schemeClr val="tx1"/>
                </a:solidFill>
                <a:latin typeface="Arial" panose="020B0604020202020204" pitchFamily="34" charset="0"/>
              </a:rPr>
              <a:t>Presentation layer – this handles the user frontend</a:t>
            </a:r>
          </a:p>
          <a:p>
            <a:pPr lvl="2" eaLnBrk="1" hangingPunct="1"/>
            <a:r>
              <a:rPr lang="en-US" altLang="en-US">
                <a:solidFill>
                  <a:schemeClr val="tx1"/>
                </a:solidFill>
                <a:latin typeface="Arial" panose="020B0604020202020204" pitchFamily="34" charset="0"/>
              </a:rPr>
              <a:t>Application layer (logic tier) – this handles the business logic</a:t>
            </a:r>
          </a:p>
          <a:p>
            <a:pPr lvl="2" eaLnBrk="1" hangingPunct="1"/>
            <a:r>
              <a:rPr lang="en-US" altLang="en-US">
                <a:solidFill>
                  <a:schemeClr val="tx1"/>
                </a:solidFill>
                <a:latin typeface="Arial" panose="020B0604020202020204" pitchFamily="34" charset="0"/>
              </a:rPr>
              <a:t>Data layer – this handles the storage and retrieval of data</a:t>
            </a:r>
          </a:p>
          <a:p>
            <a:pPr lvl="1" eaLnBrk="1" hangingPunct="1">
              <a:buClr>
                <a:schemeClr val="tx1"/>
              </a:buClr>
            </a:pPr>
            <a:r>
              <a:rPr lang="en-US" altLang="en-US">
                <a:solidFill>
                  <a:schemeClr val="tx1"/>
                </a:solidFill>
                <a:latin typeface="Arial" panose="020B0604020202020204" pitchFamily="34" charset="0"/>
              </a:rPr>
              <a:t>This is usually called a </a:t>
            </a:r>
            <a:r>
              <a:rPr lang="en-US" altLang="en-US" b="1" i="1">
                <a:solidFill>
                  <a:schemeClr val="tx1"/>
                </a:solidFill>
                <a:latin typeface="Arial" panose="020B0604020202020204" pitchFamily="34" charset="0"/>
              </a:rPr>
              <a:t>N-Tier architecture</a:t>
            </a:r>
            <a:r>
              <a:rPr lang="en-US" altLang="en-US">
                <a:solidFill>
                  <a:schemeClr val="tx1"/>
                </a:solidFill>
                <a:latin typeface="Arial" panose="020B0604020202020204" pitchFamily="34" charset="0"/>
              </a:rPr>
              <a:t>, where N is the number of tiers.</a:t>
            </a:r>
          </a:p>
        </p:txBody>
      </p:sp>
    </p:spTree>
  </p:cSld>
  <p:clrMapOvr>
    <a:masterClrMapping/>
  </p:clrMapOvr>
</p:sld>
</file>

<file path=ppt/theme/theme1.xml><?xml version="1.0" encoding="utf-8"?>
<a:theme xmlns:a="http://schemas.openxmlformats.org/drawingml/2006/main" name="Blank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lank Presentation">
      <a:majorFont>
        <a:latin typeface="Gill Sans"/>
        <a:ea typeface="ＭＳ Ｐゴシック"/>
        <a:cs typeface=""/>
      </a:majorFont>
      <a:minorFont>
        <a:latin typeface="Gill San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2"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st 2">
  <a:themeElements>
    <a:clrScheme name="test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est 2">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2" charset="-128"/>
          </a:defRPr>
        </a:defPPr>
      </a:lstStyle>
    </a:lnDef>
  </a:objectDefaults>
  <a:extraClrSchemeLst>
    <a:extraClrScheme>
      <a:clrScheme name="test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st 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st 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st 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st 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st 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st 2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st 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st 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st 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st 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st 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Blank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lank Presentation">
      <a:majorFont>
        <a:latin typeface="Gill Sans"/>
        <a:ea typeface="ＭＳ Ｐゴシック"/>
        <a:cs typeface=""/>
      </a:majorFont>
      <a:minorFont>
        <a:latin typeface="Gill San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2"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Eric:Users:Eric:Desktop:test 2.ppt</Template>
  <TotalTime>1230</TotalTime>
  <Words>3278</Words>
  <Application>Microsoft Office PowerPoint</Application>
  <PresentationFormat>On-screen Show (4:3)</PresentationFormat>
  <Paragraphs>360</Paragraphs>
  <Slides>66</Slides>
  <Notes>3</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66</vt:i4>
      </vt:variant>
    </vt:vector>
  </HeadingPairs>
  <TitlesOfParts>
    <vt:vector size="73" baseType="lpstr">
      <vt:lpstr>MS PGothic</vt:lpstr>
      <vt:lpstr>Arial</vt:lpstr>
      <vt:lpstr>Gill Sans</vt:lpstr>
      <vt:lpstr>Times New Roman</vt:lpstr>
      <vt:lpstr>Blank Presentation</vt:lpstr>
      <vt:lpstr>test 2</vt:lpstr>
      <vt:lpstr>1_Blank Presentation</vt:lpstr>
      <vt:lpstr>PowerPoint Presentation</vt:lpstr>
      <vt:lpstr>Content</vt:lpstr>
      <vt:lpstr>The Old Internet</vt:lpstr>
      <vt:lpstr>The Modern Internet</vt:lpstr>
      <vt:lpstr>Static –v- Dynamic Websites</vt:lpstr>
      <vt:lpstr>Web Applications - 1</vt:lpstr>
      <vt:lpstr>Web Applications - 2</vt:lpstr>
      <vt:lpstr>Web Applications - 3</vt:lpstr>
      <vt:lpstr>The Parts of a Web Application - 1</vt:lpstr>
      <vt:lpstr>The Parts of a Web Application - 2</vt:lpstr>
      <vt:lpstr>The Parts of a Web Application - 3</vt:lpstr>
      <vt:lpstr>Presentation</vt:lpstr>
      <vt:lpstr>Application</vt:lpstr>
      <vt:lpstr>Data</vt:lpstr>
      <vt:lpstr>Communication Between Layers</vt:lpstr>
      <vt:lpstr>User Interface 1</vt:lpstr>
      <vt:lpstr>User Interface 2</vt:lpstr>
      <vt:lpstr>User Interface Example 1</vt:lpstr>
      <vt:lpstr>User Interface Example 2</vt:lpstr>
      <vt:lpstr>UI Considerations 1</vt:lpstr>
      <vt:lpstr>UI Considerations 2</vt:lpstr>
      <vt:lpstr>Using Colour - 1</vt:lpstr>
      <vt:lpstr>Using Colour - 2</vt:lpstr>
      <vt:lpstr>Using Colour - 3</vt:lpstr>
      <vt:lpstr>Colour Perceptions - 1</vt:lpstr>
      <vt:lpstr>Colour Perceptions - 2</vt:lpstr>
      <vt:lpstr>Colour Combinations</vt:lpstr>
      <vt:lpstr>Text Layout</vt:lpstr>
      <vt:lpstr>Web Page Layout</vt:lpstr>
      <vt:lpstr>CSS3</vt:lpstr>
      <vt:lpstr>Example CSS</vt:lpstr>
      <vt:lpstr>Semantic HTML elements</vt:lpstr>
      <vt:lpstr>Semantic HTML5 Elements</vt:lpstr>
      <vt:lpstr>HTML5 Elements</vt:lpstr>
      <vt:lpstr>Responsive Design</vt:lpstr>
      <vt:lpstr>Web Site Templates</vt:lpstr>
      <vt:lpstr>Bootstrap</vt:lpstr>
      <vt:lpstr>Bootstrap Responsible Meta Tag</vt:lpstr>
      <vt:lpstr>Example Bootstrap Page</vt:lpstr>
      <vt:lpstr>Bootstrap Templates</vt:lpstr>
      <vt:lpstr>Ajax- 1</vt:lpstr>
      <vt:lpstr>Ajax - 2</vt:lpstr>
      <vt:lpstr>Ajax - 3</vt:lpstr>
      <vt:lpstr>Our Architecture So Far</vt:lpstr>
      <vt:lpstr>JavaScript - 1</vt:lpstr>
      <vt:lpstr>JavaScript - 2</vt:lpstr>
      <vt:lpstr>The Document Object Model - 1</vt:lpstr>
      <vt:lpstr>The Document Object Model - 2</vt:lpstr>
      <vt:lpstr>The DOM - 1</vt:lpstr>
      <vt:lpstr>The DOM - 2</vt:lpstr>
      <vt:lpstr>JavaScript and the DOM</vt:lpstr>
      <vt:lpstr>Manipulating HTML</vt:lpstr>
      <vt:lpstr>JavaScript</vt:lpstr>
      <vt:lpstr>JavaScript Functions - 1</vt:lpstr>
      <vt:lpstr>JavaScript Functions - 2</vt:lpstr>
      <vt:lpstr>Ajax</vt:lpstr>
      <vt:lpstr>The Request Object</vt:lpstr>
      <vt:lpstr>Server Communication</vt:lpstr>
      <vt:lpstr>Receiving the Response</vt:lpstr>
      <vt:lpstr>The Server Response</vt:lpstr>
      <vt:lpstr>A Simple Ajax Application - 1</vt:lpstr>
      <vt:lpstr>A Simple Ajax Application - 2</vt:lpstr>
      <vt:lpstr>Ajax Applications</vt:lpstr>
      <vt:lpstr>A second Ajax Application - 1</vt:lpstr>
      <vt:lpstr>A Second Ajax Application - 2</vt:lpstr>
      <vt:lpstr>Topic 1 – Introduction to the Module</vt:lpstr>
    </vt:vector>
  </TitlesOfParts>
  <Company>True Creative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Riley</dc:creator>
  <cp:lastModifiedBy>Quang Hoang Duc</cp:lastModifiedBy>
  <cp:revision>89</cp:revision>
  <dcterms:created xsi:type="dcterms:W3CDTF">2008-01-18T13:21:43Z</dcterms:created>
  <dcterms:modified xsi:type="dcterms:W3CDTF">2019-09-03T06:10:53Z</dcterms:modified>
</cp:coreProperties>
</file>