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61" r:id="rId2"/>
    <p:sldId id="385" r:id="rId3"/>
    <p:sldId id="265" r:id="rId4"/>
    <p:sldId id="379" r:id="rId5"/>
    <p:sldId id="267" r:id="rId6"/>
    <p:sldId id="386" r:id="rId7"/>
    <p:sldId id="387" r:id="rId8"/>
    <p:sldId id="333" r:id="rId9"/>
    <p:sldId id="334" r:id="rId10"/>
    <p:sldId id="339" r:id="rId11"/>
    <p:sldId id="407" r:id="rId12"/>
    <p:sldId id="408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6" r:id="rId21"/>
    <p:sldId id="395" r:id="rId22"/>
    <p:sldId id="397" r:id="rId23"/>
    <p:sldId id="398" r:id="rId24"/>
    <p:sldId id="399" r:id="rId25"/>
    <p:sldId id="400" r:id="rId26"/>
    <p:sldId id="401" r:id="rId27"/>
    <p:sldId id="343" r:id="rId28"/>
    <p:sldId id="409" r:id="rId29"/>
    <p:sldId id="410" r:id="rId30"/>
    <p:sldId id="411" r:id="rId31"/>
    <p:sldId id="412" r:id="rId32"/>
    <p:sldId id="413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9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ew Pei Ling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7A8A6"/>
    <a:srgbClr val="F47929"/>
    <a:srgbClr val="CB9535"/>
    <a:srgbClr val="974F8E"/>
    <a:srgbClr val="286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3" autoAdjust="0"/>
    <p:restoredTop sz="80935" autoAdjust="0"/>
  </p:normalViewPr>
  <p:slideViewPr>
    <p:cSldViewPr>
      <p:cViewPr varScale="1">
        <p:scale>
          <a:sx n="71" d="100"/>
          <a:sy n="71" d="100"/>
        </p:scale>
        <p:origin x="1860" y="60"/>
      </p:cViewPr>
      <p:guideLst>
        <p:guide orient="horz" pos="2160"/>
        <p:guide pos="2880"/>
        <p:guide pos="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668572E5-152E-4EA7-861E-C243F2515F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en-US"/>
              <a:t>Topic X – Topic Title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5EA2BBEA-8FEE-420E-9BAD-716E5BC883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Module Title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xmlns="" id="{4C972B2D-AE25-41BE-ADE8-D8E0230FBE9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V0.0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xmlns="" id="{98C32C3A-BE6F-4A3D-ADC7-97130466A7B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r>
              <a:rPr lang="en-US" altLang="en-US"/>
              <a:t>Visuals Handout – Page </a:t>
            </a:r>
            <a:fld id="{E1B88618-3F21-48EC-B801-C4EE5EF5051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410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127A0B2E-B349-4C4A-AAEA-5531A6F0D9D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4BF66975-B7A4-49FE-A234-D1E99561A26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37CDD5B3-1A1D-46BD-A18D-DFF79C1F5DD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993A02F9-3EAC-4FD8-8379-015A4ABC451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xmlns="" id="{F889351F-0A94-49A3-BB8D-F04CF4F96C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xmlns="" id="{1E74ADDE-D7B2-44DD-9619-4F6CC8DB5C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0551B92-FBC1-4D77-97FB-DC39905089D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06498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6311D510-99EB-4B5B-8A2F-922CA0B6B9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E969294-3806-4AAA-8AE4-C0F9D2769EB9}" type="slidenum">
              <a:rPr lang="en-US" altLang="en-US" sz="1200" smtClean="0"/>
              <a:pPr eaLnBrk="1" hangingPunct="1"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xmlns="" id="{08143B79-C4CD-4E5D-A245-25B1AC3E055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xmlns="" id="{2FFE5711-E1CD-463A-B476-A146540DEB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NCC Education - Title Master</a:t>
            </a:r>
          </a:p>
        </p:txBody>
      </p:sp>
    </p:spTree>
    <p:extLst>
      <p:ext uri="{BB962C8B-B14F-4D97-AF65-F5344CB8AC3E}">
        <p14:creationId xmlns:p14="http://schemas.microsoft.com/office/powerpoint/2010/main" val="2047406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551B92-FBC1-4D77-97FB-DC39905089D7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9536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551B92-FBC1-4D77-97FB-DC39905089D7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6559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effectLst/>
                <a:latin typeface="Arial" panose="020B0604020202020204" pitchFamily="34" charset="0"/>
              </a:rPr>
              <a:t>Modularity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Laravel provides 20 built in libraries and modules which helps in enhancement of the application. Every module is integrated with Composer dependency manager which eases updates.</a:t>
            </a:r>
          </a:p>
          <a:p>
            <a:r>
              <a:rPr lang="en-US" b="0" i="0">
                <a:effectLst/>
                <a:latin typeface="Arial" panose="020B0604020202020204" pitchFamily="34" charset="0"/>
              </a:rPr>
              <a:t>Testability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Laravel includes features and helpers which helps in testing through various test cases. This feature helps in maintaining the code as per the requirements.</a:t>
            </a:r>
          </a:p>
          <a:p>
            <a:r>
              <a:rPr lang="en-US" b="0" i="0">
                <a:effectLst/>
                <a:latin typeface="Arial" panose="020B0604020202020204" pitchFamily="34" charset="0"/>
              </a:rPr>
              <a:t>Routing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Laravel provides a flexible approach to the user to define routes in the web application. Routing helps to scale the application in a better way and increases its performance.</a:t>
            </a:r>
          </a:p>
          <a:p>
            <a:r>
              <a:rPr lang="en-US" b="0" i="0">
                <a:effectLst/>
                <a:latin typeface="Arial" panose="020B0604020202020204" pitchFamily="34" charset="0"/>
              </a:rPr>
              <a:t>Configuration Management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A web application designed in Laravel will be running on different environments, which means that there will be a constant change in its configuration. Laravel provides a consistent approach to handle the configuration in an efficient way.</a:t>
            </a:r>
          </a:p>
          <a:p>
            <a:r>
              <a:rPr lang="en-US" b="0" i="0">
                <a:effectLst/>
                <a:latin typeface="Arial" panose="020B0604020202020204" pitchFamily="34" charset="0"/>
              </a:rPr>
              <a:t>Query Builder and ORM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Laravel incorporates a query builder which helps in querying databases using various simple chain methods. It provides 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ORM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 (Object Relational Mapper) and 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ActiveRecord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 implementation called Eloquent.</a:t>
            </a:r>
          </a:p>
          <a:p>
            <a:r>
              <a:rPr lang="en-US" b="0" i="0">
                <a:effectLst/>
                <a:latin typeface="Arial" panose="020B0604020202020204" pitchFamily="34" charset="0"/>
              </a:rPr>
              <a:t>Schema Builder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Schema Builder maintains the database definitions and schema in PHP code. It also maintains a track of changes with respect to database migrations.</a:t>
            </a:r>
          </a:p>
          <a:p>
            <a:r>
              <a:rPr lang="en-US" b="0" i="0">
                <a:effectLst/>
                <a:latin typeface="Arial" panose="020B0604020202020204" pitchFamily="34" charset="0"/>
              </a:rPr>
              <a:t>Template Engine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Laravel uses the 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Blade Template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 engine, a lightweight template language used to design hierarchical blocks and layouts with predefined blocks that include dynamic content.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551B92-FBC1-4D77-97FB-DC39905089D7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0412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effectLst/>
                <a:latin typeface="Arial" panose="020B0604020202020204" pitchFamily="34" charset="0"/>
              </a:rPr>
              <a:t>E-mail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Laravel includes a 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mail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 class which helps in sending mail with rich content and attachments from the web application.</a:t>
            </a:r>
          </a:p>
          <a:p>
            <a:r>
              <a:rPr lang="en-US" b="0" i="0">
                <a:effectLst/>
                <a:latin typeface="Arial" panose="020B0604020202020204" pitchFamily="34" charset="0"/>
              </a:rPr>
              <a:t>Authentication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User authentication is a common feature in web applications. Laravel eases designing authentication as it includes features such as 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register, forgot password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 and 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send password reminders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.</a:t>
            </a:r>
          </a:p>
          <a:p>
            <a:r>
              <a:rPr lang="en-US" b="0" i="0">
                <a:effectLst/>
                <a:latin typeface="Arial" panose="020B0604020202020204" pitchFamily="34" charset="0"/>
              </a:rPr>
              <a:t>Redis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Laravel uses 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Redis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 to connect to an existing session and general-purpose cache. Redis interacts with session directly.</a:t>
            </a:r>
          </a:p>
          <a:p>
            <a:r>
              <a:rPr lang="en-US" b="0" i="0">
                <a:effectLst/>
                <a:latin typeface="Arial" panose="020B0604020202020204" pitchFamily="34" charset="0"/>
              </a:rPr>
              <a:t>Queues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Laravel includes queue services like emailing large number of users or a specified 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Cron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 job. These queues help in completing tasks in an easier manner without waiting for the previous task to be completed.</a:t>
            </a:r>
          </a:p>
          <a:p>
            <a:r>
              <a:rPr lang="en-US" b="0" i="0">
                <a:effectLst/>
                <a:latin typeface="Arial" panose="020B0604020202020204" pitchFamily="34" charset="0"/>
              </a:rPr>
              <a:t>Event and Command Bus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Laravel 5.1 includes 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Command Bus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 which helps in executing commands and dispatch events in a simple way. The commands in Laravel act as per the application’s lifecycle.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551B92-FBC1-4D77-97FB-DC39905089D7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0829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551B92-FBC1-4D77-97FB-DC39905089D7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4518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551B92-FBC1-4D77-97FB-DC39905089D7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94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551B92-FBC1-4D77-97FB-DC39905089D7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2094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551B92-FBC1-4D77-97FB-DC39905089D7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9422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551B92-FBC1-4D77-97FB-DC39905089D7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9809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551B92-FBC1-4D77-97FB-DC39905089D7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527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>
            <a:extLst>
              <a:ext uri="{FF2B5EF4-FFF2-40B4-BE49-F238E27FC236}">
                <a16:creationId xmlns:a16="http://schemas.microsoft.com/office/drawing/2014/main" xmlns="" id="{E7A34526-A0ED-4B0A-BDB4-A6B41F1C7A2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439025" y="6616700"/>
            <a:ext cx="1684338" cy="242888"/>
            <a:chOff x="4513" y="4156"/>
            <a:chExt cx="1061" cy="153"/>
          </a:xfrm>
        </p:grpSpPr>
        <p:sp>
          <p:nvSpPr>
            <p:cNvPr id="3" name="Rectangle 25">
              <a:extLst>
                <a:ext uri="{FF2B5EF4-FFF2-40B4-BE49-F238E27FC236}">
                  <a16:creationId xmlns:a16="http://schemas.microsoft.com/office/drawing/2014/main" xmlns="" id="{73D6ED44-70FF-426F-8A2C-2A0E1EA8B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4156"/>
              <a:ext cx="17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GB" altLang="en-US" sz="1000" dirty="0">
                  <a:solidFill>
                    <a:srgbClr val="FFFFFF"/>
                  </a:solidFill>
                </a:rPr>
                <a:t>©</a:t>
              </a:r>
            </a:p>
          </p:txBody>
        </p:sp>
        <p:sp>
          <p:nvSpPr>
            <p:cNvPr id="4" name="Rectangle 26">
              <a:extLst>
                <a:ext uri="{FF2B5EF4-FFF2-40B4-BE49-F238E27FC236}">
                  <a16:creationId xmlns:a16="http://schemas.microsoft.com/office/drawing/2014/main" xmlns="" id="{9B690B39-AD70-4C20-803A-E109A735E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3" y="4156"/>
              <a:ext cx="951" cy="153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GB" altLang="en-US" sz="1000" dirty="0">
                  <a:solidFill>
                    <a:srgbClr val="FFFFFF"/>
                  </a:solidFill>
                  <a:cs typeface="Arial" panose="020B0604020202020204" pitchFamily="34" charset="0"/>
                </a:rPr>
                <a:t>NCC Education Limited</a:t>
              </a:r>
            </a:p>
          </p:txBody>
        </p:sp>
      </p:grpSp>
      <p:pic>
        <p:nvPicPr>
          <p:cNvPr id="5" name="Picture 8">
            <a:extLst>
              <a:ext uri="{FF2B5EF4-FFF2-40B4-BE49-F238E27FC236}">
                <a16:creationId xmlns:a16="http://schemas.microsoft.com/office/drawing/2014/main" xmlns="" id="{114CCC9A-F221-4FC5-B6B2-5EE621A170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18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1696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0050" y="404813"/>
            <a:ext cx="2214563" cy="5472112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188" y="404813"/>
            <a:ext cx="6494462" cy="5472112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21874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479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88725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47929"/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47929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311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50" y="1845717"/>
            <a:ext cx="4351338" cy="4319587"/>
          </a:xfrm>
        </p:spPr>
        <p:txBody>
          <a:bodyPr/>
          <a:lstStyle>
            <a:lvl1pPr>
              <a:defRPr sz="2800">
                <a:solidFill>
                  <a:srgbClr val="F47929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845717"/>
            <a:ext cx="4352925" cy="4319587"/>
          </a:xfrm>
        </p:spPr>
        <p:txBody>
          <a:bodyPr/>
          <a:lstStyle>
            <a:lvl1pPr>
              <a:defRPr sz="2800">
                <a:solidFill>
                  <a:srgbClr val="F47929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092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149125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79158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4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482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4482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01927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042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F47929"/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162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>
            <a:extLst>
              <a:ext uri="{FF2B5EF4-FFF2-40B4-BE49-F238E27FC236}">
                <a16:creationId xmlns:a16="http://schemas.microsoft.com/office/drawing/2014/main" xmlns="" id="{195EAADB-93A3-4515-B68D-878A15F0BCD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3188" y="115888"/>
            <a:ext cx="87852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7">
            <a:extLst>
              <a:ext uri="{FF2B5EF4-FFF2-40B4-BE49-F238E27FC236}">
                <a16:creationId xmlns:a16="http://schemas.microsoft.com/office/drawing/2014/main" xmlns="" id="{7DCC718D-2A7C-43B0-8731-CAADCBE0A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700" y="53975"/>
            <a:ext cx="2908300" cy="2413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000" dirty="0">
                <a:latin typeface="Gill Sans" charset="0"/>
              </a:rPr>
              <a:t>Title of Topic  Topic 1 - 1.</a:t>
            </a:r>
            <a:fld id="{094330F7-8543-436A-B434-F3EFD8F40E30}" type="slidenum">
              <a:rPr lang="en-GB" altLang="en-US" sz="1000" dirty="0" smtClean="0">
                <a:latin typeface="Gill Sans" charset="0"/>
              </a:rPr>
              <a:pPr algn="r" eaLnBrk="1" hangingPunct="1">
                <a:defRPr/>
              </a:pPr>
              <a:t>‹#›</a:t>
            </a:fld>
            <a:endParaRPr lang="en-GB" altLang="en-US" sz="1000" dirty="0">
              <a:latin typeface="Gill Sans" charset="0"/>
            </a:endParaRPr>
          </a:p>
        </p:txBody>
      </p:sp>
      <p:sp>
        <p:nvSpPr>
          <p:cNvPr id="1028" name="Rectangle 22">
            <a:extLst>
              <a:ext uri="{FF2B5EF4-FFF2-40B4-BE49-F238E27FC236}">
                <a16:creationId xmlns:a16="http://schemas.microsoft.com/office/drawing/2014/main" xmlns="" id="{3DEC0D4F-932A-4B1E-A738-FDF80D42099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07950" y="1846263"/>
            <a:ext cx="8856663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1029" name="Picture 1">
            <a:extLst>
              <a:ext uri="{FF2B5EF4-FFF2-40B4-BE49-F238E27FC236}">
                <a16:creationId xmlns:a16="http://schemas.microsoft.com/office/drawing/2014/main" xmlns="" id="{F1751B9A-F5B7-4B07-8F59-EA6BAAC8BA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charset="0"/>
          <a:ea typeface="MS PGothic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charset="0"/>
          <a:ea typeface="MS PGothic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charset="0"/>
          <a:ea typeface="MS PGothic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charset="0"/>
          <a:ea typeface="MS PGothic" panose="020B0600070205080204" pitchFamily="34" charset="-128"/>
        </a:defRPr>
      </a:lvl9pPr>
    </p:titleStyle>
    <p:bodyStyle>
      <a:lvl1pPr marL="88900" indent="-88900" algn="l" rtl="0" eaLnBrk="0" fontAlgn="base" hangingPunct="0">
        <a:spcBef>
          <a:spcPct val="20000"/>
        </a:spcBef>
        <a:spcAft>
          <a:spcPct val="0"/>
        </a:spcAft>
        <a:defRPr sz="3000" i="1">
          <a:solidFill>
            <a:srgbClr val="F47929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33400" indent="-2651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800">
          <a:solidFill>
            <a:schemeClr val="bg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marL="1068388" indent="-355600" algn="l" rtl="0" eaLnBrk="0" fontAlgn="base" hangingPunct="0">
        <a:spcBef>
          <a:spcPct val="20000"/>
        </a:spcBef>
        <a:spcAft>
          <a:spcPct val="0"/>
        </a:spcAft>
        <a:buFont typeface="Gill Sans" charset="0"/>
        <a:buChar char="–"/>
        <a:defRPr sz="2400">
          <a:solidFill>
            <a:schemeClr val="bg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marL="1435100" indent="-187325" algn="l" rtl="0" eaLnBrk="0" fontAlgn="base" hangingPunct="0">
        <a:spcBef>
          <a:spcPct val="0"/>
        </a:spcBef>
        <a:spcAft>
          <a:spcPct val="0"/>
        </a:spcAft>
        <a:buChar char="•"/>
        <a:defRPr sz="2000">
          <a:solidFill>
            <a:schemeClr val="bg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marL="2098675" indent="-39528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MS PGothic" panose="020B0600070205080204" pitchFamily="34" charset="-128"/>
        </a:defRPr>
      </a:lvl5pPr>
      <a:lvl6pPr marL="2555875" indent="-39560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6pPr>
      <a:lvl7pPr marL="3013075" indent="-39560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7pPr>
      <a:lvl8pPr marL="3470275" indent="-39560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8pPr>
      <a:lvl9pPr marL="3927475" indent="-39560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xmlns="" id="{FB570256-F055-448F-BCD8-72B2E26895DA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07950" y="5661025"/>
            <a:ext cx="8459788" cy="965200"/>
          </a:xfrm>
        </p:spPr>
        <p:txBody>
          <a:bodyPr/>
          <a:lstStyle/>
          <a:p>
            <a:pPr eaLnBrk="1" hangingPunct="1"/>
            <a:r>
              <a:rPr lang="en-GB" altLang="en-US" sz="2200" i="0">
                <a:solidFill>
                  <a:schemeClr val="bg1"/>
                </a:solidFill>
                <a:latin typeface="Arial" panose="020B0604020202020204" pitchFamily="34" charset="0"/>
              </a:rPr>
              <a:t>Designing a Website</a:t>
            </a:r>
          </a:p>
          <a:p>
            <a:pPr eaLnBrk="1" hangingPunct="1"/>
            <a:r>
              <a:rPr lang="en-GB" altLang="en-US" sz="1800" i="0">
                <a:solidFill>
                  <a:schemeClr val="bg1"/>
                </a:solidFill>
                <a:latin typeface="Arial" panose="020B0604020202020204" pitchFamily="34" charset="0"/>
              </a:rPr>
              <a:t>Topic 4: </a:t>
            </a:r>
          </a:p>
          <a:p>
            <a:pPr eaLnBrk="1" hangingPunct="1"/>
            <a:r>
              <a:rPr lang="en-US" altLang="en-US" sz="1800" i="0">
                <a:solidFill>
                  <a:schemeClr val="bg1"/>
                </a:solidFill>
                <a:latin typeface="Arial" panose="020B0604020202020204" pitchFamily="34" charset="0"/>
              </a:rPr>
              <a:t>PHP Laravel  FrameWork</a:t>
            </a:r>
            <a:endParaRPr lang="en-US" altLang="en-US" sz="1800" i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3" name="Picture 6">
            <a:extLst>
              <a:ext uri="{FF2B5EF4-FFF2-40B4-BE49-F238E27FC236}">
                <a16:creationId xmlns:a16="http://schemas.microsoft.com/office/drawing/2014/main" xmlns="" id="{DF31B455-B44A-4689-9B5F-96B034CA0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29"/>
          <a:stretch>
            <a:fillRect/>
          </a:stretch>
        </p:blipFill>
        <p:spPr bwMode="auto">
          <a:xfrm>
            <a:off x="3708400" y="2781300"/>
            <a:ext cx="1512888" cy="136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8">
            <a:extLst>
              <a:ext uri="{FF2B5EF4-FFF2-40B4-BE49-F238E27FC236}">
                <a16:creationId xmlns:a16="http://schemas.microsoft.com/office/drawing/2014/main" xmlns="" id="{9AF69000-C338-4D52-B271-0EBC2BBD8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781300"/>
            <a:ext cx="3779837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10">
            <a:extLst>
              <a:ext uri="{FF2B5EF4-FFF2-40B4-BE49-F238E27FC236}">
                <a16:creationId xmlns:a16="http://schemas.microsoft.com/office/drawing/2014/main" xmlns="" id="{A6D3791B-785D-42E6-ACA8-134B34F3E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292600"/>
            <a:ext cx="15113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xmlns="" id="{2C6C9898-7C91-4B8E-82DA-2025EE9CE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Laravel project 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xmlns="" id="{58D33697-F0AE-4671-94B7-AA738D9B5E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628800"/>
            <a:ext cx="8856663" cy="431958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Installing Laravel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Use command prompt 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composer create-project laravel/laravel [your-project-name] [--prefer-dist]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Example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composer create-project laravel/laravel project1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View project in public folder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Direct : localhost\project1\public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Server : php –S localhost:port –t public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xmlns="" id="{2C6C9898-7C91-4B8E-82DA-2025EE9CE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xmlns="" id="{58D33697-F0AE-4671-94B7-AA738D9B5E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628800"/>
            <a:ext cx="8856663" cy="431958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i="0">
                <a:solidFill>
                  <a:schemeClr val="tx1"/>
                </a:solidFill>
              </a:rPr>
              <a:t>Create a Laravel project</a:t>
            </a:r>
          </a:p>
          <a:p>
            <a:pPr marL="0" indent="0" algn="ctr"/>
            <a:r>
              <a:rPr lang="en-US" altLang="zh-CN" i="0">
                <a:solidFill>
                  <a:srgbClr val="FF0000"/>
                </a:solidFill>
              </a:rPr>
              <a:t>composer create-project laravel/laravel demo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i="0">
                <a:solidFill>
                  <a:schemeClr val="tx1"/>
                </a:solidFill>
              </a:rPr>
              <a:t>Run project in </a:t>
            </a:r>
            <a:r>
              <a:rPr lang="en-US" altLang="zh-CN" i="0">
                <a:solidFill>
                  <a:srgbClr val="FF0000"/>
                </a:solidFill>
              </a:rPr>
              <a:t>xampp</a:t>
            </a:r>
            <a:r>
              <a:rPr lang="en-US" altLang="zh-CN" i="0">
                <a:solidFill>
                  <a:schemeClr val="tx1"/>
                </a:solidFill>
              </a:rPr>
              <a:t> and open it on browser</a:t>
            </a:r>
          </a:p>
          <a:p>
            <a:pPr marL="0" indent="0" algn="ctr"/>
            <a:r>
              <a:rPr lang="en-US" altLang="zh-CN" i="0">
                <a:solidFill>
                  <a:srgbClr val="FF0000"/>
                </a:solidFill>
              </a:rPr>
              <a:t>http://localhost/demo/public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i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84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xmlns="" id="{2C6C9898-7C91-4B8E-82DA-2025EE9CE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- result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7ED46905-39F3-404E-B7C1-2D4A92469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776" y="1628775"/>
            <a:ext cx="6173010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28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6E9B58-3A09-457C-8103-F4E73A2C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Laravel?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5E1076-FE34-4C8F-9585-B4D5B970A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Composer</a:t>
            </a:r>
          </a:p>
          <a:p>
            <a:pPr marL="787400" lvl="1" indent="-342900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in one dependency installer / downloader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Artisan</a:t>
            </a:r>
          </a:p>
          <a:p>
            <a:pPr marL="787400" lvl="1" indent="-342900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 model/script generator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Migration and Seeds</a:t>
            </a:r>
          </a:p>
          <a:p>
            <a:pPr marL="787400" lvl="1" indent="-342900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migrate between database </a:t>
            </a:r>
          </a:p>
          <a:p>
            <a:pPr marL="787400" lvl="1" indent="-342900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MVC ORM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Routing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035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9038D6-A4CD-4565-8FC7-84920934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87526E-A8B4-4891-ABE3-370BD7026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0">
                <a:solidFill>
                  <a:schemeClr val="tx1"/>
                </a:solidFill>
              </a:rPr>
              <a:t>The default Laravel application structure is intended to provide a great starting point for both large and small applications.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0">
                <a:solidFill>
                  <a:schemeClr val="tx1"/>
                </a:solidFill>
              </a:rPr>
              <a:t>You are free to organize your application.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0">
                <a:solidFill>
                  <a:schemeClr val="tx1"/>
                </a:solidFill>
              </a:rPr>
              <a:t>Laravel imposes almost no restrictions on where any given class is located - as long as Composer can autoload the class.</a:t>
            </a:r>
          </a:p>
        </p:txBody>
      </p:sp>
    </p:spTree>
    <p:extLst>
      <p:ext uri="{BB962C8B-B14F-4D97-AF65-F5344CB8AC3E}">
        <p14:creationId xmlns:p14="http://schemas.microsoft.com/office/powerpoint/2010/main" val="4117733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9038D6-A4CD-4565-8FC7-84920934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8E9C8C7-13A4-417E-9FA9-48D17342D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772816"/>
            <a:ext cx="2621507" cy="4168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10001D1-88BA-43D9-AAE9-A6B197FEF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738" y="1628800"/>
            <a:ext cx="3314987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02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9038D6-A4CD-4565-8FC7-84920934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Root Directory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87526E-A8B4-4891-ABE3-370BD7026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0">
                <a:solidFill>
                  <a:schemeClr val="tx1"/>
                </a:solidFill>
              </a:rPr>
              <a:t>The App Directory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r>
              <a:rPr lang="en-US" i="0">
                <a:solidFill>
                  <a:schemeClr val="tx1"/>
                </a:solidFill>
              </a:rPr>
              <a:t>Contain the core code of your application.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0">
                <a:solidFill>
                  <a:schemeClr val="tx1"/>
                </a:solidFill>
              </a:rPr>
              <a:t>The Bootstrap Directory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r>
              <a:rPr lang="en-US"/>
              <a:t>Contain the app.php file which bootstraps the framework.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0">
                <a:solidFill>
                  <a:schemeClr val="tx1"/>
                </a:solidFill>
              </a:rPr>
              <a:t>The Config Directory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r>
              <a:rPr lang="en-US"/>
              <a:t>Contain all of your application's configuration files</a:t>
            </a:r>
            <a:endParaRPr lang="en-US" i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840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9038D6-A4CD-4565-8FC7-84920934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Root Directory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87526E-A8B4-4891-ABE3-370BD7026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0">
                <a:solidFill>
                  <a:schemeClr val="tx1"/>
                </a:solidFill>
              </a:rPr>
              <a:t>The Database Directory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r>
              <a:rPr lang="en-US"/>
              <a:t>Contain your database migrations, model factories, and seeds.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0">
                <a:solidFill>
                  <a:schemeClr val="tx1"/>
                </a:solidFill>
              </a:rPr>
              <a:t>The Public Directory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r>
              <a:rPr lang="en-US"/>
              <a:t>Contain the </a:t>
            </a:r>
            <a:r>
              <a:rPr lang="en-US">
                <a:solidFill>
                  <a:srgbClr val="FF0000"/>
                </a:solidFill>
              </a:rPr>
              <a:t>index.php </a:t>
            </a:r>
            <a:r>
              <a:rPr lang="en-US"/>
              <a:t>file, which is the entry point for all requests and configures autoloading. 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r>
              <a:rPr lang="en-US"/>
              <a:t>Houses assets: images, JavaScript, and CSS.</a:t>
            </a:r>
            <a:endParaRPr lang="en-US" i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33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9038D6-A4CD-4565-8FC7-84920934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Root Directory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87526E-A8B4-4891-ABE3-370BD7026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0">
                <a:solidFill>
                  <a:schemeClr val="tx1"/>
                </a:solidFill>
              </a:rPr>
              <a:t>The Resources Directory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r>
              <a:rPr lang="en-US"/>
              <a:t>Contain your views un-compiled assets: LESS, SASS, JavaScript and language files.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0">
                <a:solidFill>
                  <a:schemeClr val="tx1"/>
                </a:solidFill>
              </a:rPr>
              <a:t>The Routes Directory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r>
              <a:rPr lang="en-US"/>
              <a:t>Contain all of the route definitions for your application: web.php, api.php, console.php and  channels.php.</a:t>
            </a:r>
            <a:endParaRPr lang="en-US" i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343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9038D6-A4CD-4565-8FC7-84920934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Root Directory - 4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87526E-A8B4-4891-ABE3-370BD7026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0">
                <a:solidFill>
                  <a:schemeClr val="tx1"/>
                </a:solidFill>
              </a:rPr>
              <a:t>The Storage Directory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r>
              <a:rPr lang="en-US"/>
              <a:t>Contain compiled Blade templates, file based sessions, file caches.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0">
                <a:solidFill>
                  <a:schemeClr val="tx1"/>
                </a:solidFill>
              </a:rPr>
              <a:t>The Tests Directory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r>
              <a:rPr lang="en-US"/>
              <a:t>Contain automated tests.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0">
                <a:solidFill>
                  <a:schemeClr val="tx1"/>
                </a:solidFill>
              </a:rPr>
              <a:t>The Vendor Directory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r>
              <a:rPr lang="en-US"/>
              <a:t>Contain Composer dependencies.</a:t>
            </a:r>
            <a:endParaRPr lang="en-US" i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53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12ABEB-AA79-46C8-A363-7AA710CE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Topics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D93912-0A18-4535-A94F-742A0FF85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Laravel Overview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Laravel Install</a:t>
            </a:r>
          </a:p>
        </p:txBody>
      </p:sp>
    </p:spTree>
    <p:extLst>
      <p:ext uri="{BB962C8B-B14F-4D97-AF65-F5344CB8AC3E}">
        <p14:creationId xmlns:p14="http://schemas.microsoft.com/office/powerpoint/2010/main" val="896022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9038D6-A4CD-4565-8FC7-84920934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App Directory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87526E-A8B4-4891-ABE3-370BD7026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1845717"/>
            <a:ext cx="8856663" cy="431958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majority of your application is housed in the app directory.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directory is namespaced under </a:t>
            </a:r>
            <a:r>
              <a:rPr lang="en-US" sz="2400" i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en-US" sz="240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is autoloaded by Composer using the </a:t>
            </a:r>
            <a:r>
              <a:rPr lang="en-US" sz="2400" i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PSR-4 autoloading</a:t>
            </a:r>
            <a:r>
              <a:rPr lang="en-US" sz="240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standard.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app directory contains a variety of additional directories such as </a:t>
            </a:r>
            <a:r>
              <a:rPr lang="en-US" sz="2400" i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</a:t>
            </a:r>
            <a:r>
              <a:rPr lang="en-US" sz="240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en-US" sz="240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2400" i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Providers</a:t>
            </a:r>
            <a:r>
              <a:rPr lang="en-US" sz="240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0000"/>
                </a:solidFill>
                <a:cs typeface="Arial" panose="020B0604020202020204" pitchFamily="34" charset="0"/>
              </a:rPr>
              <a:t>Console</a:t>
            </a:r>
            <a:r>
              <a:rPr lang="en-US" sz="2400">
                <a:cs typeface="Arial" panose="020B0604020202020204" pitchFamily="34" charset="0"/>
              </a:rPr>
              <a:t> directory contains Artisan commands.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0000"/>
                </a:solidFill>
                <a:cs typeface="Arial" panose="020B0604020202020204" pitchFamily="34" charset="0"/>
              </a:rPr>
              <a:t>Http</a:t>
            </a:r>
            <a:r>
              <a:rPr lang="en-US" sz="2400">
                <a:cs typeface="Arial" panose="020B0604020202020204" pitchFamily="34" charset="0"/>
              </a:rPr>
              <a:t> directory contains controllers, middleware, and requests.</a:t>
            </a:r>
            <a:endParaRPr lang="en-US" sz="2400" i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908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9038D6-A4CD-4565-8FC7-84920934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App Directory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87526E-A8B4-4891-ABE3-370BD7026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1846263"/>
            <a:ext cx="9036050" cy="431958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i="0">
                <a:solidFill>
                  <a:schemeClr val="tx1"/>
                </a:solidFill>
              </a:rPr>
              <a:t>The Broadcasting Directory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r>
              <a:rPr lang="en-US"/>
              <a:t>Contain broadcast channel classes for application. 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r>
              <a:rPr lang="en-US"/>
              <a:t>These classes are generated using the </a:t>
            </a:r>
            <a:r>
              <a:rPr lang="en-US">
                <a:solidFill>
                  <a:srgbClr val="FF0000"/>
                </a:solidFill>
              </a:rPr>
              <a:t>make:channel </a:t>
            </a:r>
            <a:r>
              <a:rPr lang="en-US"/>
              <a:t>command.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i="0">
                <a:solidFill>
                  <a:schemeClr val="tx1"/>
                </a:solidFill>
              </a:rPr>
              <a:t>The Console Directory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r>
              <a:rPr lang="en-US"/>
              <a:t>Contain custom Artisan commands for application. 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r>
              <a:rPr lang="en-US"/>
              <a:t>These commands may be generated using the </a:t>
            </a:r>
            <a:r>
              <a:rPr lang="en-US">
                <a:solidFill>
                  <a:srgbClr val="FF0000"/>
                </a:solidFill>
              </a:rPr>
              <a:t>make:command </a:t>
            </a:r>
            <a:r>
              <a:rPr lang="en-US"/>
              <a:t>command. </a:t>
            </a:r>
            <a:endParaRPr lang="en-US" i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402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9038D6-A4CD-4565-8FC7-84920934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App Directory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87526E-A8B4-4891-ABE3-370BD7026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1845717"/>
            <a:ext cx="8856663" cy="431958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Events Directory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r>
              <a:rPr lang="en-US" sz="2400">
                <a:cs typeface="Arial" panose="020B0604020202020204" pitchFamily="34" charset="0"/>
              </a:rPr>
              <a:t>Default doesn’t exist, but will be created by the  </a:t>
            </a:r>
            <a:r>
              <a:rPr lang="en-US" sz="2400">
                <a:solidFill>
                  <a:srgbClr val="FF0000"/>
                </a:solidFill>
                <a:cs typeface="Arial" panose="020B0604020202020204" pitchFamily="34" charset="0"/>
              </a:rPr>
              <a:t>event:generate </a:t>
            </a:r>
            <a:r>
              <a:rPr lang="en-US" sz="2400">
                <a:cs typeface="Arial" panose="020B0604020202020204" pitchFamily="34" charset="0"/>
              </a:rPr>
              <a:t>and </a:t>
            </a:r>
            <a:r>
              <a:rPr lang="en-US" sz="2400">
                <a:solidFill>
                  <a:srgbClr val="FF0000"/>
                </a:solidFill>
                <a:cs typeface="Arial" panose="020B0604020202020204" pitchFamily="34" charset="0"/>
              </a:rPr>
              <a:t>make:event </a:t>
            </a:r>
            <a:r>
              <a:rPr lang="en-US" sz="2400">
                <a:cs typeface="Arial" panose="020B0604020202020204" pitchFamily="34" charset="0"/>
              </a:rPr>
              <a:t>Artisan commands. 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r>
              <a:rPr lang="en-US" sz="2400">
                <a:cs typeface="Arial" panose="020B0604020202020204" pitchFamily="34" charset="0"/>
              </a:rPr>
              <a:t>Events directory houses event classes.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>
                <a:solidFill>
                  <a:schemeClr val="tx1"/>
                </a:solidFill>
                <a:cs typeface="Arial" panose="020B0604020202020204" pitchFamily="34" charset="0"/>
              </a:rPr>
              <a:t>The Exceptions Directory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r>
              <a:rPr lang="en-US" sz="2400">
                <a:cs typeface="Arial" panose="020B0604020202020204" pitchFamily="34" charset="0"/>
              </a:rPr>
              <a:t>Contain application's exception handler.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>
                <a:solidFill>
                  <a:schemeClr val="tx1"/>
                </a:solidFill>
                <a:cs typeface="Arial" panose="020B0604020202020204" pitchFamily="34" charset="0"/>
              </a:rPr>
              <a:t>The Http Directory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r>
              <a:rPr lang="en-US" sz="2400">
                <a:cs typeface="Arial" panose="020B0604020202020204" pitchFamily="34" charset="0"/>
              </a:rPr>
              <a:t>Contain controllers, middleware, and form requests. 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endParaRPr lang="en-US" sz="2400" i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683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9038D6-A4CD-4565-8FC7-84920934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App Directory - 4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87526E-A8B4-4891-ABE3-370BD7026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1845717"/>
            <a:ext cx="8856663" cy="431958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Jobs Directory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r>
              <a:rPr lang="en-US" sz="2400">
                <a:cs typeface="Arial" panose="020B0604020202020204" pitchFamily="34" charset="0"/>
              </a:rPr>
              <a:t>Default doesn’t exist, but will be created by execute the  </a:t>
            </a:r>
            <a:r>
              <a:rPr lang="en-US" sz="2400">
                <a:solidFill>
                  <a:srgbClr val="FF0000"/>
                </a:solidFill>
                <a:cs typeface="Arial" panose="020B0604020202020204" pitchFamily="34" charset="0"/>
              </a:rPr>
              <a:t>make:job</a:t>
            </a:r>
            <a:r>
              <a:rPr lang="en-US" sz="2400">
                <a:cs typeface="Arial" panose="020B0604020202020204" pitchFamily="34" charset="0"/>
              </a:rPr>
              <a:t> Artisan command.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r>
              <a:rPr lang="en-US" sz="2400">
                <a:cs typeface="Arial" panose="020B0604020202020204" pitchFamily="34" charset="0"/>
              </a:rPr>
              <a:t>House the queueable jobs for application. 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r>
              <a:rPr lang="en-US" sz="2400">
                <a:cs typeface="Arial" panose="020B0604020202020204" pitchFamily="34" charset="0"/>
              </a:rPr>
              <a:t>Jobs may be queued by your application or run synchronously within the current request lifecycle.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>
                <a:solidFill>
                  <a:schemeClr val="tx1"/>
                </a:solidFill>
                <a:cs typeface="Arial" panose="020B0604020202020204" pitchFamily="34" charset="0"/>
              </a:rPr>
              <a:t>The Listeners Directory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r>
              <a:rPr lang="en-US" sz="2400">
                <a:cs typeface="Arial" panose="020B0604020202020204" pitchFamily="34" charset="0"/>
              </a:rPr>
              <a:t>Default doesn’t exist, but will be created by execute the  </a:t>
            </a:r>
            <a:r>
              <a:rPr lang="en-US" sz="2400">
                <a:solidFill>
                  <a:srgbClr val="FF0000"/>
                </a:solidFill>
                <a:cs typeface="Arial" panose="020B0604020202020204" pitchFamily="34" charset="0"/>
              </a:rPr>
              <a:t>event:generate </a:t>
            </a:r>
            <a:r>
              <a:rPr lang="en-US" sz="2400">
                <a:cs typeface="Arial" panose="020B0604020202020204" pitchFamily="34" charset="0"/>
              </a:rPr>
              <a:t>or </a:t>
            </a:r>
            <a:r>
              <a:rPr lang="en-US" sz="2400">
                <a:solidFill>
                  <a:srgbClr val="FF0000"/>
                </a:solidFill>
                <a:cs typeface="Arial" panose="020B0604020202020204" pitchFamily="34" charset="0"/>
              </a:rPr>
              <a:t>make:listener </a:t>
            </a:r>
            <a:r>
              <a:rPr lang="en-US" sz="2400">
                <a:cs typeface="Arial" panose="020B0604020202020204" pitchFamily="34" charset="0"/>
              </a:rPr>
              <a:t>Artisan commands.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r>
              <a:rPr lang="en-US" sz="2400">
                <a:cs typeface="Arial" panose="020B0604020202020204" pitchFamily="34" charset="0"/>
              </a:rPr>
              <a:t>Contain the classes that handle events.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endParaRPr lang="en-US" sz="2200" i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256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9038D6-A4CD-4565-8FC7-84920934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App Directory - 5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87526E-A8B4-4891-ABE3-370BD7026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1845717"/>
            <a:ext cx="8856663" cy="431958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Mail Directory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r>
              <a:rPr lang="en-US" sz="2400">
                <a:cs typeface="Arial" panose="020B0604020202020204" pitchFamily="34" charset="0"/>
              </a:rPr>
              <a:t>Default doesn’t exist, but will be created by execute the  </a:t>
            </a:r>
            <a:r>
              <a:rPr lang="en-US" sz="2400">
                <a:solidFill>
                  <a:srgbClr val="FF0000"/>
                </a:solidFill>
                <a:cs typeface="Arial" panose="020B0604020202020204" pitchFamily="34" charset="0"/>
              </a:rPr>
              <a:t>make:mail</a:t>
            </a:r>
            <a:r>
              <a:rPr lang="en-US" sz="2400">
                <a:cs typeface="Arial" panose="020B0604020202020204" pitchFamily="34" charset="0"/>
              </a:rPr>
              <a:t> Artisan command.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r>
              <a:rPr lang="en-US" sz="2400">
                <a:cs typeface="Arial" panose="020B0604020202020204" pitchFamily="34" charset="0"/>
              </a:rPr>
              <a:t>Contain classes that represent emails sent by application.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0">
                <a:solidFill>
                  <a:schemeClr val="tx1"/>
                </a:solidFill>
                <a:cs typeface="Arial" panose="020B0604020202020204" pitchFamily="34" charset="0"/>
              </a:rPr>
              <a:t>The Notifications Directory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r>
              <a:rPr lang="en-US" sz="2400">
                <a:cs typeface="Arial" panose="020B0604020202020204" pitchFamily="34" charset="0"/>
              </a:rPr>
              <a:t>Default doesn’t exist, but will be created by execute the  </a:t>
            </a:r>
            <a:r>
              <a:rPr lang="en-US" sz="2400">
                <a:solidFill>
                  <a:srgbClr val="FF0000"/>
                </a:solidFill>
                <a:cs typeface="Arial" panose="020B0604020202020204" pitchFamily="34" charset="0"/>
              </a:rPr>
              <a:t>event:notification </a:t>
            </a:r>
            <a:r>
              <a:rPr lang="en-US" sz="2400">
                <a:cs typeface="Arial" panose="020B0604020202020204" pitchFamily="34" charset="0"/>
              </a:rPr>
              <a:t>Artisan commands.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r>
              <a:rPr lang="en-US" sz="2400">
                <a:cs typeface="Arial" panose="020B0604020202020204" pitchFamily="34" charset="0"/>
              </a:rPr>
              <a:t>Contain "transactional" notifications that are sent by application.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endParaRPr lang="en-US" sz="2200" i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292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9038D6-A4CD-4565-8FC7-84920934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App Directory - 6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87526E-A8B4-4891-ABE3-370BD7026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1845717"/>
            <a:ext cx="9036050" cy="431958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Policies Directory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r>
              <a:rPr lang="en-US" sz="2400">
                <a:cs typeface="Arial" panose="020B0604020202020204" pitchFamily="34" charset="0"/>
              </a:rPr>
              <a:t>Default doesn’t exist, but will be created by execute the  </a:t>
            </a:r>
            <a:r>
              <a:rPr lang="en-US" sz="2400">
                <a:solidFill>
                  <a:srgbClr val="FF0000"/>
                </a:solidFill>
                <a:cs typeface="Arial" panose="020B0604020202020204" pitchFamily="34" charset="0"/>
              </a:rPr>
              <a:t>make:policy</a:t>
            </a:r>
            <a:r>
              <a:rPr lang="en-US" sz="2400">
                <a:cs typeface="Arial" panose="020B0604020202020204" pitchFamily="34" charset="0"/>
              </a:rPr>
              <a:t> Artisan command.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r>
              <a:rPr lang="en-US" sz="2400">
                <a:cs typeface="Arial" panose="020B0604020202020204" pitchFamily="34" charset="0"/>
              </a:rPr>
              <a:t>Contain the authorization policy classes for your application.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Providers Directory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r>
              <a:rPr lang="en-US" sz="2400">
                <a:cs typeface="Arial" panose="020B0604020202020204" pitchFamily="34" charset="0"/>
              </a:rPr>
              <a:t>Contain service providers for application. 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r>
              <a:rPr lang="en-US" sz="2400">
                <a:cs typeface="Arial" panose="020B0604020202020204" pitchFamily="34" charset="0"/>
              </a:rPr>
              <a:t>Service providers bootstrap application by binding services in the service container, registering events, or performing tasks to prepare application for incoming requests.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endParaRPr lang="en-US" sz="2200" i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735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9038D6-A4CD-4565-8FC7-84920934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App Directory - 7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87526E-A8B4-4891-ABE3-370BD7026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1845717"/>
            <a:ext cx="9036050" cy="431958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Rules Directory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r>
              <a:rPr lang="en-US" sz="2400">
                <a:cs typeface="Arial" panose="020B0604020202020204" pitchFamily="34" charset="0"/>
              </a:rPr>
              <a:t>Default doesn’t exist, but will be created by execute the  </a:t>
            </a:r>
            <a:r>
              <a:rPr lang="en-US" sz="2400">
                <a:solidFill>
                  <a:srgbClr val="FF0000"/>
                </a:solidFill>
                <a:cs typeface="Arial" panose="020B0604020202020204" pitchFamily="34" charset="0"/>
              </a:rPr>
              <a:t>make:rule</a:t>
            </a:r>
            <a:r>
              <a:rPr lang="en-US" sz="2400">
                <a:cs typeface="Arial" panose="020B0604020202020204" pitchFamily="34" charset="0"/>
              </a:rPr>
              <a:t> Artisan command.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r>
              <a:rPr lang="en-US" sz="2400">
                <a:cs typeface="Arial" panose="020B0604020202020204" pitchFamily="34" charset="0"/>
              </a:rPr>
              <a:t>Contain the custom validation rule objects for your application.</a:t>
            </a:r>
            <a:endParaRPr lang="en-US" sz="2200" i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189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xmlns="" id="{404D0861-873B-4B93-BF0E-7B88F13B3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Configuration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xmlns="" id="{73E71288-B806-4893-A8DE-DE53E504B9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846263"/>
            <a:ext cx="9036050" cy="431958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of the configuration files for the Laravel framework are stored in the </a:t>
            </a:r>
            <a:r>
              <a:rPr lang="en-US" altLang="zh-CN" sz="2800" i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n-US" altLang="zh-CN" sz="280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directory.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 fresh Laravel installation, the root directory will contain a </a:t>
            </a:r>
            <a:r>
              <a:rPr lang="en-US" altLang="zh-CN" sz="2800" i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.env.example</a:t>
            </a:r>
            <a:r>
              <a:rPr lang="en-US" altLang="zh-CN" sz="280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file. And you should rename the file manually to </a:t>
            </a:r>
            <a:r>
              <a:rPr lang="en-US" altLang="zh-CN" sz="2800" i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.env</a:t>
            </a:r>
            <a:r>
              <a:rPr lang="en-US" altLang="zh-CN" sz="280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variable in your </a:t>
            </a:r>
            <a:r>
              <a:rPr lang="en-US" altLang="zh-CN" sz="2800" i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.env</a:t>
            </a:r>
            <a:r>
              <a:rPr lang="en-US" altLang="zh-CN" sz="280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can be overridden by external environment variables such as server-level or system-level environment variables.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xmlns="" id="{404D0861-873B-4B93-BF0E-7B88F13B3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File .env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xmlns="" id="{73E71288-B806-4893-A8DE-DE53E504B9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846263"/>
            <a:ext cx="9036050" cy="431958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C933595-120E-47E7-AE42-4BB6C4012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07" y="1167232"/>
            <a:ext cx="7695249" cy="507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87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xmlns="" id="{404D0861-873B-4B93-BF0E-7B88F13B3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Environment Variable Types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xmlns="" id="{73E71288-B806-4893-A8DE-DE53E504B9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846263"/>
            <a:ext cx="9036050" cy="431958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variables in your .env files are parsed as strings.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reserved values have been created in order to return a wider range of types from the </a:t>
            </a:r>
            <a:r>
              <a:rPr lang="en-US" altLang="zh-CN" sz="2800" i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env() </a:t>
            </a:r>
            <a:r>
              <a:rPr lang="en-US" altLang="zh-CN" sz="280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define an environment variable with a value that contains spaces, enclosing the value in double quotes.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xmlns="" id="{7B8192BE-F8FB-40B2-912F-6A00D317D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4797152"/>
            <a:ext cx="5040560" cy="769956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1D15"/>
                </a:solidFill>
                <a:effectLst/>
                <a:latin typeface="source-code-pro"/>
                <a:ea typeface="MS PGothic" panose="020B0600070205080204" pitchFamily="34" charset="-128"/>
                <a:cs typeface="Courier New" panose="02070309020205020404" pitchFamily="49" charset="0"/>
              </a:rPr>
              <a:t>APP_NAME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ea typeface="MS PGothic" panose="020B0600070205080204" pitchFamily="34" charset="-128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ea typeface="MS PGothic" panose="020B0600070205080204" pitchFamily="34" charset="-128"/>
                <a:cs typeface="Courier New" panose="02070309020205020404" pitchFamily="49" charset="0"/>
              </a:rPr>
              <a:t>"My Application"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415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xmlns="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Overview - 1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xmlns="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buClrTx/>
            </a:pPr>
            <a:r>
              <a:rPr lang="en-GB" altLang="en-US" sz="2400"/>
              <a:t>Laravel is a powerful MVC PHP framework, designed for developers who need a simple and elegant toolkit to create full-featured web applications.</a:t>
            </a:r>
          </a:p>
          <a:p>
            <a:pPr lvl="1" algn="just" eaLnBrk="1" hangingPunct="1">
              <a:buClrTx/>
            </a:pPr>
            <a:r>
              <a:rPr lang="en-US" altLang="en-US" sz="2400"/>
              <a:t>Offers a rich set of functionalities which incorporates the basic features of PHP frameworks like CodeIgniter, Yii and other programming languages like Ruby on Rails.</a:t>
            </a:r>
            <a:r>
              <a:rPr lang="en-GB" altLang="en-US" sz="2400"/>
              <a:t> </a:t>
            </a:r>
          </a:p>
          <a:p>
            <a:pPr lvl="1" algn="just" eaLnBrk="1" hangingPunct="1">
              <a:buClrTx/>
            </a:pPr>
            <a:r>
              <a:rPr lang="en-US" sz="2400"/>
              <a:t>Saves a lot time if you are planning to develop a website from scratch.</a:t>
            </a:r>
            <a:endParaRPr lang="en-GB" altLang="en-US"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xmlns="" id="{404D0861-873B-4B93-BF0E-7B88F13B3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Environment Variable Types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xmlns="" id="{0714555A-84F5-42B5-BD03-A813580B2E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386268"/>
              </p:ext>
            </p:extLst>
          </p:nvPr>
        </p:nvGraphicFramePr>
        <p:xfrm>
          <a:off x="107950" y="1846263"/>
          <a:ext cx="9036050" cy="344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025">
                  <a:extLst>
                    <a:ext uri="{9D8B030D-6E8A-4147-A177-3AD203B41FA5}">
                      <a16:colId xmlns:a16="http://schemas.microsoft.com/office/drawing/2014/main" xmlns="" val="2745693560"/>
                    </a:ext>
                  </a:extLst>
                </a:gridCol>
                <a:gridCol w="4518025">
                  <a:extLst>
                    <a:ext uri="{9D8B030D-6E8A-4147-A177-3AD203B41FA5}">
                      <a16:colId xmlns:a16="http://schemas.microsoft.com/office/drawing/2014/main" xmlns="" val="3820842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.env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env()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913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(bool) true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2675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(bool) true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9796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(bool) false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533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(bool) false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4309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(string) ''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779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(empty)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(string) ''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333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(null) null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xmlns="" val="194058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(null)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effectLst/>
                        </a:rPr>
                        <a:t>(null) null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xmlns="" val="2560713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345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xmlns="" id="{404D0861-873B-4B93-BF0E-7B88F13B3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Retrieving Environment Configuration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9B0018B-5332-45DF-A853-78AE8A8F7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1700808"/>
            <a:ext cx="8856663" cy="431958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of the variables in .env will be loaded into the </a:t>
            </a:r>
            <a:r>
              <a:rPr lang="en-US" sz="2400" i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$_ENV </a:t>
            </a:r>
            <a:r>
              <a:rPr lang="en-US" sz="240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 super-global when application receives a request.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-US" sz="2400" i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lang="en-US" sz="240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helper to retrieve values from these variables in your configuration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84F5665-14FD-4408-AD29-F9A614F16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476" y="2954780"/>
            <a:ext cx="4183743" cy="386367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5BEFE25D-AAD2-40FE-9686-A89CDCC73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4054068"/>
            <a:ext cx="4136570" cy="1139288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ea typeface="MS PGothic" panose="020B0600070205080204" pitchFamily="34" charset="-128"/>
                <a:cs typeface="Courier New" panose="02070309020205020404" pitchFamily="49" charset="0"/>
              </a:rPr>
              <a:t>'debug'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ea typeface="MS PGothic" panose="020B0600070205080204" pitchFamily="34" charset="-128"/>
                <a:cs typeface="Courier New" panose="02070309020205020404" pitchFamily="49" charset="0"/>
              </a:rPr>
              <a:t> =&gt;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ea typeface="MS PGothic" panose="020B0600070205080204" pitchFamily="34" charset="-128"/>
                <a:cs typeface="Courier New" panose="02070309020205020404" pitchFamily="49" charset="0"/>
              </a:rPr>
              <a:t>env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ea typeface="MS PGothic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ea typeface="MS PGothic" panose="020B0600070205080204" pitchFamily="34" charset="-128"/>
                <a:cs typeface="Courier New" panose="02070309020205020404" pitchFamily="49" charset="0"/>
              </a:rPr>
              <a:t>'APP_DEBUG'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ea typeface="MS PGothic" panose="020B0600070205080204" pitchFamily="34" charset="-128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1D15"/>
                </a:solidFill>
                <a:effectLst/>
                <a:latin typeface="source-code-pro"/>
                <a:ea typeface="MS PGothic" panose="020B0600070205080204" pitchFamily="34" charset="-128"/>
                <a:cs typeface="Courier New" panose="02070309020205020404" pitchFamily="49" charset="0"/>
              </a:rPr>
              <a:t>false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ea typeface="MS PGothic" panose="020B0600070205080204" pitchFamily="34" charset="-128"/>
                <a:cs typeface="Courier New" panose="02070309020205020404" pitchFamily="49" charset="0"/>
              </a:rPr>
              <a:t>),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0679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xmlns="" id="{404D0861-873B-4B93-BF0E-7B88F13B3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Accessing Configuration Values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xmlns="" id="{73E71288-B806-4893-A8DE-DE53E504B9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628800"/>
            <a:ext cx="9036050" cy="501173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global </a:t>
            </a:r>
            <a:r>
              <a:rPr lang="en-US" altLang="zh-CN" sz="2800" i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n-US" altLang="zh-CN" sz="28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helper function to access configuration values from anywhere in application.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configuration values may be accessed using "dot" syntax, which includes the name of the file and option need to access.</a:t>
            </a:r>
          </a:p>
          <a:p>
            <a:pPr marL="0" indent="0"/>
            <a:endParaRPr lang="en-US" altLang="zh-CN" sz="280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set configuration values at runtime, pass an array to the </a:t>
            </a:r>
            <a:r>
              <a:rPr lang="en-US" altLang="zh-CN" sz="2800" i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n-US" altLang="zh-CN" sz="28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helper: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90FD8B53-98B7-45C3-9221-7E4CAA595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645024"/>
            <a:ext cx="4065665" cy="769956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ea typeface="MS PGothic" panose="020B0600070205080204" pitchFamily="34" charset="-128"/>
                <a:cs typeface="Courier New" panose="02070309020205020404" pitchFamily="49" charset="0"/>
              </a:rPr>
              <a:t>$value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ea typeface="MS PGothic" panose="020B0600070205080204" pitchFamily="34" charset="-128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ea typeface="MS PGothic" panose="020B0600070205080204" pitchFamily="34" charset="-128"/>
                <a:cs typeface="Courier New" panose="02070309020205020404" pitchFamily="49" charset="0"/>
              </a:rPr>
              <a:t>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ea typeface="MS PGothic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ea typeface="MS PGothic" panose="020B0600070205080204" pitchFamily="34" charset="-128"/>
                <a:cs typeface="Courier New" panose="02070309020205020404" pitchFamily="49" charset="0"/>
              </a:rPr>
              <a:t>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ea typeface="MS PGothic" panose="020B0600070205080204" pitchFamily="34" charset="-128"/>
                <a:cs typeface="Courier New" panose="02070309020205020404" pitchFamily="49" charset="0"/>
              </a:rPr>
              <a:t>app.timezone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ea typeface="MS PGothic" panose="020B0600070205080204" pitchFamily="34" charset="-128"/>
                <a:cs typeface="Courier New" panose="02070309020205020404" pitchFamily="49" charset="0"/>
              </a:rPr>
              <a:t>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ea typeface="MS PGothic" panose="020B0600070205080204" pitchFamily="34" charset="-128"/>
                <a:cs typeface="Courier New" panose="02070309020205020404" pitchFamily="49" charset="0"/>
              </a:rPr>
              <a:t>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F8ABF5B5-DBC7-4B71-8156-9A7BF1FA0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5373216"/>
            <a:ext cx="5842240" cy="769956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ea typeface="MS PGothic" panose="020B0600070205080204" pitchFamily="34" charset="-128"/>
                <a:cs typeface="Courier New" panose="02070309020205020404" pitchFamily="49" charset="0"/>
              </a:rPr>
              <a:t>config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ea typeface="MS PGothic" panose="020B0600070205080204" pitchFamily="34" charset="-128"/>
                <a:cs typeface="Courier New" panose="02070309020205020404" pitchFamily="49" charset="0"/>
              </a:rPr>
              <a:t>([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ea typeface="MS PGothic" panose="020B0600070205080204" pitchFamily="34" charset="-128"/>
                <a:cs typeface="Courier New" panose="02070309020205020404" pitchFamily="49" charset="0"/>
              </a:rPr>
              <a:t>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ea typeface="MS PGothic" panose="020B0600070205080204" pitchFamily="34" charset="-128"/>
                <a:cs typeface="Courier New" panose="02070309020205020404" pitchFamily="49" charset="0"/>
              </a:rPr>
              <a:t>app.timezone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ea typeface="MS PGothic" panose="020B0600070205080204" pitchFamily="34" charset="-128"/>
                <a:cs typeface="Courier New" panose="02070309020205020404" pitchFamily="49" charset="0"/>
              </a:rPr>
              <a:t>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ea typeface="MS PGothic" panose="020B0600070205080204" pitchFamily="34" charset="-128"/>
                <a:cs typeface="Courier New" panose="02070309020205020404" pitchFamily="49" charset="0"/>
              </a:rPr>
              <a:t> =&gt;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ea typeface="MS PGothic" panose="020B0600070205080204" pitchFamily="34" charset="-128"/>
                <a:cs typeface="Courier New" panose="02070309020205020404" pitchFamily="49" charset="0"/>
              </a:rPr>
              <a:t>'America/Chicago'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ea typeface="MS PGothic" panose="020B0600070205080204" pitchFamily="34" charset="-128"/>
                <a:cs typeface="Courier New" panose="02070309020205020404" pitchFamily="49" charset="0"/>
              </a:rPr>
              <a:t>]);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37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xmlns="" id="{EE0C6C55-CF1D-42F4-BC19-605D18D981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 - 2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xmlns="" id="{DD646AD0-7E9C-4FF3-835D-18206BDABB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altLang="en-US">
                <a:solidFill>
                  <a:schemeClr val="tx1"/>
                </a:solidFill>
              </a:rPr>
              <a:t> Laravel is an open-source PHP framework, which is robust and easy to understand. It follows a model-view-controller design pattern. Laravel reuses the existing components of different frameworks which helps in creating a web application. The web application thus designed is more structured and pragmatic</a:t>
            </a: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>
            <a:extLst>
              <a:ext uri="{FF2B5EF4-FFF2-40B4-BE49-F238E27FC236}">
                <a16:creationId xmlns:a16="http://schemas.microsoft.com/office/drawing/2014/main" xmlns="" id="{8D614D44-4409-4591-9797-C3860359C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Advantages of Laravel</a:t>
            </a:r>
          </a:p>
        </p:txBody>
      </p:sp>
      <p:sp>
        <p:nvSpPr>
          <p:cNvPr id="10243" name="Rectangle 9">
            <a:extLst>
              <a:ext uri="{FF2B5EF4-FFF2-40B4-BE49-F238E27FC236}">
                <a16:creationId xmlns:a16="http://schemas.microsoft.com/office/drawing/2014/main" xmlns="" id="{61D4A743-479D-4315-BB75-1D10D0E79D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lvl="1" algn="just" eaLnBrk="1" hangingPunct="1">
              <a:buClrTx/>
            </a:pPr>
            <a:r>
              <a:rPr lang="en-US" altLang="en-US" sz="2400"/>
              <a:t>The web application becomes more scalable, owing to the Laravel framework.</a:t>
            </a:r>
          </a:p>
          <a:p>
            <a:pPr marL="444500" lvl="1" algn="just" eaLnBrk="1" hangingPunct="1">
              <a:buClrTx/>
            </a:pPr>
            <a:r>
              <a:rPr lang="en-US" altLang="en-US" sz="2400"/>
              <a:t>Considerable time is saved in designing the web application, since Laravel reuses the components from other framework in developing web application.</a:t>
            </a:r>
          </a:p>
          <a:p>
            <a:pPr marL="444500" lvl="1" algn="just" eaLnBrk="1" hangingPunct="1">
              <a:buClrTx/>
            </a:pPr>
            <a:r>
              <a:rPr lang="en-US" altLang="en-US" sz="2400"/>
              <a:t>It includes namespaces and interfaces, thus helps to organize and manage resources.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1E2FE9-0F1B-44AD-8EC1-DA5DE748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3EA23D-BA5C-4038-8C39-8F85F1243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Composer is a tool which includes all the dependencies and libraries.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 a user to create a project with respect to the mentioned framework.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 party libraries can be installed easily with help of composer.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 dependencies are noted in </a:t>
            </a:r>
            <a:r>
              <a:rPr lang="en-US" sz="2400" i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composer.json</a:t>
            </a:r>
            <a:r>
              <a:rPr lang="en-US" sz="240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which is placed in the source folder.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composer</a:t>
            </a:r>
          </a:p>
          <a:p>
            <a:pPr algn="ctr"/>
            <a:r>
              <a:rPr lang="en-US" altLang="zh-CN" sz="2800" b="1" i="0"/>
              <a:t>https://getcomposer.org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42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1E2FE9-0F1B-44AD-8EC1-DA5DE748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Artisan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3EA23D-BA5C-4038-8C39-8F85F1243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 line interface used in Laravel is called Artisan.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 a set of commands which assists in building a web application.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commands are incorporated from Symphony framework.</a:t>
            </a:r>
          </a:p>
        </p:txBody>
      </p:sp>
    </p:spTree>
    <p:extLst>
      <p:ext uri="{BB962C8B-B14F-4D97-AF65-F5344CB8AC3E}">
        <p14:creationId xmlns:p14="http://schemas.microsoft.com/office/powerpoint/2010/main" val="204435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xmlns="" id="{4CAC12E5-55CB-4391-B230-0006CCF1E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Features of Laravel - 1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xmlns="" id="{0CEFEDF2-C72A-4102-B7A7-135B189B1F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4516" y="1772816"/>
            <a:ext cx="9110544" cy="4319587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Laravel offers the following key features:  </a:t>
            </a: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Modularity </a:t>
            </a: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Testability </a:t>
            </a: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Routing </a:t>
            </a: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Configuration management </a:t>
            </a: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Query builder and ORM (Object Relational Mapper) </a:t>
            </a: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Schema builder, migrations, and seeding </a:t>
            </a: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Template engine </a:t>
            </a:r>
          </a:p>
          <a:p>
            <a:pPr>
              <a:defRPr/>
            </a:pPr>
            <a:r>
              <a:rPr lang="en-US" altLang="zh-CN" dirty="0"/>
              <a:t>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xmlns="" id="{AC13630D-8507-45C7-9882-DC8C5145BE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Features of Laravel - 2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xmlns="" id="{A1AF295C-D65E-4D46-BE28-866FD2F81B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zh-CN">
                <a:solidFill>
                  <a:schemeClr val="tx1"/>
                </a:solidFill>
              </a:rPr>
              <a:t>E-mailing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zh-CN">
                <a:solidFill>
                  <a:schemeClr val="tx1"/>
                </a:solidFill>
              </a:rPr>
              <a:t>Authentication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zh-CN">
                <a:solidFill>
                  <a:schemeClr val="tx1"/>
                </a:solidFill>
              </a:rPr>
              <a:t> Redis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zh-CN">
                <a:solidFill>
                  <a:schemeClr val="tx1"/>
                </a:solidFill>
              </a:rPr>
              <a:t> Queues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zh-CN">
                <a:solidFill>
                  <a:schemeClr val="tx1"/>
                </a:solidFill>
              </a:rPr>
              <a:t> Event and command bus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Gill Sans"/>
        <a:ea typeface="ＭＳ Ｐゴシック"/>
        <a:cs typeface=""/>
      </a:majorFont>
      <a:minorFont>
        <a:latin typeface="Gill San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Eric:Users:Eric:Desktop:test 2.ppt</Template>
  <TotalTime>413</TotalTime>
  <Words>1523</Words>
  <Application>Microsoft Office PowerPoint</Application>
  <PresentationFormat>On-screen Show (4:3)</PresentationFormat>
  <Paragraphs>221</Paragraphs>
  <Slides>32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ＭＳ Ｐゴシック</vt:lpstr>
      <vt:lpstr>ＭＳ Ｐゴシック</vt:lpstr>
      <vt:lpstr>Arial</vt:lpstr>
      <vt:lpstr>Courier New</vt:lpstr>
      <vt:lpstr>Gill Sans</vt:lpstr>
      <vt:lpstr>source-code-pro</vt:lpstr>
      <vt:lpstr>Wingdings</vt:lpstr>
      <vt:lpstr>Blank Presentation</vt:lpstr>
      <vt:lpstr>PowerPoint Presentation</vt:lpstr>
      <vt:lpstr>Topics</vt:lpstr>
      <vt:lpstr>Overview - 1</vt:lpstr>
      <vt:lpstr>Overview - 2</vt:lpstr>
      <vt:lpstr>Advantages of Laravel</vt:lpstr>
      <vt:lpstr>Composer</vt:lpstr>
      <vt:lpstr>Artisan</vt:lpstr>
      <vt:lpstr>Features of Laravel - 1</vt:lpstr>
      <vt:lpstr>Features of Laravel - 2</vt:lpstr>
      <vt:lpstr>Laravel project </vt:lpstr>
      <vt:lpstr>Example</vt:lpstr>
      <vt:lpstr>Example - result</vt:lpstr>
      <vt:lpstr>Why Laravel?</vt:lpstr>
      <vt:lpstr>Application Structure</vt:lpstr>
      <vt:lpstr>Basic Structure</vt:lpstr>
      <vt:lpstr>The Root Directory - 1</vt:lpstr>
      <vt:lpstr>The Root Directory - 2</vt:lpstr>
      <vt:lpstr>The Root Directory - 3</vt:lpstr>
      <vt:lpstr>The Root Directory - 4</vt:lpstr>
      <vt:lpstr>The App Directory - 1</vt:lpstr>
      <vt:lpstr>The App Directory - 2</vt:lpstr>
      <vt:lpstr>The App Directory - 3</vt:lpstr>
      <vt:lpstr>The App Directory - 4</vt:lpstr>
      <vt:lpstr>The App Directory - 5</vt:lpstr>
      <vt:lpstr>The App Directory - 6</vt:lpstr>
      <vt:lpstr>The App Directory - 7</vt:lpstr>
      <vt:lpstr>Configuration</vt:lpstr>
      <vt:lpstr>File .env</vt:lpstr>
      <vt:lpstr>Environment Variable Types</vt:lpstr>
      <vt:lpstr>Environment Variable Types</vt:lpstr>
      <vt:lpstr>Retrieving Environment Configuration</vt:lpstr>
      <vt:lpstr>Accessing Configuration Values</vt:lpstr>
    </vt:vector>
  </TitlesOfParts>
  <Company>True Creative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Riley</dc:creator>
  <cp:lastModifiedBy>Sinh Tran</cp:lastModifiedBy>
  <cp:revision>215</cp:revision>
  <dcterms:created xsi:type="dcterms:W3CDTF">2008-01-18T13:21:43Z</dcterms:created>
  <dcterms:modified xsi:type="dcterms:W3CDTF">2019-09-01T03:17:48Z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1033-11.2.0.8934</vt:lpwstr>
  </property>
</Properties>
</file>