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385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92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93" r:id="rId19"/>
    <p:sldId id="462" r:id="rId20"/>
    <p:sldId id="463" r:id="rId21"/>
    <p:sldId id="464" r:id="rId22"/>
    <p:sldId id="465" r:id="rId23"/>
    <p:sldId id="494" r:id="rId24"/>
    <p:sldId id="466" r:id="rId25"/>
    <p:sldId id="467" r:id="rId26"/>
    <p:sldId id="495" r:id="rId27"/>
    <p:sldId id="468" r:id="rId28"/>
    <p:sldId id="469" r:id="rId29"/>
    <p:sldId id="470" r:id="rId30"/>
    <p:sldId id="471" r:id="rId31"/>
    <p:sldId id="472" r:id="rId32"/>
    <p:sldId id="47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36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9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112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32151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="" xmlns:a16="http://schemas.microsoft.com/office/drawing/2014/main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="" xmlns:a16="http://schemas.microsoft.com/office/drawing/2014/main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="" xmlns:a16="http://schemas.microsoft.com/office/drawing/2014/main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="" xmlns:a16="http://schemas.microsoft.com/office/drawing/2014/main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="" xmlns:a16="http://schemas.microsoft.com/office/drawing/2014/main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="" xmlns:a16="http://schemas.microsoft.com/office/drawing/2014/main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="" xmlns:a16="http://schemas.microsoft.com/office/drawing/2014/main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="" xmlns:a16="http://schemas.microsoft.com/office/drawing/2014/main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="" xmlns:a16="http://schemas.microsoft.com/office/drawing/2014/main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Input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2400" dirty="0"/>
              <a:t>Retrieving Input Via Dynamic Properties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Retrieving A Portion Of The Input Data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2881AAD-F3B7-454E-97AA-91DF9705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35" y="2060848"/>
            <a:ext cx="3684149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$name = $request-&gt;name;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99728E27-3DF8-4D44-9108-15A54186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35" y="3365740"/>
            <a:ext cx="6234079" cy="277050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$input = $request-&gt;only(['username', 'password']);</a:t>
            </a:r>
          </a:p>
          <a:p>
            <a:pPr lvl="0"/>
            <a:endParaRPr lang="en-US" altLang="en-US" sz="2200" dirty="0">
              <a:solidFill>
                <a:srgbClr val="0782B1"/>
              </a:solidFill>
              <a:latin typeface="source-code-pro"/>
              <a:cs typeface="Courier New" panose="02070309020205020404" pitchFamily="49" charset="0"/>
            </a:endParaRPr>
          </a:p>
          <a:p>
            <a:pPr lvl="0"/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$input = $request-&gt;only('username', 'password');</a:t>
            </a:r>
          </a:p>
          <a:p>
            <a:pPr lvl="0"/>
            <a:endParaRPr lang="en-US" altLang="en-US" sz="2200" dirty="0">
              <a:solidFill>
                <a:srgbClr val="0782B1"/>
              </a:solidFill>
              <a:latin typeface="source-code-pro"/>
              <a:cs typeface="Courier New" panose="02070309020205020404" pitchFamily="49" charset="0"/>
            </a:endParaRPr>
          </a:p>
          <a:p>
            <a:pPr lvl="0"/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$input = $request-&gt;except(['</a:t>
            </a:r>
            <a:r>
              <a:rPr lang="en-US" altLang="en-US" sz="2200" dirty="0" err="1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credit_card</a:t>
            </a:r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']);</a:t>
            </a:r>
          </a:p>
          <a:p>
            <a:pPr lvl="0"/>
            <a:endParaRPr lang="en-US" altLang="en-US" sz="2200" dirty="0">
              <a:solidFill>
                <a:srgbClr val="0782B1"/>
              </a:solidFill>
              <a:latin typeface="source-code-pro"/>
              <a:cs typeface="Courier New" panose="02070309020205020404" pitchFamily="49" charset="0"/>
            </a:endParaRPr>
          </a:p>
          <a:p>
            <a:pPr lvl="0"/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$input = $request-&gt;except('</a:t>
            </a:r>
            <a:r>
              <a:rPr lang="en-US" altLang="en-US" sz="2200" dirty="0" err="1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credit_card</a:t>
            </a:r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');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023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If An Input Value Is Present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has</a:t>
            </a:r>
            <a:r>
              <a:rPr lang="en-US" altLang="en-US" sz="2400" dirty="0"/>
              <a:t> method used to determine if a value is present on the request.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 </a:t>
            </a:r>
            <a:r>
              <a:rPr lang="en-US" altLang="en-US" sz="2400" dirty="0">
                <a:solidFill>
                  <a:srgbClr val="FF0000"/>
                </a:solidFill>
              </a:rPr>
              <a:t>has</a:t>
            </a:r>
            <a:r>
              <a:rPr lang="en-US" altLang="en-US" sz="2400" dirty="0"/>
              <a:t> method returns </a:t>
            </a:r>
            <a:r>
              <a:rPr lang="en-US" altLang="en-US" sz="2400" dirty="0">
                <a:solidFill>
                  <a:srgbClr val="FF0000"/>
                </a:solidFill>
              </a:rPr>
              <a:t>true</a:t>
            </a:r>
            <a:r>
              <a:rPr lang="en-US" altLang="en-US" sz="2400" dirty="0"/>
              <a:t> if the value is present on the request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206703D-78F5-4EDE-84C0-4CA8F193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22" y="4581128"/>
            <a:ext cx="3816424" cy="124679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Cookies From Requests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81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All cookies created by the </a:t>
            </a:r>
            <a:r>
              <a:rPr lang="en-US" altLang="en-US" sz="2400" dirty="0" err="1"/>
              <a:t>Laravel</a:t>
            </a:r>
            <a:r>
              <a:rPr lang="en-US" altLang="en-US" sz="2400" dirty="0"/>
              <a:t> framework are encrypted and signed with an authentication code.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To retrieve a cookie value from the request, use the </a:t>
            </a:r>
            <a:r>
              <a:rPr lang="en-US" altLang="en-US" sz="2400" dirty="0">
                <a:solidFill>
                  <a:srgbClr val="FF0000"/>
                </a:solidFill>
              </a:rPr>
              <a:t>cookie</a:t>
            </a:r>
            <a:r>
              <a:rPr lang="en-US" altLang="en-US" sz="2400" dirty="0"/>
              <a:t> method on a </a:t>
            </a:r>
            <a:r>
              <a:rPr lang="en-US" altLang="en-US" sz="2400" dirty="0">
                <a:solidFill>
                  <a:srgbClr val="FF0000"/>
                </a:solidFill>
              </a:rPr>
              <a:t>Illuminate\Http\Request </a:t>
            </a:r>
            <a:r>
              <a:rPr lang="en-US" altLang="en-US" sz="2400" dirty="0"/>
              <a:t>instance</a:t>
            </a:r>
            <a:r>
              <a:rPr lang="en-US" altLang="en-US" sz="2400" b="1" dirty="0"/>
              <a:t>.</a:t>
            </a:r>
          </a:p>
          <a:p>
            <a:pPr lvl="1" algn="just" eaLnBrk="1" hangingPunct="1">
              <a:buClrTx/>
            </a:pPr>
            <a:endParaRPr lang="en-US" altLang="en-US" sz="2400" b="1" dirty="0"/>
          </a:p>
          <a:p>
            <a:pPr lvl="1" algn="just" eaLnBrk="1" hangingPunct="1">
              <a:buClrTx/>
            </a:pPr>
            <a:endParaRPr lang="en-US" altLang="en-US" sz="2400" b="1" dirty="0"/>
          </a:p>
          <a:p>
            <a:pPr lvl="1" algn="just" eaLnBrk="1" hangingPunct="1">
              <a:buClrTx/>
            </a:pPr>
            <a:r>
              <a:rPr lang="en-US" altLang="en-US" sz="2400" dirty="0"/>
              <a:t>You may use the Cookie facade to access cookie values.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17ABCC4-CE62-4858-937B-DC090ED6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56992"/>
            <a:ext cx="4968552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8C24C7F-CE8F-4D99-A69D-F3363C70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47" y="4868093"/>
            <a:ext cx="5639653" cy="124679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Illuminate\Support\Facades\Cookie;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Cookie::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Attaching Cookies To Responses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attaching a cookie to an outgoing </a:t>
            </a:r>
            <a:r>
              <a:rPr lang="en-US" altLang="en-US" sz="2400" dirty="0">
                <a:solidFill>
                  <a:srgbClr val="FF0000"/>
                </a:solidFill>
              </a:rPr>
              <a:t>Illuminate\Http\Response </a:t>
            </a:r>
            <a:r>
              <a:rPr lang="en-US" altLang="en-US" sz="2400" dirty="0"/>
              <a:t>instance using the  </a:t>
            </a:r>
            <a:r>
              <a:rPr lang="en-US" altLang="en-US" sz="2400" dirty="0">
                <a:solidFill>
                  <a:srgbClr val="FF0000"/>
                </a:solidFill>
              </a:rPr>
              <a:t>cookie</a:t>
            </a:r>
            <a:r>
              <a:rPr lang="en-US" altLang="en-US" sz="2400" dirty="0"/>
              <a:t> method.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Should pass the name, value, and number of minutes the cookie.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2413C587-5636-4587-BEA6-E39B325E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437112"/>
            <a:ext cx="5400600" cy="1498225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 World'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Cookie Instances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global </a:t>
            </a:r>
            <a:r>
              <a:rPr lang="en-US" altLang="en-US" sz="2400" dirty="0">
                <a:solidFill>
                  <a:srgbClr val="FF0000"/>
                </a:solidFill>
              </a:rPr>
              <a:t>cookie</a:t>
            </a:r>
            <a:r>
              <a:rPr lang="en-US" altLang="en-US" sz="2400" dirty="0"/>
              <a:t> helper is used.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In order to sent back to the client, the cookie should be attached to a response instance.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2A4122B-3285-4E97-A6F3-EC7A49E0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978744"/>
            <a:ext cx="6768752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90910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 World'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9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Uploaded Files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742" y="1675621"/>
            <a:ext cx="8856663" cy="4465042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Using the </a:t>
            </a:r>
            <a:r>
              <a:rPr lang="en-US" altLang="en-US" sz="2400" dirty="0">
                <a:solidFill>
                  <a:srgbClr val="FF0000"/>
                </a:solidFill>
              </a:rPr>
              <a:t>file</a:t>
            </a:r>
            <a:r>
              <a:rPr lang="en-US" altLang="en-US" sz="2400" dirty="0"/>
              <a:t> method or using dynamic properties access uploaded files from a </a:t>
            </a:r>
            <a:r>
              <a:rPr lang="en-US" altLang="en-US" sz="2400" dirty="0">
                <a:solidFill>
                  <a:srgbClr val="FF0000"/>
                </a:solidFill>
              </a:rPr>
              <a:t>Illuminate\Http\Request </a:t>
            </a:r>
            <a:r>
              <a:rPr lang="en-US" altLang="en-US" sz="2400" dirty="0"/>
              <a:t>instance.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file</a:t>
            </a:r>
            <a:r>
              <a:rPr lang="en-US" altLang="en-US" sz="2400" dirty="0"/>
              <a:t> method returns an instance of the  </a:t>
            </a:r>
            <a:r>
              <a:rPr lang="en-US" altLang="en-US" sz="2400" dirty="0">
                <a:solidFill>
                  <a:srgbClr val="FF0000"/>
                </a:solidFill>
              </a:rPr>
              <a:t>Illuminate\Http\</a:t>
            </a:r>
            <a:r>
              <a:rPr lang="en-US" altLang="en-US" sz="2400" dirty="0" err="1">
                <a:solidFill>
                  <a:srgbClr val="FF0000"/>
                </a:solidFill>
              </a:rPr>
              <a:t>UploadedFile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class.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 smtClean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Determine if a file is present on the request using the </a:t>
            </a:r>
            <a:r>
              <a:rPr lang="en-US" altLang="en-US" sz="2400" dirty="0" err="1"/>
              <a:t>hasFile</a:t>
            </a:r>
            <a:r>
              <a:rPr lang="en-US" altLang="en-US" sz="2400" dirty="0"/>
              <a:t> method.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1E2F1C65-D609-4DBB-A87E-B18D0272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52" y="3431734"/>
            <a:ext cx="3609423" cy="99470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0BB06EC5-D1E4-4F53-9E21-0E793EF5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071674"/>
            <a:ext cx="3744416" cy="1094177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hasFile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9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Paths &amp; Extensions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</a:rPr>
              <a:t>UploadedFile</a:t>
            </a:r>
            <a:r>
              <a:rPr lang="en-US" altLang="en-US" sz="2400" dirty="0"/>
              <a:t> class also contains methods for accessing the file's fully-qualified path and its extension.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extension</a:t>
            </a:r>
            <a:r>
              <a:rPr lang="en-US" altLang="en-US" sz="2400" dirty="0"/>
              <a:t> method will attempt to guess the file's extension based on its contents.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6232B82-5C86-4554-82D3-F24AB2C1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86686"/>
            <a:ext cx="6192688" cy="144014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$extension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extension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6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Uploaded Files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To store an uploaded file, you will typically use one of your configured </a:t>
            </a:r>
            <a:r>
              <a:rPr lang="en-US" altLang="en-US" sz="2400" dirty="0" err="1"/>
              <a:t>filesystems</a:t>
            </a:r>
            <a:r>
              <a:rPr lang="en-US" altLang="en-US" sz="2400" dirty="0"/>
              <a:t>. 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The  </a:t>
            </a:r>
            <a:r>
              <a:rPr lang="en-US" altLang="en-US" sz="2400" dirty="0" err="1">
                <a:solidFill>
                  <a:srgbClr val="FF0000"/>
                </a:solidFill>
              </a:rPr>
              <a:t>UploadedFile</a:t>
            </a:r>
            <a:r>
              <a:rPr lang="en-US" altLang="en-US" sz="2400" dirty="0"/>
              <a:t> class has a </a:t>
            </a:r>
            <a:r>
              <a:rPr lang="en-US" altLang="en-US" sz="2400" dirty="0">
                <a:solidFill>
                  <a:srgbClr val="FF0000"/>
                </a:solidFill>
              </a:rPr>
              <a:t>store</a:t>
            </a:r>
            <a:r>
              <a:rPr lang="en-US" altLang="en-US" sz="2400" dirty="0"/>
              <a:t> method which will move an uploaded file to one of your disks, </a:t>
            </a:r>
          </a:p>
          <a:p>
            <a:pPr lvl="2" algn="just" eaLnBrk="1" hangingPunct="1"/>
            <a:r>
              <a:rPr lang="en-US" altLang="en-US" sz="2200" dirty="0"/>
              <a:t>A location on your local </a:t>
            </a:r>
            <a:r>
              <a:rPr lang="en-US" altLang="en-US" sz="2200" dirty="0" err="1"/>
              <a:t>filesystem</a:t>
            </a:r>
            <a:r>
              <a:rPr lang="en-US" altLang="en-US" sz="2200" dirty="0"/>
              <a:t> or a cloud storage location like Amazon S3.</a:t>
            </a:r>
          </a:p>
          <a:p>
            <a:pPr lvl="1" algn="just" eaLnBrk="1" hangingPunct="1"/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264B1E1-871E-4D80-8D7C-C2719886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509120"/>
            <a:ext cx="6696744" cy="144014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'images’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'images'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's3'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8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Uploaded Files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94834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If you do not want a file name to be automatically generated, you may use the </a:t>
            </a:r>
            <a:r>
              <a:rPr lang="en-US" altLang="en-US" sz="2400" dirty="0" err="1">
                <a:solidFill>
                  <a:srgbClr val="FF0000"/>
                </a:solidFill>
              </a:rPr>
              <a:t>storeAs</a:t>
            </a:r>
            <a:r>
              <a:rPr lang="en-US" altLang="en-US" sz="2400" dirty="0"/>
              <a:t> method, which accepts the path, file name, and disk name</a:t>
            </a:r>
            <a:endParaRPr lang="en-GB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1D13D8C-41D8-4B09-86AE-CD8B8D36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54" y="3721550"/>
            <a:ext cx="8680137" cy="144014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storeAs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'images'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'filename.jpg’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photo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storeAs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'images'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'filename.jpg'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's3'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6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Responses Strings &amp; Arrays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All routes and controllers should return a response to be sent back to the user's browser. </a:t>
            </a:r>
          </a:p>
          <a:p>
            <a:pPr lvl="1" algn="just" eaLnBrk="1" hangingPunct="1">
              <a:buClrTx/>
            </a:pPr>
            <a:r>
              <a:rPr lang="en-US" altLang="en-US" sz="2400"/>
              <a:t>Laravel provides several different ways to return responses.</a:t>
            </a:r>
          </a:p>
          <a:p>
            <a:pPr lvl="1" algn="just" eaLnBrk="1" hangingPunct="1">
              <a:buClrTx/>
            </a:pPr>
            <a:r>
              <a:rPr lang="en-US" altLang="en-US" sz="2400"/>
              <a:t>The most basic response is returning a string from a route or controller. </a:t>
            </a:r>
          </a:p>
          <a:p>
            <a:pPr lvl="1" algn="just" eaLnBrk="1" hangingPunct="1">
              <a:buClrTx/>
            </a:pPr>
            <a:r>
              <a:rPr lang="en-US" altLang="en-US" sz="2400"/>
              <a:t>The framework will automatically convert the string into a full HTTP response:</a:t>
            </a:r>
            <a:endParaRPr lang="en-GB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33257FE-1722-4BBB-9E70-261932C1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509120"/>
            <a:ext cx="3888432" cy="1498225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 World’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Response</a:t>
            </a:r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Responses Strings &amp; Arrays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You may return </a:t>
            </a:r>
            <a:r>
              <a:rPr lang="en-US" altLang="en-US" sz="2400" dirty="0">
                <a:solidFill>
                  <a:srgbClr val="FF0000"/>
                </a:solidFill>
              </a:rPr>
              <a:t>arrays</a:t>
            </a:r>
            <a:r>
              <a:rPr lang="en-US" altLang="en-US" sz="2400" dirty="0"/>
              <a:t> and framework will automatically convert the array into a JSON response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7300421-F23C-4837-BC79-EEA7AA91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84" y="3114233"/>
            <a:ext cx="3744416" cy="199413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2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Response Objects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556792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Returning a full </a:t>
            </a:r>
            <a:r>
              <a:rPr lang="en-US" altLang="en-US" sz="2400" dirty="0">
                <a:solidFill>
                  <a:srgbClr val="FF0000"/>
                </a:solidFill>
              </a:rPr>
              <a:t>Response</a:t>
            </a:r>
            <a:r>
              <a:rPr lang="en-US" altLang="en-US" sz="2400" dirty="0"/>
              <a:t> instance allows you to customize the response's HTTP status code and headers.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 smtClean="0"/>
              <a:t>A Response </a:t>
            </a:r>
            <a:r>
              <a:rPr lang="en-US" altLang="en-US" sz="2400" dirty="0"/>
              <a:t>instance inherits from the  </a:t>
            </a:r>
            <a:r>
              <a:rPr lang="en-US" altLang="en-US" sz="2400" dirty="0" err="1">
                <a:solidFill>
                  <a:srgbClr val="FF0000"/>
                </a:solidFill>
              </a:rPr>
              <a:t>Symfony</a:t>
            </a:r>
            <a:r>
              <a:rPr lang="en-US" altLang="en-US" sz="2400" dirty="0">
                <a:solidFill>
                  <a:srgbClr val="FF0000"/>
                </a:solidFill>
              </a:rPr>
              <a:t>\Component\</a:t>
            </a:r>
            <a:r>
              <a:rPr lang="en-US" altLang="en-US" sz="2400" dirty="0" err="1">
                <a:solidFill>
                  <a:srgbClr val="FF0000"/>
                </a:solidFill>
              </a:rPr>
              <a:t>HttpFoundation</a:t>
            </a:r>
            <a:r>
              <a:rPr lang="en-US" altLang="en-US" sz="2400" dirty="0">
                <a:solidFill>
                  <a:srgbClr val="FF0000"/>
                </a:solidFill>
              </a:rPr>
              <a:t>\Response </a:t>
            </a:r>
            <a:r>
              <a:rPr lang="en-US" altLang="en-US" sz="2400" dirty="0"/>
              <a:t>class.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4475574-DD45-4AB7-9053-F52008EE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059954"/>
            <a:ext cx="6192688" cy="210589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'home'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 World'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'Content-Type'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'text/plain’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3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Attaching Headers To Responses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You may use the </a:t>
            </a:r>
            <a:r>
              <a:rPr lang="en-US" altLang="en-US" sz="2400" dirty="0">
                <a:solidFill>
                  <a:srgbClr val="FF0000"/>
                </a:solidFill>
              </a:rPr>
              <a:t>header</a:t>
            </a:r>
            <a:r>
              <a:rPr lang="en-US" altLang="en-US" sz="2400" dirty="0"/>
              <a:t> method to add a series of headers to the response before sending it back to the user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2416189-6621-4442-AAFE-B83EAD0A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84984"/>
            <a:ext cx="7056784" cy="2548135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'Content-Type'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'X-Header-One'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'Header Value’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'X-Header-Two'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'Header 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6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Attaching Headers To Responses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</a:rPr>
              <a:t>withHeaders</a:t>
            </a:r>
            <a:r>
              <a:rPr lang="en-US" altLang="en-US" sz="2400" dirty="0"/>
              <a:t> method to specify an array of headers to be added to the response</a:t>
            </a:r>
            <a:endParaRPr lang="en-GB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FDF268B-746A-43D1-B8D7-DADFDD3B4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934867"/>
            <a:ext cx="6624736" cy="307712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withHeaders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'Content-Type'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'X-Header-One'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'Header Value’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'X-Header-Two'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'Header Value’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82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Attaching Cookies To Responses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cookie</a:t>
            </a:r>
            <a:r>
              <a:rPr lang="en-US" altLang="en-US" sz="2400" dirty="0"/>
              <a:t> method on response instances allows to easily attach cookies to the response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4E139E4-6C57-4678-B295-87B23A89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84984"/>
            <a:ext cx="5832648" cy="199413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'Content-Type'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cookie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2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Redirect responses are instances of the </a:t>
            </a:r>
            <a:r>
              <a:rPr lang="en-US" altLang="en-US" sz="2400" dirty="0">
                <a:solidFill>
                  <a:srgbClr val="FF0000"/>
                </a:solidFill>
              </a:rPr>
              <a:t>Illuminate\Http\</a:t>
            </a:r>
            <a:r>
              <a:rPr lang="en-US" altLang="en-US" sz="2400" dirty="0" err="1">
                <a:solidFill>
                  <a:srgbClr val="FF0000"/>
                </a:solidFill>
              </a:rPr>
              <a:t>RedirectResponse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class.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Contain the proper headers needed to redirect the user to another URL. 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There are several ways to generate a </a:t>
            </a:r>
            <a:r>
              <a:rPr lang="en-US" altLang="en-US" sz="2400" dirty="0" err="1">
                <a:solidFill>
                  <a:srgbClr val="FF0000"/>
                </a:solidFill>
              </a:rPr>
              <a:t>RedirectResponse</a:t>
            </a:r>
            <a:r>
              <a:rPr lang="en-US" altLang="en-US" sz="2400" dirty="0"/>
              <a:t> instance. </a:t>
            </a:r>
          </a:p>
          <a:p>
            <a:pPr lvl="2" algn="just" eaLnBrk="1" hangingPunct="1"/>
            <a:r>
              <a:rPr lang="en-US" altLang="en-US" sz="2200" dirty="0"/>
              <a:t>The simplest method is to use the global </a:t>
            </a:r>
            <a:r>
              <a:rPr lang="en-US" altLang="en-US" sz="2200" dirty="0">
                <a:solidFill>
                  <a:srgbClr val="FF0000"/>
                </a:solidFill>
              </a:rPr>
              <a:t>redirect</a:t>
            </a:r>
            <a:r>
              <a:rPr lang="en-US" altLang="en-US" sz="2200" dirty="0"/>
              <a:t> helper.</a:t>
            </a:r>
          </a:p>
          <a:p>
            <a:pPr lvl="1" algn="just" eaLnBrk="1" hangingPunct="1"/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F0CA2AE-E2A5-4AC9-8913-BF361400B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642388"/>
            <a:ext cx="5688632" cy="153830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'dashboard'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redirect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'home/dashboard’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35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Sometimes you may wish to redirect the user to their previous location.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You may do so by using the global </a:t>
            </a:r>
            <a:r>
              <a:rPr lang="en-US" altLang="en-US" sz="2400" dirty="0">
                <a:solidFill>
                  <a:srgbClr val="FF0000"/>
                </a:solidFill>
              </a:rPr>
              <a:t>back</a:t>
            </a:r>
            <a:r>
              <a:rPr lang="en-US" altLang="en-US" sz="2400" dirty="0"/>
              <a:t> helper function.</a:t>
            </a:r>
            <a:endParaRPr lang="en-GB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8E8D04F-1C39-41E0-8D83-B640DC0F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691558"/>
            <a:ext cx="5400600" cy="224728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'user/profile'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 Validate the request...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withInput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2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To Named Routes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When you call the </a:t>
            </a:r>
            <a:r>
              <a:rPr lang="en-US" altLang="en-US" sz="2400" dirty="0">
                <a:solidFill>
                  <a:srgbClr val="FF0000"/>
                </a:solidFill>
              </a:rPr>
              <a:t>redirect</a:t>
            </a:r>
            <a:r>
              <a:rPr lang="en-US" altLang="en-US" sz="2400" dirty="0"/>
              <a:t> helper with no parameters, an instance of  </a:t>
            </a:r>
            <a:r>
              <a:rPr lang="en-US" altLang="en-US" sz="2400" dirty="0">
                <a:solidFill>
                  <a:srgbClr val="FF0000"/>
                </a:solidFill>
              </a:rPr>
              <a:t>Illuminate\Routing\Redirector </a:t>
            </a:r>
            <a:r>
              <a:rPr lang="en-US" altLang="en-US" sz="2400" dirty="0"/>
              <a:t>is returned, allowing you to call any method on the  </a:t>
            </a:r>
            <a:r>
              <a:rPr lang="en-US" altLang="en-US" sz="2400" dirty="0">
                <a:solidFill>
                  <a:srgbClr val="FF0000"/>
                </a:solidFill>
              </a:rPr>
              <a:t>Redirector</a:t>
            </a:r>
            <a:r>
              <a:rPr lang="en-US" altLang="en-US" sz="2400" dirty="0"/>
              <a:t> instance.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C5E5907-59DE-4867-A672-0918C7AE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031662"/>
            <a:ext cx="432048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redirect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route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'login'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0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To Controller Actions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You may also generate redirects to </a:t>
            </a:r>
            <a:r>
              <a:rPr lang="en-US" altLang="en-US" sz="2400" u="sng" dirty="0">
                <a:solidFill>
                  <a:srgbClr val="FF0000"/>
                </a:solidFill>
              </a:rPr>
              <a:t>controller actions</a:t>
            </a:r>
            <a:r>
              <a:rPr lang="en-US" altLang="en-US" sz="2400" dirty="0"/>
              <a:t>.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Passing the </a:t>
            </a:r>
            <a:r>
              <a:rPr lang="en-US" altLang="en-US" sz="2200" dirty="0">
                <a:solidFill>
                  <a:srgbClr val="FF0000"/>
                </a:solidFill>
              </a:rPr>
              <a:t>controller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rgbClr val="FF0000"/>
                </a:solidFill>
              </a:rPr>
              <a:t>action</a:t>
            </a:r>
            <a:r>
              <a:rPr lang="en-US" altLang="en-US" sz="2200" dirty="0"/>
              <a:t> name to the </a:t>
            </a:r>
            <a:r>
              <a:rPr lang="en-US" altLang="en-US" sz="2200" dirty="0">
                <a:solidFill>
                  <a:srgbClr val="FF0000"/>
                </a:solidFill>
              </a:rPr>
              <a:t>action</a:t>
            </a:r>
            <a:r>
              <a:rPr lang="en-US" altLang="en-US" sz="2200" dirty="0"/>
              <a:t> method.</a:t>
            </a:r>
            <a:endParaRPr lang="en-GB" altLang="en-US" sz="22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97456C4-3AFE-462B-A6B3-5B393506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01008"/>
            <a:ext cx="7128792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redirect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action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'HomeController@index'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6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Responses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If you need control over the response's status and headers but also need to return a </a:t>
            </a:r>
            <a:r>
              <a:rPr lang="en-US" altLang="en-US" sz="2400" u="sng" dirty="0">
                <a:solidFill>
                  <a:srgbClr val="FF0000"/>
                </a:solidFill>
              </a:rPr>
              <a:t>view</a:t>
            </a:r>
            <a:r>
              <a:rPr lang="en-US" altLang="en-US" sz="2400" dirty="0"/>
              <a:t> as the response's content, you should use the </a:t>
            </a:r>
            <a:r>
              <a:rPr lang="en-US" altLang="en-US" sz="2400" dirty="0">
                <a:solidFill>
                  <a:srgbClr val="FF0000"/>
                </a:solidFill>
              </a:rPr>
              <a:t>view</a:t>
            </a:r>
            <a:r>
              <a:rPr lang="en-US" altLang="en-US" sz="2400" dirty="0"/>
              <a:t> method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3B9999F7-7B6B-4BA2-93DB-698BADD4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789040"/>
            <a:ext cx="5400600" cy="199413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'Content-Type'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The Request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You should type-hint the </a:t>
            </a:r>
            <a:r>
              <a:rPr lang="en-US" altLang="en-US" sz="2400" dirty="0">
                <a:solidFill>
                  <a:srgbClr val="FF0000"/>
                </a:solidFill>
              </a:rPr>
              <a:t>Illuminate\Http\Request </a:t>
            </a:r>
            <a:r>
              <a:rPr lang="en-US" altLang="en-US" sz="2400" dirty="0"/>
              <a:t>class on controller method. </a:t>
            </a:r>
            <a:endParaRPr lang="en-GB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53AA02-834A-4191-8981-3268899A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35" y="2998219"/>
            <a:ext cx="75025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8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JSON Responses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</a:rPr>
              <a:t>json</a:t>
            </a:r>
            <a:r>
              <a:rPr lang="en-US" altLang="en-US" sz="2400" dirty="0"/>
              <a:t> method will automatically set the </a:t>
            </a:r>
            <a:r>
              <a:rPr lang="en-US" altLang="en-US" sz="2400" dirty="0">
                <a:solidFill>
                  <a:srgbClr val="FF0000"/>
                </a:solidFill>
              </a:rPr>
              <a:t>Content-Type</a:t>
            </a:r>
            <a:r>
              <a:rPr lang="en-US" altLang="en-US" sz="2400" dirty="0"/>
              <a:t> header to </a:t>
            </a:r>
            <a:r>
              <a:rPr lang="en-US" altLang="en-US" sz="2400" dirty="0">
                <a:solidFill>
                  <a:srgbClr val="FF0000"/>
                </a:solidFill>
              </a:rPr>
              <a:t>application/</a:t>
            </a:r>
            <a:r>
              <a:rPr lang="en-US" altLang="en-US" sz="2400" dirty="0" err="1">
                <a:solidFill>
                  <a:srgbClr val="FF0000"/>
                </a:solidFill>
              </a:rPr>
              <a:t>json</a:t>
            </a:r>
            <a:r>
              <a:rPr lang="en-US" altLang="en-US" sz="2400" dirty="0"/>
              <a:t>, as well as convert the given array to JSON using the </a:t>
            </a:r>
            <a:r>
              <a:rPr lang="en-US" altLang="en-US" sz="2400" dirty="0" err="1">
                <a:solidFill>
                  <a:srgbClr val="FF0000"/>
                </a:solidFill>
              </a:rPr>
              <a:t>json_encode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PHP function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4C4DCBC-F542-4554-9621-6E14C905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035108"/>
            <a:ext cx="4680520" cy="210589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'Abigail’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'state'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'CA’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8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Downloads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download</a:t>
            </a:r>
            <a:r>
              <a:rPr lang="en-US" altLang="en-US" sz="2400" dirty="0"/>
              <a:t> method may be used to generate a response that forces the user's browser to download the file at the given path.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C650E09-C53B-46B0-B9BF-A3C92880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17" y="4149080"/>
            <a:ext cx="8466496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pathToFile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90910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pathToFile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$headers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Responses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file</a:t>
            </a:r>
            <a:r>
              <a:rPr lang="en-US" altLang="en-US" sz="2400" dirty="0"/>
              <a:t> method may be used to display a file, such as an image or PDF, directly in the user's browser instead of initiating a download.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9CA350CC-4312-4E88-8130-EDD2B027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05185"/>
            <a:ext cx="6552728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$pathToFile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solidFill>
                <a:srgbClr val="090910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response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$pathToFile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$headers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8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Route Parameters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6191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Controller method is also expecting input from a route parameter.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List route parameters after other dependencies.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B9B4E8-F527-42C3-9594-0D803AB6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66796"/>
            <a:ext cx="6453712" cy="648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ABD845-7F20-44EE-B759-E23B3AAC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32283"/>
            <a:ext cx="5191414" cy="19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Request Path &amp; Method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Illuminate\Http\Request</a:t>
            </a:r>
            <a:r>
              <a:rPr lang="en-US" altLang="en-US" sz="2400" dirty="0"/>
              <a:t> instance provides a variety of methods for examining the HTTP request for your application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203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Request Path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00808"/>
            <a:ext cx="8856663" cy="4247579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path</a:t>
            </a:r>
            <a:r>
              <a:rPr lang="en-US" altLang="en-US" sz="2400" dirty="0"/>
              <a:t> method returns the request's path information. 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If the incoming request is targeted at </a:t>
            </a:r>
            <a:r>
              <a:rPr lang="en-US" altLang="en-US" sz="2400" i="1" dirty="0">
                <a:solidFill>
                  <a:srgbClr val="FF0000"/>
                </a:solidFill>
              </a:rPr>
              <a:t>http://localhost/foo/bar</a:t>
            </a:r>
            <a:r>
              <a:rPr lang="en-US" altLang="en-US" sz="2400" dirty="0"/>
              <a:t>, the </a:t>
            </a:r>
            <a:r>
              <a:rPr lang="en-US" altLang="en-US" sz="2400" dirty="0">
                <a:solidFill>
                  <a:srgbClr val="FF0000"/>
                </a:solidFill>
              </a:rPr>
              <a:t>path</a:t>
            </a:r>
            <a:r>
              <a:rPr lang="en-US" altLang="en-US" sz="2400" dirty="0"/>
              <a:t> method will return </a:t>
            </a:r>
            <a:r>
              <a:rPr lang="en-US" altLang="en-US" sz="2400" dirty="0">
                <a:solidFill>
                  <a:srgbClr val="FF0000"/>
                </a:solidFill>
              </a:rPr>
              <a:t>foo/bar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is</a:t>
            </a:r>
            <a:r>
              <a:rPr lang="en-US" altLang="en-US" sz="2400" dirty="0"/>
              <a:t> method allows you to verify that the incoming request path matches a given pattern.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B6EC908-E5C1-4A14-8A2C-A2422AF7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187399"/>
            <a:ext cx="3384376" cy="636327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$uri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path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D0A3C5A8-783A-48E0-A54A-2A616E03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869160"/>
            <a:ext cx="5256584" cy="124679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'admin/*'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Request URL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To retrieve the full URL for the incoming request you may use the </a:t>
            </a:r>
            <a:r>
              <a:rPr lang="en-US" altLang="en-US" sz="2400" dirty="0" err="1">
                <a:solidFill>
                  <a:srgbClr val="FF0000"/>
                </a:solidFill>
              </a:rPr>
              <a:t>url</a:t>
            </a:r>
            <a:r>
              <a:rPr lang="en-US" altLang="en-US" sz="2400" dirty="0"/>
              <a:t> or </a:t>
            </a:r>
            <a:r>
              <a:rPr lang="en-US" altLang="en-US" sz="2400" dirty="0" err="1">
                <a:solidFill>
                  <a:srgbClr val="FF0000"/>
                </a:solidFill>
              </a:rPr>
              <a:t>fullUrl</a:t>
            </a:r>
            <a:r>
              <a:rPr lang="en-US" altLang="en-US" sz="2400" dirty="0"/>
              <a:t> methods.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The </a:t>
            </a:r>
            <a:r>
              <a:rPr lang="en-US" altLang="en-US" sz="2200" dirty="0" err="1">
                <a:solidFill>
                  <a:srgbClr val="FF0000"/>
                </a:solidFill>
              </a:rPr>
              <a:t>url</a:t>
            </a:r>
            <a:r>
              <a:rPr lang="en-US" altLang="en-US" sz="2200" dirty="0"/>
              <a:t> method will return the URL without the query string.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The  </a:t>
            </a:r>
            <a:r>
              <a:rPr lang="en-US" altLang="en-US" sz="2200" dirty="0" err="1">
                <a:solidFill>
                  <a:srgbClr val="FF0000"/>
                </a:solidFill>
              </a:rPr>
              <a:t>fullUrl</a:t>
            </a:r>
            <a:r>
              <a:rPr lang="en-US" altLang="en-US" sz="2200" dirty="0"/>
              <a:t> method includes the query string</a:t>
            </a:r>
            <a:endParaRPr lang="en-GB" altLang="en-US" sz="22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69CBC12-38DD-47CB-93C1-7119EA67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149080"/>
            <a:ext cx="3600400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782B1"/>
              </a:solidFill>
              <a:effectLst/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fullUrl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7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Request Method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00808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method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method</a:t>
            </a:r>
            <a:r>
              <a:rPr lang="en-US" altLang="en-US" sz="2400" dirty="0"/>
              <a:t> will return the HTTP verb for the request.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use the </a:t>
            </a:r>
            <a:r>
              <a:rPr lang="en-US" altLang="en-US" sz="2400" dirty="0" err="1">
                <a:solidFill>
                  <a:srgbClr val="FF0000"/>
                </a:solidFill>
              </a:rPr>
              <a:t>isMethod</a:t>
            </a:r>
            <a:r>
              <a:rPr lang="en-US" altLang="en-US" sz="2400" dirty="0"/>
              <a:t> method to verify that the HTTP verb matches a given string.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8C7B3C-2422-46A3-8E71-7ADB1535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172795"/>
            <a:ext cx="4824536" cy="1914451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isMethod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'post'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Input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 sz="2400"/>
              <a:t>Retrieving All Input Data</a:t>
            </a:r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r>
              <a:rPr lang="en-GB" altLang="en-US" sz="2400"/>
              <a:t>Retrieving An Input Value</a:t>
            </a:r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r>
              <a:rPr lang="en-US" altLang="en-US" sz="2400"/>
              <a:t>Retrieving Input From The Query String</a:t>
            </a:r>
            <a:endParaRPr lang="en-GB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2881AAD-F3B7-454E-97AA-91DF9705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348880"/>
            <a:ext cx="3456384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$input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all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99728E27-3DF8-4D44-9108-15A54186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621078"/>
            <a:ext cx="468052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99809F0-BC41-48E1-B1F5-3E96ACCD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20" y="5000814"/>
            <a:ext cx="4698776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query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6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595</TotalTime>
  <Words>1365</Words>
  <Application>Microsoft Office PowerPoint</Application>
  <PresentationFormat>On-screen Show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MS PGothic</vt:lpstr>
      <vt:lpstr>Arial</vt:lpstr>
      <vt:lpstr>Courier New</vt:lpstr>
      <vt:lpstr>Gill Sans</vt:lpstr>
      <vt:lpstr>source-code-pro</vt:lpstr>
      <vt:lpstr>Blank Presentation</vt:lpstr>
      <vt:lpstr>PowerPoint Presentation</vt:lpstr>
      <vt:lpstr>Topics</vt:lpstr>
      <vt:lpstr>Accessing The Request</vt:lpstr>
      <vt:lpstr>Route Parameters</vt:lpstr>
      <vt:lpstr>Request Path &amp; Method</vt:lpstr>
      <vt:lpstr>Retrieving The Request Path</vt:lpstr>
      <vt:lpstr>Retrieving The Request URL</vt:lpstr>
      <vt:lpstr>Retrieving The Request Method</vt:lpstr>
      <vt:lpstr>Retrieving Input - 1</vt:lpstr>
      <vt:lpstr>Retrieving Input - 2</vt:lpstr>
      <vt:lpstr>Determining If An Input Value Is Present</vt:lpstr>
      <vt:lpstr>Retrieving Cookies From Requests</vt:lpstr>
      <vt:lpstr>Attaching Cookies To Responses</vt:lpstr>
      <vt:lpstr>Generating Cookie Instances</vt:lpstr>
      <vt:lpstr>Retrieving Uploaded Files</vt:lpstr>
      <vt:lpstr>File Paths &amp; Extensions</vt:lpstr>
      <vt:lpstr>Storing Uploaded Files - 1</vt:lpstr>
      <vt:lpstr>Storing Uploaded Files - 2</vt:lpstr>
      <vt:lpstr>Responses Strings &amp; Arrays - 1</vt:lpstr>
      <vt:lpstr>Responses Strings &amp; Arrays - 2</vt:lpstr>
      <vt:lpstr>Response Objects</vt:lpstr>
      <vt:lpstr>Attaching Headers To Responses - 1</vt:lpstr>
      <vt:lpstr>Attaching Headers To Responses - 2</vt:lpstr>
      <vt:lpstr>Attaching Cookies To Responses</vt:lpstr>
      <vt:lpstr>Redirects</vt:lpstr>
      <vt:lpstr>Redirects</vt:lpstr>
      <vt:lpstr>Redirecting To Named Routes</vt:lpstr>
      <vt:lpstr>Redirecting To Controller Actions</vt:lpstr>
      <vt:lpstr>View Responses</vt:lpstr>
      <vt:lpstr>JSON Responses</vt:lpstr>
      <vt:lpstr>File Downloads</vt:lpstr>
      <vt:lpstr>File Responses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301</cp:revision>
  <dcterms:created xsi:type="dcterms:W3CDTF">2008-01-18T13:21:43Z</dcterms:created>
  <dcterms:modified xsi:type="dcterms:W3CDTF">2019-09-01T04:42:53Z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