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1" r:id="rId2"/>
    <p:sldId id="385" r:id="rId3"/>
    <p:sldId id="414" r:id="rId4"/>
    <p:sldId id="415" r:id="rId5"/>
    <p:sldId id="435" r:id="rId6"/>
    <p:sldId id="416" r:id="rId7"/>
    <p:sldId id="43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7" r:id="rId27"/>
    <p:sldId id="438" r:id="rId28"/>
    <p:sldId id="439" r:id="rId29"/>
    <p:sldId id="440" r:id="rId30"/>
    <p:sldId id="441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ew Pei Lin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7A8A6"/>
    <a:srgbClr val="F47929"/>
    <a:srgbClr val="CB9535"/>
    <a:srgbClr val="974F8E"/>
    <a:srgbClr val="286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0935" autoAdjust="0"/>
  </p:normalViewPr>
  <p:slideViewPr>
    <p:cSldViewPr>
      <p:cViewPr varScale="1">
        <p:scale>
          <a:sx n="71" d="100"/>
          <a:sy n="71" d="100"/>
        </p:scale>
        <p:origin x="1836" y="60"/>
      </p:cViewPr>
      <p:guideLst>
        <p:guide orient="horz" pos="2160"/>
        <p:guide pos="2880"/>
        <p:guide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668572E5-152E-4EA7-861E-C243F2515F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Topic X – Topic Title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5EA2BBEA-8FEE-420E-9BAD-716E5BC883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Title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="" xmlns:a16="http://schemas.microsoft.com/office/drawing/2014/main" id="{4C972B2D-AE25-41BE-ADE8-D8E0230FBE9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V0.0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="" xmlns:a16="http://schemas.microsoft.com/office/drawing/2014/main" id="{98C32C3A-BE6F-4A3D-ADC7-97130466A7B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r>
              <a:rPr lang="en-US" altLang="en-US"/>
              <a:t>Visuals Handout – Page </a:t>
            </a:r>
            <a:fld id="{E1B88618-3F21-48EC-B801-C4EE5EF505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877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127A0B2E-B349-4C4A-AAEA-5531A6F0D9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4BF66975-B7A4-49FE-A234-D1E99561A2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37CDD5B3-1A1D-46BD-A18D-DFF79C1F5DD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993A02F9-3EAC-4FD8-8379-015A4ABC45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="" xmlns:a16="http://schemas.microsoft.com/office/drawing/2014/main" id="{F889351F-0A94-49A3-BB8D-F04CF4F96C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="" xmlns:a16="http://schemas.microsoft.com/office/drawing/2014/main" id="{1E74ADDE-D7B2-44DD-9619-4F6CC8DB5C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0551B92-FBC1-4D77-97FB-DC39905089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3668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6311D510-99EB-4B5B-8A2F-922CA0B6B9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E969294-3806-4AAA-8AE4-C0F9D2769EB9}" type="slidenum">
              <a:rPr lang="en-US" altLang="en-US" sz="1200" smtClean="0"/>
              <a:pPr eaLnBrk="1" hangingPunct="1"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08143B79-C4CD-4E5D-A245-25B1AC3E055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2FFE5711-E1CD-463A-B476-A146540DEB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NCC Education - Title Master</a:t>
            </a:r>
          </a:p>
        </p:txBody>
      </p:sp>
    </p:spTree>
    <p:extLst>
      <p:ext uri="{BB962C8B-B14F-4D97-AF65-F5344CB8AC3E}">
        <p14:creationId xmlns:p14="http://schemas.microsoft.com/office/powerpoint/2010/main" val="424914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>
            <a:extLst>
              <a:ext uri="{FF2B5EF4-FFF2-40B4-BE49-F238E27FC236}">
                <a16:creationId xmlns="" xmlns:a16="http://schemas.microsoft.com/office/drawing/2014/main" id="{E7A34526-A0ED-4B0A-BDB4-A6B41F1C7A2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39025" y="6616700"/>
            <a:ext cx="1684338" cy="242888"/>
            <a:chOff x="4513" y="4156"/>
            <a:chExt cx="1061" cy="153"/>
          </a:xfrm>
        </p:grpSpPr>
        <p:sp>
          <p:nvSpPr>
            <p:cNvPr id="3" name="Rectangle 25">
              <a:extLst>
                <a:ext uri="{FF2B5EF4-FFF2-40B4-BE49-F238E27FC236}">
                  <a16:creationId xmlns="" xmlns:a16="http://schemas.microsoft.com/office/drawing/2014/main" id="{73D6ED44-70FF-426F-8A2C-2A0E1EA8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4156"/>
              <a:ext cx="17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</a:rPr>
                <a:t>©</a:t>
              </a:r>
            </a:p>
          </p:txBody>
        </p:sp>
        <p:sp>
          <p:nvSpPr>
            <p:cNvPr id="4" name="Rectangle 26">
              <a:extLst>
                <a:ext uri="{FF2B5EF4-FFF2-40B4-BE49-F238E27FC236}">
                  <a16:creationId xmlns="" xmlns:a16="http://schemas.microsoft.com/office/drawing/2014/main" id="{9B690B39-AD70-4C20-803A-E109A735E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" y="4156"/>
              <a:ext cx="951" cy="153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  <a:cs typeface="Arial" panose="020B0604020202020204" pitchFamily="34" charset="0"/>
                </a:rPr>
                <a:t>NCC Education Limited</a:t>
              </a:r>
            </a:p>
          </p:txBody>
        </p:sp>
      </p:grpSp>
      <p:pic>
        <p:nvPicPr>
          <p:cNvPr id="5" name="Picture 8">
            <a:extLst>
              <a:ext uri="{FF2B5EF4-FFF2-40B4-BE49-F238E27FC236}">
                <a16:creationId xmlns="" xmlns:a16="http://schemas.microsoft.com/office/drawing/2014/main" id="{114CCC9A-F221-4FC5-B6B2-5EE621A170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18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1696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0050" y="404813"/>
            <a:ext cx="2214563" cy="5472112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188" y="404813"/>
            <a:ext cx="6494462" cy="5472112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21874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479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8725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47929"/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47929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11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845717"/>
            <a:ext cx="4351338" cy="4319587"/>
          </a:xfrm>
        </p:spPr>
        <p:txBody>
          <a:bodyPr/>
          <a:lstStyle>
            <a:lvl1pPr>
              <a:defRPr sz="2800">
                <a:solidFill>
                  <a:srgbClr val="F47929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845717"/>
            <a:ext cx="4352925" cy="4319587"/>
          </a:xfrm>
        </p:spPr>
        <p:txBody>
          <a:bodyPr/>
          <a:lstStyle>
            <a:lvl1pPr>
              <a:defRPr sz="2800">
                <a:solidFill>
                  <a:srgbClr val="F47929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092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14912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79158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1927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4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47929"/>
                </a:solidFill>
              </a:defRPr>
            </a:lvl1pPr>
          </a:lstStyle>
          <a:p>
            <a:r>
              <a:rPr lang="en-US" noProof="1"/>
              <a:t>Click to edit Master title style</a:t>
            </a:r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62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>
            <a:extLst>
              <a:ext uri="{FF2B5EF4-FFF2-40B4-BE49-F238E27FC236}">
                <a16:creationId xmlns="" xmlns:a16="http://schemas.microsoft.com/office/drawing/2014/main" id="{195EAADB-93A3-4515-B68D-878A15F0BC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03188" y="115888"/>
            <a:ext cx="8785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7">
            <a:extLst>
              <a:ext uri="{FF2B5EF4-FFF2-40B4-BE49-F238E27FC236}">
                <a16:creationId xmlns="" xmlns:a16="http://schemas.microsoft.com/office/drawing/2014/main" id="{7DCC718D-2A7C-43B0-8731-CAADCBE0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53975"/>
            <a:ext cx="2908300" cy="2413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GB" altLang="en-US" sz="1000" dirty="0">
                <a:latin typeface="Gill Sans" charset="0"/>
              </a:rPr>
              <a:t>Title of Topic  Topic 1 - 1.</a:t>
            </a:r>
            <a:fld id="{094330F7-8543-436A-B434-F3EFD8F40E30}" type="slidenum">
              <a:rPr lang="en-GB" altLang="en-US" sz="1000" dirty="0" smtClean="0">
                <a:latin typeface="Gill Sans" charset="0"/>
              </a:rPr>
              <a:pPr algn="r" eaLnBrk="1" hangingPunct="1">
                <a:defRPr/>
              </a:pPr>
              <a:t>‹#›</a:t>
            </a:fld>
            <a:endParaRPr lang="en-GB" altLang="en-US" sz="1000" dirty="0">
              <a:latin typeface="Gill Sans" charset="0"/>
            </a:endParaRPr>
          </a:p>
        </p:txBody>
      </p:sp>
      <p:sp>
        <p:nvSpPr>
          <p:cNvPr id="1028" name="Rectangle 22">
            <a:extLst>
              <a:ext uri="{FF2B5EF4-FFF2-40B4-BE49-F238E27FC236}">
                <a16:creationId xmlns="" xmlns:a16="http://schemas.microsoft.com/office/drawing/2014/main" id="{3DEC0D4F-932A-4B1E-A738-FDF80D4209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07950" y="1846263"/>
            <a:ext cx="88566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1029" name="Picture 1">
            <a:extLst>
              <a:ext uri="{FF2B5EF4-FFF2-40B4-BE49-F238E27FC236}">
                <a16:creationId xmlns="" xmlns:a16="http://schemas.microsoft.com/office/drawing/2014/main" id="{F1751B9A-F5B7-4B07-8F59-EA6BAAC8BA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charset="0"/>
          <a:ea typeface="MS PGothic" panose="020B0600070205080204" pitchFamily="34" charset="-128"/>
        </a:defRPr>
      </a:lvl9pPr>
    </p:titleStyle>
    <p:bodyStyle>
      <a:lvl1pPr marL="88900" indent="-88900" algn="l" rtl="0" eaLnBrk="0" fontAlgn="base" hangingPunct="0">
        <a:spcBef>
          <a:spcPct val="20000"/>
        </a:spcBef>
        <a:spcAft>
          <a:spcPct val="0"/>
        </a:spcAft>
        <a:defRPr sz="3000" i="1">
          <a:solidFill>
            <a:srgbClr val="F47929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533400" indent="-2651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bg2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marL="1068388" indent="-355600" algn="l" rtl="0" eaLnBrk="0" fontAlgn="base" hangingPunct="0">
        <a:spcBef>
          <a:spcPct val="20000"/>
        </a:spcBef>
        <a:spcAft>
          <a:spcPct val="0"/>
        </a:spcAft>
        <a:buFont typeface="Gill Sans" charset="0"/>
        <a:buChar char="–"/>
        <a:defRPr sz="2400">
          <a:solidFill>
            <a:schemeClr val="bg2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marL="1435100" indent="-187325" algn="l" rtl="0" eaLnBrk="0" fontAlgn="base" hangingPunct="0">
        <a:spcBef>
          <a:spcPct val="0"/>
        </a:spcBef>
        <a:spcAft>
          <a:spcPct val="0"/>
        </a:spcAft>
        <a:buChar char="•"/>
        <a:defRPr sz="2000">
          <a:solidFill>
            <a:schemeClr val="bg2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marL="2098675" indent="-3952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MS PGothic" panose="020B0600070205080204" pitchFamily="34" charset="-128"/>
        </a:defRPr>
      </a:lvl5pPr>
      <a:lvl6pPr marL="25558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6pPr>
      <a:lvl7pPr marL="30130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7pPr>
      <a:lvl8pPr marL="34702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8pPr>
      <a:lvl9pPr marL="3927475" indent="-395605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emo.test:806/us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="" xmlns:a16="http://schemas.microsoft.com/office/drawing/2014/main" id="{FB570256-F055-448F-BCD8-72B2E26895D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7950" y="5661025"/>
            <a:ext cx="8459788" cy="965200"/>
          </a:xfrm>
        </p:spPr>
        <p:txBody>
          <a:bodyPr/>
          <a:lstStyle/>
          <a:p>
            <a:pPr eaLnBrk="1" hangingPunct="1"/>
            <a:r>
              <a:rPr lang="en-GB" altLang="en-US" sz="2200" i="0">
                <a:solidFill>
                  <a:schemeClr val="bg1"/>
                </a:solidFill>
                <a:latin typeface="Arial" panose="020B0604020202020204" pitchFamily="34" charset="0"/>
              </a:rPr>
              <a:t>Designing a Website</a:t>
            </a:r>
          </a:p>
          <a:p>
            <a:pPr eaLnBrk="1" hangingPunct="1"/>
            <a:r>
              <a:rPr lang="en-GB" altLang="en-US" sz="1800" i="0">
                <a:solidFill>
                  <a:schemeClr val="bg1"/>
                </a:solidFill>
                <a:latin typeface="Arial" panose="020B0604020202020204" pitchFamily="34" charset="0"/>
              </a:rPr>
              <a:t>Topic 4: </a:t>
            </a:r>
          </a:p>
          <a:p>
            <a:pPr eaLnBrk="1" hangingPunct="1"/>
            <a:r>
              <a:rPr lang="en-US" altLang="en-US" sz="1800" i="0">
                <a:solidFill>
                  <a:schemeClr val="bg1"/>
                </a:solidFill>
                <a:latin typeface="Arial" panose="020B0604020202020204" pitchFamily="34" charset="0"/>
              </a:rPr>
              <a:t>PHP Laravel  FrameWork</a:t>
            </a:r>
            <a:endParaRPr lang="en-US" altLang="en-US" sz="1800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6">
            <a:extLst>
              <a:ext uri="{FF2B5EF4-FFF2-40B4-BE49-F238E27FC236}">
                <a16:creationId xmlns="" xmlns:a16="http://schemas.microsoft.com/office/drawing/2014/main" id="{DF31B455-B44A-4689-9B5F-96B034CA0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9"/>
          <a:stretch>
            <a:fillRect/>
          </a:stretch>
        </p:blipFill>
        <p:spPr bwMode="auto">
          <a:xfrm>
            <a:off x="3708400" y="2781300"/>
            <a:ext cx="1512888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8">
            <a:extLst>
              <a:ext uri="{FF2B5EF4-FFF2-40B4-BE49-F238E27FC236}">
                <a16:creationId xmlns="" xmlns:a16="http://schemas.microsoft.com/office/drawing/2014/main" id="{9AF69000-C338-4D52-B271-0EBC2BBD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781300"/>
            <a:ext cx="3779837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10">
            <a:extLst>
              <a:ext uri="{FF2B5EF4-FFF2-40B4-BE49-F238E27FC236}">
                <a16:creationId xmlns="" xmlns:a16="http://schemas.microsoft.com/office/drawing/2014/main" id="{A6D3791B-785D-42E6-ACA8-134B34F3E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292600"/>
            <a:ext cx="15113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Required Parameters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617309"/>
            <a:ext cx="8856663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To capture segments of the URI within route. You do so by defining route parameters: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DF2DF9B5-BF33-4EE2-B32D-E385C79D5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191861"/>
            <a:ext cx="6624736" cy="1170485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'user/{id}'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'User 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D953FB74-5EA9-416A-88A7-23BD531FF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671131"/>
            <a:ext cx="6647566" cy="1450282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'posts/{post}/comments/{comment}’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postId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commentId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	//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61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Optional Parameters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" y="1628800"/>
            <a:ext cx="8856663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GB" altLang="en-US" sz="2400" dirty="0"/>
              <a:t>If you need to specify a route parameter, but make the presence of that route parameter optional.</a:t>
            </a:r>
          </a:p>
          <a:p>
            <a:pPr lvl="2" algn="just" eaLnBrk="1" hangingPunct="1">
              <a:lnSpc>
                <a:spcPct val="150000"/>
              </a:lnSpc>
            </a:pPr>
            <a:r>
              <a:rPr lang="en-US" altLang="en-US" sz="2200" dirty="0"/>
              <a:t>Placing a ? mark after the parameter name.</a:t>
            </a:r>
            <a:endParaRPr lang="en-GB" altLang="en-US" sz="22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8A684921-12BA-4E90-8265-33CC8461C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647210"/>
            <a:ext cx="7704856" cy="2518640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'user/{name?}'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81D15"/>
                </a:solidFill>
                <a:effectLst/>
                <a:latin typeface="source-code-pro"/>
                <a:cs typeface="Courier New" panose="02070309020205020404" pitchFamily="49" charset="0"/>
              </a:rPr>
              <a:t>null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rgbClr val="090910"/>
              </a:solidFill>
              <a:latin typeface="source-code-pr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'user/{name?}'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'John'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	return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991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Regular Expression Constraints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" y="1700808"/>
            <a:ext cx="8856663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Constrain the format of your route parameters using the </a:t>
            </a:r>
            <a:r>
              <a:rPr lang="en-US" altLang="en-US" sz="2400" dirty="0">
                <a:solidFill>
                  <a:srgbClr val="FF0000"/>
                </a:solidFill>
              </a:rPr>
              <a:t>where</a:t>
            </a:r>
            <a:r>
              <a:rPr lang="en-US" altLang="en-US" sz="2400" dirty="0"/>
              <a:t> method on a route instance.</a:t>
            </a: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7FFBBE51-93D0-48D9-A7E9-37AD0F498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71" y="2996952"/>
            <a:ext cx="7704856" cy="3134193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'user/{name}'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//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})-&gt;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where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'name'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'[A-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Za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-z]+’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'user/{id}'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//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})-&gt;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where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'id'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'[0-9]+’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'user/{id}/{name}'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//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})-&gt;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where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([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'id'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=&gt;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'[0-9]+'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'name'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=&gt;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'[a-z]+'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]);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681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Named Routes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995" y="1556792"/>
            <a:ext cx="8856663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Named routes allow the convenient generation of URLs or redirects for specific routes. 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a name for a route is specified by chaining the </a:t>
            </a:r>
            <a:r>
              <a:rPr lang="en-US" altLang="en-US" sz="2400" dirty="0">
                <a:solidFill>
                  <a:srgbClr val="FF0000"/>
                </a:solidFill>
              </a:rPr>
              <a:t>name</a:t>
            </a:r>
            <a:r>
              <a:rPr lang="en-US" altLang="en-US" sz="2400" dirty="0"/>
              <a:t> method onto the route definition:</a:t>
            </a:r>
          </a:p>
          <a:p>
            <a:pPr lvl="1" algn="just" eaLnBrk="1" hangingPunct="1">
              <a:buClrTx/>
            </a:pPr>
            <a:endParaRPr lang="en-US" altLang="en-US" sz="2400" dirty="0"/>
          </a:p>
          <a:p>
            <a:pPr lvl="1" algn="just" eaLnBrk="1" hangingPunct="1">
              <a:buClrTx/>
            </a:pPr>
            <a:endParaRPr lang="en-US" altLang="en-US" sz="2400" dirty="0"/>
          </a:p>
          <a:p>
            <a:pPr lvl="1" algn="just" eaLnBrk="1" hangingPunct="1">
              <a:buClrTx/>
            </a:pPr>
            <a:r>
              <a:rPr lang="en-US" altLang="en-US" sz="2400" dirty="0" smtClean="0"/>
              <a:t>You </a:t>
            </a:r>
            <a:r>
              <a:rPr lang="en-US" altLang="en-US" sz="2400" dirty="0"/>
              <a:t>may also specify route names for controller actions:</a:t>
            </a: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D8F93748-8816-4F0C-B576-7A748DA85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3861048"/>
            <a:ext cx="5472608" cy="1064077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'user/profile'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	//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})-&gt;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'profile'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428D3D88-C385-4EDD-941E-55BB5B249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24" y="5638847"/>
            <a:ext cx="8198389" cy="483847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'user/profile'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UserProfileController@show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'profile'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09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Generating URLs To Named Routes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628800"/>
            <a:ext cx="8856663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Using the route's name when generating URLs or redirects via the global </a:t>
            </a:r>
            <a:r>
              <a:rPr lang="en-US" altLang="en-US" sz="2400" dirty="0">
                <a:solidFill>
                  <a:srgbClr val="FF0000"/>
                </a:solidFill>
              </a:rPr>
              <a:t>route</a:t>
            </a:r>
            <a:r>
              <a:rPr lang="en-US" altLang="en-US" sz="2400" dirty="0"/>
              <a:t> function:</a:t>
            </a: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888A8839-0557-47C5-9416-6EAA55F6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861127"/>
            <a:ext cx="6192688" cy="3109058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url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route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'profile’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93939E"/>
              </a:solidFill>
              <a:effectLst/>
              <a:latin typeface="source-code-pr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rgbClr val="93939E"/>
              </a:solidFill>
              <a:latin typeface="source-code-pr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redirect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()-&gt;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route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'profile’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Route::</a:t>
            </a:r>
            <a:r>
              <a:rPr lang="en-US" altLang="en-US" sz="2200" dirty="0">
                <a:solidFill>
                  <a:srgbClr val="CA473F"/>
                </a:solidFill>
                <a:latin typeface="source-code-pro"/>
                <a:cs typeface="Courier New" panose="02070309020205020404" pitchFamily="49" charset="0"/>
              </a:rPr>
              <a:t>get</a:t>
            </a: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(</a:t>
            </a:r>
            <a:r>
              <a:rPr lang="en-US" altLang="en-US" sz="2200" dirty="0">
                <a:solidFill>
                  <a:srgbClr val="669900"/>
                </a:solidFill>
                <a:latin typeface="source-code-pro"/>
                <a:cs typeface="Courier New" panose="02070309020205020404" pitchFamily="49" charset="0"/>
              </a:rPr>
              <a:t>'user/{id}/profile'</a:t>
            </a: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, </a:t>
            </a:r>
            <a:r>
              <a:rPr lang="en-US" altLang="en-US" sz="2200" dirty="0">
                <a:solidFill>
                  <a:srgbClr val="055472"/>
                </a:solidFill>
                <a:latin typeface="source-code-pro"/>
                <a:cs typeface="Courier New" panose="02070309020205020404" pitchFamily="49" charset="0"/>
              </a:rPr>
              <a:t>function</a:t>
            </a: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 (</a:t>
            </a:r>
            <a:r>
              <a:rPr lang="en-US" altLang="en-US" sz="2200" dirty="0">
                <a:solidFill>
                  <a:srgbClr val="0782B1"/>
                </a:solidFill>
                <a:latin typeface="source-code-pro"/>
                <a:cs typeface="Courier New" panose="02070309020205020404" pitchFamily="49" charset="0"/>
              </a:rPr>
              <a:t>$id</a:t>
            </a: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) { </a:t>
            </a:r>
          </a:p>
          <a:p>
            <a:r>
              <a:rPr lang="en-US" altLang="en-US" sz="2200" dirty="0">
                <a:solidFill>
                  <a:srgbClr val="93939E"/>
                </a:solidFill>
                <a:latin typeface="source-code-pro"/>
                <a:cs typeface="Courier New" panose="02070309020205020404" pitchFamily="49" charset="0"/>
              </a:rPr>
              <a:t>	//</a:t>
            </a: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})-&gt;</a:t>
            </a:r>
            <a:r>
              <a:rPr lang="en-US" altLang="en-US" sz="2200" dirty="0">
                <a:solidFill>
                  <a:srgbClr val="CA473F"/>
                </a:solidFill>
                <a:latin typeface="source-code-pro"/>
                <a:cs typeface="Courier New" panose="02070309020205020404" pitchFamily="49" charset="0"/>
              </a:rPr>
              <a:t>name</a:t>
            </a: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(</a:t>
            </a:r>
            <a:r>
              <a:rPr lang="en-US" altLang="en-US" sz="2200" dirty="0">
                <a:solidFill>
                  <a:srgbClr val="669900"/>
                </a:solidFill>
                <a:latin typeface="source-code-pro"/>
                <a:cs typeface="Courier New" panose="02070309020205020404" pitchFamily="49" charset="0"/>
              </a:rPr>
              <a:t>'profile’</a:t>
            </a: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); </a:t>
            </a:r>
          </a:p>
          <a:p>
            <a:r>
              <a:rPr lang="en-US" altLang="en-US" sz="2200" dirty="0">
                <a:solidFill>
                  <a:srgbClr val="0782B1"/>
                </a:solidFill>
                <a:latin typeface="source-code-pro"/>
                <a:cs typeface="Courier New" panose="02070309020205020404" pitchFamily="49" charset="0"/>
              </a:rPr>
              <a:t>$</a:t>
            </a:r>
            <a:r>
              <a:rPr lang="en-US" altLang="en-US" sz="2200" dirty="0" err="1">
                <a:solidFill>
                  <a:srgbClr val="0782B1"/>
                </a:solidFill>
                <a:latin typeface="source-code-pro"/>
                <a:cs typeface="Courier New" panose="02070309020205020404" pitchFamily="49" charset="0"/>
              </a:rPr>
              <a:t>url</a:t>
            </a: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 = </a:t>
            </a:r>
            <a:r>
              <a:rPr lang="en-US" altLang="en-US" sz="2200" dirty="0">
                <a:solidFill>
                  <a:srgbClr val="CA473F"/>
                </a:solidFill>
                <a:latin typeface="source-code-pro"/>
                <a:cs typeface="Courier New" panose="02070309020205020404" pitchFamily="49" charset="0"/>
              </a:rPr>
              <a:t>route</a:t>
            </a: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(</a:t>
            </a:r>
            <a:r>
              <a:rPr lang="en-US" altLang="en-US" sz="2200" dirty="0">
                <a:solidFill>
                  <a:srgbClr val="669900"/>
                </a:solidFill>
                <a:latin typeface="source-code-pro"/>
                <a:cs typeface="Courier New" panose="02070309020205020404" pitchFamily="49" charset="0"/>
              </a:rPr>
              <a:t>'profile'</a:t>
            </a: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, [</a:t>
            </a:r>
            <a:r>
              <a:rPr lang="en-US" altLang="en-US" sz="2200" dirty="0">
                <a:solidFill>
                  <a:srgbClr val="669900"/>
                </a:solidFill>
                <a:latin typeface="source-code-pro"/>
                <a:cs typeface="Courier New" panose="02070309020205020404" pitchFamily="49" charset="0"/>
              </a:rPr>
              <a:t>'id'</a:t>
            </a: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 =&gt; </a:t>
            </a:r>
            <a:r>
              <a:rPr lang="en-US" altLang="en-US" sz="2200" dirty="0">
                <a:solidFill>
                  <a:srgbClr val="981D15"/>
                </a:solidFill>
                <a:latin typeface="source-code-pro"/>
                <a:cs typeface="Courier New" panose="02070309020205020404" pitchFamily="49" charset="0"/>
              </a:rPr>
              <a:t>1</a:t>
            </a: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]);</a:t>
            </a:r>
            <a:r>
              <a:rPr lang="en-US" altLang="en-US" sz="2200" dirty="0"/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60BE691D-F3BA-44B7-B880-E2445416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2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Route Groups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Route groups allow to share route attributes, such as middleware or namespaces, across a large number of routes.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Shared attributes are specified in an array format as the first parameter to the </a:t>
            </a:r>
            <a:r>
              <a:rPr lang="en-US" altLang="en-US" sz="2400" dirty="0">
                <a:solidFill>
                  <a:srgbClr val="FF0000"/>
                </a:solidFill>
              </a:rPr>
              <a:t>Route::group</a:t>
            </a:r>
            <a:r>
              <a:rPr lang="en-US" altLang="en-US" sz="2400" dirty="0"/>
              <a:t> method.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0679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Middleware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0453" y="1628800"/>
            <a:ext cx="8856663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To assign middleware to all routes within a group, using the </a:t>
            </a:r>
            <a:r>
              <a:rPr lang="en-US" altLang="en-US" sz="2400" dirty="0">
                <a:solidFill>
                  <a:srgbClr val="FF0000"/>
                </a:solidFill>
              </a:rPr>
              <a:t>middleware</a:t>
            </a:r>
            <a:r>
              <a:rPr lang="en-US" altLang="en-US" sz="2400" dirty="0"/>
              <a:t> method before defining the group.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Middleware are executed in the order they are listed in the array:</a:t>
            </a: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FBF8C947-4D9B-4A97-A583-542F0C02C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413" y="3563271"/>
            <a:ext cx="7200800" cy="2602579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middleware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'first'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'second'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])-&gt;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group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'/'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// Uses first &amp; second Middleware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'user/profile'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// Uses first &amp; second Middleware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3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Namespaces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Assigning the same PHP namespace to a group of controllers using the </a:t>
            </a:r>
            <a:r>
              <a:rPr lang="en-US" altLang="en-US" sz="2400" dirty="0">
                <a:solidFill>
                  <a:srgbClr val="FF0000"/>
                </a:solidFill>
              </a:rPr>
              <a:t>namespace</a:t>
            </a:r>
            <a:r>
              <a:rPr lang="en-US" altLang="en-US" sz="2400" dirty="0"/>
              <a:t> method:</a:t>
            </a: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86129B6D-3B75-4349-BC09-5F63F7F83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284984"/>
            <a:ext cx="7200800" cy="1877952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namespace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'Admin'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	// Controllers Within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93939E"/>
                </a:solidFill>
                <a:latin typeface="source-code-pro"/>
                <a:cs typeface="Courier New" panose="02070309020205020404" pitchFamily="49" charset="0"/>
              </a:rPr>
              <a:t>	//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"App\Http\Controllers\Admin" Namespace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Route Prefixes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prefix</a:t>
            </a:r>
            <a:r>
              <a:rPr lang="en-US" altLang="en-US" sz="2400" dirty="0"/>
              <a:t> method may be used to prefix each route in the group with a given URI.</a:t>
            </a:r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4EDABC96-4710-4151-896A-42BB10D05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284984"/>
            <a:ext cx="6912768" cy="2274778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prefix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'admin'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)-&gt;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group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  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'users'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    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// Matches The "/admin/users" URL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  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8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Accessing The Current Route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531" y="1700808"/>
            <a:ext cx="8856538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using the </a:t>
            </a:r>
            <a:r>
              <a:rPr lang="en-US" altLang="en-US" sz="2400" dirty="0">
                <a:solidFill>
                  <a:srgbClr val="FF0000"/>
                </a:solidFill>
              </a:rPr>
              <a:t>current</a:t>
            </a:r>
            <a:r>
              <a:rPr lang="en-US" altLang="en-US" sz="2400" dirty="0"/>
              <a:t>, </a:t>
            </a:r>
            <a:r>
              <a:rPr lang="en-US" altLang="en-US" sz="2400" dirty="0" err="1">
                <a:solidFill>
                  <a:srgbClr val="FF0000"/>
                </a:solidFill>
              </a:rPr>
              <a:t>currentRouteName</a:t>
            </a:r>
            <a:r>
              <a:rPr lang="en-US" altLang="en-US" sz="2400" dirty="0"/>
              <a:t>, and </a:t>
            </a:r>
            <a:r>
              <a:rPr lang="en-US" altLang="en-US" sz="2400" dirty="0" err="1">
                <a:solidFill>
                  <a:srgbClr val="FF0000"/>
                </a:solidFill>
              </a:rPr>
              <a:t>currentRouteAction</a:t>
            </a:r>
            <a:r>
              <a:rPr lang="en-US" altLang="en-US" sz="2400" dirty="0"/>
              <a:t> methods on the  </a:t>
            </a:r>
            <a:r>
              <a:rPr lang="en-US" altLang="en-US" sz="2400" dirty="0">
                <a:solidFill>
                  <a:srgbClr val="FF0000"/>
                </a:solidFill>
              </a:rPr>
              <a:t>Route</a:t>
            </a:r>
            <a:r>
              <a:rPr lang="en-US" altLang="en-US" sz="2400" dirty="0"/>
              <a:t> facade to access information about the route handling the incoming request:</a:t>
            </a: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B0C4E6CC-AEE2-4D3A-AC1B-2044539BF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573016"/>
            <a:ext cx="5904656" cy="1508620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$route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Route::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current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Route::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currentRouteName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$action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 Route::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currentRouteAction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();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7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12ABEB-AA79-46C8-A363-7AA710CE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Topics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D93912-0A18-4535-A94F-742A0FF8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Laravel Route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Laravel Controller</a:t>
            </a:r>
          </a:p>
        </p:txBody>
      </p:sp>
    </p:spTree>
    <p:extLst>
      <p:ext uri="{BB962C8B-B14F-4D97-AF65-F5344CB8AC3E}">
        <p14:creationId xmlns:p14="http://schemas.microsoft.com/office/powerpoint/2010/main" val="896022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Controllers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Instead of defining all of request handling logic as Closures in route files, organizing this behavior using Controller classes. 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Controllers can group related request handling logic into a single class. 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Controllers are stored in the  </a:t>
            </a:r>
            <a:r>
              <a:rPr lang="en-US" altLang="en-US" sz="2400" dirty="0">
                <a:solidFill>
                  <a:srgbClr val="FF0000"/>
                </a:solidFill>
              </a:rPr>
              <a:t>app/Http/Controllers </a:t>
            </a:r>
            <a:r>
              <a:rPr lang="en-US" altLang="en-US" sz="2400" dirty="0"/>
              <a:t>directory.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8003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Defining Controllers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The controller extends the base controller class included with </a:t>
            </a:r>
            <a:r>
              <a:rPr lang="en-US" altLang="en-US" sz="2400" dirty="0" err="1"/>
              <a:t>Laravel</a:t>
            </a:r>
            <a:r>
              <a:rPr lang="en-US" altLang="en-US" sz="2400" dirty="0"/>
              <a:t>. 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The base class provides a few convenience methods such as the </a:t>
            </a:r>
            <a:r>
              <a:rPr lang="en-US" altLang="en-US" sz="2400" dirty="0">
                <a:solidFill>
                  <a:srgbClr val="FF0000"/>
                </a:solidFill>
              </a:rPr>
              <a:t>middleware</a:t>
            </a:r>
            <a:r>
              <a:rPr lang="en-US" altLang="en-US" sz="2400" dirty="0"/>
              <a:t> method.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4437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0B826EB-7FA5-4B1A-816A-D6F93A85A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326" y="1772816"/>
            <a:ext cx="8263089" cy="4365299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&lt;?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php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namespace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App\Http\Controllers;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use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App\User;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use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App\Http\Controllers\Controller;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class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UserController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extends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Controller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/** * Show the profile for the given user. </a:t>
            </a:r>
            <a:endParaRPr lang="en-US" altLang="en-US" sz="2200" dirty="0">
              <a:solidFill>
                <a:srgbClr val="93939E"/>
              </a:solidFill>
              <a:latin typeface="source-code-pr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       * @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param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 $id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93939E"/>
                </a:solidFill>
                <a:latin typeface="source-code-pro"/>
                <a:cs typeface="Courier New" panose="02070309020205020404" pitchFamily="49" charset="0"/>
              </a:rPr>
              <a:t>  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* @return View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*/</a:t>
            </a:r>
            <a:endParaRPr lang="en-US" altLang="en-US" sz="2200" dirty="0">
              <a:solidFill>
                <a:srgbClr val="090910"/>
              </a:solidFill>
              <a:latin typeface="source-code-pr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public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show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view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user.profile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[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'user'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=&gt; User::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findOrFail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4561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route to controller action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When a request matches the specified route URI, the </a:t>
            </a:r>
            <a:r>
              <a:rPr lang="en-US" altLang="en-US" sz="2400" dirty="0">
                <a:solidFill>
                  <a:srgbClr val="FF0000"/>
                </a:solidFill>
              </a:rPr>
              <a:t>show</a:t>
            </a:r>
            <a:r>
              <a:rPr lang="en-US" altLang="en-US" sz="2400" dirty="0"/>
              <a:t> method on the </a:t>
            </a:r>
            <a:r>
              <a:rPr lang="en-US" altLang="en-US" sz="2400" dirty="0" err="1">
                <a:solidFill>
                  <a:srgbClr val="FF0000"/>
                </a:solidFill>
              </a:rPr>
              <a:t>UserController</a:t>
            </a:r>
            <a:r>
              <a:rPr lang="en-US" altLang="en-US" sz="2400" dirty="0"/>
              <a:t> class will be executed. 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The route parameters will also be passed to the method.</a:t>
            </a: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A0A38C22-91A3-40CA-B169-E3B29FE37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846263"/>
            <a:ext cx="6840760" cy="769956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'user/{id}'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'UserController@show'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00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Controllers &amp; Namespaces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We did not need to specify the full controller namespace when defining the controller route.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The </a:t>
            </a:r>
            <a:r>
              <a:rPr lang="en-US" altLang="en-US" sz="2400" dirty="0" err="1">
                <a:solidFill>
                  <a:srgbClr val="FF0000"/>
                </a:solidFill>
              </a:rPr>
              <a:t>RouteServiceProvider</a:t>
            </a:r>
            <a:r>
              <a:rPr lang="en-US" altLang="en-US" sz="2400" dirty="0"/>
              <a:t> loads your route files within a route group that contains the namespace.</a:t>
            </a:r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We only specified the portion of the class name that comes after the </a:t>
            </a:r>
            <a:r>
              <a:rPr lang="en-US" altLang="en-US" sz="2400" dirty="0">
                <a:solidFill>
                  <a:srgbClr val="FF0000"/>
                </a:solidFill>
              </a:rPr>
              <a:t>App\Http\Controllers </a:t>
            </a:r>
            <a:r>
              <a:rPr lang="en-US" altLang="en-US" sz="2400" dirty="0"/>
              <a:t>portion of the namespace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09566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Resource Controllers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188" y="1628800"/>
            <a:ext cx="8856663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 err="1"/>
              <a:t>Laravel</a:t>
            </a:r>
            <a:r>
              <a:rPr lang="en-US" altLang="en-US" sz="2400" dirty="0"/>
              <a:t> resource routing assigns the typical "CRUD" routes to a controller with a single line of code.</a:t>
            </a:r>
          </a:p>
          <a:p>
            <a:pPr lvl="1" algn="just" eaLnBrk="1" hangingPunct="1">
              <a:buClrTx/>
            </a:pPr>
            <a:r>
              <a:rPr lang="en-US" altLang="en-US" sz="2400" dirty="0"/>
              <a:t>Using the </a:t>
            </a:r>
            <a:r>
              <a:rPr lang="en-US" altLang="en-US" sz="2400" dirty="0" err="1"/>
              <a:t>make:controller</a:t>
            </a:r>
            <a:r>
              <a:rPr lang="en-US" altLang="en-US" sz="2400" dirty="0"/>
              <a:t> Artisan command, we can quickly create such a controller:</a:t>
            </a:r>
          </a:p>
          <a:p>
            <a:pPr lvl="1" algn="just" eaLnBrk="1" hangingPunct="1">
              <a:buClrTx/>
            </a:pPr>
            <a:endParaRPr lang="en-US" altLang="en-US" sz="2400" dirty="0"/>
          </a:p>
          <a:p>
            <a:pPr lvl="1" algn="just" eaLnBrk="1" hangingPunct="1">
              <a:buClrTx/>
            </a:pPr>
            <a:endParaRPr lang="en-US" altLang="en-US" sz="2400" dirty="0"/>
          </a:p>
          <a:p>
            <a:pPr lvl="1" algn="just" eaLnBrk="1" hangingPunct="1">
              <a:buClrTx/>
            </a:pPr>
            <a:r>
              <a:rPr lang="en-US" altLang="en-US" sz="2400" dirty="0"/>
              <a:t>This command will generate a controller at </a:t>
            </a:r>
            <a:r>
              <a:rPr lang="en-US" altLang="en-US" sz="2400" dirty="0">
                <a:solidFill>
                  <a:srgbClr val="FF0000"/>
                </a:solidFill>
              </a:rPr>
              <a:t>app/Http/Controllers/</a:t>
            </a:r>
            <a:r>
              <a:rPr lang="en-US" altLang="en-US" sz="2400" dirty="0" err="1">
                <a:solidFill>
                  <a:srgbClr val="FF0000"/>
                </a:solidFill>
              </a:rPr>
              <a:t>PhotoController.php</a:t>
            </a:r>
            <a:r>
              <a:rPr lang="en-US" altLang="en-US" sz="2400" dirty="0"/>
              <a:t>. The controller will contain a method for each of the available resource operations.</a:t>
            </a:r>
            <a:endParaRPr lang="en-GB" altLang="en-US" sz="2400" dirty="0"/>
          </a:p>
          <a:p>
            <a:pPr lvl="1" algn="just" eaLnBrk="1" hangingPunct="1">
              <a:buClrTx/>
            </a:pP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D8450DC1-CCDA-4892-B541-15B1AB14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645024"/>
            <a:ext cx="7560840" cy="769956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php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artisan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make:controller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PhotoController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--resource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99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188" y="115888"/>
            <a:ext cx="8785225" cy="372384"/>
          </a:xfrm>
        </p:spPr>
        <p:txBody>
          <a:bodyPr/>
          <a:lstStyle/>
          <a:p>
            <a:pPr eaLnBrk="1" hangingPunct="1"/>
            <a:r>
              <a:rPr lang="en-US" altLang="en-US" sz="3600"/>
              <a:t>PhotoController.php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endParaRPr lang="en-GB" altLang="en-US" sz="240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A5912CB-A58C-4823-AB55-144EE149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49256"/>
            <a:ext cx="7570376" cy="62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11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Resource Controllers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 sz="2400"/>
              <a:t>Register a resourceful route to the controller:</a:t>
            </a:r>
          </a:p>
          <a:p>
            <a:pPr lvl="1" algn="just" eaLnBrk="1" hangingPunct="1">
              <a:buClrTx/>
            </a:pPr>
            <a:endParaRPr lang="en-US" altLang="en-US" sz="2400"/>
          </a:p>
          <a:p>
            <a:pPr lvl="1" algn="just" eaLnBrk="1" hangingPunct="1">
              <a:buClrTx/>
            </a:pPr>
            <a:endParaRPr lang="en-US" altLang="en-US" sz="2400"/>
          </a:p>
          <a:p>
            <a:pPr lvl="1" algn="just" eaLnBrk="1" hangingPunct="1">
              <a:buClrTx/>
            </a:pPr>
            <a:r>
              <a:rPr lang="en-US" altLang="en-US" sz="2400"/>
              <a:t>Register many resource controllers at once by passing an array to the  resources method:</a:t>
            </a:r>
          </a:p>
          <a:p>
            <a:pPr lvl="1" algn="just" eaLnBrk="1" hangingPunct="1">
              <a:buClrTx/>
            </a:pPr>
            <a:endParaRPr lang="en-GB" altLang="en-US" sz="240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E67B4770-33F2-42A1-903C-9C1A74B27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420888"/>
            <a:ext cx="5621795" cy="769956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resource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'photos'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'PhotoController'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6EFF9229-E362-4D97-B532-03140529B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149080"/>
            <a:ext cx="4642809" cy="1877952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resources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'photos'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=&gt;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'PhotoController’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'posts'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=&gt;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'PostController’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]);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25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routes/web.php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endParaRPr lang="en-GB" altLang="en-US" sz="240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1A11ACC-9A8F-4B2D-B050-E63DDD343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90" y="1916832"/>
            <a:ext cx="884282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26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route:list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endParaRPr lang="en-GB" altLang="en-US" sz="240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5814CFE-7EB9-4F43-9D4F-D5BA13A29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914400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8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Routing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 sz="2400"/>
              <a:t>The most basic Laravel routes accept a URI and a </a:t>
            </a:r>
            <a:r>
              <a:rPr lang="en-US" altLang="en-US" sz="2400">
                <a:solidFill>
                  <a:srgbClr val="FF0000"/>
                </a:solidFill>
              </a:rPr>
              <a:t>Closure</a:t>
            </a:r>
          </a:p>
          <a:p>
            <a:pPr lvl="1" algn="just" eaLnBrk="1" hangingPunct="1">
              <a:buClrTx/>
            </a:pPr>
            <a:endParaRPr lang="en-GB" altLang="en-US" sz="2400"/>
          </a:p>
          <a:p>
            <a:pPr lvl="1" algn="just" eaLnBrk="1" hangingPunct="1">
              <a:buClrTx/>
            </a:pPr>
            <a:endParaRPr lang="en-GB" altLang="en-US" sz="2400"/>
          </a:p>
          <a:p>
            <a:pPr lvl="1" algn="just" eaLnBrk="1" hangingPunct="1">
              <a:buClrTx/>
            </a:pPr>
            <a:endParaRPr lang="en-GB" altLang="en-US" sz="2400"/>
          </a:p>
          <a:p>
            <a:pPr lvl="1" algn="just" eaLnBrk="1" hangingPunct="1">
              <a:buClrTx/>
            </a:pPr>
            <a:endParaRPr lang="en-GB" altLang="en-US" sz="2400"/>
          </a:p>
          <a:p>
            <a:pPr lvl="1" algn="just" eaLnBrk="1" hangingPunct="1">
              <a:buClrTx/>
            </a:pPr>
            <a:endParaRPr lang="en-GB" altLang="en-US" sz="240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8F3256E5-4DC2-41B1-A6F9-B693D9F9E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348880"/>
            <a:ext cx="6480720" cy="1508620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'foo'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0910"/>
                </a:solidFill>
                <a:latin typeface="source-code-pro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'Hello World’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92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Specifying The Resource Model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320" y="1772816"/>
            <a:ext cx="8856663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If you are using route model binding and would like the resource controller's methods to type-hint a model instance, you may use the </a:t>
            </a:r>
            <a:r>
              <a:rPr lang="en-US" altLang="en-US" sz="2400" dirty="0">
                <a:solidFill>
                  <a:srgbClr val="FF0000"/>
                </a:solidFill>
              </a:rPr>
              <a:t>--model </a:t>
            </a:r>
            <a:r>
              <a:rPr lang="en-US" altLang="en-US" sz="2400" dirty="0"/>
              <a:t>option when generating the controller:</a:t>
            </a: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7244ACC8-32AB-4438-9747-55ECAE9D6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365104"/>
            <a:ext cx="8784976" cy="739179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php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artisan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make:controller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PhotoController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--resource --model=Photo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387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Default Route Files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/>
              <a:t>All Laravel routes are defined in your route files, located in the </a:t>
            </a:r>
            <a:r>
              <a:rPr lang="en-US" altLang="en-US">
                <a:solidFill>
                  <a:srgbClr val="FF0000"/>
                </a:solidFill>
              </a:rPr>
              <a:t>routes</a:t>
            </a:r>
            <a:r>
              <a:rPr lang="en-US" altLang="en-US"/>
              <a:t> directory. </a:t>
            </a:r>
          </a:p>
          <a:p>
            <a:pPr lvl="1" algn="just" eaLnBrk="1" hangingPunct="1">
              <a:buClrTx/>
            </a:pPr>
            <a:r>
              <a:rPr lang="en-US" altLang="en-US"/>
              <a:t>These files are automatically loaded by the framework. </a:t>
            </a:r>
          </a:p>
          <a:p>
            <a:pPr lvl="1" algn="just" eaLnBrk="1" hangingPunct="1">
              <a:buClrTx/>
            </a:pPr>
            <a:r>
              <a:rPr lang="en-US" altLang="en-US"/>
              <a:t>The </a:t>
            </a:r>
            <a:r>
              <a:rPr lang="en-US" altLang="en-US">
                <a:solidFill>
                  <a:srgbClr val="FF0000"/>
                </a:solidFill>
              </a:rPr>
              <a:t>routes/web.php </a:t>
            </a:r>
            <a:r>
              <a:rPr lang="en-US" altLang="en-US"/>
              <a:t>file defines routes that are for your web interface. </a:t>
            </a:r>
          </a:p>
          <a:p>
            <a:pPr lvl="2" algn="just" eaLnBrk="1" hangingPunct="1"/>
            <a:r>
              <a:rPr lang="en-US" altLang="en-US"/>
              <a:t>assigned the </a:t>
            </a:r>
            <a:r>
              <a:rPr lang="en-US" altLang="en-US">
                <a:solidFill>
                  <a:srgbClr val="FF0000"/>
                </a:solidFill>
              </a:rPr>
              <a:t>web</a:t>
            </a:r>
            <a:r>
              <a:rPr lang="en-US" altLang="en-US"/>
              <a:t> middleware group</a:t>
            </a:r>
          </a:p>
          <a:p>
            <a:pPr lvl="1" algn="just" eaLnBrk="1" hangingPunct="1"/>
            <a:r>
              <a:rPr lang="en-US" altLang="en-US"/>
              <a:t>The routes in </a:t>
            </a:r>
            <a:r>
              <a:rPr lang="en-US" altLang="en-US">
                <a:solidFill>
                  <a:srgbClr val="FF0000"/>
                </a:solidFill>
              </a:rPr>
              <a:t>routes/api.p</a:t>
            </a:r>
            <a:r>
              <a:rPr lang="en-US" altLang="en-US"/>
              <a:t>hp are stateless </a:t>
            </a:r>
          </a:p>
          <a:p>
            <a:pPr lvl="2" algn="just" eaLnBrk="1" hangingPunct="1"/>
            <a:r>
              <a:rPr lang="en-US" altLang="en-US"/>
              <a:t>assigned the </a:t>
            </a:r>
            <a:r>
              <a:rPr lang="en-US" altLang="en-US">
                <a:solidFill>
                  <a:srgbClr val="FF0000"/>
                </a:solidFill>
              </a:rPr>
              <a:t>api</a:t>
            </a:r>
            <a:r>
              <a:rPr lang="en-US" altLang="en-US"/>
              <a:t> middleware group.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126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Default Route Files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buClrTx/>
            </a:pPr>
            <a:r>
              <a:rPr lang="en-US" altLang="en-US"/>
              <a:t> We will define routes in </a:t>
            </a:r>
            <a:r>
              <a:rPr lang="en-US" altLang="en-US">
                <a:solidFill>
                  <a:srgbClr val="FF0000"/>
                </a:solidFill>
              </a:rPr>
              <a:t>routes/web.php</a:t>
            </a:r>
            <a:r>
              <a:rPr lang="en-US" altLang="en-US"/>
              <a:t> file.</a:t>
            </a:r>
          </a:p>
          <a:p>
            <a:pPr lvl="1" algn="just" eaLnBrk="1" hangingPunct="1">
              <a:buClrTx/>
            </a:pPr>
            <a:r>
              <a:rPr lang="en-US" altLang="en-US"/>
              <a:t>The routes defined in </a:t>
            </a:r>
            <a:r>
              <a:rPr lang="en-US" altLang="en-US">
                <a:solidFill>
                  <a:srgbClr val="FF0000"/>
                </a:solidFill>
              </a:rPr>
              <a:t>routes/web.php </a:t>
            </a:r>
            <a:r>
              <a:rPr lang="en-US" altLang="en-US"/>
              <a:t>may be accessed by entering the defined route's URL in browser.</a:t>
            </a:r>
          </a:p>
          <a:p>
            <a:pPr lvl="1" algn="just" eaLnBrk="1" hangingPunct="1">
              <a:buClrTx/>
            </a:pPr>
            <a:r>
              <a:rPr lang="en-US" altLang="en-US"/>
              <a:t>For example, the following route is accessed by navigating to  </a:t>
            </a:r>
            <a:r>
              <a:rPr lang="en-US" altLang="en-US">
                <a:hlinkClick r:id="rId2"/>
              </a:rPr>
              <a:t>http://demo.test:806/user</a:t>
            </a:r>
            <a:r>
              <a:rPr lang="en-US" altLang="en-US"/>
              <a:t>.</a:t>
            </a:r>
          </a:p>
          <a:p>
            <a:pPr lvl="1" algn="just" eaLnBrk="1" hangingPunct="1">
              <a:buClrTx/>
            </a:pPr>
            <a:endParaRPr lang="en-GB" altLang="en-US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78249F5E-A4DA-4526-85D6-82DD79CC5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797152"/>
            <a:ext cx="6192688" cy="769956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'/user'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'UserController@index'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7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Available Router Methods - 1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The router allows you to register routes that respond to any HTTP verb:</a:t>
            </a: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27F808CC-5488-4270-B10C-BF4182007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475929"/>
            <a:ext cx="5040560" cy="2378742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uri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post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uri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uri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patch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uri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delete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uri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options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uri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782B1"/>
                </a:solidFill>
                <a:effectLst/>
                <a:latin typeface="source-code-pro"/>
                <a:cs typeface="Courier New" panose="02070309020205020404" pitchFamily="49" charset="0"/>
              </a:rPr>
              <a:t>$callback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3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Available Router Methods - 2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00808"/>
            <a:ext cx="8856663" cy="4319587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Using the </a:t>
            </a:r>
            <a:r>
              <a:rPr lang="en-US" altLang="en-US" sz="2400" dirty="0">
                <a:solidFill>
                  <a:srgbClr val="FF0000"/>
                </a:solidFill>
              </a:rPr>
              <a:t>match</a:t>
            </a:r>
            <a:r>
              <a:rPr lang="en-US" altLang="en-US" sz="2400" dirty="0"/>
              <a:t> method to register a route that responds to multiple HTTP verbs.</a:t>
            </a:r>
          </a:p>
          <a:p>
            <a:pPr lvl="1" algn="just" eaLnBrk="1" hangingPunct="1">
              <a:buClrTx/>
            </a:pPr>
            <a:endParaRPr lang="en-US" altLang="en-US" sz="2400" dirty="0"/>
          </a:p>
          <a:p>
            <a:pPr lvl="1" algn="just" eaLnBrk="1" hangingPunct="1">
              <a:buClrTx/>
            </a:pPr>
            <a:endParaRPr lang="en-US" altLang="en-US" sz="2400" dirty="0"/>
          </a:p>
          <a:p>
            <a:pPr lvl="1" algn="just" eaLnBrk="1" hangingPunct="1">
              <a:buClrTx/>
            </a:pPr>
            <a:endParaRPr lang="en-US" altLang="en-US" sz="2400" dirty="0"/>
          </a:p>
          <a:p>
            <a:pPr lvl="1" algn="just" eaLnBrk="1" hangingPunct="1">
              <a:lnSpc>
                <a:spcPct val="150000"/>
              </a:lnSpc>
              <a:buClrTx/>
            </a:pPr>
            <a:r>
              <a:rPr lang="en-GB" altLang="en-US" sz="2400" dirty="0"/>
              <a:t>Using the any method to </a:t>
            </a:r>
            <a:r>
              <a:rPr lang="en-US" altLang="en-US" sz="2400" dirty="0"/>
              <a:t>register a route that responds to all HTTP verbs</a:t>
            </a:r>
            <a:endParaRPr lang="en-GB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67DCC30-617D-43F4-83F4-41B20B55C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2872601"/>
            <a:ext cx="5184576" cy="1170485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match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([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'get'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'post'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],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'/'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	//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A821BE7-916A-4E63-9035-329B2B32B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5070863"/>
            <a:ext cx="3520350" cy="1064077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any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'/'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55472"/>
                </a:solidFill>
                <a:effectLst/>
                <a:latin typeface="source-code-pro"/>
                <a:cs typeface="Courier New" panose="02070309020205020404" pitchFamily="49" charset="0"/>
              </a:rPr>
              <a:t>function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3939E"/>
                </a:solidFill>
                <a:effectLst/>
                <a:latin typeface="source-code-pro"/>
                <a:cs typeface="Courier New" panose="02070309020205020404" pitchFamily="49" charset="0"/>
              </a:rPr>
              <a:t>	//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});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67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Redirect Routes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If you are defining a route that redirects to another URI, you may use the  </a:t>
            </a:r>
            <a:r>
              <a:rPr lang="en-US" altLang="en-US" sz="2400" dirty="0">
                <a:solidFill>
                  <a:srgbClr val="FF0000"/>
                </a:solidFill>
              </a:rPr>
              <a:t>Route::redirect</a:t>
            </a:r>
            <a:r>
              <a:rPr lang="en-US" altLang="en-US" sz="2400" dirty="0"/>
              <a:t> method.</a:t>
            </a: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D16C6761-CC40-46F7-8675-FE53A8F63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429000"/>
            <a:ext cx="4536504" cy="769956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redirect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'/here'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'/there'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75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="" xmlns:a16="http://schemas.microsoft.com/office/drawing/2014/main" id="{5CB36727-D8EB-40D8-9266-B8E344B72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View Routes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="" xmlns:a16="http://schemas.microsoft.com/office/drawing/2014/main" id="{4C5F5686-6E1D-4F98-BB6D-C77072A6A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150000"/>
              </a:lnSpc>
              <a:buClrTx/>
            </a:pPr>
            <a:r>
              <a:rPr lang="en-US" altLang="en-US" sz="2400" dirty="0"/>
              <a:t>If your route only needs to return a view, you may use the </a:t>
            </a:r>
            <a:r>
              <a:rPr lang="en-US" altLang="en-US" sz="2400" dirty="0">
                <a:solidFill>
                  <a:srgbClr val="FF0000"/>
                </a:solidFill>
              </a:rPr>
              <a:t>Route::view</a:t>
            </a:r>
            <a:r>
              <a:rPr lang="en-US" altLang="en-US" sz="2400" dirty="0"/>
              <a:t> method. </a:t>
            </a:r>
            <a:endParaRPr lang="en-GB" altLang="en-US" sz="2400" dirty="0"/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BFD56FF3-C00D-4C5F-BDD8-2989CB988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76" y="3436412"/>
            <a:ext cx="7632848" cy="1139288"/>
          </a:xfrm>
          <a:prstGeom prst="rect">
            <a:avLst/>
          </a:prstGeom>
          <a:solidFill>
            <a:srgbClr val="FBFB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'/welcome'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'welcome’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Route::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A473F"/>
                </a:solidFill>
                <a:effectLst/>
                <a:latin typeface="source-code-pro"/>
                <a:cs typeface="Courier New" panose="02070309020205020404" pitchFamily="49" charset="0"/>
              </a:rPr>
              <a:t>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'/welcome'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'welcome'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,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 =&gt;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source-code-pro"/>
                <a:cs typeface="Courier New" panose="02070309020205020404" pitchFamily="49" charset="0"/>
              </a:rPr>
              <a:t>'Taylor'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90910"/>
                </a:solidFill>
                <a:effectLst/>
                <a:latin typeface="source-code-pro"/>
                <a:cs typeface="Courier New" panose="02070309020205020404" pitchFamily="49" charset="0"/>
              </a:rPr>
              <a:t>]);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9919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Eric:Users:Eric:Desktop:test 2.ppt</Template>
  <TotalTime>519</TotalTime>
  <Words>1208</Words>
  <Application>Microsoft Office PowerPoint</Application>
  <PresentationFormat>On-screen Show (4:3)</PresentationFormat>
  <Paragraphs>191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MS PGothic</vt:lpstr>
      <vt:lpstr>Arial</vt:lpstr>
      <vt:lpstr>Courier New</vt:lpstr>
      <vt:lpstr>Gill Sans</vt:lpstr>
      <vt:lpstr>source-code-pro</vt:lpstr>
      <vt:lpstr>Blank Presentation</vt:lpstr>
      <vt:lpstr>PowerPoint Presentation</vt:lpstr>
      <vt:lpstr>Topics</vt:lpstr>
      <vt:lpstr>Basic Routing</vt:lpstr>
      <vt:lpstr>The Default Route Files - 1</vt:lpstr>
      <vt:lpstr>The Default Route Files - 2</vt:lpstr>
      <vt:lpstr>Available Router Methods - 1</vt:lpstr>
      <vt:lpstr>Available Router Methods - 2</vt:lpstr>
      <vt:lpstr>Redirect Routes</vt:lpstr>
      <vt:lpstr>View Routes</vt:lpstr>
      <vt:lpstr>Required Parameters</vt:lpstr>
      <vt:lpstr>Optional Parameters</vt:lpstr>
      <vt:lpstr>Regular Expression Constraints</vt:lpstr>
      <vt:lpstr>Named Routes</vt:lpstr>
      <vt:lpstr>Generating URLs To Named Routes</vt:lpstr>
      <vt:lpstr>Route Groups</vt:lpstr>
      <vt:lpstr>Middleware</vt:lpstr>
      <vt:lpstr>Namespaces</vt:lpstr>
      <vt:lpstr>Route Prefixes</vt:lpstr>
      <vt:lpstr>Accessing The Current Route</vt:lpstr>
      <vt:lpstr>Controllers</vt:lpstr>
      <vt:lpstr>Defining Controllers</vt:lpstr>
      <vt:lpstr>Example</vt:lpstr>
      <vt:lpstr>A route to controller action</vt:lpstr>
      <vt:lpstr>Controllers &amp; Namespaces</vt:lpstr>
      <vt:lpstr>Resource Controllers - 1</vt:lpstr>
      <vt:lpstr>PhotoController.php</vt:lpstr>
      <vt:lpstr>Resource Controllers - 2</vt:lpstr>
      <vt:lpstr>File routes/web.php</vt:lpstr>
      <vt:lpstr>route:list</vt:lpstr>
      <vt:lpstr>Specifying The Resource Model</vt:lpstr>
    </vt:vector>
  </TitlesOfParts>
  <Company>True Creative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Riley</dc:creator>
  <cp:lastModifiedBy>Sinh Tran</cp:lastModifiedBy>
  <cp:revision>263</cp:revision>
  <dcterms:created xsi:type="dcterms:W3CDTF">2008-01-18T13:21:43Z</dcterms:created>
  <dcterms:modified xsi:type="dcterms:W3CDTF">2019-09-01T04:23:25Z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