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1" r:id="rId2"/>
    <p:sldId id="385" r:id="rId3"/>
    <p:sldId id="491" r:id="rId4"/>
    <p:sldId id="492" r:id="rId5"/>
    <p:sldId id="543" r:id="rId6"/>
    <p:sldId id="493" r:id="rId7"/>
    <p:sldId id="494" r:id="rId8"/>
    <p:sldId id="495" r:id="rId9"/>
    <p:sldId id="544" r:id="rId10"/>
    <p:sldId id="545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3" r:id="rId19"/>
    <p:sldId id="504" r:id="rId20"/>
    <p:sldId id="505" r:id="rId21"/>
    <p:sldId id="546" r:id="rId22"/>
    <p:sldId id="506" r:id="rId23"/>
    <p:sldId id="507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9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ew Pei Ling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7A8A6"/>
    <a:srgbClr val="F47929"/>
    <a:srgbClr val="CB9535"/>
    <a:srgbClr val="974F8E"/>
    <a:srgbClr val="286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80935" autoAdjust="0"/>
  </p:normalViewPr>
  <p:slideViewPr>
    <p:cSldViewPr>
      <p:cViewPr varScale="1">
        <p:scale>
          <a:sx n="71" d="100"/>
          <a:sy n="71" d="100"/>
        </p:scale>
        <p:origin x="1836" y="60"/>
      </p:cViewPr>
      <p:guideLst>
        <p:guide orient="horz" pos="2160"/>
        <p:guide pos="2880"/>
        <p:guide pos="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668572E5-152E-4EA7-861E-C243F2515F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/>
              <a:t>Topic X – Topic Title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="" xmlns:a16="http://schemas.microsoft.com/office/drawing/2014/main" id="{5EA2BBEA-8FEE-420E-9BAD-716E5BC883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Module Title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="" xmlns:a16="http://schemas.microsoft.com/office/drawing/2014/main" id="{4C972B2D-AE25-41BE-ADE8-D8E0230FBE9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V0.0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="" xmlns:a16="http://schemas.microsoft.com/office/drawing/2014/main" id="{98C32C3A-BE6F-4A3D-ADC7-97130466A7B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r>
              <a:rPr lang="en-US" altLang="en-US"/>
              <a:t>Visuals Handout – Page </a:t>
            </a:r>
            <a:fld id="{E1B88618-3F21-48EC-B801-C4EE5EF5051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992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127A0B2E-B349-4C4A-AAEA-5531A6F0D9D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4BF66975-B7A4-49FE-A234-D1E99561A26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37CDD5B3-1A1D-46BD-A18D-DFF79C1F5DD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="" xmlns:a16="http://schemas.microsoft.com/office/drawing/2014/main" id="{993A02F9-3EAC-4FD8-8379-015A4ABC451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="" xmlns:a16="http://schemas.microsoft.com/office/drawing/2014/main" id="{F889351F-0A94-49A3-BB8D-F04CF4F96C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="" xmlns:a16="http://schemas.microsoft.com/office/drawing/2014/main" id="{1E74ADDE-D7B2-44DD-9619-4F6CC8DB5C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0551B92-FBC1-4D77-97FB-DC39905089D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9556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="" xmlns:a16="http://schemas.microsoft.com/office/drawing/2014/main" id="{6311D510-99EB-4B5B-8A2F-922CA0B6B9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E969294-3806-4AAA-8AE4-C0F9D2769EB9}" type="slidenum">
              <a:rPr lang="en-US" altLang="en-US" sz="1200" smtClean="0"/>
              <a:pPr eaLnBrk="1" hangingPunct="1"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="" xmlns:a16="http://schemas.microsoft.com/office/drawing/2014/main" id="{08143B79-C4CD-4E5D-A245-25B1AC3E055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="" xmlns:a16="http://schemas.microsoft.com/office/drawing/2014/main" id="{2FFE5711-E1CD-463A-B476-A146540DEB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NCC Education - Title Master</a:t>
            </a:r>
          </a:p>
        </p:txBody>
      </p:sp>
    </p:spTree>
    <p:extLst>
      <p:ext uri="{BB962C8B-B14F-4D97-AF65-F5344CB8AC3E}">
        <p14:creationId xmlns:p14="http://schemas.microsoft.com/office/powerpoint/2010/main" val="2625153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551B92-FBC1-4D77-97FB-DC39905089D7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16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>
            <a:extLst>
              <a:ext uri="{FF2B5EF4-FFF2-40B4-BE49-F238E27FC236}">
                <a16:creationId xmlns="" xmlns:a16="http://schemas.microsoft.com/office/drawing/2014/main" id="{E7A34526-A0ED-4B0A-BDB4-A6B41F1C7A2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439025" y="6616700"/>
            <a:ext cx="1684338" cy="242888"/>
            <a:chOff x="4513" y="4156"/>
            <a:chExt cx="1061" cy="153"/>
          </a:xfrm>
        </p:grpSpPr>
        <p:sp>
          <p:nvSpPr>
            <p:cNvPr id="3" name="Rectangle 25">
              <a:extLst>
                <a:ext uri="{FF2B5EF4-FFF2-40B4-BE49-F238E27FC236}">
                  <a16:creationId xmlns="" xmlns:a16="http://schemas.microsoft.com/office/drawing/2014/main" id="{73D6ED44-70FF-426F-8A2C-2A0E1EA8B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4156"/>
              <a:ext cx="17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1000" dirty="0">
                  <a:solidFill>
                    <a:srgbClr val="FFFFFF"/>
                  </a:solidFill>
                </a:rPr>
                <a:t>©</a:t>
              </a:r>
            </a:p>
          </p:txBody>
        </p:sp>
        <p:sp>
          <p:nvSpPr>
            <p:cNvPr id="4" name="Rectangle 26">
              <a:extLst>
                <a:ext uri="{FF2B5EF4-FFF2-40B4-BE49-F238E27FC236}">
                  <a16:creationId xmlns="" xmlns:a16="http://schemas.microsoft.com/office/drawing/2014/main" id="{9B690B39-AD70-4C20-803A-E109A735E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3" y="4156"/>
              <a:ext cx="951" cy="153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1000" dirty="0">
                  <a:solidFill>
                    <a:srgbClr val="FFFFFF"/>
                  </a:solidFill>
                  <a:cs typeface="Arial" panose="020B0604020202020204" pitchFamily="34" charset="0"/>
                </a:rPr>
                <a:t>NCC Education Limited</a:t>
              </a:r>
            </a:p>
          </p:txBody>
        </p:sp>
      </p:grpSp>
      <p:pic>
        <p:nvPicPr>
          <p:cNvPr id="5" name="Picture 8">
            <a:extLst>
              <a:ext uri="{FF2B5EF4-FFF2-40B4-BE49-F238E27FC236}">
                <a16:creationId xmlns="" xmlns:a16="http://schemas.microsoft.com/office/drawing/2014/main" id="{114CCC9A-F221-4FC5-B6B2-5EE621A170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18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1696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0050" y="404813"/>
            <a:ext cx="2214563" cy="5472112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188" y="404813"/>
            <a:ext cx="6494462" cy="5472112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21874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479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88725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47929"/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47929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311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50" y="1845717"/>
            <a:ext cx="4351338" cy="4319587"/>
          </a:xfrm>
        </p:spPr>
        <p:txBody>
          <a:bodyPr/>
          <a:lstStyle>
            <a:lvl1pPr>
              <a:defRPr sz="2800">
                <a:solidFill>
                  <a:srgbClr val="F47929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845717"/>
            <a:ext cx="4352925" cy="4319587"/>
          </a:xfrm>
        </p:spPr>
        <p:txBody>
          <a:bodyPr/>
          <a:lstStyle>
            <a:lvl1pPr>
              <a:defRPr sz="2800">
                <a:solidFill>
                  <a:srgbClr val="F47929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092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14912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79158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482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4482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01927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042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F47929"/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162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>
            <a:extLst>
              <a:ext uri="{FF2B5EF4-FFF2-40B4-BE49-F238E27FC236}">
                <a16:creationId xmlns="" xmlns:a16="http://schemas.microsoft.com/office/drawing/2014/main" id="{195EAADB-93A3-4515-B68D-878A15F0BC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3188" y="115888"/>
            <a:ext cx="87852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7">
            <a:extLst>
              <a:ext uri="{FF2B5EF4-FFF2-40B4-BE49-F238E27FC236}">
                <a16:creationId xmlns="" xmlns:a16="http://schemas.microsoft.com/office/drawing/2014/main" id="{7DCC718D-2A7C-43B0-8731-CAADCBE0A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700" y="53975"/>
            <a:ext cx="2908300" cy="2413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000" dirty="0">
                <a:latin typeface="Gill Sans" charset="0"/>
              </a:rPr>
              <a:t>Title of Topic  Topic 1 - 1.</a:t>
            </a:r>
            <a:fld id="{094330F7-8543-436A-B434-F3EFD8F40E30}" type="slidenum">
              <a:rPr lang="en-GB" altLang="en-US" sz="1000" dirty="0" smtClean="0">
                <a:latin typeface="Gill Sans" charset="0"/>
              </a:rPr>
              <a:pPr algn="r" eaLnBrk="1" hangingPunct="1">
                <a:defRPr/>
              </a:pPr>
              <a:t>‹#›</a:t>
            </a:fld>
            <a:endParaRPr lang="en-GB" altLang="en-US" sz="1000" dirty="0">
              <a:latin typeface="Gill Sans" charset="0"/>
            </a:endParaRPr>
          </a:p>
        </p:txBody>
      </p:sp>
      <p:sp>
        <p:nvSpPr>
          <p:cNvPr id="1028" name="Rectangle 22">
            <a:extLst>
              <a:ext uri="{FF2B5EF4-FFF2-40B4-BE49-F238E27FC236}">
                <a16:creationId xmlns="" xmlns:a16="http://schemas.microsoft.com/office/drawing/2014/main" id="{3DEC0D4F-932A-4B1E-A738-FDF80D4209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07950" y="1846263"/>
            <a:ext cx="8856663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1029" name="Picture 1">
            <a:extLst>
              <a:ext uri="{FF2B5EF4-FFF2-40B4-BE49-F238E27FC236}">
                <a16:creationId xmlns="" xmlns:a16="http://schemas.microsoft.com/office/drawing/2014/main" id="{F1751B9A-F5B7-4B07-8F59-EA6BAAC8BA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charset="0"/>
          <a:ea typeface="MS PGothic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charset="0"/>
          <a:ea typeface="MS PGothic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charset="0"/>
          <a:ea typeface="MS PGothic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charset="0"/>
          <a:ea typeface="MS PGothic" panose="020B0600070205080204" pitchFamily="34" charset="-128"/>
        </a:defRPr>
      </a:lvl9pPr>
    </p:titleStyle>
    <p:bodyStyle>
      <a:lvl1pPr marL="88900" indent="-88900" algn="l" rtl="0" eaLnBrk="0" fontAlgn="base" hangingPunct="0">
        <a:spcBef>
          <a:spcPct val="20000"/>
        </a:spcBef>
        <a:spcAft>
          <a:spcPct val="0"/>
        </a:spcAft>
        <a:defRPr sz="3000" i="1">
          <a:solidFill>
            <a:srgbClr val="F47929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33400" indent="-2651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800">
          <a:solidFill>
            <a:schemeClr val="bg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marL="1068388" indent="-355600" algn="l" rtl="0" eaLnBrk="0" fontAlgn="base" hangingPunct="0">
        <a:spcBef>
          <a:spcPct val="20000"/>
        </a:spcBef>
        <a:spcAft>
          <a:spcPct val="0"/>
        </a:spcAft>
        <a:buFont typeface="Gill Sans" charset="0"/>
        <a:buChar char="–"/>
        <a:defRPr sz="2400">
          <a:solidFill>
            <a:schemeClr val="bg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marL="1435100" indent="-187325" algn="l" rtl="0" eaLnBrk="0" fontAlgn="base" hangingPunct="0">
        <a:spcBef>
          <a:spcPct val="0"/>
        </a:spcBef>
        <a:spcAft>
          <a:spcPct val="0"/>
        </a:spcAft>
        <a:buChar char="•"/>
        <a:defRPr sz="2000">
          <a:solidFill>
            <a:schemeClr val="bg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marL="2098675" indent="-39528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MS PGothic" panose="020B0600070205080204" pitchFamily="34" charset="-128"/>
        </a:defRPr>
      </a:lvl5pPr>
      <a:lvl6pPr marL="2555875" indent="-39560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6pPr>
      <a:lvl7pPr marL="3013075" indent="-39560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7pPr>
      <a:lvl8pPr marL="3470275" indent="-39560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8pPr>
      <a:lvl9pPr marL="3927475" indent="-39560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="" xmlns:a16="http://schemas.microsoft.com/office/drawing/2014/main" id="{FB570256-F055-448F-BCD8-72B2E26895DA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07950" y="5661025"/>
            <a:ext cx="8459788" cy="965200"/>
          </a:xfrm>
        </p:spPr>
        <p:txBody>
          <a:bodyPr/>
          <a:lstStyle/>
          <a:p>
            <a:pPr eaLnBrk="1" hangingPunct="1"/>
            <a:r>
              <a:rPr lang="en-GB" altLang="en-US" sz="2200" i="0">
                <a:solidFill>
                  <a:schemeClr val="bg1"/>
                </a:solidFill>
                <a:latin typeface="Arial" panose="020B0604020202020204" pitchFamily="34" charset="0"/>
              </a:rPr>
              <a:t>Designing a Website</a:t>
            </a:r>
          </a:p>
          <a:p>
            <a:pPr eaLnBrk="1" hangingPunct="1"/>
            <a:r>
              <a:rPr lang="en-GB" altLang="en-US" sz="1800" i="0">
                <a:solidFill>
                  <a:schemeClr val="bg1"/>
                </a:solidFill>
                <a:latin typeface="Arial" panose="020B0604020202020204" pitchFamily="34" charset="0"/>
              </a:rPr>
              <a:t>Topic 4: </a:t>
            </a:r>
          </a:p>
          <a:p>
            <a:pPr eaLnBrk="1" hangingPunct="1"/>
            <a:r>
              <a:rPr lang="en-US" altLang="en-US" sz="1800" i="0">
                <a:solidFill>
                  <a:schemeClr val="bg1"/>
                </a:solidFill>
                <a:latin typeface="Arial" panose="020B0604020202020204" pitchFamily="34" charset="0"/>
              </a:rPr>
              <a:t>PHP Laravel  FrameWork</a:t>
            </a:r>
            <a:endParaRPr lang="en-US" altLang="en-US" sz="1800" i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3" name="Picture 6">
            <a:extLst>
              <a:ext uri="{FF2B5EF4-FFF2-40B4-BE49-F238E27FC236}">
                <a16:creationId xmlns="" xmlns:a16="http://schemas.microsoft.com/office/drawing/2014/main" id="{DF31B455-B44A-4689-9B5F-96B034CA0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29"/>
          <a:stretch>
            <a:fillRect/>
          </a:stretch>
        </p:blipFill>
        <p:spPr bwMode="auto">
          <a:xfrm>
            <a:off x="3708400" y="2781300"/>
            <a:ext cx="1512888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8">
            <a:extLst>
              <a:ext uri="{FF2B5EF4-FFF2-40B4-BE49-F238E27FC236}">
                <a16:creationId xmlns="" xmlns:a16="http://schemas.microsoft.com/office/drawing/2014/main" id="{9AF69000-C338-4D52-B271-0EBC2BBD8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781300"/>
            <a:ext cx="3779837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10">
            <a:extLst>
              <a:ext uri="{FF2B5EF4-FFF2-40B4-BE49-F238E27FC236}">
                <a16:creationId xmlns="" xmlns:a16="http://schemas.microsoft.com/office/drawing/2014/main" id="{A6D3791B-785D-42E6-ACA8-134B34F3E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292600"/>
            <a:ext cx="15113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Passing Array to Views Example - 4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1A70B5E-462C-4F1B-BE93-5F2A7B455419}"/>
              </a:ext>
            </a:extLst>
          </p:cNvPr>
          <p:cNvSpPr/>
          <p:nvPr/>
        </p:nvSpPr>
        <p:spPr>
          <a:xfrm>
            <a:off x="389908" y="1743257"/>
            <a:ext cx="8301654" cy="2234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	…</a:t>
            </a: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somePage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2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(){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$name1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'Andi'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$name2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'Budi'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US" sz="1800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view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1800" dirty="0" err="1">
                <a:solidFill>
                  <a:srgbClr val="808080"/>
                </a:solidFill>
                <a:highlight>
                  <a:srgbClr val="FEFCF5"/>
                </a:highlight>
              </a:rPr>
              <a:t>pages.somePages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compact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'name1'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, 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'name2'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));</a:t>
            </a:r>
            <a:endParaRPr lang="id-ID" sz="1800" dirty="0"/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sz="18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	…</a:t>
            </a:r>
            <a:endParaRPr lang="id-ID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8967659-83CE-47C4-BBB4-7FB01367FC8B}"/>
              </a:ext>
            </a:extLst>
          </p:cNvPr>
          <p:cNvSpPr/>
          <p:nvPr/>
        </p:nvSpPr>
        <p:spPr>
          <a:xfrm>
            <a:off x="4719646" y="3650906"/>
            <a:ext cx="3929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app/Http/Controllers/</a:t>
            </a:r>
            <a:r>
              <a:rPr lang="en-US" sz="1400" dirty="0" err="1"/>
              <a:t>pagesController.php</a:t>
            </a:r>
            <a:endParaRPr lang="id-ID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F2343E5-70BB-4081-B0DA-23A723372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08" y="4080603"/>
            <a:ext cx="5000625" cy="2028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A429B64-2A7F-45FC-987D-ED0E74585B22}"/>
              </a:ext>
            </a:extLst>
          </p:cNvPr>
          <p:cNvSpPr/>
          <p:nvPr/>
        </p:nvSpPr>
        <p:spPr>
          <a:xfrm>
            <a:off x="5428633" y="5708261"/>
            <a:ext cx="3098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localhost/project1/public/some2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757263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PHP code - Blade Template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354" y="1606019"/>
            <a:ext cx="8856663" cy="4319587"/>
          </a:xfrm>
        </p:spPr>
        <p:txBody>
          <a:bodyPr/>
          <a:lstStyle/>
          <a:p>
            <a:pPr lvl="1" algn="just" eaLnBrk="1" hangingPunct="1">
              <a:buClrTx/>
            </a:pPr>
            <a:r>
              <a:rPr lang="en-US" altLang="en-US" sz="2400" dirty="0"/>
              <a:t>Instead of using </a:t>
            </a:r>
            <a:r>
              <a:rPr lang="en-US" altLang="en-US" sz="2400" dirty="0">
                <a:solidFill>
                  <a:srgbClr val="FF0000"/>
                </a:solidFill>
              </a:rPr>
              <a:t>&lt;?</a:t>
            </a:r>
            <a:r>
              <a:rPr lang="en-US" altLang="en-US" sz="2400" dirty="0" err="1">
                <a:solidFill>
                  <a:srgbClr val="FF0000"/>
                </a:solidFill>
              </a:rPr>
              <a:t>php</a:t>
            </a:r>
            <a:r>
              <a:rPr lang="en-US" altLang="en-US" sz="2400" dirty="0">
                <a:solidFill>
                  <a:srgbClr val="FF0000"/>
                </a:solidFill>
              </a:rPr>
              <a:t> - ?&gt; </a:t>
            </a:r>
            <a:r>
              <a:rPr lang="en-US" altLang="en-US" sz="2400" dirty="0"/>
              <a:t>tag, use '@' to declare the use of </a:t>
            </a:r>
            <a:r>
              <a:rPr lang="en-US" altLang="en-US" sz="2400" dirty="0" err="1"/>
              <a:t>php</a:t>
            </a:r>
            <a:r>
              <a:rPr lang="en-US" altLang="en-US" sz="2400" dirty="0"/>
              <a:t> code</a:t>
            </a:r>
          </a:p>
          <a:p>
            <a:pPr lvl="1" algn="just" eaLnBrk="1" hangingPunct="1">
              <a:buClrTx/>
            </a:pPr>
            <a:endParaRPr lang="en-GB" alt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FD776AC-EEE5-4592-BE77-B0C9B2F3F555}"/>
              </a:ext>
            </a:extLst>
          </p:cNvPr>
          <p:cNvSpPr/>
          <p:nvPr/>
        </p:nvSpPr>
        <p:spPr>
          <a:xfrm>
            <a:off x="683568" y="2466706"/>
            <a:ext cx="3443905" cy="1846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@</a:t>
            </a:r>
            <a:r>
              <a:rPr lang="id-ID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if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condition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endParaRPr lang="id-ID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	result </a:t>
            </a:r>
            <a:r>
              <a:rPr lang="id-ID" sz="1600" dirty="0">
                <a:solidFill>
                  <a:srgbClr val="FF8000"/>
                </a:solidFill>
                <a:highlight>
                  <a:srgbClr val="FEFCF5"/>
                </a:highlight>
              </a:rPr>
              <a:t>1</a:t>
            </a:r>
            <a:endParaRPr lang="id-ID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@</a:t>
            </a:r>
            <a:r>
              <a:rPr lang="id-ID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elseif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condition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endParaRPr lang="id-ID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	result </a:t>
            </a:r>
            <a:r>
              <a:rPr lang="id-ID" sz="1600" dirty="0">
                <a:solidFill>
                  <a:srgbClr val="FF8000"/>
                </a:solidFill>
                <a:highlight>
                  <a:srgbClr val="FEFCF5"/>
                </a:highlight>
              </a:rPr>
              <a:t>2</a:t>
            </a:r>
            <a:endParaRPr lang="id-ID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@</a:t>
            </a:r>
            <a:r>
              <a:rPr lang="id-ID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else</a:t>
            </a:r>
            <a:endParaRPr lang="id-ID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	result </a:t>
            </a:r>
            <a:r>
              <a:rPr lang="id-ID" sz="1600" dirty="0">
                <a:solidFill>
                  <a:srgbClr val="FF8000"/>
                </a:solidFill>
                <a:highlight>
                  <a:srgbClr val="FEFCF5"/>
                </a:highlight>
              </a:rPr>
              <a:t>3</a:t>
            </a:r>
            <a:endParaRPr lang="id-ID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@</a:t>
            </a:r>
            <a:r>
              <a:rPr lang="id-ID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endif</a:t>
            </a:r>
            <a:endParaRPr lang="id-ID" sz="1600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BAC5006-0403-4F5F-9BF1-4D003C45B54D}"/>
              </a:ext>
            </a:extLst>
          </p:cNvPr>
          <p:cNvSpPr/>
          <p:nvPr/>
        </p:nvSpPr>
        <p:spPr>
          <a:xfrm>
            <a:off x="683567" y="4437230"/>
            <a:ext cx="3443905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@</a:t>
            </a:r>
            <a:r>
              <a:rPr lang="en-US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unless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condition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endParaRPr lang="id-ID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	condition not satisfied</a:t>
            </a:r>
          </a:p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@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EFCF5"/>
                </a:highlight>
              </a:rPr>
              <a:t>endunless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3D418B5-0D33-4D9F-92EB-4E77527D7F54}"/>
              </a:ext>
            </a:extLst>
          </p:cNvPr>
          <p:cNvSpPr/>
          <p:nvPr/>
        </p:nvSpPr>
        <p:spPr>
          <a:xfrm>
            <a:off x="4276214" y="2478186"/>
            <a:ext cx="3963344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@</a:t>
            </a:r>
            <a:r>
              <a:rPr lang="id-ID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for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600" dirty="0">
                <a:solidFill>
                  <a:srgbClr val="000080"/>
                </a:solidFill>
                <a:highlight>
                  <a:srgbClr val="FEFCF5"/>
                </a:highlight>
              </a:rPr>
              <a:t>$i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600" dirty="0">
                <a:solidFill>
                  <a:srgbClr val="FF8000"/>
                </a:solidFill>
                <a:highlight>
                  <a:srgbClr val="FEFCF5"/>
                </a:highlight>
              </a:rPr>
              <a:t>0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r>
              <a:rPr lang="id-ID" sz="1600" dirty="0">
                <a:solidFill>
                  <a:srgbClr val="000080"/>
                </a:solidFill>
                <a:highlight>
                  <a:srgbClr val="FEFCF5"/>
                </a:highlight>
              </a:rPr>
              <a:t>$i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&lt;</a:t>
            </a:r>
            <a:r>
              <a:rPr lang="id-ID" sz="1600" dirty="0">
                <a:solidFill>
                  <a:srgbClr val="FF8000"/>
                </a:solidFill>
                <a:highlight>
                  <a:srgbClr val="FEFCF5"/>
                </a:highlight>
              </a:rPr>
              <a:t>10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r>
              <a:rPr lang="id-ID" sz="1600" dirty="0">
                <a:solidFill>
                  <a:srgbClr val="000080"/>
                </a:solidFill>
                <a:highlight>
                  <a:srgbClr val="FEFCF5"/>
                </a:highlight>
              </a:rPr>
              <a:t>$i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++)</a:t>
            </a:r>
            <a:endParaRPr lang="id-ID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	loop </a:t>
            </a:r>
          </a:p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@</a:t>
            </a:r>
            <a:r>
              <a:rPr lang="id-ID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endfor</a:t>
            </a:r>
            <a:endParaRPr lang="id-ID" sz="1600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4FA93E2-0CCD-4FA0-94FE-3DD8D83FD633}"/>
              </a:ext>
            </a:extLst>
          </p:cNvPr>
          <p:cNvSpPr/>
          <p:nvPr/>
        </p:nvSpPr>
        <p:spPr>
          <a:xfrm>
            <a:off x="4276214" y="3451591"/>
            <a:ext cx="3975100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@</a:t>
            </a:r>
            <a:r>
              <a:rPr lang="id-ID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foreach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600" dirty="0">
                <a:solidFill>
                  <a:srgbClr val="000080"/>
                </a:solidFill>
                <a:highlight>
                  <a:srgbClr val="FEFCF5"/>
                </a:highlight>
              </a:rPr>
              <a:t>$users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as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000080"/>
                </a:solidFill>
                <a:highlight>
                  <a:srgbClr val="FEFCF5"/>
                </a:highlight>
              </a:rPr>
              <a:t>$user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endParaRPr lang="id-ID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	loop 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{{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000080"/>
                </a:solidFill>
                <a:highlight>
                  <a:srgbClr val="FEFCF5"/>
                </a:highlight>
              </a:rPr>
              <a:t>$user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attribute 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}}</a:t>
            </a:r>
            <a:endParaRPr lang="id-ID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@</a:t>
            </a:r>
            <a:r>
              <a:rPr lang="id-ID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endforeach</a:t>
            </a:r>
            <a:endParaRPr lang="id-ID" sz="1600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332499F-620B-47A7-B264-E68FAE0F1D4B}"/>
              </a:ext>
            </a:extLst>
          </p:cNvPr>
          <p:cNvSpPr/>
          <p:nvPr/>
        </p:nvSpPr>
        <p:spPr>
          <a:xfrm>
            <a:off x="4276214" y="4444945"/>
            <a:ext cx="3963344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@</a:t>
            </a:r>
            <a:r>
              <a:rPr lang="id-ID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for</a:t>
            </a:r>
            <a:r>
              <a:rPr lang="en-US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else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600" dirty="0">
                <a:solidFill>
                  <a:srgbClr val="000080"/>
                </a:solidFill>
                <a:highlight>
                  <a:srgbClr val="FEFCF5"/>
                </a:highlight>
              </a:rPr>
              <a:t>$users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as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000080"/>
                </a:solidFill>
                <a:highlight>
                  <a:srgbClr val="FEFCF5"/>
                </a:highlight>
              </a:rPr>
              <a:t>$user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endParaRPr lang="id-ID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	loop 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{{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000080"/>
                </a:solidFill>
                <a:highlight>
                  <a:srgbClr val="FEFCF5"/>
                </a:highlight>
              </a:rPr>
              <a:t>$user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attribute 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}}</a:t>
            </a:r>
            <a:endParaRPr lang="id-ID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@</a:t>
            </a:r>
            <a:r>
              <a:rPr lang="id-ID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empty</a:t>
            </a:r>
            <a:endParaRPr lang="id-ID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	No user</a:t>
            </a:r>
          </a:p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@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EFCF5"/>
                </a:highlight>
              </a:rPr>
              <a:t>endforelse</a:t>
            </a:r>
            <a:endParaRPr lang="id-ID" sz="1600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9ED998B-6B00-4B86-9C04-A23511073672}"/>
              </a:ext>
            </a:extLst>
          </p:cNvPr>
          <p:cNvSpPr/>
          <p:nvPr/>
        </p:nvSpPr>
        <p:spPr>
          <a:xfrm>
            <a:off x="679273" y="5390584"/>
            <a:ext cx="3448200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@</a:t>
            </a:r>
            <a:r>
              <a:rPr lang="id-ID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while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condition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endParaRPr lang="id-ID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	loop</a:t>
            </a:r>
          </a:p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@</a:t>
            </a:r>
            <a:r>
              <a:rPr lang="id-ID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endwhile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95273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Layout File – Blade Template - 1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Using basic view means we need to duplicate some codes (style, title, </a:t>
            </a:r>
            <a:r>
              <a:rPr lang="en-US" altLang="en-US" sz="2400" dirty="0" err="1"/>
              <a:t>etc</a:t>
            </a:r>
            <a:r>
              <a:rPr lang="en-US" altLang="en-US" sz="2400" dirty="0"/>
              <a:t>) in each view page</a:t>
            </a:r>
          </a:p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Use master file / layout </a:t>
            </a:r>
            <a:r>
              <a:rPr lang="en-US" altLang="en-US" sz="2400" dirty="0" smtClean="0"/>
              <a:t>file </a:t>
            </a:r>
            <a:r>
              <a:rPr lang="en-US" altLang="en-US" sz="2400" dirty="0" err="1"/>
              <a:t>laravel</a:t>
            </a:r>
            <a:r>
              <a:rPr lang="en-US" altLang="en-US" sz="2400" dirty="0"/>
              <a:t> blade 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sz="2200" dirty="0" err="1">
                <a:solidFill>
                  <a:srgbClr val="FF0000"/>
                </a:solidFill>
              </a:rPr>
              <a:t>Filename.blade.php</a:t>
            </a:r>
            <a:endParaRPr lang="en-US" altLang="en-US" sz="2200" dirty="0">
              <a:solidFill>
                <a:srgbClr val="FF0000"/>
              </a:solidFill>
            </a:endParaRPr>
          </a:p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Content file can extend the master layout file to add the content</a:t>
            </a:r>
          </a:p>
          <a:p>
            <a:pPr lvl="1" algn="just" eaLnBrk="1" hangingPunct="1">
              <a:buClrTx/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3783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Layout File – Blade Template - 2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188" y="1700808"/>
            <a:ext cx="8856663" cy="4319587"/>
          </a:xfrm>
        </p:spPr>
        <p:txBody>
          <a:bodyPr/>
          <a:lstStyle/>
          <a:p>
            <a:pPr lvl="1" algn="just" eaLnBrk="1" hangingPunct="1">
              <a:buClrTx/>
            </a:pPr>
            <a:r>
              <a:rPr lang="en-US" altLang="en-US" dirty="0"/>
              <a:t>'@' keyword </a:t>
            </a:r>
          </a:p>
          <a:p>
            <a:pPr lvl="2" algn="just" eaLnBrk="1" hangingPunct="1"/>
            <a:r>
              <a:rPr lang="en-US" altLang="en-US" dirty="0">
                <a:solidFill>
                  <a:srgbClr val="FF0000"/>
                </a:solidFill>
              </a:rPr>
              <a:t>@include</a:t>
            </a:r>
            <a:r>
              <a:rPr lang="en-US" altLang="en-US" dirty="0"/>
              <a:t>('view file')</a:t>
            </a:r>
          </a:p>
          <a:p>
            <a:pPr lvl="3" algn="just" eaLnBrk="1" hangingPunct="1"/>
            <a:r>
              <a:rPr lang="en-US" altLang="en-US" sz="2200" dirty="0"/>
              <a:t>Show / insert partial view</a:t>
            </a:r>
          </a:p>
          <a:p>
            <a:pPr lvl="1" algn="just" eaLnBrk="1" hangingPunct="1">
              <a:buClrTx/>
            </a:pPr>
            <a:r>
              <a:rPr lang="en-US" altLang="en-US" dirty="0"/>
              <a:t>Master file</a:t>
            </a:r>
          </a:p>
          <a:p>
            <a:pPr lvl="2" algn="just" eaLnBrk="1" hangingPunct="1"/>
            <a:r>
              <a:rPr lang="en-US" altLang="en-US" dirty="0">
                <a:solidFill>
                  <a:srgbClr val="FF0000"/>
                </a:solidFill>
              </a:rPr>
              <a:t>@section</a:t>
            </a:r>
            <a:r>
              <a:rPr lang="en-US" altLang="en-US" dirty="0"/>
              <a:t>('layout type') - </a:t>
            </a:r>
            <a:r>
              <a:rPr lang="en-US" altLang="en-US" dirty="0">
                <a:solidFill>
                  <a:srgbClr val="FF0000"/>
                </a:solidFill>
              </a:rPr>
              <a:t>@show</a:t>
            </a:r>
          </a:p>
          <a:p>
            <a:pPr lvl="2" algn="just" eaLnBrk="1" hangingPunct="1"/>
            <a:r>
              <a:rPr lang="en-US" altLang="en-US" dirty="0">
                <a:solidFill>
                  <a:srgbClr val="FF0000"/>
                </a:solidFill>
              </a:rPr>
              <a:t>@yield</a:t>
            </a:r>
            <a:r>
              <a:rPr lang="en-US" altLang="en-US" dirty="0"/>
              <a:t>('layout type ')</a:t>
            </a:r>
          </a:p>
          <a:p>
            <a:pPr lvl="1" algn="just" eaLnBrk="1" hangingPunct="1">
              <a:buClrTx/>
            </a:pPr>
            <a:r>
              <a:rPr lang="en-US" altLang="en-US" dirty="0"/>
              <a:t>Content file</a:t>
            </a:r>
          </a:p>
          <a:p>
            <a:pPr lvl="2" algn="just" eaLnBrk="1" hangingPunct="1"/>
            <a:r>
              <a:rPr lang="en-US" altLang="en-US" dirty="0">
                <a:solidFill>
                  <a:srgbClr val="FF0000"/>
                </a:solidFill>
              </a:rPr>
              <a:t>@extends</a:t>
            </a:r>
            <a:r>
              <a:rPr lang="en-US" altLang="en-US" dirty="0"/>
              <a:t>('master layout file')</a:t>
            </a:r>
          </a:p>
          <a:p>
            <a:pPr lvl="2" algn="just" eaLnBrk="1" hangingPunct="1"/>
            <a:r>
              <a:rPr lang="en-US" altLang="en-US" dirty="0">
                <a:solidFill>
                  <a:srgbClr val="FF0000"/>
                </a:solidFill>
              </a:rPr>
              <a:t>@section</a:t>
            </a:r>
            <a:r>
              <a:rPr lang="en-US" altLang="en-US" dirty="0"/>
              <a:t>('layout type') - </a:t>
            </a:r>
            <a:r>
              <a:rPr lang="en-US" altLang="en-US" dirty="0">
                <a:solidFill>
                  <a:srgbClr val="FF0000"/>
                </a:solidFill>
              </a:rPr>
              <a:t>@stop</a:t>
            </a:r>
          </a:p>
          <a:p>
            <a:pPr lvl="3" algn="just" eaLnBrk="1" hangingPunct="1"/>
            <a:r>
              <a:rPr lang="en-US" altLang="en-US" sz="2200" dirty="0"/>
              <a:t>Override master section with the same layout type</a:t>
            </a:r>
          </a:p>
          <a:p>
            <a:pPr lvl="1" algn="just" eaLnBrk="1" hangingPunct="1">
              <a:buClrTx/>
            </a:pPr>
            <a:endParaRPr lang="en-US" altLang="en-US" dirty="0"/>
          </a:p>
          <a:p>
            <a:pPr lvl="1" algn="just" eaLnBrk="1" hangingPunct="1">
              <a:buClrTx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59836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Layout File – Example Controller File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8599FE8-898D-44CC-95E9-B172A50FB8F2}"/>
              </a:ext>
            </a:extLst>
          </p:cNvPr>
          <p:cNvSpPr/>
          <p:nvPr/>
        </p:nvSpPr>
        <p:spPr>
          <a:xfrm>
            <a:off x="392153" y="1628800"/>
            <a:ext cx="830165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…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highlight>
                  <a:srgbClr val="FEFCF5"/>
                </a:highlight>
              </a:rPr>
              <a:t>Route</a:t>
            </a:r>
            <a:r>
              <a:rPr lang="id-ID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dirty="0">
                <a:solidFill>
                  <a:srgbClr val="000000"/>
                </a:solidFill>
                <a:highlight>
                  <a:srgbClr val="FEFCF5"/>
                </a:highlight>
              </a:rPr>
              <a:t>get</a:t>
            </a:r>
            <a:r>
              <a:rPr lang="id-ID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</a:rPr>
              <a:t>page1</a:t>
            </a:r>
            <a:r>
              <a:rPr lang="id-ID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id-ID" dirty="0">
                <a:solidFill>
                  <a:srgbClr val="808080"/>
                </a:solidFill>
                <a:highlight>
                  <a:srgbClr val="FEFCF5"/>
                </a:highlight>
              </a:rPr>
              <a:t>'PagesController@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</a:rPr>
              <a:t>page1</a:t>
            </a:r>
            <a:r>
              <a:rPr lang="id-ID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R</a:t>
            </a:r>
            <a:r>
              <a:rPr lang="id-ID" dirty="0">
                <a:solidFill>
                  <a:srgbClr val="000000"/>
                </a:solidFill>
                <a:highlight>
                  <a:srgbClr val="FEFCF5"/>
                </a:highlight>
              </a:rPr>
              <a:t>oute</a:t>
            </a:r>
            <a:r>
              <a:rPr lang="id-ID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dirty="0">
                <a:solidFill>
                  <a:srgbClr val="000000"/>
                </a:solidFill>
                <a:highlight>
                  <a:srgbClr val="FEFCF5"/>
                </a:highlight>
              </a:rPr>
              <a:t>get</a:t>
            </a:r>
            <a:r>
              <a:rPr lang="id-ID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</a:rPr>
              <a:t>page2</a:t>
            </a:r>
            <a:r>
              <a:rPr lang="id-ID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id-ID" dirty="0">
                <a:solidFill>
                  <a:srgbClr val="808080"/>
                </a:solidFill>
                <a:highlight>
                  <a:srgbClr val="FEFCF5"/>
                </a:highlight>
              </a:rPr>
              <a:t>'PagesController@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</a:rPr>
              <a:t>page2</a:t>
            </a:r>
            <a:r>
              <a:rPr lang="id-ID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dirty="0">
                <a:solidFill>
                  <a:srgbClr val="8000FF"/>
                </a:solidFill>
                <a:highlight>
                  <a:srgbClr val="FEFCF5"/>
                </a:highlight>
              </a:rPr>
              <a:t>); </a:t>
            </a:r>
            <a:endParaRPr lang="en-US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0070436-A2C4-40CF-8C8B-8EBB6EDE3342}"/>
              </a:ext>
            </a:extLst>
          </p:cNvPr>
          <p:cNvSpPr/>
          <p:nvPr/>
        </p:nvSpPr>
        <p:spPr>
          <a:xfrm>
            <a:off x="7075259" y="2803033"/>
            <a:ext cx="1407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routes/</a:t>
            </a:r>
            <a:r>
              <a:rPr lang="en-US" sz="1400" dirty="0" err="1"/>
              <a:t>web.php</a:t>
            </a:r>
            <a:endParaRPr lang="id-ID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0ED7F61-45D5-413F-935A-4964C93CFAAA}"/>
              </a:ext>
            </a:extLst>
          </p:cNvPr>
          <p:cNvSpPr/>
          <p:nvPr/>
        </p:nvSpPr>
        <p:spPr>
          <a:xfrm>
            <a:off x="392153" y="3284984"/>
            <a:ext cx="8301654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…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b="1" dirty="0">
                <a:solidFill>
                  <a:srgbClr val="0000FF"/>
                </a:solidFill>
                <a:highlight>
                  <a:srgbClr val="FEFCF5"/>
                </a:highlight>
              </a:rPr>
              <a:t>class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PagesController </a:t>
            </a:r>
            <a:r>
              <a:rPr lang="id-ID" sz="1800" b="1" dirty="0">
                <a:solidFill>
                  <a:srgbClr val="0000FF"/>
                </a:solidFill>
                <a:highlight>
                  <a:srgbClr val="FEFCF5"/>
                </a:highlight>
              </a:rPr>
              <a:t>extends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Controller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8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page1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(){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$name1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'Andi'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		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US" sz="1800" b="1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view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'pages.page1'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compact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'name1'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));</a:t>
            </a:r>
            <a:endParaRPr lang="en-US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8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page2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(){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$name2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'Budi'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US" sz="1800" b="1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view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'pages.page2'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compact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'name2'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));</a:t>
            </a:r>
            <a:endParaRPr lang="en-US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sz="18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	…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04C653C-6D91-49E9-9045-06394C81CC64}"/>
              </a:ext>
            </a:extLst>
          </p:cNvPr>
          <p:cNvSpPr/>
          <p:nvPr/>
        </p:nvSpPr>
        <p:spPr>
          <a:xfrm>
            <a:off x="4966442" y="6237312"/>
            <a:ext cx="3921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app/Http/Controllers/</a:t>
            </a:r>
            <a:r>
              <a:rPr lang="en-US" sz="1400" dirty="0" err="1"/>
              <a:t>PagesController.php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401264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Layout File – Example Content File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54AE03C-B74C-4B71-9515-ED87115F1503}"/>
              </a:ext>
            </a:extLst>
          </p:cNvPr>
          <p:cNvSpPr/>
          <p:nvPr/>
        </p:nvSpPr>
        <p:spPr>
          <a:xfrm>
            <a:off x="365126" y="1977656"/>
            <a:ext cx="4203878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@extends('layout')</a:t>
            </a:r>
          </a:p>
          <a:p>
            <a:endParaRPr lang="id-ID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@section('sidebar')</a:t>
            </a:r>
          </a:p>
          <a:p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600" dirty="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Page 1 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Sidebar</a:t>
            </a:r>
            <a:r>
              <a:rPr lang="id-ID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id-ID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@stop</a:t>
            </a:r>
          </a:p>
          <a:p>
            <a:endParaRPr lang="id-ID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@section('content')</a:t>
            </a:r>
          </a:p>
          <a:p>
            <a:r>
              <a:rPr lang="id-ID" sz="1600" dirty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This is About 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{{ $name1 }}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id-ID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600" dirty="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this is from page 1 </a:t>
            </a:r>
            <a:r>
              <a:rPr lang="id-ID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id-ID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@stop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id-ID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E08E8BB-ADB5-42A8-A47C-58B40FB9D670}"/>
              </a:ext>
            </a:extLst>
          </p:cNvPr>
          <p:cNvSpPr/>
          <p:nvPr/>
        </p:nvSpPr>
        <p:spPr>
          <a:xfrm>
            <a:off x="1706858" y="5361635"/>
            <a:ext cx="28953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views/pages/page1.blade.php</a:t>
            </a:r>
            <a:endParaRPr lang="id-ID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9A06795-770E-4D18-A55C-014E7AFEA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955" y="1977656"/>
            <a:ext cx="4143375" cy="23336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99067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Layout File – Example Content File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870C564-11EA-4900-A5E2-8D4C1FE01B15}"/>
              </a:ext>
            </a:extLst>
          </p:cNvPr>
          <p:cNvSpPr/>
          <p:nvPr/>
        </p:nvSpPr>
        <p:spPr>
          <a:xfrm>
            <a:off x="365126" y="1977656"/>
            <a:ext cx="4203878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@extends('layout')</a:t>
            </a:r>
          </a:p>
          <a:p>
            <a:endParaRPr lang="id-ID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id-ID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@section('content')</a:t>
            </a:r>
          </a:p>
          <a:p>
            <a:r>
              <a:rPr lang="id-ID" sz="1600" dirty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This is About 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{{ $name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2</a:t>
            </a:r>
            <a:r>
              <a:rPr lang="id-ID" sz="1600" dirty="0">
                <a:solidFill>
                  <a:srgbClr val="000000"/>
                </a:solidFill>
                <a:highlight>
                  <a:srgbClr val="FFFFFF"/>
                </a:highlight>
              </a:rPr>
              <a:t> }}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id-ID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600" dirty="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this is from page 2 </a:t>
            </a:r>
            <a:r>
              <a:rPr lang="id-ID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id-ID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@stop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id-ID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283704D-D4A7-44F3-A36D-647AD19A3533}"/>
              </a:ext>
            </a:extLst>
          </p:cNvPr>
          <p:cNvSpPr/>
          <p:nvPr/>
        </p:nvSpPr>
        <p:spPr>
          <a:xfrm>
            <a:off x="1673660" y="4682014"/>
            <a:ext cx="28953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views/pages/page2.blade.php</a:t>
            </a:r>
            <a:endParaRPr lang="id-ID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835BA51-AB31-4CDA-91B5-46C48729EA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42"/>
          <a:stretch/>
        </p:blipFill>
        <p:spPr>
          <a:xfrm>
            <a:off x="4778237" y="1977656"/>
            <a:ext cx="4079274" cy="2400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4888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Model – View – Control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r>
              <a:rPr lang="en-GB" altLang="en-US"/>
              <a:t>Example</a:t>
            </a:r>
          </a:p>
          <a:p>
            <a:pPr lvl="2" algn="just" eaLnBrk="1" hangingPunct="1"/>
            <a:r>
              <a:rPr lang="en-GB" altLang="en-US"/>
              <a:t>Managing 'student' data</a:t>
            </a:r>
          </a:p>
          <a:p>
            <a:pPr lvl="1" algn="just" eaLnBrk="1" hangingPunct="1">
              <a:buClrTx/>
            </a:pPr>
            <a:r>
              <a:rPr lang="en-GB" altLang="en-US"/>
              <a:t>Table Model name</a:t>
            </a:r>
          </a:p>
          <a:p>
            <a:pPr lvl="2" algn="just" eaLnBrk="1" hangingPunct="1"/>
            <a:r>
              <a:rPr lang="en-GB" altLang="en-US"/>
              <a:t>student data =&gt; 'students' table</a:t>
            </a:r>
          </a:p>
          <a:p>
            <a:pPr lvl="1" algn="just" eaLnBrk="1" hangingPunct="1">
              <a:buClrTx/>
            </a:pPr>
            <a:r>
              <a:rPr lang="en-GB" altLang="en-US"/>
              <a:t>Controller name</a:t>
            </a:r>
          </a:p>
          <a:p>
            <a:pPr lvl="2" algn="just" eaLnBrk="1" hangingPunct="1"/>
            <a:r>
              <a:rPr lang="en-GB" altLang="en-US"/>
              <a:t>student data =&gt; '</a:t>
            </a:r>
            <a:r>
              <a:rPr lang="en-GB" altLang="en-US">
                <a:solidFill>
                  <a:srgbClr val="FF0000"/>
                </a:solidFill>
              </a:rPr>
              <a:t>studentsController.php</a:t>
            </a:r>
            <a:r>
              <a:rPr lang="en-GB" altLang="en-US"/>
              <a:t>'</a:t>
            </a:r>
          </a:p>
          <a:p>
            <a:pPr lvl="1" algn="just" eaLnBrk="1" hangingPunct="1">
              <a:buClrTx/>
            </a:pPr>
            <a:r>
              <a:rPr lang="en-GB" altLang="en-US"/>
              <a:t>View Resource directory name</a:t>
            </a:r>
          </a:p>
          <a:p>
            <a:pPr lvl="2" algn="just" eaLnBrk="1" hangingPunct="1"/>
            <a:r>
              <a:rPr lang="en-GB" altLang="en-US">
                <a:solidFill>
                  <a:srgbClr val="FF0000"/>
                </a:solidFill>
              </a:rPr>
              <a:t>/resources/views/students</a:t>
            </a:r>
          </a:p>
          <a:p>
            <a:pPr lvl="1" algn="just" eaLnBrk="1" hangingPunct="1">
              <a:buClrTx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57571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Model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r>
              <a:rPr lang="en-GB" altLang="en-US"/>
              <a:t>Use migration and eloquent class</a:t>
            </a:r>
          </a:p>
          <a:p>
            <a:pPr lvl="2" algn="just" eaLnBrk="1" hangingPunct="1"/>
            <a:r>
              <a:rPr lang="en-GB" altLang="en-US"/>
              <a:t>Blueprint model</a:t>
            </a:r>
          </a:p>
          <a:p>
            <a:pPr lvl="3" algn="just" eaLnBrk="1" hangingPunct="1"/>
            <a:r>
              <a:rPr lang="en-GB" altLang="en-US" sz="1800">
                <a:solidFill>
                  <a:srgbClr val="FF0000"/>
                </a:solidFill>
              </a:rPr>
              <a:t>php artisan make:migration create_students_table --create="students"</a:t>
            </a:r>
          </a:p>
          <a:p>
            <a:pPr lvl="2" eaLnBrk="1" hangingPunct="1"/>
            <a:r>
              <a:rPr lang="en-GB" altLang="en-US"/>
              <a:t>File created : </a:t>
            </a:r>
            <a:r>
              <a:rPr lang="en-GB" altLang="en-US">
                <a:solidFill>
                  <a:srgbClr val="FF0000"/>
                </a:solidFill>
              </a:rPr>
              <a:t>database/migrations/create_students_table.php</a:t>
            </a:r>
          </a:p>
          <a:p>
            <a:pPr lvl="1" algn="just" eaLnBrk="1" hangingPunct="1">
              <a:buClrTx/>
            </a:pPr>
            <a:r>
              <a:rPr lang="en-GB" altLang="en-US"/>
              <a:t>ORM model</a:t>
            </a:r>
          </a:p>
          <a:p>
            <a:pPr lvl="2" algn="just" eaLnBrk="1" hangingPunct="1"/>
            <a:r>
              <a:rPr lang="en-GB" altLang="en-US">
                <a:solidFill>
                  <a:srgbClr val="FF0000"/>
                </a:solidFill>
              </a:rPr>
              <a:t>php artisan make:model student</a:t>
            </a:r>
          </a:p>
          <a:p>
            <a:pPr lvl="2" algn="just" eaLnBrk="1" hangingPunct="1"/>
            <a:r>
              <a:rPr lang="en-GB" altLang="en-US"/>
              <a:t>File created : </a:t>
            </a:r>
            <a:r>
              <a:rPr lang="en-GB" altLang="en-US">
                <a:solidFill>
                  <a:srgbClr val="FF0000"/>
                </a:solidFill>
              </a:rPr>
              <a:t>app/student.php</a:t>
            </a:r>
          </a:p>
          <a:p>
            <a:pPr lvl="1" algn="just" eaLnBrk="1" hangingPunct="1">
              <a:buClrTx/>
            </a:pPr>
            <a:r>
              <a:rPr lang="en-GB" altLang="en-US"/>
              <a:t>You’ll learn it more at migration database and eloquent part</a:t>
            </a:r>
          </a:p>
          <a:p>
            <a:pPr lvl="1" algn="just" eaLnBrk="1" hangingPunct="1">
              <a:buClrTx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60820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View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r>
              <a:rPr lang="en-GB" altLang="en-US" dirty="0"/>
              <a:t>Create view under students directory</a:t>
            </a:r>
          </a:p>
          <a:p>
            <a:pPr lvl="2" algn="just" eaLnBrk="1" hangingPunct="1"/>
            <a:r>
              <a:rPr lang="en-GB" altLang="en-US" dirty="0"/>
              <a:t>(Default naming, case using blade template)</a:t>
            </a:r>
          </a:p>
          <a:p>
            <a:pPr lvl="2" algn="just" eaLnBrk="1" hangingPunct="1"/>
            <a:r>
              <a:rPr lang="en-GB" altLang="en-US" dirty="0"/>
              <a:t>Page to view student list</a:t>
            </a:r>
          </a:p>
          <a:p>
            <a:pPr lvl="3" algn="just" eaLnBrk="1" hangingPunct="1"/>
            <a:r>
              <a:rPr lang="en-GB" altLang="en-US" sz="2200" dirty="0" err="1">
                <a:solidFill>
                  <a:srgbClr val="FF0000"/>
                </a:solidFill>
              </a:rPr>
              <a:t>index.blade.php</a:t>
            </a:r>
            <a:endParaRPr lang="en-GB" altLang="en-US" sz="2200" dirty="0">
              <a:solidFill>
                <a:srgbClr val="FF0000"/>
              </a:solidFill>
            </a:endParaRPr>
          </a:p>
          <a:p>
            <a:pPr lvl="2" algn="just" eaLnBrk="1" hangingPunct="1"/>
            <a:r>
              <a:rPr lang="en-GB" altLang="en-US" dirty="0"/>
              <a:t>Page to view input form student</a:t>
            </a:r>
          </a:p>
          <a:p>
            <a:pPr lvl="3" algn="just" eaLnBrk="1" hangingPunct="1"/>
            <a:r>
              <a:rPr lang="en-GB" altLang="en-US" sz="2200" dirty="0" err="1">
                <a:solidFill>
                  <a:srgbClr val="FF0000"/>
                </a:solidFill>
              </a:rPr>
              <a:t>create.blade.php</a:t>
            </a:r>
            <a:endParaRPr lang="en-GB" altLang="en-US" sz="2200" dirty="0">
              <a:solidFill>
                <a:srgbClr val="FF0000"/>
              </a:solidFill>
            </a:endParaRPr>
          </a:p>
          <a:p>
            <a:pPr lvl="2" algn="just" eaLnBrk="1" hangingPunct="1"/>
            <a:r>
              <a:rPr lang="en-GB" altLang="en-US" dirty="0"/>
              <a:t>Page to show detail of a student data</a:t>
            </a:r>
          </a:p>
          <a:p>
            <a:pPr lvl="3" algn="just" eaLnBrk="1" hangingPunct="1"/>
            <a:r>
              <a:rPr lang="en-GB" altLang="en-US" sz="2200" dirty="0" err="1">
                <a:solidFill>
                  <a:srgbClr val="FF0000"/>
                </a:solidFill>
              </a:rPr>
              <a:t>show.blade.php</a:t>
            </a:r>
            <a:endParaRPr lang="en-GB" altLang="en-US" sz="2200" dirty="0">
              <a:solidFill>
                <a:srgbClr val="FF0000"/>
              </a:solidFill>
            </a:endParaRPr>
          </a:p>
          <a:p>
            <a:pPr lvl="2" algn="just" eaLnBrk="1" hangingPunct="1"/>
            <a:r>
              <a:rPr lang="en-GB" altLang="en-US" dirty="0"/>
              <a:t>Page to edit student data</a:t>
            </a:r>
          </a:p>
          <a:p>
            <a:pPr lvl="3" algn="just" eaLnBrk="1" hangingPunct="1"/>
            <a:r>
              <a:rPr lang="en-GB" altLang="en-US" sz="2200" dirty="0" err="1">
                <a:solidFill>
                  <a:srgbClr val="FF0000"/>
                </a:solidFill>
              </a:rPr>
              <a:t>edit.blade.php</a:t>
            </a:r>
            <a:endParaRPr lang="en-GB" altLang="en-US" sz="2200" dirty="0">
              <a:solidFill>
                <a:srgbClr val="FF0000"/>
              </a:solidFill>
            </a:endParaRPr>
          </a:p>
          <a:p>
            <a:pPr lvl="1" algn="just" eaLnBrk="1" hangingPunct="1">
              <a:buClrTx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1899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12ABEB-AA79-46C8-A363-7AA710CE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Topics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D93912-0A18-4535-A94F-742A0FF85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Laravel 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Blade Template</a:t>
            </a:r>
          </a:p>
        </p:txBody>
      </p:sp>
    </p:spTree>
    <p:extLst>
      <p:ext uri="{BB962C8B-B14F-4D97-AF65-F5344CB8AC3E}">
        <p14:creationId xmlns:p14="http://schemas.microsoft.com/office/powerpoint/2010/main" val="896022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Controller - 1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866" y="1484784"/>
            <a:ext cx="8856663" cy="4319587"/>
          </a:xfrm>
        </p:spPr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dirty="0" err="1">
                <a:solidFill>
                  <a:srgbClr val="FF0000"/>
                </a:solidFill>
              </a:rPr>
              <a:t>php</a:t>
            </a:r>
            <a:r>
              <a:rPr lang="en-US" altLang="en-US" dirty="0">
                <a:solidFill>
                  <a:srgbClr val="FF0000"/>
                </a:solidFill>
              </a:rPr>
              <a:t> artisan </a:t>
            </a:r>
            <a:r>
              <a:rPr lang="en-US" altLang="en-US" dirty="0" err="1">
                <a:solidFill>
                  <a:srgbClr val="FF0000"/>
                </a:solidFill>
              </a:rPr>
              <a:t>make:controller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studentsController</a:t>
            </a:r>
            <a:endParaRPr lang="en-US" altLang="en-US" dirty="0">
              <a:solidFill>
                <a:srgbClr val="FF0000"/>
              </a:solidFill>
            </a:endParaRP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dirty="0"/>
              <a:t>(Generated code)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dirty="0"/>
              <a:t>Function </a:t>
            </a:r>
            <a:r>
              <a:rPr lang="en-US" altLang="en-US" dirty="0">
                <a:solidFill>
                  <a:srgbClr val="FF0000"/>
                </a:solidFill>
              </a:rPr>
              <a:t>index()</a:t>
            </a:r>
          </a:p>
          <a:p>
            <a:pPr lvl="3" algn="just" eaLnBrk="1" hangingPunct="1">
              <a:lnSpc>
                <a:spcPct val="150000"/>
              </a:lnSpc>
            </a:pPr>
            <a:r>
              <a:rPr lang="en-US" altLang="en-US" sz="2200" dirty="0"/>
              <a:t>Display a listing of the resource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dirty="0"/>
              <a:t>Function </a:t>
            </a:r>
            <a:r>
              <a:rPr lang="en-US" altLang="en-US" dirty="0">
                <a:solidFill>
                  <a:srgbClr val="FF0000"/>
                </a:solidFill>
              </a:rPr>
              <a:t>create()</a:t>
            </a:r>
          </a:p>
          <a:p>
            <a:pPr lvl="3" algn="just" eaLnBrk="1" hangingPunct="1">
              <a:lnSpc>
                <a:spcPct val="150000"/>
              </a:lnSpc>
            </a:pPr>
            <a:r>
              <a:rPr lang="en-US" altLang="en-US" sz="2200" dirty="0"/>
              <a:t>Show the form for creating a new resource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dirty="0"/>
              <a:t>Function </a:t>
            </a:r>
            <a:r>
              <a:rPr lang="en-US" altLang="en-US" dirty="0">
                <a:solidFill>
                  <a:srgbClr val="FF0000"/>
                </a:solidFill>
              </a:rPr>
              <a:t>store(Request $request)</a:t>
            </a:r>
          </a:p>
          <a:p>
            <a:pPr lvl="3" algn="just" eaLnBrk="1" hangingPunct="1">
              <a:lnSpc>
                <a:spcPct val="150000"/>
              </a:lnSpc>
            </a:pPr>
            <a:r>
              <a:rPr lang="en-US" altLang="en-US" sz="2200" dirty="0"/>
              <a:t>Store a newly created resource in storage</a:t>
            </a:r>
          </a:p>
          <a:p>
            <a:pPr lvl="1" algn="just" eaLnBrk="1" hangingPunct="1">
              <a:buClrTx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06526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Controller - 2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468" y="1484784"/>
            <a:ext cx="8856663" cy="4319587"/>
          </a:xfrm>
        </p:spPr>
        <p:txBody>
          <a:bodyPr/>
          <a:lstStyle/>
          <a:p>
            <a:pPr lvl="2" algn="just" eaLnBrk="1" hangingPunct="1">
              <a:lnSpc>
                <a:spcPct val="150000"/>
              </a:lnSpc>
            </a:pPr>
            <a:r>
              <a:rPr lang="en-US" altLang="en-US" dirty="0"/>
              <a:t>Function </a:t>
            </a:r>
            <a:r>
              <a:rPr lang="en-US" altLang="en-US" dirty="0">
                <a:solidFill>
                  <a:srgbClr val="FF0000"/>
                </a:solidFill>
              </a:rPr>
              <a:t>show($id)</a:t>
            </a:r>
          </a:p>
          <a:p>
            <a:pPr lvl="3" algn="just" eaLnBrk="1" hangingPunct="1">
              <a:lnSpc>
                <a:spcPct val="150000"/>
              </a:lnSpc>
            </a:pPr>
            <a:r>
              <a:rPr lang="en-US" altLang="en-US" sz="2400" dirty="0"/>
              <a:t>Display the specified resource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dirty="0"/>
              <a:t>Function </a:t>
            </a:r>
            <a:r>
              <a:rPr lang="en-US" altLang="en-US" dirty="0">
                <a:solidFill>
                  <a:srgbClr val="FF0000"/>
                </a:solidFill>
              </a:rPr>
              <a:t>edit($id)</a:t>
            </a:r>
          </a:p>
          <a:p>
            <a:pPr lvl="3" algn="just" eaLnBrk="1" hangingPunct="1">
              <a:lnSpc>
                <a:spcPct val="150000"/>
              </a:lnSpc>
            </a:pPr>
            <a:r>
              <a:rPr lang="en-US" altLang="en-US" sz="2400" dirty="0"/>
              <a:t>Show the form for editing the specified resource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dirty="0"/>
              <a:t>Function </a:t>
            </a:r>
            <a:r>
              <a:rPr lang="en-US" altLang="en-US" dirty="0">
                <a:solidFill>
                  <a:srgbClr val="FF0000"/>
                </a:solidFill>
              </a:rPr>
              <a:t>update(Request $request, $id)</a:t>
            </a:r>
          </a:p>
          <a:p>
            <a:pPr lvl="3" algn="just" eaLnBrk="1" hangingPunct="1">
              <a:lnSpc>
                <a:spcPct val="150000"/>
              </a:lnSpc>
            </a:pPr>
            <a:r>
              <a:rPr lang="en-US" altLang="en-US" sz="2400" dirty="0"/>
              <a:t>Update the specified resource in storage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dirty="0"/>
              <a:t>Function </a:t>
            </a:r>
            <a:r>
              <a:rPr lang="en-US" altLang="en-US" dirty="0">
                <a:solidFill>
                  <a:srgbClr val="FF0000"/>
                </a:solidFill>
              </a:rPr>
              <a:t>destroy($id)</a:t>
            </a:r>
          </a:p>
          <a:p>
            <a:pPr lvl="3" algn="just" eaLnBrk="1" hangingPunct="1">
              <a:lnSpc>
                <a:spcPct val="150000"/>
              </a:lnSpc>
            </a:pPr>
            <a:r>
              <a:rPr lang="en-US" altLang="en-US" sz="2400" dirty="0"/>
              <a:t>Remove the specified resource from </a:t>
            </a:r>
            <a:r>
              <a:rPr lang="en-US" altLang="en-US" sz="2400" dirty="0" smtClean="0"/>
              <a:t>storage</a:t>
            </a:r>
          </a:p>
          <a:p>
            <a:pPr marL="268287" lvl="1" indent="0" algn="just" eaLnBrk="1" hangingPunct="1">
              <a:lnSpc>
                <a:spcPct val="150000"/>
              </a:lnSpc>
              <a:buClrTx/>
              <a:buNone/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7488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View – Controller Routing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="" xmlns:a16="http://schemas.microsoft.com/office/drawing/2014/main" id="{037A51E4-8FF8-4DD1-82B5-75D7429392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691167"/>
              </p:ext>
            </p:extLst>
          </p:nvPr>
        </p:nvGraphicFramePr>
        <p:xfrm>
          <a:off x="251520" y="1772816"/>
          <a:ext cx="8636892" cy="424847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1973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94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452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62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Page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url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controller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74920">
                <a:tc>
                  <a:txBody>
                    <a:bodyPr/>
                    <a:lstStyle/>
                    <a:p>
                      <a:r>
                        <a:rPr lang="en-US" sz="1600" dirty="0"/>
                        <a:t>Index page</a:t>
                      </a:r>
                    </a:p>
                    <a:p>
                      <a:r>
                        <a:rPr lang="en-US" sz="1600" dirty="0"/>
                        <a:t>View List of data student</a:t>
                      </a:r>
                      <a:endParaRPr lang="id-ID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/students</a:t>
                      </a:r>
                      <a:endParaRPr lang="id-ID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studentsController@index</a:t>
                      </a:r>
                      <a:endParaRPr lang="id-ID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6222">
                <a:tc>
                  <a:txBody>
                    <a:bodyPr/>
                    <a:lstStyle/>
                    <a:p>
                      <a:r>
                        <a:rPr lang="en-US" sz="1600" dirty="0"/>
                        <a:t>View Form</a:t>
                      </a:r>
                      <a:r>
                        <a:rPr lang="en-US" sz="1600" baseline="0" dirty="0"/>
                        <a:t> input data</a:t>
                      </a:r>
                      <a:endParaRPr lang="id-ID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/students/create</a:t>
                      </a:r>
                      <a:endParaRPr lang="id-ID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studentsController@create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6222">
                <a:tc>
                  <a:txBody>
                    <a:bodyPr/>
                    <a:lstStyle/>
                    <a:p>
                      <a:r>
                        <a:rPr lang="en-US" sz="1600" dirty="0"/>
                        <a:t>View detail of selected data</a:t>
                      </a:r>
                      <a:endParaRPr lang="id-ID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/students/{id}</a:t>
                      </a:r>
                      <a:endParaRPr lang="id-ID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studentsController@show</a:t>
                      </a:r>
                      <a:endParaRPr lang="id-ID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6222">
                <a:tc>
                  <a:txBody>
                    <a:bodyPr/>
                    <a:lstStyle/>
                    <a:p>
                      <a:r>
                        <a:rPr lang="en-US" sz="1600" dirty="0"/>
                        <a:t>View form edit data</a:t>
                      </a:r>
                      <a:endParaRPr lang="id-ID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/students/{id}/edit</a:t>
                      </a:r>
                      <a:endParaRPr lang="id-ID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studentsController@edit</a:t>
                      </a:r>
                      <a:endParaRPr lang="id-ID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6222">
                <a:tc>
                  <a:txBody>
                    <a:bodyPr/>
                    <a:lstStyle/>
                    <a:p>
                      <a:r>
                        <a:rPr lang="en-US" sz="1600" dirty="0"/>
                        <a:t>Receive and Save post data </a:t>
                      </a:r>
                      <a:endParaRPr lang="id-ID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d-ID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studentsController@store</a:t>
                      </a:r>
                      <a:endParaRPr lang="id-ID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6222">
                <a:tc>
                  <a:txBody>
                    <a:bodyPr/>
                    <a:lstStyle/>
                    <a:p>
                      <a:r>
                        <a:rPr lang="en-US" sz="1600" dirty="0"/>
                        <a:t>Update data</a:t>
                      </a:r>
                      <a:endParaRPr lang="id-ID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d-ID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studentsController@update</a:t>
                      </a:r>
                      <a:endParaRPr lang="id-ID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96222">
                <a:tc>
                  <a:txBody>
                    <a:bodyPr/>
                    <a:lstStyle/>
                    <a:p>
                      <a:r>
                        <a:rPr lang="en-US" sz="1600" dirty="0"/>
                        <a:t>Delete data</a:t>
                      </a:r>
                      <a:endParaRPr lang="id-ID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d-ID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studentsController@destroy</a:t>
                      </a:r>
                      <a:endParaRPr lang="id-ID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600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Routing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021" y="1700809"/>
            <a:ext cx="8856663" cy="4032448"/>
          </a:xfrm>
        </p:spPr>
        <p:txBody>
          <a:bodyPr/>
          <a:lstStyle/>
          <a:p>
            <a:pPr lvl="1" algn="just" eaLnBrk="1" hangingPunct="1">
              <a:buClrTx/>
            </a:pPr>
            <a:r>
              <a:rPr lang="en-US" altLang="en-US" sz="2400" dirty="0"/>
              <a:t>Route listing</a:t>
            </a:r>
          </a:p>
          <a:p>
            <a:pPr lvl="2" algn="just" eaLnBrk="1" hangingPunct="1"/>
            <a:r>
              <a:rPr lang="en-US" altLang="en-US" sz="2200" dirty="0"/>
              <a:t>List all post and get route</a:t>
            </a:r>
          </a:p>
          <a:p>
            <a:pPr lvl="1" algn="just" eaLnBrk="1" hangingPunct="1">
              <a:buClrTx/>
            </a:pPr>
            <a:endParaRPr lang="en-GB" altLang="en-US" sz="2400" dirty="0"/>
          </a:p>
          <a:p>
            <a:pPr lvl="1" algn="just" eaLnBrk="1" hangingPunct="1">
              <a:buClrTx/>
            </a:pPr>
            <a:endParaRPr lang="en-GB" altLang="en-US" sz="2400" dirty="0"/>
          </a:p>
          <a:p>
            <a:pPr lvl="1" algn="just" eaLnBrk="1" hangingPunct="1">
              <a:buClrTx/>
            </a:pPr>
            <a:endParaRPr lang="en-GB" altLang="en-US" sz="2400" dirty="0"/>
          </a:p>
          <a:p>
            <a:pPr lvl="1" algn="just" eaLnBrk="1" hangingPunct="1">
              <a:buClrTx/>
            </a:pPr>
            <a:endParaRPr lang="en-GB" altLang="en-US" sz="2400" dirty="0"/>
          </a:p>
          <a:p>
            <a:pPr lvl="1" algn="just" eaLnBrk="1" hangingPunct="1">
              <a:buClrTx/>
            </a:pPr>
            <a:endParaRPr lang="en-GB" altLang="en-US" sz="2400" dirty="0"/>
          </a:p>
          <a:p>
            <a:pPr lvl="1" algn="just" eaLnBrk="1" hangingPunct="1">
              <a:buClrTx/>
            </a:pPr>
            <a:r>
              <a:rPr lang="en-US" altLang="en-US" sz="2400" dirty="0"/>
              <a:t>Route resource</a:t>
            </a:r>
          </a:p>
          <a:p>
            <a:pPr lvl="2" algn="just" eaLnBrk="1" hangingPunct="1"/>
            <a:r>
              <a:rPr lang="en-US" altLang="en-US" sz="2000" dirty="0"/>
              <a:t>Simplify all routing in one line</a:t>
            </a:r>
          </a:p>
          <a:p>
            <a:pPr lvl="2" algn="just" eaLnBrk="1" hangingPunct="1"/>
            <a:r>
              <a:rPr lang="en-US" altLang="en-US" sz="2000" dirty="0"/>
              <a:t>Same as above, as long as the naming is default</a:t>
            </a:r>
          </a:p>
          <a:p>
            <a:pPr lvl="1" algn="just" eaLnBrk="1" hangingPunct="1">
              <a:buClrTx/>
            </a:pPr>
            <a:endParaRPr lang="en-GB" alt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2CE2BF9-7E15-4AA8-81A6-254EF71EDF37}"/>
              </a:ext>
            </a:extLst>
          </p:cNvPr>
          <p:cNvSpPr/>
          <p:nvPr/>
        </p:nvSpPr>
        <p:spPr>
          <a:xfrm>
            <a:off x="899592" y="2564904"/>
            <a:ext cx="6647936" cy="20621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Route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get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'student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s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'student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s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Controller@index'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id-ID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Route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get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'student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s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/create'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'student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s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Controller@create'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id-ID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Route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post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'student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s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'student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s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Controller@store'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endParaRPr lang="en-US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Route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get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'student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s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/{id}'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'student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s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Controller@show'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sz="16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Route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get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'student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s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/{id}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/edit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'student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s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Controller@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edit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sz="16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Route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put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'student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s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/{id}'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'student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s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Controller@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update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sz="16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Route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patch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'student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s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/{id}'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'student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s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Controller@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update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sz="16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Route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delete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'student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s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/{id}'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'student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s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Controller@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destroy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sz="1600" dirty="0">
              <a:solidFill>
                <a:srgbClr val="8000FF"/>
              </a:solidFill>
              <a:highlight>
                <a:srgbClr val="FEFCF5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A9B21EF-DCB3-4F0F-9D5B-2415AEBF6BA0}"/>
              </a:ext>
            </a:extLst>
          </p:cNvPr>
          <p:cNvSpPr/>
          <p:nvPr/>
        </p:nvSpPr>
        <p:spPr>
          <a:xfrm>
            <a:off x="899592" y="5851118"/>
            <a:ext cx="6647936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d-ID" sz="1600" dirty="0">
                <a:solidFill>
                  <a:srgbClr val="000000"/>
                </a:solidFill>
                <a:highlight>
                  <a:srgbClr val="FEFCF5"/>
                </a:highlight>
              </a:rPr>
              <a:t>Route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resource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'student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s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 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'student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s</a:t>
            </a:r>
            <a:r>
              <a:rPr lang="id-ID" sz="1600" dirty="0">
                <a:solidFill>
                  <a:srgbClr val="808080"/>
                </a:solidFill>
                <a:highlight>
                  <a:srgbClr val="FEFCF5"/>
                </a:highlight>
              </a:rPr>
              <a:t>Controller'</a:t>
            </a:r>
            <a:r>
              <a:rPr lang="id-ID" sz="16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60598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Display php value</a:t>
            </a:r>
            <a:endParaRPr lang="en-US" altLang="en-US"/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dirty="0"/>
              <a:t>Assume we have a </a:t>
            </a:r>
            <a:r>
              <a:rPr lang="en-US" altLang="en-US" dirty="0" err="1"/>
              <a:t>php</a:t>
            </a:r>
            <a:r>
              <a:rPr lang="en-US" altLang="en-US" dirty="0"/>
              <a:t> variable named </a:t>
            </a:r>
            <a:r>
              <a:rPr lang="en-US" altLang="en-US" i="1" dirty="0"/>
              <a:t>$variable</a:t>
            </a:r>
          </a:p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dirty="0"/>
              <a:t>To view the value in html views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dirty="0"/>
              <a:t>Escape character format : </a:t>
            </a:r>
          </a:p>
          <a:p>
            <a:pPr lvl="3" algn="just" eaLnBrk="1" hangingPunct="1">
              <a:lnSpc>
                <a:spcPct val="150000"/>
              </a:lnSpc>
            </a:pPr>
            <a:r>
              <a:rPr lang="en-US" altLang="en-US" sz="2200" dirty="0">
                <a:solidFill>
                  <a:srgbClr val="FF0000"/>
                </a:solidFill>
              </a:rPr>
              <a:t>{{ $variable }}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dirty="0"/>
              <a:t>Un-escape character format : </a:t>
            </a:r>
          </a:p>
          <a:p>
            <a:pPr lvl="3" algn="just" eaLnBrk="1" hangingPunct="1">
              <a:lnSpc>
                <a:spcPct val="150000"/>
              </a:lnSpc>
            </a:pPr>
            <a:r>
              <a:rPr lang="en-US" altLang="en-US" sz="2200" dirty="0">
                <a:solidFill>
                  <a:srgbClr val="FF0000"/>
                </a:solidFill>
              </a:rPr>
              <a:t>{!! $variable !!}</a:t>
            </a:r>
            <a:endParaRPr lang="en-GB" alt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28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Passing Data to Views Example - 1</a:t>
            </a:r>
            <a:endParaRPr lang="en-US" altLang="en-US" sz="400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BDA6FE-D211-4506-A120-FDB32747CFD4}"/>
              </a:ext>
            </a:extLst>
          </p:cNvPr>
          <p:cNvSpPr/>
          <p:nvPr/>
        </p:nvSpPr>
        <p:spPr>
          <a:xfrm>
            <a:off x="395553" y="1820386"/>
            <a:ext cx="8301654" cy="1228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…</a:t>
            </a:r>
          </a:p>
          <a:p>
            <a:r>
              <a:rPr lang="id-ID" dirty="0">
                <a:solidFill>
                  <a:srgbClr val="000000"/>
                </a:solidFill>
                <a:highlight>
                  <a:srgbClr val="FEFCF5"/>
                </a:highlight>
              </a:rPr>
              <a:t>Route</a:t>
            </a:r>
            <a:r>
              <a:rPr lang="id-ID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dirty="0">
                <a:solidFill>
                  <a:srgbClr val="000000"/>
                </a:solidFill>
                <a:highlight>
                  <a:srgbClr val="FEFCF5"/>
                </a:highlight>
              </a:rPr>
              <a:t>get</a:t>
            </a:r>
            <a:r>
              <a:rPr lang="id-ID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</a:rPr>
              <a:t>some1</a:t>
            </a:r>
            <a:r>
              <a:rPr lang="id-ID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id-ID" dirty="0">
                <a:solidFill>
                  <a:srgbClr val="808080"/>
                </a:solidFill>
                <a:highlight>
                  <a:srgbClr val="FEFCF5"/>
                </a:highlight>
              </a:rPr>
              <a:t>'pagesController@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</a:rPr>
              <a:t>somePage1</a:t>
            </a:r>
            <a:r>
              <a:rPr lang="id-ID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id-ID" dirty="0"/>
          </a:p>
          <a:p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2D220C8-81A1-43C2-A88C-829FE72A69AC}"/>
              </a:ext>
            </a:extLst>
          </p:cNvPr>
          <p:cNvSpPr/>
          <p:nvPr/>
        </p:nvSpPr>
        <p:spPr>
          <a:xfrm>
            <a:off x="6665876" y="3122924"/>
            <a:ext cx="1407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routes/</a:t>
            </a:r>
            <a:r>
              <a:rPr lang="en-US" sz="1400" dirty="0" err="1"/>
              <a:t>web.php</a:t>
            </a:r>
            <a:endParaRPr lang="id-ID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338E4F4-D658-481E-8109-1A045F906181}"/>
              </a:ext>
            </a:extLst>
          </p:cNvPr>
          <p:cNvSpPr/>
          <p:nvPr/>
        </p:nvSpPr>
        <p:spPr>
          <a:xfrm>
            <a:off x="395553" y="3789040"/>
            <a:ext cx="830165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dirty="0">
                <a:solidFill>
                  <a:srgbClr val="000000"/>
                </a:solidFill>
                <a:highlight>
                  <a:srgbClr val="FEFCF5"/>
                </a:highlight>
              </a:rPr>
              <a:t>escape </a:t>
            </a:r>
            <a:r>
              <a:rPr lang="id-ID" dirty="0">
                <a:solidFill>
                  <a:srgbClr val="8000FF"/>
                </a:solidFill>
                <a:highlight>
                  <a:srgbClr val="FEFCF5"/>
                </a:highlight>
              </a:rPr>
              <a:t>:</a:t>
            </a:r>
            <a:r>
              <a:rPr lang="id-ID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dirty="0">
                <a:solidFill>
                  <a:srgbClr val="8000FF"/>
                </a:solidFill>
                <a:highlight>
                  <a:srgbClr val="FEFCF5"/>
                </a:highlight>
              </a:rPr>
              <a:t>{{</a:t>
            </a:r>
            <a:r>
              <a:rPr lang="id-ID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id-ID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dirty="0">
                <a:solidFill>
                  <a:srgbClr val="8000FF"/>
                </a:solidFill>
                <a:highlight>
                  <a:srgbClr val="FEFCF5"/>
                </a:highlight>
              </a:rPr>
              <a:t>}}</a:t>
            </a:r>
            <a:r>
              <a:rPr lang="id-ID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dirty="0">
                <a:solidFill>
                  <a:srgbClr val="0000FF"/>
                </a:solidFill>
                <a:highlight>
                  <a:srgbClr val="FFFFFF"/>
                </a:highlight>
              </a:rPr>
              <a:t>&lt;br&gt;</a:t>
            </a:r>
            <a:endParaRPr lang="id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dirty="0">
                <a:solidFill>
                  <a:srgbClr val="000000"/>
                </a:solidFill>
                <a:highlight>
                  <a:srgbClr val="FEFCF5"/>
                </a:highlight>
              </a:rPr>
              <a:t>unescape </a:t>
            </a:r>
            <a:r>
              <a:rPr lang="id-ID" dirty="0">
                <a:solidFill>
                  <a:srgbClr val="8000FF"/>
                </a:solidFill>
                <a:highlight>
                  <a:srgbClr val="FEFCF5"/>
                </a:highlight>
              </a:rPr>
              <a:t>:</a:t>
            </a:r>
            <a:r>
              <a:rPr lang="id-ID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dirty="0">
                <a:solidFill>
                  <a:srgbClr val="8000FF"/>
                </a:solidFill>
                <a:highlight>
                  <a:srgbClr val="FEFCF5"/>
                </a:highlight>
              </a:rPr>
              <a:t>{!!</a:t>
            </a:r>
            <a:r>
              <a:rPr lang="id-ID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id-ID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dirty="0">
                <a:solidFill>
                  <a:srgbClr val="8000FF"/>
                </a:solidFill>
                <a:highlight>
                  <a:srgbClr val="FEFCF5"/>
                </a:highlight>
              </a:rPr>
              <a:t>!!}</a:t>
            </a:r>
            <a:r>
              <a:rPr lang="id-ID" dirty="0">
                <a:solidFill>
                  <a:srgbClr val="0000FF"/>
                </a:solidFill>
                <a:highlight>
                  <a:srgbClr val="FFFFFF"/>
                </a:highlight>
              </a:rPr>
              <a:t> &lt;br&gt;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id-ID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45254CF-F287-43A4-B852-D95D2A75FC13}"/>
              </a:ext>
            </a:extLst>
          </p:cNvPr>
          <p:cNvSpPr/>
          <p:nvPr/>
        </p:nvSpPr>
        <p:spPr>
          <a:xfrm>
            <a:off x="4899556" y="4739575"/>
            <a:ext cx="38624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resources/views/pages/somePages1.php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156704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Passing Data to Views Example - 2</a:t>
            </a:r>
            <a:endParaRPr lang="en-US" altLang="en-US" sz="400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DE98CEC-2696-4D32-827D-C1E6B144D763}"/>
              </a:ext>
            </a:extLst>
          </p:cNvPr>
          <p:cNvSpPr/>
          <p:nvPr/>
        </p:nvSpPr>
        <p:spPr>
          <a:xfrm>
            <a:off x="5362253" y="5699591"/>
            <a:ext cx="3098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localhost/project1/public/some1</a:t>
            </a:r>
            <a:endParaRPr lang="id-ID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496CF6E-8209-4724-819B-842DD12B7707}"/>
              </a:ext>
            </a:extLst>
          </p:cNvPr>
          <p:cNvSpPr/>
          <p:nvPr/>
        </p:nvSpPr>
        <p:spPr>
          <a:xfrm>
            <a:off x="323528" y="1741719"/>
            <a:ext cx="825927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class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PagesController </a:t>
            </a:r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extends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Controller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sz="18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somePage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1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(){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&lt;b&gt; 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Andi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 &lt;/b&gt;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US" sz="1800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view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'pages.somePages1'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)-&gt;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with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'name'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, </a:t>
            </a:r>
            <a:r>
              <a:rPr lang="en-US" sz="1800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sz="18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	…</a:t>
            </a:r>
          </a:p>
          <a:p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id-ID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CEAE721-24CA-4D5E-854B-07688CEB41C0}"/>
              </a:ext>
            </a:extLst>
          </p:cNvPr>
          <p:cNvSpPr/>
          <p:nvPr/>
        </p:nvSpPr>
        <p:spPr>
          <a:xfrm>
            <a:off x="4653266" y="3642236"/>
            <a:ext cx="3929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app/Http/Controllers/</a:t>
            </a:r>
            <a:r>
              <a:rPr lang="en-US" sz="1400" dirty="0" err="1"/>
              <a:t>pagesController.php</a:t>
            </a:r>
            <a:endParaRPr lang="id-ID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A1B3065-1E5B-4CEB-88C6-11B8B13B4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53" y="4220849"/>
            <a:ext cx="5029200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146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php array value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r>
              <a:rPr lang="en-US" altLang="en-US" dirty="0"/>
              <a:t>Assume we have a </a:t>
            </a:r>
            <a:r>
              <a:rPr lang="en-US" altLang="en-US" dirty="0" err="1"/>
              <a:t>php</a:t>
            </a:r>
            <a:r>
              <a:rPr lang="en-US" altLang="en-US" dirty="0"/>
              <a:t> array named $array</a:t>
            </a:r>
          </a:p>
          <a:p>
            <a:pPr lvl="2" algn="just" eaLnBrk="1" hangingPunct="1"/>
            <a:r>
              <a:rPr lang="en-US" altLang="en-US" dirty="0"/>
              <a:t>$array = [];</a:t>
            </a:r>
          </a:p>
          <a:p>
            <a:pPr lvl="2" algn="just" eaLnBrk="1" hangingPunct="1"/>
            <a:r>
              <a:rPr lang="en-US" altLang="en-US" dirty="0"/>
              <a:t>$array['keys1'] = 'value1';</a:t>
            </a:r>
          </a:p>
          <a:p>
            <a:pPr lvl="2" algn="just" eaLnBrk="1" hangingPunct="1"/>
            <a:r>
              <a:rPr lang="en-US" altLang="en-US" dirty="0"/>
              <a:t>$array['keys2'] = 'value2';</a:t>
            </a:r>
          </a:p>
          <a:p>
            <a:pPr lvl="1" algn="just" eaLnBrk="1" hangingPunct="1">
              <a:buClrTx/>
            </a:pPr>
            <a:endParaRPr lang="en-US" altLang="en-US" dirty="0"/>
          </a:p>
          <a:p>
            <a:pPr lvl="1" algn="just" eaLnBrk="1" hangingPunct="1">
              <a:buClrTx/>
            </a:pPr>
            <a:r>
              <a:rPr lang="en-US" altLang="en-US" dirty="0"/>
              <a:t>To view the value in html views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dirty="0"/>
              <a:t>Escape character format : </a:t>
            </a:r>
          </a:p>
          <a:p>
            <a:pPr lvl="3" algn="just" eaLnBrk="1" hangingPunct="1">
              <a:lnSpc>
                <a:spcPct val="150000"/>
              </a:lnSpc>
            </a:pPr>
            <a:r>
              <a:rPr lang="en-US" altLang="en-US" sz="2200" dirty="0"/>
              <a:t>{{ $keys1 }} {{ $keys2 }}</a:t>
            </a:r>
          </a:p>
          <a:p>
            <a:pPr lvl="1" algn="just" eaLnBrk="1" hangingPunct="1">
              <a:buClrTx/>
            </a:pPr>
            <a:endParaRPr lang="en-US" altLang="en-US" dirty="0"/>
          </a:p>
          <a:p>
            <a:pPr lvl="1" algn="just" eaLnBrk="1" hangingPunct="1">
              <a:buClrTx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2778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Passing Array to Views Example - 1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3E9A94B-A922-4243-8991-077388236476}"/>
              </a:ext>
            </a:extLst>
          </p:cNvPr>
          <p:cNvSpPr/>
          <p:nvPr/>
        </p:nvSpPr>
        <p:spPr>
          <a:xfrm>
            <a:off x="389909" y="2052642"/>
            <a:ext cx="830165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…</a:t>
            </a:r>
          </a:p>
          <a:p>
            <a:r>
              <a:rPr lang="id-ID" dirty="0">
                <a:solidFill>
                  <a:srgbClr val="000000"/>
                </a:solidFill>
                <a:highlight>
                  <a:srgbClr val="FEFCF5"/>
                </a:highlight>
              </a:rPr>
              <a:t>Route</a:t>
            </a:r>
            <a:r>
              <a:rPr lang="id-ID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d-ID" dirty="0">
                <a:solidFill>
                  <a:srgbClr val="000000"/>
                </a:solidFill>
                <a:highlight>
                  <a:srgbClr val="FEFCF5"/>
                </a:highlight>
              </a:rPr>
              <a:t>get</a:t>
            </a:r>
            <a:r>
              <a:rPr lang="id-ID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>
                <a:solidFill>
                  <a:srgbClr val="808080"/>
                </a:solidFill>
                <a:highlight>
                  <a:srgbClr val="FEFCF5"/>
                </a:highlight>
              </a:rPr>
              <a:t>some2</a:t>
            </a:r>
            <a:r>
              <a:rPr lang="id-ID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id-ID" dirty="0">
                <a:solidFill>
                  <a:srgbClr val="808080"/>
                </a:solidFill>
                <a:highlight>
                  <a:srgbClr val="FEFCF5"/>
                </a:highlight>
              </a:rPr>
              <a:t>'pagesController</a:t>
            </a:r>
            <a:r>
              <a:rPr lang="id-ID">
                <a:solidFill>
                  <a:srgbClr val="808080"/>
                </a:solidFill>
                <a:highlight>
                  <a:srgbClr val="FEFCF5"/>
                </a:highlight>
              </a:rPr>
              <a:t>@</a:t>
            </a:r>
            <a:r>
              <a:rPr lang="en-US">
                <a:solidFill>
                  <a:srgbClr val="808080"/>
                </a:solidFill>
                <a:highlight>
                  <a:srgbClr val="FEFCF5"/>
                </a:highlight>
              </a:rPr>
              <a:t>somePage2</a:t>
            </a:r>
            <a:r>
              <a:rPr lang="id-ID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id-ID" dirty="0"/>
          </a:p>
          <a:p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766EACA-7560-4F62-8DE0-F4C22F0CBFBC}"/>
              </a:ext>
            </a:extLst>
          </p:cNvPr>
          <p:cNvSpPr/>
          <p:nvPr/>
        </p:nvSpPr>
        <p:spPr>
          <a:xfrm>
            <a:off x="6632702" y="2972364"/>
            <a:ext cx="1407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routes/web.</a:t>
            </a:r>
            <a:r>
              <a:rPr lang="en-US" sz="1400" dirty="0" err="1"/>
              <a:t>php</a:t>
            </a:r>
            <a:endParaRPr lang="id-ID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54D3A81-E551-4788-845D-1674EBCF2C6B}"/>
              </a:ext>
            </a:extLst>
          </p:cNvPr>
          <p:cNvSpPr/>
          <p:nvPr/>
        </p:nvSpPr>
        <p:spPr>
          <a:xfrm>
            <a:off x="389909" y="3486269"/>
            <a:ext cx="830165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>
                <a:solidFill>
                  <a:srgbClr val="000000"/>
                </a:solidFill>
              </a:rPr>
              <a:t>escape : &lt;br&gt;</a:t>
            </a:r>
          </a:p>
          <a:p>
            <a:r>
              <a:rPr lang="id-ID">
                <a:solidFill>
                  <a:srgbClr val="000000"/>
                </a:solidFill>
              </a:rPr>
              <a:t>name1 : {{ $name1 }} &lt;br&gt;</a:t>
            </a:r>
          </a:p>
          <a:p>
            <a:r>
              <a:rPr lang="id-ID">
                <a:solidFill>
                  <a:srgbClr val="000000"/>
                </a:solidFill>
              </a:rPr>
              <a:t>name2 : {{ $name2 }} &lt;br&gt;</a:t>
            </a:r>
            <a:endParaRPr lang="id-ID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8A0F2D1-F851-415D-87F0-7E9C06809141}"/>
              </a:ext>
            </a:extLst>
          </p:cNvPr>
          <p:cNvSpPr/>
          <p:nvPr/>
        </p:nvSpPr>
        <p:spPr>
          <a:xfrm>
            <a:off x="4893912" y="4705399"/>
            <a:ext cx="34483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resources/views/pages</a:t>
            </a:r>
            <a:r>
              <a:rPr lang="en-US" sz="1400"/>
              <a:t>/somePages2.</a:t>
            </a:r>
            <a:r>
              <a:rPr lang="en-US" sz="1400" dirty="0"/>
              <a:t>php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88969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Passing Array to Views Example - 2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8B28A46-A24C-480D-8D32-BF962ED9A7F4}"/>
              </a:ext>
            </a:extLst>
          </p:cNvPr>
          <p:cNvSpPr/>
          <p:nvPr/>
        </p:nvSpPr>
        <p:spPr>
          <a:xfrm>
            <a:off x="389908" y="1621721"/>
            <a:ext cx="8301654" cy="2793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	…</a:t>
            </a: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somePage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2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(){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view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'pages.somePages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2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)-&gt;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with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([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		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'name1'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'Andi'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		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'name2'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'Budi'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]);</a:t>
            </a:r>
            <a:endParaRPr lang="id-ID" sz="1800" dirty="0"/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sz="18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	…</a:t>
            </a:r>
            <a:endParaRPr lang="id-ID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502642D-9B9E-49AA-8DE3-2082303382B0}"/>
              </a:ext>
            </a:extLst>
          </p:cNvPr>
          <p:cNvSpPr/>
          <p:nvPr/>
        </p:nvSpPr>
        <p:spPr>
          <a:xfrm>
            <a:off x="5148064" y="3468329"/>
            <a:ext cx="35011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app/Http/Controllers/</a:t>
            </a:r>
            <a:r>
              <a:rPr lang="en-US" sz="1400" dirty="0" err="1"/>
              <a:t>pagesController.php</a:t>
            </a:r>
            <a:endParaRPr lang="id-ID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2BB65F4-F265-4E3C-88AF-0266F8B06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08" y="4099874"/>
            <a:ext cx="5000625" cy="2028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32EE9F0-68F9-441E-B5D6-5654B8B227D9}"/>
              </a:ext>
            </a:extLst>
          </p:cNvPr>
          <p:cNvSpPr/>
          <p:nvPr/>
        </p:nvSpPr>
        <p:spPr>
          <a:xfrm>
            <a:off x="5428633" y="5727532"/>
            <a:ext cx="3098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localhost/project1/public/some2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160481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Passing Array to Views Example - 3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DCC2F7F-0556-4FDB-8130-48D3B65C5F7A}"/>
              </a:ext>
            </a:extLst>
          </p:cNvPr>
          <p:cNvSpPr/>
          <p:nvPr/>
        </p:nvSpPr>
        <p:spPr>
          <a:xfrm>
            <a:off x="389908" y="1621721"/>
            <a:ext cx="8301654" cy="2793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	…</a:t>
            </a: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somePage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2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(){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$data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[];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$data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'name1'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]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'Andi'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id-ID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$data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'name2'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]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'Budi'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id-ID" sz="1800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 view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'pages.somePages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2</a:t>
            </a:r>
            <a:r>
              <a:rPr lang="id-ID" sz="18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 </a:t>
            </a:r>
            <a:r>
              <a:rPr lang="id-ID" sz="1800" dirty="0">
                <a:solidFill>
                  <a:srgbClr val="000080"/>
                </a:solidFill>
                <a:highlight>
                  <a:srgbClr val="FEFCF5"/>
                </a:highlight>
              </a:rPr>
              <a:t>$data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id-ID" sz="1800" dirty="0"/>
          </a:p>
          <a:p>
            <a:r>
              <a:rPr lang="id-ID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id-ID" sz="18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sz="18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	…</a:t>
            </a:r>
            <a:endParaRPr lang="id-ID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355AF1A-BAF9-482C-81CC-DBBA968D41D8}"/>
              </a:ext>
            </a:extLst>
          </p:cNvPr>
          <p:cNvSpPr/>
          <p:nvPr/>
        </p:nvSpPr>
        <p:spPr>
          <a:xfrm>
            <a:off x="4719646" y="3670177"/>
            <a:ext cx="3929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app/Http/Controllers/</a:t>
            </a:r>
            <a:r>
              <a:rPr lang="en-US" sz="1400" dirty="0" err="1"/>
              <a:t>pagesController.php</a:t>
            </a:r>
            <a:endParaRPr lang="id-ID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135AED6D-464C-4C1A-95C1-DC4BD0E0C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08" y="4099874"/>
            <a:ext cx="5000625" cy="2028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227E0FE-C28F-4408-A801-E5BD768F2BF5}"/>
              </a:ext>
            </a:extLst>
          </p:cNvPr>
          <p:cNvSpPr/>
          <p:nvPr/>
        </p:nvSpPr>
        <p:spPr>
          <a:xfrm>
            <a:off x="5428633" y="5727532"/>
            <a:ext cx="3098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localhost/project1/public/some2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57300846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Gill Sans"/>
        <a:ea typeface="ＭＳ Ｐゴシック"/>
        <a:cs typeface=""/>
      </a:majorFont>
      <a:minorFont>
        <a:latin typeface="Gill San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Eric:Users:Eric:Desktop:test 2.ppt</Template>
  <TotalTime>703</TotalTime>
  <Words>895</Words>
  <Application>Microsoft Office PowerPoint</Application>
  <PresentationFormat>On-screen Show (4:3)</PresentationFormat>
  <Paragraphs>261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ＭＳ Ｐゴシック</vt:lpstr>
      <vt:lpstr>ＭＳ Ｐゴシック</vt:lpstr>
      <vt:lpstr>Arial</vt:lpstr>
      <vt:lpstr>Gill Sans</vt:lpstr>
      <vt:lpstr>Blank Presentation</vt:lpstr>
      <vt:lpstr>PowerPoint Presentation</vt:lpstr>
      <vt:lpstr>Topics</vt:lpstr>
      <vt:lpstr>Display php value</vt:lpstr>
      <vt:lpstr>Passing Data to Views Example - 1</vt:lpstr>
      <vt:lpstr>Passing Data to Views Example - 2</vt:lpstr>
      <vt:lpstr>Display php array value</vt:lpstr>
      <vt:lpstr>Passing Array to Views Example - 1</vt:lpstr>
      <vt:lpstr>Passing Array to Views Example - 2</vt:lpstr>
      <vt:lpstr>Passing Array to Views Example - 3</vt:lpstr>
      <vt:lpstr>Passing Array to Views Example - 4</vt:lpstr>
      <vt:lpstr>PHP code - Blade Template</vt:lpstr>
      <vt:lpstr>Layout File – Blade Template - 1</vt:lpstr>
      <vt:lpstr>Layout File – Blade Template - 2</vt:lpstr>
      <vt:lpstr>Layout File – Example Controller File</vt:lpstr>
      <vt:lpstr>Layout File – Example Content File 1</vt:lpstr>
      <vt:lpstr>Layout File – Example Content File 2</vt:lpstr>
      <vt:lpstr>Model – View – Control</vt:lpstr>
      <vt:lpstr>Model</vt:lpstr>
      <vt:lpstr>View</vt:lpstr>
      <vt:lpstr>Controller - 1</vt:lpstr>
      <vt:lpstr>Controller - 2</vt:lpstr>
      <vt:lpstr>View – Controller Routing</vt:lpstr>
      <vt:lpstr>Routing</vt:lpstr>
    </vt:vector>
  </TitlesOfParts>
  <Company>True Creative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Riley</dc:creator>
  <cp:lastModifiedBy>Sinh Tran</cp:lastModifiedBy>
  <cp:revision>268</cp:revision>
  <dcterms:created xsi:type="dcterms:W3CDTF">2008-01-18T13:21:43Z</dcterms:created>
  <dcterms:modified xsi:type="dcterms:W3CDTF">2019-09-01T04:49:31Z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1033-11.2.0.8934</vt:lpwstr>
  </property>
</Properties>
</file>