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61" r:id="rId2"/>
    <p:sldId id="385" r:id="rId3"/>
    <p:sldId id="542" r:id="rId4"/>
    <p:sldId id="544" r:id="rId5"/>
    <p:sldId id="543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0" r:id="rId22"/>
    <p:sldId id="561" r:id="rId23"/>
    <p:sldId id="562" r:id="rId24"/>
    <p:sldId id="563" r:id="rId25"/>
    <p:sldId id="564" r:id="rId26"/>
    <p:sldId id="565" r:id="rId27"/>
    <p:sldId id="568" r:id="rId28"/>
    <p:sldId id="566" r:id="rId29"/>
    <p:sldId id="567" r:id="rId30"/>
    <p:sldId id="569" r:id="rId31"/>
    <p:sldId id="570" r:id="rId32"/>
    <p:sldId id="571" r:id="rId33"/>
    <p:sldId id="572" r:id="rId34"/>
    <p:sldId id="573" r:id="rId35"/>
    <p:sldId id="574" r:id="rId36"/>
    <p:sldId id="575" r:id="rId37"/>
    <p:sldId id="576" r:id="rId38"/>
    <p:sldId id="577" r:id="rId39"/>
    <p:sldId id="578" r:id="rId40"/>
    <p:sldId id="579" r:id="rId41"/>
    <p:sldId id="580" r:id="rId42"/>
    <p:sldId id="591" r:id="rId43"/>
    <p:sldId id="592" r:id="rId44"/>
    <p:sldId id="583" r:id="rId45"/>
    <p:sldId id="593" r:id="rId46"/>
    <p:sldId id="594" r:id="rId47"/>
    <p:sldId id="595" r:id="rId48"/>
    <p:sldId id="596" r:id="rId49"/>
    <p:sldId id="597" r:id="rId50"/>
    <p:sldId id="598" r:id="rId51"/>
    <p:sldId id="584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9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w Pei Ling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7A8A6"/>
    <a:srgbClr val="F47929"/>
    <a:srgbClr val="CB9535"/>
    <a:srgbClr val="974F8E"/>
    <a:srgbClr val="286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0935" autoAdjust="0"/>
  </p:normalViewPr>
  <p:slideViewPr>
    <p:cSldViewPr>
      <p:cViewPr varScale="1">
        <p:scale>
          <a:sx n="71" d="100"/>
          <a:sy n="71" d="100"/>
        </p:scale>
        <p:origin x="1836" y="60"/>
      </p:cViewPr>
      <p:guideLst>
        <p:guide orient="horz" pos="2160"/>
        <p:guide pos="2880"/>
        <p:guide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668572E5-152E-4EA7-861E-C243F2515F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Topic X – Topic Title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5EA2BBEA-8FEE-420E-9BAD-716E5BC883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Module Title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="" xmlns:a16="http://schemas.microsoft.com/office/drawing/2014/main" id="{4C972B2D-AE25-41BE-ADE8-D8E0230FBE9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V0.0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="" xmlns:a16="http://schemas.microsoft.com/office/drawing/2014/main" id="{98C32C3A-BE6F-4A3D-ADC7-97130466A7B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r>
              <a:rPr lang="en-US" altLang="en-US"/>
              <a:t>Visuals Handout – Page </a:t>
            </a:r>
            <a:fld id="{E1B88618-3F21-48EC-B801-C4EE5EF505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65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127A0B2E-B349-4C4A-AAEA-5531A6F0D9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4BF66975-B7A4-49FE-A234-D1E99561A26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37CDD5B3-1A1D-46BD-A18D-DFF79C1F5DD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993A02F9-3EAC-4FD8-8379-015A4ABC451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F889351F-0A94-49A3-BB8D-F04CF4F96C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1E74ADDE-D7B2-44DD-9619-4F6CC8DB5C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0551B92-FBC1-4D77-97FB-DC39905089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365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="" xmlns:a16="http://schemas.microsoft.com/office/drawing/2014/main" id="{6311D510-99EB-4B5B-8A2F-922CA0B6B9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E969294-3806-4AAA-8AE4-C0F9D2769EB9}" type="slidenum">
              <a:rPr lang="en-US" altLang="en-US" sz="1200" smtClean="0"/>
              <a:pPr eaLnBrk="1" hangingPunct="1"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="" xmlns:a16="http://schemas.microsoft.com/office/drawing/2014/main" id="{08143B79-C4CD-4E5D-A245-25B1AC3E055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="" xmlns:a16="http://schemas.microsoft.com/office/drawing/2014/main" id="{2FFE5711-E1CD-463A-B476-A146540DEB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NCC Education - Title Master</a:t>
            </a:r>
          </a:p>
        </p:txBody>
      </p:sp>
    </p:spTree>
    <p:extLst>
      <p:ext uri="{BB962C8B-B14F-4D97-AF65-F5344CB8AC3E}">
        <p14:creationId xmlns:p14="http://schemas.microsoft.com/office/powerpoint/2010/main" val="106616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>
            <a:extLst>
              <a:ext uri="{FF2B5EF4-FFF2-40B4-BE49-F238E27FC236}">
                <a16:creationId xmlns="" xmlns:a16="http://schemas.microsoft.com/office/drawing/2014/main" id="{E7A34526-A0ED-4B0A-BDB4-A6B41F1C7A2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439025" y="6616700"/>
            <a:ext cx="1684338" cy="242888"/>
            <a:chOff x="4513" y="4156"/>
            <a:chExt cx="1061" cy="153"/>
          </a:xfrm>
        </p:grpSpPr>
        <p:sp>
          <p:nvSpPr>
            <p:cNvPr id="3" name="Rectangle 25">
              <a:extLst>
                <a:ext uri="{FF2B5EF4-FFF2-40B4-BE49-F238E27FC236}">
                  <a16:creationId xmlns="" xmlns:a16="http://schemas.microsoft.com/office/drawing/2014/main" id="{73D6ED44-70FF-426F-8A2C-2A0E1EA8B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4156"/>
              <a:ext cx="17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 dirty="0">
                  <a:solidFill>
                    <a:srgbClr val="FFFFFF"/>
                  </a:solidFill>
                </a:rPr>
                <a:t>©</a:t>
              </a:r>
            </a:p>
          </p:txBody>
        </p:sp>
        <p:sp>
          <p:nvSpPr>
            <p:cNvPr id="4" name="Rectangle 26">
              <a:extLst>
                <a:ext uri="{FF2B5EF4-FFF2-40B4-BE49-F238E27FC236}">
                  <a16:creationId xmlns="" xmlns:a16="http://schemas.microsoft.com/office/drawing/2014/main" id="{9B690B39-AD70-4C20-803A-E109A735E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" y="4156"/>
              <a:ext cx="951" cy="15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 dirty="0">
                  <a:solidFill>
                    <a:srgbClr val="FFFFFF"/>
                  </a:solidFill>
                  <a:cs typeface="Arial" panose="020B0604020202020204" pitchFamily="34" charset="0"/>
                </a:rPr>
                <a:t>NCC Education Limited</a:t>
              </a:r>
            </a:p>
          </p:txBody>
        </p:sp>
      </p:grpSp>
      <p:pic>
        <p:nvPicPr>
          <p:cNvPr id="5" name="Picture 8">
            <a:extLst>
              <a:ext uri="{FF2B5EF4-FFF2-40B4-BE49-F238E27FC236}">
                <a16:creationId xmlns="" xmlns:a16="http://schemas.microsoft.com/office/drawing/2014/main" id="{114CCC9A-F221-4FC5-B6B2-5EE621A170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18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1696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0050" y="404813"/>
            <a:ext cx="2214563" cy="5472112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188" y="404813"/>
            <a:ext cx="6494462" cy="5472112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21874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479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88725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47929"/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47929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311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1845717"/>
            <a:ext cx="4351338" cy="4319587"/>
          </a:xfrm>
        </p:spPr>
        <p:txBody>
          <a:bodyPr/>
          <a:lstStyle>
            <a:lvl1pPr>
              <a:defRPr sz="2800">
                <a:solidFill>
                  <a:srgbClr val="F47929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845717"/>
            <a:ext cx="4352925" cy="4319587"/>
          </a:xfrm>
        </p:spPr>
        <p:txBody>
          <a:bodyPr/>
          <a:lstStyle>
            <a:lvl1pPr>
              <a:defRPr sz="2800">
                <a:solidFill>
                  <a:srgbClr val="F47929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092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14912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79158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482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1927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042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F47929"/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162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>
            <a:extLst>
              <a:ext uri="{FF2B5EF4-FFF2-40B4-BE49-F238E27FC236}">
                <a16:creationId xmlns="" xmlns:a16="http://schemas.microsoft.com/office/drawing/2014/main" id="{195EAADB-93A3-4515-B68D-878A15F0BC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3188" y="115888"/>
            <a:ext cx="8785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7">
            <a:extLst>
              <a:ext uri="{FF2B5EF4-FFF2-40B4-BE49-F238E27FC236}">
                <a16:creationId xmlns="" xmlns:a16="http://schemas.microsoft.com/office/drawing/2014/main" id="{7DCC718D-2A7C-43B0-8731-CAADCBE0A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00" y="53975"/>
            <a:ext cx="2908300" cy="241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000" dirty="0">
                <a:latin typeface="Gill Sans" charset="0"/>
              </a:rPr>
              <a:t>Title of Topic  Topic 1 - 1.</a:t>
            </a:r>
            <a:fld id="{094330F7-8543-436A-B434-F3EFD8F40E30}" type="slidenum">
              <a:rPr lang="en-GB" altLang="en-US" sz="1000" dirty="0" smtClean="0">
                <a:latin typeface="Gill Sans" charset="0"/>
              </a:rPr>
              <a:pPr algn="r" eaLnBrk="1" hangingPunct="1">
                <a:defRPr/>
              </a:pPr>
              <a:t>‹#›</a:t>
            </a:fld>
            <a:endParaRPr lang="en-GB" altLang="en-US" sz="1000" dirty="0">
              <a:latin typeface="Gill Sans" charset="0"/>
            </a:endParaRPr>
          </a:p>
        </p:txBody>
      </p:sp>
      <p:sp>
        <p:nvSpPr>
          <p:cNvPr id="1028" name="Rectangle 22">
            <a:extLst>
              <a:ext uri="{FF2B5EF4-FFF2-40B4-BE49-F238E27FC236}">
                <a16:creationId xmlns="" xmlns:a16="http://schemas.microsoft.com/office/drawing/2014/main" id="{3DEC0D4F-932A-4B1E-A738-FDF80D4209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07950" y="1846263"/>
            <a:ext cx="88566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1029" name="Picture 1">
            <a:extLst>
              <a:ext uri="{FF2B5EF4-FFF2-40B4-BE49-F238E27FC236}">
                <a16:creationId xmlns="" xmlns:a16="http://schemas.microsoft.com/office/drawing/2014/main" id="{F1751B9A-F5B7-4B07-8F59-EA6BAAC8BA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charset="0"/>
          <a:ea typeface="MS PGothic" panose="020B0600070205080204" pitchFamily="34" charset="-128"/>
        </a:defRPr>
      </a:lvl9pPr>
    </p:titleStyle>
    <p:bodyStyle>
      <a:lvl1pPr marL="88900" indent="-88900" algn="l" rtl="0" eaLnBrk="0" fontAlgn="base" hangingPunct="0">
        <a:spcBef>
          <a:spcPct val="20000"/>
        </a:spcBef>
        <a:spcAft>
          <a:spcPct val="0"/>
        </a:spcAft>
        <a:defRPr sz="3000" i="1">
          <a:solidFill>
            <a:srgbClr val="F47929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33400" indent="-2651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bg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marL="1068388" indent="-355600" algn="l" rtl="0" eaLnBrk="0" fontAlgn="base" hangingPunct="0">
        <a:spcBef>
          <a:spcPct val="20000"/>
        </a:spcBef>
        <a:spcAft>
          <a:spcPct val="0"/>
        </a:spcAft>
        <a:buFont typeface="Gill Sans" charset="0"/>
        <a:buChar char="–"/>
        <a:defRPr sz="2400">
          <a:solidFill>
            <a:schemeClr val="bg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marL="1435100" indent="-187325" algn="l" rtl="0" eaLnBrk="0" fontAlgn="base" hangingPunct="0">
        <a:spcBef>
          <a:spcPct val="0"/>
        </a:spcBef>
        <a:spcAft>
          <a:spcPct val="0"/>
        </a:spcAft>
        <a:buChar char="•"/>
        <a:defRPr sz="2000">
          <a:solidFill>
            <a:schemeClr val="bg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marL="2098675" indent="-39528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MS PGothic" panose="020B0600070205080204" pitchFamily="34" charset="-128"/>
        </a:defRPr>
      </a:lvl5pPr>
      <a:lvl6pPr marL="2555875" indent="-395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6pPr>
      <a:lvl7pPr marL="3013075" indent="-395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7pPr>
      <a:lvl8pPr marL="3470275" indent="-395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8pPr>
      <a:lvl9pPr marL="3927475" indent="-395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="" xmlns:a16="http://schemas.microsoft.com/office/drawing/2014/main" id="{FB570256-F055-448F-BCD8-72B2E26895D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7950" y="5661025"/>
            <a:ext cx="8459788" cy="965200"/>
          </a:xfrm>
        </p:spPr>
        <p:txBody>
          <a:bodyPr/>
          <a:lstStyle/>
          <a:p>
            <a:pPr eaLnBrk="1" hangingPunct="1"/>
            <a:r>
              <a:rPr lang="en-GB" altLang="en-US" sz="2200" i="0">
                <a:solidFill>
                  <a:schemeClr val="bg1"/>
                </a:solidFill>
                <a:latin typeface="Arial" panose="020B0604020202020204" pitchFamily="34" charset="0"/>
              </a:rPr>
              <a:t>Designing a Website</a:t>
            </a:r>
          </a:p>
          <a:p>
            <a:pPr eaLnBrk="1" hangingPunct="1"/>
            <a:r>
              <a:rPr lang="en-GB" altLang="en-US" sz="1800" i="0">
                <a:solidFill>
                  <a:schemeClr val="bg1"/>
                </a:solidFill>
                <a:latin typeface="Arial" panose="020B0604020202020204" pitchFamily="34" charset="0"/>
              </a:rPr>
              <a:t>Topic 4: </a:t>
            </a:r>
          </a:p>
          <a:p>
            <a:pPr eaLnBrk="1" hangingPunct="1"/>
            <a:r>
              <a:rPr lang="en-US" altLang="en-US" sz="1800" i="0">
                <a:solidFill>
                  <a:schemeClr val="bg1"/>
                </a:solidFill>
                <a:latin typeface="Arial" panose="020B0604020202020204" pitchFamily="34" charset="0"/>
              </a:rPr>
              <a:t>PHP Laravel  FrameWork</a:t>
            </a:r>
            <a:endParaRPr lang="en-US" altLang="en-US" sz="1800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6">
            <a:extLst>
              <a:ext uri="{FF2B5EF4-FFF2-40B4-BE49-F238E27FC236}">
                <a16:creationId xmlns="" xmlns:a16="http://schemas.microsoft.com/office/drawing/2014/main" id="{DF31B455-B44A-4689-9B5F-96B034CA0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29"/>
          <a:stretch>
            <a:fillRect/>
          </a:stretch>
        </p:blipFill>
        <p:spPr bwMode="auto">
          <a:xfrm>
            <a:off x="3708400" y="2781300"/>
            <a:ext cx="1512888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8">
            <a:extLst>
              <a:ext uri="{FF2B5EF4-FFF2-40B4-BE49-F238E27FC236}">
                <a16:creationId xmlns="" xmlns:a16="http://schemas.microsoft.com/office/drawing/2014/main" id="{9AF69000-C338-4D52-B271-0EBC2BBD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781300"/>
            <a:ext cx="3779837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0">
            <a:extLst>
              <a:ext uri="{FF2B5EF4-FFF2-40B4-BE49-F238E27FC236}">
                <a16:creationId xmlns="" xmlns:a16="http://schemas.microsoft.com/office/drawing/2014/main" id="{A6D3791B-785D-42E6-ACA8-134B34F3E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292600"/>
            <a:ext cx="15113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 the Migration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68" y="1556792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 sz="3200" dirty="0"/>
              <a:t>Migrate all migration class into database</a:t>
            </a:r>
          </a:p>
          <a:p>
            <a:pPr lvl="2" algn="just" eaLnBrk="1" hangingPunct="1"/>
            <a:r>
              <a:rPr lang="en-US" altLang="en-US" sz="2800" dirty="0" err="1">
                <a:solidFill>
                  <a:srgbClr val="FF0000"/>
                </a:solidFill>
              </a:rPr>
              <a:t>php</a:t>
            </a:r>
            <a:r>
              <a:rPr lang="en-US" altLang="en-US" sz="2800" dirty="0">
                <a:solidFill>
                  <a:srgbClr val="FF0000"/>
                </a:solidFill>
              </a:rPr>
              <a:t> artisan migrate</a:t>
            </a:r>
          </a:p>
          <a:p>
            <a:pPr lvl="3" algn="just" eaLnBrk="1" hangingPunct="1">
              <a:lnSpc>
                <a:spcPct val="150000"/>
              </a:lnSpc>
            </a:pPr>
            <a:r>
              <a:rPr lang="en-US" altLang="en-US" sz="2200" dirty="0"/>
              <a:t>C</a:t>
            </a:r>
            <a:r>
              <a:rPr lang="en-US" altLang="en-US" sz="2200" dirty="0" smtClean="0"/>
              <a:t>all </a:t>
            </a:r>
            <a:r>
              <a:rPr lang="en-US" altLang="en-US" sz="2200" dirty="0"/>
              <a:t>UP function from all class under migrations directory</a:t>
            </a:r>
          </a:p>
          <a:p>
            <a:pPr lvl="3" algn="just" eaLnBrk="1" hangingPunct="1">
              <a:lnSpc>
                <a:spcPct val="150000"/>
              </a:lnSpc>
            </a:pPr>
            <a:r>
              <a:rPr lang="en-US" altLang="en-US" sz="2200" dirty="0"/>
              <a:t>Create table as defined in each blueprint </a:t>
            </a:r>
          </a:p>
          <a:p>
            <a:pPr lvl="1" algn="just" eaLnBrk="1" hangingPunct="1">
              <a:buClrTx/>
            </a:pPr>
            <a:r>
              <a:rPr lang="en-US" altLang="en-US" sz="3200" dirty="0"/>
              <a:t>Rollback the last modification in database</a:t>
            </a:r>
          </a:p>
          <a:p>
            <a:pPr lvl="2" algn="just" eaLnBrk="1" hangingPunct="1"/>
            <a:r>
              <a:rPr lang="en-US" altLang="en-US" sz="2800" dirty="0"/>
              <a:t>Undo 1 last migration</a:t>
            </a:r>
          </a:p>
          <a:p>
            <a:pPr lvl="2" algn="just" eaLnBrk="1" hangingPunct="1"/>
            <a:r>
              <a:rPr lang="en-US" altLang="en-US" sz="2800" dirty="0" err="1">
                <a:solidFill>
                  <a:srgbClr val="FF0000"/>
                </a:solidFill>
              </a:rPr>
              <a:t>php</a:t>
            </a:r>
            <a:r>
              <a:rPr lang="en-US" altLang="en-US" sz="2800" dirty="0">
                <a:solidFill>
                  <a:srgbClr val="FF0000"/>
                </a:solidFill>
              </a:rPr>
              <a:t> artisan </a:t>
            </a:r>
            <a:r>
              <a:rPr lang="en-US" altLang="en-US" sz="2800" dirty="0" err="1">
                <a:solidFill>
                  <a:srgbClr val="FF0000"/>
                </a:solidFill>
              </a:rPr>
              <a:t>migrate:rollback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lvl="3" algn="just" eaLnBrk="1" hangingPunct="1">
              <a:lnSpc>
                <a:spcPct val="150000"/>
              </a:lnSpc>
            </a:pPr>
            <a:r>
              <a:rPr lang="en-US" altLang="en-US" sz="2200" dirty="0"/>
              <a:t>Call DOWN function</a:t>
            </a:r>
          </a:p>
          <a:p>
            <a:pPr lvl="3" algn="just" eaLnBrk="1" hangingPunct="1">
              <a:lnSpc>
                <a:spcPct val="150000"/>
              </a:lnSpc>
            </a:pPr>
            <a:r>
              <a:rPr lang="en-US" altLang="en-US" sz="2200" dirty="0"/>
              <a:t>Drop table</a:t>
            </a:r>
          </a:p>
          <a:p>
            <a:pPr lvl="1" algn="just" eaLnBrk="1" hangingPunct="1">
              <a:buClrTx/>
            </a:pP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408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Modifying Table - 1</a:t>
            </a:r>
            <a:endParaRPr lang="en-US" altLang="en-US"/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68" y="1628800"/>
            <a:ext cx="8856663" cy="4319587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dirty="0"/>
              <a:t>Table is already migrated, and some modification is needed</a:t>
            </a:r>
          </a:p>
          <a:p>
            <a:pPr lvl="1" algn="just" eaLnBrk="1" hangingPunct="1">
              <a:buClrTx/>
            </a:pPr>
            <a:r>
              <a:rPr lang="en-US" altLang="en-US" sz="3200" dirty="0"/>
              <a:t>2 possible conditions : 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2800" dirty="0"/>
              <a:t>Project status still in development stage</a:t>
            </a:r>
          </a:p>
          <a:p>
            <a:pPr lvl="3" algn="just" eaLnBrk="1" hangingPunct="1">
              <a:lnSpc>
                <a:spcPct val="150000"/>
              </a:lnSpc>
            </a:pPr>
            <a:r>
              <a:rPr lang="en-US" altLang="en-US" sz="2400" dirty="0"/>
              <a:t>Database </a:t>
            </a:r>
            <a:r>
              <a:rPr lang="en-US" altLang="en-US" sz="2400" dirty="0" smtClean="0"/>
              <a:t>dummy</a:t>
            </a:r>
            <a:endParaRPr lang="en-US" altLang="en-US" sz="2400" dirty="0"/>
          </a:p>
          <a:p>
            <a:pPr lvl="1" algn="just" eaLnBrk="1" hangingPunct="1">
              <a:buClrTx/>
            </a:pPr>
            <a:r>
              <a:rPr lang="en-US" altLang="en-US" sz="3200" dirty="0"/>
              <a:t>Project is already at production stage</a:t>
            </a:r>
          </a:p>
          <a:p>
            <a:pPr lvl="2" algn="just" eaLnBrk="1" hangingPunct="1"/>
            <a:r>
              <a:rPr lang="en-US" altLang="en-US" sz="2800" dirty="0"/>
              <a:t>Real data already inside database</a:t>
            </a:r>
          </a:p>
          <a:p>
            <a:pPr lvl="1" algn="just" eaLnBrk="1" hangingPunct="1">
              <a:buClrTx/>
            </a:pP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9490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Modifying Table - 2</a:t>
            </a:r>
            <a:endParaRPr lang="en-US" altLang="en-US"/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/>
              <a:t>Assumed that the project is still in the development stage</a:t>
            </a:r>
          </a:p>
          <a:p>
            <a:pPr lvl="1" algn="just" eaLnBrk="1" hangingPunct="1">
              <a:buClrTx/>
            </a:pPr>
            <a:r>
              <a:rPr lang="en-US" altLang="en-US"/>
              <a:t>Rollback migration </a:t>
            </a:r>
          </a:p>
          <a:p>
            <a:pPr lvl="2" algn="just" eaLnBrk="1" hangingPunct="1"/>
            <a:r>
              <a:rPr lang="en-US" altLang="en-US">
                <a:solidFill>
                  <a:srgbClr val="FF0000"/>
                </a:solidFill>
              </a:rPr>
              <a:t>php artisan migrate:rollback</a:t>
            </a:r>
          </a:p>
          <a:p>
            <a:pPr lvl="1" algn="just" eaLnBrk="1" hangingPunct="1">
              <a:buClrTx/>
            </a:pPr>
            <a:r>
              <a:rPr lang="en-US" altLang="en-US"/>
              <a:t>Edit the blueprint</a:t>
            </a:r>
          </a:p>
          <a:p>
            <a:pPr lvl="2" algn="just" eaLnBrk="1" hangingPunct="1"/>
            <a:r>
              <a:rPr lang="en-US" altLang="en-US"/>
              <a:t>Rename column, Add column, etc.</a:t>
            </a:r>
          </a:p>
          <a:p>
            <a:pPr lvl="1" algn="just" eaLnBrk="1" hangingPunct="1">
              <a:buClrTx/>
            </a:pPr>
            <a:r>
              <a:rPr lang="en-US" altLang="en-US"/>
              <a:t>Re-run the migration </a:t>
            </a:r>
          </a:p>
          <a:p>
            <a:pPr lvl="2" algn="just" eaLnBrk="1" hangingPunct="1"/>
            <a:r>
              <a:rPr lang="en-US" altLang="en-US">
                <a:solidFill>
                  <a:srgbClr val="FF0000"/>
                </a:solidFill>
              </a:rPr>
              <a:t>php artisan migrate</a:t>
            </a:r>
          </a:p>
          <a:p>
            <a:pPr lvl="1" algn="just" eaLnBrk="1" hangingPunct="1">
              <a:buClrTx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502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Modifying Table - 3</a:t>
            </a:r>
            <a:endParaRPr lang="en-US" altLang="en-US"/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/>
              <a:t>When it is already in production stage</a:t>
            </a:r>
          </a:p>
          <a:p>
            <a:pPr lvl="2" algn="just" eaLnBrk="1" hangingPunct="1"/>
            <a:r>
              <a:rPr lang="en-US" altLang="en-US">
                <a:solidFill>
                  <a:srgbClr val="FF0000"/>
                </a:solidFill>
              </a:rPr>
              <a:t>No rollback is possible anymore</a:t>
            </a:r>
          </a:p>
          <a:p>
            <a:pPr lvl="1" algn="just" eaLnBrk="1" hangingPunct="1">
              <a:buClrTx/>
            </a:pPr>
            <a:r>
              <a:rPr lang="en-US" altLang="en-US"/>
              <a:t>Create a new migration to modify the existing table</a:t>
            </a:r>
          </a:p>
          <a:p>
            <a:pPr lvl="2" algn="just" eaLnBrk="1" hangingPunct="1"/>
            <a:r>
              <a:rPr lang="en-US" altLang="en-US">
                <a:solidFill>
                  <a:srgbClr val="FF0000"/>
                </a:solidFill>
              </a:rPr>
              <a:t>php artisan make:migration class_name --table="table_name"</a:t>
            </a:r>
          </a:p>
          <a:p>
            <a:pPr lvl="1" algn="just" eaLnBrk="1" hangingPunct="1">
              <a:buClrTx/>
            </a:pPr>
            <a:r>
              <a:rPr lang="en-US" altLang="en-US"/>
              <a:t>Example </a:t>
            </a:r>
          </a:p>
          <a:p>
            <a:pPr lvl="2" eaLnBrk="1" hangingPunct="1"/>
            <a:r>
              <a:rPr lang="en-US" altLang="en-US">
                <a:solidFill>
                  <a:srgbClr val="FF0000"/>
                </a:solidFill>
              </a:rPr>
              <a:t>php artisan make:migration add_students_description </a:t>
            </a:r>
            <a:br>
              <a:rPr lang="en-US" altLang="en-US">
                <a:solidFill>
                  <a:srgbClr val="FF0000"/>
                </a:solidFill>
              </a:rPr>
            </a:br>
            <a:r>
              <a:rPr lang="en-US" altLang="en-US">
                <a:solidFill>
                  <a:srgbClr val="FF0000"/>
                </a:solidFill>
              </a:rPr>
              <a:t>	--table="students"</a:t>
            </a:r>
          </a:p>
          <a:p>
            <a:pPr lvl="1" algn="just" eaLnBrk="1" hangingPunct="1">
              <a:buClrTx/>
            </a:pPr>
            <a:endParaRPr lang="en-US" altLang="en-US"/>
          </a:p>
          <a:p>
            <a:pPr lvl="1" algn="just" eaLnBrk="1" hangingPunct="1">
              <a:buClrTx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5777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Modifying Table - 4</a:t>
            </a:r>
            <a:endParaRPr lang="en-US" altLang="en-US"/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88" y="1628800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 sz="2400" dirty="0"/>
              <a:t>Add blueprint to modify the existing table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50DD435-4431-4316-A7D9-B7598AF461EC}"/>
              </a:ext>
            </a:extLst>
          </p:cNvPr>
          <p:cNvSpPr/>
          <p:nvPr/>
        </p:nvSpPr>
        <p:spPr>
          <a:xfrm>
            <a:off x="560079" y="2070982"/>
            <a:ext cx="794288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EFCF5"/>
                </a:highlight>
              </a:rPr>
              <a:t>…</a:t>
            </a:r>
          </a:p>
          <a:p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up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	Schema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table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'students'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Blueprint </a:t>
            </a:r>
            <a:r>
              <a:rPr lang="en-US" sz="1800" dirty="0">
                <a:solidFill>
                  <a:srgbClr val="000080"/>
                </a:solidFill>
                <a:highlight>
                  <a:srgbClr val="FEFCF5"/>
                </a:highlight>
              </a:rPr>
              <a:t>$table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1800" dirty="0">
                <a:solidFill>
                  <a:srgbClr val="008000"/>
                </a:solidFill>
                <a:highlight>
                  <a:srgbClr val="FEFCF5"/>
                </a:highlight>
              </a:rPr>
              <a:t>//</a:t>
            </a:r>
            <a:r>
              <a:rPr lang="en-US" sz="1800" dirty="0">
                <a:solidFill>
                  <a:srgbClr val="008000"/>
                </a:solidFill>
                <a:highlight>
                  <a:srgbClr val="FEFCF5"/>
                </a:highlight>
              </a:rPr>
              <a:t> add </a:t>
            </a:r>
            <a:r>
              <a:rPr lang="id-ID" sz="1800" dirty="0">
                <a:solidFill>
                  <a:srgbClr val="008000"/>
                </a:solidFill>
                <a:highlight>
                  <a:srgbClr val="FEFCF5"/>
                </a:highlight>
              </a:rPr>
              <a:t>new column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$table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text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'description'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)-&gt;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nullable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id-ID" sz="1800" dirty="0"/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});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down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	Schema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table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'students'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Blueprint </a:t>
            </a:r>
            <a:r>
              <a:rPr lang="en-US" sz="1800" dirty="0">
                <a:solidFill>
                  <a:srgbClr val="000080"/>
                </a:solidFill>
                <a:highlight>
                  <a:srgbClr val="FEFCF5"/>
                </a:highlight>
              </a:rPr>
              <a:t>$table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1800" dirty="0">
                <a:solidFill>
                  <a:srgbClr val="008000"/>
                </a:solidFill>
                <a:highlight>
                  <a:srgbClr val="FEFCF5"/>
                </a:highlight>
              </a:rPr>
              <a:t>//</a:t>
            </a:r>
            <a:r>
              <a:rPr lang="en-US" sz="1800" dirty="0">
                <a:solidFill>
                  <a:srgbClr val="008000"/>
                </a:solidFill>
                <a:highlight>
                  <a:srgbClr val="FEFCF5"/>
                </a:highlight>
              </a:rPr>
              <a:t> drop the </a:t>
            </a:r>
            <a:r>
              <a:rPr lang="id-ID" sz="1800" dirty="0">
                <a:solidFill>
                  <a:srgbClr val="008000"/>
                </a:solidFill>
                <a:highlight>
                  <a:srgbClr val="FEFCF5"/>
                </a:highlight>
              </a:rPr>
              <a:t>new column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$table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dropColumn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'description'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});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…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834255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Rollback after Modification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dirty="0" err="1"/>
              <a:t>Laravel</a:t>
            </a:r>
            <a:r>
              <a:rPr lang="en-US" altLang="en-US" dirty="0"/>
              <a:t> require special package to drop a column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composer require doctrine/</a:t>
            </a:r>
            <a:r>
              <a:rPr lang="en-US" altLang="en-US" dirty="0" err="1">
                <a:solidFill>
                  <a:srgbClr val="FF0000"/>
                </a:solidFill>
              </a:rPr>
              <a:t>dbal</a:t>
            </a:r>
            <a:endParaRPr lang="en-US" altLang="en-US" dirty="0">
              <a:solidFill>
                <a:srgbClr val="FF0000"/>
              </a:solidFill>
            </a:endParaRPr>
          </a:p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dirty="0"/>
              <a:t>After installing the requirement, then the database can be rolled-back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dirty="0" err="1">
                <a:solidFill>
                  <a:srgbClr val="FF0000"/>
                </a:solidFill>
              </a:rPr>
              <a:t>php</a:t>
            </a:r>
            <a:r>
              <a:rPr lang="en-US" altLang="en-US" dirty="0">
                <a:solidFill>
                  <a:srgbClr val="FF0000"/>
                </a:solidFill>
              </a:rPr>
              <a:t> artisan </a:t>
            </a:r>
            <a:r>
              <a:rPr lang="en-US" altLang="en-US" dirty="0" err="1">
                <a:solidFill>
                  <a:srgbClr val="FF0000"/>
                </a:solidFill>
              </a:rPr>
              <a:t>migrate:rollback</a:t>
            </a:r>
            <a:endParaRPr lang="en-US" altLang="en-US" dirty="0">
              <a:solidFill>
                <a:srgbClr val="FF0000"/>
              </a:solidFill>
            </a:endParaRPr>
          </a:p>
          <a:p>
            <a:pPr lvl="1" algn="just" eaLnBrk="1" hangingPunct="1">
              <a:buClrTx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94718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Laravel Form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/>
              <a:t>Generate Form</a:t>
            </a:r>
          </a:p>
          <a:p>
            <a:pPr lvl="2" algn="just" eaLnBrk="1" hangingPunct="1"/>
            <a:r>
              <a:rPr lang="en-US" altLang="en-US">
                <a:solidFill>
                  <a:srgbClr val="FF0000"/>
                </a:solidFill>
              </a:rPr>
              <a:t>Composer require illuminate/html </a:t>
            </a:r>
          </a:p>
          <a:p>
            <a:pPr lvl="1" algn="just" eaLnBrk="1" hangingPunct="1">
              <a:buClrTx/>
            </a:pPr>
            <a:endParaRPr lang="en-US" altLang="en-US"/>
          </a:p>
          <a:p>
            <a:pPr lvl="1" algn="just" eaLnBrk="1" hangingPunct="1">
              <a:buClrTx/>
            </a:pPr>
            <a:r>
              <a:rPr lang="en-US" altLang="en-US"/>
              <a:t>Functions that we will use</a:t>
            </a:r>
          </a:p>
          <a:p>
            <a:pPr lvl="2" algn="just" eaLnBrk="1" hangingPunct="1"/>
            <a:r>
              <a:rPr lang="en-US" altLang="en-US"/>
              <a:t>HTML builder</a:t>
            </a:r>
          </a:p>
          <a:p>
            <a:pPr lvl="2" algn="just" eaLnBrk="1" hangingPunct="1"/>
            <a:r>
              <a:rPr lang="en-US" altLang="en-US"/>
              <a:t>HTML Service Providers</a:t>
            </a:r>
          </a:p>
          <a:p>
            <a:pPr lvl="2" algn="just" eaLnBrk="1" hangingPunct="1"/>
            <a:r>
              <a:rPr lang="en-US" altLang="en-US"/>
              <a:t>Form builder</a:t>
            </a:r>
          </a:p>
          <a:p>
            <a:pPr lvl="2" algn="just" eaLnBrk="1" hangingPunct="1"/>
            <a:r>
              <a:rPr lang="en-US" altLang="en-US"/>
              <a:t>Form Facade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1489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Setting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88" y="1628800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 sz="2400" dirty="0"/>
              <a:t>Modify file \</a:t>
            </a:r>
            <a:r>
              <a:rPr lang="en-US" altLang="en-US" sz="2400" dirty="0" err="1"/>
              <a:t>config</a:t>
            </a:r>
            <a:r>
              <a:rPr lang="en-US" altLang="en-US" sz="2400" dirty="0"/>
              <a:t>\</a:t>
            </a:r>
            <a:r>
              <a:rPr lang="en-US" altLang="en-US" sz="2400" dirty="0" err="1"/>
              <a:t>app.php</a:t>
            </a:r>
            <a:endParaRPr lang="en-US" altLang="en-US" sz="2400" dirty="0"/>
          </a:p>
          <a:p>
            <a:pPr lvl="2" algn="just" eaLnBrk="1" hangingPunct="1"/>
            <a:r>
              <a:rPr lang="en-US" altLang="en-US" sz="2000" dirty="0"/>
              <a:t>Add new providers</a:t>
            </a:r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marL="268287" lvl="1" indent="0" algn="just" eaLnBrk="1" hangingPunct="1">
              <a:buClrTx/>
              <a:buNone/>
            </a:pPr>
            <a:endParaRPr lang="en-GB" altLang="en-US" sz="2400" dirty="0"/>
          </a:p>
          <a:p>
            <a:pPr marL="268287" lvl="1" indent="0" algn="just" eaLnBrk="1" hangingPunct="1">
              <a:buClrTx/>
              <a:buNone/>
            </a:pPr>
            <a:endParaRPr lang="en-GB" altLang="en-US" sz="2400" dirty="0"/>
          </a:p>
          <a:p>
            <a:pPr lvl="2" algn="just" eaLnBrk="1" hangingPunct="1"/>
            <a:r>
              <a:rPr lang="en-GB" altLang="en-US" sz="2000" dirty="0"/>
              <a:t>Add new alias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74D97B4-24A0-4485-A313-24E2EAD409F3}"/>
              </a:ext>
            </a:extLst>
          </p:cNvPr>
          <p:cNvSpPr/>
          <p:nvPr/>
        </p:nvSpPr>
        <p:spPr>
          <a:xfrm>
            <a:off x="810597" y="2492896"/>
            <a:ext cx="5905500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'providers'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endParaRPr lang="en-US" sz="20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...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'Illuminate\Html\HtmlServiceProvider'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...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],</a:t>
            </a:r>
            <a:endParaRPr lang="id-ID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DC85366-72D9-46F3-A440-ACA296A18FD9}"/>
              </a:ext>
            </a:extLst>
          </p:cNvPr>
          <p:cNvSpPr/>
          <p:nvPr/>
        </p:nvSpPr>
        <p:spPr>
          <a:xfrm>
            <a:off x="810597" y="4509120"/>
            <a:ext cx="5905500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'aliases'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endParaRPr lang="en-US" sz="20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...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'Form'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	 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'Illuminate\Html\FormFacade'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'Html'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	 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'Illuminate\Html\HtmlFacade'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],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929981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New Form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88" y="1659461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GB" altLang="en-US" sz="2400" dirty="0"/>
              <a:t>Open-close syntax</a:t>
            </a:r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marL="268287" lvl="1" indent="0" algn="just" eaLnBrk="1" hangingPunct="1">
              <a:buClrTx/>
              <a:buNone/>
            </a:pPr>
            <a:endParaRPr lang="en-GB" altLang="en-US" sz="2400" dirty="0"/>
          </a:p>
          <a:p>
            <a:pPr lvl="1" algn="just" eaLnBrk="1" hangingPunct="1">
              <a:buClrTx/>
            </a:pPr>
            <a:r>
              <a:rPr lang="en-GB" altLang="en-US" sz="2400" dirty="0" smtClean="0"/>
              <a:t>Form </a:t>
            </a:r>
            <a:r>
              <a:rPr lang="en-GB" altLang="en-US" sz="2400" dirty="0"/>
              <a:t>Components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5DD7973-B70C-44C5-86A4-7D78647450C9}"/>
              </a:ext>
            </a:extLst>
          </p:cNvPr>
          <p:cNvSpPr/>
          <p:nvPr/>
        </p:nvSpPr>
        <p:spPr>
          <a:xfrm>
            <a:off x="810596" y="2132856"/>
            <a:ext cx="733772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open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([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2000" dirty="0" err="1">
                <a:solidFill>
                  <a:srgbClr val="808080"/>
                </a:solidFill>
                <a:highlight>
                  <a:srgbClr val="FEFCF5"/>
                </a:highlight>
              </a:rPr>
              <a:t>url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'target'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option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])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en-US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20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EFCF5"/>
                </a:highlight>
              </a:rPr>
              <a:t>Form components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close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BFF9580-23DA-40A0-9342-DFD8A1C6ABAA}"/>
              </a:ext>
            </a:extLst>
          </p:cNvPr>
          <p:cNvSpPr/>
          <p:nvPr/>
        </p:nvSpPr>
        <p:spPr>
          <a:xfrm>
            <a:off x="784537" y="4149080"/>
            <a:ext cx="733772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2000" dirty="0" err="1">
                <a:solidFill>
                  <a:srgbClr val="000000"/>
                </a:solidFill>
                <a:highlight>
                  <a:srgbClr val="FEFCF5"/>
                </a:highlight>
              </a:rPr>
              <a:t>comp_type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2000" dirty="0" err="1">
                <a:solidFill>
                  <a:srgbClr val="808080"/>
                </a:solidFill>
                <a:highlight>
                  <a:srgbClr val="FEFCF5"/>
                </a:highlight>
              </a:rPr>
              <a:t>comp_name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'value'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option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])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en-US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>
              <a:spcBef>
                <a:spcPts val="600"/>
              </a:spcBef>
            </a:pP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label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'name'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'Name'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>
              <a:spcBef>
                <a:spcPts val="600"/>
              </a:spcBef>
            </a:pP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text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'name'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2000" dirty="0" err="1">
                <a:solidFill>
                  <a:srgbClr val="000000"/>
                </a:solidFill>
                <a:highlight>
                  <a:srgbClr val="FEFCF5"/>
                </a:highlight>
              </a:rPr>
              <a:t>textarea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'name'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'class'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'class name'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en-US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>
              <a:spcBef>
                <a:spcPts val="600"/>
              </a:spcBef>
            </a:pP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submit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'name'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63175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Student 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55A75E-DC02-4106-BFD5-1921061FA28E}"/>
              </a:ext>
            </a:extLst>
          </p:cNvPr>
          <p:cNvSpPr/>
          <p:nvPr/>
        </p:nvSpPr>
        <p:spPr>
          <a:xfrm>
            <a:off x="127015" y="1202660"/>
            <a:ext cx="8761398" cy="5655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98438">
              <a:spcBef>
                <a:spcPts val="0"/>
              </a:spcBef>
            </a:pPr>
            <a:r>
              <a:rPr lang="id-ID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id-ID" sz="1500" b="1" dirty="0">
                <a:solidFill>
                  <a:srgbClr val="0000FF"/>
                </a:solidFill>
                <a:highlight>
                  <a:srgbClr val="FEFCF5"/>
                </a:highlight>
              </a:rPr>
              <a:t>extends</a:t>
            </a:r>
            <a:r>
              <a:rPr lang="id-ID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1500" dirty="0">
                <a:solidFill>
                  <a:srgbClr val="808080"/>
                </a:solidFill>
                <a:highlight>
                  <a:srgbClr val="FEFCF5"/>
                </a:highlight>
              </a:rPr>
              <a:t>'layout'</a:t>
            </a:r>
            <a:r>
              <a:rPr lang="id-ID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>
              <a:spcBef>
                <a:spcPts val="0"/>
              </a:spcBef>
            </a:pPr>
            <a:r>
              <a:rPr lang="id-ID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id-ID" sz="1500" b="1" dirty="0">
                <a:solidFill>
                  <a:srgbClr val="0000FF"/>
                </a:solidFill>
                <a:highlight>
                  <a:srgbClr val="FEFCF5"/>
                </a:highlight>
              </a:rPr>
              <a:t>section</a:t>
            </a:r>
            <a:r>
              <a:rPr lang="id-ID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id-ID" sz="1500" dirty="0">
                <a:solidFill>
                  <a:srgbClr val="808080"/>
                </a:solidFill>
                <a:highlight>
                  <a:srgbClr val="FEFCF5"/>
                </a:highlight>
              </a:rPr>
              <a:t>'content</a:t>
            </a:r>
            <a:r>
              <a:rPr lang="en-US" sz="15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pPr defTabSz="198438"/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open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([</a:t>
            </a:r>
            <a:r>
              <a:rPr lang="id-ID" sz="1500" dirty="0">
                <a:solidFill>
                  <a:srgbClr val="808080"/>
                </a:solidFill>
                <a:highlight>
                  <a:srgbClr val="FEFCF5"/>
                </a:highlight>
              </a:rPr>
              <a:t>'url'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1500" dirty="0">
                <a:solidFill>
                  <a:srgbClr val="808080"/>
                </a:solidFill>
                <a:highlight>
                  <a:srgbClr val="FEFCF5"/>
                </a:highlight>
              </a:rPr>
              <a:t>'student'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500" dirty="0">
                <a:solidFill>
                  <a:srgbClr val="808080"/>
                </a:solidFill>
                <a:highlight>
                  <a:srgbClr val="FEFCF5"/>
                </a:highlight>
              </a:rPr>
              <a:t>'class'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1500" dirty="0">
                <a:solidFill>
                  <a:srgbClr val="808080"/>
                </a:solidFill>
                <a:highlight>
                  <a:srgbClr val="FEFCF5"/>
                </a:highlight>
              </a:rPr>
              <a:t>'pure-form'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])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5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198438"/>
            <a:r>
              <a:rPr lang="id-ID" sz="15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5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id-ID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5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id-ID" sz="15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d-ID" sz="1500" dirty="0">
                <a:solidFill>
                  <a:srgbClr val="8000FF"/>
                </a:solidFill>
                <a:highlight>
                  <a:srgbClr val="FFFFFF"/>
                </a:highlight>
              </a:rPr>
              <a:t>"pure-control-group"</a:t>
            </a:r>
            <a:r>
              <a:rPr lang="id-ID" sz="15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5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label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500" dirty="0">
                <a:solidFill>
                  <a:srgbClr val="808080"/>
                </a:solidFill>
                <a:highlight>
                  <a:srgbClr val="FEFCF5"/>
                </a:highlight>
              </a:rPr>
              <a:t>'name'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500" dirty="0">
                <a:solidFill>
                  <a:srgbClr val="808080"/>
                </a:solidFill>
                <a:highlight>
                  <a:srgbClr val="FEFCF5"/>
                </a:highlight>
              </a:rPr>
              <a:t>'Name'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5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198438"/>
            <a:r>
              <a:rPr lang="en-US" sz="15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US" sz="15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en-US" sz="15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en-US" sz="15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1500" dirty="0">
                <a:solidFill>
                  <a:srgbClr val="000000"/>
                </a:solidFill>
                <a:highlight>
                  <a:srgbClr val="FEFCF5"/>
                </a:highlight>
              </a:rPr>
              <a:t>text</a:t>
            </a:r>
            <a:r>
              <a:rPr lang="en-US" sz="15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500" dirty="0">
                <a:solidFill>
                  <a:srgbClr val="808080"/>
                </a:solidFill>
                <a:highlight>
                  <a:srgbClr val="FEFCF5"/>
                </a:highlight>
              </a:rPr>
              <a:t>'name'</a:t>
            </a:r>
            <a:r>
              <a:rPr lang="en-US" sz="15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5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500" b="1" dirty="0">
                <a:solidFill>
                  <a:srgbClr val="0000FF"/>
                </a:solidFill>
                <a:highlight>
                  <a:srgbClr val="FEFCF5"/>
                </a:highlight>
              </a:rPr>
              <a:t>null</a:t>
            </a:r>
            <a:r>
              <a:rPr lang="en-US" sz="1500" dirty="0">
                <a:solidFill>
                  <a:srgbClr val="8000FF"/>
                </a:solidFill>
                <a:highlight>
                  <a:srgbClr val="FEFCF5"/>
                </a:highlight>
              </a:rPr>
              <a:t>,[</a:t>
            </a:r>
            <a:r>
              <a:rPr lang="en-US" sz="1500" dirty="0">
                <a:solidFill>
                  <a:srgbClr val="808080"/>
                </a:solidFill>
                <a:highlight>
                  <a:srgbClr val="FEFCF5"/>
                </a:highlight>
              </a:rPr>
              <a:t>'placeholder'</a:t>
            </a:r>
            <a:r>
              <a:rPr lang="en-US" sz="15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en-US" sz="1500" dirty="0">
                <a:solidFill>
                  <a:srgbClr val="808080"/>
                </a:solidFill>
                <a:highlight>
                  <a:srgbClr val="FEFCF5"/>
                </a:highlight>
              </a:rPr>
              <a:t>'student name'</a:t>
            </a:r>
            <a:r>
              <a:rPr lang="en-US" sz="1500" dirty="0">
                <a:solidFill>
                  <a:srgbClr val="8000FF"/>
                </a:solidFill>
                <a:highlight>
                  <a:srgbClr val="FEFCF5"/>
                </a:highlight>
              </a:rPr>
              <a:t>])</a:t>
            </a:r>
            <a:r>
              <a:rPr lang="en-US" sz="15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5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en-US" sz="15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198438"/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id-ID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id-ID"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5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5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id-ID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5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id-ID" sz="15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d-ID" sz="1500" dirty="0">
                <a:solidFill>
                  <a:srgbClr val="8000FF"/>
                </a:solidFill>
                <a:highlight>
                  <a:srgbClr val="FFFFFF"/>
                </a:highlight>
              </a:rPr>
              <a:t>"pure-control-group"</a:t>
            </a:r>
            <a:r>
              <a:rPr lang="id-ID" sz="15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5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label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500" dirty="0">
                <a:solidFill>
                  <a:srgbClr val="808080"/>
                </a:solidFill>
                <a:highlight>
                  <a:srgbClr val="FEFCF5"/>
                </a:highlight>
              </a:rPr>
              <a:t>'major'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500" dirty="0">
                <a:solidFill>
                  <a:srgbClr val="808080"/>
                </a:solidFill>
                <a:highlight>
                  <a:srgbClr val="FEFCF5"/>
                </a:highlight>
              </a:rPr>
              <a:t>'Major'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5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198438"/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text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500" dirty="0">
                <a:solidFill>
                  <a:srgbClr val="808080"/>
                </a:solidFill>
                <a:highlight>
                  <a:srgbClr val="FEFCF5"/>
                </a:highlight>
              </a:rPr>
              <a:t>'major'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5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sz="15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5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5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id-ID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5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id-ID" sz="15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d-ID" sz="1500" dirty="0">
                <a:solidFill>
                  <a:srgbClr val="8000FF"/>
                </a:solidFill>
                <a:highlight>
                  <a:srgbClr val="FFFFFF"/>
                </a:highlight>
              </a:rPr>
              <a:t>"pure-control-group"</a:t>
            </a:r>
            <a:r>
              <a:rPr lang="id-ID" sz="15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5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label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500" dirty="0">
                <a:solidFill>
                  <a:srgbClr val="808080"/>
                </a:solidFill>
                <a:highlight>
                  <a:srgbClr val="FEFCF5"/>
                </a:highlight>
              </a:rPr>
              <a:t>'description'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500" dirty="0">
                <a:solidFill>
                  <a:srgbClr val="808080"/>
                </a:solidFill>
                <a:highlight>
                  <a:srgbClr val="FEFCF5"/>
                </a:highlight>
              </a:rPr>
              <a:t>'Description'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5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198438"/>
            <a:r>
              <a:rPr lang="en-US" sz="15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US" sz="15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en-US" sz="15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en-US" sz="15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1500" dirty="0" err="1">
                <a:solidFill>
                  <a:srgbClr val="000000"/>
                </a:solidFill>
                <a:highlight>
                  <a:srgbClr val="FEFCF5"/>
                </a:highlight>
              </a:rPr>
              <a:t>textarea</a:t>
            </a:r>
            <a:r>
              <a:rPr lang="en-US" sz="15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500" dirty="0">
                <a:solidFill>
                  <a:srgbClr val="808080"/>
                </a:solidFill>
                <a:highlight>
                  <a:srgbClr val="FEFCF5"/>
                </a:highlight>
              </a:rPr>
              <a:t>'description'</a:t>
            </a:r>
            <a:r>
              <a:rPr lang="en-US" sz="15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5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500" b="1" dirty="0">
                <a:solidFill>
                  <a:srgbClr val="0000FF"/>
                </a:solidFill>
                <a:highlight>
                  <a:srgbClr val="FEFCF5"/>
                </a:highlight>
              </a:rPr>
              <a:t>null</a:t>
            </a:r>
            <a:r>
              <a:rPr lang="en-US" sz="1500" dirty="0">
                <a:solidFill>
                  <a:srgbClr val="8000FF"/>
                </a:solidFill>
                <a:highlight>
                  <a:srgbClr val="FEFCF5"/>
                </a:highlight>
              </a:rPr>
              <a:t>,[</a:t>
            </a:r>
            <a:r>
              <a:rPr lang="en-US" sz="1500" dirty="0">
                <a:solidFill>
                  <a:srgbClr val="808080"/>
                </a:solidFill>
                <a:highlight>
                  <a:srgbClr val="FEFCF5"/>
                </a:highlight>
              </a:rPr>
              <a:t>'rows'</a:t>
            </a:r>
            <a:r>
              <a:rPr lang="en-US" sz="15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en-US" sz="1500" dirty="0">
                <a:solidFill>
                  <a:srgbClr val="808080"/>
                </a:solidFill>
                <a:highlight>
                  <a:srgbClr val="FEFCF5"/>
                </a:highlight>
              </a:rPr>
              <a:t>'4'</a:t>
            </a:r>
            <a:r>
              <a:rPr lang="en-US" sz="15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5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500" dirty="0">
                <a:solidFill>
                  <a:srgbClr val="808080"/>
                </a:solidFill>
                <a:highlight>
                  <a:srgbClr val="FEFCF5"/>
                </a:highlight>
              </a:rPr>
              <a:t>'cols'</a:t>
            </a:r>
            <a:r>
              <a:rPr lang="en-US" sz="15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en-US" sz="1500" dirty="0">
                <a:solidFill>
                  <a:srgbClr val="808080"/>
                </a:solidFill>
                <a:highlight>
                  <a:srgbClr val="FEFCF5"/>
                </a:highlight>
              </a:rPr>
              <a:t>'40'</a:t>
            </a:r>
            <a:r>
              <a:rPr lang="en-US" sz="1500" dirty="0">
                <a:solidFill>
                  <a:srgbClr val="8000FF"/>
                </a:solidFill>
                <a:highlight>
                  <a:srgbClr val="FEFCF5"/>
                </a:highlight>
              </a:rPr>
              <a:t>])</a:t>
            </a:r>
            <a:r>
              <a:rPr lang="en-US" sz="15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5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5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id-ID"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5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5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id-ID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5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id-ID" sz="15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d-ID" sz="1500" dirty="0">
                <a:solidFill>
                  <a:srgbClr val="8000FF"/>
                </a:solidFill>
                <a:highlight>
                  <a:srgbClr val="FFFFFF"/>
                </a:highlight>
              </a:rPr>
              <a:t>"pure-control-group"</a:t>
            </a:r>
            <a:r>
              <a:rPr lang="id-ID" sz="15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5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label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500" dirty="0">
                <a:solidFill>
                  <a:srgbClr val="808080"/>
                </a:solidFill>
                <a:highlight>
                  <a:srgbClr val="FEFCF5"/>
                </a:highlight>
              </a:rPr>
              <a:t>'birthdate'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500" dirty="0">
                <a:solidFill>
                  <a:srgbClr val="808080"/>
                </a:solidFill>
                <a:highlight>
                  <a:srgbClr val="FEFCF5"/>
                </a:highlight>
              </a:rPr>
              <a:t>'birthdate'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5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198438"/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input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500" dirty="0">
                <a:solidFill>
                  <a:srgbClr val="808080"/>
                </a:solidFill>
                <a:highlight>
                  <a:srgbClr val="FEFCF5"/>
                </a:highlight>
              </a:rPr>
              <a:t>'date'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500" dirty="0">
                <a:solidFill>
                  <a:srgbClr val="808080"/>
                </a:solidFill>
                <a:highlight>
                  <a:srgbClr val="FEFCF5"/>
                </a:highlight>
              </a:rPr>
              <a:t>'birthdate'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1500" b="1" dirty="0">
                <a:solidFill>
                  <a:srgbClr val="0000FF"/>
                </a:solidFill>
                <a:highlight>
                  <a:srgbClr val="FEFCF5"/>
                </a:highlight>
              </a:rPr>
              <a:t>date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500" dirty="0">
                <a:solidFill>
                  <a:srgbClr val="808080"/>
                </a:solidFill>
                <a:highlight>
                  <a:srgbClr val="FEFCF5"/>
                </a:highlight>
              </a:rPr>
              <a:t>'Y-m-d'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))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5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198438"/>
            <a:r>
              <a:rPr lang="id-ID" sz="15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id-ID"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5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5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id-ID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5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id-ID" sz="15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d-ID" sz="1500" dirty="0">
                <a:solidFill>
                  <a:srgbClr val="8000FF"/>
                </a:solidFill>
                <a:highlight>
                  <a:srgbClr val="FFFFFF"/>
                </a:highlight>
              </a:rPr>
              <a:t>"pure-control-group"</a:t>
            </a:r>
            <a:r>
              <a:rPr lang="id-ID" sz="15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5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submit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500" dirty="0">
                <a:solidFill>
                  <a:srgbClr val="808080"/>
                </a:solidFill>
                <a:highlight>
                  <a:srgbClr val="FEFCF5"/>
                </a:highlight>
              </a:rPr>
              <a:t>'Submit'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,[</a:t>
            </a:r>
            <a:r>
              <a:rPr lang="id-ID" sz="1500" dirty="0">
                <a:solidFill>
                  <a:srgbClr val="808080"/>
                </a:solidFill>
                <a:highlight>
                  <a:srgbClr val="FEFCF5"/>
                </a:highlight>
              </a:rPr>
              <a:t>'class'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1500" dirty="0">
                <a:solidFill>
                  <a:srgbClr val="808080"/>
                </a:solidFill>
                <a:highlight>
                  <a:srgbClr val="FEFCF5"/>
                </a:highlight>
              </a:rPr>
              <a:t>'pure-button'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])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id-ID"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5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sz="15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98438"/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 Form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close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id-ID" sz="15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500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endParaRPr lang="en-US" sz="15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 defTabSz="198438"/>
            <a:r>
              <a:rPr lang="id-ID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en-US" sz="1500" b="1" dirty="0">
                <a:solidFill>
                  <a:srgbClr val="0000FF"/>
                </a:solidFill>
                <a:highlight>
                  <a:srgbClr val="FEFCF5"/>
                </a:highlight>
              </a:rPr>
              <a:t>stop</a:t>
            </a:r>
            <a:endParaRPr lang="id-ID" sz="1500" b="1" dirty="0">
              <a:solidFill>
                <a:srgbClr val="0000FF"/>
              </a:solidFill>
              <a:highlight>
                <a:srgbClr val="FEFCF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7982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12ABEB-AA79-46C8-A363-7AA710CE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Topics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D93912-0A18-4535-A94F-742A0FF85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Laravel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Laravel 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Laravel Eloquent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22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Result: </a:t>
            </a:r>
            <a:r>
              <a:rPr lang="en-US"/>
              <a:t>Student Form</a:t>
            </a:r>
            <a:endParaRPr lang="en-US" altLang="en-US"/>
          </a:p>
        </p:txBody>
      </p:sp>
      <p:pic>
        <p:nvPicPr>
          <p:cNvPr id="4" name="Content Placeholder 7">
            <a:extLst>
              <a:ext uri="{FF2B5EF4-FFF2-40B4-BE49-F238E27FC236}">
                <a16:creationId xmlns="" xmlns:a16="http://schemas.microsoft.com/office/drawing/2014/main" id="{9124D7AF-695B-41EA-8D3F-C48381C7C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7584" y="1844824"/>
            <a:ext cx="6647708" cy="388843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2576575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Receive Post Action - 1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88" y="1700808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GB" altLang="en-US" dirty="0" err="1"/>
              <a:t>Routes.php</a:t>
            </a:r>
            <a:endParaRPr lang="en-GB" altLang="en-US" dirty="0"/>
          </a:p>
          <a:p>
            <a:pPr lvl="2" algn="just" eaLnBrk="1" hangingPunct="1"/>
            <a:r>
              <a:rPr lang="en-GB" altLang="en-US" dirty="0"/>
              <a:t>Route::post(</a:t>
            </a:r>
            <a:r>
              <a:rPr lang="en-GB" altLang="en-US" i="1" dirty="0">
                <a:solidFill>
                  <a:srgbClr val="FF0000"/>
                </a:solidFill>
              </a:rPr>
              <a:t>'target</a:t>
            </a:r>
            <a:r>
              <a:rPr lang="en-GB" altLang="en-US" dirty="0"/>
              <a:t>', </a:t>
            </a:r>
            <a:r>
              <a:rPr lang="en-GB" altLang="en-US" i="1" dirty="0">
                <a:solidFill>
                  <a:srgbClr val="FF0000"/>
                </a:solidFill>
              </a:rPr>
              <a:t>'</a:t>
            </a:r>
            <a:r>
              <a:rPr lang="en-GB" altLang="en-US" i="1" dirty="0" err="1">
                <a:solidFill>
                  <a:srgbClr val="FF0000"/>
                </a:solidFill>
              </a:rPr>
              <a:t>controllerClass@method</a:t>
            </a:r>
            <a:r>
              <a:rPr lang="en-GB" altLang="en-US" dirty="0"/>
              <a:t>');</a:t>
            </a:r>
          </a:p>
          <a:p>
            <a:pPr lvl="1" algn="just" eaLnBrk="1" hangingPunct="1">
              <a:buClrTx/>
            </a:pPr>
            <a:endParaRPr lang="en-GB" altLang="en-US" dirty="0"/>
          </a:p>
          <a:p>
            <a:pPr lvl="1" algn="just" eaLnBrk="1" hangingPunct="1">
              <a:buClrTx/>
            </a:pPr>
            <a:r>
              <a:rPr lang="en-GB" altLang="en-US" dirty="0"/>
              <a:t>Modify </a:t>
            </a:r>
            <a:r>
              <a:rPr lang="en-GB" altLang="en-US" dirty="0" err="1"/>
              <a:t>controllerClass.php</a:t>
            </a:r>
            <a:endParaRPr lang="en-GB" altLang="en-US" dirty="0"/>
          </a:p>
          <a:p>
            <a:pPr lvl="2" algn="just" eaLnBrk="1" hangingPunct="1"/>
            <a:r>
              <a:rPr lang="en-GB" altLang="en-US" dirty="0"/>
              <a:t>Change </a:t>
            </a:r>
            <a:r>
              <a:rPr lang="en-GB" altLang="en-US" dirty="0">
                <a:solidFill>
                  <a:srgbClr val="FF0000"/>
                </a:solidFill>
              </a:rPr>
              <a:t>use Illuminate\Http\Request</a:t>
            </a:r>
            <a:r>
              <a:rPr lang="en-GB" altLang="en-US" dirty="0"/>
              <a:t>; =&gt; </a:t>
            </a:r>
            <a:r>
              <a:rPr lang="en-GB" altLang="en-US" dirty="0">
                <a:solidFill>
                  <a:srgbClr val="FF0000"/>
                </a:solidFill>
              </a:rPr>
              <a:t>use Requests</a:t>
            </a:r>
            <a:r>
              <a:rPr lang="en-GB" altLang="en-US" dirty="0"/>
              <a:t>;</a:t>
            </a:r>
          </a:p>
          <a:p>
            <a:pPr lvl="1" algn="just" eaLnBrk="1" hangingPunct="1">
              <a:buClrTx/>
            </a:pPr>
            <a:endParaRPr lang="en-GB" altLang="en-US" dirty="0"/>
          </a:p>
          <a:p>
            <a:pPr lvl="1" algn="just" eaLnBrk="1" hangingPunct="1">
              <a:buClrTx/>
            </a:pPr>
            <a:r>
              <a:rPr lang="en-GB" altLang="en-US" dirty="0"/>
              <a:t>Receive post data</a:t>
            </a:r>
          </a:p>
          <a:p>
            <a:pPr lvl="2" algn="just" eaLnBrk="1" hangingPunct="1"/>
            <a:r>
              <a:rPr lang="en-GB" altLang="en-US" dirty="0"/>
              <a:t>$input = Request::all();</a:t>
            </a:r>
          </a:p>
          <a:p>
            <a:pPr lvl="2" algn="just" eaLnBrk="1" hangingPunct="1"/>
            <a:r>
              <a:rPr lang="en-GB" altLang="en-US" dirty="0"/>
              <a:t>$input = Request::get('name');</a:t>
            </a:r>
          </a:p>
        </p:txBody>
      </p:sp>
    </p:spTree>
    <p:extLst>
      <p:ext uri="{BB962C8B-B14F-4D97-AF65-F5344CB8AC3E}">
        <p14:creationId xmlns:p14="http://schemas.microsoft.com/office/powerpoint/2010/main" val="3794946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Receive Post Action - 2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727" y="1678497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GB" altLang="en-US" sz="2400" dirty="0"/>
              <a:t>Add post route</a:t>
            </a:r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r>
              <a:rPr lang="en-US" altLang="en-US" sz="2400" dirty="0"/>
              <a:t>Add function to receive the post data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91F5E60-270B-4F45-A781-D77374541A76}"/>
              </a:ext>
            </a:extLst>
          </p:cNvPr>
          <p:cNvSpPr/>
          <p:nvPr/>
        </p:nvSpPr>
        <p:spPr>
          <a:xfrm>
            <a:off x="785898" y="2204864"/>
            <a:ext cx="650460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…</a:t>
            </a: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Route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post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students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'studentsController@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store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…</a:t>
            </a:r>
            <a:endParaRPr lang="id-ID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8821CBA-995F-49AE-A6EB-AAE4A581F43B}"/>
              </a:ext>
            </a:extLst>
          </p:cNvPr>
          <p:cNvSpPr/>
          <p:nvPr/>
        </p:nvSpPr>
        <p:spPr>
          <a:xfrm>
            <a:off x="6108229" y="3183710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routes/</a:t>
            </a:r>
            <a:r>
              <a:rPr lang="en-US" sz="1200" dirty="0" err="1"/>
              <a:t>web.php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94DA012-D3A8-48D2-ABC0-5985EC6DA52A}"/>
              </a:ext>
            </a:extLst>
          </p:cNvPr>
          <p:cNvSpPr/>
          <p:nvPr/>
        </p:nvSpPr>
        <p:spPr>
          <a:xfrm>
            <a:off x="782378" y="3857179"/>
            <a:ext cx="6504604" cy="30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EFCF5"/>
                </a:highlight>
              </a:rPr>
              <a:t>…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use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Request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8000"/>
                </a:solidFill>
                <a:highlight>
                  <a:srgbClr val="FEFCF5"/>
                </a:highlight>
              </a:rPr>
              <a:t>// changed from use Illuminate\Http\Request;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EFCF5"/>
                </a:highlight>
              </a:rPr>
              <a:t>…</a:t>
            </a:r>
          </a:p>
          <a:p>
            <a:endParaRPr lang="en-US" sz="1800" dirty="0">
              <a:solidFill>
                <a:srgbClr val="0000FF"/>
              </a:solidFill>
              <a:highlight>
                <a:srgbClr val="FEFCF5"/>
              </a:highlight>
            </a:endParaRPr>
          </a:p>
          <a:p>
            <a:pPr>
              <a:lnSpc>
                <a:spcPct val="150000"/>
              </a:lnSpc>
            </a:pP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store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Request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$request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){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>
              <a:lnSpc>
                <a:spcPct val="150000"/>
              </a:lnSpc>
            </a:pP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$input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Request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all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800" dirty="0">
                <a:solidFill>
                  <a:srgbClr val="000080"/>
                </a:solidFill>
                <a:highlight>
                  <a:srgbClr val="FEFCF5"/>
                </a:highlight>
              </a:rPr>
              <a:t>input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…</a:t>
            </a:r>
            <a:endParaRPr lang="id-ID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9E7338F-E138-41A9-8579-5008D7B1E4CE}"/>
              </a:ext>
            </a:extLst>
          </p:cNvPr>
          <p:cNvSpPr/>
          <p:nvPr/>
        </p:nvSpPr>
        <p:spPr>
          <a:xfrm>
            <a:off x="3851920" y="6199504"/>
            <a:ext cx="3648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App/Http/Controllers/</a:t>
            </a:r>
            <a:r>
              <a:rPr lang="en-US" sz="1200" dirty="0" err="1"/>
              <a:t>studentsController.php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1984818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Laravel Form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DCF281F-36E7-4F52-9447-2C34F58138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55" r="1"/>
          <a:stretch/>
        </p:blipFill>
        <p:spPr>
          <a:xfrm>
            <a:off x="179512" y="1771912"/>
            <a:ext cx="5331033" cy="32359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ED3DA35-E170-4EEE-8515-B8953FD1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732" y="5007847"/>
            <a:ext cx="4615061" cy="12053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0A51CB2-5838-47D5-9E29-D4B3A1C2C44E}"/>
              </a:ext>
            </a:extLst>
          </p:cNvPr>
          <p:cNvSpPr/>
          <p:nvPr/>
        </p:nvSpPr>
        <p:spPr>
          <a:xfrm>
            <a:off x="1209973" y="5210499"/>
            <a:ext cx="2124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…/public/students/create</a:t>
            </a:r>
          </a:p>
        </p:txBody>
      </p:sp>
    </p:spTree>
    <p:extLst>
      <p:ext uri="{BB962C8B-B14F-4D97-AF65-F5344CB8AC3E}">
        <p14:creationId xmlns:p14="http://schemas.microsoft.com/office/powerpoint/2010/main" val="1304430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Laravel Eloquent - 1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/>
              <a:t>Laravel Active Record Implementation</a:t>
            </a:r>
          </a:p>
          <a:p>
            <a:pPr lvl="1" algn="just" eaLnBrk="1" hangingPunct="1">
              <a:buClrTx/>
            </a:pPr>
            <a:r>
              <a:rPr lang="en-US" altLang="en-US"/>
              <a:t>Create a Model class for each table</a:t>
            </a:r>
          </a:p>
          <a:p>
            <a:pPr lvl="2" algn="just" eaLnBrk="1" hangingPunct="1"/>
            <a:r>
              <a:rPr lang="en-US" altLang="en-US"/>
              <a:t>Object Oriented</a:t>
            </a:r>
          </a:p>
          <a:p>
            <a:pPr lvl="2" algn="just" eaLnBrk="1" hangingPunct="1"/>
            <a:r>
              <a:rPr lang="en-US" altLang="en-US"/>
              <a:t>Persistence Scheme</a:t>
            </a:r>
          </a:p>
          <a:p>
            <a:pPr lvl="2" algn="just" eaLnBrk="1" hangingPunct="1"/>
            <a:r>
              <a:rPr lang="en-US" altLang="en-US"/>
              <a:t>Class to represent each row from a table</a:t>
            </a:r>
          </a:p>
          <a:p>
            <a:pPr lvl="1" algn="just" eaLnBrk="1" hangingPunct="1">
              <a:buClrTx/>
            </a:pPr>
            <a:endParaRPr lang="en-US" altLang="en-US"/>
          </a:p>
          <a:p>
            <a:pPr lvl="2" algn="just" eaLnBrk="1" hangingPunct="1"/>
            <a:r>
              <a:rPr lang="en-US" altLang="en-US">
                <a:solidFill>
                  <a:srgbClr val="FF0000"/>
                </a:solidFill>
              </a:rPr>
              <a:t>php artisan make:model [options] [--] &lt;name&gt;</a:t>
            </a:r>
          </a:p>
          <a:p>
            <a:pPr lvl="1" algn="just" eaLnBrk="1" hangingPunct="1">
              <a:buClrTx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58787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Laravel Eloquent - 2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GB" altLang="en-US"/>
              <a:t>Naming format for Table and Model Class</a:t>
            </a:r>
          </a:p>
          <a:p>
            <a:pPr lvl="2" algn="just" eaLnBrk="1" hangingPunct="1"/>
            <a:r>
              <a:rPr lang="en-GB" altLang="en-US"/>
              <a:t>Users table =&gt; User class</a:t>
            </a:r>
          </a:p>
          <a:p>
            <a:pPr lvl="2" algn="just" eaLnBrk="1" hangingPunct="1"/>
            <a:r>
              <a:rPr lang="en-GB" altLang="en-US"/>
              <a:t>Cars table =&gt; Car class</a:t>
            </a:r>
          </a:p>
          <a:p>
            <a:pPr lvl="2" algn="just" eaLnBrk="1" hangingPunct="1"/>
            <a:r>
              <a:rPr lang="en-GB" altLang="en-US"/>
              <a:t>Students table =&gt; Student class</a:t>
            </a:r>
          </a:p>
          <a:p>
            <a:pPr lvl="1" algn="just" eaLnBrk="1" hangingPunct="1">
              <a:buClrTx/>
            </a:pPr>
            <a:r>
              <a:rPr lang="en-GB" altLang="en-US"/>
              <a:t>Example </a:t>
            </a:r>
          </a:p>
          <a:p>
            <a:pPr lvl="2" algn="just" eaLnBrk="1" hangingPunct="1"/>
            <a:r>
              <a:rPr lang="en-GB" altLang="en-US">
                <a:solidFill>
                  <a:srgbClr val="FF0000"/>
                </a:solidFill>
              </a:rPr>
              <a:t>php artisan make:model student</a:t>
            </a:r>
          </a:p>
          <a:p>
            <a:pPr lvl="1" algn="just" eaLnBrk="1" hangingPunct="1">
              <a:buClrTx/>
            </a:pPr>
            <a:r>
              <a:rPr lang="en-GB" altLang="en-US"/>
              <a:t>PHP model files</a:t>
            </a:r>
          </a:p>
          <a:p>
            <a:pPr lvl="2" algn="just" eaLnBrk="1" hangingPunct="1"/>
            <a:r>
              <a:rPr lang="en-GB" altLang="en-US"/>
              <a:t>File created : </a:t>
            </a:r>
            <a:r>
              <a:rPr lang="en-GB" altLang="en-US">
                <a:solidFill>
                  <a:srgbClr val="FF0000"/>
                </a:solidFill>
              </a:rPr>
              <a:t>/app/student.php</a:t>
            </a:r>
          </a:p>
        </p:txBody>
      </p:sp>
    </p:spTree>
    <p:extLst>
      <p:ext uri="{BB962C8B-B14F-4D97-AF65-F5344CB8AC3E}">
        <p14:creationId xmlns:p14="http://schemas.microsoft.com/office/powerpoint/2010/main" val="717126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save new data - 1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/>
              <a:t>Saving new data to database</a:t>
            </a:r>
          </a:p>
          <a:p>
            <a:pPr lvl="2" algn="just" eaLnBrk="1" hangingPunct="1"/>
            <a:r>
              <a:rPr lang="en-US" altLang="en-US"/>
              <a:t>Using Store function at controller page</a:t>
            </a:r>
          </a:p>
          <a:p>
            <a:pPr lvl="1" algn="just" eaLnBrk="1" hangingPunct="1">
              <a:buClrTx/>
            </a:pPr>
            <a:r>
              <a:rPr lang="en-US" altLang="en-US"/>
              <a:t>Add use model to controller page</a:t>
            </a:r>
          </a:p>
          <a:p>
            <a:pPr lvl="2" algn="just" eaLnBrk="1" hangingPunct="1"/>
            <a:r>
              <a:rPr lang="en-US" altLang="en-US">
                <a:solidFill>
                  <a:srgbClr val="FF0000"/>
                </a:solidFill>
              </a:rPr>
              <a:t>Use App\className;</a:t>
            </a:r>
          </a:p>
          <a:p>
            <a:pPr lvl="1" algn="just" eaLnBrk="1" hangingPunct="1">
              <a:buClrTx/>
            </a:pPr>
            <a:endParaRPr lang="en-GB" alt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C59F6A7-D474-46B6-9482-FDA6924C28AD}"/>
              </a:ext>
            </a:extLst>
          </p:cNvPr>
          <p:cNvSpPr/>
          <p:nvPr/>
        </p:nvSpPr>
        <p:spPr>
          <a:xfrm>
            <a:off x="810595" y="4029165"/>
            <a:ext cx="788096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8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namespace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App\Http\Controllers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use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App\student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…</a:t>
            </a:r>
          </a:p>
          <a:p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3135844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save new data - 2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 smtClean="0"/>
              <a:t>Two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ways to persist data : 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dirty="0"/>
              <a:t>One by one initialization</a:t>
            </a:r>
          </a:p>
          <a:p>
            <a:pPr lvl="3" algn="just"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save()</a:t>
            </a:r>
            <a:r>
              <a:rPr lang="en-US" altLang="en-US" sz="2400" dirty="0"/>
              <a:t> method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dirty="0"/>
              <a:t>Mass assignment</a:t>
            </a:r>
          </a:p>
          <a:p>
            <a:pPr lvl="3" algn="just"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::create() </a:t>
            </a:r>
            <a:r>
              <a:rPr lang="en-US" altLang="en-US" sz="2400" dirty="0"/>
              <a:t>method</a:t>
            </a:r>
          </a:p>
          <a:p>
            <a:pPr lvl="3" algn="just"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::</a:t>
            </a:r>
            <a:r>
              <a:rPr lang="en-US" altLang="en-US" sz="2400" dirty="0" err="1">
                <a:solidFill>
                  <a:srgbClr val="FF0000"/>
                </a:solidFill>
              </a:rPr>
              <a:t>firstOrCreate</a:t>
            </a:r>
            <a:r>
              <a:rPr lang="en-US" altLang="en-US" sz="2400" dirty="0">
                <a:solidFill>
                  <a:srgbClr val="FF0000"/>
                </a:solidFill>
              </a:rPr>
              <a:t>()</a:t>
            </a:r>
            <a:r>
              <a:rPr lang="en-US" altLang="en-US" sz="2400" dirty="0"/>
              <a:t> method</a:t>
            </a:r>
          </a:p>
          <a:p>
            <a:pPr lvl="3" algn="just"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::</a:t>
            </a:r>
            <a:r>
              <a:rPr lang="en-US" altLang="en-US" sz="2400" dirty="0" err="1">
                <a:solidFill>
                  <a:srgbClr val="FF0000"/>
                </a:solidFill>
              </a:rPr>
              <a:t>firstOrNew</a:t>
            </a:r>
            <a:r>
              <a:rPr lang="en-US" altLang="en-US" sz="2400" dirty="0">
                <a:solidFill>
                  <a:srgbClr val="FF0000"/>
                </a:solidFill>
              </a:rPr>
              <a:t>()</a:t>
            </a:r>
            <a:r>
              <a:rPr lang="en-US" altLang="en-US" sz="2400" dirty="0"/>
              <a:t> method</a:t>
            </a:r>
          </a:p>
          <a:p>
            <a:pPr lvl="1" algn="just" eaLnBrk="1" hangingPunct="1">
              <a:buClrTx/>
            </a:pP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50887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save() - 1</a:t>
            </a:r>
            <a:endParaRPr lang="en-US" altLang="en-US"/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One by One Initialization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2200" dirty="0"/>
              <a:t>$data = new \App\</a:t>
            </a:r>
            <a:r>
              <a:rPr lang="en-US" altLang="en-US" sz="2200" dirty="0" err="1"/>
              <a:t>class_name</a:t>
            </a:r>
            <a:r>
              <a:rPr lang="en-US" altLang="en-US" sz="2200" dirty="0"/>
              <a:t>;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2200" dirty="0"/>
              <a:t>$data-&gt;</a:t>
            </a:r>
            <a:r>
              <a:rPr lang="en-US" altLang="en-US" sz="2200" dirty="0" err="1"/>
              <a:t>column_name</a:t>
            </a:r>
            <a:r>
              <a:rPr lang="en-US" altLang="en-US" sz="2200" dirty="0"/>
              <a:t> = 'value';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2200" dirty="0" smtClean="0"/>
              <a:t>Etc…</a:t>
            </a:r>
            <a:endParaRPr lang="en-US" altLang="en-US" sz="2200" dirty="0"/>
          </a:p>
          <a:p>
            <a:pPr lvl="1" algn="just" eaLnBrk="1" hangingPunct="1">
              <a:buClrTx/>
            </a:pPr>
            <a:endParaRPr lang="en-US" altLang="en-US" sz="2400" dirty="0"/>
          </a:p>
          <a:p>
            <a:pPr lvl="1" algn="just" eaLnBrk="1" hangingPunct="1">
              <a:buClrTx/>
            </a:pPr>
            <a:r>
              <a:rPr lang="en-US" altLang="en-US" sz="2400" dirty="0"/>
              <a:t>Use Request::all() or Request::get('column')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4512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save() - 2</a:t>
            </a:r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73A3A88-E24A-45D7-8A22-B0695F0D1185}"/>
              </a:ext>
            </a:extLst>
          </p:cNvPr>
          <p:cNvSpPr/>
          <p:nvPr/>
        </p:nvSpPr>
        <p:spPr>
          <a:xfrm>
            <a:off x="116599" y="1638765"/>
            <a:ext cx="5679537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EFCF5"/>
                </a:highlight>
              </a:rPr>
              <a:t>…</a:t>
            </a:r>
          </a:p>
          <a:p>
            <a:r>
              <a:rPr lang="id-ID" sz="14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4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 store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Request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$request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student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400" dirty="0">
                <a:solidFill>
                  <a:srgbClr val="0000FF"/>
                </a:solidFill>
                <a:highlight>
                  <a:srgbClr val="FEFCF5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/>
              <a:t>\App\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student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student 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name 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 Request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get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EFCF5"/>
                </a:highlight>
              </a:rPr>
              <a:t>'name'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4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major 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 Request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get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EFCF5"/>
                </a:highlight>
              </a:rPr>
              <a:t>'major'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4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description 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 Request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get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EFCF5"/>
                </a:highlight>
              </a:rPr>
              <a:t>'description'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4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birthdate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 Request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get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birthdate</a:t>
            </a:r>
            <a:r>
              <a:rPr lang="id-ID" sz="14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4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4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4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…</a:t>
            </a:r>
            <a:endParaRPr lang="id-ID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F0334B3-9BC6-4460-B86B-B14C5FD29FDD}"/>
              </a:ext>
            </a:extLst>
          </p:cNvPr>
          <p:cNvSpPr/>
          <p:nvPr/>
        </p:nvSpPr>
        <p:spPr>
          <a:xfrm>
            <a:off x="142658" y="3934289"/>
            <a:ext cx="6013518" cy="2600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EFCF5"/>
                </a:highlight>
              </a:rPr>
              <a:t>…</a:t>
            </a:r>
          </a:p>
          <a:p>
            <a:r>
              <a:rPr lang="id-ID" sz="14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4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 store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Request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$request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400" dirty="0">
                <a:solidFill>
                  <a:srgbClr val="000080"/>
                </a:solidFill>
                <a:highlight>
                  <a:srgbClr val="FEFCF5"/>
                </a:highlight>
              </a:rPr>
              <a:t>$input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 Request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all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pPr>
              <a:spcBef>
                <a:spcPts val="600"/>
              </a:spcBef>
            </a:pP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4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400" dirty="0">
                <a:solidFill>
                  <a:srgbClr val="0000FF"/>
                </a:solidFill>
                <a:highlight>
                  <a:srgbClr val="FEFCF5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/>
              <a:t>\App\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student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4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name 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400" dirty="0">
                <a:solidFill>
                  <a:srgbClr val="000080"/>
                </a:solidFill>
                <a:highlight>
                  <a:srgbClr val="FEFCF5"/>
                </a:highlight>
              </a:rPr>
              <a:t>$input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id-ID" sz="1400" dirty="0">
                <a:solidFill>
                  <a:srgbClr val="808080"/>
                </a:solidFill>
                <a:highlight>
                  <a:srgbClr val="FEFCF5"/>
                </a:highlight>
              </a:rPr>
              <a:t>'name'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];</a:t>
            </a:r>
            <a:endParaRPr lang="id-ID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4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major 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400" dirty="0">
                <a:solidFill>
                  <a:srgbClr val="000080"/>
                </a:solidFill>
                <a:highlight>
                  <a:srgbClr val="FEFCF5"/>
                </a:highlight>
              </a:rPr>
              <a:t>$input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id-ID" sz="1400" dirty="0">
                <a:solidFill>
                  <a:srgbClr val="808080"/>
                </a:solidFill>
                <a:highlight>
                  <a:srgbClr val="FEFCF5"/>
                </a:highlight>
              </a:rPr>
              <a:t>'major'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];</a:t>
            </a:r>
            <a:endParaRPr lang="id-ID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4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description 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400" dirty="0">
                <a:solidFill>
                  <a:srgbClr val="000080"/>
                </a:solidFill>
                <a:highlight>
                  <a:srgbClr val="FEFCF5"/>
                </a:highlight>
              </a:rPr>
              <a:t>$input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id-ID" sz="1400" dirty="0">
                <a:solidFill>
                  <a:srgbClr val="808080"/>
                </a:solidFill>
                <a:highlight>
                  <a:srgbClr val="FEFCF5"/>
                </a:highlight>
              </a:rPr>
              <a:t>'description'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]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4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birthdate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400" dirty="0">
                <a:solidFill>
                  <a:srgbClr val="000080"/>
                </a:solidFill>
                <a:highlight>
                  <a:srgbClr val="FEFCF5"/>
                </a:highlight>
              </a:rPr>
              <a:t>$input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id-ID" sz="14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birthdate</a:t>
            </a:r>
            <a:r>
              <a:rPr lang="id-ID" sz="14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];</a:t>
            </a:r>
            <a:endParaRPr lang="id-ID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4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4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4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…</a:t>
            </a:r>
            <a:endParaRPr lang="id-ID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6170E6E-7556-46B9-8BF8-35A99AE99D55}"/>
              </a:ext>
            </a:extLst>
          </p:cNvPr>
          <p:cNvSpPr/>
          <p:nvPr/>
        </p:nvSpPr>
        <p:spPr>
          <a:xfrm>
            <a:off x="2671529" y="6185316"/>
            <a:ext cx="3648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App/Http/Controllers/</a:t>
            </a:r>
            <a:r>
              <a:rPr lang="en-US" sz="1200" dirty="0" err="1"/>
              <a:t>studentsController.php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138862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Laravel Database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GB" altLang="en-US"/>
              <a:t>Database configuration</a:t>
            </a:r>
          </a:p>
          <a:p>
            <a:pPr lvl="2" algn="just" eaLnBrk="1" hangingPunct="1"/>
            <a:r>
              <a:rPr lang="en-GB" altLang="en-US">
                <a:solidFill>
                  <a:srgbClr val="FF0000"/>
                </a:solidFill>
              </a:rPr>
              <a:t>/config/database.php</a:t>
            </a:r>
          </a:p>
          <a:p>
            <a:pPr lvl="2" algn="just" eaLnBrk="1" hangingPunct="1"/>
            <a:r>
              <a:rPr lang="en-GB" altLang="en-US"/>
              <a:t>'default' =&gt; 'db_type'</a:t>
            </a:r>
          </a:p>
          <a:p>
            <a:pPr lvl="1" algn="just" eaLnBrk="1" hangingPunct="1">
              <a:buClrTx/>
            </a:pPr>
            <a:r>
              <a:rPr lang="en-GB" altLang="en-US"/>
              <a:t>Local development =&gt; </a:t>
            </a:r>
            <a:r>
              <a:rPr lang="en-GB" altLang="en-US">
                <a:solidFill>
                  <a:srgbClr val="FF0000"/>
                </a:solidFill>
              </a:rPr>
              <a:t>.env</a:t>
            </a:r>
            <a:r>
              <a:rPr lang="en-GB" altLang="en-US"/>
              <a:t> file</a:t>
            </a:r>
          </a:p>
          <a:p>
            <a:pPr lvl="2" algn="just" eaLnBrk="1" hangingPunct="1"/>
            <a:r>
              <a:rPr lang="en-GB" altLang="en-US"/>
              <a:t>DB_HOST</a:t>
            </a:r>
          </a:p>
          <a:p>
            <a:pPr lvl="2" algn="just" eaLnBrk="1" hangingPunct="1"/>
            <a:r>
              <a:rPr lang="en-GB" altLang="en-US"/>
              <a:t>DB_DATABASE</a:t>
            </a:r>
          </a:p>
          <a:p>
            <a:pPr lvl="2" algn="just" eaLnBrk="1" hangingPunct="1"/>
            <a:r>
              <a:rPr lang="en-GB" altLang="en-US"/>
              <a:t>DB_USERNAME</a:t>
            </a:r>
          </a:p>
          <a:p>
            <a:pPr lvl="2" algn="just" eaLnBrk="1" hangingPunct="1"/>
            <a:r>
              <a:rPr lang="en-GB" altLang="en-US"/>
              <a:t>DB_PASSWORD</a:t>
            </a:r>
          </a:p>
          <a:p>
            <a:pPr lvl="1" algn="just" eaLnBrk="1" hangingPunct="1">
              <a:buClrTx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74175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save() - 3</a:t>
            </a:r>
            <a:endParaRPr lang="en-US" altLang="en-US"/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750" y="1628800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 sz="2400" dirty="0"/>
              <a:t>Add </a:t>
            </a:r>
            <a:r>
              <a:rPr lang="en-US" altLang="en-US" sz="2400" dirty="0">
                <a:solidFill>
                  <a:srgbClr val="FF0000"/>
                </a:solidFill>
              </a:rPr>
              <a:t>use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App\</a:t>
            </a:r>
            <a:r>
              <a:rPr lang="en-US" altLang="en-US" sz="2400" dirty="0" err="1">
                <a:solidFill>
                  <a:srgbClr val="FF0000"/>
                </a:solidFill>
              </a:rPr>
              <a:t>class_name</a:t>
            </a:r>
            <a:r>
              <a:rPr lang="en-US" altLang="en-US" sz="2400" dirty="0"/>
              <a:t>; to simplify things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39A8947-FF12-4757-B179-BA2C494EFA75}"/>
              </a:ext>
            </a:extLst>
          </p:cNvPr>
          <p:cNvSpPr/>
          <p:nvPr/>
        </p:nvSpPr>
        <p:spPr>
          <a:xfrm>
            <a:off x="488641" y="2132856"/>
            <a:ext cx="794288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EFCF5"/>
                </a:highlight>
              </a:rPr>
              <a:t>…</a:t>
            </a:r>
          </a:p>
          <a:p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use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App\student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1800" dirty="0" smtClean="0">
                <a:solidFill>
                  <a:srgbClr val="8000FF"/>
                </a:solidFill>
                <a:highlight>
                  <a:srgbClr val="FEFCF5"/>
                </a:highlight>
              </a:rPr>
              <a:t>…</a:t>
            </a:r>
            <a:endParaRPr lang="en-US" sz="1800" dirty="0">
              <a:solidFill>
                <a:srgbClr val="0000FF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store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Request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$request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){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$input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Request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all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endParaRPr lang="en-US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new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student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8000"/>
                </a:solidFill>
                <a:highlight>
                  <a:srgbClr val="FEFCF5"/>
                </a:highlight>
              </a:rPr>
              <a:t>/</a:t>
            </a:r>
            <a:r>
              <a:rPr lang="en-US" sz="1800" dirty="0">
                <a:solidFill>
                  <a:srgbClr val="008000"/>
                </a:solidFill>
                <a:highlight>
                  <a:srgbClr val="FEFCF5"/>
                </a:highlight>
              </a:rPr>
              <a:t>/</a:t>
            </a:r>
            <a:r>
              <a:rPr lang="id-ID" sz="1800" dirty="0">
                <a:solidFill>
                  <a:srgbClr val="008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008000"/>
                </a:solidFill>
                <a:highlight>
                  <a:srgbClr val="FEFCF5"/>
                </a:highlight>
              </a:rPr>
              <a:t>no need /App/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name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$input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'name'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];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major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$input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'major'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];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description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$input</a:t>
            </a:r>
            <a:r>
              <a:rPr lang="en-US" sz="1800" dirty="0">
                <a:solidFill>
                  <a:srgbClr val="000080"/>
                </a:solidFill>
                <a:highlight>
                  <a:srgbClr val="FEFCF5"/>
                </a:highlight>
              </a:rPr>
              <a:t>[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'description'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]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birthdate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$input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birthdate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];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…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222786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save() - 4</a:t>
            </a:r>
            <a:endParaRPr lang="en-US" altLang="en-US"/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88" y="1628800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 sz="2400" dirty="0"/>
              <a:t>Persist Data </a:t>
            </a:r>
          </a:p>
          <a:p>
            <a:pPr lvl="2" algn="just" eaLnBrk="1" hangingPunct="1"/>
            <a:r>
              <a:rPr lang="en-US" altLang="en-US" sz="2000" dirty="0"/>
              <a:t>save data to database, then redirect back to student page</a:t>
            </a:r>
          </a:p>
          <a:p>
            <a:pPr lvl="2" algn="just" eaLnBrk="1" hangingPunct="1"/>
            <a:r>
              <a:rPr lang="en-US" altLang="en-US" sz="2000" dirty="0"/>
              <a:t>$data-&gt;save();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40B1D04-5F0A-4332-AE45-5E89BCE39C9D}"/>
              </a:ext>
            </a:extLst>
          </p:cNvPr>
          <p:cNvSpPr/>
          <p:nvPr/>
        </p:nvSpPr>
        <p:spPr>
          <a:xfrm>
            <a:off x="827584" y="2881392"/>
            <a:ext cx="7942881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EFCF5"/>
                </a:highlight>
              </a:rPr>
              <a:t>…</a:t>
            </a:r>
          </a:p>
          <a:p>
            <a:r>
              <a:rPr lang="id-ID" sz="16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store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Request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$request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){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$input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Request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all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0000FF"/>
                </a:solidFill>
                <a:highlight>
                  <a:srgbClr val="FEFCF5"/>
                </a:highlight>
              </a:rPr>
              <a:t>new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s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tudent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name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$input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'name'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];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major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$input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'major'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];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description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$input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</a:rPr>
              <a:t>[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'description'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]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6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</a:rPr>
              <a:t>	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birthdate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$input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birthdate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];</a:t>
            </a:r>
            <a:endParaRPr lang="en-US" sz="1600" dirty="0">
              <a:solidFill>
                <a:srgbClr val="000080"/>
              </a:solidFill>
              <a:highlight>
                <a:srgbClr val="FEFCF5"/>
              </a:highlight>
            </a:endParaRPr>
          </a:p>
          <a:p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</a:rPr>
              <a:t>	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save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6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redirect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student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id-ID" sz="1600" dirty="0"/>
          </a:p>
          <a:p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6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…</a:t>
            </a:r>
            <a:endParaRPr lang="id-ID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A8E5450-7BF9-41BC-A4E0-870B2C92323E}"/>
              </a:ext>
            </a:extLst>
          </p:cNvPr>
          <p:cNvSpPr/>
          <p:nvPr/>
        </p:nvSpPr>
        <p:spPr>
          <a:xfrm>
            <a:off x="4815538" y="5784495"/>
            <a:ext cx="3648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App/Http/Controllers/</a:t>
            </a:r>
            <a:r>
              <a:rPr lang="en-US" sz="1200" dirty="0" err="1"/>
              <a:t>studentsController.php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720506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::create()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 sz="2400"/>
              <a:t>Use Create Function to initialize the data</a:t>
            </a:r>
          </a:p>
          <a:p>
            <a:pPr lvl="2" algn="just" eaLnBrk="1" hangingPunct="1"/>
            <a:r>
              <a:rPr lang="en-US" altLang="en-US" sz="2000"/>
              <a:t>\App\class_name::create($array);</a:t>
            </a:r>
          </a:p>
          <a:p>
            <a:pPr lvl="1" algn="just" eaLnBrk="1" hangingPunct="1">
              <a:buClrTx/>
            </a:pPr>
            <a:endParaRPr lang="en-GB" altLang="en-US" sz="2400"/>
          </a:p>
          <a:p>
            <a:pPr lvl="1" algn="just" eaLnBrk="1" hangingPunct="1">
              <a:buClrTx/>
            </a:pPr>
            <a:endParaRPr lang="en-GB" altLang="en-US" sz="2400"/>
          </a:p>
          <a:p>
            <a:pPr lvl="1" algn="just" eaLnBrk="1" hangingPunct="1">
              <a:buClrTx/>
            </a:pPr>
            <a:endParaRPr lang="en-GB" altLang="en-US" sz="2400"/>
          </a:p>
          <a:p>
            <a:pPr lvl="1" algn="just" eaLnBrk="1" hangingPunct="1">
              <a:buClrTx/>
            </a:pPr>
            <a:endParaRPr lang="en-GB" altLang="en-US" sz="2400"/>
          </a:p>
          <a:p>
            <a:pPr lvl="1" algn="just" eaLnBrk="1" hangingPunct="1">
              <a:buClrTx/>
            </a:pPr>
            <a:r>
              <a:rPr lang="en-GB" altLang="en-US" sz="2400"/>
              <a:t>or simplify it</a:t>
            </a:r>
          </a:p>
          <a:p>
            <a:pPr lvl="1" algn="just" eaLnBrk="1" hangingPunct="1">
              <a:buClrTx/>
            </a:pPr>
            <a:endParaRPr lang="en-GB" alt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2B0BC52-807F-4535-98E2-54E2982058F2}"/>
              </a:ext>
            </a:extLst>
          </p:cNvPr>
          <p:cNvSpPr/>
          <p:nvPr/>
        </p:nvSpPr>
        <p:spPr>
          <a:xfrm>
            <a:off x="748682" y="2780928"/>
            <a:ext cx="794351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EFCF5"/>
                </a:highlight>
              </a:rPr>
              <a:t>…</a:t>
            </a:r>
          </a:p>
          <a:p>
            <a:r>
              <a:rPr lang="id-ID" sz="16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store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Request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$request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){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</a:rPr>
              <a:t>	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$input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Request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all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</a:rPr>
              <a:t>	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student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create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$input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EFCF5"/>
                </a:highlight>
              </a:rPr>
              <a:t>	</a:t>
            </a:r>
            <a:r>
              <a:rPr lang="id-ID" sz="16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redirect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student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id-ID" sz="1600" dirty="0"/>
          </a:p>
          <a:p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id-ID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872E53A-A8C4-4CF4-B565-A3037BABC288}"/>
              </a:ext>
            </a:extLst>
          </p:cNvPr>
          <p:cNvSpPr/>
          <p:nvPr/>
        </p:nvSpPr>
        <p:spPr>
          <a:xfrm>
            <a:off x="5043021" y="4131663"/>
            <a:ext cx="3648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App/Http/Controllers/</a:t>
            </a:r>
            <a:r>
              <a:rPr lang="en-US" sz="1200" dirty="0" err="1"/>
              <a:t>studentsController.php</a:t>
            </a:r>
            <a:endParaRPr lang="id-ID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04A7980-7A5C-4153-8673-E55683E38ABA}"/>
              </a:ext>
            </a:extLst>
          </p:cNvPr>
          <p:cNvSpPr/>
          <p:nvPr/>
        </p:nvSpPr>
        <p:spPr>
          <a:xfrm>
            <a:off x="748683" y="4930798"/>
            <a:ext cx="794288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EFCF5"/>
                </a:highlight>
              </a:rPr>
              <a:t>…</a:t>
            </a:r>
          </a:p>
          <a:p>
            <a:r>
              <a:rPr lang="id-ID" sz="16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store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Request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$request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){</a:t>
            </a:r>
            <a:endParaRPr lang="en-US" sz="16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</a:rPr>
              <a:t>	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student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create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Request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all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EFCF5"/>
                </a:highlight>
              </a:rPr>
              <a:t>	</a:t>
            </a:r>
            <a:r>
              <a:rPr lang="id-ID" sz="16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redirect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student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id-ID" sz="1600" dirty="0"/>
          </a:p>
          <a:p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id-ID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51AF2E7-3B74-404B-BB5A-338068E1D94F}"/>
              </a:ext>
            </a:extLst>
          </p:cNvPr>
          <p:cNvSpPr/>
          <p:nvPr/>
        </p:nvSpPr>
        <p:spPr>
          <a:xfrm>
            <a:off x="5043021" y="5955404"/>
            <a:ext cx="3648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App/Http/Controllers/</a:t>
            </a:r>
            <a:r>
              <a:rPr lang="en-US" sz="1200" dirty="0" err="1"/>
              <a:t>studentsController.php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2913851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Retrieve Data - 1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496" y="1846263"/>
            <a:ext cx="9036050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/>
              <a:t>Select all</a:t>
            </a:r>
          </a:p>
          <a:p>
            <a:pPr lvl="2" algn="just" eaLnBrk="1" hangingPunct="1"/>
            <a:r>
              <a:rPr lang="en-US" altLang="en-US"/>
              <a:t>$data = \App\class_name::all();</a:t>
            </a:r>
          </a:p>
          <a:p>
            <a:pPr lvl="1" algn="just" eaLnBrk="1" hangingPunct="1">
              <a:buClrTx/>
            </a:pPr>
            <a:r>
              <a:rPr lang="en-US" altLang="en-US"/>
              <a:t>Search by Query</a:t>
            </a:r>
          </a:p>
          <a:p>
            <a:pPr lvl="2" algn="just" eaLnBrk="1" hangingPunct="1"/>
            <a:r>
              <a:rPr lang="en-US" altLang="en-US"/>
              <a:t>$data = \App\class_name::find('id');</a:t>
            </a:r>
          </a:p>
          <a:p>
            <a:pPr lvl="2" algn="just" eaLnBrk="1" hangingPunct="1"/>
            <a:r>
              <a:rPr lang="en-US" altLang="en-US"/>
              <a:t>$data = \App\class_name::where('column','query')-&gt;get();</a:t>
            </a:r>
          </a:p>
          <a:p>
            <a:pPr lvl="2" algn="just" eaLnBrk="1" hangingPunct="1"/>
            <a:r>
              <a:rPr lang="en-US" altLang="en-US"/>
              <a:t>$data = \App\class_name::where('column','query')-&gt;first();</a:t>
            </a:r>
          </a:p>
          <a:p>
            <a:pPr lvl="1" algn="just" eaLnBrk="1" hangingPunct="1">
              <a:buClrTx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9768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Retrieve Data - 2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846263"/>
            <a:ext cx="9036050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/>
              <a:t>Select sorted</a:t>
            </a:r>
          </a:p>
          <a:p>
            <a:pPr lvl="2" algn="just" eaLnBrk="1" hangingPunct="1"/>
            <a:r>
              <a:rPr lang="en-US" altLang="en-US"/>
              <a:t>$data = \App\class_name::latest('column')-&gt;get();</a:t>
            </a:r>
          </a:p>
          <a:p>
            <a:pPr lvl="2" algn="just" eaLnBrk="1" hangingPunct="1"/>
            <a:r>
              <a:rPr lang="en-US" altLang="en-US"/>
              <a:t>$data = \App\class_name::oldest('column')-&gt;get();</a:t>
            </a:r>
          </a:p>
          <a:p>
            <a:pPr lvl="2" algn="just" eaLnBrk="1" hangingPunct="1"/>
            <a:r>
              <a:rPr lang="en-US" altLang="en-US"/>
              <a:t>$data = \App\class_name::orderBy('column', 'asc')-&gt;get();</a:t>
            </a:r>
          </a:p>
          <a:p>
            <a:pPr lvl="1" algn="just" eaLnBrk="1" hangingPunct="1">
              <a:buClrTx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4707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F2C875-EC31-4491-91BC-B89432A5C344}"/>
              </a:ext>
            </a:extLst>
          </p:cNvPr>
          <p:cNvSpPr/>
          <p:nvPr/>
        </p:nvSpPr>
        <p:spPr>
          <a:xfrm>
            <a:off x="386999" y="1716000"/>
            <a:ext cx="576452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EFCF5"/>
                </a:highlight>
              </a:rPr>
              <a:t>…</a:t>
            </a:r>
          </a:p>
          <a:p>
            <a:r>
              <a:rPr lang="id-ID" sz="16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index(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){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</a:rPr>
              <a:t>s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student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all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view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600" dirty="0" err="1">
                <a:solidFill>
                  <a:srgbClr val="808080"/>
                </a:solidFill>
                <a:highlight>
                  <a:srgbClr val="FEFCF5"/>
                </a:highlight>
              </a:rPr>
              <a:t>student.index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, 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compact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'students'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));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6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1600" dirty="0"/>
              <a:t>…</a:t>
            </a:r>
            <a:endParaRPr lang="id-ID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0ADFD5D-51A3-44C4-B31F-6B0BBFAF01C0}"/>
              </a:ext>
            </a:extLst>
          </p:cNvPr>
          <p:cNvSpPr/>
          <p:nvPr/>
        </p:nvSpPr>
        <p:spPr>
          <a:xfrm>
            <a:off x="389954" y="3445423"/>
            <a:ext cx="5761574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extends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('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layout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')</a:t>
            </a:r>
          </a:p>
          <a:p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id-ID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section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('content')</a:t>
            </a:r>
          </a:p>
          <a:p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This is Result</a:t>
            </a: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Student Data</a:t>
            </a: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&lt;table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&lt;th&gt;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&lt;/th&gt;&lt;th&gt;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Nama</a:t>
            </a: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&lt;/th&gt;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@foreach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($student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as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&lt;tr&gt;&lt;td&gt;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{{</a:t>
            </a:r>
            <a:r>
              <a:rPr lang="id-ID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student 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id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}}</a:t>
            </a: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4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		</a:t>
            </a: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{{</a:t>
            </a:r>
            <a:r>
              <a:rPr lang="id-ID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400" dirty="0">
                <a:solidFill>
                  <a:srgbClr val="000000"/>
                </a:solidFill>
                <a:highlight>
                  <a:srgbClr val="FEFCF5"/>
                </a:highlight>
              </a:rPr>
              <a:t>name</a:t>
            </a:r>
            <a:r>
              <a:rPr lang="id-ID" sz="1400" dirty="0">
                <a:solidFill>
                  <a:srgbClr val="8000FF"/>
                </a:solidFill>
                <a:highlight>
                  <a:srgbClr val="FEFCF5"/>
                </a:highlight>
              </a:rPr>
              <a:t>}}</a:t>
            </a: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&lt;/td&gt;&lt;/tr&gt;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@endforeach</a:t>
            </a:r>
          </a:p>
          <a:p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&lt;/table&gt;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id-ID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sto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BAE6C15-5B97-4133-BA98-67E5071B3C55}"/>
              </a:ext>
            </a:extLst>
          </p:cNvPr>
          <p:cNvSpPr/>
          <p:nvPr/>
        </p:nvSpPr>
        <p:spPr>
          <a:xfrm>
            <a:off x="2453658" y="2962496"/>
            <a:ext cx="3648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App/Http/Controllers/</a:t>
            </a:r>
            <a:r>
              <a:rPr lang="en-US" sz="1200" dirty="0" err="1"/>
              <a:t>studentsController.php</a:t>
            </a:r>
            <a:endParaRPr lang="id-ID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05002C8-2390-4A0B-8725-8C5EA9E5B6F3}"/>
              </a:ext>
            </a:extLst>
          </p:cNvPr>
          <p:cNvSpPr/>
          <p:nvPr/>
        </p:nvSpPr>
        <p:spPr>
          <a:xfrm>
            <a:off x="2511660" y="5846080"/>
            <a:ext cx="3648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Resources/views/students/</a:t>
            </a:r>
            <a:r>
              <a:rPr lang="en-US" sz="1200" dirty="0" err="1"/>
              <a:t>index.blade.php</a:t>
            </a:r>
            <a:endParaRPr lang="id-ID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D1389B4-D98E-4637-9851-5A337835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492" y="3043270"/>
            <a:ext cx="2064575" cy="265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19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 Detail Data - 1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 sz="2400"/>
              <a:t>Create hyperlink in list data</a:t>
            </a:r>
          </a:p>
          <a:p>
            <a:pPr lvl="1" algn="just" eaLnBrk="1" hangingPunct="1">
              <a:buClrTx/>
            </a:pPr>
            <a:r>
              <a:rPr lang="en-US" altLang="en-US" sz="2400"/>
              <a:t>Open page to view detail data when the link is clicked</a:t>
            </a:r>
          </a:p>
          <a:p>
            <a:pPr lvl="1" algn="just" eaLnBrk="1" hangingPunct="1">
              <a:buClrTx/>
            </a:pPr>
            <a:endParaRPr lang="en-GB" alt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4E99E34-0510-4EE7-B8D5-8C695474D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29" y="3139901"/>
            <a:ext cx="1627616" cy="1931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F37356D-1296-4A2A-AADC-B47935D2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660" y="3442621"/>
            <a:ext cx="2169253" cy="162871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1F00CC1D-DC40-4DA4-9298-56A69D027C56}"/>
              </a:ext>
            </a:extLst>
          </p:cNvPr>
          <p:cNvCxnSpPr/>
          <p:nvPr/>
        </p:nvCxnSpPr>
        <p:spPr>
          <a:xfrm>
            <a:off x="2319946" y="4238417"/>
            <a:ext cx="20388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F4B1C95-3DFF-43B0-8BF3-9B9BE77948E2}"/>
              </a:ext>
            </a:extLst>
          </p:cNvPr>
          <p:cNvSpPr/>
          <p:nvPr/>
        </p:nvSpPr>
        <p:spPr>
          <a:xfrm>
            <a:off x="765124" y="5347883"/>
            <a:ext cx="15712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…/public/students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92887EA-A2D2-4F39-A8D0-652980E933F4}"/>
              </a:ext>
            </a:extLst>
          </p:cNvPr>
          <p:cNvSpPr/>
          <p:nvPr/>
        </p:nvSpPr>
        <p:spPr>
          <a:xfrm>
            <a:off x="4536281" y="5341595"/>
            <a:ext cx="17395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…/public/students/1</a:t>
            </a:r>
          </a:p>
        </p:txBody>
      </p:sp>
    </p:spTree>
    <p:extLst>
      <p:ext uri="{BB962C8B-B14F-4D97-AF65-F5344CB8AC3E}">
        <p14:creationId xmlns:p14="http://schemas.microsoft.com/office/powerpoint/2010/main" val="149897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 Detail Data - 2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68" y="1610565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 dirty="0"/>
              <a:t>Passing ID of a data to another view</a:t>
            </a:r>
          </a:p>
          <a:p>
            <a:pPr lvl="2" algn="just" eaLnBrk="1" hangingPunct="1"/>
            <a:r>
              <a:rPr lang="en-US" altLang="en-US" dirty="0"/>
              <a:t>Add hyperlink</a:t>
            </a:r>
          </a:p>
          <a:p>
            <a:pPr lvl="1" algn="just" eaLnBrk="1" hangingPunct="1">
              <a:buClrTx/>
            </a:pPr>
            <a:endParaRPr lang="en-GB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854C298-8EC5-4427-ADA3-27638E068DD0}"/>
              </a:ext>
            </a:extLst>
          </p:cNvPr>
          <p:cNvSpPr/>
          <p:nvPr/>
        </p:nvSpPr>
        <p:spPr>
          <a:xfrm>
            <a:off x="683568" y="2549601"/>
            <a:ext cx="7880967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extends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('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layout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')</a:t>
            </a:r>
          </a:p>
          <a:p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section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('content')</a:t>
            </a:r>
          </a:p>
          <a:p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This is Result</a:t>
            </a:r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	Student Data</a:t>
            </a:r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&lt;table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&lt;th&gt;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&lt;/th&gt;&lt;th&gt;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Nama</a:t>
            </a:r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&lt;/th&gt;</a:t>
            </a:r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	@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foreach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students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as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&lt;tr&gt;&lt;td&gt;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&lt;a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600" dirty="0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d-ID" sz="1600" dirty="0">
                <a:solidFill>
                  <a:srgbClr val="8000FF"/>
                </a:solidFill>
                <a:highlight>
                  <a:srgbClr val="FFFFFF"/>
                </a:highlight>
              </a:rPr>
              <a:t>"{{ url('/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students</a:t>
            </a:r>
            <a:r>
              <a:rPr lang="id-ID" sz="1600" dirty="0">
                <a:solidFill>
                  <a:srgbClr val="8000FF"/>
                </a:solidFill>
                <a:highlight>
                  <a:srgbClr val="FFFFFF"/>
                </a:highlight>
              </a:rPr>
              <a:t>', $student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FFFFF"/>
                </a:highlight>
              </a:rPr>
              <a:t>-&gt;id)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FFFFF"/>
                </a:highlight>
              </a:rPr>
              <a:t>}}"</a:t>
            </a:r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{{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student-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&gt;id }}</a:t>
            </a:r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		</a:t>
            </a:r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{{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-&gt;name}}</a:t>
            </a:r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&lt;/td&gt;&lt;/tr&gt;</a:t>
            </a:r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	@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endforeach</a:t>
            </a:r>
          </a:p>
          <a:p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&lt;/table&gt;</a:t>
            </a:r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stop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A6D085B-FFDF-4746-B807-D1B4CEB7F942}"/>
              </a:ext>
            </a:extLst>
          </p:cNvPr>
          <p:cNvSpPr/>
          <p:nvPr/>
        </p:nvSpPr>
        <p:spPr>
          <a:xfrm>
            <a:off x="5085399" y="5791653"/>
            <a:ext cx="3648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Resources/views/students/</a:t>
            </a:r>
            <a:r>
              <a:rPr lang="en-US" sz="1200" dirty="0" err="1"/>
              <a:t>index.blade.php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1325793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 Detail Data - 3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 dirty="0"/>
              <a:t>When the link is clicked, the ID will be passed</a:t>
            </a:r>
          </a:p>
          <a:p>
            <a:pPr lvl="2" algn="just" eaLnBrk="1" hangingPunct="1"/>
            <a:r>
              <a:rPr lang="en-US" altLang="en-US" dirty="0"/>
              <a:t>Add route to receive passed ID</a:t>
            </a:r>
          </a:p>
          <a:p>
            <a:pPr lvl="1" algn="just" eaLnBrk="1" hangingPunct="1">
              <a:buClrTx/>
            </a:pPr>
            <a:endParaRPr lang="en-GB" altLang="en-US" dirty="0"/>
          </a:p>
          <a:p>
            <a:pPr lvl="1" algn="just" eaLnBrk="1" hangingPunct="1">
              <a:buClrTx/>
            </a:pPr>
            <a:endParaRPr lang="en-GB" altLang="en-US" dirty="0"/>
          </a:p>
          <a:p>
            <a:pPr marL="268287" lvl="1" indent="0" algn="just" eaLnBrk="1" hangingPunct="1">
              <a:buClrTx/>
              <a:buNone/>
            </a:pPr>
            <a:endParaRPr lang="en-GB" altLang="en-US" dirty="0"/>
          </a:p>
          <a:p>
            <a:pPr lvl="1" eaLnBrk="1" hangingPunct="1">
              <a:lnSpc>
                <a:spcPct val="150000"/>
              </a:lnSpc>
              <a:buClrTx/>
            </a:pPr>
            <a:r>
              <a:rPr lang="en-US" altLang="en-US" sz="2400" dirty="0"/>
              <a:t>Create find function in show method in </a:t>
            </a:r>
            <a:r>
              <a:rPr lang="en-US" altLang="en-US" sz="2400" dirty="0" err="1">
                <a:solidFill>
                  <a:srgbClr val="FF0000"/>
                </a:solidFill>
              </a:rPr>
              <a:t>studentsController.php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to process the request</a:t>
            </a:r>
          </a:p>
          <a:p>
            <a:pPr lvl="1" algn="just" eaLnBrk="1" hangingPunct="1">
              <a:buClrTx/>
            </a:pPr>
            <a:endParaRPr lang="en-GB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57EBCD7-7D09-4624-A829-742DE1D926C6}"/>
              </a:ext>
            </a:extLst>
          </p:cNvPr>
          <p:cNvSpPr/>
          <p:nvPr/>
        </p:nvSpPr>
        <p:spPr>
          <a:xfrm>
            <a:off x="748683" y="3137105"/>
            <a:ext cx="794287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…</a:t>
            </a:r>
          </a:p>
          <a:p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Route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get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students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/{id}'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'studentsController@show'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20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…</a:t>
            </a:r>
            <a:endParaRPr lang="id-ID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C1213B6-E2F3-44CC-9969-BF5E12FA5F47}"/>
              </a:ext>
            </a:extLst>
          </p:cNvPr>
          <p:cNvSpPr/>
          <p:nvPr/>
        </p:nvSpPr>
        <p:spPr>
          <a:xfrm>
            <a:off x="7156602" y="3900504"/>
            <a:ext cx="12923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Routes/</a:t>
            </a:r>
            <a:r>
              <a:rPr lang="en-US" sz="1200" dirty="0" err="1"/>
              <a:t>web.php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1988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 Detail Data - 4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68" y="1628800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GB" altLang="en-US" sz="2400" dirty="0"/>
              <a:t>Use find function</a:t>
            </a:r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 smtClean="0"/>
          </a:p>
          <a:p>
            <a:pPr lvl="1" algn="just" eaLnBrk="1" hangingPunct="1">
              <a:buClrTx/>
            </a:pPr>
            <a:r>
              <a:rPr lang="en-GB" altLang="en-US" sz="2400" dirty="0" smtClean="0"/>
              <a:t>or </a:t>
            </a:r>
            <a:r>
              <a:rPr lang="en-GB" altLang="en-US" sz="2400" dirty="0"/>
              <a:t>Use </a:t>
            </a:r>
            <a:r>
              <a:rPr lang="en-GB" altLang="en-US" sz="2400" dirty="0" err="1"/>
              <a:t>findOrFail</a:t>
            </a:r>
            <a:r>
              <a:rPr lang="en-GB" altLang="en-US" sz="2400" dirty="0"/>
              <a:t> function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4EDFBB4-CDE5-4A25-988F-03458F3B6B5B}"/>
              </a:ext>
            </a:extLst>
          </p:cNvPr>
          <p:cNvSpPr/>
          <p:nvPr/>
        </p:nvSpPr>
        <p:spPr>
          <a:xfrm>
            <a:off x="742586" y="2052603"/>
            <a:ext cx="794288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EFCF5"/>
                </a:highlight>
              </a:rPr>
              <a:t>…</a:t>
            </a:r>
          </a:p>
          <a:p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show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$id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){</a:t>
            </a:r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student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find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$id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if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(!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){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abort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800" dirty="0">
                <a:solidFill>
                  <a:srgbClr val="FF8000"/>
                </a:solidFill>
                <a:highlight>
                  <a:srgbClr val="FEFCF5"/>
                </a:highlight>
              </a:rPr>
              <a:t>404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view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800" dirty="0" err="1">
                <a:solidFill>
                  <a:srgbClr val="808080"/>
                </a:solidFill>
                <a:highlight>
                  <a:srgbClr val="FEFCF5"/>
                </a:highlight>
              </a:rPr>
              <a:t>student.show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, 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compact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'student'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));</a:t>
            </a:r>
            <a:endParaRPr lang="en-US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…</a:t>
            </a:r>
            <a:endParaRPr lang="id-ID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60A4105-7F87-4D60-8025-414B649B23E1}"/>
              </a:ext>
            </a:extLst>
          </p:cNvPr>
          <p:cNvSpPr/>
          <p:nvPr/>
        </p:nvSpPr>
        <p:spPr>
          <a:xfrm>
            <a:off x="742586" y="4725144"/>
            <a:ext cx="794288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EFCF5"/>
                </a:highlight>
              </a:rPr>
              <a:t>…</a:t>
            </a:r>
          </a:p>
          <a:p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show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$id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){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student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findOrFail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$id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view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800" dirty="0" err="1">
                <a:solidFill>
                  <a:srgbClr val="808080"/>
                </a:solidFill>
                <a:highlight>
                  <a:srgbClr val="FEFCF5"/>
                </a:highlight>
              </a:rPr>
              <a:t>student.show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, 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compact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'student'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));</a:t>
            </a:r>
            <a:endParaRPr lang="en-US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…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403098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Migration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/>
              <a:t>Already included Version control for Database</a:t>
            </a:r>
          </a:p>
          <a:p>
            <a:pPr lvl="1" algn="just" eaLnBrk="1" hangingPunct="1">
              <a:buClrTx/>
            </a:pPr>
            <a:r>
              <a:rPr lang="en-US" altLang="en-US"/>
              <a:t>Resolve consistency issues between developers</a:t>
            </a:r>
          </a:p>
          <a:p>
            <a:pPr lvl="1" algn="just" eaLnBrk="1" hangingPunct="1">
              <a:buClrTx/>
            </a:pPr>
            <a:r>
              <a:rPr lang="en-US" altLang="en-US"/>
              <a:t>Represent instruction toward database in form of php class</a:t>
            </a:r>
          </a:p>
          <a:p>
            <a:pPr lvl="1" algn="just" eaLnBrk="1" hangingPunct="1">
              <a:buClrTx/>
            </a:pPr>
            <a:r>
              <a:rPr lang="en-US" altLang="en-US"/>
              <a:t>Migration class files directory</a:t>
            </a:r>
          </a:p>
          <a:p>
            <a:pPr lvl="2" algn="just" eaLnBrk="1" hangingPunct="1"/>
            <a:r>
              <a:rPr lang="en-US" altLang="en-US">
                <a:solidFill>
                  <a:srgbClr val="FF0000"/>
                </a:solidFill>
              </a:rPr>
              <a:t>/database/migrations/</a:t>
            </a:r>
          </a:p>
          <a:p>
            <a:pPr lvl="1" algn="just" eaLnBrk="1" hangingPunct="1">
              <a:buClrTx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10336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 Detail Data - 5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 sz="2400"/>
              <a:t>Create page to show Detail view</a:t>
            </a:r>
          </a:p>
          <a:p>
            <a:pPr lvl="1" algn="just" eaLnBrk="1" hangingPunct="1">
              <a:buClrTx/>
            </a:pPr>
            <a:endParaRPr lang="en-GB" alt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886F36A-174D-40B8-AF31-22B8CF9A6E37}"/>
              </a:ext>
            </a:extLst>
          </p:cNvPr>
          <p:cNvSpPr/>
          <p:nvPr/>
        </p:nvSpPr>
        <p:spPr>
          <a:xfrm>
            <a:off x="743733" y="2655490"/>
            <a:ext cx="5580399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8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id-ID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extends</a:t>
            </a:r>
            <a:r>
              <a:rPr lang="id-ID" sz="1800" dirty="0">
                <a:solidFill>
                  <a:srgbClr val="000000"/>
                </a:solidFill>
                <a:highlight>
                  <a:srgbClr val="FFFFFF"/>
                </a:highlight>
              </a:rPr>
              <a:t>('layout')</a:t>
            </a:r>
          </a:p>
          <a:p>
            <a:endParaRPr lang="id-ID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id-ID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section</a:t>
            </a:r>
            <a:r>
              <a:rPr lang="id-ID" sz="1800" dirty="0">
                <a:solidFill>
                  <a:srgbClr val="000000"/>
                </a:solidFill>
                <a:highlight>
                  <a:srgbClr val="FFFFFF"/>
                </a:highlight>
              </a:rPr>
              <a:t>('content')</a:t>
            </a:r>
          </a:p>
          <a:p>
            <a:r>
              <a:rPr lang="id-ID" sz="1800" dirty="0">
                <a:solidFill>
                  <a:srgbClr val="0000FF"/>
                </a:solidFill>
                <a:highlight>
                  <a:srgbClr val="FFFFFF"/>
                </a:highlight>
              </a:rPr>
              <a:t>&lt;h2&gt;</a:t>
            </a:r>
            <a:r>
              <a:rPr lang="id-ID" sz="1800" dirty="0">
                <a:solidFill>
                  <a:srgbClr val="000000"/>
                </a:solidFill>
                <a:highlight>
                  <a:srgbClr val="FFFFFF"/>
                </a:highlight>
              </a:rPr>
              <a:t>Detail Result</a:t>
            </a:r>
            <a:r>
              <a:rPr lang="id-ID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&lt;/h2&gt;</a:t>
            </a:r>
            <a:endParaRPr lang="id-ID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8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endParaRPr lang="id-ID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FFFFF"/>
                </a:highlight>
              </a:rPr>
              <a:t>	Nama : {{ $student-&gt;name }} </a:t>
            </a:r>
            <a:r>
              <a:rPr lang="id-ID" sz="1800" dirty="0">
                <a:solidFill>
                  <a:srgbClr val="0000FF"/>
                </a:solidFill>
                <a:highlight>
                  <a:srgbClr val="FFFFFF"/>
                </a:highlight>
              </a:rPr>
              <a:t>&lt;br&gt;</a:t>
            </a:r>
            <a:endParaRPr lang="id-ID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FFFFF"/>
                </a:highlight>
              </a:rPr>
              <a:t>	Major : {{ $student-&gt;major }} </a:t>
            </a:r>
            <a:r>
              <a:rPr lang="id-ID" sz="1800" dirty="0">
                <a:solidFill>
                  <a:srgbClr val="0000FF"/>
                </a:solidFill>
                <a:highlight>
                  <a:srgbClr val="FFFFFF"/>
                </a:highlight>
              </a:rPr>
              <a:t>&lt;br&gt;</a:t>
            </a:r>
            <a:endParaRPr lang="id-ID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FFFFF"/>
                </a:highlight>
              </a:rPr>
              <a:t>	Description : {{ $student-&gt;description }} </a:t>
            </a:r>
            <a:r>
              <a:rPr lang="id-ID" sz="1800" dirty="0">
                <a:solidFill>
                  <a:srgbClr val="0000FF"/>
                </a:solidFill>
                <a:highlight>
                  <a:srgbClr val="FFFFFF"/>
                </a:highlight>
              </a:rPr>
              <a:t>&lt;br&gt;</a:t>
            </a:r>
            <a:endParaRPr lang="en-US" sz="18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id-ID" sz="1800" dirty="0">
                <a:solidFill>
                  <a:srgbClr val="000000"/>
                </a:solidFill>
                <a:highlight>
                  <a:srgbClr val="FFFFFF"/>
                </a:highlight>
              </a:rPr>
              <a:t>Birthdate : {{ $student-&gt;birthdate }} </a:t>
            </a:r>
            <a:r>
              <a:rPr lang="id-ID" sz="1800" dirty="0">
                <a:solidFill>
                  <a:srgbClr val="0000FF"/>
                </a:solidFill>
                <a:highlight>
                  <a:srgbClr val="FFFFFF"/>
                </a:highlight>
              </a:rPr>
              <a:t>&lt;br&gt;</a:t>
            </a:r>
            <a:endParaRPr lang="id-ID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id-ID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id-ID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stop</a:t>
            </a:r>
            <a:endParaRPr lang="id-ID" sz="1800" b="1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B461AF2-CE50-4F4D-94E3-68E9A402CE3E}"/>
              </a:ext>
            </a:extLst>
          </p:cNvPr>
          <p:cNvSpPr/>
          <p:nvPr/>
        </p:nvSpPr>
        <p:spPr>
          <a:xfrm>
            <a:off x="2844093" y="5721588"/>
            <a:ext cx="33843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Resources/views/students/</a:t>
            </a:r>
            <a:r>
              <a:rPr lang="en-US" sz="1200" dirty="0" err="1"/>
              <a:t>show.blade.php</a:t>
            </a:r>
            <a:endParaRPr lang="id-ID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FC4A0D4-BF37-4581-88FD-F3C3A3E6F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826" y="3225237"/>
            <a:ext cx="2169253" cy="16287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0B470EF-0BA9-4E5F-B046-5344DC7421F5}"/>
              </a:ext>
            </a:extLst>
          </p:cNvPr>
          <p:cNvSpPr/>
          <p:nvPr/>
        </p:nvSpPr>
        <p:spPr>
          <a:xfrm>
            <a:off x="7175821" y="5132015"/>
            <a:ext cx="17395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…/public/students/1</a:t>
            </a:r>
          </a:p>
        </p:txBody>
      </p:sp>
    </p:spTree>
    <p:extLst>
      <p:ext uri="{BB962C8B-B14F-4D97-AF65-F5344CB8AC3E}">
        <p14:creationId xmlns:p14="http://schemas.microsoft.com/office/powerpoint/2010/main" val="2859821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Mutator - 1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88" y="1628800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GB" altLang="en-US" sz="3000" dirty="0"/>
              <a:t>Setter function </a:t>
            </a:r>
          </a:p>
          <a:p>
            <a:pPr lvl="2" algn="just" eaLnBrk="1" hangingPunct="1"/>
            <a:r>
              <a:rPr lang="en-GB" altLang="en-US" sz="2800" dirty="0"/>
              <a:t>Initialize the attribute when the data created</a:t>
            </a:r>
          </a:p>
          <a:p>
            <a:pPr lvl="2" algn="just" eaLnBrk="1" hangingPunct="1"/>
            <a:r>
              <a:rPr lang="en-GB" altLang="en-US" sz="2800" dirty="0"/>
              <a:t>function </a:t>
            </a:r>
            <a:r>
              <a:rPr lang="en-GB" altLang="en-US" sz="2800" dirty="0">
                <a:solidFill>
                  <a:srgbClr val="00B0F0"/>
                </a:solidFill>
              </a:rPr>
              <a:t>set</a:t>
            </a:r>
            <a:r>
              <a:rPr lang="en-GB" altLang="en-US" sz="2800" dirty="0">
                <a:solidFill>
                  <a:srgbClr val="FF0000"/>
                </a:solidFill>
              </a:rPr>
              <a:t>[</a:t>
            </a:r>
            <a:r>
              <a:rPr lang="en-GB" altLang="en-US" sz="2800" dirty="0" err="1">
                <a:solidFill>
                  <a:srgbClr val="FF0000"/>
                </a:solidFill>
              </a:rPr>
              <a:t>AttributeName</a:t>
            </a:r>
            <a:r>
              <a:rPr lang="en-GB" altLang="en-US" sz="2800" dirty="0">
                <a:solidFill>
                  <a:srgbClr val="FF0000"/>
                </a:solidFill>
              </a:rPr>
              <a:t>]</a:t>
            </a:r>
            <a:r>
              <a:rPr lang="en-GB" altLang="en-US" sz="2800" dirty="0">
                <a:solidFill>
                  <a:srgbClr val="00B0F0"/>
                </a:solidFill>
              </a:rPr>
              <a:t>Attribute</a:t>
            </a:r>
            <a:r>
              <a:rPr lang="en-GB" altLang="en-US" sz="2800" dirty="0"/>
              <a:t>($data)</a:t>
            </a:r>
          </a:p>
          <a:p>
            <a:pPr lvl="1" algn="just" eaLnBrk="1" hangingPunct="1">
              <a:buClrTx/>
            </a:pPr>
            <a:r>
              <a:rPr lang="en-GB" altLang="en-US" sz="3000" dirty="0"/>
              <a:t>Example 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GB" altLang="en-US" sz="2800" dirty="0"/>
              <a:t>Setter attribute major</a:t>
            </a:r>
          </a:p>
          <a:p>
            <a:pPr lvl="3" algn="just" eaLnBrk="1" hangingPunct="1">
              <a:lnSpc>
                <a:spcPct val="150000"/>
              </a:lnSpc>
            </a:pPr>
            <a:r>
              <a:rPr lang="en-GB" altLang="en-US" sz="2200" dirty="0"/>
              <a:t>function </a:t>
            </a:r>
            <a:r>
              <a:rPr lang="en-GB" altLang="en-US" sz="2200" dirty="0" err="1"/>
              <a:t>setMajorAttribute</a:t>
            </a:r>
            <a:r>
              <a:rPr lang="en-GB" altLang="en-US" sz="2200" dirty="0"/>
              <a:t>($data){ … }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GB" altLang="en-US" sz="2800" dirty="0"/>
              <a:t>Setter attribute name</a:t>
            </a:r>
          </a:p>
          <a:p>
            <a:pPr lvl="3" algn="just" eaLnBrk="1" hangingPunct="1">
              <a:lnSpc>
                <a:spcPct val="150000"/>
              </a:lnSpc>
            </a:pPr>
            <a:r>
              <a:rPr lang="en-GB" altLang="en-US" sz="2200" dirty="0"/>
              <a:t>function </a:t>
            </a:r>
            <a:r>
              <a:rPr lang="en-GB" altLang="en-US" sz="2200" dirty="0" err="1"/>
              <a:t>setNameAttribute</a:t>
            </a:r>
            <a:r>
              <a:rPr lang="en-GB" altLang="en-US" sz="2200" dirty="0"/>
              <a:t>($data){ … }</a:t>
            </a:r>
          </a:p>
          <a:p>
            <a:pPr lvl="1" algn="just" eaLnBrk="1" hangingPunct="1">
              <a:buClrTx/>
            </a:pP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8720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Mutator - 2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 sz="2400" dirty="0"/>
              <a:t>Get class attribute</a:t>
            </a:r>
          </a:p>
          <a:p>
            <a:pPr lvl="2" algn="just" eaLnBrk="1" hangingPunct="1"/>
            <a:r>
              <a:rPr lang="en-US" altLang="en-US" sz="2200" dirty="0"/>
              <a:t>Use $this-&gt;attributes['</a:t>
            </a:r>
            <a:r>
              <a:rPr lang="en-US" altLang="en-US" sz="2200" dirty="0" err="1"/>
              <a:t>attribute_name</a:t>
            </a:r>
            <a:r>
              <a:rPr lang="en-US" altLang="en-US" sz="2200" dirty="0"/>
              <a:t>']</a:t>
            </a:r>
          </a:p>
          <a:p>
            <a:pPr lvl="1" algn="just" eaLnBrk="1" hangingPunct="1">
              <a:buClrTx/>
            </a:pPr>
            <a:r>
              <a:rPr lang="en-US" altLang="en-US" sz="2400" dirty="0"/>
              <a:t>Example</a:t>
            </a:r>
          </a:p>
          <a:p>
            <a:pPr lvl="1" algn="just" eaLnBrk="1" hangingPunct="1">
              <a:buClrTx/>
            </a:pPr>
            <a:r>
              <a:rPr lang="en-US" altLang="en-US" sz="2400" dirty="0"/>
              <a:t>Add String 'S1 ' to major attribute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2462036-751F-438C-B366-341BF22AE143}"/>
              </a:ext>
            </a:extLst>
          </p:cNvPr>
          <p:cNvSpPr/>
          <p:nvPr/>
        </p:nvSpPr>
        <p:spPr>
          <a:xfrm>
            <a:off x="755551" y="3715127"/>
            <a:ext cx="6249017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id-ID" sz="20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setMajorAttribute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2000" dirty="0">
                <a:solidFill>
                  <a:srgbClr val="000080"/>
                </a:solidFill>
                <a:highlight>
                  <a:srgbClr val="FEFCF5"/>
                </a:highlight>
              </a:rPr>
              <a:t>$major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){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attributes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'major'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]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'S1 '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$major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>
              <a:lnSpc>
                <a:spcPct val="150000"/>
              </a:lnSpc>
            </a:pP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20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…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4201F96-4F03-4010-9AD4-21727255B3B9}"/>
              </a:ext>
            </a:extLst>
          </p:cNvPr>
          <p:cNvSpPr/>
          <p:nvPr/>
        </p:nvSpPr>
        <p:spPr>
          <a:xfrm>
            <a:off x="5508104" y="5861912"/>
            <a:ext cx="1713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App/</a:t>
            </a:r>
            <a:r>
              <a:rPr lang="en-US" sz="1200" dirty="0" err="1"/>
              <a:t>student.php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1530219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Mutator - 3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="" xmlns:a16="http://schemas.microsoft.com/office/drawing/2014/main" id="{C5766AF7-4188-46B4-9965-704ECA02A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7" y="2420888"/>
            <a:ext cx="4492194" cy="26217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triped Right Arrow 9">
            <a:extLst>
              <a:ext uri="{FF2B5EF4-FFF2-40B4-BE49-F238E27FC236}">
                <a16:creationId xmlns="" xmlns:a16="http://schemas.microsoft.com/office/drawing/2014/main" id="{E394D9B9-A191-4DCF-8622-DCB43CEBFE3C}"/>
              </a:ext>
            </a:extLst>
          </p:cNvPr>
          <p:cNvSpPr/>
          <p:nvPr/>
        </p:nvSpPr>
        <p:spPr>
          <a:xfrm>
            <a:off x="4489843" y="4368917"/>
            <a:ext cx="712270" cy="673769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4856F64-FAF5-44D7-9812-4CD6B73F9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154" y="3955031"/>
            <a:ext cx="2645443" cy="16376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61455D1-D12F-4508-8433-224FA9CAE4E1}"/>
              </a:ext>
            </a:extLst>
          </p:cNvPr>
          <p:cNvSpPr/>
          <p:nvPr/>
        </p:nvSpPr>
        <p:spPr>
          <a:xfrm>
            <a:off x="5678904" y="4653137"/>
            <a:ext cx="193467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E4DB786-C1AC-4C4F-95B5-14E6E63889E3}"/>
              </a:ext>
            </a:extLst>
          </p:cNvPr>
          <p:cNvSpPr/>
          <p:nvPr/>
        </p:nvSpPr>
        <p:spPr>
          <a:xfrm>
            <a:off x="1187624" y="2780928"/>
            <a:ext cx="2304256" cy="443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870D495-B173-4B5F-9C7D-97ADFDB33940}"/>
              </a:ext>
            </a:extLst>
          </p:cNvPr>
          <p:cNvSpPr/>
          <p:nvPr/>
        </p:nvSpPr>
        <p:spPr>
          <a:xfrm>
            <a:off x="2687176" y="5085699"/>
            <a:ext cx="2124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…/public/students/create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39E68DD-01E1-4653-9459-81A73BA414C0}"/>
              </a:ext>
            </a:extLst>
          </p:cNvPr>
          <p:cNvSpPr/>
          <p:nvPr/>
        </p:nvSpPr>
        <p:spPr>
          <a:xfrm>
            <a:off x="6646243" y="5675921"/>
            <a:ext cx="17395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…/public/students/3</a:t>
            </a:r>
          </a:p>
        </p:txBody>
      </p:sp>
    </p:spTree>
    <p:extLst>
      <p:ext uri="{BB962C8B-B14F-4D97-AF65-F5344CB8AC3E}">
        <p14:creationId xmlns:p14="http://schemas.microsoft.com/office/powerpoint/2010/main" val="2701380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Accessor - 1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83" y="1700808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GB" altLang="en-US" dirty="0"/>
              <a:t>Getter function </a:t>
            </a:r>
          </a:p>
          <a:p>
            <a:pPr lvl="2" algn="just" eaLnBrk="1" hangingPunct="1"/>
            <a:r>
              <a:rPr lang="en-GB" altLang="en-US" sz="2800" dirty="0"/>
              <a:t>Retrieve the named attribute using specific manner</a:t>
            </a:r>
          </a:p>
          <a:p>
            <a:pPr lvl="2" algn="just" eaLnBrk="1" hangingPunct="1"/>
            <a:r>
              <a:rPr lang="en-GB" altLang="en-US" sz="2800" dirty="0"/>
              <a:t>function </a:t>
            </a:r>
            <a:r>
              <a:rPr lang="en-GB" altLang="en-US" sz="2800" dirty="0">
                <a:solidFill>
                  <a:srgbClr val="00B0F0"/>
                </a:solidFill>
              </a:rPr>
              <a:t>get</a:t>
            </a:r>
            <a:r>
              <a:rPr lang="en-GB" altLang="en-US" sz="2800" dirty="0">
                <a:solidFill>
                  <a:srgbClr val="FF0000"/>
                </a:solidFill>
              </a:rPr>
              <a:t>[</a:t>
            </a:r>
            <a:r>
              <a:rPr lang="en-GB" altLang="en-US" sz="2800" dirty="0" err="1">
                <a:solidFill>
                  <a:srgbClr val="FF0000"/>
                </a:solidFill>
              </a:rPr>
              <a:t>AttributeName</a:t>
            </a:r>
            <a:r>
              <a:rPr lang="en-GB" altLang="en-US" sz="2800" dirty="0">
                <a:solidFill>
                  <a:srgbClr val="FF0000"/>
                </a:solidFill>
              </a:rPr>
              <a:t>]</a:t>
            </a:r>
            <a:r>
              <a:rPr lang="en-GB" altLang="en-US" sz="2800" dirty="0">
                <a:solidFill>
                  <a:srgbClr val="00B0F0"/>
                </a:solidFill>
              </a:rPr>
              <a:t>Attribute</a:t>
            </a:r>
            <a:r>
              <a:rPr lang="en-GB" altLang="en-US" sz="2800" dirty="0"/>
              <a:t>($data)</a:t>
            </a:r>
          </a:p>
          <a:p>
            <a:pPr lvl="1" algn="just" eaLnBrk="1" hangingPunct="1">
              <a:buClrTx/>
            </a:pPr>
            <a:r>
              <a:rPr lang="en-GB" altLang="en-US" dirty="0"/>
              <a:t>Example </a:t>
            </a:r>
          </a:p>
          <a:p>
            <a:pPr lvl="2" algn="just" eaLnBrk="1" hangingPunct="1"/>
            <a:r>
              <a:rPr lang="en-GB" altLang="en-US" sz="2800" dirty="0"/>
              <a:t>Getter attribute major</a:t>
            </a:r>
          </a:p>
          <a:p>
            <a:pPr lvl="3" algn="just" eaLnBrk="1" hangingPunct="1"/>
            <a:r>
              <a:rPr lang="en-GB" altLang="en-US" sz="2400" dirty="0"/>
              <a:t>function </a:t>
            </a:r>
            <a:r>
              <a:rPr lang="en-GB" altLang="en-US" sz="2400" dirty="0" err="1"/>
              <a:t>getMajorAttribute</a:t>
            </a:r>
            <a:r>
              <a:rPr lang="en-GB" altLang="en-US" sz="2400" dirty="0"/>
              <a:t>($data){ … }</a:t>
            </a:r>
          </a:p>
          <a:p>
            <a:pPr lvl="2" algn="just" eaLnBrk="1" hangingPunct="1"/>
            <a:r>
              <a:rPr lang="en-GB" altLang="en-US" sz="2800" dirty="0"/>
              <a:t>Getter attribute age</a:t>
            </a:r>
          </a:p>
          <a:p>
            <a:pPr lvl="3" algn="just" eaLnBrk="1" hangingPunct="1"/>
            <a:r>
              <a:rPr lang="en-GB" altLang="en-US" sz="2400" dirty="0"/>
              <a:t>function </a:t>
            </a:r>
            <a:r>
              <a:rPr lang="en-GB" altLang="en-US" sz="2400" dirty="0" err="1"/>
              <a:t>getNameAttribute</a:t>
            </a:r>
            <a:r>
              <a:rPr lang="en-GB" altLang="en-US" sz="2400" dirty="0"/>
              <a:t>($data){ … }</a:t>
            </a:r>
          </a:p>
          <a:p>
            <a:pPr lvl="1" algn="just" eaLnBrk="1" hangingPunct="1">
              <a:buClrTx/>
            </a:pP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74707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Accessor - 2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68" y="1580614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 sz="2200" dirty="0"/>
              <a:t>Example</a:t>
            </a:r>
          </a:p>
          <a:p>
            <a:pPr lvl="2" algn="just" eaLnBrk="1" hangingPunct="1"/>
            <a:r>
              <a:rPr lang="en-US" altLang="en-US" sz="2000" dirty="0"/>
              <a:t>Calculate age from birthdate </a:t>
            </a:r>
            <a:r>
              <a:rPr lang="en-US" altLang="en-US" sz="2000" dirty="0" smtClean="0"/>
              <a:t>attribute</a:t>
            </a:r>
          </a:p>
          <a:p>
            <a:pPr lvl="2" algn="just" eaLnBrk="1" hangingPunct="1"/>
            <a:endParaRPr lang="en-US" altLang="en-US" sz="2000" dirty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2" algn="just" eaLnBrk="1" hangingPunct="1"/>
            <a:r>
              <a:rPr lang="en-GB" altLang="en-US" sz="2000" dirty="0"/>
              <a:t>Update show detail view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F94687C-E853-465E-AE50-52496964B6E0}"/>
              </a:ext>
            </a:extLst>
          </p:cNvPr>
          <p:cNvSpPr/>
          <p:nvPr/>
        </p:nvSpPr>
        <p:spPr>
          <a:xfrm>
            <a:off x="741715" y="2333779"/>
            <a:ext cx="741900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use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Carbon\Carbon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…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getAgeAttribute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(){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$ca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Carbon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parse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attributes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'birthdate'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]);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$ca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diffInYears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id-ID" sz="1800" dirty="0"/>
          </a:p>
          <a:p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…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328B3BB-B233-4D08-9290-DF49CEFDBADB}"/>
              </a:ext>
            </a:extLst>
          </p:cNvPr>
          <p:cNvSpPr/>
          <p:nvPr/>
        </p:nvSpPr>
        <p:spPr>
          <a:xfrm>
            <a:off x="6516221" y="4088105"/>
            <a:ext cx="1713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App/</a:t>
            </a:r>
            <a:r>
              <a:rPr lang="en-US" sz="1200" dirty="0" err="1"/>
              <a:t>student.php</a:t>
            </a:r>
            <a:endParaRPr lang="id-ID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5C6C624-565D-4AF2-B128-F4C044A5046C}"/>
              </a:ext>
            </a:extLst>
          </p:cNvPr>
          <p:cNvSpPr/>
          <p:nvPr/>
        </p:nvSpPr>
        <p:spPr>
          <a:xfrm>
            <a:off x="741715" y="4913424"/>
            <a:ext cx="741900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</a:p>
          <a:p>
            <a:r>
              <a:rPr lang="id-ID" sz="1800" dirty="0">
                <a:solidFill>
                  <a:srgbClr val="000000"/>
                </a:solidFill>
                <a:highlight>
                  <a:srgbClr val="FFFFFF"/>
                </a:highlight>
              </a:rPr>
              <a:t>	Description : {{ $student-&gt;description }} </a:t>
            </a:r>
            <a:r>
              <a:rPr lang="id-ID" sz="1800" dirty="0">
                <a:solidFill>
                  <a:srgbClr val="0000FF"/>
                </a:solidFill>
                <a:highlight>
                  <a:srgbClr val="FFFFFF"/>
                </a:highlight>
              </a:rPr>
              <a:t>&lt;br&gt;</a:t>
            </a:r>
            <a:endParaRPr lang="en-US" sz="18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id-ID" sz="1800" dirty="0">
                <a:solidFill>
                  <a:srgbClr val="000000"/>
                </a:solidFill>
                <a:highlight>
                  <a:srgbClr val="FFFFFF"/>
                </a:highlight>
              </a:rPr>
              <a:t>Birthdate : {{ $student-&gt;birthdate }} </a:t>
            </a:r>
            <a:r>
              <a:rPr lang="id-ID" sz="1800" dirty="0">
                <a:solidFill>
                  <a:srgbClr val="0000FF"/>
                </a:solidFill>
                <a:highlight>
                  <a:srgbClr val="FFFFFF"/>
                </a:highlight>
              </a:rPr>
              <a:t>&lt;br&gt;</a:t>
            </a:r>
            <a:endParaRPr lang="en-US" sz="18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Age </a:t>
            </a:r>
            <a:r>
              <a:rPr lang="id-ID" sz="1800" dirty="0">
                <a:solidFill>
                  <a:srgbClr val="000000"/>
                </a:solidFill>
                <a:highlight>
                  <a:srgbClr val="FFFFFF"/>
                </a:highlight>
              </a:rPr>
              <a:t>: {{ $student-&gt;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age </a:t>
            </a:r>
            <a:r>
              <a:rPr lang="id-ID" sz="1800" dirty="0">
                <a:solidFill>
                  <a:srgbClr val="000000"/>
                </a:solidFill>
                <a:highlight>
                  <a:srgbClr val="FFFFFF"/>
                </a:highlight>
              </a:rPr>
              <a:t>}} </a:t>
            </a:r>
            <a:r>
              <a:rPr lang="id-ID" sz="1800" dirty="0">
                <a:solidFill>
                  <a:srgbClr val="0000FF"/>
                </a:solidFill>
                <a:highlight>
                  <a:srgbClr val="FFFFFF"/>
                </a:highlight>
              </a:rPr>
              <a:t>&lt;br&gt;</a:t>
            </a:r>
            <a:endParaRPr lang="id-ID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id-ID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id-ID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stop</a:t>
            </a:r>
            <a:endParaRPr lang="id-ID" sz="1800" b="1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0E66D83-0440-4938-A36D-CE00DDBC7F58}"/>
              </a:ext>
            </a:extLst>
          </p:cNvPr>
          <p:cNvSpPr/>
          <p:nvPr/>
        </p:nvSpPr>
        <p:spPr>
          <a:xfrm>
            <a:off x="4691950" y="6310021"/>
            <a:ext cx="3648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Resources/views/students/</a:t>
            </a:r>
            <a:r>
              <a:rPr lang="en-US" sz="1200" dirty="0" err="1"/>
              <a:t>show.blade.php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22271822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Accessor - 3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="" xmlns:a16="http://schemas.microsoft.com/office/drawing/2014/main" id="{1A5048C7-A47C-4792-B007-45972E686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74" y="2060848"/>
            <a:ext cx="4615573" cy="26938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triped Right Arrow 9">
            <a:extLst>
              <a:ext uri="{FF2B5EF4-FFF2-40B4-BE49-F238E27FC236}">
                <a16:creationId xmlns="" xmlns:a16="http://schemas.microsoft.com/office/drawing/2014/main" id="{65F00F1F-55FB-4838-89CE-6A9139C71C50}"/>
              </a:ext>
            </a:extLst>
          </p:cNvPr>
          <p:cNvSpPr/>
          <p:nvPr/>
        </p:nvSpPr>
        <p:spPr>
          <a:xfrm>
            <a:off x="4763729" y="4080885"/>
            <a:ext cx="712270" cy="673769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4130903-75C7-452B-80DF-5D36D7270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049" y="3560169"/>
            <a:ext cx="2682867" cy="19468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3AB91B4-BF2C-4338-A38B-028F8248E63C}"/>
              </a:ext>
            </a:extLst>
          </p:cNvPr>
          <p:cNvSpPr/>
          <p:nvPr/>
        </p:nvSpPr>
        <p:spPr>
          <a:xfrm>
            <a:off x="2961062" y="4797667"/>
            <a:ext cx="2124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…/public/students/create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9E4F312-276B-429E-866B-9EBDDBED6BC9}"/>
              </a:ext>
            </a:extLst>
          </p:cNvPr>
          <p:cNvSpPr/>
          <p:nvPr/>
        </p:nvSpPr>
        <p:spPr>
          <a:xfrm>
            <a:off x="6635337" y="5661248"/>
            <a:ext cx="17395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…/public/students/3</a:t>
            </a:r>
          </a:p>
        </p:txBody>
      </p:sp>
    </p:spTree>
    <p:extLst>
      <p:ext uri="{BB962C8B-B14F-4D97-AF65-F5344CB8AC3E}">
        <p14:creationId xmlns:p14="http://schemas.microsoft.com/office/powerpoint/2010/main" val="36040293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Query Scope - 1</a:t>
            </a:r>
            <a:endParaRPr lang="en-US" altLang="en-US"/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 sz="2400"/>
              <a:t>Easily re-use query logic</a:t>
            </a:r>
          </a:p>
          <a:p>
            <a:pPr lvl="1" algn="just" eaLnBrk="1" hangingPunct="1">
              <a:buClrTx/>
            </a:pPr>
            <a:r>
              <a:rPr lang="en-US" altLang="en-US" sz="2400"/>
              <a:t>Create a scope function to clean the 'where-code'</a:t>
            </a:r>
          </a:p>
          <a:p>
            <a:pPr lvl="1" algn="just" eaLnBrk="1" hangingPunct="1">
              <a:buClrTx/>
            </a:pPr>
            <a:r>
              <a:rPr lang="en-US" altLang="en-US" sz="2400"/>
              <a:t>Example using query</a:t>
            </a:r>
          </a:p>
          <a:p>
            <a:pPr lvl="2" algn="just" eaLnBrk="1" hangingPunct="1"/>
            <a:r>
              <a:rPr lang="en-US" altLang="en-US" sz="2000"/>
              <a:t>Select only S1 Informatics major students in index</a:t>
            </a:r>
          </a:p>
          <a:p>
            <a:pPr lvl="1" algn="just" eaLnBrk="1" hangingPunct="1">
              <a:buClrTx/>
            </a:pPr>
            <a:endParaRPr lang="en-GB" alt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9D29D86-0BC0-4571-A013-D616CA20BF2A}"/>
              </a:ext>
            </a:extLst>
          </p:cNvPr>
          <p:cNvSpPr/>
          <p:nvPr/>
        </p:nvSpPr>
        <p:spPr>
          <a:xfrm>
            <a:off x="683568" y="3573016"/>
            <a:ext cx="7464399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1175"/>
            <a:r>
              <a:rPr lang="en-US" sz="2200" dirty="0">
                <a:solidFill>
                  <a:srgbClr val="000000"/>
                </a:solidFill>
                <a:highlight>
                  <a:srgbClr val="FEFCF5"/>
                </a:highlight>
              </a:rPr>
              <a:t>…</a:t>
            </a:r>
            <a:endParaRPr lang="id-ID" sz="2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511175"/>
            <a:r>
              <a:rPr lang="id-ID" sz="22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2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2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2200" dirty="0">
                <a:solidFill>
                  <a:srgbClr val="000000"/>
                </a:solidFill>
                <a:highlight>
                  <a:srgbClr val="FEFCF5"/>
                </a:highlight>
              </a:rPr>
              <a:t> index(</a:t>
            </a:r>
            <a:r>
              <a:rPr lang="id-ID" sz="2200" dirty="0">
                <a:solidFill>
                  <a:srgbClr val="8000FF"/>
                </a:solidFill>
                <a:highlight>
                  <a:srgbClr val="FEFCF5"/>
                </a:highlight>
              </a:rPr>
              <a:t>){</a:t>
            </a:r>
            <a:endParaRPr lang="id-ID" sz="2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511175"/>
            <a:r>
              <a:rPr lang="id-ID" sz="2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2200" dirty="0">
                <a:solidFill>
                  <a:srgbClr val="000080"/>
                </a:solidFill>
                <a:highlight>
                  <a:srgbClr val="FEFCF5"/>
                </a:highlight>
              </a:rPr>
              <a:t>$students</a:t>
            </a:r>
            <a:r>
              <a:rPr lang="en-US" sz="2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2200" dirty="0">
                <a:solidFill>
                  <a:srgbClr val="000000"/>
                </a:solidFill>
                <a:highlight>
                  <a:srgbClr val="FEFCF5"/>
                </a:highlight>
              </a:rPr>
              <a:t> student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2200" dirty="0">
                <a:solidFill>
                  <a:srgbClr val="000000"/>
                </a:solidFill>
                <a:highlight>
                  <a:srgbClr val="FEFCF5"/>
                </a:highlight>
              </a:rPr>
              <a:t>where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</a:rPr>
              <a:t>'major'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</a:rPr>
              <a:t>, 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</a:rPr>
              <a:t>'S1 informatics'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</a:rPr>
              <a:t>)-&gt;</a:t>
            </a:r>
            <a:r>
              <a:rPr lang="en-US" sz="2200" dirty="0">
                <a:solidFill>
                  <a:srgbClr val="000000"/>
                </a:solidFill>
                <a:highlight>
                  <a:srgbClr val="FEFCF5"/>
                </a:highlight>
              </a:rPr>
              <a:t>get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en-US" sz="2200" dirty="0"/>
          </a:p>
          <a:p>
            <a:pPr marL="511175"/>
            <a:r>
              <a:rPr lang="en-US" sz="2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22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EFCF5"/>
                </a:highlight>
              </a:rPr>
              <a:t> view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2200" dirty="0" err="1">
                <a:solidFill>
                  <a:srgbClr val="808080"/>
                </a:solidFill>
                <a:highlight>
                  <a:srgbClr val="FEFCF5"/>
                </a:highlight>
              </a:rPr>
              <a:t>student.index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</a:rPr>
              <a:t>, </a:t>
            </a:r>
            <a:r>
              <a:rPr lang="en-US" sz="2200" dirty="0">
                <a:solidFill>
                  <a:srgbClr val="000000"/>
                </a:solidFill>
                <a:highlight>
                  <a:srgbClr val="FEFCF5"/>
                </a:highlight>
              </a:rPr>
              <a:t>compact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</a:rPr>
              <a:t>'students'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</a:rPr>
              <a:t>));</a:t>
            </a:r>
            <a:endParaRPr lang="en-US" sz="2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511175"/>
            <a:r>
              <a:rPr lang="id-ID" sz="2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22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 marL="511175"/>
            <a:r>
              <a:rPr lang="en-US" sz="2200" dirty="0"/>
              <a:t>…</a:t>
            </a:r>
            <a:endParaRPr lang="id-ID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E7393C7-18C4-4363-B89A-313D4541E0A3}"/>
              </a:ext>
            </a:extLst>
          </p:cNvPr>
          <p:cNvSpPr/>
          <p:nvPr/>
        </p:nvSpPr>
        <p:spPr>
          <a:xfrm>
            <a:off x="4536281" y="5707199"/>
            <a:ext cx="3648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App/Http/Controllers/</a:t>
            </a:r>
            <a:r>
              <a:rPr lang="en-US" sz="1200" dirty="0" err="1"/>
              <a:t>studentsController.php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438179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Query Scope - 2</a:t>
            </a:r>
            <a:endParaRPr lang="en-US" altLang="en-US"/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/>
              <a:t>Scope function</a:t>
            </a:r>
          </a:p>
          <a:p>
            <a:pPr lvl="2" algn="just" eaLnBrk="1" hangingPunct="1"/>
            <a:r>
              <a:rPr lang="en-US" altLang="en-US"/>
              <a:t>Select predefined query</a:t>
            </a:r>
          </a:p>
          <a:p>
            <a:pPr lvl="2" algn="just" eaLnBrk="1" hangingPunct="1"/>
            <a:r>
              <a:rPr lang="en-US" altLang="en-US"/>
              <a:t>function scope</a:t>
            </a:r>
            <a:r>
              <a:rPr lang="en-US" altLang="en-US">
                <a:solidFill>
                  <a:srgbClr val="FF0000"/>
                </a:solidFill>
              </a:rPr>
              <a:t>[ScopeName]</a:t>
            </a:r>
            <a:r>
              <a:rPr lang="en-US" altLang="en-US"/>
              <a:t>($query)</a:t>
            </a:r>
          </a:p>
          <a:p>
            <a:pPr lvl="1" algn="just" eaLnBrk="1" hangingPunct="1">
              <a:buClrTx/>
            </a:pPr>
            <a:r>
              <a:rPr lang="en-US" altLang="en-US"/>
              <a:t>Call scope</a:t>
            </a:r>
          </a:p>
          <a:p>
            <a:pPr lvl="2" algn="just" eaLnBrk="1" hangingPunct="1"/>
            <a:r>
              <a:rPr lang="en-US" altLang="en-US"/>
              <a:t>Call only the scope name</a:t>
            </a:r>
          </a:p>
          <a:p>
            <a:pPr lvl="2" algn="just" eaLnBrk="1" hangingPunct="1"/>
            <a:r>
              <a:rPr lang="en-US" altLang="en-US"/>
              <a:t>\App\ClassName::ScopeName</a:t>
            </a:r>
          </a:p>
          <a:p>
            <a:pPr lvl="1" algn="just" eaLnBrk="1" hangingPunct="1">
              <a:buClrTx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059947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Query Scope - 3</a:t>
            </a:r>
            <a:endParaRPr lang="en-US" altLang="en-US"/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68" y="1630133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 sz="2400" dirty="0"/>
              <a:t>Scope Example</a:t>
            </a:r>
          </a:p>
          <a:p>
            <a:pPr lvl="2" algn="just" eaLnBrk="1" hangingPunct="1"/>
            <a:r>
              <a:rPr lang="en-US" altLang="en-US" sz="2000" dirty="0"/>
              <a:t>Create scope to select student with S1 Informatics major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FF40499-CDC5-4B46-A172-C6286F1CDE2D}"/>
              </a:ext>
            </a:extLst>
          </p:cNvPr>
          <p:cNvSpPr/>
          <p:nvPr/>
        </p:nvSpPr>
        <p:spPr>
          <a:xfrm>
            <a:off x="524359" y="2533400"/>
            <a:ext cx="794288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/>
            <a:r>
              <a:rPr lang="en-US" sz="2200" dirty="0">
                <a:solidFill>
                  <a:srgbClr val="000000"/>
                </a:solidFill>
                <a:highlight>
                  <a:srgbClr val="FEFCF5"/>
                </a:highlight>
              </a:rPr>
              <a:t>…</a:t>
            </a:r>
          </a:p>
          <a:p>
            <a:pPr marL="457200"/>
            <a:r>
              <a:rPr lang="id-ID" sz="22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2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2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2200" dirty="0">
                <a:solidFill>
                  <a:srgbClr val="000000"/>
                </a:solidFill>
                <a:highlight>
                  <a:srgbClr val="FEFCF5"/>
                </a:highlight>
              </a:rPr>
              <a:t> scopeInformaticsMajor</a:t>
            </a:r>
            <a:r>
              <a:rPr lang="id-ID" sz="2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2200" dirty="0">
                <a:solidFill>
                  <a:srgbClr val="000080"/>
                </a:solidFill>
                <a:highlight>
                  <a:srgbClr val="FEFCF5"/>
                </a:highlight>
              </a:rPr>
              <a:t>$query</a:t>
            </a:r>
            <a:r>
              <a:rPr lang="id-ID" sz="2200" dirty="0">
                <a:solidFill>
                  <a:srgbClr val="8000FF"/>
                </a:solidFill>
                <a:highlight>
                  <a:srgbClr val="FEFCF5"/>
                </a:highlight>
              </a:rPr>
              <a:t>){</a:t>
            </a:r>
            <a:endParaRPr lang="id-ID" sz="2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57200"/>
            <a:r>
              <a:rPr lang="en-US" sz="2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2200" dirty="0">
                <a:solidFill>
                  <a:srgbClr val="000080"/>
                </a:solidFill>
                <a:highlight>
                  <a:srgbClr val="FEFCF5"/>
                </a:highlight>
              </a:rPr>
              <a:t>$query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2200" dirty="0">
                <a:solidFill>
                  <a:srgbClr val="000000"/>
                </a:solidFill>
                <a:highlight>
                  <a:srgbClr val="FEFCF5"/>
                </a:highlight>
              </a:rPr>
              <a:t>where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</a:rPr>
              <a:t>'major'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</a:rPr>
              <a:t>, 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</a:rPr>
              <a:t>'S1 informatics'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2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57200"/>
            <a:r>
              <a:rPr lang="id-ID" sz="2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id-ID" sz="2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57200"/>
            <a:endParaRPr lang="id-ID" sz="2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57200"/>
            <a:r>
              <a:rPr lang="id-ID" sz="22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2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2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2200" dirty="0">
                <a:solidFill>
                  <a:srgbClr val="000000"/>
                </a:solidFill>
                <a:highlight>
                  <a:srgbClr val="FEFCF5"/>
                </a:highlight>
              </a:rPr>
              <a:t> scopeOtherMajor</a:t>
            </a:r>
            <a:r>
              <a:rPr lang="id-ID" sz="2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2200" dirty="0">
                <a:solidFill>
                  <a:srgbClr val="000080"/>
                </a:solidFill>
                <a:highlight>
                  <a:srgbClr val="FEFCF5"/>
                </a:highlight>
              </a:rPr>
              <a:t>$query</a:t>
            </a:r>
            <a:r>
              <a:rPr lang="id-ID" sz="2200" dirty="0">
                <a:solidFill>
                  <a:srgbClr val="8000FF"/>
                </a:solidFill>
                <a:highlight>
                  <a:srgbClr val="FEFCF5"/>
                </a:highlight>
              </a:rPr>
              <a:t>){</a:t>
            </a:r>
            <a:endParaRPr lang="id-ID" sz="2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57200"/>
            <a:r>
              <a:rPr lang="en-US" sz="2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2200" dirty="0">
                <a:solidFill>
                  <a:srgbClr val="000080"/>
                </a:solidFill>
                <a:highlight>
                  <a:srgbClr val="FEFCF5"/>
                </a:highlight>
              </a:rPr>
              <a:t>$query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2200" dirty="0">
                <a:solidFill>
                  <a:srgbClr val="000000"/>
                </a:solidFill>
                <a:highlight>
                  <a:srgbClr val="FEFCF5"/>
                </a:highlight>
              </a:rPr>
              <a:t>where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</a:rPr>
              <a:t>'major'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</a:rPr>
              <a:t>, 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</a:rPr>
              <a:t>'!='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</a:rPr>
              <a:t>, 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</a:rPr>
              <a:t>'S1 informatics'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2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57200"/>
            <a:r>
              <a:rPr lang="id-ID" sz="2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id-ID" sz="2200" dirty="0"/>
          </a:p>
          <a:p>
            <a:pPr marL="457200"/>
            <a:r>
              <a:rPr lang="en-US" sz="2200" dirty="0">
                <a:solidFill>
                  <a:srgbClr val="000000"/>
                </a:solidFill>
                <a:highlight>
                  <a:srgbClr val="FEFCF5"/>
                </a:highlight>
              </a:rPr>
              <a:t>…</a:t>
            </a:r>
            <a:endParaRPr lang="id-ID" sz="22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DF60DA7-0C8F-422D-9172-686A7DF80EC8}"/>
              </a:ext>
            </a:extLst>
          </p:cNvPr>
          <p:cNvSpPr/>
          <p:nvPr/>
        </p:nvSpPr>
        <p:spPr>
          <a:xfrm>
            <a:off x="6588224" y="5811220"/>
            <a:ext cx="1713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App/</a:t>
            </a:r>
            <a:r>
              <a:rPr lang="en-US" sz="1200" dirty="0" err="1"/>
              <a:t>student.php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422482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Migration Class - 1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 sz="2400" dirty="0"/>
              <a:t>Create a new migration Class to create new table</a:t>
            </a:r>
          </a:p>
          <a:p>
            <a:pPr lvl="2" algn="just" eaLnBrk="1" hangingPunct="1"/>
            <a:r>
              <a:rPr lang="en-US" altLang="en-US" sz="2000" dirty="0" err="1">
                <a:solidFill>
                  <a:srgbClr val="FF0000"/>
                </a:solidFill>
              </a:rPr>
              <a:t>php</a:t>
            </a:r>
            <a:r>
              <a:rPr lang="en-US" altLang="en-US" sz="2000" dirty="0">
                <a:solidFill>
                  <a:srgbClr val="FF0000"/>
                </a:solidFill>
              </a:rPr>
              <a:t> artisan </a:t>
            </a:r>
            <a:r>
              <a:rPr lang="en-US" altLang="en-US" sz="2000" dirty="0" err="1">
                <a:solidFill>
                  <a:srgbClr val="FF0000"/>
                </a:solidFill>
              </a:rPr>
              <a:t>make:migration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class_name</a:t>
            </a:r>
            <a:r>
              <a:rPr lang="en-US" altLang="en-US" sz="2000" dirty="0">
                <a:solidFill>
                  <a:srgbClr val="FF0000"/>
                </a:solidFill>
              </a:rPr>
              <a:t> --create="</a:t>
            </a:r>
            <a:r>
              <a:rPr lang="en-US" altLang="en-US" sz="2000" dirty="0" err="1">
                <a:solidFill>
                  <a:srgbClr val="FF0000"/>
                </a:solidFill>
              </a:rPr>
              <a:t>table_name</a:t>
            </a:r>
            <a:r>
              <a:rPr lang="en-US" altLang="en-US" sz="2000" dirty="0">
                <a:solidFill>
                  <a:srgbClr val="FF0000"/>
                </a:solidFill>
              </a:rPr>
              <a:t>"</a:t>
            </a:r>
          </a:p>
          <a:p>
            <a:pPr lvl="1" algn="just" eaLnBrk="1" hangingPunct="1">
              <a:buClrTx/>
            </a:pPr>
            <a:r>
              <a:rPr lang="en-US" altLang="en-US" sz="2400" dirty="0"/>
              <a:t>Example </a:t>
            </a:r>
          </a:p>
          <a:p>
            <a:pPr lvl="2" eaLnBrk="1" hangingPunct="1"/>
            <a:r>
              <a:rPr lang="en-US" altLang="en-US" sz="2000" dirty="0" err="1">
                <a:solidFill>
                  <a:srgbClr val="FF0000"/>
                </a:solidFill>
              </a:rPr>
              <a:t>php</a:t>
            </a:r>
            <a:r>
              <a:rPr lang="en-US" altLang="en-US" sz="2000" dirty="0">
                <a:solidFill>
                  <a:srgbClr val="FF0000"/>
                </a:solidFill>
              </a:rPr>
              <a:t> artisan </a:t>
            </a:r>
            <a:r>
              <a:rPr lang="en-US" altLang="en-US" sz="2000" dirty="0" err="1">
                <a:solidFill>
                  <a:srgbClr val="FF0000"/>
                </a:solidFill>
              </a:rPr>
              <a:t>make:migration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create_students_table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br>
              <a:rPr lang="en-US" altLang="en-US" sz="2000" dirty="0">
                <a:solidFill>
                  <a:srgbClr val="FF0000"/>
                </a:solidFill>
              </a:rPr>
            </a:br>
            <a:r>
              <a:rPr lang="en-US" altLang="en-US" sz="2000" dirty="0">
                <a:solidFill>
                  <a:srgbClr val="FF0000"/>
                </a:solidFill>
              </a:rPr>
              <a:t>	--create="students"</a:t>
            </a:r>
          </a:p>
          <a:p>
            <a:pPr lvl="1" algn="just" eaLnBrk="1" hangingPunct="1">
              <a:buClrTx/>
            </a:pPr>
            <a:endParaRPr lang="en-US" altLang="en-US" sz="2400" dirty="0"/>
          </a:p>
          <a:p>
            <a:pPr lvl="1" algn="just" eaLnBrk="1" hangingPunct="1">
              <a:buClrTx/>
            </a:pPr>
            <a:r>
              <a:rPr lang="en-US" altLang="en-US" sz="2400" dirty="0"/>
              <a:t>File created = '</a:t>
            </a:r>
            <a:r>
              <a:rPr lang="en-US" altLang="en-US" sz="2400" dirty="0">
                <a:solidFill>
                  <a:srgbClr val="FF0000"/>
                </a:solidFill>
              </a:rPr>
              <a:t>[date]_</a:t>
            </a:r>
            <a:r>
              <a:rPr lang="en-US" altLang="en-US" sz="2400" dirty="0" err="1">
                <a:solidFill>
                  <a:srgbClr val="FF0000"/>
                </a:solidFill>
              </a:rPr>
              <a:t>create_students_table.php</a:t>
            </a:r>
            <a:r>
              <a:rPr lang="en-US" altLang="en-US" sz="2400" dirty="0"/>
              <a:t>'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5587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Query Scope - 3</a:t>
            </a:r>
            <a:endParaRPr lang="en-US" altLang="en-US"/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68" y="1699437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 sz="2400" dirty="0"/>
              <a:t>S</a:t>
            </a:r>
            <a:r>
              <a:rPr lang="en-US" altLang="en-US" sz="2400" dirty="0" smtClean="0"/>
              <a:t>elect </a:t>
            </a:r>
            <a:r>
              <a:rPr lang="en-US" altLang="en-US" sz="2400" dirty="0"/>
              <a:t>using scope</a:t>
            </a:r>
          </a:p>
          <a:p>
            <a:pPr lvl="2" algn="just" eaLnBrk="1" hangingPunct="1"/>
            <a:r>
              <a:rPr lang="en-US" altLang="en-US" sz="2000" dirty="0"/>
              <a:t>View only S1 Informatics major students in index</a:t>
            </a:r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r>
              <a:rPr lang="en-US" altLang="en-US" sz="2400" dirty="0"/>
              <a:t>View other than S1 Informatics major students in index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8F3BB63-48DF-4130-842B-87B8D88A621E}"/>
              </a:ext>
            </a:extLst>
          </p:cNvPr>
          <p:cNvSpPr/>
          <p:nvPr/>
        </p:nvSpPr>
        <p:spPr>
          <a:xfrm>
            <a:off x="810595" y="2548354"/>
            <a:ext cx="788096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/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…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57200"/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index(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){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57200"/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en-US" sz="1800" dirty="0">
                <a:solidFill>
                  <a:srgbClr val="000080"/>
                </a:solidFill>
                <a:highlight>
                  <a:srgbClr val="FEFCF5"/>
                </a:highlight>
              </a:rPr>
              <a:t>s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student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informaticsMajor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()-&gt;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get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en-US" sz="1800" dirty="0"/>
          </a:p>
          <a:p>
            <a:pPr marL="457200"/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view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800" dirty="0" err="1">
                <a:solidFill>
                  <a:srgbClr val="808080"/>
                </a:solidFill>
                <a:highlight>
                  <a:srgbClr val="FEFCF5"/>
                </a:highlight>
              </a:rPr>
              <a:t>student.index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, 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compact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'students'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));</a:t>
            </a:r>
            <a:endParaRPr lang="en-US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57200"/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 marL="457200"/>
            <a:r>
              <a:rPr lang="en-US" sz="1800" dirty="0"/>
              <a:t>…</a:t>
            </a:r>
            <a:endParaRPr lang="id-ID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796147-81F6-40B2-8FF8-B47D3343E722}"/>
              </a:ext>
            </a:extLst>
          </p:cNvPr>
          <p:cNvSpPr/>
          <p:nvPr/>
        </p:nvSpPr>
        <p:spPr>
          <a:xfrm>
            <a:off x="5043021" y="3890970"/>
            <a:ext cx="3648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App/Http/Controllers/</a:t>
            </a:r>
            <a:r>
              <a:rPr lang="en-US" sz="1200" dirty="0" err="1"/>
              <a:t>studentsController.php</a:t>
            </a:r>
            <a:endParaRPr lang="id-ID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6014C33-716D-4D85-8634-BA2524FC6806}"/>
              </a:ext>
            </a:extLst>
          </p:cNvPr>
          <p:cNvSpPr/>
          <p:nvPr/>
        </p:nvSpPr>
        <p:spPr>
          <a:xfrm>
            <a:off x="810595" y="4705247"/>
            <a:ext cx="788096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/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…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57200"/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index(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){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57200"/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en-US" sz="1800" dirty="0">
                <a:solidFill>
                  <a:srgbClr val="000080"/>
                </a:solidFill>
                <a:highlight>
                  <a:srgbClr val="FEFCF5"/>
                </a:highlight>
              </a:rPr>
              <a:t>s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student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other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Major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()-&gt;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get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en-US" sz="1800" dirty="0"/>
          </a:p>
          <a:p>
            <a:pPr marL="457200"/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view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800" dirty="0" err="1">
                <a:solidFill>
                  <a:srgbClr val="808080"/>
                </a:solidFill>
                <a:highlight>
                  <a:srgbClr val="FEFCF5"/>
                </a:highlight>
              </a:rPr>
              <a:t>student.index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, 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compact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'students'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));</a:t>
            </a:r>
            <a:endParaRPr lang="en-US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457200"/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 marL="457200"/>
            <a:r>
              <a:rPr lang="en-US" sz="1800" dirty="0"/>
              <a:t>…</a:t>
            </a:r>
            <a:endParaRPr lang="id-ID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A4B15D0-C705-4922-9226-6C3D516DBF38}"/>
              </a:ext>
            </a:extLst>
          </p:cNvPr>
          <p:cNvSpPr/>
          <p:nvPr/>
        </p:nvSpPr>
        <p:spPr>
          <a:xfrm>
            <a:off x="5019193" y="6144592"/>
            <a:ext cx="3648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App/Http/Controllers/</a:t>
            </a:r>
            <a:r>
              <a:rPr lang="en-US" sz="1200" dirty="0" err="1"/>
              <a:t>studentsController.php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7986979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Utilizing Query Scope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79C1735-0D45-4DD2-B14A-2621BF581200}"/>
              </a:ext>
            </a:extLst>
          </p:cNvPr>
          <p:cNvSpPr/>
          <p:nvPr/>
        </p:nvSpPr>
        <p:spPr>
          <a:xfrm>
            <a:off x="389907" y="1674790"/>
            <a:ext cx="8344033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90513"/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…</a:t>
            </a:r>
          </a:p>
          <a:p>
            <a:pPr marL="290513"/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scopeInformaticsMajor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$query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){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290513"/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800" dirty="0">
                <a:solidFill>
                  <a:srgbClr val="000080"/>
                </a:solidFill>
                <a:highlight>
                  <a:srgbClr val="FEFCF5"/>
                </a:highlight>
              </a:rPr>
              <a:t>$query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where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'major'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, 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'S1 informatics'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290513"/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290513"/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290513"/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scope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Male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$query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){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290513"/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800" dirty="0">
                <a:solidFill>
                  <a:srgbClr val="000080"/>
                </a:solidFill>
                <a:highlight>
                  <a:srgbClr val="FEFCF5"/>
                </a:highlight>
              </a:rPr>
              <a:t>$query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where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'gender'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, 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'l'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290513"/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id-ID" sz="1800" dirty="0"/>
          </a:p>
          <a:p>
            <a:pPr marL="290513"/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…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CB6D12C-9EF0-4428-BD8F-BD9CAF0CB840}"/>
              </a:ext>
            </a:extLst>
          </p:cNvPr>
          <p:cNvSpPr/>
          <p:nvPr/>
        </p:nvSpPr>
        <p:spPr>
          <a:xfrm>
            <a:off x="7020562" y="3789936"/>
            <a:ext cx="1713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App/</a:t>
            </a:r>
            <a:r>
              <a:rPr lang="en-US" sz="1200" dirty="0" err="1"/>
              <a:t>student.php</a:t>
            </a:r>
            <a:endParaRPr lang="id-ID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26D4C67-E115-443C-85B6-3968880CA3AC}"/>
              </a:ext>
            </a:extLst>
          </p:cNvPr>
          <p:cNvSpPr/>
          <p:nvPr/>
        </p:nvSpPr>
        <p:spPr>
          <a:xfrm>
            <a:off x="389907" y="4343934"/>
            <a:ext cx="834403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90513"/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…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290513"/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index(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){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290513"/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$student</a:t>
            </a:r>
            <a:r>
              <a:rPr lang="en-US" sz="1800" dirty="0">
                <a:solidFill>
                  <a:srgbClr val="000080"/>
                </a:solidFill>
                <a:highlight>
                  <a:srgbClr val="FEFCF5"/>
                </a:highlight>
              </a:rPr>
              <a:t>s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student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informaticsMajor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()-&gt;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male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()-&gt;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EFCF5"/>
                </a:highlight>
              </a:rPr>
              <a:t>orderBy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'birthdate'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)-&gt;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get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en-US" sz="1800" dirty="0"/>
          </a:p>
          <a:p>
            <a:pPr marL="290513"/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view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800" dirty="0" err="1">
                <a:solidFill>
                  <a:srgbClr val="808080"/>
                </a:solidFill>
                <a:highlight>
                  <a:srgbClr val="FEFCF5"/>
                </a:highlight>
              </a:rPr>
              <a:t>student.index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, 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compact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'students'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));</a:t>
            </a:r>
            <a:endParaRPr lang="en-US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marL="290513"/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pPr marL="290513"/>
            <a:r>
              <a:rPr lang="en-US" sz="1800" dirty="0"/>
              <a:t>…</a:t>
            </a:r>
            <a:endParaRPr lang="id-ID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3DEA1C6-3722-4C6D-82A0-19B655A2ADAB}"/>
              </a:ext>
            </a:extLst>
          </p:cNvPr>
          <p:cNvSpPr/>
          <p:nvPr/>
        </p:nvSpPr>
        <p:spPr>
          <a:xfrm>
            <a:off x="5085398" y="6043581"/>
            <a:ext cx="3648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App/Http/Controllers/</a:t>
            </a:r>
            <a:r>
              <a:rPr lang="en-US" sz="1200" dirty="0" err="1"/>
              <a:t>studentsController.php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292640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Migration Class - 2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68" y="1700808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 dirty="0"/>
              <a:t>Automatically generated function script</a:t>
            </a:r>
          </a:p>
          <a:p>
            <a:pPr lvl="2" algn="just" eaLnBrk="1" hangingPunct="1"/>
            <a:r>
              <a:rPr lang="en-US" altLang="en-US" dirty="0">
                <a:solidFill>
                  <a:srgbClr val="FF0000"/>
                </a:solidFill>
              </a:rPr>
              <a:t>Up function</a:t>
            </a:r>
          </a:p>
          <a:p>
            <a:pPr lvl="3" algn="just" eaLnBrk="1" hangingPunct="1">
              <a:lnSpc>
                <a:spcPct val="150000"/>
              </a:lnSpc>
            </a:pPr>
            <a:r>
              <a:rPr lang="en-US" altLang="en-US" sz="2200" dirty="0"/>
              <a:t>Function that called when the migration executed</a:t>
            </a:r>
          </a:p>
          <a:p>
            <a:pPr lvl="3" algn="just" eaLnBrk="1" hangingPunct="1">
              <a:lnSpc>
                <a:spcPct val="150000"/>
              </a:lnSpc>
            </a:pPr>
            <a:r>
              <a:rPr lang="en-US" altLang="en-US" sz="2200" dirty="0"/>
              <a:t>Default : generate column id and timestamp</a:t>
            </a:r>
          </a:p>
          <a:p>
            <a:pPr lvl="2" algn="just" eaLnBrk="1" hangingPunct="1"/>
            <a:r>
              <a:rPr lang="en-US" altLang="en-US" dirty="0">
                <a:solidFill>
                  <a:srgbClr val="FF0000"/>
                </a:solidFill>
              </a:rPr>
              <a:t>Down function</a:t>
            </a:r>
          </a:p>
          <a:p>
            <a:pPr lvl="3" algn="just" eaLnBrk="1" hangingPunct="1">
              <a:lnSpc>
                <a:spcPct val="150000"/>
              </a:lnSpc>
            </a:pPr>
            <a:r>
              <a:rPr lang="en-US" altLang="en-US" sz="2200" dirty="0"/>
              <a:t>Function that called when we rollback the migration</a:t>
            </a:r>
          </a:p>
          <a:p>
            <a:pPr lvl="3" algn="just" eaLnBrk="1" hangingPunct="1">
              <a:lnSpc>
                <a:spcPct val="150000"/>
              </a:lnSpc>
            </a:pPr>
            <a:r>
              <a:rPr lang="en-US" altLang="en-US" sz="2200" dirty="0"/>
              <a:t>Default : Drop table</a:t>
            </a:r>
          </a:p>
          <a:p>
            <a:pPr lvl="1" algn="just" eaLnBrk="1" hangingPunct="1">
              <a:buClrTx/>
            </a:pPr>
            <a:r>
              <a:rPr lang="en-US" altLang="en-US" dirty="0"/>
              <a:t>Automatically add the filename with Date created</a:t>
            </a:r>
          </a:p>
          <a:p>
            <a:pPr lvl="2" algn="just" eaLnBrk="1" hangingPunct="1"/>
            <a:r>
              <a:rPr lang="en-US" altLang="en-US" dirty="0"/>
              <a:t>For version controlling</a:t>
            </a:r>
          </a:p>
          <a:p>
            <a:pPr lvl="1" algn="just" eaLnBrk="1" hangingPunct="1">
              <a:buClrTx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4004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Migration Class - 3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88" y="1684581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 sz="2400" dirty="0"/>
              <a:t>Up method </a:t>
            </a:r>
          </a:p>
          <a:p>
            <a:pPr lvl="2" algn="just" eaLnBrk="1" hangingPunct="1"/>
            <a:r>
              <a:rPr lang="en-US" altLang="en-US" sz="2000" dirty="0"/>
              <a:t>Define the blueprint to create or modify table</a:t>
            </a:r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r>
              <a:rPr lang="en-US" altLang="en-US" sz="2400" dirty="0" smtClean="0"/>
              <a:t>Down </a:t>
            </a:r>
            <a:r>
              <a:rPr lang="en-US" altLang="en-US" sz="2400" dirty="0"/>
              <a:t>method </a:t>
            </a:r>
          </a:p>
          <a:p>
            <a:pPr lvl="2" algn="just" eaLnBrk="1" hangingPunct="1"/>
            <a:r>
              <a:rPr lang="en-US" altLang="en-US" sz="2000" dirty="0"/>
              <a:t>Define the schema to drop or modify table</a:t>
            </a:r>
            <a:endParaRPr lang="en-GB" alt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2EF80B9-1B98-40AE-A325-41456ECD15AD}"/>
              </a:ext>
            </a:extLst>
          </p:cNvPr>
          <p:cNvSpPr/>
          <p:nvPr/>
        </p:nvSpPr>
        <p:spPr>
          <a:xfrm>
            <a:off x="1026223" y="2516122"/>
            <a:ext cx="62992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up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       Schema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create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'students'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Blueprint </a:t>
            </a:r>
            <a:r>
              <a:rPr lang="en-US" sz="1800" dirty="0">
                <a:solidFill>
                  <a:srgbClr val="000080"/>
                </a:solidFill>
                <a:highlight>
                  <a:srgbClr val="FEFCF5"/>
                </a:highlight>
              </a:rPr>
              <a:t>$table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           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$table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increments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'id'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           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$table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timestamps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});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id-ID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A7109B4-BF50-4EAD-AE04-DABC9702A88D}"/>
              </a:ext>
            </a:extLst>
          </p:cNvPr>
          <p:cNvSpPr/>
          <p:nvPr/>
        </p:nvSpPr>
        <p:spPr>
          <a:xfrm>
            <a:off x="1026223" y="5101989"/>
            <a:ext cx="6299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down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       Schema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drop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students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83563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Migration Class - 4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700808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GB" altLang="en-US"/>
              <a:t>Table blueprint</a:t>
            </a:r>
          </a:p>
          <a:p>
            <a:pPr lvl="2" algn="just" eaLnBrk="1" hangingPunct="1"/>
            <a:r>
              <a:rPr lang="en-GB" altLang="en-US"/>
              <a:t>$table-&gt;increments('column_name');</a:t>
            </a:r>
          </a:p>
          <a:p>
            <a:pPr lvl="2" algn="just" eaLnBrk="1" hangingPunct="1"/>
            <a:r>
              <a:rPr lang="en-GB" altLang="en-US"/>
              <a:t>$table-&gt;string ('column_name');</a:t>
            </a:r>
          </a:p>
          <a:p>
            <a:pPr lvl="2" algn="just" eaLnBrk="1" hangingPunct="1"/>
            <a:r>
              <a:rPr lang="en-GB" altLang="en-US"/>
              <a:t>$table-&gt;text ('column_name');</a:t>
            </a:r>
          </a:p>
          <a:p>
            <a:pPr lvl="2" algn="just" eaLnBrk="1" hangingPunct="1"/>
            <a:r>
              <a:rPr lang="en-GB" altLang="en-US"/>
              <a:t>$table-&gt;timestamp('column_name')</a:t>
            </a:r>
          </a:p>
          <a:p>
            <a:pPr lvl="2" algn="just" eaLnBrk="1" hangingPunct="1"/>
            <a:r>
              <a:rPr lang="en-GB" altLang="en-US"/>
              <a:t>$table-&gt;timestamps()</a:t>
            </a:r>
          </a:p>
          <a:p>
            <a:pPr lvl="2" algn="just" eaLnBrk="1" hangingPunct="1"/>
            <a:r>
              <a:rPr lang="en-GB" altLang="en-US"/>
              <a:t>$table-&gt;rememberToken ();</a:t>
            </a:r>
          </a:p>
          <a:p>
            <a:pPr lvl="1" algn="just" eaLnBrk="1" hangingPunct="1">
              <a:buClrTx/>
            </a:pPr>
            <a:r>
              <a:rPr lang="en-GB" altLang="en-US"/>
              <a:t>Option</a:t>
            </a:r>
          </a:p>
          <a:p>
            <a:pPr lvl="2" algn="just" eaLnBrk="1" hangingPunct="1"/>
            <a:r>
              <a:rPr lang="en-GB" altLang="en-US"/>
              <a:t>-&gt;unique();</a:t>
            </a:r>
          </a:p>
          <a:p>
            <a:pPr lvl="2" algn="just" eaLnBrk="1" hangingPunct="1"/>
            <a:r>
              <a:rPr lang="en-GB" altLang="en-US"/>
              <a:t>-&gt;nullable();</a:t>
            </a:r>
          </a:p>
          <a:p>
            <a:pPr lvl="1" algn="just" eaLnBrk="1" hangingPunct="1">
              <a:buClrTx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6750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Migration Class - 5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772816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/>
              <a:t>Example students migration class</a:t>
            </a:r>
          </a:p>
          <a:p>
            <a:pPr lvl="2" algn="just" eaLnBrk="1" hangingPunct="1"/>
            <a:r>
              <a:rPr lang="en-US" altLang="en-US"/>
              <a:t>Table blueprint</a:t>
            </a:r>
          </a:p>
          <a:p>
            <a:pPr lvl="1" algn="just" eaLnBrk="1" hangingPunct="1">
              <a:buClrTx/>
            </a:pPr>
            <a:endParaRPr lang="en-GB" alt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2DC75FD-7D99-4370-BC11-AF75BDF61923}"/>
              </a:ext>
            </a:extLst>
          </p:cNvPr>
          <p:cNvSpPr/>
          <p:nvPr/>
        </p:nvSpPr>
        <p:spPr>
          <a:xfrm>
            <a:off x="755576" y="2708920"/>
            <a:ext cx="7923804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EFCF5"/>
                </a:highlight>
              </a:rPr>
              <a:t>…</a:t>
            </a:r>
          </a:p>
          <a:p>
            <a:r>
              <a:rPr lang="id-ID" sz="20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up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	Schema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create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'students'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Blueprint </a:t>
            </a:r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$table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2000" dirty="0">
                <a:solidFill>
                  <a:srgbClr val="000080"/>
                </a:solidFill>
                <a:highlight>
                  <a:srgbClr val="FEFCF5"/>
                </a:highlight>
              </a:rPr>
              <a:t>$table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increments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'id'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2000" dirty="0">
                <a:solidFill>
                  <a:srgbClr val="000080"/>
                </a:solidFill>
                <a:highlight>
                  <a:srgbClr val="FEFCF5"/>
                </a:highlight>
              </a:rPr>
              <a:t>$table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2000" dirty="0">
                <a:solidFill>
                  <a:srgbClr val="0000FF"/>
                </a:solidFill>
                <a:highlight>
                  <a:srgbClr val="FEFCF5"/>
                </a:highlight>
              </a:rPr>
              <a:t>string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'name'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2000" dirty="0">
                <a:solidFill>
                  <a:srgbClr val="000080"/>
                </a:solidFill>
                <a:highlight>
                  <a:srgbClr val="FEFCF5"/>
                </a:highlight>
              </a:rPr>
              <a:t>$table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2000" dirty="0">
                <a:solidFill>
                  <a:srgbClr val="0000FF"/>
                </a:solidFill>
                <a:highlight>
                  <a:srgbClr val="FEFCF5"/>
                </a:highlight>
              </a:rPr>
              <a:t>string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'major'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2000" dirty="0">
                <a:solidFill>
                  <a:srgbClr val="000080"/>
                </a:solidFill>
                <a:highlight>
                  <a:srgbClr val="FEFCF5"/>
                </a:highlight>
              </a:rPr>
              <a:t>$table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timestamp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birthdate</a:t>
            </a:r>
            <a:r>
              <a:rPr lang="id-ID" sz="20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		</a:t>
            </a:r>
            <a:r>
              <a:rPr lang="id-ID" sz="2000" dirty="0">
                <a:solidFill>
                  <a:srgbClr val="000080"/>
                </a:solidFill>
                <a:highlight>
                  <a:srgbClr val="FEFCF5"/>
                </a:highlight>
              </a:rPr>
              <a:t>$table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timestamps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20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});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20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20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…</a:t>
            </a:r>
            <a:endParaRPr lang="id-ID" sz="20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1840488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Gill Sans"/>
        <a:ea typeface="ＭＳ Ｐゴシック"/>
        <a:cs typeface=""/>
      </a:majorFont>
      <a:minorFont>
        <a:latin typeface="Gill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Eric:Users:Eric:Desktop:test 2.ppt</Template>
  <TotalTime>813</TotalTime>
  <Words>1593</Words>
  <Application>Microsoft Office PowerPoint</Application>
  <PresentationFormat>On-screen Show (4:3)</PresentationFormat>
  <Paragraphs>590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ＭＳ Ｐゴシック</vt:lpstr>
      <vt:lpstr>ＭＳ Ｐゴシック</vt:lpstr>
      <vt:lpstr>Arial</vt:lpstr>
      <vt:lpstr>Gill Sans</vt:lpstr>
      <vt:lpstr>Blank Presentation</vt:lpstr>
      <vt:lpstr>PowerPoint Presentation</vt:lpstr>
      <vt:lpstr>Topics</vt:lpstr>
      <vt:lpstr>Laravel Database</vt:lpstr>
      <vt:lpstr>Migration</vt:lpstr>
      <vt:lpstr>Migration Class - 1</vt:lpstr>
      <vt:lpstr>Migration Class - 2</vt:lpstr>
      <vt:lpstr>Migration Class - 3</vt:lpstr>
      <vt:lpstr>Migration Class - 4</vt:lpstr>
      <vt:lpstr>Migration Class - 5</vt:lpstr>
      <vt:lpstr>Run the Migration</vt:lpstr>
      <vt:lpstr>Modifying Table - 1</vt:lpstr>
      <vt:lpstr>Modifying Table - 2</vt:lpstr>
      <vt:lpstr>Modifying Table - 3</vt:lpstr>
      <vt:lpstr>Modifying Table - 4</vt:lpstr>
      <vt:lpstr>Rollback after Modification</vt:lpstr>
      <vt:lpstr>Laravel Form</vt:lpstr>
      <vt:lpstr>Setting</vt:lpstr>
      <vt:lpstr>New Form</vt:lpstr>
      <vt:lpstr>Example: Student Form</vt:lpstr>
      <vt:lpstr>Result: Student Form</vt:lpstr>
      <vt:lpstr>Receive Post Action - 1</vt:lpstr>
      <vt:lpstr>Receive Post Action - 2</vt:lpstr>
      <vt:lpstr>Laravel Form example</vt:lpstr>
      <vt:lpstr>Laravel Eloquent - 1</vt:lpstr>
      <vt:lpstr>Laravel Eloquent - 2</vt:lpstr>
      <vt:lpstr>save new data - 1</vt:lpstr>
      <vt:lpstr>save new data - 2</vt:lpstr>
      <vt:lpstr>save() - 1</vt:lpstr>
      <vt:lpstr>save() - 2</vt:lpstr>
      <vt:lpstr>save() - 3</vt:lpstr>
      <vt:lpstr>save() - 4</vt:lpstr>
      <vt:lpstr>::create()</vt:lpstr>
      <vt:lpstr>Retrieve Data - 1</vt:lpstr>
      <vt:lpstr>Retrieve Data - 2</vt:lpstr>
      <vt:lpstr>View Data</vt:lpstr>
      <vt:lpstr>View Detail Data - 1</vt:lpstr>
      <vt:lpstr>View Detail Data - 2</vt:lpstr>
      <vt:lpstr>View Detail Data - 3</vt:lpstr>
      <vt:lpstr>View Detail Data - 4</vt:lpstr>
      <vt:lpstr>View Detail Data - 5</vt:lpstr>
      <vt:lpstr>Class Mutator - 1</vt:lpstr>
      <vt:lpstr>Class Mutator - 2</vt:lpstr>
      <vt:lpstr>Class Mutator - 3</vt:lpstr>
      <vt:lpstr>Class Accessor - 1</vt:lpstr>
      <vt:lpstr>Class Accessor - 2</vt:lpstr>
      <vt:lpstr>Class Accessor - 3</vt:lpstr>
      <vt:lpstr>Query Scope - 1</vt:lpstr>
      <vt:lpstr>Query Scope - 2</vt:lpstr>
      <vt:lpstr>Query Scope - 3</vt:lpstr>
      <vt:lpstr>Query Scope - 3</vt:lpstr>
      <vt:lpstr>Utilizing Query Scope</vt:lpstr>
    </vt:vector>
  </TitlesOfParts>
  <Company>True Creative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Riley</dc:creator>
  <cp:lastModifiedBy>Sinh Tran</cp:lastModifiedBy>
  <cp:revision>301</cp:revision>
  <dcterms:created xsi:type="dcterms:W3CDTF">2008-01-18T13:21:43Z</dcterms:created>
  <dcterms:modified xsi:type="dcterms:W3CDTF">2019-09-01T05:06:56Z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</Properties>
</file>