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385" r:id="rId3"/>
    <p:sldId id="583" r:id="rId4"/>
    <p:sldId id="582" r:id="rId5"/>
    <p:sldId id="584" r:id="rId6"/>
    <p:sldId id="630" r:id="rId7"/>
    <p:sldId id="631" r:id="rId8"/>
    <p:sldId id="585" r:id="rId9"/>
    <p:sldId id="586" r:id="rId10"/>
    <p:sldId id="632" r:id="rId11"/>
    <p:sldId id="633" r:id="rId12"/>
    <p:sldId id="587" r:id="rId13"/>
    <p:sldId id="588" r:id="rId14"/>
    <p:sldId id="634" r:id="rId15"/>
    <p:sldId id="635" r:id="rId16"/>
    <p:sldId id="636" r:id="rId17"/>
    <p:sldId id="637" r:id="rId18"/>
    <p:sldId id="589" r:id="rId19"/>
    <p:sldId id="638" r:id="rId20"/>
    <p:sldId id="639" r:id="rId21"/>
    <p:sldId id="640" r:id="rId22"/>
    <p:sldId id="590" r:id="rId23"/>
    <p:sldId id="641" r:id="rId24"/>
    <p:sldId id="64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36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314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650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22060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="" xmlns:a16="http://schemas.microsoft.com/office/drawing/2014/main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="" xmlns:a16="http://schemas.microsoft.com/office/drawing/2014/main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="" xmlns:a16="http://schemas.microsoft.com/office/drawing/2014/main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="" xmlns:a16="http://schemas.microsoft.com/office/drawing/2014/main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="" xmlns:a16="http://schemas.microsoft.com/office/drawing/2014/main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="" xmlns:a16="http://schemas.microsoft.com/office/drawing/2014/main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="" xmlns:a16="http://schemas.microsoft.com/office/drawing/2014/main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="" xmlns:a16="http://schemas.microsoft.com/office/drawing/2014/main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="" xmlns:a16="http://schemas.microsoft.com/office/drawing/2014/main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 Error Validation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13" y="1645076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Add syntax to show $errors data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B3315E-5480-4B6B-9E69-B367217ED5E9}"/>
              </a:ext>
            </a:extLst>
          </p:cNvPr>
          <p:cNvSpPr/>
          <p:nvPr/>
        </p:nvSpPr>
        <p:spPr>
          <a:xfrm>
            <a:off x="467544" y="2132856"/>
            <a:ext cx="71247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8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'Submit'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'pure-button'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any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&lt;ul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800" dirty="0">
                <a:solidFill>
                  <a:srgbClr val="8000FF"/>
                </a:solidFill>
                <a:highlight>
                  <a:srgbClr val="FFFFFF"/>
                </a:highlight>
              </a:rPr>
              <a:t>"alert alert-danger"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&lt;li&gt;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endforeach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endi</a:t>
            </a:r>
            <a:r>
              <a:rPr lang="en-US" sz="1800" b="1" dirty="0">
                <a:solidFill>
                  <a:schemeClr val="tx1"/>
                </a:solidFill>
                <a:highlight>
                  <a:srgbClr val="FEFCF5"/>
                </a:highlight>
              </a:rPr>
              <a:t>f</a:t>
            </a:r>
          </a:p>
          <a:p>
            <a:r>
              <a:rPr lang="en-US" sz="1800" b="1" dirty="0">
                <a:solidFill>
                  <a:schemeClr val="tx1"/>
                </a:solidFill>
                <a:highlight>
                  <a:srgbClr val="FEFCF5"/>
                </a:highlight>
              </a:rPr>
              <a:t> 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6679B28-2BA2-41A9-8AF8-3C0265B73EE2}"/>
              </a:ext>
            </a:extLst>
          </p:cNvPr>
          <p:cNvSpPr/>
          <p:nvPr/>
        </p:nvSpPr>
        <p:spPr>
          <a:xfrm>
            <a:off x="4040310" y="6313943"/>
            <a:ext cx="35792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create.blade.php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909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 Error Validation - 2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7984C973-F526-42B6-8CC1-8D49CDB2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4967237" cy="402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E9F3B-E10B-4442-A175-4727F14723B6}"/>
              </a:ext>
            </a:extLst>
          </p:cNvPr>
          <p:cNvSpPr/>
          <p:nvPr/>
        </p:nvSpPr>
        <p:spPr>
          <a:xfrm>
            <a:off x="4951753" y="5870724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…/public/students/create</a:t>
            </a:r>
          </a:p>
        </p:txBody>
      </p:sp>
    </p:spTree>
    <p:extLst>
      <p:ext uri="{BB962C8B-B14F-4D97-AF65-F5344CB8AC3E}">
        <p14:creationId xmlns:p14="http://schemas.microsoft.com/office/powerpoint/2010/main" val="26359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Partial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Prevent duplicated sections view codes</a:t>
            </a:r>
          </a:p>
          <a:p>
            <a:pPr lvl="1" algn="just" eaLnBrk="1" hangingPunct="1">
              <a:buClrTx/>
            </a:pPr>
            <a:r>
              <a:rPr lang="en-US" altLang="en-US"/>
              <a:t>Break down view into components</a:t>
            </a:r>
          </a:p>
          <a:p>
            <a:pPr lvl="1" algn="just" eaLnBrk="1" hangingPunct="1">
              <a:buClrTx/>
            </a:pPr>
            <a:r>
              <a:rPr lang="en-US" altLang="en-US"/>
              <a:t>Reuse using @include</a:t>
            </a:r>
          </a:p>
          <a:p>
            <a:pPr lvl="1" algn="just" eaLnBrk="1" hangingPunct="1">
              <a:buClrTx/>
            </a:pPr>
            <a:r>
              <a:rPr lang="en-US" altLang="en-US"/>
              <a:t>Clean code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64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Partial – Example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67017E-6371-48B0-A73A-97C437F1F24A}"/>
              </a:ext>
            </a:extLst>
          </p:cNvPr>
          <p:cNvSpPr/>
          <p:nvPr/>
        </p:nvSpPr>
        <p:spPr>
          <a:xfrm>
            <a:off x="489501" y="1273170"/>
            <a:ext cx="518457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0"/>
              </a:spcBef>
            </a:pP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0"/>
              </a:spcBef>
            </a:pP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defTabSz="198438"/>
            <a:endParaRPr lang="en-US" sz="1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open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'url'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'pure-form'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/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'placeholder'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'student name'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</a:rPr>
              <a:t>textarea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'rows'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'4'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'cols'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</a:rPr>
              <a:t>'40'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input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'date'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date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'Y-m-d'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'Submit'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000" dirty="0">
                <a:solidFill>
                  <a:srgbClr val="808080"/>
                </a:solidFill>
                <a:highlight>
                  <a:srgbClr val="FEFCF5"/>
                </a:highlight>
              </a:rPr>
              <a:t>'pure-button'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endParaRPr lang="en-US" sz="1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/>
            <a:endParaRPr lang="en-US" sz="1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any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&lt;ul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000" dirty="0">
                <a:solidFill>
                  <a:srgbClr val="8000FF"/>
                </a:solidFill>
                <a:highlight>
                  <a:srgbClr val="FFFFFF"/>
                </a:highlight>
              </a:rPr>
              <a:t>"alert alert-danger"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&lt;li&gt;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endforeach</a:t>
            </a:r>
          </a:p>
          <a:p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id-ID" sz="1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0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endi</a:t>
            </a:r>
            <a:r>
              <a:rPr lang="en-US" sz="1000" b="1" dirty="0">
                <a:solidFill>
                  <a:schemeClr val="tx1"/>
                </a:solidFill>
                <a:highlight>
                  <a:srgbClr val="FEFCF5"/>
                </a:highlight>
              </a:rPr>
              <a:t>f</a:t>
            </a:r>
          </a:p>
          <a:p>
            <a:endParaRPr lang="en-US" sz="1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  <a:endParaRPr lang="id-ID" sz="1000" b="1" dirty="0">
              <a:solidFill>
                <a:srgbClr val="0000FF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F3B8C4-74C5-4C41-A0D2-494C452153AC}"/>
              </a:ext>
            </a:extLst>
          </p:cNvPr>
          <p:cNvSpPr/>
          <p:nvPr/>
        </p:nvSpPr>
        <p:spPr>
          <a:xfrm>
            <a:off x="2250145" y="6502576"/>
            <a:ext cx="35792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create.blade.php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4755C4E-4E54-4853-8B67-1BCC4126353F}"/>
              </a:ext>
            </a:extLst>
          </p:cNvPr>
          <p:cNvSpPr/>
          <p:nvPr/>
        </p:nvSpPr>
        <p:spPr>
          <a:xfrm>
            <a:off x="739750" y="2023582"/>
            <a:ext cx="4221480" cy="29989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8C20E6-8A3B-4E36-8B1F-C94FFC8B9138}"/>
              </a:ext>
            </a:extLst>
          </p:cNvPr>
          <p:cNvSpPr/>
          <p:nvPr/>
        </p:nvSpPr>
        <p:spPr>
          <a:xfrm>
            <a:off x="616846" y="5389304"/>
            <a:ext cx="3883146" cy="11132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4A995D6-CE99-4809-84B0-F51C9B349341}"/>
              </a:ext>
            </a:extLst>
          </p:cNvPr>
          <p:cNvCxnSpPr/>
          <p:nvPr/>
        </p:nvCxnSpPr>
        <p:spPr>
          <a:xfrm>
            <a:off x="4961230" y="357301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2872392-B92A-49DD-8861-D86C0F8C51D6}"/>
              </a:ext>
            </a:extLst>
          </p:cNvPr>
          <p:cNvCxnSpPr/>
          <p:nvPr/>
        </p:nvCxnSpPr>
        <p:spPr>
          <a:xfrm>
            <a:off x="4499992" y="5758797"/>
            <a:ext cx="1791372" cy="7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4984E9B-894E-477E-8751-FA40CED44BE1}"/>
              </a:ext>
            </a:extLst>
          </p:cNvPr>
          <p:cNvSpPr/>
          <p:nvPr/>
        </p:nvSpPr>
        <p:spPr>
          <a:xfrm>
            <a:off x="6291364" y="3336818"/>
            <a:ext cx="2185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Form Component</a:t>
            </a:r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BE5ABB-120B-46D2-B84B-01D68B2FC539}"/>
              </a:ext>
            </a:extLst>
          </p:cNvPr>
          <p:cNvSpPr/>
          <p:nvPr/>
        </p:nvSpPr>
        <p:spPr>
          <a:xfrm>
            <a:off x="6499433" y="5389304"/>
            <a:ext cx="1769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Error Display </a:t>
            </a:r>
          </a:p>
          <a:p>
            <a:r>
              <a:rPr lang="en-US" dirty="0"/>
              <a:t>Component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745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Partial – Example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Partial views</a:t>
            </a:r>
          </a:p>
          <a:p>
            <a:pPr lvl="2" algn="just" eaLnBrk="1" hangingPunct="1"/>
            <a:r>
              <a:rPr lang="en-US" altLang="en-US" sz="2000"/>
              <a:t>Create ‘partials’ directory inside the view partial</a:t>
            </a:r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r>
              <a:rPr lang="en-GB" altLang="en-US" sz="2400"/>
              <a:t>Error views</a:t>
            </a:r>
          </a:p>
          <a:p>
            <a:pPr lvl="2" algn="just" eaLnBrk="1" hangingPunct="1"/>
            <a:r>
              <a:rPr lang="en-GB" altLang="en-US" sz="2000"/>
              <a:t>Use ‘errors’ directory</a:t>
            </a:r>
          </a:p>
          <a:p>
            <a:pPr lvl="2" algn="just" eaLnBrk="1" hangingPunct="1"/>
            <a:endParaRPr lang="en-GB" alt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FEEC0B-EBF6-4570-913B-BEE79988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92"/>
          <a:stretch/>
        </p:blipFill>
        <p:spPr>
          <a:xfrm>
            <a:off x="1043608" y="2708920"/>
            <a:ext cx="2105025" cy="311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91364F-A25F-470D-948A-4D6C94E2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75"/>
          <a:stretch/>
        </p:blipFill>
        <p:spPr>
          <a:xfrm>
            <a:off x="1043608" y="3005147"/>
            <a:ext cx="2105025" cy="677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350C52-A06A-4DFB-A355-9926840D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312"/>
          <a:stretch/>
        </p:blipFill>
        <p:spPr>
          <a:xfrm>
            <a:off x="1043608" y="4978536"/>
            <a:ext cx="2105025" cy="322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827AF2-387F-41AF-884C-FEA737FE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40" b="51785"/>
          <a:stretch/>
        </p:blipFill>
        <p:spPr>
          <a:xfrm>
            <a:off x="1043608" y="5301208"/>
            <a:ext cx="2105025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0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Partial – Example 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50B26E-3F02-47E8-BFE2-B2BE6D0EA778}"/>
              </a:ext>
            </a:extLst>
          </p:cNvPr>
          <p:cNvSpPr/>
          <p:nvPr/>
        </p:nvSpPr>
        <p:spPr>
          <a:xfrm>
            <a:off x="338875" y="1650108"/>
            <a:ext cx="8301655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'placeholder'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'student name'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textarea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'rows'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'4'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'cols'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'40'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input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'date'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date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'Y-m-d'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'Submit'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200" dirty="0">
                <a:solidFill>
                  <a:srgbClr val="808080"/>
                </a:solidFill>
                <a:highlight>
                  <a:srgbClr val="FEFCF5"/>
                </a:highlight>
              </a:rPr>
              <a:t>'pure-button'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26C688F-C7FD-4B62-A660-02F934A3AF24}"/>
              </a:ext>
            </a:extLst>
          </p:cNvPr>
          <p:cNvSpPr/>
          <p:nvPr/>
        </p:nvSpPr>
        <p:spPr>
          <a:xfrm>
            <a:off x="338875" y="5307676"/>
            <a:ext cx="830165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any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&lt;ul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8000FF"/>
                </a:solidFill>
                <a:highlight>
                  <a:srgbClr val="FFFFFF"/>
                </a:highlight>
              </a:rPr>
              <a:t>"alert alert-danger"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$errors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&lt;li&gt;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000080"/>
                </a:solidFill>
                <a:highlight>
                  <a:srgbClr val="FEFCF5"/>
                </a:highlight>
              </a:rPr>
              <a:t>$error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	@</a:t>
            </a:r>
            <a:r>
              <a:rPr lang="id-ID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endforeach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id-ID" sz="12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endi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</a:t>
            </a:r>
            <a:endParaRPr lang="en-US" sz="1200" b="1" dirty="0">
              <a:solidFill>
                <a:schemeClr val="tx1"/>
              </a:solidFill>
              <a:highlight>
                <a:srgbClr val="FEFCF5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CBBF346-179A-4A95-A002-79A1FBAC53CF}"/>
              </a:ext>
            </a:extLst>
          </p:cNvPr>
          <p:cNvSpPr/>
          <p:nvPr/>
        </p:nvSpPr>
        <p:spPr>
          <a:xfrm>
            <a:off x="5379212" y="6396335"/>
            <a:ext cx="3253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Resources/views/errors/</a:t>
            </a:r>
            <a:r>
              <a:rPr lang="en-US" sz="1200" dirty="0" err="1"/>
              <a:t>form_error.blade.php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CBBF346-179A-4A95-A002-79A1FBAC53CF}"/>
              </a:ext>
            </a:extLst>
          </p:cNvPr>
          <p:cNvSpPr/>
          <p:nvPr/>
        </p:nvSpPr>
        <p:spPr>
          <a:xfrm>
            <a:off x="5004047" y="4863887"/>
            <a:ext cx="3629133" cy="2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Resources/views/students/partials/</a:t>
            </a:r>
            <a:r>
              <a:rPr lang="en-US" sz="1200" dirty="0" err="1"/>
              <a:t>form.blade.php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60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Partial – Example - 4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 sz="2400"/>
              <a:t>Clean code using include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91EF63C-04FC-4F96-8B20-28E2DD50A58E}"/>
              </a:ext>
            </a:extLst>
          </p:cNvPr>
          <p:cNvSpPr/>
          <p:nvPr/>
        </p:nvSpPr>
        <p:spPr>
          <a:xfrm>
            <a:off x="748682" y="2587256"/>
            <a:ext cx="4981557" cy="349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defTabSz="198438">
              <a:spcBef>
                <a:spcPts val="600"/>
              </a:spcBef>
            </a:pP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open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'url'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'pure-form'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students.partials.form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errors.form_error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808080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  <a:endParaRPr lang="id-ID" sz="1600" b="1" dirty="0">
              <a:solidFill>
                <a:srgbClr val="0000FF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89F65-3464-4859-A1FB-64DFA34A5E24}"/>
              </a:ext>
            </a:extLst>
          </p:cNvPr>
          <p:cNvSpPr/>
          <p:nvPr/>
        </p:nvSpPr>
        <p:spPr>
          <a:xfrm>
            <a:off x="2451802" y="5793017"/>
            <a:ext cx="35792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create.blade.php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9C96057-6202-4C63-93A6-A54D495DC1D5}"/>
              </a:ext>
            </a:extLst>
          </p:cNvPr>
          <p:cNvCxnSpPr>
            <a:endCxn id="7" idx="1"/>
          </p:cNvCxnSpPr>
          <p:nvPr/>
        </p:nvCxnSpPr>
        <p:spPr>
          <a:xfrm>
            <a:off x="4314327" y="4318255"/>
            <a:ext cx="1887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A16313-16A9-4EA0-BCD9-B1E4361F2305}"/>
              </a:ext>
            </a:extLst>
          </p:cNvPr>
          <p:cNvSpPr/>
          <p:nvPr/>
        </p:nvSpPr>
        <p:spPr>
          <a:xfrm>
            <a:off x="6202099" y="3995089"/>
            <a:ext cx="179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Include Form </a:t>
            </a:r>
          </a:p>
          <a:p>
            <a:r>
              <a:rPr lang="en-US" dirty="0"/>
              <a:t>Component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B592C96-185A-4D8A-8D5D-DF5EDE26B12E}"/>
              </a:ext>
            </a:extLst>
          </p:cNvPr>
          <p:cNvSpPr/>
          <p:nvPr/>
        </p:nvSpPr>
        <p:spPr>
          <a:xfrm>
            <a:off x="6202099" y="4941168"/>
            <a:ext cx="2707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Include Error Display </a:t>
            </a:r>
          </a:p>
          <a:p>
            <a:r>
              <a:rPr lang="en-US" dirty="0"/>
              <a:t>Component</a:t>
            </a:r>
            <a:endParaRPr lang="id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F385F5D-D96D-454E-BBC9-6640EF7946EE}"/>
              </a:ext>
            </a:extLst>
          </p:cNvPr>
          <p:cNvCxnSpPr>
            <a:endCxn id="8" idx="1"/>
          </p:cNvCxnSpPr>
          <p:nvPr/>
        </p:nvCxnSpPr>
        <p:spPr>
          <a:xfrm>
            <a:off x="3594418" y="5264334"/>
            <a:ext cx="2607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Data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Suppose we want to edit a value</a:t>
            </a:r>
          </a:p>
          <a:p>
            <a:pPr lvl="2" algn="just" eaLnBrk="1" hangingPunct="1"/>
            <a:r>
              <a:rPr lang="en-US" altLang="en-US"/>
              <a:t>$data = \App\class_name::find(1);</a:t>
            </a:r>
          </a:p>
          <a:p>
            <a:pPr lvl="1" algn="just" eaLnBrk="1" hangingPunct="1">
              <a:buClrTx/>
            </a:pPr>
            <a:r>
              <a:rPr lang="en-US" altLang="en-US"/>
              <a:t>Edit column value</a:t>
            </a:r>
          </a:p>
          <a:p>
            <a:pPr lvl="2" algn="just" eaLnBrk="1" hangingPunct="1"/>
            <a:r>
              <a:rPr lang="en-US" altLang="en-US"/>
              <a:t>$data-&gt;column = 'new value';</a:t>
            </a:r>
          </a:p>
          <a:p>
            <a:pPr lvl="2" algn="just" eaLnBrk="1" hangingPunct="1"/>
            <a:r>
              <a:rPr lang="en-US" altLang="en-US"/>
              <a:t>$data-&gt;save();</a:t>
            </a:r>
          </a:p>
          <a:p>
            <a:pPr lvl="1" algn="just" eaLnBrk="1" hangingPunct="1">
              <a:buClrTx/>
            </a:pPr>
            <a:r>
              <a:rPr lang="en-US" altLang="en-US"/>
              <a:t>Use update function</a:t>
            </a:r>
          </a:p>
          <a:p>
            <a:pPr lvl="2" algn="just" eaLnBrk="1" hangingPunct="1"/>
            <a:r>
              <a:rPr lang="en-US" altLang="en-US"/>
              <a:t>$data-&gt;update(['column'=&gt;'value]);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61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Data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Add new routes for updating data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235194-C9A3-4A8C-9EC4-5EB7788192E7}"/>
              </a:ext>
            </a:extLst>
          </p:cNvPr>
          <p:cNvSpPr/>
          <p:nvPr/>
        </p:nvSpPr>
        <p:spPr>
          <a:xfrm>
            <a:off x="810596" y="2459341"/>
            <a:ext cx="7236946" cy="3076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students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/{id}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/edit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'studentsController@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edit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2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put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update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2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patch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update</a:t>
            </a:r>
            <a:r>
              <a:rPr lang="id-ID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2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99DE922-CC51-4D27-9C12-04ADCB8BCDF7}"/>
              </a:ext>
            </a:extLst>
          </p:cNvPr>
          <p:cNvSpPr/>
          <p:nvPr/>
        </p:nvSpPr>
        <p:spPr>
          <a:xfrm>
            <a:off x="6741790" y="5250669"/>
            <a:ext cx="1292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Routes/</a:t>
            </a:r>
            <a:r>
              <a:rPr lang="en-US" sz="1200" dirty="0" err="1"/>
              <a:t>web.php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84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Data - 3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1660764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Update Controller</a:t>
            </a:r>
          </a:p>
          <a:p>
            <a:pPr lvl="2" algn="just" eaLnBrk="1" hangingPunct="1"/>
            <a:r>
              <a:rPr lang="en-US" altLang="en-US" dirty="0"/>
              <a:t>Add update(Request $request, $id) function</a:t>
            </a:r>
          </a:p>
          <a:p>
            <a:pPr lvl="2" algn="just" eaLnBrk="1" hangingPunct="1"/>
            <a:r>
              <a:rPr lang="en-US" altLang="en-US" dirty="0"/>
              <a:t>Retrieve the data using find $id</a:t>
            </a:r>
          </a:p>
          <a:p>
            <a:pPr lvl="2" algn="just" eaLnBrk="1" hangingPunct="1"/>
            <a:r>
              <a:rPr lang="en-US" altLang="en-US" dirty="0"/>
              <a:t>Update the data using update-&gt;($request-&gt;all())</a:t>
            </a:r>
          </a:p>
          <a:p>
            <a:pPr lvl="2" algn="just" eaLnBrk="1" hangingPunct="1"/>
            <a:r>
              <a:rPr lang="en-US" altLang="en-US" dirty="0"/>
              <a:t>Get request data using validated Request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69F37A-37FE-4299-9982-640734BBA355}"/>
              </a:ext>
            </a:extLst>
          </p:cNvPr>
          <p:cNvSpPr/>
          <p:nvPr/>
        </p:nvSpPr>
        <p:spPr>
          <a:xfrm>
            <a:off x="853608" y="3993032"/>
            <a:ext cx="7880968" cy="226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5138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pPr marL="465138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update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StudentRequest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$request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65138">
              <a:spcBef>
                <a:spcPts val="300"/>
              </a:spcBef>
            </a:pP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findOrFail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65138">
              <a:spcBef>
                <a:spcPts val="300"/>
              </a:spcBef>
            </a:pP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update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65138">
              <a:spcBef>
                <a:spcPts val="300"/>
              </a:spcBef>
            </a:pP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redirect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65138">
              <a:spcBef>
                <a:spcPts val="300"/>
              </a:spcBef>
            </a:pP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65138">
              <a:spcBef>
                <a:spcPts val="300"/>
              </a:spcBef>
            </a:pPr>
            <a:r>
              <a:rPr lang="en-US" sz="1800" dirty="0"/>
              <a:t>…</a:t>
            </a:r>
            <a:endParaRPr lang="id-ID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8DE7BB8-471C-415C-BED6-176F72432ED7}"/>
              </a:ext>
            </a:extLst>
          </p:cNvPr>
          <p:cNvSpPr/>
          <p:nvPr/>
        </p:nvSpPr>
        <p:spPr>
          <a:xfrm>
            <a:off x="5120445" y="5980351"/>
            <a:ext cx="36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78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Form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Partial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Data - 4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701254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dirty="0"/>
              <a:t>Create edit form using form partial</a:t>
            </a:r>
          </a:p>
          <a:p>
            <a:pPr lvl="1" algn="just" eaLnBrk="1" hangingPunct="1">
              <a:buClrTx/>
            </a:pPr>
            <a:r>
              <a:rPr lang="en-GB" altLang="en-US" dirty="0"/>
              <a:t>Form eloquent model binding</a:t>
            </a:r>
          </a:p>
          <a:p>
            <a:pPr lvl="2" algn="just" eaLnBrk="1" hangingPunct="1"/>
            <a:r>
              <a:rPr lang="en-GB" altLang="en-US" dirty="0"/>
              <a:t>Form::model( $data, [‘option’] )</a:t>
            </a:r>
          </a:p>
          <a:p>
            <a:pPr lvl="2" algn="just" eaLnBrk="1" hangingPunct="1"/>
            <a:r>
              <a:rPr lang="en-GB" altLang="en-US" dirty="0"/>
              <a:t>Option = method =&gt; PATCH, </a:t>
            </a:r>
            <a:r>
              <a:rPr lang="en-GB" altLang="en-US" dirty="0" err="1"/>
              <a:t>url</a:t>
            </a:r>
            <a:r>
              <a:rPr lang="en-GB" altLang="en-US" dirty="0"/>
              <a:t> =&gt; students/id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D118556-2CAA-4982-BF34-6AD974B19792}"/>
              </a:ext>
            </a:extLst>
          </p:cNvPr>
          <p:cNvSpPr/>
          <p:nvPr/>
        </p:nvSpPr>
        <p:spPr>
          <a:xfrm>
            <a:off x="5205186" y="5928066"/>
            <a:ext cx="3478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edit.blade.php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BEADBA7-950B-43ED-9FD5-70E531AA44F6}"/>
              </a:ext>
            </a:extLst>
          </p:cNvPr>
          <p:cNvSpPr/>
          <p:nvPr/>
        </p:nvSpPr>
        <p:spPr>
          <a:xfrm>
            <a:off x="712311" y="3727464"/>
            <a:ext cx="7942880" cy="2200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>
              <a:spcBef>
                <a:spcPts val="6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model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'method'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'PATCH'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'url'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'student/'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id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600" dirty="0"/>
          </a:p>
          <a:p>
            <a:pPr defTabSz="198438">
              <a:spcBef>
                <a:spcPts val="600"/>
              </a:spcBef>
            </a:pP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students.partials.form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errors.form_error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  <a:endParaRPr lang="id-ID" sz="1600" b="1" dirty="0">
              <a:solidFill>
                <a:srgbClr val="0000FF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270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Data - 5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49" y="1623653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Another approach</a:t>
            </a:r>
          </a:p>
          <a:p>
            <a:pPr lvl="2" algn="just" eaLnBrk="1" hangingPunct="1"/>
            <a:r>
              <a:rPr lang="en-US" altLang="en-US" sz="2200" dirty="0"/>
              <a:t>Target Form Edit using action method from controller </a:t>
            </a:r>
          </a:p>
          <a:p>
            <a:pPr lvl="2" algn="just" eaLnBrk="1" hangingPunct="1"/>
            <a:r>
              <a:rPr lang="en-US" altLang="en-US" sz="2200" dirty="0"/>
              <a:t>Avoid using hard code </a:t>
            </a:r>
            <a:r>
              <a:rPr lang="en-US" altLang="en-US" sz="2200" dirty="0" err="1"/>
              <a:t>url</a:t>
            </a:r>
            <a:r>
              <a:rPr lang="en-US" altLang="en-US" sz="2200" dirty="0"/>
              <a:t> target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4DAB88-B361-4DDA-9F58-DA2B297E6B67}"/>
              </a:ext>
            </a:extLst>
          </p:cNvPr>
          <p:cNvSpPr/>
          <p:nvPr/>
        </p:nvSpPr>
        <p:spPr>
          <a:xfrm>
            <a:off x="5292080" y="5855807"/>
            <a:ext cx="3386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edit.blade.php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A2942F-2D4C-44A3-A463-115672814F46}"/>
              </a:ext>
            </a:extLst>
          </p:cNvPr>
          <p:cNvSpPr/>
          <p:nvPr/>
        </p:nvSpPr>
        <p:spPr>
          <a:xfrm>
            <a:off x="449773" y="3034751"/>
            <a:ext cx="8092054" cy="276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0"/>
              </a:spcBef>
            </a:pP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0"/>
              </a:spcBef>
            </a:pP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defTabSz="198438">
              <a:spcBef>
                <a:spcPts val="600"/>
              </a:spcBef>
            </a:pP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model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'method'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'PATCH'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</a:p>
          <a:p>
            <a:pPr defTabSz="198438">
              <a:spcBef>
                <a:spcPts val="600"/>
              </a:spcBef>
            </a:pP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			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'action'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'studentController@update'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]])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800" dirty="0"/>
          </a:p>
          <a:p>
            <a:pPr defTabSz="198438">
              <a:spcBef>
                <a:spcPts val="600"/>
              </a:spcBef>
            </a:pP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students.partials.form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errors.form_error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  <a:endParaRPr lang="id-ID" sz="1800" b="1" dirty="0">
              <a:solidFill>
                <a:srgbClr val="0000FF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88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Custom Partial View - 1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1714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2400" dirty="0"/>
              <a:t>Form submit button text</a:t>
            </a:r>
          </a:p>
          <a:p>
            <a:pPr lvl="2" algn="just" eaLnBrk="1" hangingPunct="1"/>
            <a:r>
              <a:rPr lang="en-GB" altLang="en-US" sz="2200" dirty="0"/>
              <a:t>Create page -&gt; ‘Add Student’</a:t>
            </a:r>
          </a:p>
          <a:p>
            <a:pPr lvl="2" algn="just" eaLnBrk="1" hangingPunct="1"/>
            <a:r>
              <a:rPr lang="en-GB" altLang="en-US" sz="2200" dirty="0"/>
              <a:t>Edit Page -&gt; ‘Update Student’</a:t>
            </a:r>
          </a:p>
          <a:p>
            <a:pPr lvl="1" algn="just" eaLnBrk="1" hangingPunct="1">
              <a:buClrTx/>
            </a:pPr>
            <a:r>
              <a:rPr lang="en-GB" altLang="en-US" sz="2400" dirty="0"/>
              <a:t>Modify form partial</a:t>
            </a:r>
          </a:p>
          <a:p>
            <a:pPr lvl="2" algn="just" eaLnBrk="1" hangingPunct="1"/>
            <a:r>
              <a:rPr lang="en-GB" altLang="en-US" sz="2200" dirty="0"/>
              <a:t>Set a variable as text for submit button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8A0769-D74C-4AA3-890A-40DDB62342CA}"/>
              </a:ext>
            </a:extLst>
          </p:cNvPr>
          <p:cNvSpPr/>
          <p:nvPr/>
        </p:nvSpPr>
        <p:spPr>
          <a:xfrm>
            <a:off x="606024" y="4159298"/>
            <a:ext cx="7942880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pPr defTabSz="198438">
              <a:spcBef>
                <a:spcPts val="600"/>
              </a:spcBef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20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$s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ubm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itText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'pure-button'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600"/>
              </a:spcBef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9D5100C-924A-4F8A-9ABE-82DDBAD20909}"/>
              </a:ext>
            </a:extLst>
          </p:cNvPr>
          <p:cNvSpPr/>
          <p:nvPr/>
        </p:nvSpPr>
        <p:spPr>
          <a:xfrm>
            <a:off x="4720124" y="5748448"/>
            <a:ext cx="410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Resources/views/students/partials/</a:t>
            </a:r>
            <a:r>
              <a:rPr lang="en-US" sz="1200" dirty="0" err="1"/>
              <a:t>form.blade.php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514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Custom Partial View - 2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01549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Set the </a:t>
            </a:r>
            <a:r>
              <a:rPr lang="en-US" altLang="en-US" sz="2400" i="1" dirty="0">
                <a:solidFill>
                  <a:srgbClr val="FF0000"/>
                </a:solidFill>
              </a:rPr>
              <a:t>$</a:t>
            </a:r>
            <a:r>
              <a:rPr lang="en-US" altLang="en-US" sz="2400" i="1" dirty="0" err="1">
                <a:solidFill>
                  <a:srgbClr val="FF0000"/>
                </a:solidFill>
              </a:rPr>
              <a:t>submitText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when calling include view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E90367-0C1B-46A6-9A9D-6D1243B47F7D}"/>
              </a:ext>
            </a:extLst>
          </p:cNvPr>
          <p:cNvSpPr/>
          <p:nvPr/>
        </p:nvSpPr>
        <p:spPr>
          <a:xfrm>
            <a:off x="389908" y="2348880"/>
            <a:ext cx="8092054" cy="17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41313">
              <a:spcBef>
                <a:spcPts val="3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341313">
              <a:spcBef>
                <a:spcPts val="3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341313">
              <a:spcBef>
                <a:spcPts val="3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open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'url'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'pure-form'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341313">
              <a:spcBef>
                <a:spcPts val="300"/>
              </a:spcBef>
            </a:pP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.partials.form'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'submitText'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Add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 Student'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341313">
              <a:spcBef>
                <a:spcPts val="3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341313">
              <a:spcBef>
                <a:spcPts val="300"/>
              </a:spcBef>
            </a:pP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CBC2FF1-E5ED-42D2-AA87-EEB302591534}"/>
              </a:ext>
            </a:extLst>
          </p:cNvPr>
          <p:cNvSpPr/>
          <p:nvPr/>
        </p:nvSpPr>
        <p:spPr>
          <a:xfrm>
            <a:off x="389908" y="4201835"/>
            <a:ext cx="8092054" cy="2046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03225">
              <a:spcBef>
                <a:spcPts val="3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403225">
              <a:spcBef>
                <a:spcPts val="300"/>
              </a:spcBef>
            </a:pP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defTabSz="403225">
              <a:spcBef>
                <a:spcPts val="3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model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'method'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'PATCH'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</a:p>
          <a:p>
            <a:pPr defTabSz="403225">
              <a:spcBef>
                <a:spcPts val="300"/>
              </a:spcBef>
            </a:pP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				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'action'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'studentController@update'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id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]])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600" dirty="0"/>
          </a:p>
          <a:p>
            <a:pPr defTabSz="403225">
              <a:spcBef>
                <a:spcPts val="300"/>
              </a:spcBef>
            </a:pP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.partials.form'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'submitText'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'Update Student'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403225">
              <a:spcBef>
                <a:spcPts val="300"/>
              </a:spcBef>
            </a:pP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403225">
              <a:spcBef>
                <a:spcPts val="300"/>
              </a:spcBef>
            </a:pPr>
            <a:r>
              <a:rPr lang="en-US" sz="1600" b="1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36B758-B709-486C-892F-8C1AC4F6370C}"/>
              </a:ext>
            </a:extLst>
          </p:cNvPr>
          <p:cNvSpPr/>
          <p:nvPr/>
        </p:nvSpPr>
        <p:spPr>
          <a:xfrm>
            <a:off x="6599972" y="6005112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722683-CA90-43CD-9E6A-4DD1BF8964B9}"/>
              </a:ext>
            </a:extLst>
          </p:cNvPr>
          <p:cNvSpPr/>
          <p:nvPr/>
        </p:nvSpPr>
        <p:spPr>
          <a:xfrm>
            <a:off x="4922208" y="3870718"/>
            <a:ext cx="35792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create.blade.php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A17BE9-B91B-40FD-8A0B-69DAEF2255AE}"/>
              </a:ext>
            </a:extLst>
          </p:cNvPr>
          <p:cNvSpPr/>
          <p:nvPr/>
        </p:nvSpPr>
        <p:spPr>
          <a:xfrm>
            <a:off x="4998893" y="5959693"/>
            <a:ext cx="3386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edit.blade.php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237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Custom Partial View - 3</a:t>
            </a:r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AF8228-CE3F-4F94-A65C-AF68493E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5"/>
          <a:stretch/>
        </p:blipFill>
        <p:spPr>
          <a:xfrm>
            <a:off x="4555815" y="2955518"/>
            <a:ext cx="4480681" cy="2907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6AA5B7-79F8-4309-9C62-6AD4F8D7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5" y="1772816"/>
            <a:ext cx="4270567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6A45B3C-2EFF-43ED-9033-2CB1EF076125}"/>
              </a:ext>
            </a:extLst>
          </p:cNvPr>
          <p:cNvSpPr/>
          <p:nvPr/>
        </p:nvSpPr>
        <p:spPr>
          <a:xfrm>
            <a:off x="1907704" y="4658060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6679FD-1647-4436-907D-25197C450600}"/>
              </a:ext>
            </a:extLst>
          </p:cNvPr>
          <p:cNvSpPr/>
          <p:nvPr/>
        </p:nvSpPr>
        <p:spPr>
          <a:xfrm>
            <a:off x="6660232" y="2564904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…/public/students/3/edit</a:t>
            </a:r>
          </a:p>
        </p:txBody>
      </p:sp>
    </p:spTree>
    <p:extLst>
      <p:ext uri="{BB962C8B-B14F-4D97-AF65-F5344CB8AC3E}">
        <p14:creationId xmlns:p14="http://schemas.microsoft.com/office/powerpoint/2010/main" val="15199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Request Validation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3200" dirty="0" err="1"/>
              <a:t>Laravel</a:t>
            </a:r>
            <a:r>
              <a:rPr lang="en-US" altLang="en-US" sz="3200" dirty="0"/>
              <a:t>-built form validation </a:t>
            </a:r>
          </a:p>
          <a:p>
            <a:pPr lvl="1" algn="just" eaLnBrk="1" hangingPunct="1">
              <a:buClrTx/>
            </a:pPr>
            <a:r>
              <a:rPr lang="en-US" altLang="en-US" sz="3200" dirty="0"/>
              <a:t>Create request class</a:t>
            </a:r>
          </a:p>
          <a:p>
            <a:pPr lvl="2" algn="just" eaLnBrk="1" hangingPunct="1"/>
            <a:r>
              <a:rPr lang="en-US" altLang="en-US" sz="2800" dirty="0" err="1">
                <a:solidFill>
                  <a:srgbClr val="FF0000"/>
                </a:solidFill>
              </a:rPr>
              <a:t>php</a:t>
            </a:r>
            <a:r>
              <a:rPr lang="en-US" altLang="en-US" sz="2800" dirty="0">
                <a:solidFill>
                  <a:srgbClr val="FF0000"/>
                </a:solidFill>
              </a:rPr>
              <a:t> artisan </a:t>
            </a:r>
            <a:r>
              <a:rPr lang="en-US" altLang="en-US" sz="2800" dirty="0" err="1">
                <a:solidFill>
                  <a:srgbClr val="FF0000"/>
                </a:solidFill>
              </a:rPr>
              <a:t>make:request</a:t>
            </a:r>
            <a:r>
              <a:rPr lang="en-US" altLang="en-US" sz="2800" dirty="0">
                <a:solidFill>
                  <a:srgbClr val="FF0000"/>
                </a:solidFill>
              </a:rPr>
              <a:t> &lt;name&gt;</a:t>
            </a:r>
          </a:p>
          <a:p>
            <a:pPr lvl="2" algn="just" eaLnBrk="1" hangingPunct="1"/>
            <a:r>
              <a:rPr lang="en-US" altLang="en-US" sz="2800" dirty="0"/>
              <a:t>File directory : </a:t>
            </a:r>
            <a:r>
              <a:rPr lang="en-US" altLang="en-US" sz="2800" dirty="0">
                <a:solidFill>
                  <a:srgbClr val="FF0000"/>
                </a:solidFill>
              </a:rPr>
              <a:t>/app/Http/Requests/</a:t>
            </a:r>
          </a:p>
          <a:p>
            <a:pPr lvl="1" algn="just" eaLnBrk="1" hangingPunct="1">
              <a:buClrTx/>
            </a:pPr>
            <a:r>
              <a:rPr lang="en-US" altLang="en-US" sz="3200" dirty="0"/>
              <a:t>Generated 2 function</a:t>
            </a:r>
          </a:p>
          <a:p>
            <a:pPr lvl="2" algn="just" eaLnBrk="1" hangingPunct="1"/>
            <a:r>
              <a:rPr lang="en-US" altLang="en-US" sz="2800" dirty="0"/>
              <a:t>authorize() function</a:t>
            </a:r>
          </a:p>
          <a:p>
            <a:pPr lvl="3" algn="just" eaLnBrk="1" hangingPunct="1"/>
            <a:r>
              <a:rPr lang="en-US" altLang="en-US" sz="2200" dirty="0"/>
              <a:t>Define who is authorized</a:t>
            </a:r>
          </a:p>
          <a:p>
            <a:pPr lvl="2" algn="just" eaLnBrk="1" hangingPunct="1"/>
            <a:r>
              <a:rPr lang="en-US" altLang="en-US" sz="2800" dirty="0"/>
              <a:t>rules() function</a:t>
            </a:r>
          </a:p>
          <a:p>
            <a:pPr lvl="3" algn="just" eaLnBrk="1" hangingPunct="1"/>
            <a:r>
              <a:rPr lang="en-US" altLang="en-US" sz="2200" dirty="0"/>
              <a:t>Define the rules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097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Request Validation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73577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Example</a:t>
            </a:r>
          </a:p>
          <a:p>
            <a:pPr lvl="2" algn="just" eaLnBrk="1" hangingPunct="1"/>
            <a:r>
              <a:rPr lang="en-US" altLang="en-US" sz="2000" dirty="0" err="1">
                <a:solidFill>
                  <a:srgbClr val="FF0000"/>
                </a:solidFill>
              </a:rPr>
              <a:t>php</a:t>
            </a:r>
            <a:r>
              <a:rPr lang="en-US" altLang="en-US" sz="2000" dirty="0">
                <a:solidFill>
                  <a:srgbClr val="FF0000"/>
                </a:solidFill>
              </a:rPr>
              <a:t> artisan </a:t>
            </a:r>
            <a:r>
              <a:rPr lang="en-US" altLang="en-US" sz="2000" dirty="0" err="1">
                <a:solidFill>
                  <a:srgbClr val="FF0000"/>
                </a:solidFill>
              </a:rPr>
              <a:t>make:request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StudentRequest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 algn="just" eaLnBrk="1" hangingPunct="1">
              <a:buClrTx/>
            </a:pPr>
            <a:r>
              <a:rPr lang="en-US" altLang="en-US" sz="2400" dirty="0"/>
              <a:t>File created : </a:t>
            </a:r>
          </a:p>
          <a:p>
            <a:pPr lvl="2" algn="just" eaLnBrk="1" hangingPunct="1"/>
            <a:r>
              <a:rPr lang="en-US" altLang="en-US" sz="2000" dirty="0">
                <a:solidFill>
                  <a:srgbClr val="FF0000"/>
                </a:solidFill>
              </a:rPr>
              <a:t>/app/Http/Requests/</a:t>
            </a:r>
            <a:r>
              <a:rPr lang="en-US" altLang="en-US" sz="2000" dirty="0" err="1">
                <a:solidFill>
                  <a:srgbClr val="FF0000"/>
                </a:solidFill>
              </a:rPr>
              <a:t>StudentRequest.php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4A70E1-7CCD-4065-98D5-CB4F26D5AF63}"/>
              </a:ext>
            </a:extLst>
          </p:cNvPr>
          <p:cNvSpPr/>
          <p:nvPr/>
        </p:nvSpPr>
        <p:spPr>
          <a:xfrm>
            <a:off x="816386" y="3356992"/>
            <a:ext cx="788096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7525"/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pPr marL="517525"/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authorize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false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rules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   </a:t>
            </a:r>
            <a:r>
              <a:rPr lang="id-ID" sz="2000" dirty="0">
                <a:solidFill>
                  <a:srgbClr val="008000"/>
                </a:solidFill>
                <a:highlight>
                  <a:srgbClr val="FEFCF5"/>
                </a:highlight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7525"/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517525"/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4F06878-4B64-4C28-90DE-E065C4F3E813}"/>
              </a:ext>
            </a:extLst>
          </p:cNvPr>
          <p:cNvSpPr/>
          <p:nvPr/>
        </p:nvSpPr>
        <p:spPr>
          <a:xfrm>
            <a:off x="4756870" y="5727035"/>
            <a:ext cx="3977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/app/Http/Requests/</a:t>
            </a:r>
            <a:r>
              <a:rPr lang="en-US" sz="1200" dirty="0" err="1"/>
              <a:t>StudentRequest.php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03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Request Validation - 3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Authorize function</a:t>
            </a:r>
          </a:p>
          <a:p>
            <a:pPr lvl="2" algn="just" eaLnBrk="1" hangingPunct="1"/>
            <a:r>
              <a:rPr lang="en-US" altLang="en-US"/>
              <a:t>Define who has the authorization to perform the request</a:t>
            </a:r>
          </a:p>
          <a:p>
            <a:pPr lvl="2" algn="just" eaLnBrk="1" hangingPunct="1"/>
            <a:r>
              <a:rPr lang="en-US" altLang="en-US"/>
              <a:t>Define return true / false</a:t>
            </a:r>
          </a:p>
          <a:p>
            <a:pPr lvl="1" algn="just" eaLnBrk="1" hangingPunct="1">
              <a:buClrTx/>
            </a:pPr>
            <a:endParaRPr lang="en-GB" altLang="en-US"/>
          </a:p>
          <a:p>
            <a:pPr lvl="1" algn="just" eaLnBrk="1" hangingPunct="1">
              <a:buClrTx/>
            </a:pPr>
            <a:endParaRPr lang="en-GB" altLang="en-US"/>
          </a:p>
          <a:p>
            <a:pPr lvl="1" algn="just" eaLnBrk="1" hangingPunct="1">
              <a:buClrTx/>
            </a:pPr>
            <a:endParaRPr lang="en-GB" altLang="en-US"/>
          </a:p>
          <a:p>
            <a:pPr lvl="1" algn="just" eaLnBrk="1" hangingPunct="1">
              <a:buClrTx/>
            </a:pPr>
            <a:endParaRPr lang="en-GB" altLang="en-US"/>
          </a:p>
          <a:p>
            <a:pPr lvl="2" algn="just" eaLnBrk="1" hangingPunct="1"/>
            <a:r>
              <a:rPr lang="en-US" altLang="en-US"/>
              <a:t>Return true means anyone can make the request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31824A-7538-4F8F-BC72-FE835A5D3774}"/>
              </a:ext>
            </a:extLst>
          </p:cNvPr>
          <p:cNvSpPr/>
          <p:nvPr/>
        </p:nvSpPr>
        <p:spPr>
          <a:xfrm>
            <a:off x="748683" y="3458454"/>
            <a:ext cx="788096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pPr marL="457200"/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authorize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true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84A983-B3A6-4756-88B1-63ABDB321CA0}"/>
              </a:ext>
            </a:extLst>
          </p:cNvPr>
          <p:cNvSpPr/>
          <p:nvPr/>
        </p:nvSpPr>
        <p:spPr>
          <a:xfrm>
            <a:off x="4694958" y="4813353"/>
            <a:ext cx="3977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/app/Http/Requests/</a:t>
            </a:r>
            <a:r>
              <a:rPr lang="en-US" sz="1200" dirty="0" err="1"/>
              <a:t>StudentRequest.php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88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Request Validation - 4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Rules function</a:t>
            </a:r>
          </a:p>
          <a:p>
            <a:pPr lvl="2" algn="just" eaLnBrk="1" hangingPunct="1"/>
            <a:r>
              <a:rPr lang="en-US" altLang="en-US" sz="2200" dirty="0"/>
              <a:t>Add term for the request</a:t>
            </a:r>
          </a:p>
          <a:p>
            <a:pPr lvl="2" algn="just" eaLnBrk="1" hangingPunct="1"/>
            <a:r>
              <a:rPr lang="en-US" altLang="en-US" sz="2200" dirty="0"/>
              <a:t>'attribute' =&gt; 'option | option | … '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1C295-8934-43CC-9389-2BD6AA4373F2}"/>
              </a:ext>
            </a:extLst>
          </p:cNvPr>
          <p:cNvSpPr/>
          <p:nvPr/>
        </p:nvSpPr>
        <p:spPr>
          <a:xfrm>
            <a:off x="754163" y="3284984"/>
            <a:ext cx="788096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pPr marL="457200"/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rules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'required | min:3'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'required'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'required'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2000" dirty="0"/>
          </a:p>
          <a:p>
            <a:pPr marL="457200"/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93ED1F9-33B7-4A9A-8D8F-246A506D2083}"/>
              </a:ext>
            </a:extLst>
          </p:cNvPr>
          <p:cNvSpPr/>
          <p:nvPr/>
        </p:nvSpPr>
        <p:spPr>
          <a:xfrm>
            <a:off x="4756870" y="5625202"/>
            <a:ext cx="3977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/app/Http/Requests/</a:t>
            </a:r>
            <a:r>
              <a:rPr lang="en-US" sz="1200" dirty="0" err="1"/>
              <a:t>StudentRequest.php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94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Request Validation - 5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Modify store method in </a:t>
            </a:r>
            <a:r>
              <a:rPr lang="en-US" altLang="en-US" sz="2400" dirty="0" err="1"/>
              <a:t>studentsController</a:t>
            </a:r>
            <a:endParaRPr lang="en-US" altLang="en-US" sz="2400" dirty="0"/>
          </a:p>
          <a:p>
            <a:pPr lvl="2" algn="just" eaLnBrk="1" hangingPunct="1"/>
            <a:r>
              <a:rPr lang="en-US" altLang="en-US" sz="2200" dirty="0"/>
              <a:t>Add import use </a:t>
            </a:r>
            <a:r>
              <a:rPr lang="en-US" altLang="en-US" sz="2200" dirty="0" err="1"/>
              <a:t>StudentRequest</a:t>
            </a:r>
            <a:endParaRPr lang="en-US" altLang="en-US" sz="2200" dirty="0"/>
          </a:p>
          <a:p>
            <a:pPr lvl="2" algn="just" eaLnBrk="1" hangingPunct="1"/>
            <a:r>
              <a:rPr lang="en-US" altLang="en-US" sz="2200" dirty="0"/>
              <a:t>Change Request store to </a:t>
            </a:r>
            <a:r>
              <a:rPr lang="en-US" altLang="en-US" sz="2200" dirty="0" err="1"/>
              <a:t>StudentRequest</a:t>
            </a:r>
            <a:endParaRPr lang="en-US" altLang="en-US" sz="2200" dirty="0"/>
          </a:p>
          <a:p>
            <a:pPr lvl="2" algn="just" eaLnBrk="1" hangingPunct="1"/>
            <a:r>
              <a:rPr lang="en-US" altLang="en-US" sz="2200" dirty="0"/>
              <a:t>Get request using $request-&gt;all();</a:t>
            </a:r>
            <a:endParaRPr lang="en-GB" alt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6FFCA7-3216-4FE0-8197-81ED31EF1C21}"/>
              </a:ext>
            </a:extLst>
          </p:cNvPr>
          <p:cNvSpPr/>
          <p:nvPr/>
        </p:nvSpPr>
        <p:spPr>
          <a:xfrm>
            <a:off x="810595" y="3573016"/>
            <a:ext cx="78809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App\Http\Requests\StudentRequest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/>
          </a:p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endParaRPr lang="en-US" sz="1800" dirty="0">
              <a:solidFill>
                <a:srgbClr val="0000FF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store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StudentRequest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$request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redirect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student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/>
          </a:p>
          <a:p>
            <a:pPr marL="457200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72F5C16-9390-48D6-8857-894E59F264D8}"/>
              </a:ext>
            </a:extLst>
          </p:cNvPr>
          <p:cNvSpPr/>
          <p:nvPr/>
        </p:nvSpPr>
        <p:spPr>
          <a:xfrm>
            <a:off x="5043656" y="5893372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40566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Validation Routing</a:t>
            </a:r>
            <a:br>
              <a:rPr lang="en-GB" altLang="en-US"/>
            </a:br>
            <a:endParaRPr lang="en-US" alt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="" xmlns:a16="http://schemas.microsoft.com/office/drawing/2014/main" id="{5B4B0A31-5862-453E-8AE7-AF04BE37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125" y="2132856"/>
            <a:ext cx="3863220" cy="22597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E40460-B88B-4D87-9BE5-47C23F351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740" r="-19882" b="-9020"/>
          <a:stretch/>
        </p:blipFill>
        <p:spPr>
          <a:xfrm>
            <a:off x="6571283" y="2236038"/>
            <a:ext cx="1959882" cy="2053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9F37EB-3F65-49A6-A7FB-83DC2472C294}"/>
              </a:ext>
            </a:extLst>
          </p:cNvPr>
          <p:cNvSpPr/>
          <p:nvPr/>
        </p:nvSpPr>
        <p:spPr>
          <a:xfrm>
            <a:off x="2659359" y="4422199"/>
            <a:ext cx="15689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/students/create</a:t>
            </a:r>
            <a:endParaRPr lang="id-ID" sz="12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="" xmlns:a16="http://schemas.microsoft.com/office/drawing/2014/main" id="{93999576-F51C-4100-A47F-B2151BDB3DEB}"/>
              </a:ext>
            </a:extLst>
          </p:cNvPr>
          <p:cNvSpPr/>
          <p:nvPr/>
        </p:nvSpPr>
        <p:spPr>
          <a:xfrm>
            <a:off x="4881966" y="2844255"/>
            <a:ext cx="945397" cy="83690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65DB0D0-C5CC-4C67-AF5B-52A0194834EC}"/>
              </a:ext>
            </a:extLst>
          </p:cNvPr>
          <p:cNvSpPr/>
          <p:nvPr/>
        </p:nvSpPr>
        <p:spPr>
          <a:xfrm>
            <a:off x="4570171" y="2277496"/>
            <a:ext cx="1568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Validation passed</a:t>
            </a:r>
            <a:endParaRPr lang="id-ID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2509B78-0603-45A9-A726-8D75F223EB28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228345" y="3262709"/>
            <a:ext cx="6536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5846821-F5FC-4AAF-A325-7FD146BC6C9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27363" y="3262709"/>
            <a:ext cx="74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="" xmlns:a16="http://schemas.microsoft.com/office/drawing/2014/main" id="{141AD0D3-17D7-4B87-AB03-DD7749E8A3F0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3470000" y="2507898"/>
            <a:ext cx="711400" cy="3057930"/>
          </a:xfrm>
          <a:prstGeom prst="bentConnector3">
            <a:avLst>
              <a:gd name="adj1" fmla="val 2149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B178B83-FBCE-48F4-B27B-2F8783F81E87}"/>
              </a:ext>
            </a:extLst>
          </p:cNvPr>
          <p:cNvSpPr/>
          <p:nvPr/>
        </p:nvSpPr>
        <p:spPr>
          <a:xfrm>
            <a:off x="7277530" y="4299877"/>
            <a:ext cx="1060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/student</a:t>
            </a:r>
            <a:endParaRPr lang="id-ID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7C2BE1-20B0-4638-B283-1AB43520B4DD}"/>
              </a:ext>
            </a:extLst>
          </p:cNvPr>
          <p:cNvSpPr/>
          <p:nvPr/>
        </p:nvSpPr>
        <p:spPr>
          <a:xfrm>
            <a:off x="5842214" y="3270913"/>
            <a:ext cx="59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yes</a:t>
            </a:r>
            <a:endParaRPr lang="id-ID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8AF2B83-44EA-4962-89F8-5FA3365297A5}"/>
              </a:ext>
            </a:extLst>
          </p:cNvPr>
          <p:cNvSpPr/>
          <p:nvPr/>
        </p:nvSpPr>
        <p:spPr>
          <a:xfrm>
            <a:off x="5248328" y="4099382"/>
            <a:ext cx="59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</a:t>
            </a:r>
            <a:endParaRPr lang="id-ID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F384C32-DF21-49B4-814B-AF035BBA6B3B}"/>
              </a:ext>
            </a:extLst>
          </p:cNvPr>
          <p:cNvSpPr/>
          <p:nvPr/>
        </p:nvSpPr>
        <p:spPr>
          <a:xfrm>
            <a:off x="884672" y="5396221"/>
            <a:ext cx="156898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Add show error here</a:t>
            </a:r>
            <a:endParaRPr lang="id-ID" sz="1600" dirty="0"/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="" xmlns:a16="http://schemas.microsoft.com/office/drawing/2014/main" id="{B8FA75C4-0F71-4CF4-9BE1-E510A1723217}"/>
              </a:ext>
            </a:extLst>
          </p:cNvPr>
          <p:cNvCxnSpPr>
            <a:stCxn id="15" idx="3"/>
          </p:cNvCxnSpPr>
          <p:nvPr/>
        </p:nvCxnSpPr>
        <p:spPr>
          <a:xfrm flipV="1">
            <a:off x="2453658" y="5396221"/>
            <a:ext cx="754491" cy="292388"/>
          </a:xfrm>
          <a:prstGeom prst="curvedConnector3">
            <a:avLst>
              <a:gd name="adj1" fmla="val 993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2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 Error Validation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 err="1"/>
              <a:t>Laravel</a:t>
            </a:r>
            <a:r>
              <a:rPr lang="en-US" altLang="en-US" dirty="0"/>
              <a:t> provide </a:t>
            </a:r>
            <a:r>
              <a:rPr lang="en-US" altLang="en-US" dirty="0">
                <a:solidFill>
                  <a:srgbClr val="FF0000"/>
                </a:solidFill>
              </a:rPr>
              <a:t>$errors </a:t>
            </a:r>
            <a:r>
              <a:rPr lang="en-US" altLang="en-US" dirty="0"/>
              <a:t>variable that store all error message during each operation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Error bag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Messages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/>
              <a:t>Check if there is any error using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@if ( $errors-&gt;any() )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975552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817</TotalTime>
  <Words>779</Words>
  <Application>Microsoft Office PowerPoint</Application>
  <PresentationFormat>On-screen Show (4:3)</PresentationFormat>
  <Paragraphs>297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ＭＳ Ｐゴシック</vt:lpstr>
      <vt:lpstr>Arial</vt:lpstr>
      <vt:lpstr>Gill Sans</vt:lpstr>
      <vt:lpstr>Blank Presentation</vt:lpstr>
      <vt:lpstr>PowerPoint Presentation</vt:lpstr>
      <vt:lpstr>Topics</vt:lpstr>
      <vt:lpstr>Form Request Validation - 1</vt:lpstr>
      <vt:lpstr>Form Request Validation - 2</vt:lpstr>
      <vt:lpstr>Form Request Validation - 3</vt:lpstr>
      <vt:lpstr>Form Request Validation - 4</vt:lpstr>
      <vt:lpstr>Form Request Validation - 5</vt:lpstr>
      <vt:lpstr>Validation Routing </vt:lpstr>
      <vt:lpstr>Show Error Validation - 1</vt:lpstr>
      <vt:lpstr>Show Error Validation - 2</vt:lpstr>
      <vt:lpstr>Show Error Validation - 2</vt:lpstr>
      <vt:lpstr>View Partial</vt:lpstr>
      <vt:lpstr>View Partial – Example - 1</vt:lpstr>
      <vt:lpstr>View Partial – Example - 2</vt:lpstr>
      <vt:lpstr>View Partial – Example - 3</vt:lpstr>
      <vt:lpstr>View Partial – Example - 4</vt:lpstr>
      <vt:lpstr>Update Data - 1</vt:lpstr>
      <vt:lpstr>Update Data - 2</vt:lpstr>
      <vt:lpstr>Update Data - 3</vt:lpstr>
      <vt:lpstr>Update Data - 4</vt:lpstr>
      <vt:lpstr>Update Data - 5</vt:lpstr>
      <vt:lpstr>Custom Partial View - 1</vt:lpstr>
      <vt:lpstr>Custom Partial View - 2</vt:lpstr>
      <vt:lpstr>Custom Partial View - 3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279</cp:revision>
  <dcterms:created xsi:type="dcterms:W3CDTF">2008-01-18T13:21:43Z</dcterms:created>
  <dcterms:modified xsi:type="dcterms:W3CDTF">2019-09-01T05:16:37Z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