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7964" y="156537"/>
            <a:ext cx="913607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541011" y="0"/>
            <a:ext cx="5651500" cy="6858000"/>
          </a:xfrm>
          <a:custGeom>
            <a:avLst/>
            <a:gdLst/>
            <a:ahLst/>
            <a:cxnLst/>
            <a:rect l="l" t="t" r="r" b="b"/>
            <a:pathLst>
              <a:path w="5651500" h="6858000">
                <a:moveTo>
                  <a:pt x="5650992" y="0"/>
                </a:moveTo>
                <a:lnTo>
                  <a:pt x="0" y="0"/>
                </a:lnTo>
                <a:lnTo>
                  <a:pt x="1189456" y="4337050"/>
                </a:lnTo>
                <a:lnTo>
                  <a:pt x="338632" y="6858000"/>
                </a:lnTo>
                <a:lnTo>
                  <a:pt x="5650992" y="6858000"/>
                </a:lnTo>
                <a:lnTo>
                  <a:pt x="56509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256019" y="0"/>
            <a:ext cx="16748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60947" y="0"/>
            <a:ext cx="1531619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0" y="954024"/>
                </a:moveTo>
                <a:lnTo>
                  <a:pt x="12192000" y="954024"/>
                </a:lnTo>
                <a:lnTo>
                  <a:pt x="1219200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07450" y="1339714"/>
            <a:ext cx="3467734" cy="2491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7029" y="2091368"/>
            <a:ext cx="910590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26" y="6445566"/>
            <a:ext cx="482346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08131" y="6429413"/>
            <a:ext cx="12128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6165"/>
              </a:lnSpc>
              <a:spcBef>
                <a:spcPts val="105"/>
              </a:spcBef>
            </a:pPr>
            <a:r>
              <a:rPr dirty="0"/>
              <a:t>Session</a:t>
            </a:r>
            <a:r>
              <a:rPr dirty="0" spc="-40"/>
              <a:t> </a:t>
            </a:r>
            <a:r>
              <a:rPr dirty="0"/>
              <a:t>10</a:t>
            </a:r>
          </a:p>
          <a:p>
            <a:pPr marL="12700" marR="5080">
              <a:lnSpc>
                <a:spcPts val="4320"/>
              </a:lnSpc>
              <a:spcBef>
                <a:spcPts val="345"/>
              </a:spcBef>
            </a:pPr>
            <a:r>
              <a:rPr dirty="0" sz="4000" spc="-5" i="1">
                <a:latin typeface="Book Antiqua"/>
                <a:cs typeface="Book Antiqua"/>
              </a:rPr>
              <a:t>Authorization,  </a:t>
            </a:r>
            <a:r>
              <a:rPr dirty="0" sz="4000" spc="-5" i="1">
                <a:latin typeface="Book Antiqua"/>
                <a:cs typeface="Book Antiqua"/>
              </a:rPr>
              <a:t>Selectors, and  Helpers in</a:t>
            </a:r>
            <a:r>
              <a:rPr dirty="0" sz="4000" spc="-60" i="1">
                <a:latin typeface="Book Antiqua"/>
                <a:cs typeface="Book Antiqua"/>
              </a:rPr>
              <a:t> </a:t>
            </a:r>
            <a:r>
              <a:rPr dirty="0" sz="4000" spc="-10" i="1">
                <a:latin typeface="Book Antiqua"/>
                <a:cs typeface="Book Antiqua"/>
              </a:rPr>
              <a:t>MVC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964" y="211327"/>
            <a:ext cx="326262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ASP.NET</a:t>
            </a:r>
            <a:r>
              <a:rPr dirty="0" sz="3200" spc="-60"/>
              <a:t> </a:t>
            </a:r>
            <a:r>
              <a:rPr dirty="0" sz="3200" spc="-5"/>
              <a:t>Helpers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67426" y="6434818"/>
            <a:ext cx="48234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585858"/>
                </a:solidFill>
                <a:latin typeface="Book Antiqua"/>
                <a:cs typeface="Book Antiqua"/>
              </a:rPr>
              <a:t>© Aptech </a:t>
            </a:r>
            <a:r>
              <a:rPr dirty="0" sz="1100" spc="-5">
                <a:solidFill>
                  <a:srgbClr val="585858"/>
                </a:solidFill>
                <a:latin typeface="Book Antiqua"/>
                <a:cs typeface="Book Antiqua"/>
              </a:rPr>
              <a:t>Limited </a:t>
            </a:r>
            <a:r>
              <a:rPr dirty="0" sz="1100">
                <a:solidFill>
                  <a:srgbClr val="585858"/>
                </a:solidFill>
                <a:latin typeface="Book Antiqua"/>
                <a:cs typeface="Book Antiqua"/>
              </a:rPr>
              <a:t>Programming for the Web with ASP.NET </a:t>
            </a:r>
            <a:r>
              <a:rPr dirty="0" sz="1100" spc="-5">
                <a:solidFill>
                  <a:srgbClr val="585858"/>
                </a:solidFill>
                <a:latin typeface="Book Antiqua"/>
                <a:cs typeface="Book Antiqua"/>
              </a:rPr>
              <a:t>MVC/Session</a:t>
            </a:r>
            <a:r>
              <a:rPr dirty="0" sz="1100" spc="-1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100">
                <a:solidFill>
                  <a:srgbClr val="585858"/>
                </a:solidFill>
                <a:latin typeface="Book Antiqua"/>
                <a:cs typeface="Book Antiqua"/>
              </a:rPr>
              <a:t>10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0728" y="6418665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585858"/>
                </a:solidFill>
                <a:latin typeface="Book Antiqua"/>
                <a:cs typeface="Book Antiqua"/>
              </a:rPr>
              <a:t>10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976" y="2689865"/>
            <a:ext cx="5763895" cy="1216660"/>
          </a:xfrm>
          <a:custGeom>
            <a:avLst/>
            <a:gdLst/>
            <a:ahLst/>
            <a:cxnLst/>
            <a:rect l="l" t="t" r="r" b="b"/>
            <a:pathLst>
              <a:path w="5763895" h="1216660">
                <a:moveTo>
                  <a:pt x="5561076" y="0"/>
                </a:moveTo>
                <a:lnTo>
                  <a:pt x="202692" y="0"/>
                </a:lnTo>
                <a:lnTo>
                  <a:pt x="156218" y="5352"/>
                </a:lnTo>
                <a:lnTo>
                  <a:pt x="113555" y="20600"/>
                </a:lnTo>
                <a:lnTo>
                  <a:pt x="75920" y="44527"/>
                </a:lnTo>
                <a:lnTo>
                  <a:pt x="44531" y="75915"/>
                </a:lnTo>
                <a:lnTo>
                  <a:pt x="20602" y="113550"/>
                </a:lnTo>
                <a:lnTo>
                  <a:pt x="5353" y="156214"/>
                </a:lnTo>
                <a:lnTo>
                  <a:pt x="0" y="202691"/>
                </a:lnTo>
                <a:lnTo>
                  <a:pt x="0" y="1013447"/>
                </a:lnTo>
                <a:lnTo>
                  <a:pt x="5353" y="1059925"/>
                </a:lnTo>
                <a:lnTo>
                  <a:pt x="20602" y="1102591"/>
                </a:lnTo>
                <a:lnTo>
                  <a:pt x="44531" y="1140228"/>
                </a:lnTo>
                <a:lnTo>
                  <a:pt x="75920" y="1171619"/>
                </a:lnTo>
                <a:lnTo>
                  <a:pt x="113555" y="1195548"/>
                </a:lnTo>
                <a:lnTo>
                  <a:pt x="156218" y="1210798"/>
                </a:lnTo>
                <a:lnTo>
                  <a:pt x="202692" y="1216151"/>
                </a:lnTo>
                <a:lnTo>
                  <a:pt x="5561076" y="1216151"/>
                </a:lnTo>
                <a:lnTo>
                  <a:pt x="5607549" y="1210798"/>
                </a:lnTo>
                <a:lnTo>
                  <a:pt x="5650212" y="1195548"/>
                </a:lnTo>
                <a:lnTo>
                  <a:pt x="5687847" y="1171619"/>
                </a:lnTo>
                <a:lnTo>
                  <a:pt x="5719236" y="1140228"/>
                </a:lnTo>
                <a:lnTo>
                  <a:pt x="5743165" y="1102591"/>
                </a:lnTo>
                <a:lnTo>
                  <a:pt x="5758414" y="1059925"/>
                </a:lnTo>
                <a:lnTo>
                  <a:pt x="5763768" y="1013447"/>
                </a:lnTo>
                <a:lnTo>
                  <a:pt x="5763768" y="202691"/>
                </a:lnTo>
                <a:lnTo>
                  <a:pt x="5758414" y="156214"/>
                </a:lnTo>
                <a:lnTo>
                  <a:pt x="5743165" y="113550"/>
                </a:lnTo>
                <a:lnTo>
                  <a:pt x="5719236" y="75915"/>
                </a:lnTo>
                <a:lnTo>
                  <a:pt x="5687847" y="44527"/>
                </a:lnTo>
                <a:lnTo>
                  <a:pt x="5650212" y="20600"/>
                </a:lnTo>
                <a:lnTo>
                  <a:pt x="5607549" y="5352"/>
                </a:lnTo>
                <a:lnTo>
                  <a:pt x="5561076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8976" y="2689865"/>
            <a:ext cx="5763895" cy="1216660"/>
          </a:xfrm>
          <a:custGeom>
            <a:avLst/>
            <a:gdLst/>
            <a:ahLst/>
            <a:cxnLst/>
            <a:rect l="l" t="t" r="r" b="b"/>
            <a:pathLst>
              <a:path w="5763895" h="1216660">
                <a:moveTo>
                  <a:pt x="0" y="202691"/>
                </a:moveTo>
                <a:lnTo>
                  <a:pt x="5353" y="156214"/>
                </a:lnTo>
                <a:lnTo>
                  <a:pt x="20602" y="113550"/>
                </a:lnTo>
                <a:lnTo>
                  <a:pt x="44531" y="75915"/>
                </a:lnTo>
                <a:lnTo>
                  <a:pt x="75920" y="44527"/>
                </a:lnTo>
                <a:lnTo>
                  <a:pt x="113555" y="20600"/>
                </a:lnTo>
                <a:lnTo>
                  <a:pt x="156218" y="5352"/>
                </a:lnTo>
                <a:lnTo>
                  <a:pt x="202692" y="0"/>
                </a:lnTo>
                <a:lnTo>
                  <a:pt x="5561076" y="0"/>
                </a:lnTo>
                <a:lnTo>
                  <a:pt x="5607549" y="5352"/>
                </a:lnTo>
                <a:lnTo>
                  <a:pt x="5650212" y="20600"/>
                </a:lnTo>
                <a:lnTo>
                  <a:pt x="5687847" y="44527"/>
                </a:lnTo>
                <a:lnTo>
                  <a:pt x="5719236" y="75915"/>
                </a:lnTo>
                <a:lnTo>
                  <a:pt x="5743165" y="113550"/>
                </a:lnTo>
                <a:lnTo>
                  <a:pt x="5758414" y="156214"/>
                </a:lnTo>
                <a:lnTo>
                  <a:pt x="5763768" y="202691"/>
                </a:lnTo>
                <a:lnTo>
                  <a:pt x="5763768" y="1013447"/>
                </a:lnTo>
                <a:lnTo>
                  <a:pt x="5758414" y="1059925"/>
                </a:lnTo>
                <a:lnTo>
                  <a:pt x="5743165" y="1102591"/>
                </a:lnTo>
                <a:lnTo>
                  <a:pt x="5719236" y="1140228"/>
                </a:lnTo>
                <a:lnTo>
                  <a:pt x="5687847" y="1171619"/>
                </a:lnTo>
                <a:lnTo>
                  <a:pt x="5650212" y="1195548"/>
                </a:lnTo>
                <a:lnTo>
                  <a:pt x="5607549" y="1210798"/>
                </a:lnTo>
                <a:lnTo>
                  <a:pt x="5561076" y="1216151"/>
                </a:lnTo>
                <a:lnTo>
                  <a:pt x="202692" y="1216151"/>
                </a:lnTo>
                <a:lnTo>
                  <a:pt x="156218" y="1210798"/>
                </a:lnTo>
                <a:lnTo>
                  <a:pt x="113555" y="1195548"/>
                </a:lnTo>
                <a:lnTo>
                  <a:pt x="75920" y="1171619"/>
                </a:lnTo>
                <a:lnTo>
                  <a:pt x="44531" y="1140228"/>
                </a:lnTo>
                <a:lnTo>
                  <a:pt x="20602" y="1102591"/>
                </a:lnTo>
                <a:lnTo>
                  <a:pt x="5353" y="1059925"/>
                </a:lnTo>
                <a:lnTo>
                  <a:pt x="0" y="1013447"/>
                </a:lnTo>
                <a:lnTo>
                  <a:pt x="0" y="2026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1584" y="2817684"/>
            <a:ext cx="5256530" cy="89979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just" marL="12700" marR="5080">
              <a:lnSpc>
                <a:spcPct val="93300"/>
              </a:lnSpc>
              <a:spcBef>
                <a:spcPts val="265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Helpers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are reusable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components that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include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code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and markup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perform a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monotonous or  complex</a:t>
            </a:r>
            <a:r>
              <a:rPr dirty="0" sz="2000" spc="-1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task.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8976" y="4093469"/>
            <a:ext cx="5763895" cy="1216660"/>
          </a:xfrm>
          <a:custGeom>
            <a:avLst/>
            <a:gdLst/>
            <a:ahLst/>
            <a:cxnLst/>
            <a:rect l="l" t="t" r="r" b="b"/>
            <a:pathLst>
              <a:path w="5763895" h="1216660">
                <a:moveTo>
                  <a:pt x="5561076" y="0"/>
                </a:moveTo>
                <a:lnTo>
                  <a:pt x="202692" y="0"/>
                </a:lnTo>
                <a:lnTo>
                  <a:pt x="156218" y="5352"/>
                </a:lnTo>
                <a:lnTo>
                  <a:pt x="113555" y="20600"/>
                </a:lnTo>
                <a:lnTo>
                  <a:pt x="75920" y="44527"/>
                </a:lnTo>
                <a:lnTo>
                  <a:pt x="44531" y="75915"/>
                </a:lnTo>
                <a:lnTo>
                  <a:pt x="20602" y="113550"/>
                </a:lnTo>
                <a:lnTo>
                  <a:pt x="5353" y="156214"/>
                </a:lnTo>
                <a:lnTo>
                  <a:pt x="0" y="202692"/>
                </a:lnTo>
                <a:lnTo>
                  <a:pt x="0" y="1013447"/>
                </a:lnTo>
                <a:lnTo>
                  <a:pt x="5353" y="1059925"/>
                </a:lnTo>
                <a:lnTo>
                  <a:pt x="20602" y="1102591"/>
                </a:lnTo>
                <a:lnTo>
                  <a:pt x="44531" y="1140228"/>
                </a:lnTo>
                <a:lnTo>
                  <a:pt x="75920" y="1171619"/>
                </a:lnTo>
                <a:lnTo>
                  <a:pt x="113555" y="1195548"/>
                </a:lnTo>
                <a:lnTo>
                  <a:pt x="156218" y="1210798"/>
                </a:lnTo>
                <a:lnTo>
                  <a:pt x="202692" y="1216152"/>
                </a:lnTo>
                <a:lnTo>
                  <a:pt x="5561076" y="1216152"/>
                </a:lnTo>
                <a:lnTo>
                  <a:pt x="5607549" y="1210798"/>
                </a:lnTo>
                <a:lnTo>
                  <a:pt x="5650212" y="1195548"/>
                </a:lnTo>
                <a:lnTo>
                  <a:pt x="5687847" y="1171619"/>
                </a:lnTo>
                <a:lnTo>
                  <a:pt x="5719236" y="1140228"/>
                </a:lnTo>
                <a:lnTo>
                  <a:pt x="5743165" y="1102591"/>
                </a:lnTo>
                <a:lnTo>
                  <a:pt x="5758414" y="1059925"/>
                </a:lnTo>
                <a:lnTo>
                  <a:pt x="5763768" y="1013447"/>
                </a:lnTo>
                <a:lnTo>
                  <a:pt x="5763768" y="202692"/>
                </a:lnTo>
                <a:lnTo>
                  <a:pt x="5758414" y="156214"/>
                </a:lnTo>
                <a:lnTo>
                  <a:pt x="5743165" y="113550"/>
                </a:lnTo>
                <a:lnTo>
                  <a:pt x="5719236" y="75915"/>
                </a:lnTo>
                <a:lnTo>
                  <a:pt x="5687847" y="44527"/>
                </a:lnTo>
                <a:lnTo>
                  <a:pt x="5650212" y="20600"/>
                </a:lnTo>
                <a:lnTo>
                  <a:pt x="5607549" y="5352"/>
                </a:lnTo>
                <a:lnTo>
                  <a:pt x="5561076" y="0"/>
                </a:lnTo>
                <a:close/>
              </a:path>
            </a:pathLst>
          </a:custGeom>
          <a:solidFill>
            <a:srgbClr val="0F5C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8976" y="4093469"/>
            <a:ext cx="5763895" cy="1216660"/>
          </a:xfrm>
          <a:custGeom>
            <a:avLst/>
            <a:gdLst/>
            <a:ahLst/>
            <a:cxnLst/>
            <a:rect l="l" t="t" r="r" b="b"/>
            <a:pathLst>
              <a:path w="5763895" h="1216660">
                <a:moveTo>
                  <a:pt x="0" y="202692"/>
                </a:moveTo>
                <a:lnTo>
                  <a:pt x="5353" y="156214"/>
                </a:lnTo>
                <a:lnTo>
                  <a:pt x="20602" y="113550"/>
                </a:lnTo>
                <a:lnTo>
                  <a:pt x="44531" y="75915"/>
                </a:lnTo>
                <a:lnTo>
                  <a:pt x="75920" y="44527"/>
                </a:lnTo>
                <a:lnTo>
                  <a:pt x="113555" y="20600"/>
                </a:lnTo>
                <a:lnTo>
                  <a:pt x="156218" y="5352"/>
                </a:lnTo>
                <a:lnTo>
                  <a:pt x="202692" y="0"/>
                </a:lnTo>
                <a:lnTo>
                  <a:pt x="5561076" y="0"/>
                </a:lnTo>
                <a:lnTo>
                  <a:pt x="5607549" y="5352"/>
                </a:lnTo>
                <a:lnTo>
                  <a:pt x="5650212" y="20600"/>
                </a:lnTo>
                <a:lnTo>
                  <a:pt x="5687847" y="44527"/>
                </a:lnTo>
                <a:lnTo>
                  <a:pt x="5719236" y="75915"/>
                </a:lnTo>
                <a:lnTo>
                  <a:pt x="5743165" y="113550"/>
                </a:lnTo>
                <a:lnTo>
                  <a:pt x="5758414" y="156214"/>
                </a:lnTo>
                <a:lnTo>
                  <a:pt x="5763768" y="202692"/>
                </a:lnTo>
                <a:lnTo>
                  <a:pt x="5763768" y="1013447"/>
                </a:lnTo>
                <a:lnTo>
                  <a:pt x="5758414" y="1059925"/>
                </a:lnTo>
                <a:lnTo>
                  <a:pt x="5743165" y="1102591"/>
                </a:lnTo>
                <a:lnTo>
                  <a:pt x="5719236" y="1140228"/>
                </a:lnTo>
                <a:lnTo>
                  <a:pt x="5687847" y="1171619"/>
                </a:lnTo>
                <a:lnTo>
                  <a:pt x="5650212" y="1195548"/>
                </a:lnTo>
                <a:lnTo>
                  <a:pt x="5607549" y="1210798"/>
                </a:lnTo>
                <a:lnTo>
                  <a:pt x="5561076" y="1216152"/>
                </a:lnTo>
                <a:lnTo>
                  <a:pt x="202692" y="1216152"/>
                </a:lnTo>
                <a:lnTo>
                  <a:pt x="156218" y="1210798"/>
                </a:lnTo>
                <a:lnTo>
                  <a:pt x="113555" y="1195548"/>
                </a:lnTo>
                <a:lnTo>
                  <a:pt x="75920" y="1171619"/>
                </a:lnTo>
                <a:lnTo>
                  <a:pt x="44531" y="1140228"/>
                </a:lnTo>
                <a:lnTo>
                  <a:pt x="20602" y="1102591"/>
                </a:lnTo>
                <a:lnTo>
                  <a:pt x="5353" y="1059925"/>
                </a:lnTo>
                <a:lnTo>
                  <a:pt x="0" y="1013447"/>
                </a:lnTo>
                <a:lnTo>
                  <a:pt x="0" y="20269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1584" y="4363734"/>
            <a:ext cx="5354955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 HTML helper is a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procedure that returns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  HTML</a:t>
            </a:r>
            <a:r>
              <a:rPr dirty="0" sz="2000" spc="-1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string.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30868" y="2095500"/>
            <a:ext cx="1981200" cy="344170"/>
          </a:xfrm>
          <a:custGeom>
            <a:avLst/>
            <a:gdLst/>
            <a:ahLst/>
            <a:cxnLst/>
            <a:rect l="l" t="t" r="r" b="b"/>
            <a:pathLst>
              <a:path w="1981200" h="344169">
                <a:moveTo>
                  <a:pt x="0" y="0"/>
                </a:moveTo>
                <a:lnTo>
                  <a:pt x="0" y="171894"/>
                </a:lnTo>
                <a:lnTo>
                  <a:pt x="1980907" y="171894"/>
                </a:lnTo>
                <a:lnTo>
                  <a:pt x="1980907" y="343789"/>
                </a:lnTo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75547" y="3258311"/>
            <a:ext cx="245745" cy="3077845"/>
          </a:xfrm>
          <a:custGeom>
            <a:avLst/>
            <a:gdLst/>
            <a:ahLst/>
            <a:cxnLst/>
            <a:rect l="l" t="t" r="r" b="b"/>
            <a:pathLst>
              <a:path w="245745" h="3077845">
                <a:moveTo>
                  <a:pt x="0" y="0"/>
                </a:moveTo>
                <a:lnTo>
                  <a:pt x="0" y="3077768"/>
                </a:lnTo>
                <a:lnTo>
                  <a:pt x="245567" y="3077768"/>
                </a:lnTo>
              </a:path>
            </a:pathLst>
          </a:custGeom>
          <a:ln w="12192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75547" y="3258311"/>
            <a:ext cx="245745" cy="1915795"/>
          </a:xfrm>
          <a:custGeom>
            <a:avLst/>
            <a:gdLst/>
            <a:ahLst/>
            <a:cxnLst/>
            <a:rect l="l" t="t" r="r" b="b"/>
            <a:pathLst>
              <a:path w="245745" h="1915795">
                <a:moveTo>
                  <a:pt x="0" y="0"/>
                </a:moveTo>
                <a:lnTo>
                  <a:pt x="0" y="1915414"/>
                </a:lnTo>
                <a:lnTo>
                  <a:pt x="245567" y="1915414"/>
                </a:lnTo>
              </a:path>
            </a:pathLst>
          </a:custGeom>
          <a:ln w="12192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75547" y="3258311"/>
            <a:ext cx="245745" cy="753110"/>
          </a:xfrm>
          <a:custGeom>
            <a:avLst/>
            <a:gdLst/>
            <a:ahLst/>
            <a:cxnLst/>
            <a:rect l="l" t="t" r="r" b="b"/>
            <a:pathLst>
              <a:path w="245745" h="753110">
                <a:moveTo>
                  <a:pt x="0" y="0"/>
                </a:moveTo>
                <a:lnTo>
                  <a:pt x="0" y="753071"/>
                </a:lnTo>
                <a:lnTo>
                  <a:pt x="245567" y="753071"/>
                </a:lnTo>
              </a:path>
            </a:pathLst>
          </a:custGeom>
          <a:ln w="12192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30868" y="2095500"/>
            <a:ext cx="0" cy="344170"/>
          </a:xfrm>
          <a:custGeom>
            <a:avLst/>
            <a:gdLst/>
            <a:ahLst/>
            <a:cxnLst/>
            <a:rect l="l" t="t" r="r" b="b"/>
            <a:pathLst>
              <a:path w="0" h="344169">
                <a:moveTo>
                  <a:pt x="0" y="0"/>
                </a:moveTo>
                <a:lnTo>
                  <a:pt x="0" y="343789"/>
                </a:lnTo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49661" y="2095500"/>
            <a:ext cx="1981200" cy="344170"/>
          </a:xfrm>
          <a:custGeom>
            <a:avLst/>
            <a:gdLst/>
            <a:ahLst/>
            <a:cxnLst/>
            <a:rect l="l" t="t" r="r" b="b"/>
            <a:pathLst>
              <a:path w="1981200" h="344169">
                <a:moveTo>
                  <a:pt x="1980907" y="0"/>
                </a:moveTo>
                <a:lnTo>
                  <a:pt x="1980907" y="171894"/>
                </a:lnTo>
                <a:lnTo>
                  <a:pt x="0" y="171894"/>
                </a:lnTo>
                <a:lnTo>
                  <a:pt x="0" y="343789"/>
                </a:lnTo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412480" y="1277111"/>
            <a:ext cx="1637030" cy="818515"/>
          </a:xfrm>
          <a:prstGeom prst="rect">
            <a:avLst/>
          </a:prstGeom>
          <a:solidFill>
            <a:srgbClr val="B8930D"/>
          </a:solidFill>
          <a:ln w="12192">
            <a:solidFill>
              <a:srgbClr val="FFFFFF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HTML</a:t>
            </a:r>
            <a:r>
              <a:rPr dirty="0" sz="1800" spc="-4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Helpers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1279" y="2439923"/>
            <a:ext cx="1637030" cy="818515"/>
          </a:xfrm>
          <a:prstGeom prst="rect">
            <a:avLst/>
          </a:prstGeom>
          <a:solidFill>
            <a:srgbClr val="50B4F1"/>
          </a:solidFill>
          <a:ln w="12192">
            <a:solidFill>
              <a:srgbClr val="FFFFFF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416559" marR="145415" indent="-264160">
              <a:lnSpc>
                <a:spcPts val="2020"/>
              </a:lnSpc>
              <a:spcBef>
                <a:spcPts val="1100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Inline</a:t>
            </a:r>
            <a:r>
              <a:rPr dirty="0" sz="1800" spc="-7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HTML 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Helpers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2480" y="2439923"/>
            <a:ext cx="1637030" cy="818515"/>
          </a:xfrm>
          <a:prstGeom prst="rect">
            <a:avLst/>
          </a:prstGeom>
          <a:solidFill>
            <a:srgbClr val="50B4F1"/>
          </a:solidFill>
          <a:ln w="12192">
            <a:solidFill>
              <a:srgbClr val="FFFFFF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416559" marR="52069" indent="-356870">
              <a:lnSpc>
                <a:spcPts val="2020"/>
              </a:lnSpc>
              <a:spcBef>
                <a:spcPts val="1100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Built-In</a:t>
            </a:r>
            <a:r>
              <a:rPr dirty="0" sz="1800" spc="-7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HTML 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Helpers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22435" y="3601211"/>
            <a:ext cx="1637030" cy="818515"/>
          </a:xfrm>
          <a:prstGeom prst="rect">
            <a:avLst/>
          </a:prstGeom>
          <a:solidFill>
            <a:srgbClr val="C05A39"/>
          </a:solidFill>
          <a:ln w="12192">
            <a:solidFill>
              <a:srgbClr val="FFFFFF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43815" marR="40005" indent="309245">
              <a:lnSpc>
                <a:spcPts val="2020"/>
              </a:lnSpc>
              <a:spcBef>
                <a:spcPts val="1105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Standard  </a:t>
            </a: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HTML</a:t>
            </a:r>
            <a:r>
              <a:rPr dirty="0" sz="1800" spc="-7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Helpers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22435" y="4764023"/>
            <a:ext cx="1637030" cy="818515"/>
          </a:xfrm>
          <a:prstGeom prst="rect">
            <a:avLst/>
          </a:prstGeom>
          <a:solidFill>
            <a:srgbClr val="C05A39"/>
          </a:solidFill>
          <a:ln w="12192">
            <a:solidFill>
              <a:srgbClr val="FFFFFF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43815" marR="40005" indent="225425">
              <a:lnSpc>
                <a:spcPts val="2020"/>
              </a:lnSpc>
              <a:spcBef>
                <a:spcPts val="1105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Templated  </a:t>
            </a: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HTML</a:t>
            </a:r>
            <a:r>
              <a:rPr dirty="0" sz="1800" spc="-7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Helpers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22435" y="5926835"/>
            <a:ext cx="1637030" cy="818515"/>
          </a:xfrm>
          <a:prstGeom prst="rect">
            <a:avLst/>
          </a:prstGeom>
          <a:solidFill>
            <a:srgbClr val="C05A39"/>
          </a:solidFill>
          <a:ln w="12192">
            <a:solidFill>
              <a:srgbClr val="FFFFFF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43815" marR="24130" indent="-13970">
              <a:lnSpc>
                <a:spcPts val="2020"/>
              </a:lnSpc>
              <a:spcBef>
                <a:spcPts val="1100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Strongly</a:t>
            </a:r>
            <a:r>
              <a:rPr dirty="0" sz="1800" spc="-6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Typed  </a:t>
            </a: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HTML</a:t>
            </a:r>
            <a:r>
              <a:rPr dirty="0" sz="1800" spc="-6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Helpers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93680" y="2439923"/>
            <a:ext cx="1637030" cy="818515"/>
          </a:xfrm>
          <a:prstGeom prst="rect">
            <a:avLst/>
          </a:prstGeom>
          <a:solidFill>
            <a:srgbClr val="50B4F1"/>
          </a:solidFill>
          <a:ln w="12192">
            <a:solidFill>
              <a:srgbClr val="FFFFFF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416559" marR="40640" indent="-370840">
              <a:lnSpc>
                <a:spcPts val="2020"/>
              </a:lnSpc>
              <a:spcBef>
                <a:spcPts val="1100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Custom</a:t>
            </a:r>
            <a:r>
              <a:rPr dirty="0" sz="1800" spc="-8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HTML 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Helpers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964" y="156537"/>
            <a:ext cx="440690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Book Antiqua"/>
                <a:cs typeface="Book Antiqua"/>
              </a:rPr>
              <a:t>Inline ASP.NET</a:t>
            </a:r>
            <a:r>
              <a:rPr dirty="0" sz="3200" spc="-8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Book Antiqua"/>
                <a:cs typeface="Book Antiqua"/>
              </a:rPr>
              <a:t>Helpers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8028" y="6429413"/>
            <a:ext cx="191135" cy="19494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1100">
                <a:solidFill>
                  <a:srgbClr val="585858"/>
                </a:solidFill>
                <a:latin typeface="Book Antiqua"/>
                <a:cs typeface="Book Antiqua"/>
              </a:rPr>
              <a:t>11</a:t>
            </a:fld>
            <a:endParaRPr sz="11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305" y="1626203"/>
            <a:ext cx="892683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585858"/>
                </a:solidFill>
                <a:latin typeface="Book Antiqua"/>
                <a:cs typeface="Book Antiqua"/>
              </a:rPr>
              <a:t>@helper tag helps to develop </a:t>
            </a:r>
            <a:r>
              <a:rPr dirty="0" sz="2800">
                <a:solidFill>
                  <a:srgbClr val="585858"/>
                </a:solidFill>
                <a:latin typeface="Book Antiqua"/>
                <a:cs typeface="Book Antiqua"/>
              </a:rPr>
              <a:t>inline </a:t>
            </a:r>
            <a:r>
              <a:rPr dirty="0" sz="2800" spc="-5">
                <a:solidFill>
                  <a:srgbClr val="585858"/>
                </a:solidFill>
                <a:latin typeface="Book Antiqua"/>
                <a:cs typeface="Book Antiqua"/>
              </a:rPr>
              <a:t>HTML helper </a:t>
            </a:r>
            <a:r>
              <a:rPr dirty="0" sz="2800">
                <a:solidFill>
                  <a:srgbClr val="585858"/>
                </a:solidFill>
                <a:latin typeface="Book Antiqua"/>
                <a:cs typeface="Book Antiqua"/>
              </a:rPr>
              <a:t>tags </a:t>
            </a:r>
            <a:r>
              <a:rPr dirty="0" sz="2800" spc="-5">
                <a:solidFill>
                  <a:srgbClr val="585858"/>
                </a:solidFill>
                <a:latin typeface="Book Antiqua"/>
                <a:cs typeface="Book Antiqua"/>
              </a:rPr>
              <a:t>in  the same</a:t>
            </a:r>
            <a:r>
              <a:rPr dirty="0" sz="28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Book Antiqua"/>
                <a:cs typeface="Book Antiqua"/>
              </a:rPr>
              <a:t>view.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964" y="156537"/>
            <a:ext cx="45167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Standard </a:t>
            </a:r>
            <a:r>
              <a:rPr dirty="0" sz="3200"/>
              <a:t>HTML</a:t>
            </a:r>
            <a:r>
              <a:rPr dirty="0" sz="3200" spc="-75"/>
              <a:t> </a:t>
            </a:r>
            <a:r>
              <a:rPr dirty="0" sz="3200" spc="-5"/>
              <a:t>Helpers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88683" y="1247419"/>
            <a:ext cx="2225675" cy="236220"/>
          </a:xfrm>
          <a:custGeom>
            <a:avLst/>
            <a:gdLst/>
            <a:ahLst/>
            <a:cxnLst/>
            <a:rect l="l" t="t" r="r" b="b"/>
            <a:pathLst>
              <a:path w="2225675" h="236219">
                <a:moveTo>
                  <a:pt x="0" y="0"/>
                </a:moveTo>
                <a:lnTo>
                  <a:pt x="2225484" y="0"/>
                </a:lnTo>
                <a:lnTo>
                  <a:pt x="2225484" y="235838"/>
                </a:lnTo>
                <a:lnTo>
                  <a:pt x="0" y="235838"/>
                </a:lnTo>
                <a:lnTo>
                  <a:pt x="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14168" y="1247419"/>
            <a:ext cx="9435465" cy="236220"/>
          </a:xfrm>
          <a:custGeom>
            <a:avLst/>
            <a:gdLst/>
            <a:ahLst/>
            <a:cxnLst/>
            <a:rect l="l" t="t" r="r" b="b"/>
            <a:pathLst>
              <a:path w="9435465" h="236219">
                <a:moveTo>
                  <a:pt x="0" y="0"/>
                </a:moveTo>
                <a:lnTo>
                  <a:pt x="9434931" y="0"/>
                </a:lnTo>
                <a:lnTo>
                  <a:pt x="9434931" y="235838"/>
                </a:lnTo>
                <a:lnTo>
                  <a:pt x="0" y="235838"/>
                </a:lnTo>
                <a:lnTo>
                  <a:pt x="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683" y="1483271"/>
            <a:ext cx="2225675" cy="708025"/>
          </a:xfrm>
          <a:custGeom>
            <a:avLst/>
            <a:gdLst/>
            <a:ahLst/>
            <a:cxnLst/>
            <a:rect l="l" t="t" r="r" b="b"/>
            <a:pathLst>
              <a:path w="2225675" h="708025">
                <a:moveTo>
                  <a:pt x="0" y="0"/>
                </a:moveTo>
                <a:lnTo>
                  <a:pt x="2225484" y="0"/>
                </a:lnTo>
                <a:lnTo>
                  <a:pt x="2225484" y="707529"/>
                </a:lnTo>
                <a:lnTo>
                  <a:pt x="0" y="707529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14168" y="1483271"/>
            <a:ext cx="9435465" cy="708025"/>
          </a:xfrm>
          <a:custGeom>
            <a:avLst/>
            <a:gdLst/>
            <a:ahLst/>
            <a:cxnLst/>
            <a:rect l="l" t="t" r="r" b="b"/>
            <a:pathLst>
              <a:path w="9435465" h="708025">
                <a:moveTo>
                  <a:pt x="0" y="0"/>
                </a:moveTo>
                <a:lnTo>
                  <a:pt x="9434931" y="0"/>
                </a:lnTo>
                <a:lnTo>
                  <a:pt x="9434931" y="707529"/>
                </a:lnTo>
                <a:lnTo>
                  <a:pt x="0" y="707529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8683" y="2190800"/>
            <a:ext cx="2225675" cy="547370"/>
          </a:xfrm>
          <a:custGeom>
            <a:avLst/>
            <a:gdLst/>
            <a:ahLst/>
            <a:cxnLst/>
            <a:rect l="l" t="t" r="r" b="b"/>
            <a:pathLst>
              <a:path w="2225675" h="547369">
                <a:moveTo>
                  <a:pt x="0" y="0"/>
                </a:moveTo>
                <a:lnTo>
                  <a:pt x="2225484" y="0"/>
                </a:lnTo>
                <a:lnTo>
                  <a:pt x="2225484" y="547370"/>
                </a:lnTo>
                <a:lnTo>
                  <a:pt x="0" y="547370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14168" y="2190800"/>
            <a:ext cx="9435465" cy="547370"/>
          </a:xfrm>
          <a:custGeom>
            <a:avLst/>
            <a:gdLst/>
            <a:ahLst/>
            <a:cxnLst/>
            <a:rect l="l" t="t" r="r" b="b"/>
            <a:pathLst>
              <a:path w="9435465" h="547369">
                <a:moveTo>
                  <a:pt x="0" y="0"/>
                </a:moveTo>
                <a:lnTo>
                  <a:pt x="9434931" y="0"/>
                </a:lnTo>
                <a:lnTo>
                  <a:pt x="9434931" y="547370"/>
                </a:lnTo>
                <a:lnTo>
                  <a:pt x="0" y="547370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8683" y="2738170"/>
            <a:ext cx="2225675" cy="547370"/>
          </a:xfrm>
          <a:custGeom>
            <a:avLst/>
            <a:gdLst/>
            <a:ahLst/>
            <a:cxnLst/>
            <a:rect l="l" t="t" r="r" b="b"/>
            <a:pathLst>
              <a:path w="2225675" h="547370">
                <a:moveTo>
                  <a:pt x="0" y="0"/>
                </a:moveTo>
                <a:lnTo>
                  <a:pt x="2225484" y="0"/>
                </a:lnTo>
                <a:lnTo>
                  <a:pt x="2225484" y="547370"/>
                </a:lnTo>
                <a:lnTo>
                  <a:pt x="0" y="547370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14168" y="2738170"/>
            <a:ext cx="9435465" cy="547370"/>
          </a:xfrm>
          <a:custGeom>
            <a:avLst/>
            <a:gdLst/>
            <a:ahLst/>
            <a:cxnLst/>
            <a:rect l="l" t="t" r="r" b="b"/>
            <a:pathLst>
              <a:path w="9435465" h="547370">
                <a:moveTo>
                  <a:pt x="0" y="0"/>
                </a:moveTo>
                <a:lnTo>
                  <a:pt x="9434931" y="0"/>
                </a:lnTo>
                <a:lnTo>
                  <a:pt x="9434931" y="547370"/>
                </a:lnTo>
                <a:lnTo>
                  <a:pt x="0" y="547370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8683" y="3285528"/>
            <a:ext cx="2225675" cy="547370"/>
          </a:xfrm>
          <a:custGeom>
            <a:avLst/>
            <a:gdLst/>
            <a:ahLst/>
            <a:cxnLst/>
            <a:rect l="l" t="t" r="r" b="b"/>
            <a:pathLst>
              <a:path w="2225675" h="547370">
                <a:moveTo>
                  <a:pt x="0" y="0"/>
                </a:moveTo>
                <a:lnTo>
                  <a:pt x="2225484" y="0"/>
                </a:lnTo>
                <a:lnTo>
                  <a:pt x="2225484" y="547369"/>
                </a:lnTo>
                <a:lnTo>
                  <a:pt x="0" y="547369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14168" y="3285528"/>
            <a:ext cx="9435465" cy="547370"/>
          </a:xfrm>
          <a:custGeom>
            <a:avLst/>
            <a:gdLst/>
            <a:ahLst/>
            <a:cxnLst/>
            <a:rect l="l" t="t" r="r" b="b"/>
            <a:pathLst>
              <a:path w="9435465" h="547370">
                <a:moveTo>
                  <a:pt x="0" y="0"/>
                </a:moveTo>
                <a:lnTo>
                  <a:pt x="9434931" y="0"/>
                </a:lnTo>
                <a:lnTo>
                  <a:pt x="9434931" y="547369"/>
                </a:lnTo>
                <a:lnTo>
                  <a:pt x="0" y="547369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8683" y="3832898"/>
            <a:ext cx="2225675" cy="708025"/>
          </a:xfrm>
          <a:custGeom>
            <a:avLst/>
            <a:gdLst/>
            <a:ahLst/>
            <a:cxnLst/>
            <a:rect l="l" t="t" r="r" b="b"/>
            <a:pathLst>
              <a:path w="2225675" h="708025">
                <a:moveTo>
                  <a:pt x="0" y="0"/>
                </a:moveTo>
                <a:lnTo>
                  <a:pt x="2225484" y="0"/>
                </a:lnTo>
                <a:lnTo>
                  <a:pt x="2225484" y="707529"/>
                </a:lnTo>
                <a:lnTo>
                  <a:pt x="0" y="707529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14168" y="3832898"/>
            <a:ext cx="9435465" cy="708025"/>
          </a:xfrm>
          <a:custGeom>
            <a:avLst/>
            <a:gdLst/>
            <a:ahLst/>
            <a:cxnLst/>
            <a:rect l="l" t="t" r="r" b="b"/>
            <a:pathLst>
              <a:path w="9435465" h="708025">
                <a:moveTo>
                  <a:pt x="0" y="0"/>
                </a:moveTo>
                <a:lnTo>
                  <a:pt x="9434931" y="0"/>
                </a:lnTo>
                <a:lnTo>
                  <a:pt x="9434931" y="707529"/>
                </a:lnTo>
                <a:lnTo>
                  <a:pt x="0" y="707529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8683" y="4540427"/>
            <a:ext cx="2225675" cy="547370"/>
          </a:xfrm>
          <a:custGeom>
            <a:avLst/>
            <a:gdLst/>
            <a:ahLst/>
            <a:cxnLst/>
            <a:rect l="l" t="t" r="r" b="b"/>
            <a:pathLst>
              <a:path w="2225675" h="547370">
                <a:moveTo>
                  <a:pt x="0" y="0"/>
                </a:moveTo>
                <a:lnTo>
                  <a:pt x="2225484" y="0"/>
                </a:lnTo>
                <a:lnTo>
                  <a:pt x="2225484" y="547369"/>
                </a:lnTo>
                <a:lnTo>
                  <a:pt x="0" y="547369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14168" y="4540427"/>
            <a:ext cx="9435465" cy="547370"/>
          </a:xfrm>
          <a:custGeom>
            <a:avLst/>
            <a:gdLst/>
            <a:ahLst/>
            <a:cxnLst/>
            <a:rect l="l" t="t" r="r" b="b"/>
            <a:pathLst>
              <a:path w="9435465" h="547370">
                <a:moveTo>
                  <a:pt x="0" y="0"/>
                </a:moveTo>
                <a:lnTo>
                  <a:pt x="9434931" y="0"/>
                </a:lnTo>
                <a:lnTo>
                  <a:pt x="9434931" y="547369"/>
                </a:lnTo>
                <a:lnTo>
                  <a:pt x="0" y="547369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8683" y="5087797"/>
            <a:ext cx="2225675" cy="547370"/>
          </a:xfrm>
          <a:custGeom>
            <a:avLst/>
            <a:gdLst/>
            <a:ahLst/>
            <a:cxnLst/>
            <a:rect l="l" t="t" r="r" b="b"/>
            <a:pathLst>
              <a:path w="2225675" h="547370">
                <a:moveTo>
                  <a:pt x="0" y="0"/>
                </a:moveTo>
                <a:lnTo>
                  <a:pt x="2225484" y="0"/>
                </a:lnTo>
                <a:lnTo>
                  <a:pt x="2225484" y="547369"/>
                </a:lnTo>
                <a:lnTo>
                  <a:pt x="0" y="547369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14168" y="5087797"/>
            <a:ext cx="9435465" cy="547370"/>
          </a:xfrm>
          <a:custGeom>
            <a:avLst/>
            <a:gdLst/>
            <a:ahLst/>
            <a:cxnLst/>
            <a:rect l="l" t="t" r="r" b="b"/>
            <a:pathLst>
              <a:path w="9435465" h="547370">
                <a:moveTo>
                  <a:pt x="0" y="0"/>
                </a:moveTo>
                <a:lnTo>
                  <a:pt x="9434931" y="0"/>
                </a:lnTo>
                <a:lnTo>
                  <a:pt x="9434931" y="547369"/>
                </a:lnTo>
                <a:lnTo>
                  <a:pt x="0" y="547369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8683" y="5635155"/>
            <a:ext cx="2225675" cy="708025"/>
          </a:xfrm>
          <a:custGeom>
            <a:avLst/>
            <a:gdLst/>
            <a:ahLst/>
            <a:cxnLst/>
            <a:rect l="l" t="t" r="r" b="b"/>
            <a:pathLst>
              <a:path w="2225675" h="708025">
                <a:moveTo>
                  <a:pt x="0" y="0"/>
                </a:moveTo>
                <a:lnTo>
                  <a:pt x="2225484" y="0"/>
                </a:lnTo>
                <a:lnTo>
                  <a:pt x="2225484" y="707529"/>
                </a:lnTo>
                <a:lnTo>
                  <a:pt x="0" y="707529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14168" y="5635155"/>
            <a:ext cx="9435465" cy="708025"/>
          </a:xfrm>
          <a:custGeom>
            <a:avLst/>
            <a:gdLst/>
            <a:ahLst/>
            <a:cxnLst/>
            <a:rect l="l" t="t" r="r" b="b"/>
            <a:pathLst>
              <a:path w="9435465" h="708025">
                <a:moveTo>
                  <a:pt x="0" y="0"/>
                </a:moveTo>
                <a:lnTo>
                  <a:pt x="9434931" y="0"/>
                </a:lnTo>
                <a:lnTo>
                  <a:pt x="9434931" y="707529"/>
                </a:lnTo>
                <a:lnTo>
                  <a:pt x="0" y="707529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54783" y="1227104"/>
            <a:ext cx="6858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FFFFFF"/>
                </a:solidFill>
                <a:latin typeface="Book Antiqua"/>
                <a:cs typeface="Book Antiqua"/>
              </a:rPr>
              <a:t>Element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638028" y="6429413"/>
            <a:ext cx="191135" cy="19494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1100">
                <a:solidFill>
                  <a:srgbClr val="585858"/>
                </a:solidFill>
                <a:latin typeface="Book Antiqua"/>
                <a:cs typeface="Book Antiqua"/>
              </a:rPr>
              <a:t>11</a:t>
            </a:fld>
            <a:endParaRPr sz="1100">
              <a:latin typeface="Book Antiqua"/>
              <a:cs typeface="Book Antiqu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778679" y="1227104"/>
            <a:ext cx="7162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r>
              <a:rPr dirty="0" sz="1400" spc="5" b="1">
                <a:solidFill>
                  <a:srgbClr val="FFFFFF"/>
                </a:solidFill>
                <a:latin typeface="Book Antiqua"/>
                <a:cs typeface="Book Antiqua"/>
              </a:rPr>
              <a:t>xa</a:t>
            </a:r>
            <a:r>
              <a:rPr dirty="0" sz="1400" spc="-5" b="1">
                <a:solidFill>
                  <a:srgbClr val="FFFFFF"/>
                </a:solidFill>
                <a:latin typeface="Book Antiqua"/>
                <a:cs typeface="Book Antiqua"/>
              </a:rPr>
              <a:t>m</a:t>
            </a:r>
            <a:r>
              <a:rPr dirty="0" sz="1400" spc="-10" b="1">
                <a:solidFill>
                  <a:srgbClr val="FFFFFF"/>
                </a:solidFill>
                <a:latin typeface="Book Antiqua"/>
                <a:cs typeface="Book Antiqua"/>
              </a:rPr>
              <a:t>p</a:t>
            </a:r>
            <a:r>
              <a:rPr dirty="0" sz="1400" b="1">
                <a:solidFill>
                  <a:srgbClr val="FFFFFF"/>
                </a:solidFill>
                <a:latin typeface="Book Antiqua"/>
                <a:cs typeface="Book Antiqua"/>
              </a:rPr>
              <a:t>le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7123" y="1459974"/>
            <a:ext cx="7594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585858"/>
                </a:solidFill>
                <a:latin typeface="Courier New"/>
                <a:cs typeface="Courier New"/>
              </a:rPr>
              <a:t>TextBox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42585" y="1445353"/>
            <a:ext cx="4904105" cy="7112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9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@Html.TextBox("Tb1",</a:t>
            </a:r>
            <a:r>
              <a:rPr dirty="0" sz="1400" spc="-2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"val")</a:t>
            </a:r>
            <a:endParaRPr sz="1400">
              <a:latin typeface="Courier New"/>
              <a:cs typeface="Courier New"/>
            </a:endParaRPr>
          </a:p>
          <a:p>
            <a:pPr marR="5080">
              <a:lnSpc>
                <a:spcPct val="107100"/>
              </a:lnSpc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Output: &lt;input id="Tb1" name="Tb1"</a:t>
            </a:r>
            <a:r>
              <a:rPr dirty="0" sz="1400" spc="-8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type="text"  value="name"</a:t>
            </a:r>
            <a:r>
              <a:rPr dirty="0" sz="1400" spc="-10">
                <a:solidFill>
                  <a:srgbClr val="585858"/>
                </a:solidFill>
                <a:latin typeface="Courier New"/>
                <a:cs typeface="Courier New"/>
              </a:rPr>
              <a:t> 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4423" y="2167500"/>
            <a:ext cx="87756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585858"/>
                </a:solidFill>
                <a:latin typeface="Courier New"/>
                <a:cs typeface="Courier New"/>
              </a:rPr>
              <a:t>TextAr</a:t>
            </a:r>
            <a:r>
              <a:rPr dirty="0" sz="1400" spc="-15" b="1">
                <a:solidFill>
                  <a:srgbClr val="585858"/>
                </a:solidFill>
                <a:latin typeface="Courier New"/>
                <a:cs typeface="Courier New"/>
              </a:rPr>
              <a:t>e</a:t>
            </a:r>
            <a:r>
              <a:rPr dirty="0" sz="1400" b="1">
                <a:solidFill>
                  <a:srgbClr val="585858"/>
                </a:solidFill>
                <a:latin typeface="Courier New"/>
                <a:cs typeface="Courier New"/>
              </a:rPr>
              <a:t>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29885" y="2152879"/>
            <a:ext cx="7574280" cy="4826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@Html.TextArea("Ta1", "val", 5, 20,</a:t>
            </a:r>
            <a:r>
              <a:rPr dirty="0" sz="1400" spc="-5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null)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Output: &lt;textarea cols="20" id="Ta1" name="Ta1"</a:t>
            </a:r>
            <a:r>
              <a:rPr dirty="0" sz="1400" spc="-7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rows="5"&gt;val&lt;/textarea&gt;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7123" y="2714906"/>
            <a:ext cx="86486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585858"/>
                </a:solidFill>
                <a:latin typeface="Courier New"/>
                <a:cs typeface="Courier New"/>
              </a:rPr>
              <a:t>Passwo</a:t>
            </a:r>
            <a:r>
              <a:rPr dirty="0" sz="1400" spc="-15" b="1">
                <a:solidFill>
                  <a:srgbClr val="585858"/>
                </a:solidFill>
                <a:latin typeface="Courier New"/>
                <a:cs typeface="Courier New"/>
              </a:rPr>
              <a:t>r</a:t>
            </a:r>
            <a:r>
              <a:rPr dirty="0" sz="1400" b="1">
                <a:solidFill>
                  <a:srgbClr val="585858"/>
                </a:solidFill>
                <a:latin typeface="Courier New"/>
                <a:cs typeface="Courier New"/>
              </a:rPr>
              <a:t>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585" y="2700285"/>
            <a:ext cx="7138034" cy="4826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9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@Html.Password("Pwd1",</a:t>
            </a:r>
            <a:r>
              <a:rPr dirty="0" sz="1400" spc="-10">
                <a:solidFill>
                  <a:srgbClr val="585858"/>
                </a:solidFill>
                <a:latin typeface="Courier New"/>
                <a:cs typeface="Courier New"/>
              </a:rPr>
              <a:t> "val")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Output: &lt;input id="Pwd1" name="Pwd1" type="password" value="pwd"</a:t>
            </a:r>
            <a:r>
              <a:rPr dirty="0" sz="1400" spc="-7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423" y="3262311"/>
            <a:ext cx="13030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585858"/>
                </a:solidFill>
                <a:latin typeface="Courier New"/>
                <a:cs typeface="Courier New"/>
              </a:rPr>
              <a:t>Hidden</a:t>
            </a:r>
            <a:r>
              <a:rPr dirty="0" sz="1400" spc="-80" b="1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585858"/>
                </a:solidFill>
                <a:latin typeface="Courier New"/>
                <a:cs typeface="Courier New"/>
              </a:rPr>
              <a:t>Field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9885" y="3247690"/>
            <a:ext cx="6937375" cy="4826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@Html.Hidden("Hdn1",</a:t>
            </a:r>
            <a:r>
              <a:rPr dirty="0" sz="1400" spc="-2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"val")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Output: &lt;input id="Hdn1" name="Hdn1" type="hidden" value="hid"</a:t>
            </a:r>
            <a:r>
              <a:rPr dirty="0" sz="1400" spc="-8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4423" y="3809717"/>
            <a:ext cx="87756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585858"/>
                </a:solidFill>
                <a:latin typeface="Courier New"/>
                <a:cs typeface="Courier New"/>
              </a:rPr>
              <a:t>CheckB</a:t>
            </a:r>
            <a:r>
              <a:rPr dirty="0" sz="1400" spc="-15" b="1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dirty="0" sz="1400" b="1">
                <a:solidFill>
                  <a:srgbClr val="585858"/>
                </a:solidFill>
                <a:latin typeface="Courier New"/>
                <a:cs typeface="Courier New"/>
              </a:rPr>
              <a:t>x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9885" y="3795278"/>
            <a:ext cx="9382125" cy="7112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@Html.CheckBox("Ckb1",</a:t>
            </a:r>
            <a:r>
              <a:rPr dirty="0" sz="1400" spc="-10">
                <a:solidFill>
                  <a:srgbClr val="585858"/>
                </a:solidFill>
                <a:latin typeface="Courier New"/>
                <a:cs typeface="Courier New"/>
              </a:rPr>
              <a:t> false)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7100"/>
              </a:lnSpc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Output: &lt;input id="Ckb1" name="Ckb1" type="checkbox" value="true" </a:t>
            </a:r>
            <a:r>
              <a:rPr dirty="0" sz="1400" spc="-10">
                <a:solidFill>
                  <a:srgbClr val="585858"/>
                </a:solidFill>
                <a:latin typeface="Courier New"/>
                <a:cs typeface="Courier New"/>
              </a:rPr>
              <a:t>/&gt;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&lt;input </a:t>
            </a:r>
            <a:r>
              <a:rPr dirty="0" sz="1400" spc="-10">
                <a:solidFill>
                  <a:srgbClr val="585858"/>
                </a:solidFill>
                <a:latin typeface="Courier New"/>
                <a:cs typeface="Courier New"/>
              </a:rPr>
              <a:t>name="myCkb" 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type="hidden" value="false"</a:t>
            </a:r>
            <a:r>
              <a:rPr dirty="0" sz="1400" spc="-3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4462" y="4517059"/>
            <a:ext cx="11969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585858"/>
                </a:solidFill>
                <a:latin typeface="Courier New"/>
                <a:cs typeface="Courier New"/>
              </a:rPr>
              <a:t>RadioB</a:t>
            </a:r>
            <a:r>
              <a:rPr dirty="0" sz="1400" spc="-15" b="1">
                <a:solidFill>
                  <a:srgbClr val="585858"/>
                </a:solidFill>
                <a:latin typeface="Courier New"/>
                <a:cs typeface="Courier New"/>
              </a:rPr>
              <a:t>u</a:t>
            </a:r>
            <a:r>
              <a:rPr dirty="0" sz="1400" spc="-5" b="1">
                <a:solidFill>
                  <a:srgbClr val="585858"/>
                </a:solidFill>
                <a:latin typeface="Courier New"/>
                <a:cs typeface="Courier New"/>
              </a:rPr>
              <a:t>tton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29924" y="4502438"/>
            <a:ext cx="8638540" cy="4826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@Html.RadioButton("Rb1", "val",</a:t>
            </a:r>
            <a:r>
              <a:rPr dirty="0" sz="1400" spc="-2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true)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Output: &lt;input checked="checked" id="Rb1" name="Rb1" type="radio" value="opt1"</a:t>
            </a:r>
            <a:r>
              <a:rPr dirty="0" sz="1400" spc="-7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7162" y="5064465"/>
            <a:ext cx="15030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585858"/>
                </a:solidFill>
                <a:latin typeface="Courier New"/>
                <a:cs typeface="Courier New"/>
              </a:rPr>
              <a:t>Drop-down</a:t>
            </a:r>
            <a:r>
              <a:rPr dirty="0" sz="1400" spc="-65" b="1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585858"/>
                </a:solidFill>
                <a:latin typeface="Courier New"/>
                <a:cs typeface="Courier New"/>
              </a:rPr>
              <a:t>list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42624" y="5049844"/>
            <a:ext cx="9156065" cy="4826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9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@Html.DropDownList ("Ddl1", new SelectList(new [] {"Asia",</a:t>
            </a:r>
            <a:r>
              <a:rPr dirty="0" sz="1400" spc="-4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"Europe"}))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Output: &lt;select id="Ddl1" name="Ddl1"&gt; &lt;option&gt;A&lt;/option&gt; &lt;option&gt;E&lt;/option&gt;</a:t>
            </a:r>
            <a:r>
              <a:rPr dirty="0" sz="1400" spc="-8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&lt;/select&gt;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4462" y="5611871"/>
            <a:ext cx="1621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585858"/>
                </a:solidFill>
                <a:latin typeface="Courier New"/>
                <a:cs typeface="Courier New"/>
              </a:rPr>
              <a:t>Multip</a:t>
            </a:r>
            <a:r>
              <a:rPr dirty="0" sz="1400" spc="-15" b="1">
                <a:solidFill>
                  <a:srgbClr val="585858"/>
                </a:solidFill>
                <a:latin typeface="Courier New"/>
                <a:cs typeface="Courier New"/>
              </a:rPr>
              <a:t>l</a:t>
            </a:r>
            <a:r>
              <a:rPr dirty="0" sz="1400" spc="-5" b="1">
                <a:solidFill>
                  <a:srgbClr val="585858"/>
                </a:solidFill>
                <a:latin typeface="Courier New"/>
                <a:cs typeface="Courier New"/>
              </a:rPr>
              <a:t>e-s</a:t>
            </a:r>
            <a:r>
              <a:rPr dirty="0" sz="1400" spc="-15" b="1">
                <a:solidFill>
                  <a:srgbClr val="585858"/>
                </a:solidFill>
                <a:latin typeface="Courier New"/>
                <a:cs typeface="Courier New"/>
              </a:rPr>
              <a:t>e</a:t>
            </a:r>
            <a:r>
              <a:rPr dirty="0" sz="1400" spc="-5" b="1">
                <a:solidFill>
                  <a:srgbClr val="585858"/>
                </a:solidFill>
                <a:latin typeface="Courier New"/>
                <a:cs typeface="Courier New"/>
              </a:rPr>
              <a:t>le</a:t>
            </a:r>
            <a:r>
              <a:rPr dirty="0" sz="1400" spc="-15" b="1">
                <a:solidFill>
                  <a:srgbClr val="585858"/>
                </a:solidFill>
                <a:latin typeface="Courier New"/>
                <a:cs typeface="Courier New"/>
              </a:rPr>
              <a:t>c</a:t>
            </a:r>
            <a:r>
              <a:rPr dirty="0" sz="1400" b="1">
                <a:solidFill>
                  <a:srgbClr val="585858"/>
                </a:solidFill>
                <a:latin typeface="Courier New"/>
                <a:cs typeface="Courier New"/>
              </a:rPr>
              <a:t>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29924" y="5597249"/>
            <a:ext cx="8532495" cy="7112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@Html.ListBox("Lb1", new MultiSelectList(new [] </a:t>
            </a:r>
            <a:r>
              <a:rPr dirty="0" sz="1400" spc="-10">
                <a:solidFill>
                  <a:srgbClr val="585858"/>
                </a:solidFill>
                <a:latin typeface="Courier New"/>
                <a:cs typeface="Courier New"/>
              </a:rPr>
              <a:t>{"Tennis",</a:t>
            </a:r>
            <a:r>
              <a:rPr dirty="0" sz="1400" spc="-3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"Chess"}))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Output: &lt;select id="Lb1" multiple="multiple" name="Lb1"&gt;</a:t>
            </a:r>
            <a:r>
              <a:rPr dirty="0" sz="1400" spc="-6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&lt;option&gt;Tennis&lt;/option&gt;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&lt;option&gt;Chess&lt;/option&gt;</a:t>
            </a:r>
            <a:r>
              <a:rPr dirty="0" sz="1400" spc="-1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ourier New"/>
                <a:cs typeface="Courier New"/>
              </a:rPr>
              <a:t>&lt;/select&gt;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964" y="156537"/>
            <a:ext cx="65906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Strongly Typed </a:t>
            </a:r>
            <a:r>
              <a:rPr dirty="0" sz="3200"/>
              <a:t>HTML </a:t>
            </a:r>
            <a:r>
              <a:rPr dirty="0" sz="3200" spc="-5"/>
              <a:t>Helpers</a:t>
            </a:r>
            <a:r>
              <a:rPr dirty="0" sz="3200" spc="-45"/>
              <a:t> </a:t>
            </a:r>
            <a:r>
              <a:rPr dirty="0" sz="3200" spc="5"/>
              <a:t>(1-2)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1000" y="1408595"/>
            <a:ext cx="2047239" cy="260985"/>
          </a:xfrm>
          <a:custGeom>
            <a:avLst/>
            <a:gdLst/>
            <a:ahLst/>
            <a:cxnLst/>
            <a:rect l="l" t="t" r="r" b="b"/>
            <a:pathLst>
              <a:path w="2047239" h="260985">
                <a:moveTo>
                  <a:pt x="0" y="0"/>
                </a:moveTo>
                <a:lnTo>
                  <a:pt x="2046643" y="0"/>
                </a:lnTo>
                <a:lnTo>
                  <a:pt x="2046643" y="260921"/>
                </a:lnTo>
                <a:lnTo>
                  <a:pt x="0" y="260921"/>
                </a:lnTo>
                <a:lnTo>
                  <a:pt x="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27643" y="1408595"/>
            <a:ext cx="9551035" cy="260985"/>
          </a:xfrm>
          <a:custGeom>
            <a:avLst/>
            <a:gdLst/>
            <a:ahLst/>
            <a:cxnLst/>
            <a:rect l="l" t="t" r="r" b="b"/>
            <a:pathLst>
              <a:path w="9551035" h="260985">
                <a:moveTo>
                  <a:pt x="0" y="0"/>
                </a:moveTo>
                <a:lnTo>
                  <a:pt x="9550996" y="0"/>
                </a:lnTo>
                <a:lnTo>
                  <a:pt x="9550996" y="260921"/>
                </a:lnTo>
                <a:lnTo>
                  <a:pt x="0" y="260921"/>
                </a:lnTo>
                <a:lnTo>
                  <a:pt x="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000" y="1669516"/>
            <a:ext cx="2047239" cy="782955"/>
          </a:xfrm>
          <a:custGeom>
            <a:avLst/>
            <a:gdLst/>
            <a:ahLst/>
            <a:cxnLst/>
            <a:rect l="l" t="t" r="r" b="b"/>
            <a:pathLst>
              <a:path w="2047239" h="782955">
                <a:moveTo>
                  <a:pt x="0" y="0"/>
                </a:moveTo>
                <a:lnTo>
                  <a:pt x="2046643" y="0"/>
                </a:lnTo>
                <a:lnTo>
                  <a:pt x="2046643" y="782764"/>
                </a:lnTo>
                <a:lnTo>
                  <a:pt x="0" y="782764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27643" y="1669516"/>
            <a:ext cx="9551035" cy="782955"/>
          </a:xfrm>
          <a:custGeom>
            <a:avLst/>
            <a:gdLst/>
            <a:ahLst/>
            <a:cxnLst/>
            <a:rect l="l" t="t" r="r" b="b"/>
            <a:pathLst>
              <a:path w="9551035" h="782955">
                <a:moveTo>
                  <a:pt x="0" y="0"/>
                </a:moveTo>
                <a:lnTo>
                  <a:pt x="9550996" y="0"/>
                </a:lnTo>
                <a:lnTo>
                  <a:pt x="9550996" y="782764"/>
                </a:lnTo>
                <a:lnTo>
                  <a:pt x="0" y="782764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000" y="2452281"/>
            <a:ext cx="2047239" cy="779780"/>
          </a:xfrm>
          <a:custGeom>
            <a:avLst/>
            <a:gdLst/>
            <a:ahLst/>
            <a:cxnLst/>
            <a:rect l="l" t="t" r="r" b="b"/>
            <a:pathLst>
              <a:path w="2047239" h="779780">
                <a:moveTo>
                  <a:pt x="0" y="0"/>
                </a:moveTo>
                <a:lnTo>
                  <a:pt x="2046643" y="0"/>
                </a:lnTo>
                <a:lnTo>
                  <a:pt x="2046643" y="779665"/>
                </a:lnTo>
                <a:lnTo>
                  <a:pt x="0" y="779665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27643" y="2452281"/>
            <a:ext cx="9551035" cy="779780"/>
          </a:xfrm>
          <a:custGeom>
            <a:avLst/>
            <a:gdLst/>
            <a:ahLst/>
            <a:cxnLst/>
            <a:rect l="l" t="t" r="r" b="b"/>
            <a:pathLst>
              <a:path w="9551035" h="779780">
                <a:moveTo>
                  <a:pt x="0" y="0"/>
                </a:moveTo>
                <a:lnTo>
                  <a:pt x="9550996" y="0"/>
                </a:lnTo>
                <a:lnTo>
                  <a:pt x="9550996" y="779665"/>
                </a:lnTo>
                <a:lnTo>
                  <a:pt x="0" y="779665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1000" y="3231946"/>
            <a:ext cx="2047239" cy="523875"/>
          </a:xfrm>
          <a:custGeom>
            <a:avLst/>
            <a:gdLst/>
            <a:ahLst/>
            <a:cxnLst/>
            <a:rect l="l" t="t" r="r" b="b"/>
            <a:pathLst>
              <a:path w="2047239" h="523875">
                <a:moveTo>
                  <a:pt x="0" y="0"/>
                </a:moveTo>
                <a:lnTo>
                  <a:pt x="2046643" y="0"/>
                </a:lnTo>
                <a:lnTo>
                  <a:pt x="2046643" y="523608"/>
                </a:lnTo>
                <a:lnTo>
                  <a:pt x="0" y="523608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27643" y="3231946"/>
            <a:ext cx="9551035" cy="523875"/>
          </a:xfrm>
          <a:custGeom>
            <a:avLst/>
            <a:gdLst/>
            <a:ahLst/>
            <a:cxnLst/>
            <a:rect l="l" t="t" r="r" b="b"/>
            <a:pathLst>
              <a:path w="9551035" h="523875">
                <a:moveTo>
                  <a:pt x="0" y="0"/>
                </a:moveTo>
                <a:lnTo>
                  <a:pt x="9550996" y="0"/>
                </a:lnTo>
                <a:lnTo>
                  <a:pt x="9550996" y="523608"/>
                </a:lnTo>
                <a:lnTo>
                  <a:pt x="0" y="523608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1000" y="3755555"/>
            <a:ext cx="2047239" cy="521970"/>
          </a:xfrm>
          <a:custGeom>
            <a:avLst/>
            <a:gdLst/>
            <a:ahLst/>
            <a:cxnLst/>
            <a:rect l="l" t="t" r="r" b="b"/>
            <a:pathLst>
              <a:path w="2047239" h="521970">
                <a:moveTo>
                  <a:pt x="0" y="0"/>
                </a:moveTo>
                <a:lnTo>
                  <a:pt x="2046643" y="0"/>
                </a:lnTo>
                <a:lnTo>
                  <a:pt x="2046643" y="521843"/>
                </a:lnTo>
                <a:lnTo>
                  <a:pt x="0" y="521843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27643" y="3755555"/>
            <a:ext cx="9551035" cy="521970"/>
          </a:xfrm>
          <a:custGeom>
            <a:avLst/>
            <a:gdLst/>
            <a:ahLst/>
            <a:cxnLst/>
            <a:rect l="l" t="t" r="r" b="b"/>
            <a:pathLst>
              <a:path w="9551035" h="521970">
                <a:moveTo>
                  <a:pt x="0" y="0"/>
                </a:moveTo>
                <a:lnTo>
                  <a:pt x="9550996" y="0"/>
                </a:lnTo>
                <a:lnTo>
                  <a:pt x="9550996" y="521843"/>
                </a:lnTo>
                <a:lnTo>
                  <a:pt x="0" y="521843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1000" y="4277398"/>
            <a:ext cx="2047239" cy="782955"/>
          </a:xfrm>
          <a:custGeom>
            <a:avLst/>
            <a:gdLst/>
            <a:ahLst/>
            <a:cxnLst/>
            <a:rect l="l" t="t" r="r" b="b"/>
            <a:pathLst>
              <a:path w="2047239" h="782954">
                <a:moveTo>
                  <a:pt x="0" y="0"/>
                </a:moveTo>
                <a:lnTo>
                  <a:pt x="2046643" y="0"/>
                </a:lnTo>
                <a:lnTo>
                  <a:pt x="2046643" y="782764"/>
                </a:lnTo>
                <a:lnTo>
                  <a:pt x="0" y="782764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27643" y="4277398"/>
            <a:ext cx="9551035" cy="782955"/>
          </a:xfrm>
          <a:custGeom>
            <a:avLst/>
            <a:gdLst/>
            <a:ahLst/>
            <a:cxnLst/>
            <a:rect l="l" t="t" r="r" b="b"/>
            <a:pathLst>
              <a:path w="9551035" h="782954">
                <a:moveTo>
                  <a:pt x="0" y="0"/>
                </a:moveTo>
                <a:lnTo>
                  <a:pt x="9550996" y="0"/>
                </a:lnTo>
                <a:lnTo>
                  <a:pt x="9550996" y="782764"/>
                </a:lnTo>
                <a:lnTo>
                  <a:pt x="0" y="782764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1000" y="5060162"/>
            <a:ext cx="2047239" cy="1043940"/>
          </a:xfrm>
          <a:custGeom>
            <a:avLst/>
            <a:gdLst/>
            <a:ahLst/>
            <a:cxnLst/>
            <a:rect l="l" t="t" r="r" b="b"/>
            <a:pathLst>
              <a:path w="2047239" h="1043939">
                <a:moveTo>
                  <a:pt x="0" y="0"/>
                </a:moveTo>
                <a:lnTo>
                  <a:pt x="2046643" y="0"/>
                </a:lnTo>
                <a:lnTo>
                  <a:pt x="2046643" y="1043686"/>
                </a:lnTo>
                <a:lnTo>
                  <a:pt x="0" y="1043686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27643" y="5060162"/>
            <a:ext cx="9551035" cy="1043940"/>
          </a:xfrm>
          <a:custGeom>
            <a:avLst/>
            <a:gdLst/>
            <a:ahLst/>
            <a:cxnLst/>
            <a:rect l="l" t="t" r="r" b="b"/>
            <a:pathLst>
              <a:path w="9551035" h="1043939">
                <a:moveTo>
                  <a:pt x="0" y="0"/>
                </a:moveTo>
                <a:lnTo>
                  <a:pt x="9550996" y="0"/>
                </a:lnTo>
                <a:lnTo>
                  <a:pt x="9550996" y="1043686"/>
                </a:lnTo>
                <a:lnTo>
                  <a:pt x="0" y="1043686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1000" y="1402246"/>
            <a:ext cx="0" cy="267335"/>
          </a:xfrm>
          <a:custGeom>
            <a:avLst/>
            <a:gdLst/>
            <a:ahLst/>
            <a:cxnLst/>
            <a:rect l="l" t="t" r="r" b="b"/>
            <a:pathLst>
              <a:path w="0" h="267335">
                <a:moveTo>
                  <a:pt x="0" y="0"/>
                </a:moveTo>
                <a:lnTo>
                  <a:pt x="0" y="267271"/>
                </a:lnTo>
              </a:path>
            </a:pathLst>
          </a:custGeom>
          <a:ln w="12700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978640" y="1402246"/>
            <a:ext cx="0" cy="267335"/>
          </a:xfrm>
          <a:custGeom>
            <a:avLst/>
            <a:gdLst/>
            <a:ahLst/>
            <a:cxnLst/>
            <a:rect l="l" t="t" r="r" b="b"/>
            <a:pathLst>
              <a:path w="0" h="267335">
                <a:moveTo>
                  <a:pt x="0" y="0"/>
                </a:moveTo>
                <a:lnTo>
                  <a:pt x="0" y="267271"/>
                </a:lnTo>
              </a:path>
            </a:pathLst>
          </a:custGeom>
          <a:ln w="12700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4650" y="1408596"/>
            <a:ext cx="11610340" cy="0"/>
          </a:xfrm>
          <a:custGeom>
            <a:avLst/>
            <a:gdLst/>
            <a:ahLst/>
            <a:cxnLst/>
            <a:rect l="l" t="t" r="r" b="b"/>
            <a:pathLst>
              <a:path w="11610340" h="0">
                <a:moveTo>
                  <a:pt x="0" y="0"/>
                </a:moveTo>
                <a:lnTo>
                  <a:pt x="11610340" y="0"/>
                </a:lnTo>
              </a:path>
            </a:pathLst>
          </a:custGeom>
          <a:ln w="12700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21035" y="1388276"/>
            <a:ext cx="777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Book Antiqua"/>
                <a:cs typeface="Book Antiqua"/>
              </a:rPr>
              <a:t>El</a:t>
            </a:r>
            <a:r>
              <a:rPr dirty="0" sz="1600" b="1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r>
              <a:rPr dirty="0" sz="1600" spc="-10" b="1">
                <a:solidFill>
                  <a:srgbClr val="FFFFFF"/>
                </a:solidFill>
                <a:latin typeface="Book Antiqua"/>
                <a:cs typeface="Book Antiqua"/>
              </a:rPr>
              <a:t>m</a:t>
            </a:r>
            <a:r>
              <a:rPr dirty="0" sz="1600" b="1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r>
              <a:rPr dirty="0" sz="1600" spc="-10" b="1">
                <a:solidFill>
                  <a:srgbClr val="FFFFFF"/>
                </a:solidFill>
                <a:latin typeface="Book Antiqua"/>
                <a:cs typeface="Book Antiqua"/>
              </a:rPr>
              <a:t>nt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638028" y="6429413"/>
            <a:ext cx="191135" cy="19494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1100">
                <a:solidFill>
                  <a:srgbClr val="585858"/>
                </a:solidFill>
                <a:latin typeface="Book Antiqua"/>
                <a:cs typeface="Book Antiqua"/>
              </a:rPr>
              <a:t>11</a:t>
            </a:fld>
            <a:endParaRPr sz="1100">
              <a:latin typeface="Book Antiqua"/>
              <a:cs typeface="Book Antiqu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03027" y="1388276"/>
            <a:ext cx="811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r>
              <a:rPr dirty="0" sz="1600" b="1">
                <a:solidFill>
                  <a:srgbClr val="FFFFFF"/>
                </a:solidFill>
                <a:latin typeface="Book Antiqua"/>
                <a:cs typeface="Book Antiqua"/>
              </a:rPr>
              <a:t>xa</a:t>
            </a:r>
            <a:r>
              <a:rPr dirty="0" sz="1600" spc="-10" b="1">
                <a:solidFill>
                  <a:srgbClr val="FFFFFF"/>
                </a:solidFill>
                <a:latin typeface="Book Antiqua"/>
                <a:cs typeface="Book Antiqua"/>
              </a:rPr>
              <a:t>mple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2351" y="1646100"/>
            <a:ext cx="8655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585858"/>
                </a:solidFill>
                <a:latin typeface="Courier New"/>
                <a:cs typeface="Courier New"/>
              </a:rPr>
              <a:t>TextBox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932" y="1628668"/>
            <a:ext cx="6604000" cy="80772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@Html.TextBoxFor(m=&gt;m.MidName)</a:t>
            </a:r>
            <a:endParaRPr sz="1600">
              <a:latin typeface="Courier New"/>
              <a:cs typeface="Courier New"/>
            </a:endParaRPr>
          </a:p>
          <a:p>
            <a:pPr marR="5080">
              <a:lnSpc>
                <a:spcPct val="106900"/>
              </a:lnSpc>
            </a:pP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Output: &lt;input id="MidName" name="MidName" type="text"  value="MidName-val"</a:t>
            </a:r>
            <a:r>
              <a:rPr dirty="0" sz="1600" spc="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9651" y="2428896"/>
            <a:ext cx="10013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585858"/>
                </a:solidFill>
                <a:latin typeface="Courier New"/>
                <a:cs typeface="Courier New"/>
              </a:rPr>
              <a:t>TextArea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46232" y="2411465"/>
            <a:ext cx="9425305" cy="54673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@Html.TextArea(m=&gt;m.Add, 5, 15,</a:t>
            </a:r>
            <a:r>
              <a:rPr dirty="0" sz="1600" spc="3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new{}))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Output: &lt;textarea cols="15" id="Add" name=" Add"</a:t>
            </a:r>
            <a:r>
              <a:rPr dirty="0" sz="1600" spc="22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rows="5"&gt;Addvalue&lt;/textarea&gt;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651" y="3208653"/>
            <a:ext cx="10013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585858"/>
                </a:solidFill>
                <a:latin typeface="Courier New"/>
                <a:cs typeface="Courier New"/>
              </a:rPr>
              <a:t>Password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6232" y="3191221"/>
            <a:ext cx="6372860" cy="54673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@Html.PasswordFor(m=&gt;m.Pwd)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Output: &lt;input id="Pwd" name="Pwd"</a:t>
            </a:r>
            <a:r>
              <a:rPr dirty="0" sz="1600" spc="114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type="password"/&gt;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9651" y="3732409"/>
            <a:ext cx="14897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585858"/>
                </a:solidFill>
                <a:latin typeface="Courier New"/>
                <a:cs typeface="Courier New"/>
              </a:rPr>
              <a:t>Hidden</a:t>
            </a:r>
            <a:r>
              <a:rPr dirty="0" sz="1600" spc="-50" b="1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585858"/>
                </a:solidFill>
                <a:latin typeface="Courier New"/>
                <a:cs typeface="Courier New"/>
              </a:rPr>
              <a:t>Field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6232" y="3714977"/>
            <a:ext cx="9309100" cy="54673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@Html.HiddenFor(s=&gt;msSno)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Output: &lt;secret </a:t>
            </a:r>
            <a:r>
              <a:rPr dirty="0" sz="1600">
                <a:solidFill>
                  <a:srgbClr val="585858"/>
                </a:solidFill>
                <a:latin typeface="Courier New"/>
                <a:cs typeface="Courier New"/>
              </a:rPr>
              <a:t>no=" Sno" 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name=" Secret No" type="hidden" </a:t>
            </a:r>
            <a:r>
              <a:rPr dirty="0" sz="1600">
                <a:solidFill>
                  <a:srgbClr val="585858"/>
                </a:solidFill>
                <a:latin typeface="Courier New"/>
                <a:cs typeface="Courier New"/>
              </a:rPr>
              <a:t>value="Sno-val"</a:t>
            </a:r>
            <a:r>
              <a:rPr dirty="0" sz="1600" spc="15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9448" y="4254341"/>
            <a:ext cx="10013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585858"/>
                </a:solidFill>
                <a:latin typeface="Courier New"/>
                <a:cs typeface="Courier New"/>
              </a:rPr>
              <a:t>CheckBox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80118" y="4515003"/>
            <a:ext cx="28765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0845" algn="l"/>
                <a:tab pos="2129155" algn="l"/>
              </a:tabLst>
            </a:pP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va</a:t>
            </a:r>
            <a:r>
              <a:rPr dirty="0" sz="1600" spc="5">
                <a:solidFill>
                  <a:srgbClr val="585858"/>
                </a:solidFill>
                <a:latin typeface="Courier New"/>
                <a:cs typeface="Courier New"/>
              </a:rPr>
              <a:t>l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ue=</a:t>
            </a:r>
            <a:r>
              <a:rPr dirty="0" sz="1600" spc="5">
                <a:solidFill>
                  <a:srgbClr val="585858"/>
                </a:solidFill>
                <a:latin typeface="Courier New"/>
                <a:cs typeface="Courier New"/>
              </a:rPr>
              <a:t>"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true"</a:t>
            </a:r>
            <a:r>
              <a:rPr dirty="0" sz="1600">
                <a:solidFill>
                  <a:srgbClr val="585858"/>
                </a:solidFill>
                <a:latin typeface="Courier New"/>
                <a:cs typeface="Courier New"/>
              </a:rPr>
              <a:t>	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/&gt;</a:t>
            </a:r>
            <a:r>
              <a:rPr dirty="0" sz="1600">
                <a:solidFill>
                  <a:srgbClr val="585858"/>
                </a:solidFill>
                <a:latin typeface="Courier New"/>
                <a:cs typeface="Courier New"/>
              </a:rPr>
              <a:t>	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&lt;</a:t>
            </a:r>
            <a:r>
              <a:rPr dirty="0" sz="1600" spc="5">
                <a:solidFill>
                  <a:srgbClr val="585858"/>
                </a:solidFill>
                <a:latin typeface="Courier New"/>
                <a:cs typeface="Courier New"/>
              </a:rPr>
              <a:t>i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np</a:t>
            </a:r>
            <a:r>
              <a:rPr dirty="0" sz="1600" spc="5">
                <a:solidFill>
                  <a:srgbClr val="585858"/>
                </a:solidFill>
                <a:latin typeface="Courier New"/>
                <a:cs typeface="Courier New"/>
              </a:rPr>
              <a:t>u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46029" y="4236909"/>
            <a:ext cx="6455410" cy="80772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@Html.CheckBoxFor(s=&gt;s.IsAccepted)</a:t>
            </a:r>
            <a:endParaRPr sz="1600">
              <a:latin typeface="Courier New"/>
              <a:cs typeface="Courier New"/>
            </a:endParaRPr>
          </a:p>
          <a:p>
            <a:pPr marL="12700" marR="5080" indent="-635">
              <a:lnSpc>
                <a:spcPct val="106900"/>
              </a:lnSpc>
              <a:tabLst>
                <a:tab pos="1069975" algn="l"/>
                <a:tab pos="2005964" algn="l"/>
                <a:tab pos="3187065" algn="l"/>
                <a:tab pos="4612005" algn="l"/>
              </a:tabLst>
            </a:pP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Output: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	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&lt;in</a:t>
            </a:r>
            <a:r>
              <a:rPr dirty="0" sz="1600" spc="5">
                <a:solidFill>
                  <a:srgbClr val="585858"/>
                </a:solidFill>
                <a:latin typeface="Courier New"/>
                <a:cs typeface="Courier New"/>
              </a:rPr>
              <a:t>p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ut</a:t>
            </a:r>
            <a:r>
              <a:rPr dirty="0" sz="1600">
                <a:solidFill>
                  <a:srgbClr val="585858"/>
                </a:solidFill>
                <a:latin typeface="Courier New"/>
                <a:cs typeface="Courier New"/>
              </a:rPr>
              <a:t>	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id="</a:t>
            </a:r>
            <a:r>
              <a:rPr dirty="0" sz="1600" spc="5">
                <a:solidFill>
                  <a:srgbClr val="585858"/>
                </a:solidFill>
                <a:latin typeface="Courier New"/>
                <a:cs typeface="Courier New"/>
              </a:rPr>
              <a:t>P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s</a:t>
            </a:r>
            <a:r>
              <a:rPr dirty="0" sz="1600">
                <a:solidFill>
                  <a:srgbClr val="585858"/>
                </a:solidFill>
                <a:latin typeface="Courier New"/>
                <a:cs typeface="Courier New"/>
              </a:rPr>
              <a:t>1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"</a:t>
            </a:r>
            <a:r>
              <a:rPr dirty="0" sz="1600">
                <a:solidFill>
                  <a:srgbClr val="585858"/>
                </a:solidFill>
                <a:latin typeface="Courier New"/>
                <a:cs typeface="Courier New"/>
              </a:rPr>
              <a:t>	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name="</a:t>
            </a:r>
            <a:r>
              <a:rPr dirty="0" sz="1600" spc="5">
                <a:solidFill>
                  <a:srgbClr val="585858"/>
                </a:solidFill>
                <a:latin typeface="Courier New"/>
                <a:cs typeface="Courier New"/>
              </a:rPr>
              <a:t>P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s</a:t>
            </a:r>
            <a:r>
              <a:rPr dirty="0" sz="1600">
                <a:solidFill>
                  <a:srgbClr val="585858"/>
                </a:solidFill>
                <a:latin typeface="Courier New"/>
                <a:cs typeface="Courier New"/>
              </a:rPr>
              <a:t>1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"</a:t>
            </a:r>
            <a:r>
              <a:rPr dirty="0" sz="1600">
                <a:solidFill>
                  <a:srgbClr val="585858"/>
                </a:solidFill>
                <a:latin typeface="Courier New"/>
                <a:cs typeface="Courier New"/>
              </a:rPr>
              <a:t>	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type="</a:t>
            </a:r>
            <a:r>
              <a:rPr dirty="0" sz="1600" spc="5">
                <a:solidFill>
                  <a:srgbClr val="585858"/>
                </a:solidFill>
                <a:latin typeface="Courier New"/>
                <a:cs typeface="Courier New"/>
              </a:rPr>
              <a:t>c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hec</a:t>
            </a:r>
            <a:r>
              <a:rPr dirty="0" sz="1600" spc="5">
                <a:solidFill>
                  <a:srgbClr val="585858"/>
                </a:solidFill>
                <a:latin typeface="Courier New"/>
                <a:cs typeface="Courier New"/>
              </a:rPr>
              <a:t>k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box"  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name="myPs" type="hidden" value="false"</a:t>
            </a:r>
            <a:r>
              <a:rPr dirty="0" sz="1600" spc="5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744" y="5037137"/>
            <a:ext cx="1367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585858"/>
                </a:solidFill>
                <a:latin typeface="Courier New"/>
                <a:cs typeface="Courier New"/>
              </a:rPr>
              <a:t>RadioButton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46232" y="5019706"/>
            <a:ext cx="4907915" cy="1069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58975">
              <a:lnSpc>
                <a:spcPct val="106900"/>
              </a:lnSpc>
              <a:spcBef>
                <a:spcPts val="100"/>
              </a:spcBef>
            </a:pP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@Html.RadioButtonFor(s=&gt;  s.IsApproved, "val")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2060"/>
              </a:lnSpc>
              <a:spcBef>
                <a:spcPts val="85"/>
              </a:spcBef>
            </a:pP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Output:&lt;input checked="checked" id="Br1"  name="Br1" type="radio" value="value"</a:t>
            </a:r>
            <a:r>
              <a:rPr dirty="0" sz="1600" spc="6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964" y="156537"/>
            <a:ext cx="65900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Strongly Typed </a:t>
            </a:r>
            <a:r>
              <a:rPr dirty="0" sz="3200"/>
              <a:t>HTML </a:t>
            </a:r>
            <a:r>
              <a:rPr dirty="0" sz="3200" spc="-5"/>
              <a:t>Helpers</a:t>
            </a:r>
            <a:r>
              <a:rPr dirty="0" sz="3200" spc="-20"/>
              <a:t> </a:t>
            </a:r>
            <a:r>
              <a:rPr dirty="0" sz="3200"/>
              <a:t>(2-2)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28142" y="1908492"/>
            <a:ext cx="1874520" cy="294005"/>
          </a:xfrm>
          <a:custGeom>
            <a:avLst/>
            <a:gdLst/>
            <a:ahLst/>
            <a:cxnLst/>
            <a:rect l="l" t="t" r="r" b="b"/>
            <a:pathLst>
              <a:path w="1874520" h="294005">
                <a:moveTo>
                  <a:pt x="0" y="0"/>
                </a:moveTo>
                <a:lnTo>
                  <a:pt x="1874520" y="0"/>
                </a:lnTo>
                <a:lnTo>
                  <a:pt x="1874520" y="293497"/>
                </a:lnTo>
                <a:lnTo>
                  <a:pt x="0" y="293497"/>
                </a:lnTo>
                <a:lnTo>
                  <a:pt x="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2662" y="1908492"/>
            <a:ext cx="8747760" cy="294005"/>
          </a:xfrm>
          <a:custGeom>
            <a:avLst/>
            <a:gdLst/>
            <a:ahLst/>
            <a:cxnLst/>
            <a:rect l="l" t="t" r="r" b="b"/>
            <a:pathLst>
              <a:path w="8747760" h="294005">
                <a:moveTo>
                  <a:pt x="0" y="0"/>
                </a:moveTo>
                <a:lnTo>
                  <a:pt x="8747760" y="0"/>
                </a:lnTo>
                <a:lnTo>
                  <a:pt x="8747760" y="293497"/>
                </a:lnTo>
                <a:lnTo>
                  <a:pt x="0" y="293497"/>
                </a:lnTo>
                <a:lnTo>
                  <a:pt x="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8142" y="2201989"/>
            <a:ext cx="1874520" cy="1097280"/>
          </a:xfrm>
          <a:custGeom>
            <a:avLst/>
            <a:gdLst/>
            <a:ahLst/>
            <a:cxnLst/>
            <a:rect l="l" t="t" r="r" b="b"/>
            <a:pathLst>
              <a:path w="1874520" h="1097279">
                <a:moveTo>
                  <a:pt x="0" y="0"/>
                </a:moveTo>
                <a:lnTo>
                  <a:pt x="1874520" y="0"/>
                </a:lnTo>
                <a:lnTo>
                  <a:pt x="1874520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2662" y="2201989"/>
            <a:ext cx="8747760" cy="1097280"/>
          </a:xfrm>
          <a:custGeom>
            <a:avLst/>
            <a:gdLst/>
            <a:ahLst/>
            <a:cxnLst/>
            <a:rect l="l" t="t" r="r" b="b"/>
            <a:pathLst>
              <a:path w="8747760" h="1097279">
                <a:moveTo>
                  <a:pt x="0" y="0"/>
                </a:moveTo>
                <a:lnTo>
                  <a:pt x="8747760" y="0"/>
                </a:lnTo>
                <a:lnTo>
                  <a:pt x="8747760" y="1097279"/>
                </a:lnTo>
                <a:lnTo>
                  <a:pt x="0" y="1097279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8142" y="3299269"/>
            <a:ext cx="1874520" cy="1467485"/>
          </a:xfrm>
          <a:custGeom>
            <a:avLst/>
            <a:gdLst/>
            <a:ahLst/>
            <a:cxnLst/>
            <a:rect l="l" t="t" r="r" b="b"/>
            <a:pathLst>
              <a:path w="1874520" h="1467485">
                <a:moveTo>
                  <a:pt x="0" y="0"/>
                </a:moveTo>
                <a:lnTo>
                  <a:pt x="1874520" y="0"/>
                </a:lnTo>
                <a:lnTo>
                  <a:pt x="1874520" y="1467485"/>
                </a:lnTo>
                <a:lnTo>
                  <a:pt x="0" y="1467485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2662" y="3299269"/>
            <a:ext cx="8747760" cy="1467485"/>
          </a:xfrm>
          <a:custGeom>
            <a:avLst/>
            <a:gdLst/>
            <a:ahLst/>
            <a:cxnLst/>
            <a:rect l="l" t="t" r="r" b="b"/>
            <a:pathLst>
              <a:path w="8747760" h="1467485">
                <a:moveTo>
                  <a:pt x="0" y="0"/>
                </a:moveTo>
                <a:lnTo>
                  <a:pt x="8747760" y="0"/>
                </a:lnTo>
                <a:lnTo>
                  <a:pt x="8747760" y="1467485"/>
                </a:lnTo>
                <a:lnTo>
                  <a:pt x="0" y="1467485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8144" y="1902142"/>
            <a:ext cx="0" cy="300355"/>
          </a:xfrm>
          <a:custGeom>
            <a:avLst/>
            <a:gdLst/>
            <a:ahLst/>
            <a:cxnLst/>
            <a:rect l="l" t="t" r="r" b="b"/>
            <a:pathLst>
              <a:path w="0" h="300355">
                <a:moveTo>
                  <a:pt x="0" y="0"/>
                </a:moveTo>
                <a:lnTo>
                  <a:pt x="0" y="299847"/>
                </a:lnTo>
              </a:path>
            </a:pathLst>
          </a:custGeom>
          <a:ln w="12700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050424" y="1902142"/>
            <a:ext cx="0" cy="300355"/>
          </a:xfrm>
          <a:custGeom>
            <a:avLst/>
            <a:gdLst/>
            <a:ahLst/>
            <a:cxnLst/>
            <a:rect l="l" t="t" r="r" b="b"/>
            <a:pathLst>
              <a:path w="0" h="300355">
                <a:moveTo>
                  <a:pt x="0" y="0"/>
                </a:moveTo>
                <a:lnTo>
                  <a:pt x="0" y="299847"/>
                </a:lnTo>
              </a:path>
            </a:pathLst>
          </a:custGeom>
          <a:ln w="12700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1794" y="1908492"/>
            <a:ext cx="10634980" cy="0"/>
          </a:xfrm>
          <a:custGeom>
            <a:avLst/>
            <a:gdLst/>
            <a:ahLst/>
            <a:cxnLst/>
            <a:rect l="l" t="t" r="r" b="b"/>
            <a:pathLst>
              <a:path w="10634980" h="0">
                <a:moveTo>
                  <a:pt x="0" y="0"/>
                </a:moveTo>
                <a:lnTo>
                  <a:pt x="10634980" y="0"/>
                </a:lnTo>
              </a:path>
            </a:pathLst>
          </a:custGeom>
          <a:ln w="12700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33731" y="1886648"/>
            <a:ext cx="876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Book Antiqua"/>
                <a:cs typeface="Book Antiqua"/>
              </a:rPr>
              <a:t>Element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38028" y="6429413"/>
            <a:ext cx="191135" cy="19494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1100">
                <a:solidFill>
                  <a:srgbClr val="585858"/>
                </a:solidFill>
                <a:latin typeface="Book Antiqua"/>
                <a:cs typeface="Book Antiqua"/>
              </a:rPr>
              <a:t>11</a:t>
            </a:fld>
            <a:endParaRPr sz="110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25593" y="1886648"/>
            <a:ext cx="915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Book Antiqua"/>
                <a:cs typeface="Book Antiqua"/>
              </a:rPr>
              <a:t>Example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915" y="2161882"/>
            <a:ext cx="12553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585858"/>
                </a:solidFill>
                <a:latin typeface="Courier New"/>
                <a:cs typeface="Courier New"/>
              </a:rPr>
              <a:t>Dr</a:t>
            </a:r>
            <a:r>
              <a:rPr dirty="0" sz="1800" spc="-15" b="1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dirty="0" sz="1800" spc="-5" b="1">
                <a:solidFill>
                  <a:srgbClr val="585858"/>
                </a:solidFill>
                <a:latin typeface="Courier New"/>
                <a:cs typeface="Courier New"/>
              </a:rPr>
              <a:t>p</a:t>
            </a:r>
            <a:r>
              <a:rPr dirty="0" sz="1800" spc="-15" b="1">
                <a:solidFill>
                  <a:srgbClr val="585858"/>
                </a:solidFill>
                <a:latin typeface="Courier New"/>
                <a:cs typeface="Courier New"/>
              </a:rPr>
              <a:t>-</a:t>
            </a:r>
            <a:r>
              <a:rPr dirty="0" sz="1800" spc="-5" b="1">
                <a:solidFill>
                  <a:srgbClr val="585858"/>
                </a:solidFill>
                <a:latin typeface="Courier New"/>
                <a:cs typeface="Courier New"/>
              </a:rPr>
              <a:t>do</a:t>
            </a:r>
            <a:r>
              <a:rPr dirty="0" sz="1800" spc="-15" b="1">
                <a:solidFill>
                  <a:srgbClr val="585858"/>
                </a:solidFill>
                <a:latin typeface="Courier New"/>
                <a:cs typeface="Courier New"/>
              </a:rPr>
              <a:t>w</a:t>
            </a:r>
            <a:r>
              <a:rPr dirty="0" sz="1800" b="1">
                <a:solidFill>
                  <a:srgbClr val="585858"/>
                </a:solidFill>
                <a:latin typeface="Courier New"/>
                <a:cs typeface="Courier New"/>
              </a:rPr>
              <a:t>n  </a:t>
            </a:r>
            <a:r>
              <a:rPr dirty="0" sz="1800" spc="-10" b="1">
                <a:solidFill>
                  <a:srgbClr val="585858"/>
                </a:solidFill>
                <a:latin typeface="Courier New"/>
                <a:cs typeface="Courier New"/>
              </a:rPr>
              <a:t>list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1435" y="2161882"/>
            <a:ext cx="821563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224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585858"/>
                </a:solidFill>
                <a:latin typeface="Courier New"/>
                <a:cs typeface="Courier New"/>
              </a:rPr>
              <a:t>@</a:t>
            </a: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Html.DropDownListFor(m =&gt; m.Occupation, new SelectList(new  []{"Student",</a:t>
            </a:r>
            <a:r>
              <a:rPr dirty="0" sz="1800" spc="-2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"Employee"}))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Output: &lt;select id="Occp"</a:t>
            </a:r>
            <a:r>
              <a:rPr dirty="0" sz="1800" spc="-3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name="Occup"&gt;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&lt;option&gt;Student&lt;/option&gt; &lt;option&gt;Employee&lt;/option&gt;</a:t>
            </a:r>
            <a:r>
              <a:rPr dirty="0" sz="1800" spc="-5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&lt;/select&gt;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915" y="3256191"/>
            <a:ext cx="1255395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585858"/>
                </a:solidFill>
                <a:latin typeface="Courier New"/>
                <a:cs typeface="Courier New"/>
              </a:rPr>
              <a:t>Mu</a:t>
            </a:r>
            <a:r>
              <a:rPr dirty="0" sz="1800" spc="-15" b="1">
                <a:solidFill>
                  <a:srgbClr val="585858"/>
                </a:solidFill>
                <a:latin typeface="Courier New"/>
                <a:cs typeface="Courier New"/>
              </a:rPr>
              <a:t>l</a:t>
            </a:r>
            <a:r>
              <a:rPr dirty="0" sz="1800" spc="-5" b="1">
                <a:solidFill>
                  <a:srgbClr val="585858"/>
                </a:solidFill>
                <a:latin typeface="Courier New"/>
                <a:cs typeface="Courier New"/>
              </a:rPr>
              <a:t>t</a:t>
            </a:r>
            <a:r>
              <a:rPr dirty="0" sz="1800" spc="-15" b="1">
                <a:solidFill>
                  <a:srgbClr val="585858"/>
                </a:solidFill>
                <a:latin typeface="Courier New"/>
                <a:cs typeface="Courier New"/>
              </a:rPr>
              <a:t>i</a:t>
            </a:r>
            <a:r>
              <a:rPr dirty="0" sz="1800" spc="-5" b="1">
                <a:solidFill>
                  <a:srgbClr val="585858"/>
                </a:solidFill>
                <a:latin typeface="Courier New"/>
                <a:cs typeface="Courier New"/>
              </a:rPr>
              <a:t>pl</a:t>
            </a:r>
            <a:r>
              <a:rPr dirty="0" sz="1800" spc="-15" b="1">
                <a:solidFill>
                  <a:srgbClr val="585858"/>
                </a:solidFill>
                <a:latin typeface="Courier New"/>
                <a:cs typeface="Courier New"/>
              </a:rPr>
              <a:t>e</a:t>
            </a:r>
            <a:r>
              <a:rPr dirty="0" sz="1800" b="1">
                <a:solidFill>
                  <a:srgbClr val="585858"/>
                </a:solidFill>
                <a:latin typeface="Courier New"/>
                <a:cs typeface="Courier New"/>
              </a:rPr>
              <a:t>-  </a:t>
            </a:r>
            <a:r>
              <a:rPr dirty="0" sz="1800" spc="-10" b="1">
                <a:solidFill>
                  <a:srgbClr val="585858"/>
                </a:solidFill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21435" y="3256191"/>
            <a:ext cx="8625205" cy="149225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@Html.ListBoxFor(d </a:t>
            </a:r>
            <a:r>
              <a:rPr dirty="0" sz="1800" spc="-5">
                <a:solidFill>
                  <a:srgbClr val="585858"/>
                </a:solidFill>
                <a:latin typeface="Courier New"/>
                <a:cs typeface="Courier New"/>
              </a:rPr>
              <a:t>=&gt; </a:t>
            </a: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d.Designation, new MultiSelectList(new</a:t>
            </a:r>
            <a:r>
              <a:rPr dirty="0" sz="1800" spc="-6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Courier New"/>
                <a:cs typeface="Courier New"/>
              </a:rPr>
              <a:t>[]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{"Devops",</a:t>
            </a:r>
            <a:r>
              <a:rPr dirty="0" sz="1800" spc="-3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"Developer"}))</a:t>
            </a:r>
            <a:endParaRPr sz="1800">
              <a:latin typeface="Courier New"/>
              <a:cs typeface="Courier New"/>
            </a:endParaRPr>
          </a:p>
          <a:p>
            <a:pPr marL="12700" marR="1505585">
              <a:lnSpc>
                <a:spcPts val="2320"/>
              </a:lnSpc>
              <a:spcBef>
                <a:spcPts val="100"/>
              </a:spcBef>
            </a:pP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Output: &lt;select id="Designation" multiple="multiple"  name="Designation"&gt;</a:t>
            </a:r>
            <a:r>
              <a:rPr dirty="0" sz="1800" spc="-2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&lt;option&gt;Devops&lt;/option&gt;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&lt;option&gt;Developer&lt;/option&gt;</a:t>
            </a:r>
            <a:r>
              <a:rPr dirty="0" sz="1800" spc="-2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Courier New"/>
                <a:cs typeface="Courier New"/>
              </a:rPr>
              <a:t>&lt;/select&gt;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964" y="156537"/>
            <a:ext cx="4816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Templated HTML</a:t>
            </a:r>
            <a:r>
              <a:rPr dirty="0" sz="3200" spc="-105"/>
              <a:t> </a:t>
            </a:r>
            <a:r>
              <a:rPr dirty="0" sz="3200" spc="-5"/>
              <a:t>Helpers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57250" y="1238084"/>
            <a:ext cx="2870200" cy="391795"/>
          </a:xfrm>
          <a:custGeom>
            <a:avLst/>
            <a:gdLst/>
            <a:ahLst/>
            <a:cxnLst/>
            <a:rect l="l" t="t" r="r" b="b"/>
            <a:pathLst>
              <a:path w="2870200" h="391794">
                <a:moveTo>
                  <a:pt x="0" y="0"/>
                </a:moveTo>
                <a:lnTo>
                  <a:pt x="2870098" y="0"/>
                </a:lnTo>
                <a:lnTo>
                  <a:pt x="2870098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27348" y="1238084"/>
            <a:ext cx="7760334" cy="391795"/>
          </a:xfrm>
          <a:custGeom>
            <a:avLst/>
            <a:gdLst/>
            <a:ahLst/>
            <a:cxnLst/>
            <a:rect l="l" t="t" r="r" b="b"/>
            <a:pathLst>
              <a:path w="7760334" h="391794">
                <a:moveTo>
                  <a:pt x="0" y="0"/>
                </a:moveTo>
                <a:lnTo>
                  <a:pt x="7759801" y="0"/>
                </a:lnTo>
                <a:lnTo>
                  <a:pt x="7759801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7250" y="1629448"/>
            <a:ext cx="2870200" cy="391795"/>
          </a:xfrm>
          <a:custGeom>
            <a:avLst/>
            <a:gdLst/>
            <a:ahLst/>
            <a:cxnLst/>
            <a:rect l="l" t="t" r="r" b="b"/>
            <a:pathLst>
              <a:path w="2870200" h="391794">
                <a:moveTo>
                  <a:pt x="0" y="0"/>
                </a:moveTo>
                <a:lnTo>
                  <a:pt x="2870098" y="0"/>
                </a:lnTo>
                <a:lnTo>
                  <a:pt x="2870098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27348" y="1629448"/>
            <a:ext cx="7760334" cy="391795"/>
          </a:xfrm>
          <a:custGeom>
            <a:avLst/>
            <a:gdLst/>
            <a:ahLst/>
            <a:cxnLst/>
            <a:rect l="l" t="t" r="r" b="b"/>
            <a:pathLst>
              <a:path w="7760334" h="391794">
                <a:moveTo>
                  <a:pt x="0" y="0"/>
                </a:moveTo>
                <a:lnTo>
                  <a:pt x="7759801" y="0"/>
                </a:lnTo>
                <a:lnTo>
                  <a:pt x="7759801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7250" y="2020798"/>
            <a:ext cx="2870200" cy="391795"/>
          </a:xfrm>
          <a:custGeom>
            <a:avLst/>
            <a:gdLst/>
            <a:ahLst/>
            <a:cxnLst/>
            <a:rect l="l" t="t" r="r" b="b"/>
            <a:pathLst>
              <a:path w="2870200" h="391794">
                <a:moveTo>
                  <a:pt x="0" y="0"/>
                </a:moveTo>
                <a:lnTo>
                  <a:pt x="2870098" y="0"/>
                </a:lnTo>
                <a:lnTo>
                  <a:pt x="2870098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27348" y="2020798"/>
            <a:ext cx="7760334" cy="391795"/>
          </a:xfrm>
          <a:custGeom>
            <a:avLst/>
            <a:gdLst/>
            <a:ahLst/>
            <a:cxnLst/>
            <a:rect l="l" t="t" r="r" b="b"/>
            <a:pathLst>
              <a:path w="7760334" h="391794">
                <a:moveTo>
                  <a:pt x="0" y="0"/>
                </a:moveTo>
                <a:lnTo>
                  <a:pt x="7759801" y="0"/>
                </a:lnTo>
                <a:lnTo>
                  <a:pt x="7759801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7250" y="2412149"/>
            <a:ext cx="2870200" cy="391795"/>
          </a:xfrm>
          <a:custGeom>
            <a:avLst/>
            <a:gdLst/>
            <a:ahLst/>
            <a:cxnLst/>
            <a:rect l="l" t="t" r="r" b="b"/>
            <a:pathLst>
              <a:path w="2870200" h="391794">
                <a:moveTo>
                  <a:pt x="0" y="0"/>
                </a:moveTo>
                <a:lnTo>
                  <a:pt x="2870098" y="0"/>
                </a:lnTo>
                <a:lnTo>
                  <a:pt x="2870098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27348" y="2412149"/>
            <a:ext cx="7760334" cy="391795"/>
          </a:xfrm>
          <a:custGeom>
            <a:avLst/>
            <a:gdLst/>
            <a:ahLst/>
            <a:cxnLst/>
            <a:rect l="l" t="t" r="r" b="b"/>
            <a:pathLst>
              <a:path w="7760334" h="391794">
                <a:moveTo>
                  <a:pt x="0" y="0"/>
                </a:moveTo>
                <a:lnTo>
                  <a:pt x="7759801" y="0"/>
                </a:lnTo>
                <a:lnTo>
                  <a:pt x="7759801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7250" y="2803499"/>
            <a:ext cx="2870200" cy="391795"/>
          </a:xfrm>
          <a:custGeom>
            <a:avLst/>
            <a:gdLst/>
            <a:ahLst/>
            <a:cxnLst/>
            <a:rect l="l" t="t" r="r" b="b"/>
            <a:pathLst>
              <a:path w="2870200" h="391794">
                <a:moveTo>
                  <a:pt x="0" y="0"/>
                </a:moveTo>
                <a:lnTo>
                  <a:pt x="2870098" y="0"/>
                </a:lnTo>
                <a:lnTo>
                  <a:pt x="2870098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27348" y="2803499"/>
            <a:ext cx="7760334" cy="391795"/>
          </a:xfrm>
          <a:custGeom>
            <a:avLst/>
            <a:gdLst/>
            <a:ahLst/>
            <a:cxnLst/>
            <a:rect l="l" t="t" r="r" b="b"/>
            <a:pathLst>
              <a:path w="7760334" h="391794">
                <a:moveTo>
                  <a:pt x="0" y="0"/>
                </a:moveTo>
                <a:lnTo>
                  <a:pt x="7759801" y="0"/>
                </a:lnTo>
                <a:lnTo>
                  <a:pt x="7759801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7247" y="1231741"/>
            <a:ext cx="0" cy="2165350"/>
          </a:xfrm>
          <a:custGeom>
            <a:avLst/>
            <a:gdLst/>
            <a:ahLst/>
            <a:cxnLst/>
            <a:rect l="l" t="t" r="r" b="b"/>
            <a:pathLst>
              <a:path w="0" h="2165350">
                <a:moveTo>
                  <a:pt x="0" y="0"/>
                </a:moveTo>
                <a:lnTo>
                  <a:pt x="0" y="2165159"/>
                </a:lnTo>
              </a:path>
            </a:pathLst>
          </a:custGeom>
          <a:ln w="12700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487148" y="1231741"/>
            <a:ext cx="0" cy="2165350"/>
          </a:xfrm>
          <a:custGeom>
            <a:avLst/>
            <a:gdLst/>
            <a:ahLst/>
            <a:cxnLst/>
            <a:rect l="l" t="t" r="r" b="b"/>
            <a:pathLst>
              <a:path w="0" h="2165350">
                <a:moveTo>
                  <a:pt x="0" y="0"/>
                </a:moveTo>
                <a:lnTo>
                  <a:pt x="0" y="2165159"/>
                </a:lnTo>
              </a:path>
            </a:pathLst>
          </a:custGeom>
          <a:ln w="12700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0897" y="1238091"/>
            <a:ext cx="10642600" cy="0"/>
          </a:xfrm>
          <a:custGeom>
            <a:avLst/>
            <a:gdLst/>
            <a:ahLst/>
            <a:cxnLst/>
            <a:rect l="l" t="t" r="r" b="b"/>
            <a:pathLst>
              <a:path w="10642600" h="0">
                <a:moveTo>
                  <a:pt x="0" y="0"/>
                </a:moveTo>
                <a:lnTo>
                  <a:pt x="10642600" y="0"/>
                </a:lnTo>
              </a:path>
            </a:pathLst>
          </a:custGeom>
          <a:ln w="12700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0897" y="3384203"/>
            <a:ext cx="10642600" cy="12700"/>
          </a:xfrm>
          <a:custGeom>
            <a:avLst/>
            <a:gdLst/>
            <a:ahLst/>
            <a:cxnLst/>
            <a:rect l="l" t="t" r="r" b="b"/>
            <a:pathLst>
              <a:path w="10642600" h="12700">
                <a:moveTo>
                  <a:pt x="0" y="12700"/>
                </a:moveTo>
                <a:lnTo>
                  <a:pt x="10642600" y="12700"/>
                </a:lnTo>
                <a:lnTo>
                  <a:pt x="106426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C05A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3127" y="1214723"/>
            <a:ext cx="2574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Templated</a:t>
            </a:r>
            <a:r>
              <a:rPr dirty="0" sz="2400" spc="-40" b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Helper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38028" y="6429413"/>
            <a:ext cx="191135" cy="19494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1100">
                <a:solidFill>
                  <a:srgbClr val="585858"/>
                </a:solidFill>
                <a:latin typeface="Book Antiqua"/>
                <a:cs typeface="Book Antiqua"/>
              </a:rPr>
              <a:t>11</a:t>
            </a:fld>
            <a:endParaRPr sz="1100">
              <a:latin typeface="Book Antiqua"/>
              <a:cs typeface="Book Antiqu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993277" y="1214723"/>
            <a:ext cx="1228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Example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3127" y="1599990"/>
            <a:ext cx="1305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Courier New"/>
                <a:cs typeface="Courier New"/>
              </a:rPr>
              <a:t>Display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3124" y="1599990"/>
            <a:ext cx="3677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Html.Display("Name")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3127" y="1991353"/>
            <a:ext cx="1851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585858"/>
                </a:solidFill>
                <a:latin typeface="Courier New"/>
                <a:cs typeface="Courier New"/>
              </a:rPr>
              <a:t>DisplayFor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83124" y="1991353"/>
            <a:ext cx="5320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Html.DisplayFor(m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=&gt; m.</a:t>
            </a:r>
            <a:r>
              <a:rPr dirty="0" sz="2400" spc="-6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Name)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3127" y="2382716"/>
            <a:ext cx="1122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Courier New"/>
                <a:cs typeface="Courier New"/>
              </a:rPr>
              <a:t>Editor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83124" y="2382716"/>
            <a:ext cx="34944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Html.Editor("Name")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3127" y="2774079"/>
            <a:ext cx="8007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2265" algn="l"/>
              </a:tabLst>
            </a:pPr>
            <a:r>
              <a:rPr dirty="0" sz="2400" spc="-10" b="1">
                <a:solidFill>
                  <a:srgbClr val="585858"/>
                </a:solidFill>
                <a:latin typeface="Courier New"/>
                <a:cs typeface="Courier New"/>
              </a:rPr>
              <a:t>EditorFor	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Html.EditorFor(m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=&gt; m.</a:t>
            </a:r>
            <a:r>
              <a:rPr dirty="0" sz="2400" spc="-4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Name)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3597" y="3194850"/>
            <a:ext cx="10617200" cy="189865"/>
          </a:xfrm>
          <a:prstGeom prst="rect">
            <a:avLst/>
          </a:prstGeom>
          <a:solidFill>
            <a:srgbClr val="CCE6E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390"/>
              </a:lnSpc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Templated</a:t>
            </a:r>
            <a:r>
              <a:rPr dirty="0" sz="120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Helpers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8011" y="3867911"/>
            <a:ext cx="10628630" cy="1568450"/>
          </a:xfrm>
          <a:prstGeom prst="rect">
            <a:avLst/>
          </a:prstGeom>
          <a:solidFill>
            <a:srgbClr val="FBF3D1"/>
          </a:solidFill>
          <a:ln w="9144">
            <a:solidFill>
              <a:srgbClr val="C05A39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just" marL="90170" marR="82550">
              <a:lnSpc>
                <a:spcPct val="100000"/>
              </a:lnSpc>
              <a:spcBef>
                <a:spcPts val="185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HTML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elements, which are required to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deliver,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identified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templated  helpers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per properties of the model class. Developers should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 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DataType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attribute of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DataAnnotation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class to set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up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proper HTML  elements with templated HTML</a:t>
            </a:r>
            <a:r>
              <a:rPr dirty="0" sz="2400" spc="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helpers.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964" y="211327"/>
            <a:ext cx="42926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Custom </a:t>
            </a:r>
            <a:r>
              <a:rPr dirty="0" sz="3200"/>
              <a:t>HTML</a:t>
            </a:r>
            <a:r>
              <a:rPr dirty="0" sz="3200" spc="-55"/>
              <a:t> </a:t>
            </a:r>
            <a:r>
              <a:rPr dirty="0" sz="3200" spc="-5"/>
              <a:t>Helpers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0638028" y="6429413"/>
            <a:ext cx="191135" cy="19494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1100">
                <a:solidFill>
                  <a:srgbClr val="585858"/>
                </a:solidFill>
                <a:latin typeface="Book Antiqua"/>
                <a:cs typeface="Book Antiqua"/>
              </a:rPr>
              <a:t>11</a:t>
            </a:fld>
            <a:endParaRPr sz="11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9085" marR="3352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pc="-5"/>
              <a:t>One can create static methods in a utility class to form  custom helper</a:t>
            </a:r>
            <a:r>
              <a:rPr dirty="0" spc="-25"/>
              <a:t> </a:t>
            </a:r>
            <a:r>
              <a:rPr dirty="0" spc="-5"/>
              <a:t>methods.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pc="-10"/>
              <a:t>An </a:t>
            </a:r>
            <a:r>
              <a:rPr dirty="0"/>
              <a:t>alternative </a:t>
            </a:r>
            <a:r>
              <a:rPr dirty="0" spc="-5"/>
              <a:t>is to develop </a:t>
            </a:r>
            <a:r>
              <a:rPr dirty="0"/>
              <a:t>an </a:t>
            </a:r>
            <a:r>
              <a:rPr dirty="0" spc="-5"/>
              <a:t>extension method on </a:t>
            </a:r>
            <a:r>
              <a:rPr dirty="0"/>
              <a:t>the  </a:t>
            </a:r>
            <a:r>
              <a:rPr dirty="0" spc="-5"/>
              <a:t>HtmlHelper</a:t>
            </a:r>
            <a:r>
              <a:rPr dirty="0" spc="-25"/>
              <a:t> </a:t>
            </a:r>
            <a:r>
              <a:rPr dirty="0" spc="-5"/>
              <a:t>class.</a:t>
            </a: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013" y="211327"/>
            <a:ext cx="1794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Su</a:t>
            </a:r>
            <a:r>
              <a:rPr dirty="0" sz="3200"/>
              <a:t>mm</a:t>
            </a:r>
            <a:r>
              <a:rPr dirty="0" sz="3200" spc="5"/>
              <a:t>a</a:t>
            </a:r>
            <a:r>
              <a:rPr dirty="0" sz="3200" spc="-10"/>
              <a:t>r</a:t>
            </a:r>
            <a:r>
              <a:rPr dirty="0" sz="3200"/>
              <a:t>y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0638028" y="6429413"/>
            <a:ext cx="191135" cy="19494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1100">
                <a:solidFill>
                  <a:srgbClr val="585858"/>
                </a:solidFill>
                <a:latin typeface="Book Antiqua"/>
                <a:cs typeface="Book Antiqua"/>
              </a:rPr>
              <a:t>11</a:t>
            </a:fld>
            <a:endParaRPr sz="11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043" y="1219488"/>
            <a:ext cx="11739245" cy="514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Authorization indicates what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user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allowed to</a:t>
            </a:r>
            <a:r>
              <a:rPr dirty="0" sz="2400" spc="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do.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Wingdings"/>
              <a:buChar char=""/>
            </a:pPr>
            <a:endParaRPr sz="2350">
              <a:latin typeface="Times New Roman"/>
              <a:cs typeface="Times New Roman"/>
            </a:endParaRPr>
          </a:p>
          <a:p>
            <a:pPr marL="355600" marR="908685" indent="-342900">
              <a:lnSpc>
                <a:spcPct val="102899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AuthorizeAttribute</a:t>
            </a:r>
            <a:r>
              <a:rPr dirty="0" sz="2400" spc="-78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attribute and its different parameters control the  authorization in</a:t>
            </a:r>
            <a:r>
              <a:rPr dirty="0" sz="2400" spc="4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MVC.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Wingdings"/>
              <a:buChar char=""/>
            </a:pPr>
            <a:endParaRPr sz="2350">
              <a:latin typeface="Times New Roman"/>
              <a:cs typeface="Times New Roman"/>
            </a:endParaRPr>
          </a:p>
          <a:p>
            <a:pPr marL="355600" marR="448309" indent="-342900">
              <a:lnSpc>
                <a:spcPct val="102899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Developers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use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IsInRole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property on the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ClaimsPrincipal</a:t>
            </a:r>
            <a:r>
              <a:rPr dirty="0" sz="2400" spc="-869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class for the  desired roles depending upon the</a:t>
            </a:r>
            <a:r>
              <a:rPr dirty="0" sz="2400" spc="4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requirement.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Developers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use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Policy property to apply policies on the</a:t>
            </a:r>
            <a:r>
              <a:rPr dirty="0" sz="2400" spc="5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AuthorizeAttribute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attribute to implement policy-based</a:t>
            </a:r>
            <a:r>
              <a:rPr dirty="0" sz="2400" spc="3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authorization.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 selectors in ASP.NET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features applicable to action</a:t>
            </a:r>
            <a:r>
              <a:rPr dirty="0" sz="2400" spc="5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methods.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HTML Helper 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procedure that returns an HTML</a:t>
            </a:r>
            <a:r>
              <a:rPr dirty="0" sz="2400" spc="8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string.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248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Session</a:t>
            </a:r>
            <a:r>
              <a:rPr dirty="0" sz="3200" spc="-45"/>
              <a:t> </a:t>
            </a:r>
            <a:r>
              <a:rPr dirty="0" sz="3200"/>
              <a:t>Overview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492" y="1570940"/>
            <a:ext cx="9152255" cy="169926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Explain authorization and roles with respect to MVC</a:t>
            </a:r>
            <a:r>
              <a:rPr dirty="0" sz="2400" spc="1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applications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Describe ASP.NET</a:t>
            </a:r>
            <a:r>
              <a:rPr dirty="0" sz="2400" spc="-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selectors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List various helpers in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ASP.NET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768413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Role-based and View-based</a:t>
            </a:r>
            <a:r>
              <a:rPr dirty="0" sz="3200" spc="-90"/>
              <a:t> </a:t>
            </a:r>
            <a:r>
              <a:rPr dirty="0" sz="3200"/>
              <a:t>Authorization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214372" y="5004817"/>
            <a:ext cx="7810500" cy="745490"/>
          </a:xfrm>
          <a:custGeom>
            <a:avLst/>
            <a:gdLst/>
            <a:ahLst/>
            <a:cxnLst/>
            <a:rect l="l" t="t" r="r" b="b"/>
            <a:pathLst>
              <a:path w="7810500" h="745489">
                <a:moveTo>
                  <a:pt x="7765326" y="0"/>
                </a:moveTo>
                <a:lnTo>
                  <a:pt x="45173" y="0"/>
                </a:lnTo>
                <a:lnTo>
                  <a:pt x="27592" y="9761"/>
                </a:lnTo>
                <a:lnTo>
                  <a:pt x="13233" y="36380"/>
                </a:lnTo>
                <a:lnTo>
                  <a:pt x="3550" y="75861"/>
                </a:lnTo>
                <a:lnTo>
                  <a:pt x="0" y="124205"/>
                </a:lnTo>
                <a:lnTo>
                  <a:pt x="0" y="621029"/>
                </a:lnTo>
                <a:lnTo>
                  <a:pt x="3550" y="669374"/>
                </a:lnTo>
                <a:lnTo>
                  <a:pt x="13233" y="708855"/>
                </a:lnTo>
                <a:lnTo>
                  <a:pt x="27592" y="735474"/>
                </a:lnTo>
                <a:lnTo>
                  <a:pt x="45173" y="745235"/>
                </a:lnTo>
                <a:lnTo>
                  <a:pt x="7765326" y="745235"/>
                </a:lnTo>
                <a:lnTo>
                  <a:pt x="7782907" y="735474"/>
                </a:lnTo>
                <a:lnTo>
                  <a:pt x="7797266" y="708855"/>
                </a:lnTo>
                <a:lnTo>
                  <a:pt x="7806949" y="669374"/>
                </a:lnTo>
                <a:lnTo>
                  <a:pt x="7810500" y="621029"/>
                </a:lnTo>
                <a:lnTo>
                  <a:pt x="7810500" y="124205"/>
                </a:lnTo>
                <a:lnTo>
                  <a:pt x="7806949" y="75861"/>
                </a:lnTo>
                <a:lnTo>
                  <a:pt x="7797266" y="36380"/>
                </a:lnTo>
                <a:lnTo>
                  <a:pt x="7782907" y="9761"/>
                </a:lnTo>
                <a:lnTo>
                  <a:pt x="7765326" y="0"/>
                </a:lnTo>
                <a:close/>
              </a:path>
            </a:pathLst>
          </a:custGeom>
          <a:solidFill>
            <a:srgbClr val="0F5C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14372" y="5004817"/>
            <a:ext cx="7810500" cy="745490"/>
          </a:xfrm>
          <a:custGeom>
            <a:avLst/>
            <a:gdLst/>
            <a:ahLst/>
            <a:cxnLst/>
            <a:rect l="l" t="t" r="r" b="b"/>
            <a:pathLst>
              <a:path w="7810500" h="745489">
                <a:moveTo>
                  <a:pt x="0" y="124205"/>
                </a:moveTo>
                <a:lnTo>
                  <a:pt x="3550" y="75861"/>
                </a:lnTo>
                <a:lnTo>
                  <a:pt x="13233" y="36380"/>
                </a:lnTo>
                <a:lnTo>
                  <a:pt x="27592" y="9761"/>
                </a:lnTo>
                <a:lnTo>
                  <a:pt x="45173" y="0"/>
                </a:lnTo>
                <a:lnTo>
                  <a:pt x="7765326" y="0"/>
                </a:lnTo>
                <a:lnTo>
                  <a:pt x="7782907" y="9761"/>
                </a:lnTo>
                <a:lnTo>
                  <a:pt x="7797266" y="36380"/>
                </a:lnTo>
                <a:lnTo>
                  <a:pt x="7806949" y="75861"/>
                </a:lnTo>
                <a:lnTo>
                  <a:pt x="7810500" y="124205"/>
                </a:lnTo>
                <a:lnTo>
                  <a:pt x="7810500" y="621029"/>
                </a:lnTo>
                <a:lnTo>
                  <a:pt x="7806949" y="669374"/>
                </a:lnTo>
                <a:lnTo>
                  <a:pt x="7797266" y="708855"/>
                </a:lnTo>
                <a:lnTo>
                  <a:pt x="7782907" y="735474"/>
                </a:lnTo>
                <a:lnTo>
                  <a:pt x="7765326" y="745235"/>
                </a:lnTo>
                <a:lnTo>
                  <a:pt x="45173" y="745235"/>
                </a:lnTo>
                <a:lnTo>
                  <a:pt x="27592" y="735474"/>
                </a:lnTo>
                <a:lnTo>
                  <a:pt x="13233" y="708855"/>
                </a:lnTo>
                <a:lnTo>
                  <a:pt x="3550" y="669374"/>
                </a:lnTo>
                <a:lnTo>
                  <a:pt x="0" y="621029"/>
                </a:lnTo>
                <a:lnTo>
                  <a:pt x="0" y="124205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05654" y="5142124"/>
            <a:ext cx="7085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Authorization indicates what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 user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is allowed to</a:t>
            </a:r>
            <a:r>
              <a:rPr dirty="0" sz="2400" spc="5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do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9847" y="2872739"/>
            <a:ext cx="1758950" cy="1054735"/>
          </a:xfrm>
          <a:custGeom>
            <a:avLst/>
            <a:gdLst/>
            <a:ahLst/>
            <a:cxnLst/>
            <a:rect l="l" t="t" r="r" b="b"/>
            <a:pathLst>
              <a:path w="1758950" h="1054735">
                <a:moveTo>
                  <a:pt x="1653235" y="0"/>
                </a:moveTo>
                <a:lnTo>
                  <a:pt x="105460" y="0"/>
                </a:lnTo>
                <a:lnTo>
                  <a:pt x="64411" y="8287"/>
                </a:lnTo>
                <a:lnTo>
                  <a:pt x="30889" y="30889"/>
                </a:lnTo>
                <a:lnTo>
                  <a:pt x="8287" y="64411"/>
                </a:lnTo>
                <a:lnTo>
                  <a:pt x="0" y="105460"/>
                </a:lnTo>
                <a:lnTo>
                  <a:pt x="0" y="949147"/>
                </a:lnTo>
                <a:lnTo>
                  <a:pt x="8287" y="990196"/>
                </a:lnTo>
                <a:lnTo>
                  <a:pt x="30889" y="1023718"/>
                </a:lnTo>
                <a:lnTo>
                  <a:pt x="64411" y="1046320"/>
                </a:lnTo>
                <a:lnTo>
                  <a:pt x="105460" y="1054607"/>
                </a:lnTo>
                <a:lnTo>
                  <a:pt x="1653235" y="1054607"/>
                </a:lnTo>
                <a:lnTo>
                  <a:pt x="1694284" y="1046320"/>
                </a:lnTo>
                <a:lnTo>
                  <a:pt x="1727806" y="1023718"/>
                </a:lnTo>
                <a:lnTo>
                  <a:pt x="1750408" y="990196"/>
                </a:lnTo>
                <a:lnTo>
                  <a:pt x="1758695" y="949147"/>
                </a:lnTo>
                <a:lnTo>
                  <a:pt x="1758695" y="105460"/>
                </a:lnTo>
                <a:lnTo>
                  <a:pt x="1750408" y="64411"/>
                </a:lnTo>
                <a:lnTo>
                  <a:pt x="1727806" y="30889"/>
                </a:lnTo>
                <a:lnTo>
                  <a:pt x="1694284" y="8287"/>
                </a:lnTo>
                <a:lnTo>
                  <a:pt x="1653235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9847" y="2872739"/>
            <a:ext cx="1758950" cy="1054735"/>
          </a:xfrm>
          <a:custGeom>
            <a:avLst/>
            <a:gdLst/>
            <a:ahLst/>
            <a:cxnLst/>
            <a:rect l="l" t="t" r="r" b="b"/>
            <a:pathLst>
              <a:path w="1758950" h="1054735">
                <a:moveTo>
                  <a:pt x="0" y="105460"/>
                </a:moveTo>
                <a:lnTo>
                  <a:pt x="8287" y="64411"/>
                </a:lnTo>
                <a:lnTo>
                  <a:pt x="30889" y="30889"/>
                </a:lnTo>
                <a:lnTo>
                  <a:pt x="64411" y="8287"/>
                </a:lnTo>
                <a:lnTo>
                  <a:pt x="105460" y="0"/>
                </a:lnTo>
                <a:lnTo>
                  <a:pt x="1653235" y="0"/>
                </a:lnTo>
                <a:lnTo>
                  <a:pt x="1694284" y="8287"/>
                </a:lnTo>
                <a:lnTo>
                  <a:pt x="1727806" y="30889"/>
                </a:lnTo>
                <a:lnTo>
                  <a:pt x="1750408" y="64411"/>
                </a:lnTo>
                <a:lnTo>
                  <a:pt x="1758695" y="105460"/>
                </a:lnTo>
                <a:lnTo>
                  <a:pt x="1758695" y="949147"/>
                </a:lnTo>
                <a:lnTo>
                  <a:pt x="1750408" y="990196"/>
                </a:lnTo>
                <a:lnTo>
                  <a:pt x="1727806" y="1023718"/>
                </a:lnTo>
                <a:lnTo>
                  <a:pt x="1694284" y="1046320"/>
                </a:lnTo>
                <a:lnTo>
                  <a:pt x="1653235" y="1054607"/>
                </a:lnTo>
                <a:lnTo>
                  <a:pt x="105460" y="1054607"/>
                </a:lnTo>
                <a:lnTo>
                  <a:pt x="64411" y="1046320"/>
                </a:lnTo>
                <a:lnTo>
                  <a:pt x="30889" y="1023718"/>
                </a:lnTo>
                <a:lnTo>
                  <a:pt x="8287" y="990196"/>
                </a:lnTo>
                <a:lnTo>
                  <a:pt x="0" y="949147"/>
                </a:lnTo>
                <a:lnTo>
                  <a:pt x="0" y="10546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74194" y="3222606"/>
            <a:ext cx="1149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User</a:t>
            </a:r>
            <a:r>
              <a:rPr dirty="0" sz="1800" spc="-7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Login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3804" y="3182111"/>
            <a:ext cx="373380" cy="436245"/>
          </a:xfrm>
          <a:custGeom>
            <a:avLst/>
            <a:gdLst/>
            <a:ahLst/>
            <a:cxnLst/>
            <a:rect l="l" t="t" r="r" b="b"/>
            <a:pathLst>
              <a:path w="373379" h="436245">
                <a:moveTo>
                  <a:pt x="186690" y="0"/>
                </a:moveTo>
                <a:lnTo>
                  <a:pt x="186690" y="87172"/>
                </a:lnTo>
                <a:lnTo>
                  <a:pt x="0" y="87172"/>
                </a:lnTo>
                <a:lnTo>
                  <a:pt x="0" y="348691"/>
                </a:lnTo>
                <a:lnTo>
                  <a:pt x="186690" y="348691"/>
                </a:lnTo>
                <a:lnTo>
                  <a:pt x="186690" y="435863"/>
                </a:lnTo>
                <a:lnTo>
                  <a:pt x="373380" y="217931"/>
                </a:lnTo>
                <a:lnTo>
                  <a:pt x="186690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32632" y="2872739"/>
            <a:ext cx="1758950" cy="1054735"/>
          </a:xfrm>
          <a:custGeom>
            <a:avLst/>
            <a:gdLst/>
            <a:ahLst/>
            <a:cxnLst/>
            <a:rect l="l" t="t" r="r" b="b"/>
            <a:pathLst>
              <a:path w="1758950" h="1054735">
                <a:moveTo>
                  <a:pt x="1653235" y="0"/>
                </a:moveTo>
                <a:lnTo>
                  <a:pt x="105460" y="0"/>
                </a:lnTo>
                <a:lnTo>
                  <a:pt x="64411" y="8287"/>
                </a:lnTo>
                <a:lnTo>
                  <a:pt x="30889" y="30889"/>
                </a:lnTo>
                <a:lnTo>
                  <a:pt x="8287" y="64411"/>
                </a:lnTo>
                <a:lnTo>
                  <a:pt x="0" y="105460"/>
                </a:lnTo>
                <a:lnTo>
                  <a:pt x="0" y="949147"/>
                </a:lnTo>
                <a:lnTo>
                  <a:pt x="8287" y="990196"/>
                </a:lnTo>
                <a:lnTo>
                  <a:pt x="30889" y="1023718"/>
                </a:lnTo>
                <a:lnTo>
                  <a:pt x="64411" y="1046320"/>
                </a:lnTo>
                <a:lnTo>
                  <a:pt x="105460" y="1054607"/>
                </a:lnTo>
                <a:lnTo>
                  <a:pt x="1653235" y="1054607"/>
                </a:lnTo>
                <a:lnTo>
                  <a:pt x="1694284" y="1046320"/>
                </a:lnTo>
                <a:lnTo>
                  <a:pt x="1727806" y="1023718"/>
                </a:lnTo>
                <a:lnTo>
                  <a:pt x="1750408" y="990196"/>
                </a:lnTo>
                <a:lnTo>
                  <a:pt x="1758695" y="949147"/>
                </a:lnTo>
                <a:lnTo>
                  <a:pt x="1758695" y="105460"/>
                </a:lnTo>
                <a:lnTo>
                  <a:pt x="1750408" y="64411"/>
                </a:lnTo>
                <a:lnTo>
                  <a:pt x="1727806" y="30889"/>
                </a:lnTo>
                <a:lnTo>
                  <a:pt x="1694284" y="8287"/>
                </a:lnTo>
                <a:lnTo>
                  <a:pt x="1653235" y="0"/>
                </a:lnTo>
                <a:close/>
              </a:path>
            </a:pathLst>
          </a:custGeom>
          <a:solidFill>
            <a:srgbClr val="7AB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32632" y="2872739"/>
            <a:ext cx="1758950" cy="1054735"/>
          </a:xfrm>
          <a:custGeom>
            <a:avLst/>
            <a:gdLst/>
            <a:ahLst/>
            <a:cxnLst/>
            <a:rect l="l" t="t" r="r" b="b"/>
            <a:pathLst>
              <a:path w="1758950" h="1054735">
                <a:moveTo>
                  <a:pt x="0" y="105460"/>
                </a:moveTo>
                <a:lnTo>
                  <a:pt x="8287" y="64411"/>
                </a:lnTo>
                <a:lnTo>
                  <a:pt x="30889" y="30889"/>
                </a:lnTo>
                <a:lnTo>
                  <a:pt x="64411" y="8287"/>
                </a:lnTo>
                <a:lnTo>
                  <a:pt x="105460" y="0"/>
                </a:lnTo>
                <a:lnTo>
                  <a:pt x="1653235" y="0"/>
                </a:lnTo>
                <a:lnTo>
                  <a:pt x="1694284" y="8287"/>
                </a:lnTo>
                <a:lnTo>
                  <a:pt x="1727806" y="30889"/>
                </a:lnTo>
                <a:lnTo>
                  <a:pt x="1750408" y="64411"/>
                </a:lnTo>
                <a:lnTo>
                  <a:pt x="1758695" y="105460"/>
                </a:lnTo>
                <a:lnTo>
                  <a:pt x="1758695" y="949147"/>
                </a:lnTo>
                <a:lnTo>
                  <a:pt x="1750408" y="990196"/>
                </a:lnTo>
                <a:lnTo>
                  <a:pt x="1727806" y="1023718"/>
                </a:lnTo>
                <a:lnTo>
                  <a:pt x="1694284" y="1046320"/>
                </a:lnTo>
                <a:lnTo>
                  <a:pt x="1653235" y="1054607"/>
                </a:lnTo>
                <a:lnTo>
                  <a:pt x="105460" y="1054607"/>
                </a:lnTo>
                <a:lnTo>
                  <a:pt x="64411" y="1046320"/>
                </a:lnTo>
                <a:lnTo>
                  <a:pt x="30889" y="1023718"/>
                </a:lnTo>
                <a:lnTo>
                  <a:pt x="8287" y="990196"/>
                </a:lnTo>
                <a:lnTo>
                  <a:pt x="0" y="949147"/>
                </a:lnTo>
                <a:lnTo>
                  <a:pt x="0" y="10546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37160" y="3222606"/>
            <a:ext cx="154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Authentication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17744" y="3148835"/>
            <a:ext cx="490855" cy="436245"/>
          </a:xfrm>
          <a:custGeom>
            <a:avLst/>
            <a:gdLst/>
            <a:ahLst/>
            <a:cxnLst/>
            <a:rect l="l" t="t" r="r" b="b"/>
            <a:pathLst>
              <a:path w="490854" h="436245">
                <a:moveTo>
                  <a:pt x="360558" y="348894"/>
                </a:moveTo>
                <a:lnTo>
                  <a:pt x="275323" y="348894"/>
                </a:lnTo>
                <a:lnTo>
                  <a:pt x="277393" y="436117"/>
                </a:lnTo>
                <a:lnTo>
                  <a:pt x="360558" y="348894"/>
                </a:lnTo>
                <a:close/>
              </a:path>
              <a:path w="490854" h="436245">
                <a:moveTo>
                  <a:pt x="267004" y="0"/>
                </a:moveTo>
                <a:lnTo>
                  <a:pt x="269087" y="87223"/>
                </a:lnTo>
                <a:lnTo>
                  <a:pt x="0" y="93637"/>
                </a:lnTo>
                <a:lnTo>
                  <a:pt x="6235" y="355307"/>
                </a:lnTo>
                <a:lnTo>
                  <a:pt x="275323" y="348894"/>
                </a:lnTo>
                <a:lnTo>
                  <a:pt x="360558" y="348894"/>
                </a:lnTo>
                <a:lnTo>
                  <a:pt x="490258" y="212864"/>
                </a:lnTo>
                <a:lnTo>
                  <a:pt x="267004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10300" y="2808730"/>
            <a:ext cx="1758950" cy="1054735"/>
          </a:xfrm>
          <a:custGeom>
            <a:avLst/>
            <a:gdLst/>
            <a:ahLst/>
            <a:cxnLst/>
            <a:rect l="l" t="t" r="r" b="b"/>
            <a:pathLst>
              <a:path w="1758950" h="1054735">
                <a:moveTo>
                  <a:pt x="1653235" y="0"/>
                </a:moveTo>
                <a:lnTo>
                  <a:pt x="105460" y="0"/>
                </a:lnTo>
                <a:lnTo>
                  <a:pt x="64411" y="8287"/>
                </a:lnTo>
                <a:lnTo>
                  <a:pt x="30889" y="30889"/>
                </a:lnTo>
                <a:lnTo>
                  <a:pt x="8287" y="64411"/>
                </a:lnTo>
                <a:lnTo>
                  <a:pt x="0" y="105460"/>
                </a:lnTo>
                <a:lnTo>
                  <a:pt x="0" y="949147"/>
                </a:lnTo>
                <a:lnTo>
                  <a:pt x="8287" y="990196"/>
                </a:lnTo>
                <a:lnTo>
                  <a:pt x="30889" y="1023718"/>
                </a:lnTo>
                <a:lnTo>
                  <a:pt x="64411" y="1046320"/>
                </a:lnTo>
                <a:lnTo>
                  <a:pt x="105460" y="1054607"/>
                </a:lnTo>
                <a:lnTo>
                  <a:pt x="1653235" y="1054607"/>
                </a:lnTo>
                <a:lnTo>
                  <a:pt x="1694284" y="1046320"/>
                </a:lnTo>
                <a:lnTo>
                  <a:pt x="1727806" y="1023718"/>
                </a:lnTo>
                <a:lnTo>
                  <a:pt x="1750408" y="990196"/>
                </a:lnTo>
                <a:lnTo>
                  <a:pt x="1758695" y="949147"/>
                </a:lnTo>
                <a:lnTo>
                  <a:pt x="1758695" y="105460"/>
                </a:lnTo>
                <a:lnTo>
                  <a:pt x="1750408" y="64411"/>
                </a:lnTo>
                <a:lnTo>
                  <a:pt x="1727806" y="30889"/>
                </a:lnTo>
                <a:lnTo>
                  <a:pt x="1694284" y="8287"/>
                </a:lnTo>
                <a:lnTo>
                  <a:pt x="1653235" y="0"/>
                </a:lnTo>
                <a:close/>
              </a:path>
            </a:pathLst>
          </a:custGeom>
          <a:solidFill>
            <a:srgbClr val="62D5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10300" y="2808730"/>
            <a:ext cx="1758950" cy="1054735"/>
          </a:xfrm>
          <a:custGeom>
            <a:avLst/>
            <a:gdLst/>
            <a:ahLst/>
            <a:cxnLst/>
            <a:rect l="l" t="t" r="r" b="b"/>
            <a:pathLst>
              <a:path w="1758950" h="1054735">
                <a:moveTo>
                  <a:pt x="0" y="105460"/>
                </a:moveTo>
                <a:lnTo>
                  <a:pt x="8287" y="64411"/>
                </a:lnTo>
                <a:lnTo>
                  <a:pt x="30889" y="30889"/>
                </a:lnTo>
                <a:lnTo>
                  <a:pt x="64411" y="8287"/>
                </a:lnTo>
                <a:lnTo>
                  <a:pt x="105460" y="0"/>
                </a:lnTo>
                <a:lnTo>
                  <a:pt x="1653235" y="0"/>
                </a:lnTo>
                <a:lnTo>
                  <a:pt x="1694284" y="8287"/>
                </a:lnTo>
                <a:lnTo>
                  <a:pt x="1727806" y="30889"/>
                </a:lnTo>
                <a:lnTo>
                  <a:pt x="1750408" y="64411"/>
                </a:lnTo>
                <a:lnTo>
                  <a:pt x="1758695" y="105460"/>
                </a:lnTo>
                <a:lnTo>
                  <a:pt x="1758695" y="949147"/>
                </a:lnTo>
                <a:lnTo>
                  <a:pt x="1750408" y="990196"/>
                </a:lnTo>
                <a:lnTo>
                  <a:pt x="1727806" y="1023718"/>
                </a:lnTo>
                <a:lnTo>
                  <a:pt x="1694284" y="1046320"/>
                </a:lnTo>
                <a:lnTo>
                  <a:pt x="1653235" y="1054607"/>
                </a:lnTo>
                <a:lnTo>
                  <a:pt x="105460" y="1054607"/>
                </a:lnTo>
                <a:lnTo>
                  <a:pt x="64411" y="1046320"/>
                </a:lnTo>
                <a:lnTo>
                  <a:pt x="30889" y="1023718"/>
                </a:lnTo>
                <a:lnTo>
                  <a:pt x="8287" y="990196"/>
                </a:lnTo>
                <a:lnTo>
                  <a:pt x="0" y="949147"/>
                </a:lnTo>
                <a:lnTo>
                  <a:pt x="0" y="10546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97002" y="2745110"/>
            <a:ext cx="1459230" cy="715645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Authorization</a:t>
            </a:r>
            <a:endParaRPr sz="1800">
              <a:latin typeface="Book Antiqua"/>
              <a:cs typeface="Book Antiqua"/>
            </a:endParaRPr>
          </a:p>
          <a:p>
            <a:pPr marL="127000" indent="-114300">
              <a:lnSpc>
                <a:spcPct val="100000"/>
              </a:lnSpc>
              <a:spcBef>
                <a:spcPts val="700"/>
              </a:spcBef>
              <a:buSzPct val="92857"/>
              <a:buChar char="•"/>
              <a:tabLst>
                <a:tab pos="127000" algn="l"/>
              </a:tabLst>
            </a:pP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Identify</a:t>
            </a:r>
            <a:r>
              <a:rPr dirty="0" sz="1400" spc="-2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Roles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87522" y="3150006"/>
            <a:ext cx="262890" cy="436245"/>
          </a:xfrm>
          <a:custGeom>
            <a:avLst/>
            <a:gdLst/>
            <a:ahLst/>
            <a:cxnLst/>
            <a:rect l="l" t="t" r="r" b="b"/>
            <a:pathLst>
              <a:path w="262890" h="436245">
                <a:moveTo>
                  <a:pt x="139242" y="0"/>
                </a:moveTo>
                <a:lnTo>
                  <a:pt x="136766" y="87210"/>
                </a:lnTo>
                <a:lnTo>
                  <a:pt x="7325" y="87210"/>
                </a:lnTo>
                <a:lnTo>
                  <a:pt x="0" y="345173"/>
                </a:lnTo>
                <a:lnTo>
                  <a:pt x="129336" y="348843"/>
                </a:lnTo>
                <a:lnTo>
                  <a:pt x="126860" y="436054"/>
                </a:lnTo>
                <a:lnTo>
                  <a:pt x="262394" y="221703"/>
                </a:lnTo>
                <a:lnTo>
                  <a:pt x="187686" y="87210"/>
                </a:lnTo>
                <a:lnTo>
                  <a:pt x="136766" y="87210"/>
                </a:lnTo>
                <a:lnTo>
                  <a:pt x="7429" y="83540"/>
                </a:lnTo>
                <a:lnTo>
                  <a:pt x="185647" y="83540"/>
                </a:lnTo>
                <a:lnTo>
                  <a:pt x="139242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56676" y="2872739"/>
            <a:ext cx="1760220" cy="1054735"/>
          </a:xfrm>
          <a:custGeom>
            <a:avLst/>
            <a:gdLst/>
            <a:ahLst/>
            <a:cxnLst/>
            <a:rect l="l" t="t" r="r" b="b"/>
            <a:pathLst>
              <a:path w="1760220" h="1054735">
                <a:moveTo>
                  <a:pt x="1654759" y="0"/>
                </a:moveTo>
                <a:lnTo>
                  <a:pt x="105460" y="0"/>
                </a:lnTo>
                <a:lnTo>
                  <a:pt x="64411" y="8287"/>
                </a:lnTo>
                <a:lnTo>
                  <a:pt x="30889" y="30889"/>
                </a:lnTo>
                <a:lnTo>
                  <a:pt x="8287" y="64411"/>
                </a:lnTo>
                <a:lnTo>
                  <a:pt x="0" y="105460"/>
                </a:lnTo>
                <a:lnTo>
                  <a:pt x="0" y="949147"/>
                </a:lnTo>
                <a:lnTo>
                  <a:pt x="8287" y="990196"/>
                </a:lnTo>
                <a:lnTo>
                  <a:pt x="30889" y="1023718"/>
                </a:lnTo>
                <a:lnTo>
                  <a:pt x="64411" y="1046320"/>
                </a:lnTo>
                <a:lnTo>
                  <a:pt x="105460" y="1054607"/>
                </a:lnTo>
                <a:lnTo>
                  <a:pt x="1654759" y="1054607"/>
                </a:lnTo>
                <a:lnTo>
                  <a:pt x="1695808" y="1046320"/>
                </a:lnTo>
                <a:lnTo>
                  <a:pt x="1729330" y="1023718"/>
                </a:lnTo>
                <a:lnTo>
                  <a:pt x="1751932" y="990196"/>
                </a:lnTo>
                <a:lnTo>
                  <a:pt x="1760220" y="949147"/>
                </a:lnTo>
                <a:lnTo>
                  <a:pt x="1760220" y="105460"/>
                </a:lnTo>
                <a:lnTo>
                  <a:pt x="1751932" y="64411"/>
                </a:lnTo>
                <a:lnTo>
                  <a:pt x="1729330" y="30889"/>
                </a:lnTo>
                <a:lnTo>
                  <a:pt x="1695808" y="8287"/>
                </a:lnTo>
                <a:lnTo>
                  <a:pt x="1654759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56676" y="2872739"/>
            <a:ext cx="1760220" cy="1054735"/>
          </a:xfrm>
          <a:custGeom>
            <a:avLst/>
            <a:gdLst/>
            <a:ahLst/>
            <a:cxnLst/>
            <a:rect l="l" t="t" r="r" b="b"/>
            <a:pathLst>
              <a:path w="1760220" h="1054735">
                <a:moveTo>
                  <a:pt x="0" y="105460"/>
                </a:moveTo>
                <a:lnTo>
                  <a:pt x="8287" y="64411"/>
                </a:lnTo>
                <a:lnTo>
                  <a:pt x="30889" y="30889"/>
                </a:lnTo>
                <a:lnTo>
                  <a:pt x="64411" y="8287"/>
                </a:lnTo>
                <a:lnTo>
                  <a:pt x="105460" y="0"/>
                </a:lnTo>
                <a:lnTo>
                  <a:pt x="1654759" y="0"/>
                </a:lnTo>
                <a:lnTo>
                  <a:pt x="1695808" y="8287"/>
                </a:lnTo>
                <a:lnTo>
                  <a:pt x="1729330" y="30889"/>
                </a:lnTo>
                <a:lnTo>
                  <a:pt x="1751932" y="64411"/>
                </a:lnTo>
                <a:lnTo>
                  <a:pt x="1760220" y="105460"/>
                </a:lnTo>
                <a:lnTo>
                  <a:pt x="1760220" y="949147"/>
                </a:lnTo>
                <a:lnTo>
                  <a:pt x="1751932" y="990196"/>
                </a:lnTo>
                <a:lnTo>
                  <a:pt x="1729330" y="1023718"/>
                </a:lnTo>
                <a:lnTo>
                  <a:pt x="1695808" y="1046320"/>
                </a:lnTo>
                <a:lnTo>
                  <a:pt x="1654759" y="1054607"/>
                </a:lnTo>
                <a:lnTo>
                  <a:pt x="105460" y="1054607"/>
                </a:lnTo>
                <a:lnTo>
                  <a:pt x="64411" y="1046320"/>
                </a:lnTo>
                <a:lnTo>
                  <a:pt x="30889" y="1023718"/>
                </a:lnTo>
                <a:lnTo>
                  <a:pt x="8287" y="990196"/>
                </a:lnTo>
                <a:lnTo>
                  <a:pt x="0" y="949147"/>
                </a:lnTo>
                <a:lnTo>
                  <a:pt x="0" y="10546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600406" y="2966891"/>
            <a:ext cx="1473835" cy="81026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700" marR="5080" indent="-2540">
              <a:lnSpc>
                <a:spcPct val="93000"/>
              </a:lnSpc>
              <a:spcBef>
                <a:spcPts val="250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Appropriate  Page based</a:t>
            </a:r>
            <a:r>
              <a:rPr dirty="0" sz="1800" spc="-7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on  </a:t>
            </a: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Roles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99026" y="3918965"/>
            <a:ext cx="1905" cy="351155"/>
          </a:xfrm>
          <a:custGeom>
            <a:avLst/>
            <a:gdLst/>
            <a:ahLst/>
            <a:cxnLst/>
            <a:rect l="l" t="t" r="r" b="b"/>
            <a:pathLst>
              <a:path w="1904" h="351154">
                <a:moveTo>
                  <a:pt x="908" y="-19050"/>
                </a:moveTo>
                <a:lnTo>
                  <a:pt x="908" y="369976"/>
                </a:lnTo>
              </a:path>
            </a:pathLst>
          </a:custGeom>
          <a:ln w="39916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07870" y="4255770"/>
            <a:ext cx="2391410" cy="0"/>
          </a:xfrm>
          <a:custGeom>
            <a:avLst/>
            <a:gdLst/>
            <a:ahLst/>
            <a:cxnLst/>
            <a:rect l="l" t="t" r="r" b="b"/>
            <a:pathLst>
              <a:path w="2391410" h="0">
                <a:moveTo>
                  <a:pt x="239119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36826" y="4014214"/>
            <a:ext cx="0" cy="202565"/>
          </a:xfrm>
          <a:custGeom>
            <a:avLst/>
            <a:gdLst/>
            <a:ahLst/>
            <a:cxnLst/>
            <a:rect l="l" t="t" r="r" b="b"/>
            <a:pathLst>
              <a:path w="0" h="202564">
                <a:moveTo>
                  <a:pt x="0" y="202196"/>
                </a:moveTo>
                <a:lnTo>
                  <a:pt x="0" y="0"/>
                </a:lnTo>
              </a:path>
            </a:pathLst>
          </a:custGeom>
          <a:ln w="38100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79681" y="391896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661306" y="4432668"/>
            <a:ext cx="873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Invalid</a:t>
            </a:r>
            <a:r>
              <a:rPr dirty="0" sz="1200" spc="-8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User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488326" y="4155605"/>
            <a:ext cx="747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Valid</a:t>
            </a:r>
            <a:r>
              <a:rPr dirty="0" sz="1200" spc="-7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User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6672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Role-based</a:t>
            </a:r>
            <a:r>
              <a:rPr dirty="0" sz="3200" spc="-75"/>
              <a:t> </a:t>
            </a:r>
            <a:r>
              <a:rPr dirty="0" sz="3200"/>
              <a:t>Authorization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04900" y="1402080"/>
            <a:ext cx="10124440" cy="2801620"/>
          </a:xfrm>
          <a:custGeom>
            <a:avLst/>
            <a:gdLst/>
            <a:ahLst/>
            <a:cxnLst/>
            <a:rect l="l" t="t" r="r" b="b"/>
            <a:pathLst>
              <a:path w="10124440" h="2801620">
                <a:moveTo>
                  <a:pt x="0" y="0"/>
                </a:moveTo>
                <a:lnTo>
                  <a:pt x="10123932" y="0"/>
                </a:lnTo>
                <a:lnTo>
                  <a:pt x="10123932" y="2801112"/>
                </a:lnTo>
                <a:lnTo>
                  <a:pt x="0" y="2801112"/>
                </a:lnTo>
                <a:lnTo>
                  <a:pt x="0" y="0"/>
                </a:lnTo>
                <a:close/>
              </a:path>
            </a:pathLst>
          </a:custGeom>
          <a:solidFill>
            <a:srgbClr val="FBF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4900" y="1402080"/>
            <a:ext cx="10124440" cy="2801620"/>
          </a:xfrm>
          <a:custGeom>
            <a:avLst/>
            <a:gdLst/>
            <a:ahLst/>
            <a:cxnLst/>
            <a:rect l="l" t="t" r="r" b="b"/>
            <a:pathLst>
              <a:path w="10124440" h="2801620">
                <a:moveTo>
                  <a:pt x="0" y="0"/>
                </a:moveTo>
                <a:lnTo>
                  <a:pt x="10123932" y="0"/>
                </a:lnTo>
                <a:lnTo>
                  <a:pt x="10123932" y="2801112"/>
                </a:lnTo>
                <a:lnTo>
                  <a:pt x="0" y="280111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84062" y="1412214"/>
            <a:ext cx="9965690" cy="270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585858"/>
                </a:solidFill>
                <a:latin typeface="Book Antiqua"/>
                <a:cs typeface="Book Antiqua"/>
              </a:rPr>
              <a:t>Adding Role</a:t>
            </a:r>
            <a:r>
              <a:rPr dirty="0" sz="2800" spc="45" b="1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800" spc="-5" b="1">
                <a:solidFill>
                  <a:srgbClr val="585858"/>
                </a:solidFill>
                <a:latin typeface="Book Antiqua"/>
                <a:cs typeface="Book Antiqua"/>
              </a:rPr>
              <a:t>Checks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2052955" algn="l"/>
                <a:tab pos="4090670" algn="l"/>
                <a:tab pos="5066030" algn="l"/>
                <a:tab pos="5494020" algn="l"/>
                <a:tab pos="6379845" algn="l"/>
                <a:tab pos="6928484" algn="l"/>
                <a:tab pos="8621395" algn="l"/>
                <a:tab pos="97993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ol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e-b</a:t>
            </a:r>
            <a:r>
              <a:rPr dirty="0" sz="2400" spc="-15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sed	au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h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r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z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ti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n	c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eck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don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	by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eve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</a:t>
            </a:r>
            <a:r>
              <a:rPr dirty="0" sz="2400" spc="-15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ers	a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gain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st	a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controller or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 in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400" spc="6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controller.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This announces roles of which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existing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user must be 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member in  order to get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access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to the target</a:t>
            </a:r>
            <a:r>
              <a:rPr dirty="0" sz="2400" spc="4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resource.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6285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Policy-based Role</a:t>
            </a:r>
            <a:r>
              <a:rPr dirty="0" sz="3200" spc="-65"/>
              <a:t> </a:t>
            </a:r>
            <a:r>
              <a:rPr dirty="0" sz="3200" spc="-5"/>
              <a:t>Checks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425" y="1450079"/>
            <a:ext cx="10807700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Policy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syntax </a:t>
            </a:r>
            <a:r>
              <a:rPr dirty="0" sz="3200" spc="5">
                <a:solidFill>
                  <a:srgbClr val="585858"/>
                </a:solidFill>
                <a:latin typeface="Book Antiqua"/>
                <a:cs typeface="Book Antiqua"/>
              </a:rPr>
              <a:t>can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be utilized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define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role</a:t>
            </a:r>
            <a:r>
              <a:rPr dirty="0" sz="3200" spc="-6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requirements.</a:t>
            </a:r>
            <a:endParaRPr sz="3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85858"/>
              </a:buClr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584200" marR="353060" indent="-5721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A developer executes a policy at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initial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stage that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is  included in authorization service</a:t>
            </a:r>
            <a:r>
              <a:rPr dirty="0" sz="3200" spc="-3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configuration.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8069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View-based</a:t>
            </a:r>
            <a:r>
              <a:rPr dirty="0" sz="3200" spc="-70"/>
              <a:t> </a:t>
            </a:r>
            <a:r>
              <a:rPr dirty="0" sz="3200"/>
              <a:t>Authorization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32103" y="1623060"/>
            <a:ext cx="10528300" cy="756285"/>
          </a:xfrm>
          <a:custGeom>
            <a:avLst/>
            <a:gdLst/>
            <a:ahLst/>
            <a:cxnLst/>
            <a:rect l="l" t="t" r="r" b="b"/>
            <a:pathLst>
              <a:path w="10528300" h="756285">
                <a:moveTo>
                  <a:pt x="0" y="0"/>
                </a:moveTo>
                <a:lnTo>
                  <a:pt x="10527792" y="0"/>
                </a:lnTo>
                <a:lnTo>
                  <a:pt x="10527792" y="755903"/>
                </a:lnTo>
                <a:lnTo>
                  <a:pt x="0" y="755903"/>
                </a:lnTo>
                <a:lnTo>
                  <a:pt x="0" y="0"/>
                </a:lnTo>
                <a:close/>
              </a:path>
            </a:pathLst>
          </a:custGeom>
          <a:solidFill>
            <a:srgbClr val="D0E4F9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2103" y="1623060"/>
            <a:ext cx="10528300" cy="756285"/>
          </a:xfrm>
          <a:custGeom>
            <a:avLst/>
            <a:gdLst/>
            <a:ahLst/>
            <a:cxnLst/>
            <a:rect l="l" t="t" r="r" b="b"/>
            <a:pathLst>
              <a:path w="10528300" h="756285">
                <a:moveTo>
                  <a:pt x="0" y="0"/>
                </a:moveTo>
                <a:lnTo>
                  <a:pt x="10527792" y="0"/>
                </a:lnTo>
                <a:lnTo>
                  <a:pt x="10527792" y="755903"/>
                </a:lnTo>
                <a:lnTo>
                  <a:pt x="0" y="75590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19783" y="1173483"/>
            <a:ext cx="10025380" cy="885825"/>
          </a:xfrm>
          <a:custGeom>
            <a:avLst/>
            <a:gdLst/>
            <a:ahLst/>
            <a:cxnLst/>
            <a:rect l="l" t="t" r="r" b="b"/>
            <a:pathLst>
              <a:path w="10025380" h="885825">
                <a:moveTo>
                  <a:pt x="9877298" y="0"/>
                </a:moveTo>
                <a:lnTo>
                  <a:pt x="147574" y="0"/>
                </a:lnTo>
                <a:lnTo>
                  <a:pt x="100931" y="7522"/>
                </a:lnTo>
                <a:lnTo>
                  <a:pt x="60421" y="28471"/>
                </a:lnTo>
                <a:lnTo>
                  <a:pt x="28475" y="60416"/>
                </a:lnTo>
                <a:lnTo>
                  <a:pt x="7524" y="100927"/>
                </a:lnTo>
                <a:lnTo>
                  <a:pt x="0" y="147574"/>
                </a:lnTo>
                <a:lnTo>
                  <a:pt x="0" y="737857"/>
                </a:lnTo>
                <a:lnTo>
                  <a:pt x="7524" y="784505"/>
                </a:lnTo>
                <a:lnTo>
                  <a:pt x="28475" y="825019"/>
                </a:lnTo>
                <a:lnTo>
                  <a:pt x="60421" y="856967"/>
                </a:lnTo>
                <a:lnTo>
                  <a:pt x="100931" y="877919"/>
                </a:lnTo>
                <a:lnTo>
                  <a:pt x="147574" y="885444"/>
                </a:lnTo>
                <a:lnTo>
                  <a:pt x="9877298" y="885444"/>
                </a:lnTo>
                <a:lnTo>
                  <a:pt x="9923940" y="877919"/>
                </a:lnTo>
                <a:lnTo>
                  <a:pt x="9964450" y="856967"/>
                </a:lnTo>
                <a:lnTo>
                  <a:pt x="9996396" y="825019"/>
                </a:lnTo>
                <a:lnTo>
                  <a:pt x="10017347" y="784505"/>
                </a:lnTo>
                <a:lnTo>
                  <a:pt x="10024872" y="737857"/>
                </a:lnTo>
                <a:lnTo>
                  <a:pt x="10024872" y="147574"/>
                </a:lnTo>
                <a:lnTo>
                  <a:pt x="10017347" y="100927"/>
                </a:lnTo>
                <a:lnTo>
                  <a:pt x="9996396" y="60416"/>
                </a:lnTo>
                <a:lnTo>
                  <a:pt x="9964450" y="28471"/>
                </a:lnTo>
                <a:lnTo>
                  <a:pt x="9923940" y="7522"/>
                </a:lnTo>
                <a:lnTo>
                  <a:pt x="98772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9783" y="1173483"/>
            <a:ext cx="10025380" cy="885825"/>
          </a:xfrm>
          <a:custGeom>
            <a:avLst/>
            <a:gdLst/>
            <a:ahLst/>
            <a:cxnLst/>
            <a:rect l="l" t="t" r="r" b="b"/>
            <a:pathLst>
              <a:path w="10025380" h="885825">
                <a:moveTo>
                  <a:pt x="0" y="147574"/>
                </a:moveTo>
                <a:lnTo>
                  <a:pt x="7524" y="100927"/>
                </a:lnTo>
                <a:lnTo>
                  <a:pt x="28475" y="60416"/>
                </a:lnTo>
                <a:lnTo>
                  <a:pt x="60421" y="28471"/>
                </a:lnTo>
                <a:lnTo>
                  <a:pt x="100931" y="7522"/>
                </a:lnTo>
                <a:lnTo>
                  <a:pt x="147574" y="0"/>
                </a:lnTo>
                <a:lnTo>
                  <a:pt x="9877298" y="0"/>
                </a:lnTo>
                <a:lnTo>
                  <a:pt x="9923940" y="7522"/>
                </a:lnTo>
                <a:lnTo>
                  <a:pt x="9964450" y="28471"/>
                </a:lnTo>
                <a:lnTo>
                  <a:pt x="9996396" y="60416"/>
                </a:lnTo>
                <a:lnTo>
                  <a:pt x="10017347" y="100927"/>
                </a:lnTo>
                <a:lnTo>
                  <a:pt x="10024872" y="147574"/>
                </a:lnTo>
                <a:lnTo>
                  <a:pt x="10024872" y="737857"/>
                </a:lnTo>
                <a:lnTo>
                  <a:pt x="10017347" y="784505"/>
                </a:lnTo>
                <a:lnTo>
                  <a:pt x="9996396" y="825019"/>
                </a:lnTo>
                <a:lnTo>
                  <a:pt x="9964450" y="856967"/>
                </a:lnTo>
                <a:lnTo>
                  <a:pt x="9923940" y="877919"/>
                </a:lnTo>
                <a:lnTo>
                  <a:pt x="9877298" y="885444"/>
                </a:lnTo>
                <a:lnTo>
                  <a:pt x="147574" y="885444"/>
                </a:lnTo>
                <a:lnTo>
                  <a:pt x="100931" y="877919"/>
                </a:lnTo>
                <a:lnTo>
                  <a:pt x="60421" y="856967"/>
                </a:lnTo>
                <a:lnTo>
                  <a:pt x="28475" y="825019"/>
                </a:lnTo>
                <a:lnTo>
                  <a:pt x="7524" y="784505"/>
                </a:lnTo>
                <a:lnTo>
                  <a:pt x="0" y="737857"/>
                </a:lnTo>
                <a:lnTo>
                  <a:pt x="0" y="147574"/>
                </a:lnTo>
                <a:close/>
              </a:path>
            </a:pathLst>
          </a:custGeom>
          <a:ln w="12192">
            <a:solidFill>
              <a:srgbClr val="47A2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29114" y="1278520"/>
            <a:ext cx="9407525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 indent="-635">
              <a:lnSpc>
                <a:spcPts val="2230"/>
              </a:lnSpc>
              <a:spcBef>
                <a:spcPts val="320"/>
              </a:spcBef>
              <a:tabLst>
                <a:tab pos="1429385" algn="l"/>
                <a:tab pos="1953895" algn="l"/>
                <a:tab pos="2781935" algn="l"/>
                <a:tab pos="4439920" algn="l"/>
                <a:tab pos="5358765" algn="l"/>
                <a:tab pos="5718175" algn="l"/>
                <a:tab pos="6460490" algn="l"/>
                <a:tab pos="7256145" algn="l"/>
                <a:tab pos="8016875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v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el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op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ers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 spc="-15">
                <a:solidFill>
                  <a:srgbClr val="585858"/>
                </a:solidFill>
                <a:latin typeface="Book Antiqua"/>
                <a:cs typeface="Book Antiqua"/>
              </a:rPr>
              <a:t>c</a:t>
            </a:r>
            <a:r>
              <a:rPr dirty="0" sz="2000" spc="5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n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 spc="5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cc</a:t>
            </a:r>
            <a:r>
              <a:rPr dirty="0" sz="2000" spc="-15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ss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aut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ho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ri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z</a:t>
            </a:r>
            <a:r>
              <a:rPr dirty="0" sz="2000" spc="5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n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s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er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v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c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 spc="-15">
                <a:solidFill>
                  <a:srgbClr val="585858"/>
                </a:solidFill>
                <a:latin typeface="Book Antiqua"/>
                <a:cs typeface="Book Antiqua"/>
              </a:rPr>
              <a:t>M</a:t>
            </a:r>
            <a:r>
              <a:rPr dirty="0" sz="2000" spc="5">
                <a:solidFill>
                  <a:srgbClr val="585858"/>
                </a:solidFill>
                <a:latin typeface="Book Antiqua"/>
                <a:cs typeface="Book Antiqua"/>
              </a:rPr>
              <a:t>V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C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 spc="-20">
                <a:solidFill>
                  <a:srgbClr val="585858"/>
                </a:solidFill>
                <a:latin typeface="Book Antiqua"/>
                <a:cs typeface="Book Antiqua"/>
              </a:rPr>
              <a:t>v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ie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w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us</a:t>
            </a:r>
            <a:r>
              <a:rPr dirty="0" sz="2000" spc="5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g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de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r>
              <a:rPr dirty="0" sz="2000" spc="-15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nc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y 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injection.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2103" y="2983992"/>
            <a:ext cx="10528300" cy="756285"/>
          </a:xfrm>
          <a:custGeom>
            <a:avLst/>
            <a:gdLst/>
            <a:ahLst/>
            <a:cxnLst/>
            <a:rect l="l" t="t" r="r" b="b"/>
            <a:pathLst>
              <a:path w="10528300" h="756285">
                <a:moveTo>
                  <a:pt x="0" y="0"/>
                </a:moveTo>
                <a:lnTo>
                  <a:pt x="10527792" y="0"/>
                </a:lnTo>
                <a:lnTo>
                  <a:pt x="10527792" y="755904"/>
                </a:lnTo>
                <a:lnTo>
                  <a:pt x="0" y="755904"/>
                </a:lnTo>
                <a:lnTo>
                  <a:pt x="0" y="0"/>
                </a:lnTo>
                <a:close/>
              </a:path>
            </a:pathLst>
          </a:custGeom>
          <a:solidFill>
            <a:srgbClr val="D0E4F9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2103" y="2983992"/>
            <a:ext cx="10528300" cy="756285"/>
          </a:xfrm>
          <a:custGeom>
            <a:avLst/>
            <a:gdLst/>
            <a:ahLst/>
            <a:cxnLst/>
            <a:rect l="l" t="t" r="r" b="b"/>
            <a:pathLst>
              <a:path w="10528300" h="756285">
                <a:moveTo>
                  <a:pt x="0" y="0"/>
                </a:moveTo>
                <a:lnTo>
                  <a:pt x="10527792" y="0"/>
                </a:lnTo>
                <a:lnTo>
                  <a:pt x="10527792" y="755904"/>
                </a:lnTo>
                <a:lnTo>
                  <a:pt x="0" y="75590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33500" y="2540511"/>
            <a:ext cx="10025380" cy="885825"/>
          </a:xfrm>
          <a:custGeom>
            <a:avLst/>
            <a:gdLst/>
            <a:ahLst/>
            <a:cxnLst/>
            <a:rect l="l" t="t" r="r" b="b"/>
            <a:pathLst>
              <a:path w="10025380" h="885825">
                <a:moveTo>
                  <a:pt x="9877298" y="0"/>
                </a:moveTo>
                <a:lnTo>
                  <a:pt x="147574" y="0"/>
                </a:lnTo>
                <a:lnTo>
                  <a:pt x="100931" y="7522"/>
                </a:lnTo>
                <a:lnTo>
                  <a:pt x="60421" y="28471"/>
                </a:lnTo>
                <a:lnTo>
                  <a:pt x="28475" y="60416"/>
                </a:lnTo>
                <a:lnTo>
                  <a:pt x="7524" y="100927"/>
                </a:lnTo>
                <a:lnTo>
                  <a:pt x="0" y="147574"/>
                </a:lnTo>
                <a:lnTo>
                  <a:pt x="0" y="737857"/>
                </a:lnTo>
                <a:lnTo>
                  <a:pt x="7524" y="784505"/>
                </a:lnTo>
                <a:lnTo>
                  <a:pt x="28475" y="825019"/>
                </a:lnTo>
                <a:lnTo>
                  <a:pt x="60421" y="856967"/>
                </a:lnTo>
                <a:lnTo>
                  <a:pt x="100931" y="877919"/>
                </a:lnTo>
                <a:lnTo>
                  <a:pt x="147574" y="885444"/>
                </a:lnTo>
                <a:lnTo>
                  <a:pt x="9877298" y="885444"/>
                </a:lnTo>
                <a:lnTo>
                  <a:pt x="9923940" y="877919"/>
                </a:lnTo>
                <a:lnTo>
                  <a:pt x="9964450" y="856967"/>
                </a:lnTo>
                <a:lnTo>
                  <a:pt x="9996396" y="825019"/>
                </a:lnTo>
                <a:lnTo>
                  <a:pt x="10017347" y="784505"/>
                </a:lnTo>
                <a:lnTo>
                  <a:pt x="10024872" y="737857"/>
                </a:lnTo>
                <a:lnTo>
                  <a:pt x="10024872" y="147574"/>
                </a:lnTo>
                <a:lnTo>
                  <a:pt x="10017347" y="100927"/>
                </a:lnTo>
                <a:lnTo>
                  <a:pt x="9996396" y="60416"/>
                </a:lnTo>
                <a:lnTo>
                  <a:pt x="9964450" y="28471"/>
                </a:lnTo>
                <a:lnTo>
                  <a:pt x="9923940" y="7522"/>
                </a:lnTo>
                <a:lnTo>
                  <a:pt x="98772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33500" y="2540510"/>
            <a:ext cx="10025380" cy="885825"/>
          </a:xfrm>
          <a:custGeom>
            <a:avLst/>
            <a:gdLst/>
            <a:ahLst/>
            <a:cxnLst/>
            <a:rect l="l" t="t" r="r" b="b"/>
            <a:pathLst>
              <a:path w="10025380" h="885825">
                <a:moveTo>
                  <a:pt x="0" y="147574"/>
                </a:moveTo>
                <a:lnTo>
                  <a:pt x="7524" y="100927"/>
                </a:lnTo>
                <a:lnTo>
                  <a:pt x="28475" y="60416"/>
                </a:lnTo>
                <a:lnTo>
                  <a:pt x="60421" y="28471"/>
                </a:lnTo>
                <a:lnTo>
                  <a:pt x="100931" y="7522"/>
                </a:lnTo>
                <a:lnTo>
                  <a:pt x="147574" y="0"/>
                </a:lnTo>
                <a:lnTo>
                  <a:pt x="9877298" y="0"/>
                </a:lnTo>
                <a:lnTo>
                  <a:pt x="9923940" y="7522"/>
                </a:lnTo>
                <a:lnTo>
                  <a:pt x="9964450" y="28471"/>
                </a:lnTo>
                <a:lnTo>
                  <a:pt x="9996396" y="60416"/>
                </a:lnTo>
                <a:lnTo>
                  <a:pt x="10017347" y="100927"/>
                </a:lnTo>
                <a:lnTo>
                  <a:pt x="10024872" y="147574"/>
                </a:lnTo>
                <a:lnTo>
                  <a:pt x="10024872" y="737857"/>
                </a:lnTo>
                <a:lnTo>
                  <a:pt x="10017347" y="784505"/>
                </a:lnTo>
                <a:lnTo>
                  <a:pt x="9996396" y="825019"/>
                </a:lnTo>
                <a:lnTo>
                  <a:pt x="9964450" y="856967"/>
                </a:lnTo>
                <a:lnTo>
                  <a:pt x="9923940" y="877919"/>
                </a:lnTo>
                <a:lnTo>
                  <a:pt x="9877298" y="885444"/>
                </a:lnTo>
                <a:lnTo>
                  <a:pt x="147574" y="885444"/>
                </a:lnTo>
                <a:lnTo>
                  <a:pt x="100931" y="877919"/>
                </a:lnTo>
                <a:lnTo>
                  <a:pt x="60421" y="856967"/>
                </a:lnTo>
                <a:lnTo>
                  <a:pt x="28475" y="825019"/>
                </a:lnTo>
                <a:lnTo>
                  <a:pt x="7524" y="784505"/>
                </a:lnTo>
                <a:lnTo>
                  <a:pt x="0" y="737857"/>
                </a:lnTo>
                <a:lnTo>
                  <a:pt x="0" y="147574"/>
                </a:lnTo>
                <a:close/>
              </a:path>
            </a:pathLst>
          </a:custGeom>
          <a:ln w="12192">
            <a:solidFill>
              <a:srgbClr val="47A2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42031" y="2787488"/>
            <a:ext cx="58045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To inject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 service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into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view,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use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@inject</a:t>
            </a:r>
            <a:r>
              <a:rPr dirty="0" sz="2000" spc="-6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directive.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2103" y="4939284"/>
            <a:ext cx="10528300" cy="756285"/>
          </a:xfrm>
          <a:custGeom>
            <a:avLst/>
            <a:gdLst/>
            <a:ahLst/>
            <a:cxnLst/>
            <a:rect l="l" t="t" r="r" b="b"/>
            <a:pathLst>
              <a:path w="10528300" h="756285">
                <a:moveTo>
                  <a:pt x="0" y="0"/>
                </a:moveTo>
                <a:lnTo>
                  <a:pt x="10527792" y="0"/>
                </a:lnTo>
                <a:lnTo>
                  <a:pt x="10527792" y="755904"/>
                </a:lnTo>
                <a:lnTo>
                  <a:pt x="0" y="755904"/>
                </a:lnTo>
                <a:lnTo>
                  <a:pt x="0" y="0"/>
                </a:lnTo>
                <a:close/>
              </a:path>
            </a:pathLst>
          </a:custGeom>
          <a:solidFill>
            <a:srgbClr val="D0E4F9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2103" y="4939284"/>
            <a:ext cx="10528300" cy="756285"/>
          </a:xfrm>
          <a:custGeom>
            <a:avLst/>
            <a:gdLst/>
            <a:ahLst/>
            <a:cxnLst/>
            <a:rect l="l" t="t" r="r" b="b"/>
            <a:pathLst>
              <a:path w="10528300" h="756285">
                <a:moveTo>
                  <a:pt x="0" y="0"/>
                </a:moveTo>
                <a:lnTo>
                  <a:pt x="10527792" y="0"/>
                </a:lnTo>
                <a:lnTo>
                  <a:pt x="10527792" y="755904"/>
                </a:lnTo>
                <a:lnTo>
                  <a:pt x="0" y="75590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33500" y="3901434"/>
            <a:ext cx="10025380" cy="1481455"/>
          </a:xfrm>
          <a:custGeom>
            <a:avLst/>
            <a:gdLst/>
            <a:ahLst/>
            <a:cxnLst/>
            <a:rect l="l" t="t" r="r" b="b"/>
            <a:pathLst>
              <a:path w="10025380" h="1481454">
                <a:moveTo>
                  <a:pt x="9777984" y="0"/>
                </a:moveTo>
                <a:lnTo>
                  <a:pt x="246888" y="0"/>
                </a:lnTo>
                <a:lnTo>
                  <a:pt x="197132" y="5016"/>
                </a:lnTo>
                <a:lnTo>
                  <a:pt x="150790" y="19402"/>
                </a:lnTo>
                <a:lnTo>
                  <a:pt x="108852" y="42166"/>
                </a:lnTo>
                <a:lnTo>
                  <a:pt x="72313" y="72315"/>
                </a:lnTo>
                <a:lnTo>
                  <a:pt x="42165" y="108855"/>
                </a:lnTo>
                <a:lnTo>
                  <a:pt x="19402" y="150795"/>
                </a:lnTo>
                <a:lnTo>
                  <a:pt x="5016" y="197141"/>
                </a:lnTo>
                <a:lnTo>
                  <a:pt x="0" y="246900"/>
                </a:lnTo>
                <a:lnTo>
                  <a:pt x="0" y="1234439"/>
                </a:lnTo>
                <a:lnTo>
                  <a:pt x="5016" y="1284198"/>
                </a:lnTo>
                <a:lnTo>
                  <a:pt x="19402" y="1330543"/>
                </a:lnTo>
                <a:lnTo>
                  <a:pt x="42165" y="1372480"/>
                </a:lnTo>
                <a:lnTo>
                  <a:pt x="72313" y="1409018"/>
                </a:lnTo>
                <a:lnTo>
                  <a:pt x="108852" y="1439165"/>
                </a:lnTo>
                <a:lnTo>
                  <a:pt x="150790" y="1461927"/>
                </a:lnTo>
                <a:lnTo>
                  <a:pt x="197132" y="1476312"/>
                </a:lnTo>
                <a:lnTo>
                  <a:pt x="246888" y="1481327"/>
                </a:lnTo>
                <a:lnTo>
                  <a:pt x="9777984" y="1481327"/>
                </a:lnTo>
                <a:lnTo>
                  <a:pt x="9827739" y="1476312"/>
                </a:lnTo>
                <a:lnTo>
                  <a:pt x="9874081" y="1461927"/>
                </a:lnTo>
                <a:lnTo>
                  <a:pt x="9916019" y="1439165"/>
                </a:lnTo>
                <a:lnTo>
                  <a:pt x="9952558" y="1409018"/>
                </a:lnTo>
                <a:lnTo>
                  <a:pt x="9982706" y="1372480"/>
                </a:lnTo>
                <a:lnTo>
                  <a:pt x="10005469" y="1330543"/>
                </a:lnTo>
                <a:lnTo>
                  <a:pt x="10019855" y="1284198"/>
                </a:lnTo>
                <a:lnTo>
                  <a:pt x="10024872" y="1234439"/>
                </a:lnTo>
                <a:lnTo>
                  <a:pt x="10024872" y="246900"/>
                </a:lnTo>
                <a:lnTo>
                  <a:pt x="10019855" y="197141"/>
                </a:lnTo>
                <a:lnTo>
                  <a:pt x="10005469" y="150795"/>
                </a:lnTo>
                <a:lnTo>
                  <a:pt x="9982706" y="108855"/>
                </a:lnTo>
                <a:lnTo>
                  <a:pt x="9952558" y="72315"/>
                </a:lnTo>
                <a:lnTo>
                  <a:pt x="9916019" y="42166"/>
                </a:lnTo>
                <a:lnTo>
                  <a:pt x="9874081" y="19402"/>
                </a:lnTo>
                <a:lnTo>
                  <a:pt x="9827739" y="5016"/>
                </a:lnTo>
                <a:lnTo>
                  <a:pt x="9777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33500" y="3901434"/>
            <a:ext cx="10025380" cy="1481455"/>
          </a:xfrm>
          <a:custGeom>
            <a:avLst/>
            <a:gdLst/>
            <a:ahLst/>
            <a:cxnLst/>
            <a:rect l="l" t="t" r="r" b="b"/>
            <a:pathLst>
              <a:path w="10025380" h="1481454">
                <a:moveTo>
                  <a:pt x="0" y="246900"/>
                </a:moveTo>
                <a:lnTo>
                  <a:pt x="5016" y="197141"/>
                </a:lnTo>
                <a:lnTo>
                  <a:pt x="19402" y="150795"/>
                </a:lnTo>
                <a:lnTo>
                  <a:pt x="42165" y="108855"/>
                </a:lnTo>
                <a:lnTo>
                  <a:pt x="72313" y="72315"/>
                </a:lnTo>
                <a:lnTo>
                  <a:pt x="108852" y="42166"/>
                </a:lnTo>
                <a:lnTo>
                  <a:pt x="150790" y="19402"/>
                </a:lnTo>
                <a:lnTo>
                  <a:pt x="197132" y="5016"/>
                </a:lnTo>
                <a:lnTo>
                  <a:pt x="246888" y="0"/>
                </a:lnTo>
                <a:lnTo>
                  <a:pt x="9777984" y="0"/>
                </a:lnTo>
                <a:lnTo>
                  <a:pt x="9827739" y="5016"/>
                </a:lnTo>
                <a:lnTo>
                  <a:pt x="9874081" y="19402"/>
                </a:lnTo>
                <a:lnTo>
                  <a:pt x="9916019" y="42166"/>
                </a:lnTo>
                <a:lnTo>
                  <a:pt x="9952558" y="72315"/>
                </a:lnTo>
                <a:lnTo>
                  <a:pt x="9982706" y="108855"/>
                </a:lnTo>
                <a:lnTo>
                  <a:pt x="10005469" y="150795"/>
                </a:lnTo>
                <a:lnTo>
                  <a:pt x="10019855" y="197141"/>
                </a:lnTo>
                <a:lnTo>
                  <a:pt x="10024872" y="246900"/>
                </a:lnTo>
                <a:lnTo>
                  <a:pt x="10024872" y="1234439"/>
                </a:lnTo>
                <a:lnTo>
                  <a:pt x="10019855" y="1284198"/>
                </a:lnTo>
                <a:lnTo>
                  <a:pt x="10005469" y="1330543"/>
                </a:lnTo>
                <a:lnTo>
                  <a:pt x="9982706" y="1372480"/>
                </a:lnTo>
                <a:lnTo>
                  <a:pt x="9952558" y="1409018"/>
                </a:lnTo>
                <a:lnTo>
                  <a:pt x="9916019" y="1439165"/>
                </a:lnTo>
                <a:lnTo>
                  <a:pt x="9874081" y="1461927"/>
                </a:lnTo>
                <a:lnTo>
                  <a:pt x="9827739" y="1476312"/>
                </a:lnTo>
                <a:lnTo>
                  <a:pt x="9777984" y="1481327"/>
                </a:lnTo>
                <a:lnTo>
                  <a:pt x="246888" y="1481327"/>
                </a:lnTo>
                <a:lnTo>
                  <a:pt x="197132" y="1476312"/>
                </a:lnTo>
                <a:lnTo>
                  <a:pt x="150790" y="1461927"/>
                </a:lnTo>
                <a:lnTo>
                  <a:pt x="108852" y="1439165"/>
                </a:lnTo>
                <a:lnTo>
                  <a:pt x="72313" y="1409018"/>
                </a:lnTo>
                <a:lnTo>
                  <a:pt x="42165" y="1372480"/>
                </a:lnTo>
                <a:lnTo>
                  <a:pt x="19402" y="1330543"/>
                </a:lnTo>
                <a:lnTo>
                  <a:pt x="5016" y="1284198"/>
                </a:lnTo>
                <a:lnTo>
                  <a:pt x="0" y="1234439"/>
                </a:lnTo>
                <a:lnTo>
                  <a:pt x="0" y="246900"/>
                </a:lnTo>
                <a:close/>
              </a:path>
            </a:pathLst>
          </a:custGeom>
          <a:ln w="12192">
            <a:solidFill>
              <a:srgbClr val="47A2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71088" y="4302784"/>
            <a:ext cx="9349740" cy="619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100"/>
              </a:spcBef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To implement authorization service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all the views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at a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time, add the</a:t>
            </a:r>
            <a:r>
              <a:rPr dirty="0" sz="2000" spc="-15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Courier New"/>
                <a:cs typeface="Courier New"/>
              </a:rPr>
              <a:t>@inject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35"/>
              </a:lnSpc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directive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into the </a:t>
            </a:r>
            <a:r>
              <a:rPr dirty="0" sz="2000" spc="-5" i="1">
                <a:solidFill>
                  <a:srgbClr val="585858"/>
                </a:solidFill>
                <a:latin typeface="Courier New"/>
                <a:cs typeface="Courier New"/>
              </a:rPr>
              <a:t>_ViewImports.cshtml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file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of 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Views</a:t>
            </a:r>
            <a:r>
              <a:rPr dirty="0" sz="2000" spc="-4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directory.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18" name="object 1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4296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ASP.NET</a:t>
            </a:r>
            <a:r>
              <a:rPr dirty="0" sz="3200" spc="-80"/>
              <a:t> </a:t>
            </a:r>
            <a:r>
              <a:rPr dirty="0" sz="3200"/>
              <a:t>Selectors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1252" y="1677929"/>
            <a:ext cx="5367655" cy="1216660"/>
          </a:xfrm>
          <a:custGeom>
            <a:avLst/>
            <a:gdLst/>
            <a:ahLst/>
            <a:cxnLst/>
            <a:rect l="l" t="t" r="r" b="b"/>
            <a:pathLst>
              <a:path w="5367655" h="1216660">
                <a:moveTo>
                  <a:pt x="5164836" y="0"/>
                </a:moveTo>
                <a:lnTo>
                  <a:pt x="202692" y="0"/>
                </a:lnTo>
                <a:lnTo>
                  <a:pt x="156218" y="5352"/>
                </a:lnTo>
                <a:lnTo>
                  <a:pt x="113555" y="20600"/>
                </a:lnTo>
                <a:lnTo>
                  <a:pt x="75920" y="44527"/>
                </a:lnTo>
                <a:lnTo>
                  <a:pt x="44531" y="75915"/>
                </a:lnTo>
                <a:lnTo>
                  <a:pt x="20602" y="113550"/>
                </a:lnTo>
                <a:lnTo>
                  <a:pt x="5353" y="156214"/>
                </a:lnTo>
                <a:lnTo>
                  <a:pt x="0" y="202691"/>
                </a:lnTo>
                <a:lnTo>
                  <a:pt x="0" y="1013447"/>
                </a:lnTo>
                <a:lnTo>
                  <a:pt x="5353" y="1059925"/>
                </a:lnTo>
                <a:lnTo>
                  <a:pt x="20602" y="1102591"/>
                </a:lnTo>
                <a:lnTo>
                  <a:pt x="44531" y="1140228"/>
                </a:lnTo>
                <a:lnTo>
                  <a:pt x="75920" y="1171619"/>
                </a:lnTo>
                <a:lnTo>
                  <a:pt x="113555" y="1195548"/>
                </a:lnTo>
                <a:lnTo>
                  <a:pt x="156218" y="1210798"/>
                </a:lnTo>
                <a:lnTo>
                  <a:pt x="202692" y="1216151"/>
                </a:lnTo>
                <a:lnTo>
                  <a:pt x="5164836" y="1216151"/>
                </a:lnTo>
                <a:lnTo>
                  <a:pt x="5211309" y="1210798"/>
                </a:lnTo>
                <a:lnTo>
                  <a:pt x="5253972" y="1195548"/>
                </a:lnTo>
                <a:lnTo>
                  <a:pt x="5291607" y="1171619"/>
                </a:lnTo>
                <a:lnTo>
                  <a:pt x="5322996" y="1140228"/>
                </a:lnTo>
                <a:lnTo>
                  <a:pt x="5346925" y="1102591"/>
                </a:lnTo>
                <a:lnTo>
                  <a:pt x="5362174" y="1059925"/>
                </a:lnTo>
                <a:lnTo>
                  <a:pt x="5367528" y="1013447"/>
                </a:lnTo>
                <a:lnTo>
                  <a:pt x="5367528" y="202691"/>
                </a:lnTo>
                <a:lnTo>
                  <a:pt x="5362174" y="156214"/>
                </a:lnTo>
                <a:lnTo>
                  <a:pt x="5346925" y="113550"/>
                </a:lnTo>
                <a:lnTo>
                  <a:pt x="5322996" y="75915"/>
                </a:lnTo>
                <a:lnTo>
                  <a:pt x="5291607" y="44527"/>
                </a:lnTo>
                <a:lnTo>
                  <a:pt x="5253972" y="20600"/>
                </a:lnTo>
                <a:lnTo>
                  <a:pt x="5211309" y="5352"/>
                </a:lnTo>
                <a:lnTo>
                  <a:pt x="5164836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252" y="1677929"/>
            <a:ext cx="5367655" cy="1216660"/>
          </a:xfrm>
          <a:custGeom>
            <a:avLst/>
            <a:gdLst/>
            <a:ahLst/>
            <a:cxnLst/>
            <a:rect l="l" t="t" r="r" b="b"/>
            <a:pathLst>
              <a:path w="5367655" h="1216660">
                <a:moveTo>
                  <a:pt x="0" y="202691"/>
                </a:moveTo>
                <a:lnTo>
                  <a:pt x="5353" y="156214"/>
                </a:lnTo>
                <a:lnTo>
                  <a:pt x="20602" y="113550"/>
                </a:lnTo>
                <a:lnTo>
                  <a:pt x="44531" y="75915"/>
                </a:lnTo>
                <a:lnTo>
                  <a:pt x="75920" y="44527"/>
                </a:lnTo>
                <a:lnTo>
                  <a:pt x="113555" y="20600"/>
                </a:lnTo>
                <a:lnTo>
                  <a:pt x="156218" y="5352"/>
                </a:lnTo>
                <a:lnTo>
                  <a:pt x="202692" y="0"/>
                </a:lnTo>
                <a:lnTo>
                  <a:pt x="5164836" y="0"/>
                </a:lnTo>
                <a:lnTo>
                  <a:pt x="5211309" y="5352"/>
                </a:lnTo>
                <a:lnTo>
                  <a:pt x="5253972" y="20600"/>
                </a:lnTo>
                <a:lnTo>
                  <a:pt x="5291607" y="44527"/>
                </a:lnTo>
                <a:lnTo>
                  <a:pt x="5322996" y="75915"/>
                </a:lnTo>
                <a:lnTo>
                  <a:pt x="5346925" y="113550"/>
                </a:lnTo>
                <a:lnTo>
                  <a:pt x="5362174" y="156214"/>
                </a:lnTo>
                <a:lnTo>
                  <a:pt x="5367528" y="202691"/>
                </a:lnTo>
                <a:lnTo>
                  <a:pt x="5367528" y="1013447"/>
                </a:lnTo>
                <a:lnTo>
                  <a:pt x="5362174" y="1059925"/>
                </a:lnTo>
                <a:lnTo>
                  <a:pt x="5346925" y="1102591"/>
                </a:lnTo>
                <a:lnTo>
                  <a:pt x="5322996" y="1140228"/>
                </a:lnTo>
                <a:lnTo>
                  <a:pt x="5291607" y="1171619"/>
                </a:lnTo>
                <a:lnTo>
                  <a:pt x="5253972" y="1195548"/>
                </a:lnTo>
                <a:lnTo>
                  <a:pt x="5211309" y="1210798"/>
                </a:lnTo>
                <a:lnTo>
                  <a:pt x="5164836" y="1216151"/>
                </a:lnTo>
                <a:lnTo>
                  <a:pt x="202692" y="1216151"/>
                </a:lnTo>
                <a:lnTo>
                  <a:pt x="156218" y="1210798"/>
                </a:lnTo>
                <a:lnTo>
                  <a:pt x="113555" y="1195548"/>
                </a:lnTo>
                <a:lnTo>
                  <a:pt x="75920" y="1171619"/>
                </a:lnTo>
                <a:lnTo>
                  <a:pt x="44531" y="1140228"/>
                </a:lnTo>
                <a:lnTo>
                  <a:pt x="20602" y="1102591"/>
                </a:lnTo>
                <a:lnTo>
                  <a:pt x="5353" y="1059925"/>
                </a:lnTo>
                <a:lnTo>
                  <a:pt x="0" y="1013447"/>
                </a:lnTo>
                <a:lnTo>
                  <a:pt x="0" y="2026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4864" y="1948324"/>
            <a:ext cx="4512310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Properties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related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action methods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are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known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as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action</a:t>
            </a:r>
            <a:r>
              <a:rPr dirty="0" sz="2000" spc="-3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selectors.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252" y="3081531"/>
            <a:ext cx="5367655" cy="1217930"/>
          </a:xfrm>
          <a:custGeom>
            <a:avLst/>
            <a:gdLst/>
            <a:ahLst/>
            <a:cxnLst/>
            <a:rect l="l" t="t" r="r" b="b"/>
            <a:pathLst>
              <a:path w="5367655" h="1217929">
                <a:moveTo>
                  <a:pt x="5164582" y="0"/>
                </a:moveTo>
                <a:lnTo>
                  <a:pt x="202946" y="0"/>
                </a:lnTo>
                <a:lnTo>
                  <a:pt x="156414" y="5359"/>
                </a:lnTo>
                <a:lnTo>
                  <a:pt x="113698" y="20626"/>
                </a:lnTo>
                <a:lnTo>
                  <a:pt x="76016" y="44582"/>
                </a:lnTo>
                <a:lnTo>
                  <a:pt x="44586" y="76011"/>
                </a:lnTo>
                <a:lnTo>
                  <a:pt x="20628" y="113692"/>
                </a:lnTo>
                <a:lnTo>
                  <a:pt x="5360" y="156410"/>
                </a:lnTo>
                <a:lnTo>
                  <a:pt x="0" y="202946"/>
                </a:lnTo>
                <a:lnTo>
                  <a:pt x="0" y="1014717"/>
                </a:lnTo>
                <a:lnTo>
                  <a:pt x="5360" y="1061253"/>
                </a:lnTo>
                <a:lnTo>
                  <a:pt x="20628" y="1103973"/>
                </a:lnTo>
                <a:lnTo>
                  <a:pt x="44586" y="1141657"/>
                </a:lnTo>
                <a:lnTo>
                  <a:pt x="76016" y="1173088"/>
                </a:lnTo>
                <a:lnTo>
                  <a:pt x="113698" y="1197046"/>
                </a:lnTo>
                <a:lnTo>
                  <a:pt x="156414" y="1212315"/>
                </a:lnTo>
                <a:lnTo>
                  <a:pt x="202946" y="1217676"/>
                </a:lnTo>
                <a:lnTo>
                  <a:pt x="5164582" y="1217676"/>
                </a:lnTo>
                <a:lnTo>
                  <a:pt x="5211113" y="1212315"/>
                </a:lnTo>
                <a:lnTo>
                  <a:pt x="5253829" y="1197046"/>
                </a:lnTo>
                <a:lnTo>
                  <a:pt x="5291511" y="1173088"/>
                </a:lnTo>
                <a:lnTo>
                  <a:pt x="5322941" y="1141657"/>
                </a:lnTo>
                <a:lnTo>
                  <a:pt x="5346899" y="1103973"/>
                </a:lnTo>
                <a:lnTo>
                  <a:pt x="5362167" y="1061253"/>
                </a:lnTo>
                <a:lnTo>
                  <a:pt x="5367528" y="1014717"/>
                </a:lnTo>
                <a:lnTo>
                  <a:pt x="5367528" y="202946"/>
                </a:lnTo>
                <a:lnTo>
                  <a:pt x="5362167" y="156410"/>
                </a:lnTo>
                <a:lnTo>
                  <a:pt x="5346899" y="113692"/>
                </a:lnTo>
                <a:lnTo>
                  <a:pt x="5322941" y="76011"/>
                </a:lnTo>
                <a:lnTo>
                  <a:pt x="5291511" y="44582"/>
                </a:lnTo>
                <a:lnTo>
                  <a:pt x="5253829" y="20626"/>
                </a:lnTo>
                <a:lnTo>
                  <a:pt x="5211113" y="5359"/>
                </a:lnTo>
                <a:lnTo>
                  <a:pt x="5164582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252" y="3081531"/>
            <a:ext cx="5367655" cy="1217930"/>
          </a:xfrm>
          <a:custGeom>
            <a:avLst/>
            <a:gdLst/>
            <a:ahLst/>
            <a:cxnLst/>
            <a:rect l="l" t="t" r="r" b="b"/>
            <a:pathLst>
              <a:path w="5367655" h="1217929">
                <a:moveTo>
                  <a:pt x="0" y="202946"/>
                </a:moveTo>
                <a:lnTo>
                  <a:pt x="5360" y="156410"/>
                </a:lnTo>
                <a:lnTo>
                  <a:pt x="20628" y="113692"/>
                </a:lnTo>
                <a:lnTo>
                  <a:pt x="44586" y="76011"/>
                </a:lnTo>
                <a:lnTo>
                  <a:pt x="76016" y="44582"/>
                </a:lnTo>
                <a:lnTo>
                  <a:pt x="113698" y="20626"/>
                </a:lnTo>
                <a:lnTo>
                  <a:pt x="156414" y="5359"/>
                </a:lnTo>
                <a:lnTo>
                  <a:pt x="202946" y="0"/>
                </a:lnTo>
                <a:lnTo>
                  <a:pt x="5164582" y="0"/>
                </a:lnTo>
                <a:lnTo>
                  <a:pt x="5211113" y="5359"/>
                </a:lnTo>
                <a:lnTo>
                  <a:pt x="5253829" y="20626"/>
                </a:lnTo>
                <a:lnTo>
                  <a:pt x="5291511" y="44582"/>
                </a:lnTo>
                <a:lnTo>
                  <a:pt x="5322941" y="76011"/>
                </a:lnTo>
                <a:lnTo>
                  <a:pt x="5346899" y="113692"/>
                </a:lnTo>
                <a:lnTo>
                  <a:pt x="5362167" y="156410"/>
                </a:lnTo>
                <a:lnTo>
                  <a:pt x="5367528" y="202946"/>
                </a:lnTo>
                <a:lnTo>
                  <a:pt x="5367528" y="1014717"/>
                </a:lnTo>
                <a:lnTo>
                  <a:pt x="5362167" y="1061253"/>
                </a:lnTo>
                <a:lnTo>
                  <a:pt x="5346899" y="1103973"/>
                </a:lnTo>
                <a:lnTo>
                  <a:pt x="5322941" y="1141657"/>
                </a:lnTo>
                <a:lnTo>
                  <a:pt x="5291511" y="1173088"/>
                </a:lnTo>
                <a:lnTo>
                  <a:pt x="5253829" y="1197046"/>
                </a:lnTo>
                <a:lnTo>
                  <a:pt x="5211113" y="1212315"/>
                </a:lnTo>
                <a:lnTo>
                  <a:pt x="5164582" y="1217676"/>
                </a:lnTo>
                <a:lnTo>
                  <a:pt x="202946" y="1217676"/>
                </a:lnTo>
                <a:lnTo>
                  <a:pt x="156414" y="1212315"/>
                </a:lnTo>
                <a:lnTo>
                  <a:pt x="113698" y="1197046"/>
                </a:lnTo>
                <a:lnTo>
                  <a:pt x="76016" y="1173088"/>
                </a:lnTo>
                <a:lnTo>
                  <a:pt x="44586" y="1141657"/>
                </a:lnTo>
                <a:lnTo>
                  <a:pt x="20628" y="1103973"/>
                </a:lnTo>
                <a:lnTo>
                  <a:pt x="5360" y="1061253"/>
                </a:lnTo>
                <a:lnTo>
                  <a:pt x="0" y="1014717"/>
                </a:lnTo>
                <a:lnTo>
                  <a:pt x="0" y="202946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4864" y="3210275"/>
            <a:ext cx="4997450" cy="89979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265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 action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selector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is used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determine the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action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method that gets invoked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in response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request.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252" y="4485135"/>
            <a:ext cx="5367655" cy="1217930"/>
          </a:xfrm>
          <a:custGeom>
            <a:avLst/>
            <a:gdLst/>
            <a:ahLst/>
            <a:cxnLst/>
            <a:rect l="l" t="t" r="r" b="b"/>
            <a:pathLst>
              <a:path w="5367655" h="1217929">
                <a:moveTo>
                  <a:pt x="5164582" y="0"/>
                </a:moveTo>
                <a:lnTo>
                  <a:pt x="202946" y="0"/>
                </a:lnTo>
                <a:lnTo>
                  <a:pt x="156414" y="5359"/>
                </a:lnTo>
                <a:lnTo>
                  <a:pt x="113698" y="20626"/>
                </a:lnTo>
                <a:lnTo>
                  <a:pt x="76016" y="44582"/>
                </a:lnTo>
                <a:lnTo>
                  <a:pt x="44586" y="76011"/>
                </a:lnTo>
                <a:lnTo>
                  <a:pt x="20628" y="113692"/>
                </a:lnTo>
                <a:lnTo>
                  <a:pt x="5360" y="156410"/>
                </a:lnTo>
                <a:lnTo>
                  <a:pt x="0" y="202945"/>
                </a:lnTo>
                <a:lnTo>
                  <a:pt x="0" y="1014717"/>
                </a:lnTo>
                <a:lnTo>
                  <a:pt x="5360" y="1061253"/>
                </a:lnTo>
                <a:lnTo>
                  <a:pt x="20628" y="1103973"/>
                </a:lnTo>
                <a:lnTo>
                  <a:pt x="44586" y="1141657"/>
                </a:lnTo>
                <a:lnTo>
                  <a:pt x="76016" y="1173088"/>
                </a:lnTo>
                <a:lnTo>
                  <a:pt x="113698" y="1197046"/>
                </a:lnTo>
                <a:lnTo>
                  <a:pt x="156414" y="1212315"/>
                </a:lnTo>
                <a:lnTo>
                  <a:pt x="202946" y="1217676"/>
                </a:lnTo>
                <a:lnTo>
                  <a:pt x="5164582" y="1217676"/>
                </a:lnTo>
                <a:lnTo>
                  <a:pt x="5211113" y="1212315"/>
                </a:lnTo>
                <a:lnTo>
                  <a:pt x="5253829" y="1197046"/>
                </a:lnTo>
                <a:lnTo>
                  <a:pt x="5291511" y="1173088"/>
                </a:lnTo>
                <a:lnTo>
                  <a:pt x="5322941" y="1141657"/>
                </a:lnTo>
                <a:lnTo>
                  <a:pt x="5346899" y="1103973"/>
                </a:lnTo>
                <a:lnTo>
                  <a:pt x="5362167" y="1061253"/>
                </a:lnTo>
                <a:lnTo>
                  <a:pt x="5367528" y="1014717"/>
                </a:lnTo>
                <a:lnTo>
                  <a:pt x="5367528" y="202945"/>
                </a:lnTo>
                <a:lnTo>
                  <a:pt x="5362167" y="156410"/>
                </a:lnTo>
                <a:lnTo>
                  <a:pt x="5346899" y="113692"/>
                </a:lnTo>
                <a:lnTo>
                  <a:pt x="5322941" y="76011"/>
                </a:lnTo>
                <a:lnTo>
                  <a:pt x="5291511" y="44582"/>
                </a:lnTo>
                <a:lnTo>
                  <a:pt x="5253829" y="20626"/>
                </a:lnTo>
                <a:lnTo>
                  <a:pt x="5211113" y="5359"/>
                </a:lnTo>
                <a:lnTo>
                  <a:pt x="5164582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252" y="4485135"/>
            <a:ext cx="5367655" cy="1217930"/>
          </a:xfrm>
          <a:custGeom>
            <a:avLst/>
            <a:gdLst/>
            <a:ahLst/>
            <a:cxnLst/>
            <a:rect l="l" t="t" r="r" b="b"/>
            <a:pathLst>
              <a:path w="5367655" h="1217929">
                <a:moveTo>
                  <a:pt x="0" y="202945"/>
                </a:moveTo>
                <a:lnTo>
                  <a:pt x="5360" y="156410"/>
                </a:lnTo>
                <a:lnTo>
                  <a:pt x="20628" y="113692"/>
                </a:lnTo>
                <a:lnTo>
                  <a:pt x="44586" y="76011"/>
                </a:lnTo>
                <a:lnTo>
                  <a:pt x="76016" y="44582"/>
                </a:lnTo>
                <a:lnTo>
                  <a:pt x="113698" y="20626"/>
                </a:lnTo>
                <a:lnTo>
                  <a:pt x="156414" y="5359"/>
                </a:lnTo>
                <a:lnTo>
                  <a:pt x="202946" y="0"/>
                </a:lnTo>
                <a:lnTo>
                  <a:pt x="5164582" y="0"/>
                </a:lnTo>
                <a:lnTo>
                  <a:pt x="5211113" y="5359"/>
                </a:lnTo>
                <a:lnTo>
                  <a:pt x="5253829" y="20626"/>
                </a:lnTo>
                <a:lnTo>
                  <a:pt x="5291511" y="44582"/>
                </a:lnTo>
                <a:lnTo>
                  <a:pt x="5322941" y="76011"/>
                </a:lnTo>
                <a:lnTo>
                  <a:pt x="5346899" y="113692"/>
                </a:lnTo>
                <a:lnTo>
                  <a:pt x="5362167" y="156410"/>
                </a:lnTo>
                <a:lnTo>
                  <a:pt x="5367528" y="202945"/>
                </a:lnTo>
                <a:lnTo>
                  <a:pt x="5367528" y="1014717"/>
                </a:lnTo>
                <a:lnTo>
                  <a:pt x="5362167" y="1061253"/>
                </a:lnTo>
                <a:lnTo>
                  <a:pt x="5346899" y="1103973"/>
                </a:lnTo>
                <a:lnTo>
                  <a:pt x="5322941" y="1141657"/>
                </a:lnTo>
                <a:lnTo>
                  <a:pt x="5291511" y="1173088"/>
                </a:lnTo>
                <a:lnTo>
                  <a:pt x="5253829" y="1197046"/>
                </a:lnTo>
                <a:lnTo>
                  <a:pt x="5211113" y="1212315"/>
                </a:lnTo>
                <a:lnTo>
                  <a:pt x="5164582" y="1217676"/>
                </a:lnTo>
                <a:lnTo>
                  <a:pt x="202946" y="1217676"/>
                </a:lnTo>
                <a:lnTo>
                  <a:pt x="156414" y="1212315"/>
                </a:lnTo>
                <a:lnTo>
                  <a:pt x="113698" y="1197046"/>
                </a:lnTo>
                <a:lnTo>
                  <a:pt x="76016" y="1173088"/>
                </a:lnTo>
                <a:lnTo>
                  <a:pt x="44586" y="1141657"/>
                </a:lnTo>
                <a:lnTo>
                  <a:pt x="20628" y="1103973"/>
                </a:lnTo>
                <a:lnTo>
                  <a:pt x="5360" y="1061253"/>
                </a:lnTo>
                <a:lnTo>
                  <a:pt x="0" y="1014717"/>
                </a:lnTo>
                <a:lnTo>
                  <a:pt x="0" y="202945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4864" y="4756325"/>
            <a:ext cx="3948429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action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method to be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selected</a:t>
            </a:r>
            <a:r>
              <a:rPr dirty="0" sz="2000" spc="-8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is  determined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by the Routing</a:t>
            </a:r>
            <a:r>
              <a:rPr dirty="0" sz="2000" spc="-7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engine.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72143" y="3828288"/>
            <a:ext cx="2286000" cy="396875"/>
          </a:xfrm>
          <a:custGeom>
            <a:avLst/>
            <a:gdLst/>
            <a:ahLst/>
            <a:cxnLst/>
            <a:rect l="l" t="t" r="r" b="b"/>
            <a:pathLst>
              <a:path w="2286000" h="396875">
                <a:moveTo>
                  <a:pt x="0" y="0"/>
                </a:moveTo>
                <a:lnTo>
                  <a:pt x="0" y="198335"/>
                </a:lnTo>
                <a:lnTo>
                  <a:pt x="2285580" y="198335"/>
                </a:lnTo>
                <a:lnTo>
                  <a:pt x="2285580" y="396671"/>
                </a:lnTo>
              </a:path>
            </a:pathLst>
          </a:custGeom>
          <a:ln w="12191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72143" y="3828288"/>
            <a:ext cx="0" cy="396875"/>
          </a:xfrm>
          <a:custGeom>
            <a:avLst/>
            <a:gdLst/>
            <a:ahLst/>
            <a:cxnLst/>
            <a:rect l="l" t="t" r="r" b="b"/>
            <a:pathLst>
              <a:path w="0" h="396875">
                <a:moveTo>
                  <a:pt x="0" y="0"/>
                </a:moveTo>
                <a:lnTo>
                  <a:pt x="0" y="396671"/>
                </a:lnTo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87664" y="3828288"/>
            <a:ext cx="2286000" cy="396875"/>
          </a:xfrm>
          <a:custGeom>
            <a:avLst/>
            <a:gdLst/>
            <a:ahLst/>
            <a:cxnLst/>
            <a:rect l="l" t="t" r="r" b="b"/>
            <a:pathLst>
              <a:path w="2286000" h="396875">
                <a:moveTo>
                  <a:pt x="2285580" y="0"/>
                </a:moveTo>
                <a:lnTo>
                  <a:pt x="2285580" y="198335"/>
                </a:lnTo>
                <a:lnTo>
                  <a:pt x="0" y="198335"/>
                </a:lnTo>
                <a:lnTo>
                  <a:pt x="0" y="396671"/>
                </a:lnTo>
              </a:path>
            </a:pathLst>
          </a:custGeom>
          <a:ln w="12191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24215" y="2880359"/>
            <a:ext cx="1897379" cy="95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228685" y="2953504"/>
            <a:ext cx="1087755" cy="7327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 indent="78740">
              <a:lnSpc>
                <a:spcPts val="2690"/>
              </a:lnSpc>
              <a:spcBef>
                <a:spcPts val="345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ec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tor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39740" y="4221479"/>
            <a:ext cx="1895843" cy="95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10875" y="4465094"/>
            <a:ext cx="1750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ActionName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24215" y="4221479"/>
            <a:ext cx="1897379" cy="95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009261" y="4465094"/>
            <a:ext cx="1525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Non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tion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110215" y="4221479"/>
            <a:ext cx="1895855" cy="950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200317" y="4465094"/>
            <a:ext cx="17138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ActionVerbs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23" name="object 23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014" y="211327"/>
            <a:ext cx="77851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ActionName, NonAction, and</a:t>
            </a:r>
            <a:r>
              <a:rPr dirty="0" sz="3200" spc="-100"/>
              <a:t> </a:t>
            </a:r>
            <a:r>
              <a:rPr dirty="0" sz="3200"/>
              <a:t>ActionVerbs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6275" y="1391411"/>
            <a:ext cx="10193020" cy="830580"/>
          </a:xfrm>
          <a:prstGeom prst="rect">
            <a:avLst/>
          </a:prstGeom>
          <a:solidFill>
            <a:srgbClr val="FBF3D1"/>
          </a:solidFill>
          <a:ln w="9144">
            <a:solidFill>
              <a:srgbClr val="C05A39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167640" marR="1499870" indent="-76200">
              <a:lnSpc>
                <a:spcPct val="100000"/>
              </a:lnSpc>
              <a:spcBef>
                <a:spcPts val="185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ActionName attribute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be used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to define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name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other than the method</a:t>
            </a:r>
            <a:r>
              <a:rPr dirty="0" sz="2400" spc="6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name.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6275" y="2628900"/>
            <a:ext cx="10193020" cy="832485"/>
          </a:xfrm>
          <a:prstGeom prst="rect">
            <a:avLst/>
          </a:prstGeom>
          <a:solidFill>
            <a:srgbClr val="FBF3D1"/>
          </a:solidFill>
          <a:ln w="9144">
            <a:solidFill>
              <a:srgbClr val="C05A39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91440" marR="527685">
              <a:lnSpc>
                <a:spcPct val="100000"/>
              </a:lnSpc>
              <a:spcBef>
                <a:spcPts val="195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NonAction attribute spots the public method of controller class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non-  action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method.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6275" y="3791711"/>
            <a:ext cx="10193020" cy="1569720"/>
          </a:xfrm>
          <a:prstGeom prst="rect">
            <a:avLst/>
          </a:prstGeom>
          <a:solidFill>
            <a:srgbClr val="FBF3D1"/>
          </a:solidFill>
          <a:ln w="9144">
            <a:solidFill>
              <a:srgbClr val="C05A39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algn="just" marL="91440" marR="83185">
              <a:lnSpc>
                <a:spcPct val="99000"/>
              </a:lnSpc>
              <a:spcBef>
                <a:spcPts val="225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When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need to regulate the selection of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method as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per  the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HTTP request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method,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ActionVerbs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selector is applied.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Some 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ActionVerbs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supported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MVC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framework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HttpGet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,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HttpPut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, 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HttpPost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,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HttpDelete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,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HttpOptions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, and</a:t>
            </a:r>
            <a:r>
              <a:rPr dirty="0" sz="2400" spc="-6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HttpPatch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014" y="211327"/>
            <a:ext cx="28028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HTTP</a:t>
            </a:r>
            <a:r>
              <a:rPr dirty="0" sz="3200" spc="-85"/>
              <a:t> </a:t>
            </a:r>
            <a:r>
              <a:rPr dirty="0" sz="3200"/>
              <a:t>Methods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60133" y="1184973"/>
            <a:ext cx="1597660" cy="391795"/>
          </a:xfrm>
          <a:custGeom>
            <a:avLst/>
            <a:gdLst/>
            <a:ahLst/>
            <a:cxnLst/>
            <a:rect l="l" t="t" r="r" b="b"/>
            <a:pathLst>
              <a:path w="1597660" h="391794">
                <a:moveTo>
                  <a:pt x="0" y="0"/>
                </a:moveTo>
                <a:lnTo>
                  <a:pt x="1597659" y="0"/>
                </a:lnTo>
                <a:lnTo>
                  <a:pt x="1597659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57793" y="1184973"/>
            <a:ext cx="10096500" cy="391795"/>
          </a:xfrm>
          <a:custGeom>
            <a:avLst/>
            <a:gdLst/>
            <a:ahLst/>
            <a:cxnLst/>
            <a:rect l="l" t="t" r="r" b="b"/>
            <a:pathLst>
              <a:path w="10096500" h="391794">
                <a:moveTo>
                  <a:pt x="0" y="0"/>
                </a:moveTo>
                <a:lnTo>
                  <a:pt x="10096500" y="0"/>
                </a:lnTo>
                <a:lnTo>
                  <a:pt x="10096500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133" y="1576324"/>
            <a:ext cx="1597660" cy="782955"/>
          </a:xfrm>
          <a:custGeom>
            <a:avLst/>
            <a:gdLst/>
            <a:ahLst/>
            <a:cxnLst/>
            <a:rect l="l" t="t" r="r" b="b"/>
            <a:pathLst>
              <a:path w="1597660" h="782955">
                <a:moveTo>
                  <a:pt x="0" y="0"/>
                </a:moveTo>
                <a:lnTo>
                  <a:pt x="1597659" y="0"/>
                </a:lnTo>
                <a:lnTo>
                  <a:pt x="1597659" y="782701"/>
                </a:lnTo>
                <a:lnTo>
                  <a:pt x="0" y="782701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57793" y="1576324"/>
            <a:ext cx="10096500" cy="782955"/>
          </a:xfrm>
          <a:custGeom>
            <a:avLst/>
            <a:gdLst/>
            <a:ahLst/>
            <a:cxnLst/>
            <a:rect l="l" t="t" r="r" b="b"/>
            <a:pathLst>
              <a:path w="10096500" h="782955">
                <a:moveTo>
                  <a:pt x="0" y="0"/>
                </a:moveTo>
                <a:lnTo>
                  <a:pt x="10096500" y="0"/>
                </a:lnTo>
                <a:lnTo>
                  <a:pt x="10096500" y="782701"/>
                </a:lnTo>
                <a:lnTo>
                  <a:pt x="0" y="782701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0133" y="2359025"/>
            <a:ext cx="1597660" cy="391795"/>
          </a:xfrm>
          <a:custGeom>
            <a:avLst/>
            <a:gdLst/>
            <a:ahLst/>
            <a:cxnLst/>
            <a:rect l="l" t="t" r="r" b="b"/>
            <a:pathLst>
              <a:path w="1597660" h="391794">
                <a:moveTo>
                  <a:pt x="0" y="0"/>
                </a:moveTo>
                <a:lnTo>
                  <a:pt x="1597659" y="0"/>
                </a:lnTo>
                <a:lnTo>
                  <a:pt x="1597659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57793" y="2359025"/>
            <a:ext cx="10096500" cy="391795"/>
          </a:xfrm>
          <a:custGeom>
            <a:avLst/>
            <a:gdLst/>
            <a:ahLst/>
            <a:cxnLst/>
            <a:rect l="l" t="t" r="r" b="b"/>
            <a:pathLst>
              <a:path w="10096500" h="391794">
                <a:moveTo>
                  <a:pt x="0" y="0"/>
                </a:moveTo>
                <a:lnTo>
                  <a:pt x="10096500" y="0"/>
                </a:lnTo>
                <a:lnTo>
                  <a:pt x="10096500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0133" y="2750375"/>
            <a:ext cx="1597660" cy="391795"/>
          </a:xfrm>
          <a:custGeom>
            <a:avLst/>
            <a:gdLst/>
            <a:ahLst/>
            <a:cxnLst/>
            <a:rect l="l" t="t" r="r" b="b"/>
            <a:pathLst>
              <a:path w="1597660" h="391794">
                <a:moveTo>
                  <a:pt x="0" y="0"/>
                </a:moveTo>
                <a:lnTo>
                  <a:pt x="1597659" y="0"/>
                </a:lnTo>
                <a:lnTo>
                  <a:pt x="1597659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57793" y="2750375"/>
            <a:ext cx="10096500" cy="391795"/>
          </a:xfrm>
          <a:custGeom>
            <a:avLst/>
            <a:gdLst/>
            <a:ahLst/>
            <a:cxnLst/>
            <a:rect l="l" t="t" r="r" b="b"/>
            <a:pathLst>
              <a:path w="10096500" h="391794">
                <a:moveTo>
                  <a:pt x="0" y="0"/>
                </a:moveTo>
                <a:lnTo>
                  <a:pt x="10096500" y="0"/>
                </a:lnTo>
                <a:lnTo>
                  <a:pt x="10096500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0133" y="3141726"/>
            <a:ext cx="1597660" cy="782955"/>
          </a:xfrm>
          <a:custGeom>
            <a:avLst/>
            <a:gdLst/>
            <a:ahLst/>
            <a:cxnLst/>
            <a:rect l="l" t="t" r="r" b="b"/>
            <a:pathLst>
              <a:path w="1597660" h="782954">
                <a:moveTo>
                  <a:pt x="0" y="0"/>
                </a:moveTo>
                <a:lnTo>
                  <a:pt x="1597659" y="0"/>
                </a:lnTo>
                <a:lnTo>
                  <a:pt x="1597659" y="782701"/>
                </a:lnTo>
                <a:lnTo>
                  <a:pt x="0" y="782701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57793" y="3141726"/>
            <a:ext cx="10096500" cy="782955"/>
          </a:xfrm>
          <a:custGeom>
            <a:avLst/>
            <a:gdLst/>
            <a:ahLst/>
            <a:cxnLst/>
            <a:rect l="l" t="t" r="r" b="b"/>
            <a:pathLst>
              <a:path w="10096500" h="782954">
                <a:moveTo>
                  <a:pt x="0" y="0"/>
                </a:moveTo>
                <a:lnTo>
                  <a:pt x="10096500" y="0"/>
                </a:lnTo>
                <a:lnTo>
                  <a:pt x="10096500" y="782701"/>
                </a:lnTo>
                <a:lnTo>
                  <a:pt x="0" y="782701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0133" y="3924427"/>
            <a:ext cx="1597660" cy="782955"/>
          </a:xfrm>
          <a:custGeom>
            <a:avLst/>
            <a:gdLst/>
            <a:ahLst/>
            <a:cxnLst/>
            <a:rect l="l" t="t" r="r" b="b"/>
            <a:pathLst>
              <a:path w="1597660" h="782954">
                <a:moveTo>
                  <a:pt x="0" y="0"/>
                </a:moveTo>
                <a:lnTo>
                  <a:pt x="1597659" y="0"/>
                </a:lnTo>
                <a:lnTo>
                  <a:pt x="1597659" y="782701"/>
                </a:lnTo>
                <a:lnTo>
                  <a:pt x="0" y="782701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7793" y="3924427"/>
            <a:ext cx="10096500" cy="782955"/>
          </a:xfrm>
          <a:custGeom>
            <a:avLst/>
            <a:gdLst/>
            <a:ahLst/>
            <a:cxnLst/>
            <a:rect l="l" t="t" r="r" b="b"/>
            <a:pathLst>
              <a:path w="10096500" h="782954">
                <a:moveTo>
                  <a:pt x="0" y="0"/>
                </a:moveTo>
                <a:lnTo>
                  <a:pt x="10096500" y="0"/>
                </a:lnTo>
                <a:lnTo>
                  <a:pt x="10096500" y="782701"/>
                </a:lnTo>
                <a:lnTo>
                  <a:pt x="0" y="782701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0133" y="4707128"/>
            <a:ext cx="1597660" cy="391795"/>
          </a:xfrm>
          <a:custGeom>
            <a:avLst/>
            <a:gdLst/>
            <a:ahLst/>
            <a:cxnLst/>
            <a:rect l="l" t="t" r="r" b="b"/>
            <a:pathLst>
              <a:path w="1597660" h="391795">
                <a:moveTo>
                  <a:pt x="0" y="0"/>
                </a:moveTo>
                <a:lnTo>
                  <a:pt x="1597659" y="0"/>
                </a:lnTo>
                <a:lnTo>
                  <a:pt x="1597659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7793" y="4707128"/>
            <a:ext cx="10096500" cy="391795"/>
          </a:xfrm>
          <a:custGeom>
            <a:avLst/>
            <a:gdLst/>
            <a:ahLst/>
            <a:cxnLst/>
            <a:rect l="l" t="t" r="r" b="b"/>
            <a:pathLst>
              <a:path w="10096500" h="391795">
                <a:moveTo>
                  <a:pt x="0" y="0"/>
                </a:moveTo>
                <a:lnTo>
                  <a:pt x="10096500" y="0"/>
                </a:lnTo>
                <a:lnTo>
                  <a:pt x="10096500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0133" y="5098478"/>
            <a:ext cx="1597660" cy="391795"/>
          </a:xfrm>
          <a:custGeom>
            <a:avLst/>
            <a:gdLst/>
            <a:ahLst/>
            <a:cxnLst/>
            <a:rect l="l" t="t" r="r" b="b"/>
            <a:pathLst>
              <a:path w="1597660" h="391795">
                <a:moveTo>
                  <a:pt x="0" y="0"/>
                </a:moveTo>
                <a:lnTo>
                  <a:pt x="1597659" y="0"/>
                </a:lnTo>
                <a:lnTo>
                  <a:pt x="1597659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57793" y="5098478"/>
            <a:ext cx="10096500" cy="391795"/>
          </a:xfrm>
          <a:custGeom>
            <a:avLst/>
            <a:gdLst/>
            <a:ahLst/>
            <a:cxnLst/>
            <a:rect l="l" t="t" r="r" b="b"/>
            <a:pathLst>
              <a:path w="10096500" h="391795">
                <a:moveTo>
                  <a:pt x="0" y="0"/>
                </a:moveTo>
                <a:lnTo>
                  <a:pt x="10096500" y="0"/>
                </a:lnTo>
                <a:lnTo>
                  <a:pt x="10096500" y="391350"/>
                </a:lnTo>
                <a:lnTo>
                  <a:pt x="0" y="391350"/>
                </a:lnTo>
                <a:lnTo>
                  <a:pt x="0" y="0"/>
                </a:lnTo>
                <a:close/>
              </a:path>
            </a:pathLst>
          </a:custGeom>
          <a:solidFill>
            <a:srgbClr val="CC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0136" y="1178620"/>
            <a:ext cx="0" cy="4311650"/>
          </a:xfrm>
          <a:custGeom>
            <a:avLst/>
            <a:gdLst/>
            <a:ahLst/>
            <a:cxnLst/>
            <a:rect l="l" t="t" r="r" b="b"/>
            <a:pathLst>
              <a:path w="0" h="4311650">
                <a:moveTo>
                  <a:pt x="0" y="0"/>
                </a:moveTo>
                <a:lnTo>
                  <a:pt x="0" y="4311205"/>
                </a:lnTo>
              </a:path>
            </a:pathLst>
          </a:custGeom>
          <a:ln w="12700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054297" y="1178620"/>
            <a:ext cx="0" cy="4311650"/>
          </a:xfrm>
          <a:custGeom>
            <a:avLst/>
            <a:gdLst/>
            <a:ahLst/>
            <a:cxnLst/>
            <a:rect l="l" t="t" r="r" b="b"/>
            <a:pathLst>
              <a:path w="0" h="4311650">
                <a:moveTo>
                  <a:pt x="0" y="0"/>
                </a:moveTo>
                <a:lnTo>
                  <a:pt x="0" y="4311205"/>
                </a:lnTo>
              </a:path>
            </a:pathLst>
          </a:custGeom>
          <a:ln w="12700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3786" y="1184970"/>
            <a:ext cx="11706860" cy="0"/>
          </a:xfrm>
          <a:custGeom>
            <a:avLst/>
            <a:gdLst/>
            <a:ahLst/>
            <a:cxnLst/>
            <a:rect l="l" t="t" r="r" b="b"/>
            <a:pathLst>
              <a:path w="11706860" h="0">
                <a:moveTo>
                  <a:pt x="0" y="0"/>
                </a:moveTo>
                <a:lnTo>
                  <a:pt x="11706860" y="0"/>
                </a:lnTo>
              </a:path>
            </a:pathLst>
          </a:custGeom>
          <a:ln w="12700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95878" y="1161603"/>
            <a:ext cx="1125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Book Antiqua"/>
                <a:cs typeface="Book Antiqua"/>
              </a:rPr>
              <a:t>Met</a:t>
            </a: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hod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30"/>
              <a:t> </a:t>
            </a:r>
            <a:r>
              <a:rPr dirty="0"/>
              <a:t>10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170061" y="1161603"/>
            <a:ext cx="1670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Description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6046" y="1546870"/>
            <a:ext cx="574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Courier New"/>
                <a:cs typeface="Courier New"/>
              </a:rPr>
              <a:t>GET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3808" y="1528582"/>
            <a:ext cx="8273415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for fetching data from the server. Parameters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added  in the query</a:t>
            </a:r>
            <a:r>
              <a:rPr dirty="0" sz="2400" spc="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string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6046" y="2329596"/>
            <a:ext cx="756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Courier New"/>
                <a:cs typeface="Courier New"/>
              </a:rPr>
              <a:t>POST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13808" y="2335692"/>
            <a:ext cx="4821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for generating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new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resource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6046" y="2720959"/>
            <a:ext cx="574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Courier New"/>
                <a:cs typeface="Courier New"/>
              </a:rPr>
              <a:t>PUT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13808" y="2727055"/>
            <a:ext cx="5492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for appending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existing</a:t>
            </a:r>
            <a:r>
              <a:rPr dirty="0" sz="2400" spc="-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resource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6046" y="3112322"/>
            <a:ext cx="756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Courier New"/>
                <a:cs typeface="Courier New"/>
              </a:rPr>
              <a:t>HEAD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3808" y="3094034"/>
            <a:ext cx="9752330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Used as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GET method with the only difference being that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server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does not  throwback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message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 body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6046" y="3895049"/>
            <a:ext cx="1305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Courier New"/>
                <a:cs typeface="Courier New"/>
              </a:rPr>
              <a:t>OPTIONS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13808" y="3876761"/>
            <a:ext cx="9142095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for representing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request for data for communication options  supported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by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browsers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6046" y="4677775"/>
            <a:ext cx="1122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Courier New"/>
                <a:cs typeface="Courier New"/>
              </a:rPr>
              <a:t>DELETE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3808" y="4683871"/>
            <a:ext cx="5132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for deleting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existing</a:t>
            </a:r>
            <a:r>
              <a:rPr dirty="0" sz="2400" spc="-4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resource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6046" y="5069139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Courier New"/>
                <a:cs typeface="Courier New"/>
              </a:rPr>
              <a:t>PATCH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3808" y="5075235"/>
            <a:ext cx="73761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for updating the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resource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either fully or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partially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38" name="object 3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2020-10-03T03:11:39Z</dcterms:created>
  <dcterms:modified xsi:type="dcterms:W3CDTF">2020-10-03T03:11:39Z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2020-10-03T00:00:00Z</vt:filetime>
  </property>
</Properties>
</file>