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07450" y="1339714"/>
            <a:ext cx="3068954" cy="833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33272"/>
            <a:ext cx="12192000" cy="18415"/>
          </a:xfrm>
          <a:custGeom>
            <a:avLst/>
            <a:gdLst/>
            <a:ahLst/>
            <a:cxnLst/>
            <a:rect l="l" t="t" r="r" b="b"/>
            <a:pathLst>
              <a:path w="12192000" h="18415">
                <a:moveTo>
                  <a:pt x="0" y="18287"/>
                </a:moveTo>
                <a:lnTo>
                  <a:pt x="12192000" y="18287"/>
                </a:lnTo>
                <a:lnTo>
                  <a:pt x="1219200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133855"/>
            <a:ext cx="12192000" cy="5724525"/>
          </a:xfrm>
          <a:custGeom>
            <a:avLst/>
            <a:gdLst/>
            <a:ahLst/>
            <a:cxnLst/>
            <a:rect l="l" t="t" r="r" b="b"/>
            <a:pathLst>
              <a:path w="12192000" h="5724525">
                <a:moveTo>
                  <a:pt x="0" y="5724144"/>
                </a:moveTo>
                <a:lnTo>
                  <a:pt x="12192000" y="5724144"/>
                </a:lnTo>
                <a:lnTo>
                  <a:pt x="12192000" y="0"/>
                </a:lnTo>
                <a:lnTo>
                  <a:pt x="0" y="0"/>
                </a:lnTo>
                <a:lnTo>
                  <a:pt x="0" y="57241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954405"/>
          </a:xfrm>
          <a:custGeom>
            <a:avLst/>
            <a:gdLst/>
            <a:ahLst/>
            <a:cxnLst/>
            <a:rect l="l" t="t" r="r" b="b"/>
            <a:pathLst>
              <a:path w="12192000" h="954405">
                <a:moveTo>
                  <a:pt x="0" y="954024"/>
                </a:moveTo>
                <a:lnTo>
                  <a:pt x="12192000" y="954024"/>
                </a:lnTo>
                <a:lnTo>
                  <a:pt x="12192000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950975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1013" y="211327"/>
            <a:ext cx="960997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9288" y="1917368"/>
            <a:ext cx="10394950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7426" y="6445566"/>
            <a:ext cx="489331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638028" y="6429413"/>
            <a:ext cx="191134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41011" y="0"/>
            <a:ext cx="5651500" cy="6858000"/>
          </a:xfrm>
          <a:custGeom>
            <a:avLst/>
            <a:gdLst/>
            <a:ahLst/>
            <a:cxnLst/>
            <a:rect l="l" t="t" r="r" b="b"/>
            <a:pathLst>
              <a:path w="5651500" h="6858000">
                <a:moveTo>
                  <a:pt x="5650992" y="0"/>
                </a:moveTo>
                <a:lnTo>
                  <a:pt x="0" y="0"/>
                </a:lnTo>
                <a:lnTo>
                  <a:pt x="1189456" y="4337050"/>
                </a:lnTo>
                <a:lnTo>
                  <a:pt x="338632" y="6858000"/>
                </a:lnTo>
                <a:lnTo>
                  <a:pt x="5650992" y="6858000"/>
                </a:lnTo>
                <a:lnTo>
                  <a:pt x="56509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56019" y="0"/>
            <a:ext cx="16748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60947" y="0"/>
            <a:ext cx="1531619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Session</a:t>
            </a:r>
            <a:r>
              <a:rPr dirty="0" spc="-100"/>
              <a:t> </a:t>
            </a:r>
            <a:r>
              <a:rPr dirty="0"/>
              <a:t>11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07450" y="2098665"/>
            <a:ext cx="3212465" cy="1183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560"/>
              </a:lnSpc>
              <a:spcBef>
                <a:spcPts val="95"/>
              </a:spcBef>
            </a:pPr>
            <a:r>
              <a:rPr dirty="0" sz="4000" spc="-10" i="1">
                <a:solidFill>
                  <a:srgbClr val="FFFFFF"/>
                </a:solidFill>
                <a:latin typeface="Book Antiqua"/>
                <a:cs typeface="Book Antiqua"/>
              </a:rPr>
              <a:t>ASP.NET</a:t>
            </a:r>
            <a:r>
              <a:rPr dirty="0" sz="4000" spc="-45" i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4000" spc="-5" i="1">
                <a:solidFill>
                  <a:srgbClr val="FFFFFF"/>
                </a:solidFill>
                <a:latin typeface="Book Antiqua"/>
                <a:cs typeface="Book Antiqua"/>
              </a:rPr>
              <a:t>Core</a:t>
            </a:r>
            <a:endParaRPr sz="4000">
              <a:latin typeface="Book Antiqua"/>
              <a:cs typeface="Book Antiqua"/>
            </a:endParaRPr>
          </a:p>
          <a:p>
            <a:pPr marL="12700">
              <a:lnSpc>
                <a:spcPts val="4560"/>
              </a:lnSpc>
            </a:pPr>
            <a:r>
              <a:rPr dirty="0" sz="4000" spc="-10" i="1">
                <a:solidFill>
                  <a:srgbClr val="FFFFFF"/>
                </a:solidFill>
                <a:latin typeface="Book Antiqua"/>
                <a:cs typeface="Book Antiqua"/>
              </a:rPr>
              <a:t>MVC</a:t>
            </a:r>
            <a:r>
              <a:rPr dirty="0" sz="4000" spc="-15" i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4000" i="1">
                <a:solidFill>
                  <a:srgbClr val="FFFFFF"/>
                </a:solidFill>
                <a:latin typeface="Book Antiqua"/>
                <a:cs typeface="Book Antiqua"/>
              </a:rPr>
              <a:t>Filters</a:t>
            </a:r>
            <a:endParaRPr sz="40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23863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Result</a:t>
            </a:r>
            <a:r>
              <a:rPr dirty="0" spc="-50"/>
              <a:t> </a:t>
            </a:r>
            <a:r>
              <a:rPr dirty="0" spc="-5"/>
              <a:t>Filters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756" y="1307591"/>
            <a:ext cx="11383010" cy="832485"/>
          </a:xfrm>
          <a:prstGeom prst="rect">
            <a:avLst/>
          </a:prstGeom>
          <a:solidFill>
            <a:srgbClr val="FBF3D1"/>
          </a:solidFill>
          <a:ln w="9144">
            <a:solidFill>
              <a:srgbClr val="C05A39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91440" marR="84455">
              <a:lnSpc>
                <a:spcPts val="2800"/>
              </a:lnSpc>
              <a:spcBef>
                <a:spcPts val="355"/>
              </a:spcBef>
              <a:tabLst>
                <a:tab pos="4645025" algn="l"/>
                <a:tab pos="8919845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Result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filters  are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executed</a:t>
            </a:r>
            <a:r>
              <a:rPr dirty="0" sz="2400" spc="39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prior	to  or  subsequent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to</a:t>
            </a:r>
            <a:r>
              <a:rPr dirty="0" sz="2400" spc="-16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results</a:t>
            </a:r>
            <a:r>
              <a:rPr dirty="0" sz="2400" spc="40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of	actions.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Different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types of Result filters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are: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5179" y="2508504"/>
            <a:ext cx="1858010" cy="1115695"/>
          </a:xfrm>
          <a:prstGeom prst="rect">
            <a:avLst/>
          </a:prstGeom>
          <a:solidFill>
            <a:srgbClr val="959790"/>
          </a:solidFill>
          <a:ln w="12192">
            <a:solidFill>
              <a:srgbClr val="FFFFFF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ViewResult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7340" y="2508504"/>
            <a:ext cx="1858010" cy="1115695"/>
          </a:xfrm>
          <a:prstGeom prst="rect">
            <a:avLst/>
          </a:prstGeom>
          <a:solidFill>
            <a:srgbClr val="93A685"/>
          </a:solidFill>
          <a:ln w="12192">
            <a:solidFill>
              <a:srgbClr val="FFFFFF"/>
            </a:solidFill>
          </a:ln>
        </p:spPr>
        <p:txBody>
          <a:bodyPr wrap="square" lIns="0" tIns="170815" rIns="0" bIns="0" rtlCol="0" vert="horz">
            <a:spAutoFit/>
          </a:bodyPr>
          <a:lstStyle/>
          <a:p>
            <a:pPr marL="516890" marR="166370" indent="-342900">
              <a:lnSpc>
                <a:spcPct val="118300"/>
              </a:lnSpc>
              <a:spcBef>
                <a:spcPts val="1345"/>
              </a:spcBef>
            </a:pPr>
            <a:r>
              <a:rPr dirty="0" sz="1800" spc="-5">
                <a:latin typeface="Courier New"/>
                <a:cs typeface="Courier New"/>
              </a:rPr>
              <a:t>PartialView  Result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1023" y="2508504"/>
            <a:ext cx="1858010" cy="1115695"/>
          </a:xfrm>
          <a:prstGeom prst="rect">
            <a:avLst/>
          </a:prstGeom>
          <a:solidFill>
            <a:srgbClr val="83B47B"/>
          </a:solidFill>
          <a:ln w="12192">
            <a:solidFill>
              <a:srgbClr val="FFFFFF"/>
            </a:solidFill>
          </a:ln>
        </p:spPr>
        <p:txBody>
          <a:bodyPr wrap="square" lIns="0" tIns="170815" rIns="0" bIns="0" rtlCol="0" vert="horz">
            <a:spAutoFit/>
          </a:bodyPr>
          <a:lstStyle/>
          <a:p>
            <a:pPr marL="173990" marR="167005" indent="68580">
              <a:lnSpc>
                <a:spcPct val="118300"/>
              </a:lnSpc>
              <a:spcBef>
                <a:spcPts val="1345"/>
              </a:spcBef>
            </a:pPr>
            <a:r>
              <a:rPr dirty="0" sz="1800" spc="-5">
                <a:latin typeface="Courier New"/>
                <a:cs typeface="Courier New"/>
              </a:rPr>
              <a:t>RedirectTo  RouteResult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5179" y="3808476"/>
            <a:ext cx="1858010" cy="1115695"/>
          </a:xfrm>
          <a:prstGeom prst="rect">
            <a:avLst/>
          </a:prstGeom>
          <a:solidFill>
            <a:srgbClr val="71C17E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1105"/>
              </a:spcBef>
            </a:pPr>
            <a:r>
              <a:rPr dirty="0" sz="1600" spc="-5">
                <a:latin typeface="Courier New"/>
                <a:cs typeface="Courier New"/>
              </a:rPr>
              <a:t>RedirectResult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7340" y="3808476"/>
            <a:ext cx="1858010" cy="1115695"/>
          </a:xfrm>
          <a:prstGeom prst="rect">
            <a:avLst/>
          </a:prstGeom>
          <a:solidFill>
            <a:srgbClr val="69CE97"/>
          </a:solidFill>
          <a:ln w="12192">
            <a:solidFill>
              <a:srgbClr val="FFFFF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r>
              <a:rPr dirty="0" sz="1700" spc="-5">
                <a:latin typeface="Courier New"/>
                <a:cs typeface="Courier New"/>
              </a:rPr>
              <a:t>ContentResult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1023" y="3808476"/>
            <a:ext cx="1858010" cy="1115695"/>
          </a:xfrm>
          <a:prstGeom prst="rect">
            <a:avLst/>
          </a:prstGeom>
          <a:solidFill>
            <a:srgbClr val="5FDABE"/>
          </a:solidFill>
          <a:ln w="12192">
            <a:solidFill>
              <a:srgbClr val="FFFFFF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ourier New"/>
                <a:cs typeface="Courier New"/>
              </a:rPr>
              <a:t>JsonResult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6259" y="5109971"/>
            <a:ext cx="1858010" cy="1114425"/>
          </a:xfrm>
          <a:prstGeom prst="rect">
            <a:avLst/>
          </a:prstGeom>
          <a:solidFill>
            <a:srgbClr val="57DBE6"/>
          </a:solidFill>
          <a:ln w="12192">
            <a:solidFill>
              <a:srgbClr val="FFFFFF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241935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FileResult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9944" y="5109971"/>
            <a:ext cx="1858010" cy="1114425"/>
          </a:xfrm>
          <a:prstGeom prst="rect">
            <a:avLst/>
          </a:prstGeom>
          <a:solidFill>
            <a:srgbClr val="50B4F1"/>
          </a:solidFill>
          <a:ln w="12192">
            <a:solidFill>
              <a:srgbClr val="FFFFFF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EmptyResult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247" y="210430"/>
            <a:ext cx="30384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</a:t>
            </a:r>
            <a:r>
              <a:rPr dirty="0" spc="-85"/>
              <a:t> </a:t>
            </a:r>
            <a:r>
              <a:rPr dirty="0" spc="-5"/>
              <a:t>Filters</a:t>
            </a:r>
          </a:p>
        </p:txBody>
      </p:sp>
      <p:sp>
        <p:nvSpPr>
          <p:cNvPr id="3" name="object 3"/>
          <p:cNvSpPr/>
          <p:nvPr/>
        </p:nvSpPr>
        <p:spPr>
          <a:xfrm>
            <a:off x="2165604" y="2063495"/>
            <a:ext cx="8388350" cy="605155"/>
          </a:xfrm>
          <a:custGeom>
            <a:avLst/>
            <a:gdLst/>
            <a:ahLst/>
            <a:cxnLst/>
            <a:rect l="l" t="t" r="r" b="b"/>
            <a:pathLst>
              <a:path w="8388350" h="605155">
                <a:moveTo>
                  <a:pt x="0" y="0"/>
                </a:moveTo>
                <a:lnTo>
                  <a:pt x="8388096" y="0"/>
                </a:lnTo>
                <a:lnTo>
                  <a:pt x="8388096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65604" y="2063495"/>
            <a:ext cx="8388350" cy="605155"/>
          </a:xfrm>
          <a:custGeom>
            <a:avLst/>
            <a:gdLst/>
            <a:ahLst/>
            <a:cxnLst/>
            <a:rect l="l" t="t" r="r" b="b"/>
            <a:pathLst>
              <a:path w="8388350" h="605155">
                <a:moveTo>
                  <a:pt x="0" y="0"/>
                </a:moveTo>
                <a:lnTo>
                  <a:pt x="8388096" y="0"/>
                </a:lnTo>
                <a:lnTo>
                  <a:pt x="8388096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59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74035" y="1368557"/>
            <a:ext cx="7975600" cy="1049020"/>
          </a:xfrm>
          <a:custGeom>
            <a:avLst/>
            <a:gdLst/>
            <a:ahLst/>
            <a:cxnLst/>
            <a:rect l="l" t="t" r="r" b="b"/>
            <a:pathLst>
              <a:path w="7975600" h="1049020">
                <a:moveTo>
                  <a:pt x="7800340" y="0"/>
                </a:moveTo>
                <a:lnTo>
                  <a:pt x="174752" y="0"/>
                </a:lnTo>
                <a:lnTo>
                  <a:pt x="128297" y="6241"/>
                </a:lnTo>
                <a:lnTo>
                  <a:pt x="86553" y="23857"/>
                </a:lnTo>
                <a:lnTo>
                  <a:pt x="51185" y="51180"/>
                </a:lnTo>
                <a:lnTo>
                  <a:pt x="23860" y="86548"/>
                </a:lnTo>
                <a:lnTo>
                  <a:pt x="6242" y="128293"/>
                </a:lnTo>
                <a:lnTo>
                  <a:pt x="0" y="174751"/>
                </a:lnTo>
                <a:lnTo>
                  <a:pt x="0" y="873747"/>
                </a:lnTo>
                <a:lnTo>
                  <a:pt x="6242" y="920206"/>
                </a:lnTo>
                <a:lnTo>
                  <a:pt x="23860" y="961954"/>
                </a:lnTo>
                <a:lnTo>
                  <a:pt x="51185" y="997324"/>
                </a:lnTo>
                <a:lnTo>
                  <a:pt x="86553" y="1024651"/>
                </a:lnTo>
                <a:lnTo>
                  <a:pt x="128297" y="1042269"/>
                </a:lnTo>
                <a:lnTo>
                  <a:pt x="174752" y="1048511"/>
                </a:lnTo>
                <a:lnTo>
                  <a:pt x="7800340" y="1048511"/>
                </a:lnTo>
                <a:lnTo>
                  <a:pt x="7846794" y="1042269"/>
                </a:lnTo>
                <a:lnTo>
                  <a:pt x="7888538" y="1024651"/>
                </a:lnTo>
                <a:lnTo>
                  <a:pt x="7923906" y="997324"/>
                </a:lnTo>
                <a:lnTo>
                  <a:pt x="7951231" y="961954"/>
                </a:lnTo>
                <a:lnTo>
                  <a:pt x="7968849" y="920206"/>
                </a:lnTo>
                <a:lnTo>
                  <a:pt x="7975092" y="873747"/>
                </a:lnTo>
                <a:lnTo>
                  <a:pt x="7975092" y="174751"/>
                </a:lnTo>
                <a:lnTo>
                  <a:pt x="7968849" y="128293"/>
                </a:lnTo>
                <a:lnTo>
                  <a:pt x="7951231" y="86548"/>
                </a:lnTo>
                <a:lnTo>
                  <a:pt x="7923906" y="51180"/>
                </a:lnTo>
                <a:lnTo>
                  <a:pt x="7888538" y="23857"/>
                </a:lnTo>
                <a:lnTo>
                  <a:pt x="7846794" y="6241"/>
                </a:lnTo>
                <a:lnTo>
                  <a:pt x="7800340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74035" y="1368557"/>
            <a:ext cx="7975600" cy="1049020"/>
          </a:xfrm>
          <a:custGeom>
            <a:avLst/>
            <a:gdLst/>
            <a:ahLst/>
            <a:cxnLst/>
            <a:rect l="l" t="t" r="r" b="b"/>
            <a:pathLst>
              <a:path w="7975600" h="1049020">
                <a:moveTo>
                  <a:pt x="0" y="174751"/>
                </a:moveTo>
                <a:lnTo>
                  <a:pt x="6242" y="128293"/>
                </a:lnTo>
                <a:lnTo>
                  <a:pt x="23860" y="86548"/>
                </a:lnTo>
                <a:lnTo>
                  <a:pt x="51185" y="51180"/>
                </a:lnTo>
                <a:lnTo>
                  <a:pt x="86553" y="23857"/>
                </a:lnTo>
                <a:lnTo>
                  <a:pt x="128297" y="6241"/>
                </a:lnTo>
                <a:lnTo>
                  <a:pt x="174752" y="0"/>
                </a:lnTo>
                <a:lnTo>
                  <a:pt x="7800340" y="0"/>
                </a:lnTo>
                <a:lnTo>
                  <a:pt x="7846794" y="6241"/>
                </a:lnTo>
                <a:lnTo>
                  <a:pt x="7888538" y="23857"/>
                </a:lnTo>
                <a:lnTo>
                  <a:pt x="7923906" y="51180"/>
                </a:lnTo>
                <a:lnTo>
                  <a:pt x="7951231" y="86548"/>
                </a:lnTo>
                <a:lnTo>
                  <a:pt x="7968849" y="128293"/>
                </a:lnTo>
                <a:lnTo>
                  <a:pt x="7975092" y="174751"/>
                </a:lnTo>
                <a:lnTo>
                  <a:pt x="7975092" y="873747"/>
                </a:lnTo>
                <a:lnTo>
                  <a:pt x="7968849" y="920206"/>
                </a:lnTo>
                <a:lnTo>
                  <a:pt x="7951231" y="961954"/>
                </a:lnTo>
                <a:lnTo>
                  <a:pt x="7923906" y="997324"/>
                </a:lnTo>
                <a:lnTo>
                  <a:pt x="7888538" y="1024651"/>
                </a:lnTo>
                <a:lnTo>
                  <a:pt x="7846794" y="1042269"/>
                </a:lnTo>
                <a:lnTo>
                  <a:pt x="7800340" y="1048511"/>
                </a:lnTo>
                <a:lnTo>
                  <a:pt x="174752" y="1048511"/>
                </a:lnTo>
                <a:lnTo>
                  <a:pt x="128297" y="1042269"/>
                </a:lnTo>
                <a:lnTo>
                  <a:pt x="86553" y="1024651"/>
                </a:lnTo>
                <a:lnTo>
                  <a:pt x="51185" y="997324"/>
                </a:lnTo>
                <a:lnTo>
                  <a:pt x="23860" y="961954"/>
                </a:lnTo>
                <a:lnTo>
                  <a:pt x="6242" y="920206"/>
                </a:lnTo>
                <a:lnTo>
                  <a:pt x="0" y="873747"/>
                </a:lnTo>
                <a:lnTo>
                  <a:pt x="0" y="17475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34838" y="1555402"/>
            <a:ext cx="7046595" cy="6146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20"/>
              </a:spcBef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Exceptions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are generated during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execution of actions or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filters. 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This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results in calling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of Exception</a:t>
            </a:r>
            <a:r>
              <a:rPr dirty="0" sz="2000" spc="-8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filters.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65604" y="3151632"/>
            <a:ext cx="8388350" cy="605155"/>
          </a:xfrm>
          <a:custGeom>
            <a:avLst/>
            <a:gdLst/>
            <a:ahLst/>
            <a:cxnLst/>
            <a:rect l="l" t="t" r="r" b="b"/>
            <a:pathLst>
              <a:path w="8388350" h="605154">
                <a:moveTo>
                  <a:pt x="0" y="0"/>
                </a:moveTo>
                <a:lnTo>
                  <a:pt x="8388096" y="0"/>
                </a:lnTo>
                <a:lnTo>
                  <a:pt x="8388096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65604" y="3151632"/>
            <a:ext cx="8388350" cy="605155"/>
          </a:xfrm>
          <a:custGeom>
            <a:avLst/>
            <a:gdLst/>
            <a:ahLst/>
            <a:cxnLst/>
            <a:rect l="l" t="t" r="r" b="b"/>
            <a:pathLst>
              <a:path w="8388350" h="605154">
                <a:moveTo>
                  <a:pt x="0" y="0"/>
                </a:moveTo>
                <a:lnTo>
                  <a:pt x="8388096" y="0"/>
                </a:lnTo>
                <a:lnTo>
                  <a:pt x="8388096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AB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64892" y="2798070"/>
            <a:ext cx="7987665" cy="708660"/>
          </a:xfrm>
          <a:custGeom>
            <a:avLst/>
            <a:gdLst/>
            <a:ahLst/>
            <a:cxnLst/>
            <a:rect l="l" t="t" r="r" b="b"/>
            <a:pathLst>
              <a:path w="7987665" h="708660">
                <a:moveTo>
                  <a:pt x="7869174" y="0"/>
                </a:moveTo>
                <a:lnTo>
                  <a:pt x="118110" y="0"/>
                </a:lnTo>
                <a:lnTo>
                  <a:pt x="72137" y="9282"/>
                </a:lnTo>
                <a:lnTo>
                  <a:pt x="34594" y="34594"/>
                </a:lnTo>
                <a:lnTo>
                  <a:pt x="9282" y="72137"/>
                </a:lnTo>
                <a:lnTo>
                  <a:pt x="0" y="118110"/>
                </a:lnTo>
                <a:lnTo>
                  <a:pt x="0" y="590537"/>
                </a:lnTo>
                <a:lnTo>
                  <a:pt x="9282" y="636517"/>
                </a:lnTo>
                <a:lnTo>
                  <a:pt x="34594" y="674063"/>
                </a:lnTo>
                <a:lnTo>
                  <a:pt x="72137" y="699377"/>
                </a:lnTo>
                <a:lnTo>
                  <a:pt x="118110" y="708660"/>
                </a:lnTo>
                <a:lnTo>
                  <a:pt x="7869174" y="708660"/>
                </a:lnTo>
                <a:lnTo>
                  <a:pt x="7915146" y="699377"/>
                </a:lnTo>
                <a:lnTo>
                  <a:pt x="7952689" y="674063"/>
                </a:lnTo>
                <a:lnTo>
                  <a:pt x="7978001" y="636517"/>
                </a:lnTo>
                <a:lnTo>
                  <a:pt x="7987283" y="590537"/>
                </a:lnTo>
                <a:lnTo>
                  <a:pt x="7987283" y="118110"/>
                </a:lnTo>
                <a:lnTo>
                  <a:pt x="7978001" y="72137"/>
                </a:lnTo>
                <a:lnTo>
                  <a:pt x="7952689" y="34594"/>
                </a:lnTo>
                <a:lnTo>
                  <a:pt x="7915146" y="9282"/>
                </a:lnTo>
                <a:lnTo>
                  <a:pt x="7869174" y="0"/>
                </a:lnTo>
                <a:close/>
              </a:path>
            </a:pathLst>
          </a:custGeom>
          <a:solidFill>
            <a:srgbClr val="7AB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64892" y="2798070"/>
            <a:ext cx="7987665" cy="708660"/>
          </a:xfrm>
          <a:custGeom>
            <a:avLst/>
            <a:gdLst/>
            <a:ahLst/>
            <a:cxnLst/>
            <a:rect l="l" t="t" r="r" b="b"/>
            <a:pathLst>
              <a:path w="7987665" h="708660">
                <a:moveTo>
                  <a:pt x="0" y="118110"/>
                </a:moveTo>
                <a:lnTo>
                  <a:pt x="9282" y="72137"/>
                </a:lnTo>
                <a:lnTo>
                  <a:pt x="34594" y="34594"/>
                </a:lnTo>
                <a:lnTo>
                  <a:pt x="72137" y="9282"/>
                </a:lnTo>
                <a:lnTo>
                  <a:pt x="118110" y="0"/>
                </a:lnTo>
                <a:lnTo>
                  <a:pt x="7869174" y="0"/>
                </a:lnTo>
                <a:lnTo>
                  <a:pt x="7915146" y="9282"/>
                </a:lnTo>
                <a:lnTo>
                  <a:pt x="7952689" y="34594"/>
                </a:lnTo>
                <a:lnTo>
                  <a:pt x="7978001" y="72137"/>
                </a:lnTo>
                <a:lnTo>
                  <a:pt x="7987283" y="118110"/>
                </a:lnTo>
                <a:lnTo>
                  <a:pt x="7987283" y="590537"/>
                </a:lnTo>
                <a:lnTo>
                  <a:pt x="7978001" y="636517"/>
                </a:lnTo>
                <a:lnTo>
                  <a:pt x="7952689" y="674063"/>
                </a:lnTo>
                <a:lnTo>
                  <a:pt x="7915146" y="699377"/>
                </a:lnTo>
                <a:lnTo>
                  <a:pt x="7869174" y="708660"/>
                </a:lnTo>
                <a:lnTo>
                  <a:pt x="118110" y="708660"/>
                </a:lnTo>
                <a:lnTo>
                  <a:pt x="72137" y="699377"/>
                </a:lnTo>
                <a:lnTo>
                  <a:pt x="34594" y="674063"/>
                </a:lnTo>
                <a:lnTo>
                  <a:pt x="9282" y="636517"/>
                </a:lnTo>
                <a:lnTo>
                  <a:pt x="0" y="590537"/>
                </a:lnTo>
                <a:lnTo>
                  <a:pt x="0" y="11811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872411" y="2956162"/>
            <a:ext cx="60744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IExceptionFilter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aids in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creation of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Exception</a:t>
            </a:r>
            <a:r>
              <a:rPr dirty="0" sz="2000" spc="-4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filter.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65604" y="4241291"/>
            <a:ext cx="8388350" cy="603885"/>
          </a:xfrm>
          <a:custGeom>
            <a:avLst/>
            <a:gdLst/>
            <a:ahLst/>
            <a:cxnLst/>
            <a:rect l="l" t="t" r="r" b="b"/>
            <a:pathLst>
              <a:path w="8388350" h="603885">
                <a:moveTo>
                  <a:pt x="0" y="0"/>
                </a:moveTo>
                <a:lnTo>
                  <a:pt x="8388096" y="0"/>
                </a:lnTo>
                <a:lnTo>
                  <a:pt x="8388096" y="603503"/>
                </a:lnTo>
                <a:lnTo>
                  <a:pt x="0" y="6035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65604" y="4241291"/>
            <a:ext cx="8388350" cy="603885"/>
          </a:xfrm>
          <a:custGeom>
            <a:avLst/>
            <a:gdLst/>
            <a:ahLst/>
            <a:cxnLst/>
            <a:rect l="l" t="t" r="r" b="b"/>
            <a:pathLst>
              <a:path w="8388350" h="603885">
                <a:moveTo>
                  <a:pt x="0" y="0"/>
                </a:moveTo>
                <a:lnTo>
                  <a:pt x="8388096" y="0"/>
                </a:lnTo>
                <a:lnTo>
                  <a:pt x="8388096" y="603503"/>
                </a:lnTo>
                <a:lnTo>
                  <a:pt x="0" y="603503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62D5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64892" y="3886206"/>
            <a:ext cx="7987665" cy="708660"/>
          </a:xfrm>
          <a:custGeom>
            <a:avLst/>
            <a:gdLst/>
            <a:ahLst/>
            <a:cxnLst/>
            <a:rect l="l" t="t" r="r" b="b"/>
            <a:pathLst>
              <a:path w="7987665" h="708660">
                <a:moveTo>
                  <a:pt x="7869174" y="0"/>
                </a:moveTo>
                <a:lnTo>
                  <a:pt x="118110" y="0"/>
                </a:lnTo>
                <a:lnTo>
                  <a:pt x="72137" y="9280"/>
                </a:lnTo>
                <a:lnTo>
                  <a:pt x="34594" y="34590"/>
                </a:lnTo>
                <a:lnTo>
                  <a:pt x="9282" y="72132"/>
                </a:lnTo>
                <a:lnTo>
                  <a:pt x="0" y="118110"/>
                </a:lnTo>
                <a:lnTo>
                  <a:pt x="0" y="590537"/>
                </a:lnTo>
                <a:lnTo>
                  <a:pt x="9282" y="636517"/>
                </a:lnTo>
                <a:lnTo>
                  <a:pt x="34594" y="674063"/>
                </a:lnTo>
                <a:lnTo>
                  <a:pt x="72137" y="699377"/>
                </a:lnTo>
                <a:lnTo>
                  <a:pt x="118110" y="708660"/>
                </a:lnTo>
                <a:lnTo>
                  <a:pt x="7869174" y="708660"/>
                </a:lnTo>
                <a:lnTo>
                  <a:pt x="7915146" y="699377"/>
                </a:lnTo>
                <a:lnTo>
                  <a:pt x="7952689" y="674063"/>
                </a:lnTo>
                <a:lnTo>
                  <a:pt x="7978001" y="636517"/>
                </a:lnTo>
                <a:lnTo>
                  <a:pt x="7987283" y="590537"/>
                </a:lnTo>
                <a:lnTo>
                  <a:pt x="7987283" y="118110"/>
                </a:lnTo>
                <a:lnTo>
                  <a:pt x="7978001" y="72132"/>
                </a:lnTo>
                <a:lnTo>
                  <a:pt x="7952689" y="34590"/>
                </a:lnTo>
                <a:lnTo>
                  <a:pt x="7915146" y="9280"/>
                </a:lnTo>
                <a:lnTo>
                  <a:pt x="7869174" y="0"/>
                </a:lnTo>
                <a:close/>
              </a:path>
            </a:pathLst>
          </a:custGeom>
          <a:solidFill>
            <a:srgbClr val="62D5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64892" y="3886206"/>
            <a:ext cx="7987665" cy="708660"/>
          </a:xfrm>
          <a:custGeom>
            <a:avLst/>
            <a:gdLst/>
            <a:ahLst/>
            <a:cxnLst/>
            <a:rect l="l" t="t" r="r" b="b"/>
            <a:pathLst>
              <a:path w="7987665" h="708660">
                <a:moveTo>
                  <a:pt x="0" y="118110"/>
                </a:moveTo>
                <a:lnTo>
                  <a:pt x="9282" y="72132"/>
                </a:lnTo>
                <a:lnTo>
                  <a:pt x="34594" y="34590"/>
                </a:lnTo>
                <a:lnTo>
                  <a:pt x="72137" y="9280"/>
                </a:lnTo>
                <a:lnTo>
                  <a:pt x="118110" y="0"/>
                </a:lnTo>
                <a:lnTo>
                  <a:pt x="7869174" y="0"/>
                </a:lnTo>
                <a:lnTo>
                  <a:pt x="7915146" y="9280"/>
                </a:lnTo>
                <a:lnTo>
                  <a:pt x="7952689" y="34590"/>
                </a:lnTo>
                <a:lnTo>
                  <a:pt x="7978001" y="72132"/>
                </a:lnTo>
                <a:lnTo>
                  <a:pt x="7987283" y="118110"/>
                </a:lnTo>
                <a:lnTo>
                  <a:pt x="7987283" y="590537"/>
                </a:lnTo>
                <a:lnTo>
                  <a:pt x="7978001" y="636517"/>
                </a:lnTo>
                <a:lnTo>
                  <a:pt x="7952689" y="674063"/>
                </a:lnTo>
                <a:lnTo>
                  <a:pt x="7915146" y="699377"/>
                </a:lnTo>
                <a:lnTo>
                  <a:pt x="7869174" y="708660"/>
                </a:lnTo>
                <a:lnTo>
                  <a:pt x="118110" y="708660"/>
                </a:lnTo>
                <a:lnTo>
                  <a:pt x="72137" y="699377"/>
                </a:lnTo>
                <a:lnTo>
                  <a:pt x="34594" y="674063"/>
                </a:lnTo>
                <a:lnTo>
                  <a:pt x="9282" y="636517"/>
                </a:lnTo>
                <a:lnTo>
                  <a:pt x="0" y="590537"/>
                </a:lnTo>
                <a:lnTo>
                  <a:pt x="0" y="11811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872411" y="4044802"/>
            <a:ext cx="63563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Exception filter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allows for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OnException</a:t>
            </a:r>
            <a:r>
              <a:rPr dirty="0" sz="2000" spc="-3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method.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64892" y="4975865"/>
            <a:ext cx="7987665" cy="707390"/>
          </a:xfrm>
          <a:custGeom>
            <a:avLst/>
            <a:gdLst/>
            <a:ahLst/>
            <a:cxnLst/>
            <a:rect l="l" t="t" r="r" b="b"/>
            <a:pathLst>
              <a:path w="7987665" h="707389">
                <a:moveTo>
                  <a:pt x="7869428" y="0"/>
                </a:moveTo>
                <a:lnTo>
                  <a:pt x="117855" y="0"/>
                </a:lnTo>
                <a:lnTo>
                  <a:pt x="71982" y="9262"/>
                </a:lnTo>
                <a:lnTo>
                  <a:pt x="34520" y="34520"/>
                </a:lnTo>
                <a:lnTo>
                  <a:pt x="9262" y="71982"/>
                </a:lnTo>
                <a:lnTo>
                  <a:pt x="0" y="117856"/>
                </a:lnTo>
                <a:lnTo>
                  <a:pt x="0" y="589267"/>
                </a:lnTo>
                <a:lnTo>
                  <a:pt x="9262" y="635148"/>
                </a:lnTo>
                <a:lnTo>
                  <a:pt x="34520" y="672614"/>
                </a:lnTo>
                <a:lnTo>
                  <a:pt x="71982" y="697873"/>
                </a:lnTo>
                <a:lnTo>
                  <a:pt x="117855" y="707136"/>
                </a:lnTo>
                <a:lnTo>
                  <a:pt x="7869428" y="707136"/>
                </a:lnTo>
                <a:lnTo>
                  <a:pt x="7915301" y="697873"/>
                </a:lnTo>
                <a:lnTo>
                  <a:pt x="7952763" y="672614"/>
                </a:lnTo>
                <a:lnTo>
                  <a:pt x="7978021" y="635148"/>
                </a:lnTo>
                <a:lnTo>
                  <a:pt x="7987283" y="589267"/>
                </a:lnTo>
                <a:lnTo>
                  <a:pt x="7987283" y="117856"/>
                </a:lnTo>
                <a:lnTo>
                  <a:pt x="7978021" y="71982"/>
                </a:lnTo>
                <a:lnTo>
                  <a:pt x="7952763" y="34520"/>
                </a:lnTo>
                <a:lnTo>
                  <a:pt x="7915301" y="9262"/>
                </a:lnTo>
                <a:lnTo>
                  <a:pt x="7869428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64892" y="4975865"/>
            <a:ext cx="7987665" cy="707390"/>
          </a:xfrm>
          <a:custGeom>
            <a:avLst/>
            <a:gdLst/>
            <a:ahLst/>
            <a:cxnLst/>
            <a:rect l="l" t="t" r="r" b="b"/>
            <a:pathLst>
              <a:path w="7987665" h="707389">
                <a:moveTo>
                  <a:pt x="0" y="117856"/>
                </a:moveTo>
                <a:lnTo>
                  <a:pt x="9262" y="71982"/>
                </a:lnTo>
                <a:lnTo>
                  <a:pt x="34520" y="34520"/>
                </a:lnTo>
                <a:lnTo>
                  <a:pt x="71982" y="9262"/>
                </a:lnTo>
                <a:lnTo>
                  <a:pt x="117855" y="0"/>
                </a:lnTo>
                <a:lnTo>
                  <a:pt x="7869428" y="0"/>
                </a:lnTo>
                <a:lnTo>
                  <a:pt x="7915301" y="9262"/>
                </a:lnTo>
                <a:lnTo>
                  <a:pt x="7952763" y="34520"/>
                </a:lnTo>
                <a:lnTo>
                  <a:pt x="7978021" y="71982"/>
                </a:lnTo>
                <a:lnTo>
                  <a:pt x="7987283" y="117856"/>
                </a:lnTo>
                <a:lnTo>
                  <a:pt x="7987283" y="589267"/>
                </a:lnTo>
                <a:lnTo>
                  <a:pt x="7978021" y="635148"/>
                </a:lnTo>
                <a:lnTo>
                  <a:pt x="7952763" y="672614"/>
                </a:lnTo>
                <a:lnTo>
                  <a:pt x="7915301" y="697873"/>
                </a:lnTo>
                <a:lnTo>
                  <a:pt x="7869428" y="707136"/>
                </a:lnTo>
                <a:lnTo>
                  <a:pt x="117855" y="707136"/>
                </a:lnTo>
                <a:lnTo>
                  <a:pt x="71982" y="697873"/>
                </a:lnTo>
                <a:lnTo>
                  <a:pt x="34520" y="672614"/>
                </a:lnTo>
                <a:lnTo>
                  <a:pt x="9262" y="635148"/>
                </a:lnTo>
                <a:lnTo>
                  <a:pt x="0" y="589267"/>
                </a:lnTo>
                <a:lnTo>
                  <a:pt x="0" y="11785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159507" y="5047847"/>
          <a:ext cx="8416925" cy="892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"/>
                <a:gridCol w="7988300"/>
              </a:tblGrid>
              <a:tr h="281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50B4F1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ts val="2060"/>
                        </a:lnSpc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The OnException method comes into 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play under 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the condition</a:t>
                      </a:r>
                      <a:r>
                        <a:rPr dirty="0" sz="2000" spc="-3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of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50B4F1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81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50B4F1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0B4F1"/>
                      </a:solidFill>
                      <a:prstDash val="solid"/>
                    </a:lnT>
                    <a:solidFill>
                      <a:srgbClr val="FFFFFF">
                        <a:alpha val="901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ts val="207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an</a:t>
                      </a:r>
                      <a:r>
                        <a:rPr dirty="0" sz="2000" spc="-1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exception.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0B4F1"/>
                      </a:solidFill>
                      <a:prstDash val="solid"/>
                    </a:lnT>
                    <a:solidFill>
                      <a:srgbClr val="FFFFFF">
                        <a:alpha val="90194"/>
                      </a:srgbClr>
                    </a:solidFill>
                  </a:tcPr>
                </a:tc>
              </a:tr>
              <a:tr h="32344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50B4F1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50B4F1"/>
                      </a:solidFill>
                      <a:prstDash val="solid"/>
                    </a:lnB>
                    <a:solidFill>
                      <a:srgbClr val="FFFFFF">
                        <a:alpha val="9019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21" name="object 21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247" y="210430"/>
            <a:ext cx="4511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Order </a:t>
            </a:r>
            <a:r>
              <a:rPr dirty="0"/>
              <a:t>of </a:t>
            </a:r>
            <a:r>
              <a:rPr dirty="0" spc="-5"/>
              <a:t>Filter</a:t>
            </a:r>
            <a:r>
              <a:rPr dirty="0" spc="-80"/>
              <a:t> </a:t>
            </a:r>
            <a:r>
              <a:rPr dirty="0"/>
              <a:t>Execution</a:t>
            </a:r>
          </a:p>
        </p:txBody>
      </p:sp>
      <p:sp>
        <p:nvSpPr>
          <p:cNvPr id="3" name="object 3"/>
          <p:cNvSpPr/>
          <p:nvPr/>
        </p:nvSpPr>
        <p:spPr>
          <a:xfrm>
            <a:off x="4351020" y="2092451"/>
            <a:ext cx="2295525" cy="706120"/>
          </a:xfrm>
          <a:custGeom>
            <a:avLst/>
            <a:gdLst/>
            <a:ahLst/>
            <a:cxnLst/>
            <a:rect l="l" t="t" r="r" b="b"/>
            <a:pathLst>
              <a:path w="2295525" h="706119">
                <a:moveTo>
                  <a:pt x="2224582" y="0"/>
                </a:moveTo>
                <a:lnTo>
                  <a:pt x="70561" y="0"/>
                </a:lnTo>
                <a:lnTo>
                  <a:pt x="43098" y="5545"/>
                </a:lnTo>
                <a:lnTo>
                  <a:pt x="20669" y="20669"/>
                </a:lnTo>
                <a:lnTo>
                  <a:pt x="5545" y="43098"/>
                </a:lnTo>
                <a:lnTo>
                  <a:pt x="0" y="70561"/>
                </a:lnTo>
                <a:lnTo>
                  <a:pt x="0" y="635050"/>
                </a:lnTo>
                <a:lnTo>
                  <a:pt x="5545" y="662519"/>
                </a:lnTo>
                <a:lnTo>
                  <a:pt x="20669" y="684947"/>
                </a:lnTo>
                <a:lnTo>
                  <a:pt x="43098" y="700067"/>
                </a:lnTo>
                <a:lnTo>
                  <a:pt x="70561" y="705611"/>
                </a:lnTo>
                <a:lnTo>
                  <a:pt x="2224582" y="705611"/>
                </a:lnTo>
                <a:lnTo>
                  <a:pt x="2252051" y="700067"/>
                </a:lnTo>
                <a:lnTo>
                  <a:pt x="2274479" y="684947"/>
                </a:lnTo>
                <a:lnTo>
                  <a:pt x="2289599" y="662519"/>
                </a:lnTo>
                <a:lnTo>
                  <a:pt x="2295144" y="635050"/>
                </a:lnTo>
                <a:lnTo>
                  <a:pt x="2295144" y="70561"/>
                </a:lnTo>
                <a:lnTo>
                  <a:pt x="2289599" y="43098"/>
                </a:lnTo>
                <a:lnTo>
                  <a:pt x="2274479" y="20669"/>
                </a:lnTo>
                <a:lnTo>
                  <a:pt x="2252051" y="5545"/>
                </a:lnTo>
                <a:lnTo>
                  <a:pt x="2224582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51020" y="2092451"/>
            <a:ext cx="2295525" cy="706120"/>
          </a:xfrm>
          <a:custGeom>
            <a:avLst/>
            <a:gdLst/>
            <a:ahLst/>
            <a:cxnLst/>
            <a:rect l="l" t="t" r="r" b="b"/>
            <a:pathLst>
              <a:path w="2295525" h="706119">
                <a:moveTo>
                  <a:pt x="0" y="70561"/>
                </a:moveTo>
                <a:lnTo>
                  <a:pt x="5545" y="43098"/>
                </a:lnTo>
                <a:lnTo>
                  <a:pt x="20669" y="20669"/>
                </a:lnTo>
                <a:lnTo>
                  <a:pt x="43098" y="5545"/>
                </a:lnTo>
                <a:lnTo>
                  <a:pt x="70561" y="0"/>
                </a:lnTo>
                <a:lnTo>
                  <a:pt x="2224582" y="0"/>
                </a:lnTo>
                <a:lnTo>
                  <a:pt x="2252051" y="5545"/>
                </a:lnTo>
                <a:lnTo>
                  <a:pt x="2274479" y="20669"/>
                </a:lnTo>
                <a:lnTo>
                  <a:pt x="2289599" y="43098"/>
                </a:lnTo>
                <a:lnTo>
                  <a:pt x="2295144" y="70561"/>
                </a:lnTo>
                <a:lnTo>
                  <a:pt x="2295144" y="635050"/>
                </a:lnTo>
                <a:lnTo>
                  <a:pt x="2289599" y="662513"/>
                </a:lnTo>
                <a:lnTo>
                  <a:pt x="2274479" y="684942"/>
                </a:lnTo>
                <a:lnTo>
                  <a:pt x="2252051" y="700066"/>
                </a:lnTo>
                <a:lnTo>
                  <a:pt x="2224582" y="705611"/>
                </a:lnTo>
                <a:lnTo>
                  <a:pt x="70561" y="705611"/>
                </a:lnTo>
                <a:lnTo>
                  <a:pt x="43098" y="700066"/>
                </a:lnTo>
                <a:lnTo>
                  <a:pt x="20669" y="684942"/>
                </a:lnTo>
                <a:lnTo>
                  <a:pt x="5545" y="662513"/>
                </a:lnTo>
                <a:lnTo>
                  <a:pt x="0" y="635050"/>
                </a:lnTo>
                <a:lnTo>
                  <a:pt x="0" y="70561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28001" y="2140549"/>
            <a:ext cx="1459230" cy="5562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dirty="0" sz="1800" spc="-10">
                <a:solidFill>
                  <a:srgbClr val="FFFFFF"/>
                </a:solidFill>
                <a:latin typeface="Book Antiqua"/>
                <a:cs typeface="Book Antiqua"/>
              </a:rPr>
              <a:t>u</a:t>
            </a: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t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h</a:t>
            </a: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o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r</a:t>
            </a: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ization  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Filters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40096" y="2842260"/>
            <a:ext cx="317500" cy="265430"/>
          </a:xfrm>
          <a:custGeom>
            <a:avLst/>
            <a:gdLst/>
            <a:ahLst/>
            <a:cxnLst/>
            <a:rect l="l" t="t" r="r" b="b"/>
            <a:pathLst>
              <a:path w="317500" h="265430">
                <a:moveTo>
                  <a:pt x="316992" y="132588"/>
                </a:moveTo>
                <a:lnTo>
                  <a:pt x="0" y="132588"/>
                </a:lnTo>
                <a:lnTo>
                  <a:pt x="158496" y="265176"/>
                </a:lnTo>
                <a:lnTo>
                  <a:pt x="316992" y="132588"/>
                </a:lnTo>
                <a:close/>
              </a:path>
              <a:path w="317500" h="265430">
                <a:moveTo>
                  <a:pt x="253593" y="0"/>
                </a:moveTo>
                <a:lnTo>
                  <a:pt x="63398" y="0"/>
                </a:lnTo>
                <a:lnTo>
                  <a:pt x="63398" y="132588"/>
                </a:lnTo>
                <a:lnTo>
                  <a:pt x="253593" y="132588"/>
                </a:lnTo>
                <a:lnTo>
                  <a:pt x="253593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51020" y="3151632"/>
            <a:ext cx="2295525" cy="707390"/>
          </a:xfrm>
          <a:custGeom>
            <a:avLst/>
            <a:gdLst/>
            <a:ahLst/>
            <a:cxnLst/>
            <a:rect l="l" t="t" r="r" b="b"/>
            <a:pathLst>
              <a:path w="2295525" h="707389">
                <a:moveTo>
                  <a:pt x="2224430" y="0"/>
                </a:moveTo>
                <a:lnTo>
                  <a:pt x="70713" y="0"/>
                </a:lnTo>
                <a:lnTo>
                  <a:pt x="43189" y="5557"/>
                </a:lnTo>
                <a:lnTo>
                  <a:pt x="20712" y="20712"/>
                </a:lnTo>
                <a:lnTo>
                  <a:pt x="5557" y="43189"/>
                </a:lnTo>
                <a:lnTo>
                  <a:pt x="0" y="70713"/>
                </a:lnTo>
                <a:lnTo>
                  <a:pt x="0" y="636422"/>
                </a:lnTo>
                <a:lnTo>
                  <a:pt x="5557" y="663946"/>
                </a:lnTo>
                <a:lnTo>
                  <a:pt x="20712" y="686423"/>
                </a:lnTo>
                <a:lnTo>
                  <a:pt x="43189" y="701578"/>
                </a:lnTo>
                <a:lnTo>
                  <a:pt x="70713" y="707135"/>
                </a:lnTo>
                <a:lnTo>
                  <a:pt x="2224430" y="707135"/>
                </a:lnTo>
                <a:lnTo>
                  <a:pt x="2251954" y="701578"/>
                </a:lnTo>
                <a:lnTo>
                  <a:pt x="2274431" y="686423"/>
                </a:lnTo>
                <a:lnTo>
                  <a:pt x="2289586" y="663946"/>
                </a:lnTo>
                <a:lnTo>
                  <a:pt x="2295144" y="636422"/>
                </a:lnTo>
                <a:lnTo>
                  <a:pt x="2295144" y="70713"/>
                </a:lnTo>
                <a:lnTo>
                  <a:pt x="2289586" y="43189"/>
                </a:lnTo>
                <a:lnTo>
                  <a:pt x="2274431" y="20712"/>
                </a:lnTo>
                <a:lnTo>
                  <a:pt x="2251954" y="5557"/>
                </a:lnTo>
                <a:lnTo>
                  <a:pt x="222443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51020" y="3151632"/>
            <a:ext cx="2295525" cy="707390"/>
          </a:xfrm>
          <a:custGeom>
            <a:avLst/>
            <a:gdLst/>
            <a:ahLst/>
            <a:cxnLst/>
            <a:rect l="l" t="t" r="r" b="b"/>
            <a:pathLst>
              <a:path w="2295525" h="707389">
                <a:moveTo>
                  <a:pt x="0" y="70713"/>
                </a:moveTo>
                <a:lnTo>
                  <a:pt x="5557" y="43189"/>
                </a:lnTo>
                <a:lnTo>
                  <a:pt x="20712" y="20712"/>
                </a:lnTo>
                <a:lnTo>
                  <a:pt x="43189" y="5557"/>
                </a:lnTo>
                <a:lnTo>
                  <a:pt x="70713" y="0"/>
                </a:lnTo>
                <a:lnTo>
                  <a:pt x="2224430" y="0"/>
                </a:lnTo>
                <a:lnTo>
                  <a:pt x="2251954" y="5557"/>
                </a:lnTo>
                <a:lnTo>
                  <a:pt x="2274431" y="20712"/>
                </a:lnTo>
                <a:lnTo>
                  <a:pt x="2289586" y="43189"/>
                </a:lnTo>
                <a:lnTo>
                  <a:pt x="2295144" y="70713"/>
                </a:lnTo>
                <a:lnTo>
                  <a:pt x="2295144" y="636422"/>
                </a:lnTo>
                <a:lnTo>
                  <a:pt x="2289586" y="663946"/>
                </a:lnTo>
                <a:lnTo>
                  <a:pt x="2274431" y="686423"/>
                </a:lnTo>
                <a:lnTo>
                  <a:pt x="2251954" y="701578"/>
                </a:lnTo>
                <a:lnTo>
                  <a:pt x="2224430" y="707135"/>
                </a:lnTo>
                <a:lnTo>
                  <a:pt x="70713" y="707135"/>
                </a:lnTo>
                <a:lnTo>
                  <a:pt x="43189" y="701578"/>
                </a:lnTo>
                <a:lnTo>
                  <a:pt x="20712" y="686423"/>
                </a:lnTo>
                <a:lnTo>
                  <a:pt x="5557" y="663946"/>
                </a:lnTo>
                <a:lnTo>
                  <a:pt x="0" y="636422"/>
                </a:lnTo>
                <a:lnTo>
                  <a:pt x="0" y="7071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28001" y="3068252"/>
            <a:ext cx="2103120" cy="72517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Resource</a:t>
            </a:r>
            <a:r>
              <a:rPr dirty="0" sz="1800" spc="-1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Filters</a:t>
            </a:r>
            <a:endParaRPr sz="1800">
              <a:latin typeface="Book Antiqua"/>
              <a:cs typeface="Book Antiqua"/>
            </a:endParaRPr>
          </a:p>
          <a:p>
            <a:pPr marL="184785" indent="-172720">
              <a:lnSpc>
                <a:spcPct val="100000"/>
              </a:lnSpc>
              <a:spcBef>
                <a:spcPts val="670"/>
              </a:spcBef>
              <a:buChar char="•"/>
              <a:tabLst>
                <a:tab pos="185420" algn="l"/>
              </a:tabLst>
            </a:pPr>
            <a:r>
              <a:rPr dirty="0" sz="1600" spc="-10">
                <a:solidFill>
                  <a:srgbClr val="FFFFFF"/>
                </a:solidFill>
                <a:latin typeface="Book Antiqua"/>
                <a:cs typeface="Book Antiqua"/>
              </a:rPr>
              <a:t>(OnActionExecuting)</a:t>
            </a:r>
            <a:endParaRPr sz="1600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0096" y="3902964"/>
            <a:ext cx="317500" cy="264160"/>
          </a:xfrm>
          <a:custGeom>
            <a:avLst/>
            <a:gdLst/>
            <a:ahLst/>
            <a:cxnLst/>
            <a:rect l="l" t="t" r="r" b="b"/>
            <a:pathLst>
              <a:path w="317500" h="264160">
                <a:moveTo>
                  <a:pt x="316992" y="131826"/>
                </a:moveTo>
                <a:lnTo>
                  <a:pt x="0" y="131826"/>
                </a:lnTo>
                <a:lnTo>
                  <a:pt x="158496" y="263652"/>
                </a:lnTo>
                <a:lnTo>
                  <a:pt x="316992" y="131826"/>
                </a:lnTo>
                <a:close/>
              </a:path>
              <a:path w="317500" h="264160">
                <a:moveTo>
                  <a:pt x="253593" y="0"/>
                </a:moveTo>
                <a:lnTo>
                  <a:pt x="63398" y="0"/>
                </a:lnTo>
                <a:lnTo>
                  <a:pt x="63398" y="131826"/>
                </a:lnTo>
                <a:lnTo>
                  <a:pt x="253593" y="131826"/>
                </a:lnTo>
                <a:lnTo>
                  <a:pt x="253593" y="0"/>
                </a:lnTo>
                <a:close/>
              </a:path>
            </a:pathLst>
          </a:custGeom>
          <a:solidFill>
            <a:srgbClr val="6CC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51020" y="4210813"/>
            <a:ext cx="2295525" cy="707390"/>
          </a:xfrm>
          <a:custGeom>
            <a:avLst/>
            <a:gdLst/>
            <a:ahLst/>
            <a:cxnLst/>
            <a:rect l="l" t="t" r="r" b="b"/>
            <a:pathLst>
              <a:path w="2295525" h="707389">
                <a:moveTo>
                  <a:pt x="2224430" y="0"/>
                </a:moveTo>
                <a:lnTo>
                  <a:pt x="70713" y="0"/>
                </a:lnTo>
                <a:lnTo>
                  <a:pt x="43189" y="5557"/>
                </a:lnTo>
                <a:lnTo>
                  <a:pt x="20712" y="20712"/>
                </a:lnTo>
                <a:lnTo>
                  <a:pt x="5557" y="43189"/>
                </a:lnTo>
                <a:lnTo>
                  <a:pt x="0" y="70713"/>
                </a:lnTo>
                <a:lnTo>
                  <a:pt x="0" y="636422"/>
                </a:lnTo>
                <a:lnTo>
                  <a:pt x="5557" y="663946"/>
                </a:lnTo>
                <a:lnTo>
                  <a:pt x="20712" y="686423"/>
                </a:lnTo>
                <a:lnTo>
                  <a:pt x="43189" y="701578"/>
                </a:lnTo>
                <a:lnTo>
                  <a:pt x="70713" y="707136"/>
                </a:lnTo>
                <a:lnTo>
                  <a:pt x="2224430" y="707136"/>
                </a:lnTo>
                <a:lnTo>
                  <a:pt x="2251954" y="701578"/>
                </a:lnTo>
                <a:lnTo>
                  <a:pt x="2274431" y="686423"/>
                </a:lnTo>
                <a:lnTo>
                  <a:pt x="2289586" y="663946"/>
                </a:lnTo>
                <a:lnTo>
                  <a:pt x="2295144" y="636422"/>
                </a:lnTo>
                <a:lnTo>
                  <a:pt x="2295144" y="70713"/>
                </a:lnTo>
                <a:lnTo>
                  <a:pt x="2289586" y="43189"/>
                </a:lnTo>
                <a:lnTo>
                  <a:pt x="2274431" y="20712"/>
                </a:lnTo>
                <a:lnTo>
                  <a:pt x="2251954" y="5557"/>
                </a:lnTo>
                <a:lnTo>
                  <a:pt x="2224430" y="0"/>
                </a:lnTo>
                <a:close/>
              </a:path>
            </a:pathLst>
          </a:custGeom>
          <a:solidFill>
            <a:srgbClr val="EEC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51020" y="4210813"/>
            <a:ext cx="2295525" cy="707390"/>
          </a:xfrm>
          <a:custGeom>
            <a:avLst/>
            <a:gdLst/>
            <a:ahLst/>
            <a:cxnLst/>
            <a:rect l="l" t="t" r="r" b="b"/>
            <a:pathLst>
              <a:path w="2295525" h="707389">
                <a:moveTo>
                  <a:pt x="0" y="70713"/>
                </a:moveTo>
                <a:lnTo>
                  <a:pt x="5557" y="43189"/>
                </a:lnTo>
                <a:lnTo>
                  <a:pt x="20712" y="20712"/>
                </a:lnTo>
                <a:lnTo>
                  <a:pt x="43189" y="5557"/>
                </a:lnTo>
                <a:lnTo>
                  <a:pt x="70713" y="0"/>
                </a:lnTo>
                <a:lnTo>
                  <a:pt x="2224430" y="0"/>
                </a:lnTo>
                <a:lnTo>
                  <a:pt x="2251954" y="5557"/>
                </a:lnTo>
                <a:lnTo>
                  <a:pt x="2274431" y="20712"/>
                </a:lnTo>
                <a:lnTo>
                  <a:pt x="2289586" y="43189"/>
                </a:lnTo>
                <a:lnTo>
                  <a:pt x="2295144" y="70713"/>
                </a:lnTo>
                <a:lnTo>
                  <a:pt x="2295144" y="636422"/>
                </a:lnTo>
                <a:lnTo>
                  <a:pt x="2289586" y="663946"/>
                </a:lnTo>
                <a:lnTo>
                  <a:pt x="2274431" y="686423"/>
                </a:lnTo>
                <a:lnTo>
                  <a:pt x="2251954" y="701578"/>
                </a:lnTo>
                <a:lnTo>
                  <a:pt x="2224430" y="707136"/>
                </a:lnTo>
                <a:lnTo>
                  <a:pt x="70713" y="707136"/>
                </a:lnTo>
                <a:lnTo>
                  <a:pt x="43189" y="701578"/>
                </a:lnTo>
                <a:lnTo>
                  <a:pt x="20712" y="686423"/>
                </a:lnTo>
                <a:lnTo>
                  <a:pt x="5557" y="663946"/>
                </a:lnTo>
                <a:lnTo>
                  <a:pt x="0" y="636422"/>
                </a:lnTo>
                <a:lnTo>
                  <a:pt x="0" y="7071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28001" y="4127672"/>
            <a:ext cx="2103120" cy="72517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Action</a:t>
            </a:r>
            <a:r>
              <a:rPr dirty="0" sz="1800" spc="-3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Filters</a:t>
            </a:r>
            <a:endParaRPr sz="1800">
              <a:latin typeface="Book Antiqua"/>
              <a:cs typeface="Book Antiqua"/>
            </a:endParaRPr>
          </a:p>
          <a:p>
            <a:pPr marL="184785" indent="-172720">
              <a:lnSpc>
                <a:spcPct val="100000"/>
              </a:lnSpc>
              <a:spcBef>
                <a:spcPts val="670"/>
              </a:spcBef>
              <a:buChar char="•"/>
              <a:tabLst>
                <a:tab pos="185420" algn="l"/>
              </a:tabLst>
            </a:pPr>
            <a:r>
              <a:rPr dirty="0" sz="1600" spc="-10">
                <a:solidFill>
                  <a:srgbClr val="FFFFFF"/>
                </a:solidFill>
                <a:latin typeface="Book Antiqua"/>
                <a:cs typeface="Book Antiqua"/>
              </a:rPr>
              <a:t>(OnActionExecuting)</a:t>
            </a:r>
            <a:endParaRPr sz="16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48834" y="4960473"/>
            <a:ext cx="318135" cy="269875"/>
          </a:xfrm>
          <a:custGeom>
            <a:avLst/>
            <a:gdLst/>
            <a:ahLst/>
            <a:cxnLst/>
            <a:rect l="l" t="t" r="r" b="b"/>
            <a:pathLst>
              <a:path w="318135" h="269875">
                <a:moveTo>
                  <a:pt x="251891" y="0"/>
                </a:moveTo>
                <a:lnTo>
                  <a:pt x="61226" y="3327"/>
                </a:lnTo>
                <a:lnTo>
                  <a:pt x="63563" y="137185"/>
                </a:lnTo>
                <a:lnTo>
                  <a:pt x="0" y="138290"/>
                </a:lnTo>
                <a:lnTo>
                  <a:pt x="161226" y="269367"/>
                </a:lnTo>
                <a:lnTo>
                  <a:pt x="316498" y="133858"/>
                </a:lnTo>
                <a:lnTo>
                  <a:pt x="254228" y="133858"/>
                </a:lnTo>
                <a:lnTo>
                  <a:pt x="251891" y="0"/>
                </a:lnTo>
                <a:close/>
              </a:path>
              <a:path w="318135" h="269875">
                <a:moveTo>
                  <a:pt x="317779" y="132740"/>
                </a:moveTo>
                <a:lnTo>
                  <a:pt x="254228" y="133858"/>
                </a:lnTo>
                <a:lnTo>
                  <a:pt x="316498" y="133858"/>
                </a:lnTo>
                <a:lnTo>
                  <a:pt x="317779" y="13274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69308" y="5274564"/>
            <a:ext cx="2295525" cy="706120"/>
          </a:xfrm>
          <a:custGeom>
            <a:avLst/>
            <a:gdLst/>
            <a:ahLst/>
            <a:cxnLst/>
            <a:rect l="l" t="t" r="r" b="b"/>
            <a:pathLst>
              <a:path w="2295525" h="706120">
                <a:moveTo>
                  <a:pt x="2224582" y="0"/>
                </a:moveTo>
                <a:lnTo>
                  <a:pt x="70561" y="0"/>
                </a:lnTo>
                <a:lnTo>
                  <a:pt x="43092" y="5545"/>
                </a:lnTo>
                <a:lnTo>
                  <a:pt x="20664" y="20669"/>
                </a:lnTo>
                <a:lnTo>
                  <a:pt x="5544" y="43098"/>
                </a:lnTo>
                <a:lnTo>
                  <a:pt x="0" y="70561"/>
                </a:lnTo>
                <a:lnTo>
                  <a:pt x="0" y="635050"/>
                </a:lnTo>
                <a:lnTo>
                  <a:pt x="5544" y="662513"/>
                </a:lnTo>
                <a:lnTo>
                  <a:pt x="20664" y="684942"/>
                </a:lnTo>
                <a:lnTo>
                  <a:pt x="43092" y="700066"/>
                </a:lnTo>
                <a:lnTo>
                  <a:pt x="70561" y="705612"/>
                </a:lnTo>
                <a:lnTo>
                  <a:pt x="2224582" y="705612"/>
                </a:lnTo>
                <a:lnTo>
                  <a:pt x="2252045" y="700066"/>
                </a:lnTo>
                <a:lnTo>
                  <a:pt x="2274474" y="684942"/>
                </a:lnTo>
                <a:lnTo>
                  <a:pt x="2289598" y="662513"/>
                </a:lnTo>
                <a:lnTo>
                  <a:pt x="2295144" y="635050"/>
                </a:lnTo>
                <a:lnTo>
                  <a:pt x="2295144" y="70561"/>
                </a:lnTo>
                <a:lnTo>
                  <a:pt x="2289598" y="43098"/>
                </a:lnTo>
                <a:lnTo>
                  <a:pt x="2274474" y="20669"/>
                </a:lnTo>
                <a:lnTo>
                  <a:pt x="2252045" y="5545"/>
                </a:lnTo>
                <a:lnTo>
                  <a:pt x="2224582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69308" y="5274564"/>
            <a:ext cx="2295525" cy="706120"/>
          </a:xfrm>
          <a:custGeom>
            <a:avLst/>
            <a:gdLst/>
            <a:ahLst/>
            <a:cxnLst/>
            <a:rect l="l" t="t" r="r" b="b"/>
            <a:pathLst>
              <a:path w="2295525" h="706120">
                <a:moveTo>
                  <a:pt x="0" y="70561"/>
                </a:moveTo>
                <a:lnTo>
                  <a:pt x="5544" y="43098"/>
                </a:lnTo>
                <a:lnTo>
                  <a:pt x="20664" y="20669"/>
                </a:lnTo>
                <a:lnTo>
                  <a:pt x="43092" y="5545"/>
                </a:lnTo>
                <a:lnTo>
                  <a:pt x="70561" y="0"/>
                </a:lnTo>
                <a:lnTo>
                  <a:pt x="2224582" y="0"/>
                </a:lnTo>
                <a:lnTo>
                  <a:pt x="2252045" y="5545"/>
                </a:lnTo>
                <a:lnTo>
                  <a:pt x="2274474" y="20669"/>
                </a:lnTo>
                <a:lnTo>
                  <a:pt x="2289598" y="43098"/>
                </a:lnTo>
                <a:lnTo>
                  <a:pt x="2295144" y="70561"/>
                </a:lnTo>
                <a:lnTo>
                  <a:pt x="2295144" y="635050"/>
                </a:lnTo>
                <a:lnTo>
                  <a:pt x="2289598" y="662513"/>
                </a:lnTo>
                <a:lnTo>
                  <a:pt x="2274474" y="684942"/>
                </a:lnTo>
                <a:lnTo>
                  <a:pt x="2252045" y="700066"/>
                </a:lnTo>
                <a:lnTo>
                  <a:pt x="2224582" y="705612"/>
                </a:lnTo>
                <a:lnTo>
                  <a:pt x="70561" y="705612"/>
                </a:lnTo>
                <a:lnTo>
                  <a:pt x="43092" y="700066"/>
                </a:lnTo>
                <a:lnTo>
                  <a:pt x="20664" y="684942"/>
                </a:lnTo>
                <a:lnTo>
                  <a:pt x="5544" y="662513"/>
                </a:lnTo>
                <a:lnTo>
                  <a:pt x="0" y="635050"/>
                </a:lnTo>
                <a:lnTo>
                  <a:pt x="0" y="70561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446559" y="5450465"/>
            <a:ext cx="1767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Action</a:t>
            </a:r>
            <a:r>
              <a:rPr dirty="0" sz="1800" spc="-8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Execution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37347" y="2075689"/>
            <a:ext cx="1929764" cy="821690"/>
          </a:xfrm>
          <a:custGeom>
            <a:avLst/>
            <a:gdLst/>
            <a:ahLst/>
            <a:cxnLst/>
            <a:rect l="l" t="t" r="r" b="b"/>
            <a:pathLst>
              <a:path w="1929765" h="821689">
                <a:moveTo>
                  <a:pt x="1847240" y="0"/>
                </a:moveTo>
                <a:lnTo>
                  <a:pt x="82143" y="0"/>
                </a:lnTo>
                <a:lnTo>
                  <a:pt x="50170" y="6455"/>
                </a:lnTo>
                <a:lnTo>
                  <a:pt x="24060" y="24060"/>
                </a:lnTo>
                <a:lnTo>
                  <a:pt x="6455" y="50170"/>
                </a:lnTo>
                <a:lnTo>
                  <a:pt x="0" y="82143"/>
                </a:lnTo>
                <a:lnTo>
                  <a:pt x="0" y="739292"/>
                </a:lnTo>
                <a:lnTo>
                  <a:pt x="6455" y="771265"/>
                </a:lnTo>
                <a:lnTo>
                  <a:pt x="24060" y="797375"/>
                </a:lnTo>
                <a:lnTo>
                  <a:pt x="50170" y="814980"/>
                </a:lnTo>
                <a:lnTo>
                  <a:pt x="82143" y="821436"/>
                </a:lnTo>
                <a:lnTo>
                  <a:pt x="1847240" y="821436"/>
                </a:lnTo>
                <a:lnTo>
                  <a:pt x="1879213" y="814980"/>
                </a:lnTo>
                <a:lnTo>
                  <a:pt x="1905323" y="797375"/>
                </a:lnTo>
                <a:lnTo>
                  <a:pt x="1922928" y="771265"/>
                </a:lnTo>
                <a:lnTo>
                  <a:pt x="1929383" y="739292"/>
                </a:lnTo>
                <a:lnTo>
                  <a:pt x="1929383" y="82143"/>
                </a:lnTo>
                <a:lnTo>
                  <a:pt x="1922928" y="50170"/>
                </a:lnTo>
                <a:lnTo>
                  <a:pt x="1905323" y="24060"/>
                </a:lnTo>
                <a:lnTo>
                  <a:pt x="1879213" y="6455"/>
                </a:lnTo>
                <a:lnTo>
                  <a:pt x="18472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37347" y="2075689"/>
            <a:ext cx="1929764" cy="821690"/>
          </a:xfrm>
          <a:custGeom>
            <a:avLst/>
            <a:gdLst/>
            <a:ahLst/>
            <a:cxnLst/>
            <a:rect l="l" t="t" r="r" b="b"/>
            <a:pathLst>
              <a:path w="1929765" h="821689">
                <a:moveTo>
                  <a:pt x="0" y="82143"/>
                </a:moveTo>
                <a:lnTo>
                  <a:pt x="6455" y="50170"/>
                </a:lnTo>
                <a:lnTo>
                  <a:pt x="24060" y="24060"/>
                </a:lnTo>
                <a:lnTo>
                  <a:pt x="50170" y="6455"/>
                </a:lnTo>
                <a:lnTo>
                  <a:pt x="82143" y="0"/>
                </a:lnTo>
                <a:lnTo>
                  <a:pt x="1847240" y="0"/>
                </a:lnTo>
                <a:lnTo>
                  <a:pt x="1879213" y="6455"/>
                </a:lnTo>
                <a:lnTo>
                  <a:pt x="1905323" y="24060"/>
                </a:lnTo>
                <a:lnTo>
                  <a:pt x="1922928" y="50170"/>
                </a:lnTo>
                <a:lnTo>
                  <a:pt x="1929383" y="82143"/>
                </a:lnTo>
                <a:lnTo>
                  <a:pt x="1929383" y="739292"/>
                </a:lnTo>
                <a:lnTo>
                  <a:pt x="1922928" y="771265"/>
                </a:lnTo>
                <a:lnTo>
                  <a:pt x="1905323" y="797375"/>
                </a:lnTo>
                <a:lnTo>
                  <a:pt x="1879213" y="814980"/>
                </a:lnTo>
                <a:lnTo>
                  <a:pt x="1847240" y="821436"/>
                </a:lnTo>
                <a:lnTo>
                  <a:pt x="82143" y="821436"/>
                </a:lnTo>
                <a:lnTo>
                  <a:pt x="50170" y="814980"/>
                </a:lnTo>
                <a:lnTo>
                  <a:pt x="24060" y="797375"/>
                </a:lnTo>
                <a:lnTo>
                  <a:pt x="6455" y="771265"/>
                </a:lnTo>
                <a:lnTo>
                  <a:pt x="0" y="739292"/>
                </a:lnTo>
                <a:lnTo>
                  <a:pt x="0" y="821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817929" y="2047214"/>
            <a:ext cx="1755139" cy="715645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Resource</a:t>
            </a:r>
            <a:r>
              <a:rPr dirty="0" sz="1800" spc="-2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Filters</a:t>
            </a:r>
            <a:endParaRPr sz="1800">
              <a:latin typeface="Book Antiqua"/>
              <a:cs typeface="Book Antiqua"/>
            </a:endParaRPr>
          </a:p>
          <a:p>
            <a:pPr marL="127000" indent="-114300">
              <a:lnSpc>
                <a:spcPct val="100000"/>
              </a:lnSpc>
              <a:spcBef>
                <a:spcPts val="700"/>
              </a:spcBef>
              <a:buSzPct val="92857"/>
              <a:buChar char="•"/>
              <a:tabLst>
                <a:tab pos="127000" algn="l"/>
              </a:tabLst>
            </a:pP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(OnActionExecuted)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17635" y="2948939"/>
            <a:ext cx="368935" cy="307975"/>
          </a:xfrm>
          <a:custGeom>
            <a:avLst/>
            <a:gdLst/>
            <a:ahLst/>
            <a:cxnLst/>
            <a:rect l="l" t="t" r="r" b="b"/>
            <a:pathLst>
              <a:path w="368934" h="307975">
                <a:moveTo>
                  <a:pt x="295046" y="153924"/>
                </a:moveTo>
                <a:lnTo>
                  <a:pt x="73761" y="153924"/>
                </a:lnTo>
                <a:lnTo>
                  <a:pt x="73761" y="307848"/>
                </a:lnTo>
                <a:lnTo>
                  <a:pt x="295046" y="307848"/>
                </a:lnTo>
                <a:lnTo>
                  <a:pt x="295046" y="153924"/>
                </a:lnTo>
                <a:close/>
              </a:path>
              <a:path w="368934" h="307975">
                <a:moveTo>
                  <a:pt x="184403" y="0"/>
                </a:moveTo>
                <a:lnTo>
                  <a:pt x="0" y="153924"/>
                </a:lnTo>
                <a:lnTo>
                  <a:pt x="368807" y="153924"/>
                </a:lnTo>
                <a:lnTo>
                  <a:pt x="184403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737347" y="3307081"/>
            <a:ext cx="1929764" cy="821690"/>
          </a:xfrm>
          <a:custGeom>
            <a:avLst/>
            <a:gdLst/>
            <a:ahLst/>
            <a:cxnLst/>
            <a:rect l="l" t="t" r="r" b="b"/>
            <a:pathLst>
              <a:path w="1929765" h="821689">
                <a:moveTo>
                  <a:pt x="1847240" y="0"/>
                </a:moveTo>
                <a:lnTo>
                  <a:pt x="82143" y="0"/>
                </a:lnTo>
                <a:lnTo>
                  <a:pt x="50170" y="6455"/>
                </a:lnTo>
                <a:lnTo>
                  <a:pt x="24060" y="24060"/>
                </a:lnTo>
                <a:lnTo>
                  <a:pt x="6455" y="50170"/>
                </a:lnTo>
                <a:lnTo>
                  <a:pt x="0" y="82143"/>
                </a:lnTo>
                <a:lnTo>
                  <a:pt x="0" y="739292"/>
                </a:lnTo>
                <a:lnTo>
                  <a:pt x="6455" y="771265"/>
                </a:lnTo>
                <a:lnTo>
                  <a:pt x="24060" y="797375"/>
                </a:lnTo>
                <a:lnTo>
                  <a:pt x="50170" y="814980"/>
                </a:lnTo>
                <a:lnTo>
                  <a:pt x="82143" y="821436"/>
                </a:lnTo>
                <a:lnTo>
                  <a:pt x="1847240" y="821436"/>
                </a:lnTo>
                <a:lnTo>
                  <a:pt x="1879213" y="814980"/>
                </a:lnTo>
                <a:lnTo>
                  <a:pt x="1905323" y="797375"/>
                </a:lnTo>
                <a:lnTo>
                  <a:pt x="1922928" y="771265"/>
                </a:lnTo>
                <a:lnTo>
                  <a:pt x="1929383" y="739292"/>
                </a:lnTo>
                <a:lnTo>
                  <a:pt x="1929383" y="82143"/>
                </a:lnTo>
                <a:lnTo>
                  <a:pt x="1922928" y="50170"/>
                </a:lnTo>
                <a:lnTo>
                  <a:pt x="1905323" y="24060"/>
                </a:lnTo>
                <a:lnTo>
                  <a:pt x="1879213" y="6455"/>
                </a:lnTo>
                <a:lnTo>
                  <a:pt x="1847240" y="0"/>
                </a:lnTo>
                <a:close/>
              </a:path>
            </a:pathLst>
          </a:custGeom>
          <a:solidFill>
            <a:srgbClr val="EEC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737347" y="3307081"/>
            <a:ext cx="1929764" cy="821690"/>
          </a:xfrm>
          <a:custGeom>
            <a:avLst/>
            <a:gdLst/>
            <a:ahLst/>
            <a:cxnLst/>
            <a:rect l="l" t="t" r="r" b="b"/>
            <a:pathLst>
              <a:path w="1929765" h="821689">
                <a:moveTo>
                  <a:pt x="0" y="82143"/>
                </a:moveTo>
                <a:lnTo>
                  <a:pt x="6455" y="50170"/>
                </a:lnTo>
                <a:lnTo>
                  <a:pt x="24060" y="24060"/>
                </a:lnTo>
                <a:lnTo>
                  <a:pt x="50170" y="6455"/>
                </a:lnTo>
                <a:lnTo>
                  <a:pt x="82143" y="0"/>
                </a:lnTo>
                <a:lnTo>
                  <a:pt x="1847240" y="0"/>
                </a:lnTo>
                <a:lnTo>
                  <a:pt x="1879213" y="6455"/>
                </a:lnTo>
                <a:lnTo>
                  <a:pt x="1905323" y="24060"/>
                </a:lnTo>
                <a:lnTo>
                  <a:pt x="1922928" y="50170"/>
                </a:lnTo>
                <a:lnTo>
                  <a:pt x="1929383" y="82143"/>
                </a:lnTo>
                <a:lnTo>
                  <a:pt x="1929383" y="739292"/>
                </a:lnTo>
                <a:lnTo>
                  <a:pt x="1922928" y="771265"/>
                </a:lnTo>
                <a:lnTo>
                  <a:pt x="1905323" y="797375"/>
                </a:lnTo>
                <a:lnTo>
                  <a:pt x="1879213" y="814980"/>
                </a:lnTo>
                <a:lnTo>
                  <a:pt x="1847240" y="821436"/>
                </a:lnTo>
                <a:lnTo>
                  <a:pt x="82143" y="821436"/>
                </a:lnTo>
                <a:lnTo>
                  <a:pt x="50170" y="814980"/>
                </a:lnTo>
                <a:lnTo>
                  <a:pt x="24060" y="797375"/>
                </a:lnTo>
                <a:lnTo>
                  <a:pt x="6455" y="771265"/>
                </a:lnTo>
                <a:lnTo>
                  <a:pt x="0" y="739292"/>
                </a:lnTo>
                <a:lnTo>
                  <a:pt x="0" y="821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817929" y="3278401"/>
            <a:ext cx="1755139" cy="715645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Action</a:t>
            </a:r>
            <a:r>
              <a:rPr dirty="0" sz="1800" spc="-3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Filters</a:t>
            </a:r>
            <a:endParaRPr sz="1800">
              <a:latin typeface="Book Antiqua"/>
              <a:cs typeface="Book Antiqua"/>
            </a:endParaRPr>
          </a:p>
          <a:p>
            <a:pPr marL="127000" indent="-114300">
              <a:lnSpc>
                <a:spcPct val="100000"/>
              </a:lnSpc>
              <a:spcBef>
                <a:spcPts val="700"/>
              </a:spcBef>
              <a:buSzPct val="92857"/>
              <a:buChar char="•"/>
              <a:tabLst>
                <a:tab pos="127000" algn="l"/>
              </a:tabLst>
            </a:pP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(OnActionExecuted)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17635" y="4180332"/>
            <a:ext cx="368935" cy="307975"/>
          </a:xfrm>
          <a:custGeom>
            <a:avLst/>
            <a:gdLst/>
            <a:ahLst/>
            <a:cxnLst/>
            <a:rect l="l" t="t" r="r" b="b"/>
            <a:pathLst>
              <a:path w="368934" h="307975">
                <a:moveTo>
                  <a:pt x="295046" y="153924"/>
                </a:moveTo>
                <a:lnTo>
                  <a:pt x="73761" y="153924"/>
                </a:lnTo>
                <a:lnTo>
                  <a:pt x="73761" y="307848"/>
                </a:lnTo>
                <a:lnTo>
                  <a:pt x="295046" y="307848"/>
                </a:lnTo>
                <a:lnTo>
                  <a:pt x="295046" y="153924"/>
                </a:lnTo>
                <a:close/>
              </a:path>
              <a:path w="368934" h="307975">
                <a:moveTo>
                  <a:pt x="184403" y="0"/>
                </a:moveTo>
                <a:lnTo>
                  <a:pt x="0" y="153924"/>
                </a:lnTo>
                <a:lnTo>
                  <a:pt x="368807" y="153924"/>
                </a:lnTo>
                <a:lnTo>
                  <a:pt x="184403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737347" y="4538471"/>
            <a:ext cx="1929764" cy="821690"/>
          </a:xfrm>
          <a:custGeom>
            <a:avLst/>
            <a:gdLst/>
            <a:ahLst/>
            <a:cxnLst/>
            <a:rect l="l" t="t" r="r" b="b"/>
            <a:pathLst>
              <a:path w="1929765" h="821689">
                <a:moveTo>
                  <a:pt x="1847240" y="0"/>
                </a:moveTo>
                <a:lnTo>
                  <a:pt x="82143" y="0"/>
                </a:lnTo>
                <a:lnTo>
                  <a:pt x="50170" y="6455"/>
                </a:lnTo>
                <a:lnTo>
                  <a:pt x="24060" y="24060"/>
                </a:lnTo>
                <a:lnTo>
                  <a:pt x="6455" y="50170"/>
                </a:lnTo>
                <a:lnTo>
                  <a:pt x="0" y="82143"/>
                </a:lnTo>
                <a:lnTo>
                  <a:pt x="0" y="739292"/>
                </a:lnTo>
                <a:lnTo>
                  <a:pt x="6455" y="771265"/>
                </a:lnTo>
                <a:lnTo>
                  <a:pt x="24060" y="797375"/>
                </a:lnTo>
                <a:lnTo>
                  <a:pt x="50170" y="814980"/>
                </a:lnTo>
                <a:lnTo>
                  <a:pt x="82143" y="821435"/>
                </a:lnTo>
                <a:lnTo>
                  <a:pt x="1847240" y="821435"/>
                </a:lnTo>
                <a:lnTo>
                  <a:pt x="1879213" y="814980"/>
                </a:lnTo>
                <a:lnTo>
                  <a:pt x="1905323" y="797375"/>
                </a:lnTo>
                <a:lnTo>
                  <a:pt x="1922928" y="771265"/>
                </a:lnTo>
                <a:lnTo>
                  <a:pt x="1929383" y="739292"/>
                </a:lnTo>
                <a:lnTo>
                  <a:pt x="1929383" y="82143"/>
                </a:lnTo>
                <a:lnTo>
                  <a:pt x="1922928" y="50170"/>
                </a:lnTo>
                <a:lnTo>
                  <a:pt x="1905323" y="24060"/>
                </a:lnTo>
                <a:lnTo>
                  <a:pt x="1879213" y="6455"/>
                </a:lnTo>
                <a:lnTo>
                  <a:pt x="1847240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737347" y="4538473"/>
            <a:ext cx="1929764" cy="821690"/>
          </a:xfrm>
          <a:custGeom>
            <a:avLst/>
            <a:gdLst/>
            <a:ahLst/>
            <a:cxnLst/>
            <a:rect l="l" t="t" r="r" b="b"/>
            <a:pathLst>
              <a:path w="1929765" h="821689">
                <a:moveTo>
                  <a:pt x="0" y="82143"/>
                </a:moveTo>
                <a:lnTo>
                  <a:pt x="6455" y="50170"/>
                </a:lnTo>
                <a:lnTo>
                  <a:pt x="24060" y="24060"/>
                </a:lnTo>
                <a:lnTo>
                  <a:pt x="50170" y="6455"/>
                </a:lnTo>
                <a:lnTo>
                  <a:pt x="82143" y="0"/>
                </a:lnTo>
                <a:lnTo>
                  <a:pt x="1847240" y="0"/>
                </a:lnTo>
                <a:lnTo>
                  <a:pt x="1879213" y="6455"/>
                </a:lnTo>
                <a:lnTo>
                  <a:pt x="1905323" y="24060"/>
                </a:lnTo>
                <a:lnTo>
                  <a:pt x="1922928" y="50170"/>
                </a:lnTo>
                <a:lnTo>
                  <a:pt x="1929383" y="82143"/>
                </a:lnTo>
                <a:lnTo>
                  <a:pt x="1929383" y="739292"/>
                </a:lnTo>
                <a:lnTo>
                  <a:pt x="1922928" y="771265"/>
                </a:lnTo>
                <a:lnTo>
                  <a:pt x="1905323" y="797375"/>
                </a:lnTo>
                <a:lnTo>
                  <a:pt x="1879213" y="814980"/>
                </a:lnTo>
                <a:lnTo>
                  <a:pt x="1847240" y="821436"/>
                </a:lnTo>
                <a:lnTo>
                  <a:pt x="82143" y="821436"/>
                </a:lnTo>
                <a:lnTo>
                  <a:pt x="50170" y="814980"/>
                </a:lnTo>
                <a:lnTo>
                  <a:pt x="24060" y="797375"/>
                </a:lnTo>
                <a:lnTo>
                  <a:pt x="6455" y="771265"/>
                </a:lnTo>
                <a:lnTo>
                  <a:pt x="0" y="739292"/>
                </a:lnTo>
                <a:lnTo>
                  <a:pt x="0" y="821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817929" y="4772041"/>
            <a:ext cx="1256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Result</a:t>
            </a:r>
            <a:r>
              <a:rPr dirty="0" sz="1800" spc="-5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Filter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99759" y="5462015"/>
            <a:ext cx="3408045" cy="782320"/>
          </a:xfrm>
          <a:custGeom>
            <a:avLst/>
            <a:gdLst/>
            <a:ahLst/>
            <a:cxnLst/>
            <a:rect l="l" t="t" r="r" b="b"/>
            <a:pathLst>
              <a:path w="3408045" h="782320">
                <a:moveTo>
                  <a:pt x="3309937" y="195453"/>
                </a:moveTo>
                <a:lnTo>
                  <a:pt x="3114484" y="195453"/>
                </a:lnTo>
                <a:lnTo>
                  <a:pt x="3114484" y="586359"/>
                </a:lnTo>
                <a:lnTo>
                  <a:pt x="0" y="586359"/>
                </a:lnTo>
                <a:lnTo>
                  <a:pt x="0" y="781812"/>
                </a:lnTo>
                <a:lnTo>
                  <a:pt x="3309937" y="781812"/>
                </a:lnTo>
                <a:lnTo>
                  <a:pt x="3309937" y="195453"/>
                </a:lnTo>
                <a:close/>
              </a:path>
              <a:path w="3408045" h="782320">
                <a:moveTo>
                  <a:pt x="3212211" y="0"/>
                </a:moveTo>
                <a:lnTo>
                  <a:pt x="3016758" y="195453"/>
                </a:lnTo>
                <a:lnTo>
                  <a:pt x="3407664" y="195453"/>
                </a:lnTo>
                <a:lnTo>
                  <a:pt x="3212211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99759" y="5462015"/>
            <a:ext cx="3408045" cy="782320"/>
          </a:xfrm>
          <a:custGeom>
            <a:avLst/>
            <a:gdLst/>
            <a:ahLst/>
            <a:cxnLst/>
            <a:rect l="l" t="t" r="r" b="b"/>
            <a:pathLst>
              <a:path w="3408045" h="782320">
                <a:moveTo>
                  <a:pt x="0" y="586359"/>
                </a:moveTo>
                <a:lnTo>
                  <a:pt x="3114484" y="586359"/>
                </a:lnTo>
                <a:lnTo>
                  <a:pt x="3114484" y="195453"/>
                </a:lnTo>
                <a:lnTo>
                  <a:pt x="3016758" y="195453"/>
                </a:lnTo>
                <a:lnTo>
                  <a:pt x="3212211" y="0"/>
                </a:lnTo>
                <a:lnTo>
                  <a:pt x="3407664" y="195453"/>
                </a:lnTo>
                <a:lnTo>
                  <a:pt x="3309937" y="195453"/>
                </a:lnTo>
                <a:lnTo>
                  <a:pt x="3309937" y="781812"/>
                </a:lnTo>
                <a:lnTo>
                  <a:pt x="0" y="781812"/>
                </a:lnTo>
                <a:lnTo>
                  <a:pt x="0" y="586359"/>
                </a:lnTo>
                <a:close/>
              </a:path>
            </a:pathLst>
          </a:custGeom>
          <a:ln w="12192">
            <a:solidFill>
              <a:srgbClr val="138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224991" y="1253878"/>
            <a:ext cx="835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R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eq</a:t>
            </a:r>
            <a:r>
              <a:rPr dirty="0" sz="1800" spc="-10">
                <a:solidFill>
                  <a:srgbClr val="585858"/>
                </a:solidFill>
                <a:latin typeface="Book Antiqua"/>
                <a:cs typeface="Book Antiqua"/>
              </a:rPr>
              <a:t>u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est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04385" y="1281081"/>
            <a:ext cx="987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Response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76671" y="1687067"/>
            <a:ext cx="242570" cy="289560"/>
          </a:xfrm>
          <a:custGeom>
            <a:avLst/>
            <a:gdLst/>
            <a:ahLst/>
            <a:cxnLst/>
            <a:rect l="l" t="t" r="r" b="b"/>
            <a:pathLst>
              <a:path w="242570" h="289560">
                <a:moveTo>
                  <a:pt x="242315" y="168401"/>
                </a:moveTo>
                <a:lnTo>
                  <a:pt x="0" y="168401"/>
                </a:lnTo>
                <a:lnTo>
                  <a:pt x="121157" y="289559"/>
                </a:lnTo>
                <a:lnTo>
                  <a:pt x="242315" y="168401"/>
                </a:lnTo>
                <a:close/>
              </a:path>
              <a:path w="242570" h="289560">
                <a:moveTo>
                  <a:pt x="181737" y="0"/>
                </a:moveTo>
                <a:lnTo>
                  <a:pt x="60578" y="0"/>
                </a:lnTo>
                <a:lnTo>
                  <a:pt x="60578" y="168401"/>
                </a:lnTo>
                <a:lnTo>
                  <a:pt x="181737" y="168401"/>
                </a:lnTo>
                <a:lnTo>
                  <a:pt x="181737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76671" y="1687067"/>
            <a:ext cx="242570" cy="289560"/>
          </a:xfrm>
          <a:custGeom>
            <a:avLst/>
            <a:gdLst/>
            <a:ahLst/>
            <a:cxnLst/>
            <a:rect l="l" t="t" r="r" b="b"/>
            <a:pathLst>
              <a:path w="242570" h="289560">
                <a:moveTo>
                  <a:pt x="0" y="168401"/>
                </a:moveTo>
                <a:lnTo>
                  <a:pt x="60578" y="168401"/>
                </a:lnTo>
                <a:lnTo>
                  <a:pt x="60578" y="0"/>
                </a:lnTo>
                <a:lnTo>
                  <a:pt x="181737" y="0"/>
                </a:lnTo>
                <a:lnTo>
                  <a:pt x="181737" y="168401"/>
                </a:lnTo>
                <a:lnTo>
                  <a:pt x="242315" y="168401"/>
                </a:lnTo>
                <a:lnTo>
                  <a:pt x="121157" y="289559"/>
                </a:lnTo>
                <a:lnTo>
                  <a:pt x="0" y="168401"/>
                </a:lnTo>
                <a:close/>
              </a:path>
            </a:pathLst>
          </a:custGeom>
          <a:ln w="12192">
            <a:solidFill>
              <a:srgbClr val="138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862059" y="1623060"/>
            <a:ext cx="242570" cy="317500"/>
          </a:xfrm>
          <a:custGeom>
            <a:avLst/>
            <a:gdLst/>
            <a:ahLst/>
            <a:cxnLst/>
            <a:rect l="l" t="t" r="r" b="b"/>
            <a:pathLst>
              <a:path w="242570" h="317500">
                <a:moveTo>
                  <a:pt x="181737" y="121158"/>
                </a:moveTo>
                <a:lnTo>
                  <a:pt x="60578" y="121158"/>
                </a:lnTo>
                <a:lnTo>
                  <a:pt x="60578" y="316992"/>
                </a:lnTo>
                <a:lnTo>
                  <a:pt x="181737" y="316992"/>
                </a:lnTo>
                <a:lnTo>
                  <a:pt x="181737" y="121158"/>
                </a:lnTo>
                <a:close/>
              </a:path>
              <a:path w="242570" h="317500">
                <a:moveTo>
                  <a:pt x="121157" y="0"/>
                </a:moveTo>
                <a:lnTo>
                  <a:pt x="0" y="121158"/>
                </a:lnTo>
                <a:lnTo>
                  <a:pt x="242315" y="121158"/>
                </a:lnTo>
                <a:lnTo>
                  <a:pt x="121157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62059" y="1623060"/>
            <a:ext cx="242570" cy="317500"/>
          </a:xfrm>
          <a:custGeom>
            <a:avLst/>
            <a:gdLst/>
            <a:ahLst/>
            <a:cxnLst/>
            <a:rect l="l" t="t" r="r" b="b"/>
            <a:pathLst>
              <a:path w="242570" h="317500">
                <a:moveTo>
                  <a:pt x="0" y="121158"/>
                </a:moveTo>
                <a:lnTo>
                  <a:pt x="121157" y="0"/>
                </a:lnTo>
                <a:lnTo>
                  <a:pt x="242315" y="121158"/>
                </a:lnTo>
                <a:lnTo>
                  <a:pt x="181737" y="121158"/>
                </a:lnTo>
                <a:lnTo>
                  <a:pt x="181737" y="316992"/>
                </a:lnTo>
                <a:lnTo>
                  <a:pt x="60578" y="316992"/>
                </a:lnTo>
                <a:lnTo>
                  <a:pt x="60578" y="121158"/>
                </a:lnTo>
                <a:lnTo>
                  <a:pt x="0" y="121158"/>
                </a:lnTo>
                <a:close/>
              </a:path>
            </a:pathLst>
          </a:custGeom>
          <a:ln w="12192">
            <a:solidFill>
              <a:srgbClr val="138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26207" y="4739642"/>
            <a:ext cx="1812289" cy="1240790"/>
          </a:xfrm>
          <a:custGeom>
            <a:avLst/>
            <a:gdLst/>
            <a:ahLst/>
            <a:cxnLst/>
            <a:rect l="l" t="t" r="r" b="b"/>
            <a:pathLst>
              <a:path w="1812289" h="1240789">
                <a:moveTo>
                  <a:pt x="1605280" y="0"/>
                </a:moveTo>
                <a:lnTo>
                  <a:pt x="206756" y="0"/>
                </a:lnTo>
                <a:lnTo>
                  <a:pt x="159349" y="5460"/>
                </a:lnTo>
                <a:lnTo>
                  <a:pt x="115831" y="21015"/>
                </a:lnTo>
                <a:lnTo>
                  <a:pt x="77441" y="45422"/>
                </a:lnTo>
                <a:lnTo>
                  <a:pt x="45422" y="77441"/>
                </a:lnTo>
                <a:lnTo>
                  <a:pt x="21015" y="115831"/>
                </a:lnTo>
                <a:lnTo>
                  <a:pt x="5460" y="159349"/>
                </a:lnTo>
                <a:lnTo>
                  <a:pt x="0" y="206756"/>
                </a:lnTo>
                <a:lnTo>
                  <a:pt x="0" y="1033767"/>
                </a:lnTo>
                <a:lnTo>
                  <a:pt x="5460" y="1081178"/>
                </a:lnTo>
                <a:lnTo>
                  <a:pt x="21015" y="1124700"/>
                </a:lnTo>
                <a:lnTo>
                  <a:pt x="45422" y="1163091"/>
                </a:lnTo>
                <a:lnTo>
                  <a:pt x="77441" y="1195112"/>
                </a:lnTo>
                <a:lnTo>
                  <a:pt x="115831" y="1219520"/>
                </a:lnTo>
                <a:lnTo>
                  <a:pt x="159349" y="1235075"/>
                </a:lnTo>
                <a:lnTo>
                  <a:pt x="206756" y="1240536"/>
                </a:lnTo>
                <a:lnTo>
                  <a:pt x="1605280" y="1240536"/>
                </a:lnTo>
                <a:lnTo>
                  <a:pt x="1652686" y="1235075"/>
                </a:lnTo>
                <a:lnTo>
                  <a:pt x="1696204" y="1219520"/>
                </a:lnTo>
                <a:lnTo>
                  <a:pt x="1734594" y="1195112"/>
                </a:lnTo>
                <a:lnTo>
                  <a:pt x="1766613" y="1163091"/>
                </a:lnTo>
                <a:lnTo>
                  <a:pt x="1791020" y="1124700"/>
                </a:lnTo>
                <a:lnTo>
                  <a:pt x="1806575" y="1081178"/>
                </a:lnTo>
                <a:lnTo>
                  <a:pt x="1812036" y="1033767"/>
                </a:lnTo>
                <a:lnTo>
                  <a:pt x="1812036" y="206756"/>
                </a:lnTo>
                <a:lnTo>
                  <a:pt x="1806575" y="159349"/>
                </a:lnTo>
                <a:lnTo>
                  <a:pt x="1791020" y="115831"/>
                </a:lnTo>
                <a:lnTo>
                  <a:pt x="1766613" y="77441"/>
                </a:lnTo>
                <a:lnTo>
                  <a:pt x="1734594" y="45422"/>
                </a:lnTo>
                <a:lnTo>
                  <a:pt x="1696204" y="21015"/>
                </a:lnTo>
                <a:lnTo>
                  <a:pt x="1652686" y="5460"/>
                </a:lnTo>
                <a:lnTo>
                  <a:pt x="1605280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26207" y="4739642"/>
            <a:ext cx="1812289" cy="1240790"/>
          </a:xfrm>
          <a:custGeom>
            <a:avLst/>
            <a:gdLst/>
            <a:ahLst/>
            <a:cxnLst/>
            <a:rect l="l" t="t" r="r" b="b"/>
            <a:pathLst>
              <a:path w="1812289" h="1240789">
                <a:moveTo>
                  <a:pt x="0" y="206756"/>
                </a:moveTo>
                <a:lnTo>
                  <a:pt x="5460" y="159349"/>
                </a:lnTo>
                <a:lnTo>
                  <a:pt x="21015" y="115831"/>
                </a:lnTo>
                <a:lnTo>
                  <a:pt x="45422" y="77441"/>
                </a:lnTo>
                <a:lnTo>
                  <a:pt x="77441" y="45422"/>
                </a:lnTo>
                <a:lnTo>
                  <a:pt x="115831" y="21015"/>
                </a:lnTo>
                <a:lnTo>
                  <a:pt x="159349" y="5460"/>
                </a:lnTo>
                <a:lnTo>
                  <a:pt x="206756" y="0"/>
                </a:lnTo>
                <a:lnTo>
                  <a:pt x="1605280" y="0"/>
                </a:lnTo>
                <a:lnTo>
                  <a:pt x="1652686" y="5460"/>
                </a:lnTo>
                <a:lnTo>
                  <a:pt x="1696204" y="21015"/>
                </a:lnTo>
                <a:lnTo>
                  <a:pt x="1734594" y="45422"/>
                </a:lnTo>
                <a:lnTo>
                  <a:pt x="1766613" y="77441"/>
                </a:lnTo>
                <a:lnTo>
                  <a:pt x="1791020" y="115831"/>
                </a:lnTo>
                <a:lnTo>
                  <a:pt x="1806575" y="159349"/>
                </a:lnTo>
                <a:lnTo>
                  <a:pt x="1812036" y="206756"/>
                </a:lnTo>
                <a:lnTo>
                  <a:pt x="1812036" y="1033767"/>
                </a:lnTo>
                <a:lnTo>
                  <a:pt x="1806575" y="1081178"/>
                </a:lnTo>
                <a:lnTo>
                  <a:pt x="1791020" y="1124700"/>
                </a:lnTo>
                <a:lnTo>
                  <a:pt x="1766613" y="1163091"/>
                </a:lnTo>
                <a:lnTo>
                  <a:pt x="1734594" y="1195112"/>
                </a:lnTo>
                <a:lnTo>
                  <a:pt x="1696204" y="1219520"/>
                </a:lnTo>
                <a:lnTo>
                  <a:pt x="1652686" y="1235075"/>
                </a:lnTo>
                <a:lnTo>
                  <a:pt x="1605280" y="1240536"/>
                </a:lnTo>
                <a:lnTo>
                  <a:pt x="206756" y="1240536"/>
                </a:lnTo>
                <a:lnTo>
                  <a:pt x="159349" y="1235075"/>
                </a:lnTo>
                <a:lnTo>
                  <a:pt x="115831" y="1219520"/>
                </a:lnTo>
                <a:lnTo>
                  <a:pt x="77441" y="1195112"/>
                </a:lnTo>
                <a:lnTo>
                  <a:pt x="45422" y="1163091"/>
                </a:lnTo>
                <a:lnTo>
                  <a:pt x="21015" y="1124700"/>
                </a:lnTo>
                <a:lnTo>
                  <a:pt x="5460" y="1081178"/>
                </a:lnTo>
                <a:lnTo>
                  <a:pt x="0" y="1033767"/>
                </a:lnTo>
                <a:lnTo>
                  <a:pt x="0" y="206756"/>
                </a:lnTo>
                <a:close/>
              </a:path>
            </a:pathLst>
          </a:custGeom>
          <a:ln w="12192">
            <a:solidFill>
              <a:srgbClr val="138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645813" y="4967756"/>
            <a:ext cx="137287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Book Antiqua"/>
                <a:cs typeface="Book Antiqua"/>
              </a:rPr>
              <a:t>Model</a:t>
            </a:r>
            <a:r>
              <a:rPr dirty="0" sz="1600" spc="-9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Book Antiqua"/>
                <a:cs typeface="Book Antiqua"/>
              </a:rPr>
              <a:t>Binding  and Exception  Filter</a:t>
            </a:r>
            <a:endParaRPr sz="1600">
              <a:latin typeface="Book Antiqua"/>
              <a:cs typeface="Book Antiqu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257044" y="1237488"/>
            <a:ext cx="8358505" cy="54610"/>
          </a:xfrm>
          <a:custGeom>
            <a:avLst/>
            <a:gdLst/>
            <a:ahLst/>
            <a:cxnLst/>
            <a:rect l="l" t="t" r="r" b="b"/>
            <a:pathLst>
              <a:path w="8358505" h="54609">
                <a:moveTo>
                  <a:pt x="0" y="0"/>
                </a:moveTo>
                <a:lnTo>
                  <a:pt x="8358149" y="54356"/>
                </a:lnTo>
              </a:path>
            </a:pathLst>
          </a:custGeom>
          <a:ln w="6096">
            <a:solidFill>
              <a:srgbClr val="EE7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89048" y="1237488"/>
            <a:ext cx="0" cy="5137785"/>
          </a:xfrm>
          <a:custGeom>
            <a:avLst/>
            <a:gdLst/>
            <a:ahLst/>
            <a:cxnLst/>
            <a:rect l="l" t="t" r="r" b="b"/>
            <a:pathLst>
              <a:path w="0" h="5137785">
                <a:moveTo>
                  <a:pt x="0" y="0"/>
                </a:moveTo>
                <a:lnTo>
                  <a:pt x="0" y="5137378"/>
                </a:lnTo>
              </a:path>
            </a:pathLst>
          </a:custGeom>
          <a:ln w="6096">
            <a:solidFill>
              <a:srgbClr val="EE7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89048" y="6345935"/>
            <a:ext cx="8326755" cy="31750"/>
          </a:xfrm>
          <a:custGeom>
            <a:avLst/>
            <a:gdLst/>
            <a:ahLst/>
            <a:cxnLst/>
            <a:rect l="l" t="t" r="r" b="b"/>
            <a:pathLst>
              <a:path w="8326755" h="31750">
                <a:moveTo>
                  <a:pt x="0" y="31699"/>
                </a:moveTo>
                <a:lnTo>
                  <a:pt x="8326323" y="0"/>
                </a:lnTo>
              </a:path>
            </a:pathLst>
          </a:custGeom>
          <a:ln w="6096">
            <a:solidFill>
              <a:srgbClr val="EE7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616183" y="1237488"/>
            <a:ext cx="0" cy="5137785"/>
          </a:xfrm>
          <a:custGeom>
            <a:avLst/>
            <a:gdLst/>
            <a:ahLst/>
            <a:cxnLst/>
            <a:rect l="l" t="t" r="r" b="b"/>
            <a:pathLst>
              <a:path w="0" h="5137785">
                <a:moveTo>
                  <a:pt x="0" y="0"/>
                </a:moveTo>
                <a:lnTo>
                  <a:pt x="0" y="5137378"/>
                </a:lnTo>
              </a:path>
            </a:pathLst>
          </a:custGeom>
          <a:ln w="6096">
            <a:solidFill>
              <a:srgbClr val="EE7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532" y="210430"/>
            <a:ext cx="346265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Configuring</a:t>
            </a:r>
            <a:r>
              <a:rPr dirty="0" spc="-55"/>
              <a:t> </a:t>
            </a:r>
            <a:r>
              <a:rPr dirty="0" spc="-5"/>
              <a:t>Filters</a:t>
            </a:r>
          </a:p>
        </p:txBody>
      </p:sp>
      <p:sp>
        <p:nvSpPr>
          <p:cNvPr id="3" name="object 3"/>
          <p:cNvSpPr/>
          <p:nvPr/>
        </p:nvSpPr>
        <p:spPr>
          <a:xfrm>
            <a:off x="188976" y="1214627"/>
            <a:ext cx="11269980" cy="2677795"/>
          </a:xfrm>
          <a:custGeom>
            <a:avLst/>
            <a:gdLst/>
            <a:ahLst/>
            <a:cxnLst/>
            <a:rect l="l" t="t" r="r" b="b"/>
            <a:pathLst>
              <a:path w="11269980" h="2677795">
                <a:moveTo>
                  <a:pt x="0" y="0"/>
                </a:moveTo>
                <a:lnTo>
                  <a:pt x="11269980" y="0"/>
                </a:lnTo>
                <a:lnTo>
                  <a:pt x="11269980" y="2677668"/>
                </a:lnTo>
                <a:lnTo>
                  <a:pt x="0" y="2677668"/>
                </a:lnTo>
                <a:lnTo>
                  <a:pt x="0" y="0"/>
                </a:lnTo>
                <a:close/>
              </a:path>
            </a:pathLst>
          </a:custGeom>
          <a:solidFill>
            <a:srgbClr val="FBF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8976" y="1214627"/>
            <a:ext cx="11269980" cy="2677795"/>
          </a:xfrm>
          <a:custGeom>
            <a:avLst/>
            <a:gdLst/>
            <a:ahLst/>
            <a:cxnLst/>
            <a:rect l="l" t="t" r="r" b="b"/>
            <a:pathLst>
              <a:path w="11269980" h="2677795">
                <a:moveTo>
                  <a:pt x="0" y="0"/>
                </a:moveTo>
                <a:lnTo>
                  <a:pt x="11269980" y="0"/>
                </a:lnTo>
                <a:lnTo>
                  <a:pt x="11269980" y="2677668"/>
                </a:lnTo>
                <a:lnTo>
                  <a:pt x="0" y="267766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7426" y="1226221"/>
            <a:ext cx="11113135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2971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custom filter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can be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configured into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application using three different levels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</a:t>
            </a:r>
            <a:r>
              <a:rPr dirty="0" sz="2400" spc="-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follows: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400" spc="-5" b="1">
                <a:solidFill>
                  <a:srgbClr val="585858"/>
                </a:solidFill>
                <a:latin typeface="Book Antiqua"/>
                <a:cs typeface="Book Antiqua"/>
              </a:rPr>
              <a:t>Global</a:t>
            </a:r>
            <a:r>
              <a:rPr dirty="0" sz="2400" spc="-15" b="1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Book Antiqua"/>
                <a:cs typeface="Book Antiqua"/>
              </a:rPr>
              <a:t>level</a:t>
            </a:r>
            <a:endParaRPr sz="2400">
              <a:latin typeface="Book Antiqua"/>
              <a:cs typeface="Book Antiqua"/>
            </a:endParaRPr>
          </a:p>
          <a:p>
            <a:pPr algn="just"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developer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restrict access for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every Web API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controller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by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adding the  </a:t>
            </a: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AuthorizeAttribute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filter to the global filter list.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In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Startup.cs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class,  add the code snippet for setting global authorization for all</a:t>
            </a:r>
            <a:r>
              <a:rPr dirty="0" sz="2400" spc="1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actions.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6" name="object 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8627" y="211327"/>
            <a:ext cx="490918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Book Antiqua"/>
                <a:cs typeface="Book Antiqua"/>
              </a:rPr>
              <a:t>Action </a:t>
            </a:r>
            <a:r>
              <a:rPr dirty="0" sz="3200" spc="-5">
                <a:solidFill>
                  <a:srgbClr val="FFFFFF"/>
                </a:solidFill>
                <a:latin typeface="Book Antiqua"/>
                <a:cs typeface="Book Antiqua"/>
              </a:rPr>
              <a:t>Filter </a:t>
            </a:r>
            <a:r>
              <a:rPr dirty="0" sz="3200">
                <a:solidFill>
                  <a:srgbClr val="FFFFFF"/>
                </a:solidFill>
                <a:latin typeface="Book Antiqua"/>
                <a:cs typeface="Book Antiqua"/>
              </a:rPr>
              <a:t>for</a:t>
            </a:r>
            <a:r>
              <a:rPr dirty="0" sz="3200" spc="-5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Book Antiqua"/>
                <a:cs typeface="Book Antiqua"/>
              </a:rPr>
              <a:t>Validation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131" y="1987295"/>
            <a:ext cx="10708005" cy="1201420"/>
          </a:xfrm>
          <a:prstGeom prst="rect">
            <a:avLst/>
          </a:prstGeom>
          <a:solidFill>
            <a:srgbClr val="FBF3D1"/>
          </a:solidFill>
          <a:ln w="9144">
            <a:solidFill>
              <a:srgbClr val="C05A39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just" marL="90170" marR="85090">
              <a:lnSpc>
                <a:spcPct val="100000"/>
              </a:lnSpc>
              <a:spcBef>
                <a:spcPts val="195"/>
              </a:spcBef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controller action or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complete controller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can be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associated with 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an </a:t>
            </a:r>
            <a:r>
              <a:rPr dirty="0" sz="2400" spc="62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attribute.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It can be 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filter that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modifies the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way the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 is  executed.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580" y="210430"/>
            <a:ext cx="57892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Action </a:t>
            </a:r>
            <a:r>
              <a:rPr dirty="0" spc="-5"/>
              <a:t>Filter </a:t>
            </a:r>
            <a:r>
              <a:rPr dirty="0"/>
              <a:t>for Handling</a:t>
            </a:r>
            <a:r>
              <a:rPr dirty="0" spc="-70"/>
              <a:t> </a:t>
            </a:r>
            <a:r>
              <a:rPr dirty="0" spc="-5"/>
              <a:t>Error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4800" y="2016251"/>
          <a:ext cx="11591925" cy="1210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860"/>
                <a:gridCol w="3112769"/>
                <a:gridCol w="2188210"/>
                <a:gridCol w="3973195"/>
              </a:tblGrid>
              <a:tr h="41236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702945" algn="l"/>
                        </a:tabLst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By	overriding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13970">
                    <a:lnL w="9525">
                      <a:solidFill>
                        <a:srgbClr val="C05A39"/>
                      </a:solidFill>
                      <a:prstDash val="solid"/>
                    </a:lnL>
                    <a:lnT w="9525">
                      <a:solidFill>
                        <a:srgbClr val="C05A39"/>
                      </a:solidFill>
                      <a:prstDash val="solid"/>
                    </a:lnT>
                    <a:solidFill>
                      <a:srgbClr val="FBF3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400" spc="-1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OnActionExecuted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3970">
                    <a:lnT w="9525">
                      <a:solidFill>
                        <a:srgbClr val="C05A39"/>
                      </a:solidFill>
                      <a:prstDash val="solid"/>
                    </a:lnT>
                    <a:solidFill>
                      <a:srgbClr val="FBF3D1"/>
                    </a:solidFill>
                  </a:tcPr>
                </a:tc>
                <a:tc>
                  <a:txBody>
                    <a:bodyPr/>
                    <a:lstStyle/>
                    <a:p>
                      <a:pPr marL="153035" marR="317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1451610" algn="l"/>
                        </a:tabLst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method	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and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13970">
                    <a:lnT w="9525">
                      <a:solidFill>
                        <a:srgbClr val="C05A39"/>
                      </a:solidFill>
                      <a:prstDash val="solid"/>
                    </a:lnT>
                    <a:solidFill>
                      <a:srgbClr val="FBF3D1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400" spc="-1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ActionExecutedContext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3970">
                    <a:lnR w="9525">
                      <a:solidFill>
                        <a:srgbClr val="C05A39"/>
                      </a:solidFill>
                      <a:prstDash val="solid"/>
                    </a:lnR>
                    <a:lnT w="9525">
                      <a:solidFill>
                        <a:srgbClr val="C05A39"/>
                      </a:solidFill>
                      <a:prstDash val="solid"/>
                    </a:lnT>
                    <a:solidFill>
                      <a:srgbClr val="FBF3D1"/>
                    </a:solidFill>
                  </a:tcPr>
                </a:tc>
              </a:tr>
              <a:tr h="788542">
                <a:tc gridSpan="3">
                  <a:txBody>
                    <a:bodyPr/>
                    <a:lstStyle/>
                    <a:p>
                      <a:pPr marL="92075" marR="3175">
                        <a:lnSpc>
                          <a:spcPts val="2710"/>
                        </a:lnSpc>
                        <a:tabLst>
                          <a:tab pos="1757680" algn="l"/>
                          <a:tab pos="2405380" algn="l"/>
                          <a:tab pos="3517900" algn="l"/>
                          <a:tab pos="4029710" algn="l"/>
                          <a:tab pos="5512435" algn="l"/>
                          <a:tab pos="5962015" algn="l"/>
                          <a:tab pos="6299200" algn="l"/>
                        </a:tabLst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developers	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can	handle	an	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exception	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in	a	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managed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generates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an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error, the application is forwarded to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</a:t>
                      </a:r>
                      <a:r>
                        <a:rPr dirty="0" sz="2400" spc="8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cus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9525">
                      <a:solidFill>
                        <a:srgbClr val="C05A39"/>
                      </a:solidFill>
                      <a:prstDash val="solid"/>
                    </a:lnL>
                    <a:lnB w="9525">
                      <a:solidFill>
                        <a:srgbClr val="C05A39"/>
                      </a:solidFill>
                      <a:prstDash val="solid"/>
                    </a:lnB>
                    <a:solidFill>
                      <a:srgbClr val="FBF3D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2710"/>
                        </a:lnSpc>
                        <a:tabLst>
                          <a:tab pos="970915" algn="l"/>
                          <a:tab pos="1960245" algn="l"/>
                          <a:tab pos="2566670" algn="l"/>
                        </a:tabLst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way.	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When	the	controller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  <a:p>
                      <a:pPr marL="5080">
                        <a:lnSpc>
                          <a:spcPct val="100000"/>
                        </a:lnSpc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tom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message.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9525">
                      <a:solidFill>
                        <a:srgbClr val="C05A39"/>
                      </a:solidFill>
                      <a:prstDash val="solid"/>
                    </a:lnR>
                    <a:lnB w="9525">
                      <a:solidFill>
                        <a:srgbClr val="C05A39"/>
                      </a:solidFill>
                      <a:prstDash val="solid"/>
                    </a:lnB>
                    <a:solidFill>
                      <a:srgbClr val="FBF3D1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580" y="210430"/>
            <a:ext cx="43459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 on </a:t>
            </a:r>
            <a:r>
              <a:rPr dirty="0" spc="-5"/>
              <a:t>Resource</a:t>
            </a:r>
            <a:r>
              <a:rPr dirty="0" spc="-55"/>
              <a:t> </a:t>
            </a:r>
            <a:r>
              <a:rPr dirty="0" spc="-5"/>
              <a:t>Filter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pc="-5"/>
              <a:t>Resource filters take </a:t>
            </a:r>
            <a:r>
              <a:rPr dirty="0"/>
              <a:t>care </a:t>
            </a:r>
            <a:r>
              <a:rPr dirty="0" spc="-5"/>
              <a:t>of the </a:t>
            </a:r>
            <a:r>
              <a:rPr dirty="0"/>
              <a:t>request </a:t>
            </a:r>
            <a:r>
              <a:rPr dirty="0" spc="-5"/>
              <a:t>post</a:t>
            </a:r>
            <a:r>
              <a:rPr dirty="0" spc="25"/>
              <a:t> </a:t>
            </a:r>
            <a:r>
              <a:rPr dirty="0" spc="-5"/>
              <a:t>authorization.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pc="-5"/>
              <a:t>Override OnResourceExecuting method of IResourceFilter filter</a:t>
            </a:r>
            <a:r>
              <a:rPr dirty="0" spc="135"/>
              <a:t> </a:t>
            </a:r>
            <a:r>
              <a:rPr dirty="0" spc="-5"/>
              <a:t>attribute.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469900" marR="728345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pc="-5"/>
              <a:t>In </a:t>
            </a:r>
            <a:r>
              <a:rPr dirty="0"/>
              <a:t>case </a:t>
            </a:r>
            <a:r>
              <a:rPr dirty="0" spc="-5"/>
              <a:t>developers want to short-circuit any action method, they </a:t>
            </a:r>
            <a:r>
              <a:rPr dirty="0"/>
              <a:t>can  </a:t>
            </a:r>
            <a:r>
              <a:rPr dirty="0" spc="-5"/>
              <a:t>implement this</a:t>
            </a:r>
            <a:r>
              <a:rPr dirty="0" spc="30"/>
              <a:t> </a:t>
            </a:r>
            <a:r>
              <a:rPr dirty="0" spc="-5"/>
              <a:t>attribute.</a:t>
            </a: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013" y="211327"/>
            <a:ext cx="17945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</a:t>
            </a:r>
            <a:r>
              <a:rPr dirty="0"/>
              <a:t>mm</a:t>
            </a:r>
            <a:r>
              <a:rPr dirty="0" spc="5"/>
              <a:t>a</a:t>
            </a:r>
            <a:r>
              <a:rPr dirty="0" spc="-10"/>
              <a:t>r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043" y="1200970"/>
            <a:ext cx="11887200" cy="5144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ASP.NET Core MVC provides support to execute custom code in the form of</a:t>
            </a:r>
            <a:r>
              <a:rPr dirty="0" sz="2400" spc="16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filters.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85858"/>
              </a:buClr>
              <a:buFont typeface="Arial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87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These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filters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can be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general or customized.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The intended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can be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allowed 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be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performed prior to or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subsequent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to controller</a:t>
            </a:r>
            <a:r>
              <a:rPr dirty="0" sz="2400" spc="5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actions.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6985" indent="-342900">
              <a:lnSpc>
                <a:spcPts val="2870"/>
              </a:lnSpc>
              <a:buFont typeface="Arial"/>
              <a:buChar char="•"/>
              <a:tabLst>
                <a:tab pos="354965" algn="l"/>
                <a:tab pos="355600" algn="l"/>
                <a:tab pos="1289685" algn="l"/>
                <a:tab pos="1866900" algn="l"/>
                <a:tab pos="2533015" algn="l"/>
                <a:tab pos="3416935" algn="l"/>
                <a:tab pos="3842385" algn="l"/>
                <a:tab pos="4773295" algn="l"/>
                <a:tab pos="5033645" algn="l"/>
                <a:tab pos="7179945" algn="l"/>
                <a:tab pos="8645525" algn="l"/>
                <a:tab pos="9782810" algn="l"/>
                <a:tab pos="11355705" algn="l"/>
              </a:tabLst>
            </a:pP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ere	are	f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ve	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typ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es	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f	f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ilt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ers	-	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h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r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z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ti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o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n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,	Res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urce,	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tio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n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,	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Ex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ce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pt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i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on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,	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nd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Result. ASP.NET framework has special interfaces to support the function of</a:t>
            </a:r>
            <a:r>
              <a:rPr dirty="0" sz="2400" spc="15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filters.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6985" indent="-342900">
              <a:lnSpc>
                <a:spcPts val="287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specific order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in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executing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them are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Authentication, Authorization, Action,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and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Result</a:t>
            </a:r>
            <a:r>
              <a:rPr dirty="0" sz="2400" spc="-2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filters.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85858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998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Configuration of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Action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filters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is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possible in three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levels -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Global level, Controller  level, and Action level.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design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and implementation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of custom filters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for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various  scenarios is also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possible.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32486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Session</a:t>
            </a:r>
            <a:r>
              <a:rPr dirty="0" spc="-45"/>
              <a:t> </a:t>
            </a:r>
            <a:r>
              <a:rPr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492" y="1570940"/>
            <a:ext cx="5025390" cy="1699260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Explain different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filters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Describe implementations of</a:t>
            </a:r>
            <a:r>
              <a:rPr dirty="0" sz="2400" spc="3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filters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List various examples for filters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398017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Introduction to</a:t>
            </a:r>
            <a:r>
              <a:rPr dirty="0" spc="-30"/>
              <a:t> </a:t>
            </a:r>
            <a:r>
              <a:rPr dirty="0" spc="-5"/>
              <a:t>Filters</a:t>
            </a:r>
          </a:p>
        </p:txBody>
      </p:sp>
      <p:sp>
        <p:nvSpPr>
          <p:cNvPr id="3" name="object 3"/>
          <p:cNvSpPr/>
          <p:nvPr/>
        </p:nvSpPr>
        <p:spPr>
          <a:xfrm>
            <a:off x="298704" y="1629155"/>
            <a:ext cx="11595100" cy="706120"/>
          </a:xfrm>
          <a:custGeom>
            <a:avLst/>
            <a:gdLst/>
            <a:ahLst/>
            <a:cxnLst/>
            <a:rect l="l" t="t" r="r" b="b"/>
            <a:pathLst>
              <a:path w="11595100" h="706119">
                <a:moveTo>
                  <a:pt x="0" y="0"/>
                </a:moveTo>
                <a:lnTo>
                  <a:pt x="11594592" y="0"/>
                </a:lnTo>
                <a:lnTo>
                  <a:pt x="11594592" y="705612"/>
                </a:lnTo>
                <a:lnTo>
                  <a:pt x="0" y="705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8704" y="1629155"/>
            <a:ext cx="11595100" cy="706120"/>
          </a:xfrm>
          <a:custGeom>
            <a:avLst/>
            <a:gdLst/>
            <a:ahLst/>
            <a:cxnLst/>
            <a:rect l="l" t="t" r="r" b="b"/>
            <a:pathLst>
              <a:path w="11595100" h="706119">
                <a:moveTo>
                  <a:pt x="0" y="0"/>
                </a:moveTo>
                <a:lnTo>
                  <a:pt x="11594592" y="0"/>
                </a:lnTo>
                <a:lnTo>
                  <a:pt x="11594592" y="705612"/>
                </a:lnTo>
                <a:lnTo>
                  <a:pt x="0" y="70561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59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0391" y="1293878"/>
            <a:ext cx="11043285" cy="706120"/>
          </a:xfrm>
          <a:custGeom>
            <a:avLst/>
            <a:gdLst/>
            <a:ahLst/>
            <a:cxnLst/>
            <a:rect l="l" t="t" r="r" b="b"/>
            <a:pathLst>
              <a:path w="11043285" h="706119">
                <a:moveTo>
                  <a:pt x="10925302" y="0"/>
                </a:moveTo>
                <a:lnTo>
                  <a:pt x="117602" y="0"/>
                </a:lnTo>
                <a:lnTo>
                  <a:pt x="71826" y="9242"/>
                </a:lnTo>
                <a:lnTo>
                  <a:pt x="34445" y="34445"/>
                </a:lnTo>
                <a:lnTo>
                  <a:pt x="9242" y="71826"/>
                </a:lnTo>
                <a:lnTo>
                  <a:pt x="0" y="117601"/>
                </a:lnTo>
                <a:lnTo>
                  <a:pt x="0" y="588009"/>
                </a:lnTo>
                <a:lnTo>
                  <a:pt x="9242" y="633785"/>
                </a:lnTo>
                <a:lnTo>
                  <a:pt x="34445" y="671166"/>
                </a:lnTo>
                <a:lnTo>
                  <a:pt x="71826" y="696369"/>
                </a:lnTo>
                <a:lnTo>
                  <a:pt x="117602" y="705611"/>
                </a:lnTo>
                <a:lnTo>
                  <a:pt x="10925302" y="705611"/>
                </a:lnTo>
                <a:lnTo>
                  <a:pt x="10971077" y="696369"/>
                </a:lnTo>
                <a:lnTo>
                  <a:pt x="11008458" y="671166"/>
                </a:lnTo>
                <a:lnTo>
                  <a:pt x="11033661" y="633785"/>
                </a:lnTo>
                <a:lnTo>
                  <a:pt x="11042904" y="588009"/>
                </a:lnTo>
                <a:lnTo>
                  <a:pt x="11042904" y="117601"/>
                </a:lnTo>
                <a:lnTo>
                  <a:pt x="11033661" y="71826"/>
                </a:lnTo>
                <a:lnTo>
                  <a:pt x="11008458" y="34445"/>
                </a:lnTo>
                <a:lnTo>
                  <a:pt x="10971077" y="9242"/>
                </a:lnTo>
                <a:lnTo>
                  <a:pt x="10925302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0391" y="1293878"/>
            <a:ext cx="11043285" cy="706120"/>
          </a:xfrm>
          <a:custGeom>
            <a:avLst/>
            <a:gdLst/>
            <a:ahLst/>
            <a:cxnLst/>
            <a:rect l="l" t="t" r="r" b="b"/>
            <a:pathLst>
              <a:path w="11043285" h="706119">
                <a:moveTo>
                  <a:pt x="0" y="117601"/>
                </a:moveTo>
                <a:lnTo>
                  <a:pt x="9242" y="71826"/>
                </a:lnTo>
                <a:lnTo>
                  <a:pt x="34445" y="34445"/>
                </a:lnTo>
                <a:lnTo>
                  <a:pt x="71826" y="9242"/>
                </a:lnTo>
                <a:lnTo>
                  <a:pt x="117602" y="0"/>
                </a:lnTo>
                <a:lnTo>
                  <a:pt x="10925302" y="0"/>
                </a:lnTo>
                <a:lnTo>
                  <a:pt x="10971077" y="9242"/>
                </a:lnTo>
                <a:lnTo>
                  <a:pt x="11008458" y="34445"/>
                </a:lnTo>
                <a:lnTo>
                  <a:pt x="11033661" y="71826"/>
                </a:lnTo>
                <a:lnTo>
                  <a:pt x="11042904" y="117601"/>
                </a:lnTo>
                <a:lnTo>
                  <a:pt x="11042904" y="588009"/>
                </a:lnTo>
                <a:lnTo>
                  <a:pt x="11033661" y="633785"/>
                </a:lnTo>
                <a:lnTo>
                  <a:pt x="11008458" y="671166"/>
                </a:lnTo>
                <a:lnTo>
                  <a:pt x="10971077" y="696369"/>
                </a:lnTo>
                <a:lnTo>
                  <a:pt x="10925302" y="705611"/>
                </a:lnTo>
                <a:lnTo>
                  <a:pt x="117602" y="705611"/>
                </a:lnTo>
                <a:lnTo>
                  <a:pt x="71826" y="696369"/>
                </a:lnTo>
                <a:lnTo>
                  <a:pt x="34445" y="671166"/>
                </a:lnTo>
                <a:lnTo>
                  <a:pt x="9242" y="633785"/>
                </a:lnTo>
                <a:lnTo>
                  <a:pt x="0" y="588009"/>
                </a:lnTo>
                <a:lnTo>
                  <a:pt x="0" y="11760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8704" y="2857500"/>
            <a:ext cx="11595100" cy="706120"/>
          </a:xfrm>
          <a:custGeom>
            <a:avLst/>
            <a:gdLst/>
            <a:ahLst/>
            <a:cxnLst/>
            <a:rect l="l" t="t" r="r" b="b"/>
            <a:pathLst>
              <a:path w="11595100" h="706120">
                <a:moveTo>
                  <a:pt x="0" y="0"/>
                </a:moveTo>
                <a:lnTo>
                  <a:pt x="11594592" y="0"/>
                </a:lnTo>
                <a:lnTo>
                  <a:pt x="11594592" y="705612"/>
                </a:lnTo>
                <a:lnTo>
                  <a:pt x="0" y="705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8704" y="2857500"/>
            <a:ext cx="11595100" cy="706120"/>
          </a:xfrm>
          <a:custGeom>
            <a:avLst/>
            <a:gdLst/>
            <a:ahLst/>
            <a:cxnLst/>
            <a:rect l="l" t="t" r="r" b="b"/>
            <a:pathLst>
              <a:path w="11595100" h="706120">
                <a:moveTo>
                  <a:pt x="0" y="0"/>
                </a:moveTo>
                <a:lnTo>
                  <a:pt x="11594592" y="0"/>
                </a:lnTo>
                <a:lnTo>
                  <a:pt x="11594592" y="705612"/>
                </a:lnTo>
                <a:lnTo>
                  <a:pt x="0" y="70561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AB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0391" y="2444502"/>
            <a:ext cx="11040110" cy="826135"/>
          </a:xfrm>
          <a:custGeom>
            <a:avLst/>
            <a:gdLst/>
            <a:ahLst/>
            <a:cxnLst/>
            <a:rect l="l" t="t" r="r" b="b"/>
            <a:pathLst>
              <a:path w="11040110" h="826135">
                <a:moveTo>
                  <a:pt x="10902188" y="0"/>
                </a:moveTo>
                <a:lnTo>
                  <a:pt x="137668" y="0"/>
                </a:lnTo>
                <a:lnTo>
                  <a:pt x="94153" y="7018"/>
                </a:lnTo>
                <a:lnTo>
                  <a:pt x="56361" y="26561"/>
                </a:lnTo>
                <a:lnTo>
                  <a:pt x="26561" y="56361"/>
                </a:lnTo>
                <a:lnTo>
                  <a:pt x="7018" y="94153"/>
                </a:lnTo>
                <a:lnTo>
                  <a:pt x="0" y="137667"/>
                </a:lnTo>
                <a:lnTo>
                  <a:pt x="0" y="688327"/>
                </a:lnTo>
                <a:lnTo>
                  <a:pt x="7018" y="731843"/>
                </a:lnTo>
                <a:lnTo>
                  <a:pt x="26561" y="769637"/>
                </a:lnTo>
                <a:lnTo>
                  <a:pt x="56361" y="799442"/>
                </a:lnTo>
                <a:lnTo>
                  <a:pt x="94153" y="818988"/>
                </a:lnTo>
                <a:lnTo>
                  <a:pt x="137668" y="826007"/>
                </a:lnTo>
                <a:lnTo>
                  <a:pt x="10902188" y="826007"/>
                </a:lnTo>
                <a:lnTo>
                  <a:pt x="10945702" y="818988"/>
                </a:lnTo>
                <a:lnTo>
                  <a:pt x="10983494" y="799442"/>
                </a:lnTo>
                <a:lnTo>
                  <a:pt x="11013294" y="769637"/>
                </a:lnTo>
                <a:lnTo>
                  <a:pt x="11032837" y="731843"/>
                </a:lnTo>
                <a:lnTo>
                  <a:pt x="11039856" y="688327"/>
                </a:lnTo>
                <a:lnTo>
                  <a:pt x="11039856" y="137667"/>
                </a:lnTo>
                <a:lnTo>
                  <a:pt x="11032837" y="94153"/>
                </a:lnTo>
                <a:lnTo>
                  <a:pt x="11013294" y="56361"/>
                </a:lnTo>
                <a:lnTo>
                  <a:pt x="10983494" y="26561"/>
                </a:lnTo>
                <a:lnTo>
                  <a:pt x="10945702" y="7018"/>
                </a:lnTo>
                <a:lnTo>
                  <a:pt x="10902188" y="0"/>
                </a:lnTo>
                <a:close/>
              </a:path>
            </a:pathLst>
          </a:custGeom>
          <a:solidFill>
            <a:srgbClr val="7AB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0391" y="2444502"/>
            <a:ext cx="11040110" cy="826135"/>
          </a:xfrm>
          <a:custGeom>
            <a:avLst/>
            <a:gdLst/>
            <a:ahLst/>
            <a:cxnLst/>
            <a:rect l="l" t="t" r="r" b="b"/>
            <a:pathLst>
              <a:path w="11040110" h="826135">
                <a:moveTo>
                  <a:pt x="0" y="137667"/>
                </a:moveTo>
                <a:lnTo>
                  <a:pt x="7018" y="94153"/>
                </a:lnTo>
                <a:lnTo>
                  <a:pt x="26561" y="56361"/>
                </a:lnTo>
                <a:lnTo>
                  <a:pt x="56361" y="26561"/>
                </a:lnTo>
                <a:lnTo>
                  <a:pt x="94153" y="7018"/>
                </a:lnTo>
                <a:lnTo>
                  <a:pt x="137668" y="0"/>
                </a:lnTo>
                <a:lnTo>
                  <a:pt x="10902188" y="0"/>
                </a:lnTo>
                <a:lnTo>
                  <a:pt x="10945702" y="7018"/>
                </a:lnTo>
                <a:lnTo>
                  <a:pt x="10983494" y="26561"/>
                </a:lnTo>
                <a:lnTo>
                  <a:pt x="11013294" y="56361"/>
                </a:lnTo>
                <a:lnTo>
                  <a:pt x="11032837" y="94153"/>
                </a:lnTo>
                <a:lnTo>
                  <a:pt x="11039856" y="137667"/>
                </a:lnTo>
                <a:lnTo>
                  <a:pt x="11039856" y="688327"/>
                </a:lnTo>
                <a:lnTo>
                  <a:pt x="11032837" y="731843"/>
                </a:lnTo>
                <a:lnTo>
                  <a:pt x="11013294" y="769637"/>
                </a:lnTo>
                <a:lnTo>
                  <a:pt x="10983494" y="799442"/>
                </a:lnTo>
                <a:lnTo>
                  <a:pt x="10945702" y="818988"/>
                </a:lnTo>
                <a:lnTo>
                  <a:pt x="10902188" y="826007"/>
                </a:lnTo>
                <a:lnTo>
                  <a:pt x="137668" y="826007"/>
                </a:lnTo>
                <a:lnTo>
                  <a:pt x="94153" y="818988"/>
                </a:lnTo>
                <a:lnTo>
                  <a:pt x="56361" y="799442"/>
                </a:lnTo>
                <a:lnTo>
                  <a:pt x="26561" y="769637"/>
                </a:lnTo>
                <a:lnTo>
                  <a:pt x="7018" y="731843"/>
                </a:lnTo>
                <a:lnTo>
                  <a:pt x="0" y="688327"/>
                </a:lnTo>
                <a:lnTo>
                  <a:pt x="0" y="13766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8704" y="4126991"/>
            <a:ext cx="11595100" cy="706120"/>
          </a:xfrm>
          <a:custGeom>
            <a:avLst/>
            <a:gdLst/>
            <a:ahLst/>
            <a:cxnLst/>
            <a:rect l="l" t="t" r="r" b="b"/>
            <a:pathLst>
              <a:path w="11595100" h="706120">
                <a:moveTo>
                  <a:pt x="0" y="0"/>
                </a:moveTo>
                <a:lnTo>
                  <a:pt x="11594592" y="0"/>
                </a:lnTo>
                <a:lnTo>
                  <a:pt x="11594592" y="705611"/>
                </a:lnTo>
                <a:lnTo>
                  <a:pt x="0" y="7056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8704" y="4126991"/>
            <a:ext cx="11595100" cy="706120"/>
          </a:xfrm>
          <a:custGeom>
            <a:avLst/>
            <a:gdLst/>
            <a:ahLst/>
            <a:cxnLst/>
            <a:rect l="l" t="t" r="r" b="b"/>
            <a:pathLst>
              <a:path w="11595100" h="706120">
                <a:moveTo>
                  <a:pt x="0" y="0"/>
                </a:moveTo>
                <a:lnTo>
                  <a:pt x="11594592" y="0"/>
                </a:lnTo>
                <a:lnTo>
                  <a:pt x="11594592" y="705611"/>
                </a:lnTo>
                <a:lnTo>
                  <a:pt x="0" y="705611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62D5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0391" y="3713994"/>
            <a:ext cx="11040110" cy="826135"/>
          </a:xfrm>
          <a:custGeom>
            <a:avLst/>
            <a:gdLst/>
            <a:ahLst/>
            <a:cxnLst/>
            <a:rect l="l" t="t" r="r" b="b"/>
            <a:pathLst>
              <a:path w="11040110" h="826135">
                <a:moveTo>
                  <a:pt x="10902188" y="0"/>
                </a:moveTo>
                <a:lnTo>
                  <a:pt x="137668" y="0"/>
                </a:lnTo>
                <a:lnTo>
                  <a:pt x="94153" y="7018"/>
                </a:lnTo>
                <a:lnTo>
                  <a:pt x="56361" y="26561"/>
                </a:lnTo>
                <a:lnTo>
                  <a:pt x="26561" y="56361"/>
                </a:lnTo>
                <a:lnTo>
                  <a:pt x="7018" y="94153"/>
                </a:lnTo>
                <a:lnTo>
                  <a:pt x="0" y="137668"/>
                </a:lnTo>
                <a:lnTo>
                  <a:pt x="0" y="688327"/>
                </a:lnTo>
                <a:lnTo>
                  <a:pt x="7018" y="731843"/>
                </a:lnTo>
                <a:lnTo>
                  <a:pt x="26561" y="769637"/>
                </a:lnTo>
                <a:lnTo>
                  <a:pt x="56361" y="799442"/>
                </a:lnTo>
                <a:lnTo>
                  <a:pt x="94153" y="818988"/>
                </a:lnTo>
                <a:lnTo>
                  <a:pt x="137668" y="826008"/>
                </a:lnTo>
                <a:lnTo>
                  <a:pt x="10902188" y="826008"/>
                </a:lnTo>
                <a:lnTo>
                  <a:pt x="10945702" y="818988"/>
                </a:lnTo>
                <a:lnTo>
                  <a:pt x="10983494" y="799442"/>
                </a:lnTo>
                <a:lnTo>
                  <a:pt x="11013294" y="769637"/>
                </a:lnTo>
                <a:lnTo>
                  <a:pt x="11032837" y="731843"/>
                </a:lnTo>
                <a:lnTo>
                  <a:pt x="11039856" y="688327"/>
                </a:lnTo>
                <a:lnTo>
                  <a:pt x="11039856" y="137668"/>
                </a:lnTo>
                <a:lnTo>
                  <a:pt x="11032837" y="94153"/>
                </a:lnTo>
                <a:lnTo>
                  <a:pt x="11013294" y="56361"/>
                </a:lnTo>
                <a:lnTo>
                  <a:pt x="10983494" y="26561"/>
                </a:lnTo>
                <a:lnTo>
                  <a:pt x="10945702" y="7018"/>
                </a:lnTo>
                <a:lnTo>
                  <a:pt x="10902188" y="0"/>
                </a:lnTo>
                <a:close/>
              </a:path>
            </a:pathLst>
          </a:custGeom>
          <a:solidFill>
            <a:srgbClr val="62D5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0391" y="3713994"/>
            <a:ext cx="11040110" cy="826135"/>
          </a:xfrm>
          <a:custGeom>
            <a:avLst/>
            <a:gdLst/>
            <a:ahLst/>
            <a:cxnLst/>
            <a:rect l="l" t="t" r="r" b="b"/>
            <a:pathLst>
              <a:path w="11040110" h="826135">
                <a:moveTo>
                  <a:pt x="0" y="137668"/>
                </a:moveTo>
                <a:lnTo>
                  <a:pt x="7018" y="94153"/>
                </a:lnTo>
                <a:lnTo>
                  <a:pt x="26561" y="56361"/>
                </a:lnTo>
                <a:lnTo>
                  <a:pt x="56361" y="26561"/>
                </a:lnTo>
                <a:lnTo>
                  <a:pt x="94153" y="7018"/>
                </a:lnTo>
                <a:lnTo>
                  <a:pt x="137668" y="0"/>
                </a:lnTo>
                <a:lnTo>
                  <a:pt x="10902188" y="0"/>
                </a:lnTo>
                <a:lnTo>
                  <a:pt x="10945702" y="7018"/>
                </a:lnTo>
                <a:lnTo>
                  <a:pt x="10983494" y="26561"/>
                </a:lnTo>
                <a:lnTo>
                  <a:pt x="11013294" y="56361"/>
                </a:lnTo>
                <a:lnTo>
                  <a:pt x="11032837" y="94153"/>
                </a:lnTo>
                <a:lnTo>
                  <a:pt x="11039856" y="137668"/>
                </a:lnTo>
                <a:lnTo>
                  <a:pt x="11039856" y="688327"/>
                </a:lnTo>
                <a:lnTo>
                  <a:pt x="11032837" y="731843"/>
                </a:lnTo>
                <a:lnTo>
                  <a:pt x="11013294" y="769637"/>
                </a:lnTo>
                <a:lnTo>
                  <a:pt x="10983494" y="799442"/>
                </a:lnTo>
                <a:lnTo>
                  <a:pt x="10945702" y="818988"/>
                </a:lnTo>
                <a:lnTo>
                  <a:pt x="10902188" y="826008"/>
                </a:lnTo>
                <a:lnTo>
                  <a:pt x="137668" y="826008"/>
                </a:lnTo>
                <a:lnTo>
                  <a:pt x="94153" y="818988"/>
                </a:lnTo>
                <a:lnTo>
                  <a:pt x="56361" y="799442"/>
                </a:lnTo>
                <a:lnTo>
                  <a:pt x="26561" y="769637"/>
                </a:lnTo>
                <a:lnTo>
                  <a:pt x="7018" y="731843"/>
                </a:lnTo>
                <a:lnTo>
                  <a:pt x="0" y="688327"/>
                </a:lnTo>
                <a:lnTo>
                  <a:pt x="0" y="13766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8704" y="5396484"/>
            <a:ext cx="11595100" cy="706120"/>
          </a:xfrm>
          <a:custGeom>
            <a:avLst/>
            <a:gdLst/>
            <a:ahLst/>
            <a:cxnLst/>
            <a:rect l="l" t="t" r="r" b="b"/>
            <a:pathLst>
              <a:path w="11595100" h="706120">
                <a:moveTo>
                  <a:pt x="0" y="0"/>
                </a:moveTo>
                <a:lnTo>
                  <a:pt x="11594592" y="0"/>
                </a:lnTo>
                <a:lnTo>
                  <a:pt x="11594592" y="705611"/>
                </a:lnTo>
                <a:lnTo>
                  <a:pt x="0" y="7056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8704" y="5396484"/>
            <a:ext cx="11595100" cy="706120"/>
          </a:xfrm>
          <a:custGeom>
            <a:avLst/>
            <a:gdLst/>
            <a:ahLst/>
            <a:cxnLst/>
            <a:rect l="l" t="t" r="r" b="b"/>
            <a:pathLst>
              <a:path w="11595100" h="706120">
                <a:moveTo>
                  <a:pt x="0" y="0"/>
                </a:moveTo>
                <a:lnTo>
                  <a:pt x="11594592" y="0"/>
                </a:lnTo>
                <a:lnTo>
                  <a:pt x="11594592" y="705611"/>
                </a:lnTo>
                <a:lnTo>
                  <a:pt x="0" y="705611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0391" y="4983483"/>
            <a:ext cx="11040110" cy="828040"/>
          </a:xfrm>
          <a:custGeom>
            <a:avLst/>
            <a:gdLst/>
            <a:ahLst/>
            <a:cxnLst/>
            <a:rect l="l" t="t" r="r" b="b"/>
            <a:pathLst>
              <a:path w="11040110" h="828039">
                <a:moveTo>
                  <a:pt x="10901934" y="0"/>
                </a:moveTo>
                <a:lnTo>
                  <a:pt x="137922" y="0"/>
                </a:lnTo>
                <a:lnTo>
                  <a:pt x="94327" y="7031"/>
                </a:lnTo>
                <a:lnTo>
                  <a:pt x="56466" y="26610"/>
                </a:lnTo>
                <a:lnTo>
                  <a:pt x="26610" y="56466"/>
                </a:lnTo>
                <a:lnTo>
                  <a:pt x="7031" y="94327"/>
                </a:lnTo>
                <a:lnTo>
                  <a:pt x="0" y="137921"/>
                </a:lnTo>
                <a:lnTo>
                  <a:pt x="0" y="689597"/>
                </a:lnTo>
                <a:lnTo>
                  <a:pt x="7031" y="733193"/>
                </a:lnTo>
                <a:lnTo>
                  <a:pt x="26610" y="771057"/>
                </a:lnTo>
                <a:lnTo>
                  <a:pt x="56466" y="800917"/>
                </a:lnTo>
                <a:lnTo>
                  <a:pt x="94327" y="820499"/>
                </a:lnTo>
                <a:lnTo>
                  <a:pt x="137922" y="827531"/>
                </a:lnTo>
                <a:lnTo>
                  <a:pt x="10901934" y="827531"/>
                </a:lnTo>
                <a:lnTo>
                  <a:pt x="10945528" y="820499"/>
                </a:lnTo>
                <a:lnTo>
                  <a:pt x="10983389" y="800917"/>
                </a:lnTo>
                <a:lnTo>
                  <a:pt x="11013245" y="771057"/>
                </a:lnTo>
                <a:lnTo>
                  <a:pt x="11032824" y="733193"/>
                </a:lnTo>
                <a:lnTo>
                  <a:pt x="11039856" y="689597"/>
                </a:lnTo>
                <a:lnTo>
                  <a:pt x="11039856" y="137921"/>
                </a:lnTo>
                <a:lnTo>
                  <a:pt x="11032824" y="94327"/>
                </a:lnTo>
                <a:lnTo>
                  <a:pt x="11013245" y="56466"/>
                </a:lnTo>
                <a:lnTo>
                  <a:pt x="10983389" y="26610"/>
                </a:lnTo>
                <a:lnTo>
                  <a:pt x="10945528" y="7031"/>
                </a:lnTo>
                <a:lnTo>
                  <a:pt x="10901934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50391" y="4983483"/>
            <a:ext cx="11040110" cy="828040"/>
          </a:xfrm>
          <a:custGeom>
            <a:avLst/>
            <a:gdLst/>
            <a:ahLst/>
            <a:cxnLst/>
            <a:rect l="l" t="t" r="r" b="b"/>
            <a:pathLst>
              <a:path w="11040110" h="828039">
                <a:moveTo>
                  <a:pt x="0" y="137921"/>
                </a:moveTo>
                <a:lnTo>
                  <a:pt x="7031" y="94327"/>
                </a:lnTo>
                <a:lnTo>
                  <a:pt x="26610" y="56466"/>
                </a:lnTo>
                <a:lnTo>
                  <a:pt x="56466" y="26610"/>
                </a:lnTo>
                <a:lnTo>
                  <a:pt x="94327" y="7031"/>
                </a:lnTo>
                <a:lnTo>
                  <a:pt x="137922" y="0"/>
                </a:lnTo>
                <a:lnTo>
                  <a:pt x="10901934" y="0"/>
                </a:lnTo>
                <a:lnTo>
                  <a:pt x="10945528" y="7031"/>
                </a:lnTo>
                <a:lnTo>
                  <a:pt x="10983389" y="26610"/>
                </a:lnTo>
                <a:lnTo>
                  <a:pt x="11013245" y="56466"/>
                </a:lnTo>
                <a:lnTo>
                  <a:pt x="11032824" y="94327"/>
                </a:lnTo>
                <a:lnTo>
                  <a:pt x="11039856" y="137921"/>
                </a:lnTo>
                <a:lnTo>
                  <a:pt x="11039856" y="689597"/>
                </a:lnTo>
                <a:lnTo>
                  <a:pt x="11032824" y="733193"/>
                </a:lnTo>
                <a:lnTo>
                  <a:pt x="11013245" y="771057"/>
                </a:lnTo>
                <a:lnTo>
                  <a:pt x="10983389" y="800917"/>
                </a:lnTo>
                <a:lnTo>
                  <a:pt x="10945528" y="820499"/>
                </a:lnTo>
                <a:lnTo>
                  <a:pt x="10901934" y="827531"/>
                </a:lnTo>
                <a:lnTo>
                  <a:pt x="137922" y="827531"/>
                </a:lnTo>
                <a:lnTo>
                  <a:pt x="94327" y="820499"/>
                </a:lnTo>
                <a:lnTo>
                  <a:pt x="56466" y="800917"/>
                </a:lnTo>
                <a:lnTo>
                  <a:pt x="26610" y="771057"/>
                </a:lnTo>
                <a:lnTo>
                  <a:pt x="7031" y="733193"/>
                </a:lnTo>
                <a:lnTo>
                  <a:pt x="0" y="689597"/>
                </a:lnTo>
                <a:lnTo>
                  <a:pt x="0" y="13792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79704" y="1415140"/>
            <a:ext cx="10365105" cy="4312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Filters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are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performed prior to, post, or during execution of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an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action</a:t>
            </a:r>
            <a:r>
              <a:rPr dirty="0" sz="2400" spc="11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method.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7780" marR="357505">
              <a:lnSpc>
                <a:spcPts val="2690"/>
              </a:lnSpc>
              <a:spcBef>
                <a:spcPts val="2215"/>
              </a:spcBef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Filters facilitate execution of tasks that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are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repeated in multiple controllers  or within their action</a:t>
            </a:r>
            <a:r>
              <a:rPr dirty="0" sz="2400" spc="3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methods.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/>
              <a:cs typeface="Times New Roman"/>
            </a:endParaRPr>
          </a:p>
          <a:p>
            <a:pPr marL="17780" marR="1431290">
              <a:lnSpc>
                <a:spcPts val="269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Filters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can be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implemented using built-in attributes or customized  attributes.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/>
              <a:cs typeface="Times New Roman"/>
            </a:endParaRPr>
          </a:p>
          <a:p>
            <a:pPr marL="17780" marR="94615">
              <a:lnSpc>
                <a:spcPts val="2690"/>
              </a:lnSpc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Filters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can be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defined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by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implementing the filter interface or, it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can be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done 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by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inheriting or overriding the methods of the available filter attribute</a:t>
            </a:r>
            <a:r>
              <a:rPr dirty="0" sz="2400" spc="13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class.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20" name="object 20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37490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When </a:t>
            </a:r>
            <a:r>
              <a:rPr dirty="0" spc="-5"/>
              <a:t>to </a:t>
            </a:r>
            <a:r>
              <a:rPr dirty="0"/>
              <a:t>Use</a:t>
            </a:r>
            <a:r>
              <a:rPr dirty="0" spc="-55"/>
              <a:t> </a:t>
            </a:r>
            <a:r>
              <a:rPr dirty="0" spc="-5"/>
              <a:t>Filters?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3704" y="1292352"/>
            <a:ext cx="2533015" cy="1519555"/>
          </a:xfrm>
          <a:prstGeom prst="rect">
            <a:avLst/>
          </a:prstGeom>
          <a:solidFill>
            <a:srgbClr val="959790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252095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Authentication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4044" y="4696967"/>
            <a:ext cx="2533015" cy="1521460"/>
          </a:xfrm>
          <a:prstGeom prst="rect">
            <a:avLst/>
          </a:prstGeom>
          <a:solidFill>
            <a:srgbClr val="92A884"/>
          </a:solidFill>
          <a:ln w="12192">
            <a:solidFill>
              <a:srgbClr val="FFFFFF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Times New Roman"/>
              <a:cs typeface="Times New Roman"/>
            </a:endParaRPr>
          </a:p>
          <a:p>
            <a:pPr marL="70358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Logging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3704" y="2994660"/>
            <a:ext cx="2533015" cy="1519555"/>
          </a:xfrm>
          <a:prstGeom prst="rect">
            <a:avLst/>
          </a:prstGeom>
          <a:solidFill>
            <a:srgbClr val="7AB878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863600" marR="441325" indent="-417830">
              <a:lnSpc>
                <a:spcPts val="2690"/>
              </a:lnSpc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Handling</a:t>
            </a:r>
            <a:r>
              <a:rPr dirty="0" sz="2400" spc="-7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of  errors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7279" y="2979420"/>
            <a:ext cx="2533015" cy="1519555"/>
          </a:xfrm>
          <a:prstGeom prst="rect">
            <a:avLst/>
          </a:prstGeom>
          <a:solidFill>
            <a:srgbClr val="6CC789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389255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Data</a:t>
            </a:r>
            <a:r>
              <a:rPr dirty="0" sz="2400" spc="-1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caching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2859" y="2985516"/>
            <a:ext cx="2533015" cy="1521460"/>
          </a:xfrm>
          <a:prstGeom prst="rect">
            <a:avLst/>
          </a:prstGeom>
          <a:solidFill>
            <a:srgbClr val="62D5AF"/>
          </a:solidFill>
          <a:ln w="12192">
            <a:solidFill>
              <a:srgbClr val="FFFFFF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Times New Roman"/>
              <a:cs typeface="Times New Roman"/>
            </a:endParaRPr>
          </a:p>
          <a:p>
            <a:pPr marL="41402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Data</a:t>
            </a:r>
            <a:r>
              <a:rPr dirty="0" sz="2400" spc="-2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In/Out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7947" y="1292352"/>
            <a:ext cx="2533015" cy="1519555"/>
          </a:xfrm>
          <a:prstGeom prst="rect">
            <a:avLst/>
          </a:prstGeom>
          <a:solidFill>
            <a:srgbClr val="58E0E3"/>
          </a:solidFill>
          <a:ln w="12192">
            <a:solidFill>
              <a:srgbClr val="FFFFFF"/>
            </a:solidFill>
          </a:ln>
        </p:spPr>
        <p:txBody>
          <a:bodyPr wrap="square" lIns="0" tIns="224790" rIns="0" bIns="0" rtlCol="0" vert="horz">
            <a:spAutoFit/>
          </a:bodyPr>
          <a:lstStyle/>
          <a:p>
            <a:pPr algn="ctr" marL="312420" marR="304165">
              <a:lnSpc>
                <a:spcPct val="93100"/>
              </a:lnSpc>
              <a:spcBef>
                <a:spcPts val="1770"/>
              </a:spcBef>
            </a:pPr>
            <a:r>
              <a:rPr dirty="0" sz="2400" spc="5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u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t</a:t>
            </a:r>
            <a:r>
              <a:rPr dirty="0" sz="2400" spc="-10">
                <a:solidFill>
                  <a:srgbClr val="FFFFFF"/>
                </a:solidFill>
                <a:latin typeface="Book Antiqua"/>
                <a:cs typeface="Book Antiqua"/>
              </a:rPr>
              <a:t>h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o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r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i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za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tion 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(User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or Role-  based)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1147" y="1292352"/>
            <a:ext cx="2533015" cy="1519555"/>
          </a:xfrm>
          <a:prstGeom prst="rect">
            <a:avLst/>
          </a:prstGeom>
          <a:solidFill>
            <a:srgbClr val="50B4F1"/>
          </a:solidFill>
          <a:ln w="12192">
            <a:solidFill>
              <a:srgbClr val="FFFFFF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911225" marR="208915" indent="-695325">
              <a:lnSpc>
                <a:spcPts val="2690"/>
              </a:lnSpc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Login details</a:t>
            </a:r>
            <a:r>
              <a:rPr dirty="0" sz="2400" spc="-6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of 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users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54425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Different </a:t>
            </a:r>
            <a:r>
              <a:rPr dirty="0" spc="-5"/>
              <a:t>Types </a:t>
            </a:r>
            <a:r>
              <a:rPr dirty="0"/>
              <a:t>of </a:t>
            </a:r>
            <a:r>
              <a:rPr dirty="0" spc="-5"/>
              <a:t>Filters</a:t>
            </a:r>
            <a:r>
              <a:rPr dirty="0" spc="-50"/>
              <a:t> </a:t>
            </a:r>
            <a:r>
              <a:rPr dirty="0" spc="5"/>
              <a:t>(1-2)</a:t>
            </a:r>
          </a:p>
        </p:txBody>
      </p:sp>
      <p:sp>
        <p:nvSpPr>
          <p:cNvPr id="3" name="object 3"/>
          <p:cNvSpPr/>
          <p:nvPr/>
        </p:nvSpPr>
        <p:spPr>
          <a:xfrm>
            <a:off x="2023873" y="2299716"/>
            <a:ext cx="940435" cy="826135"/>
          </a:xfrm>
          <a:custGeom>
            <a:avLst/>
            <a:gdLst/>
            <a:ahLst/>
            <a:cxnLst/>
            <a:rect l="l" t="t" r="r" b="b"/>
            <a:pathLst>
              <a:path w="940435" h="826135">
                <a:moveTo>
                  <a:pt x="271259" y="0"/>
                </a:moveTo>
                <a:lnTo>
                  <a:pt x="0" y="0"/>
                </a:lnTo>
                <a:lnTo>
                  <a:pt x="0" y="755142"/>
                </a:lnTo>
                <a:lnTo>
                  <a:pt x="644766" y="755142"/>
                </a:lnTo>
                <a:lnTo>
                  <a:pt x="644766" y="826008"/>
                </a:lnTo>
                <a:lnTo>
                  <a:pt x="940308" y="619506"/>
                </a:lnTo>
                <a:lnTo>
                  <a:pt x="746188" y="483870"/>
                </a:lnTo>
                <a:lnTo>
                  <a:pt x="271259" y="483870"/>
                </a:lnTo>
                <a:lnTo>
                  <a:pt x="271259" y="0"/>
                </a:lnTo>
                <a:close/>
              </a:path>
              <a:path w="940435" h="826135">
                <a:moveTo>
                  <a:pt x="644766" y="413004"/>
                </a:moveTo>
                <a:lnTo>
                  <a:pt x="644766" y="483870"/>
                </a:lnTo>
                <a:lnTo>
                  <a:pt x="746188" y="483870"/>
                </a:lnTo>
                <a:lnTo>
                  <a:pt x="644766" y="413004"/>
                </a:lnTo>
                <a:close/>
              </a:path>
            </a:pathLst>
          </a:custGeom>
          <a:solidFill>
            <a:srgbClr val="D2D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23873" y="2299716"/>
            <a:ext cx="940435" cy="826135"/>
          </a:xfrm>
          <a:custGeom>
            <a:avLst/>
            <a:gdLst/>
            <a:ahLst/>
            <a:cxnLst/>
            <a:rect l="l" t="t" r="r" b="b"/>
            <a:pathLst>
              <a:path w="940435" h="826135">
                <a:moveTo>
                  <a:pt x="271259" y="0"/>
                </a:moveTo>
                <a:lnTo>
                  <a:pt x="271259" y="483870"/>
                </a:lnTo>
                <a:lnTo>
                  <a:pt x="644766" y="483870"/>
                </a:lnTo>
                <a:lnTo>
                  <a:pt x="644766" y="413004"/>
                </a:lnTo>
                <a:lnTo>
                  <a:pt x="940308" y="619506"/>
                </a:lnTo>
                <a:lnTo>
                  <a:pt x="644766" y="826008"/>
                </a:lnTo>
                <a:lnTo>
                  <a:pt x="644766" y="755142"/>
                </a:lnTo>
                <a:lnTo>
                  <a:pt x="0" y="755142"/>
                </a:lnTo>
                <a:lnTo>
                  <a:pt x="0" y="0"/>
                </a:lnTo>
                <a:lnTo>
                  <a:pt x="271259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2060" y="1325874"/>
            <a:ext cx="2630805" cy="974090"/>
          </a:xfrm>
          <a:custGeom>
            <a:avLst/>
            <a:gdLst/>
            <a:ahLst/>
            <a:cxnLst/>
            <a:rect l="l" t="t" r="r" b="b"/>
            <a:pathLst>
              <a:path w="2630804" h="974089">
                <a:moveTo>
                  <a:pt x="2468079" y="0"/>
                </a:moveTo>
                <a:lnTo>
                  <a:pt x="162344" y="0"/>
                </a:lnTo>
                <a:lnTo>
                  <a:pt x="119185" y="5798"/>
                </a:lnTo>
                <a:lnTo>
                  <a:pt x="80405" y="22164"/>
                </a:lnTo>
                <a:lnTo>
                  <a:pt x="47548" y="47548"/>
                </a:lnTo>
                <a:lnTo>
                  <a:pt x="22164" y="80405"/>
                </a:lnTo>
                <a:lnTo>
                  <a:pt x="5798" y="119185"/>
                </a:lnTo>
                <a:lnTo>
                  <a:pt x="0" y="162344"/>
                </a:lnTo>
                <a:lnTo>
                  <a:pt x="0" y="811504"/>
                </a:lnTo>
                <a:lnTo>
                  <a:pt x="5798" y="854657"/>
                </a:lnTo>
                <a:lnTo>
                  <a:pt x="22164" y="893434"/>
                </a:lnTo>
                <a:lnTo>
                  <a:pt x="47548" y="926288"/>
                </a:lnTo>
                <a:lnTo>
                  <a:pt x="80405" y="951672"/>
                </a:lnTo>
                <a:lnTo>
                  <a:pt x="119185" y="968037"/>
                </a:lnTo>
                <a:lnTo>
                  <a:pt x="162344" y="973836"/>
                </a:lnTo>
                <a:lnTo>
                  <a:pt x="2468079" y="973836"/>
                </a:lnTo>
                <a:lnTo>
                  <a:pt x="2511238" y="968037"/>
                </a:lnTo>
                <a:lnTo>
                  <a:pt x="2550018" y="951672"/>
                </a:lnTo>
                <a:lnTo>
                  <a:pt x="2582875" y="926288"/>
                </a:lnTo>
                <a:lnTo>
                  <a:pt x="2608259" y="893434"/>
                </a:lnTo>
                <a:lnTo>
                  <a:pt x="2624625" y="854657"/>
                </a:lnTo>
                <a:lnTo>
                  <a:pt x="2630424" y="811504"/>
                </a:lnTo>
                <a:lnTo>
                  <a:pt x="2630424" y="162344"/>
                </a:lnTo>
                <a:lnTo>
                  <a:pt x="2624625" y="119185"/>
                </a:lnTo>
                <a:lnTo>
                  <a:pt x="2608259" y="80405"/>
                </a:lnTo>
                <a:lnTo>
                  <a:pt x="2582875" y="47548"/>
                </a:lnTo>
                <a:lnTo>
                  <a:pt x="2550018" y="22164"/>
                </a:lnTo>
                <a:lnTo>
                  <a:pt x="2511238" y="5798"/>
                </a:lnTo>
                <a:lnTo>
                  <a:pt x="2468079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42060" y="1325874"/>
            <a:ext cx="2630805" cy="974090"/>
          </a:xfrm>
          <a:custGeom>
            <a:avLst/>
            <a:gdLst/>
            <a:ahLst/>
            <a:cxnLst/>
            <a:rect l="l" t="t" r="r" b="b"/>
            <a:pathLst>
              <a:path w="2630804" h="974089">
                <a:moveTo>
                  <a:pt x="0" y="162344"/>
                </a:moveTo>
                <a:lnTo>
                  <a:pt x="5798" y="119185"/>
                </a:lnTo>
                <a:lnTo>
                  <a:pt x="22164" y="80405"/>
                </a:lnTo>
                <a:lnTo>
                  <a:pt x="47548" y="47548"/>
                </a:lnTo>
                <a:lnTo>
                  <a:pt x="80405" y="22164"/>
                </a:lnTo>
                <a:lnTo>
                  <a:pt x="119185" y="5798"/>
                </a:lnTo>
                <a:lnTo>
                  <a:pt x="162344" y="0"/>
                </a:lnTo>
                <a:lnTo>
                  <a:pt x="2468079" y="0"/>
                </a:lnTo>
                <a:lnTo>
                  <a:pt x="2511238" y="5798"/>
                </a:lnTo>
                <a:lnTo>
                  <a:pt x="2550018" y="22164"/>
                </a:lnTo>
                <a:lnTo>
                  <a:pt x="2582875" y="47548"/>
                </a:lnTo>
                <a:lnTo>
                  <a:pt x="2608259" y="80405"/>
                </a:lnTo>
                <a:lnTo>
                  <a:pt x="2624625" y="119185"/>
                </a:lnTo>
                <a:lnTo>
                  <a:pt x="2630424" y="162344"/>
                </a:lnTo>
                <a:lnTo>
                  <a:pt x="2630424" y="811504"/>
                </a:lnTo>
                <a:lnTo>
                  <a:pt x="2624625" y="854657"/>
                </a:lnTo>
                <a:lnTo>
                  <a:pt x="2608259" y="893434"/>
                </a:lnTo>
                <a:lnTo>
                  <a:pt x="2582875" y="926288"/>
                </a:lnTo>
                <a:lnTo>
                  <a:pt x="2550018" y="951672"/>
                </a:lnTo>
                <a:lnTo>
                  <a:pt x="2511238" y="968037"/>
                </a:lnTo>
                <a:lnTo>
                  <a:pt x="2468079" y="973836"/>
                </a:lnTo>
                <a:lnTo>
                  <a:pt x="162344" y="973836"/>
                </a:lnTo>
                <a:lnTo>
                  <a:pt x="119185" y="968037"/>
                </a:lnTo>
                <a:lnTo>
                  <a:pt x="80405" y="951672"/>
                </a:lnTo>
                <a:lnTo>
                  <a:pt x="47548" y="926288"/>
                </a:lnTo>
                <a:lnTo>
                  <a:pt x="22164" y="893434"/>
                </a:lnTo>
                <a:lnTo>
                  <a:pt x="5798" y="854657"/>
                </a:lnTo>
                <a:lnTo>
                  <a:pt x="0" y="811504"/>
                </a:lnTo>
                <a:lnTo>
                  <a:pt x="0" y="16234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6453" y="3393947"/>
            <a:ext cx="940435" cy="826135"/>
          </a:xfrm>
          <a:custGeom>
            <a:avLst/>
            <a:gdLst/>
            <a:ahLst/>
            <a:cxnLst/>
            <a:rect l="l" t="t" r="r" b="b"/>
            <a:pathLst>
              <a:path w="940435" h="826135">
                <a:moveTo>
                  <a:pt x="271259" y="0"/>
                </a:moveTo>
                <a:lnTo>
                  <a:pt x="0" y="0"/>
                </a:lnTo>
                <a:lnTo>
                  <a:pt x="0" y="755142"/>
                </a:lnTo>
                <a:lnTo>
                  <a:pt x="644766" y="755142"/>
                </a:lnTo>
                <a:lnTo>
                  <a:pt x="644766" y="826008"/>
                </a:lnTo>
                <a:lnTo>
                  <a:pt x="940307" y="619506"/>
                </a:lnTo>
                <a:lnTo>
                  <a:pt x="746188" y="483870"/>
                </a:lnTo>
                <a:lnTo>
                  <a:pt x="271259" y="483870"/>
                </a:lnTo>
                <a:lnTo>
                  <a:pt x="271259" y="0"/>
                </a:lnTo>
                <a:close/>
              </a:path>
              <a:path w="940435" h="826135">
                <a:moveTo>
                  <a:pt x="644766" y="413004"/>
                </a:moveTo>
                <a:lnTo>
                  <a:pt x="644766" y="483870"/>
                </a:lnTo>
                <a:lnTo>
                  <a:pt x="746188" y="483870"/>
                </a:lnTo>
                <a:lnTo>
                  <a:pt x="644766" y="413004"/>
                </a:lnTo>
                <a:close/>
              </a:path>
            </a:pathLst>
          </a:custGeom>
          <a:solidFill>
            <a:srgbClr val="D3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16453" y="3393947"/>
            <a:ext cx="940435" cy="826135"/>
          </a:xfrm>
          <a:custGeom>
            <a:avLst/>
            <a:gdLst/>
            <a:ahLst/>
            <a:cxnLst/>
            <a:rect l="l" t="t" r="r" b="b"/>
            <a:pathLst>
              <a:path w="940435" h="826135">
                <a:moveTo>
                  <a:pt x="271259" y="0"/>
                </a:moveTo>
                <a:lnTo>
                  <a:pt x="271259" y="483870"/>
                </a:lnTo>
                <a:lnTo>
                  <a:pt x="644766" y="483870"/>
                </a:lnTo>
                <a:lnTo>
                  <a:pt x="644766" y="413004"/>
                </a:lnTo>
                <a:lnTo>
                  <a:pt x="940307" y="619506"/>
                </a:lnTo>
                <a:lnTo>
                  <a:pt x="644766" y="826008"/>
                </a:lnTo>
                <a:lnTo>
                  <a:pt x="644766" y="755142"/>
                </a:lnTo>
                <a:lnTo>
                  <a:pt x="0" y="755142"/>
                </a:lnTo>
                <a:lnTo>
                  <a:pt x="0" y="0"/>
                </a:lnTo>
                <a:lnTo>
                  <a:pt x="271259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92907" y="2420106"/>
            <a:ext cx="2914015" cy="974090"/>
          </a:xfrm>
          <a:custGeom>
            <a:avLst/>
            <a:gdLst/>
            <a:ahLst/>
            <a:cxnLst/>
            <a:rect l="l" t="t" r="r" b="b"/>
            <a:pathLst>
              <a:path w="2914015" h="974089">
                <a:moveTo>
                  <a:pt x="2751543" y="0"/>
                </a:moveTo>
                <a:lnTo>
                  <a:pt x="162344" y="0"/>
                </a:lnTo>
                <a:lnTo>
                  <a:pt x="119185" y="5798"/>
                </a:lnTo>
                <a:lnTo>
                  <a:pt x="80405" y="22164"/>
                </a:lnTo>
                <a:lnTo>
                  <a:pt x="47548" y="47548"/>
                </a:lnTo>
                <a:lnTo>
                  <a:pt x="22164" y="80405"/>
                </a:lnTo>
                <a:lnTo>
                  <a:pt x="5798" y="119185"/>
                </a:lnTo>
                <a:lnTo>
                  <a:pt x="0" y="162344"/>
                </a:lnTo>
                <a:lnTo>
                  <a:pt x="0" y="811504"/>
                </a:lnTo>
                <a:lnTo>
                  <a:pt x="5798" y="854657"/>
                </a:lnTo>
                <a:lnTo>
                  <a:pt x="22164" y="893434"/>
                </a:lnTo>
                <a:lnTo>
                  <a:pt x="47548" y="926288"/>
                </a:lnTo>
                <a:lnTo>
                  <a:pt x="80405" y="951672"/>
                </a:lnTo>
                <a:lnTo>
                  <a:pt x="119185" y="968037"/>
                </a:lnTo>
                <a:lnTo>
                  <a:pt x="162344" y="973836"/>
                </a:lnTo>
                <a:lnTo>
                  <a:pt x="2751543" y="973836"/>
                </a:lnTo>
                <a:lnTo>
                  <a:pt x="2794702" y="968037"/>
                </a:lnTo>
                <a:lnTo>
                  <a:pt x="2833482" y="951672"/>
                </a:lnTo>
                <a:lnTo>
                  <a:pt x="2866339" y="926288"/>
                </a:lnTo>
                <a:lnTo>
                  <a:pt x="2891723" y="893434"/>
                </a:lnTo>
                <a:lnTo>
                  <a:pt x="2908089" y="854657"/>
                </a:lnTo>
                <a:lnTo>
                  <a:pt x="2913888" y="811504"/>
                </a:lnTo>
                <a:lnTo>
                  <a:pt x="2913888" y="162344"/>
                </a:lnTo>
                <a:lnTo>
                  <a:pt x="2908089" y="119185"/>
                </a:lnTo>
                <a:lnTo>
                  <a:pt x="2891723" y="80405"/>
                </a:lnTo>
                <a:lnTo>
                  <a:pt x="2866339" y="47548"/>
                </a:lnTo>
                <a:lnTo>
                  <a:pt x="2833482" y="22164"/>
                </a:lnTo>
                <a:lnTo>
                  <a:pt x="2794702" y="5798"/>
                </a:lnTo>
                <a:lnTo>
                  <a:pt x="2751543" y="0"/>
                </a:lnTo>
                <a:close/>
              </a:path>
            </a:pathLst>
          </a:custGeom>
          <a:solidFill>
            <a:srgbClr val="88B0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92907" y="2420106"/>
            <a:ext cx="2914015" cy="974090"/>
          </a:xfrm>
          <a:custGeom>
            <a:avLst/>
            <a:gdLst/>
            <a:ahLst/>
            <a:cxnLst/>
            <a:rect l="l" t="t" r="r" b="b"/>
            <a:pathLst>
              <a:path w="2914015" h="974089">
                <a:moveTo>
                  <a:pt x="0" y="162344"/>
                </a:moveTo>
                <a:lnTo>
                  <a:pt x="5798" y="119185"/>
                </a:lnTo>
                <a:lnTo>
                  <a:pt x="22164" y="80405"/>
                </a:lnTo>
                <a:lnTo>
                  <a:pt x="47548" y="47548"/>
                </a:lnTo>
                <a:lnTo>
                  <a:pt x="80405" y="22164"/>
                </a:lnTo>
                <a:lnTo>
                  <a:pt x="119185" y="5798"/>
                </a:lnTo>
                <a:lnTo>
                  <a:pt x="162344" y="0"/>
                </a:lnTo>
                <a:lnTo>
                  <a:pt x="2751543" y="0"/>
                </a:lnTo>
                <a:lnTo>
                  <a:pt x="2794702" y="5798"/>
                </a:lnTo>
                <a:lnTo>
                  <a:pt x="2833482" y="22164"/>
                </a:lnTo>
                <a:lnTo>
                  <a:pt x="2866339" y="47548"/>
                </a:lnTo>
                <a:lnTo>
                  <a:pt x="2891723" y="80405"/>
                </a:lnTo>
                <a:lnTo>
                  <a:pt x="2908089" y="119185"/>
                </a:lnTo>
                <a:lnTo>
                  <a:pt x="2913888" y="162344"/>
                </a:lnTo>
                <a:lnTo>
                  <a:pt x="2913888" y="811504"/>
                </a:lnTo>
                <a:lnTo>
                  <a:pt x="2908089" y="854657"/>
                </a:lnTo>
                <a:lnTo>
                  <a:pt x="2891723" y="893434"/>
                </a:lnTo>
                <a:lnTo>
                  <a:pt x="2866339" y="926288"/>
                </a:lnTo>
                <a:lnTo>
                  <a:pt x="2833482" y="951672"/>
                </a:lnTo>
                <a:lnTo>
                  <a:pt x="2794702" y="968037"/>
                </a:lnTo>
                <a:lnTo>
                  <a:pt x="2751543" y="973836"/>
                </a:lnTo>
                <a:lnTo>
                  <a:pt x="162344" y="973836"/>
                </a:lnTo>
                <a:lnTo>
                  <a:pt x="119185" y="968037"/>
                </a:lnTo>
                <a:lnTo>
                  <a:pt x="80405" y="951672"/>
                </a:lnTo>
                <a:lnTo>
                  <a:pt x="47548" y="926288"/>
                </a:lnTo>
                <a:lnTo>
                  <a:pt x="22164" y="893434"/>
                </a:lnTo>
                <a:lnTo>
                  <a:pt x="5798" y="854657"/>
                </a:lnTo>
                <a:lnTo>
                  <a:pt x="0" y="811504"/>
                </a:lnTo>
                <a:lnTo>
                  <a:pt x="0" y="16234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12081" y="4488179"/>
            <a:ext cx="942340" cy="826135"/>
          </a:xfrm>
          <a:custGeom>
            <a:avLst/>
            <a:gdLst/>
            <a:ahLst/>
            <a:cxnLst/>
            <a:rect l="l" t="t" r="r" b="b"/>
            <a:pathLst>
              <a:path w="942339" h="826135">
                <a:moveTo>
                  <a:pt x="271259" y="0"/>
                </a:moveTo>
                <a:lnTo>
                  <a:pt x="0" y="0"/>
                </a:lnTo>
                <a:lnTo>
                  <a:pt x="0" y="755142"/>
                </a:lnTo>
                <a:lnTo>
                  <a:pt x="646290" y="755142"/>
                </a:lnTo>
                <a:lnTo>
                  <a:pt x="646290" y="826008"/>
                </a:lnTo>
                <a:lnTo>
                  <a:pt x="941831" y="619506"/>
                </a:lnTo>
                <a:lnTo>
                  <a:pt x="747712" y="483870"/>
                </a:lnTo>
                <a:lnTo>
                  <a:pt x="271259" y="483870"/>
                </a:lnTo>
                <a:lnTo>
                  <a:pt x="271259" y="0"/>
                </a:lnTo>
                <a:close/>
              </a:path>
              <a:path w="942339" h="826135">
                <a:moveTo>
                  <a:pt x="646290" y="413004"/>
                </a:moveTo>
                <a:lnTo>
                  <a:pt x="646290" y="483870"/>
                </a:lnTo>
                <a:lnTo>
                  <a:pt x="747712" y="483870"/>
                </a:lnTo>
                <a:lnTo>
                  <a:pt x="646290" y="413004"/>
                </a:lnTo>
                <a:close/>
              </a:path>
            </a:pathLst>
          </a:custGeom>
          <a:solidFill>
            <a:srgbClr val="DCF4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12081" y="4488179"/>
            <a:ext cx="942340" cy="826135"/>
          </a:xfrm>
          <a:custGeom>
            <a:avLst/>
            <a:gdLst/>
            <a:ahLst/>
            <a:cxnLst/>
            <a:rect l="l" t="t" r="r" b="b"/>
            <a:pathLst>
              <a:path w="942339" h="826135">
                <a:moveTo>
                  <a:pt x="271259" y="0"/>
                </a:moveTo>
                <a:lnTo>
                  <a:pt x="271259" y="483870"/>
                </a:lnTo>
                <a:lnTo>
                  <a:pt x="646290" y="483870"/>
                </a:lnTo>
                <a:lnTo>
                  <a:pt x="646290" y="413004"/>
                </a:lnTo>
                <a:lnTo>
                  <a:pt x="941831" y="619506"/>
                </a:lnTo>
                <a:lnTo>
                  <a:pt x="646290" y="826008"/>
                </a:lnTo>
                <a:lnTo>
                  <a:pt x="646290" y="755142"/>
                </a:lnTo>
                <a:lnTo>
                  <a:pt x="0" y="755142"/>
                </a:lnTo>
                <a:lnTo>
                  <a:pt x="0" y="0"/>
                </a:lnTo>
                <a:lnTo>
                  <a:pt x="271259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45279" y="3514350"/>
            <a:ext cx="3203575" cy="974090"/>
          </a:xfrm>
          <a:custGeom>
            <a:avLst/>
            <a:gdLst/>
            <a:ahLst/>
            <a:cxnLst/>
            <a:rect l="l" t="t" r="r" b="b"/>
            <a:pathLst>
              <a:path w="3203575" h="974089">
                <a:moveTo>
                  <a:pt x="3041116" y="0"/>
                </a:moveTo>
                <a:lnTo>
                  <a:pt x="162331" y="0"/>
                </a:lnTo>
                <a:lnTo>
                  <a:pt x="119178" y="5798"/>
                </a:lnTo>
                <a:lnTo>
                  <a:pt x="80401" y="22161"/>
                </a:lnTo>
                <a:lnTo>
                  <a:pt x="47547" y="47542"/>
                </a:lnTo>
                <a:lnTo>
                  <a:pt x="22163" y="80395"/>
                </a:lnTo>
                <a:lnTo>
                  <a:pt x="5798" y="119174"/>
                </a:lnTo>
                <a:lnTo>
                  <a:pt x="0" y="162331"/>
                </a:lnTo>
                <a:lnTo>
                  <a:pt x="0" y="811491"/>
                </a:lnTo>
                <a:lnTo>
                  <a:pt x="5798" y="854650"/>
                </a:lnTo>
                <a:lnTo>
                  <a:pt x="22163" y="893430"/>
                </a:lnTo>
                <a:lnTo>
                  <a:pt x="47547" y="926287"/>
                </a:lnTo>
                <a:lnTo>
                  <a:pt x="80401" y="951671"/>
                </a:lnTo>
                <a:lnTo>
                  <a:pt x="119178" y="968037"/>
                </a:lnTo>
                <a:lnTo>
                  <a:pt x="162331" y="973835"/>
                </a:lnTo>
                <a:lnTo>
                  <a:pt x="3041116" y="973835"/>
                </a:lnTo>
                <a:lnTo>
                  <a:pt x="3084269" y="968037"/>
                </a:lnTo>
                <a:lnTo>
                  <a:pt x="3123046" y="951671"/>
                </a:lnTo>
                <a:lnTo>
                  <a:pt x="3155900" y="926287"/>
                </a:lnTo>
                <a:lnTo>
                  <a:pt x="3181284" y="893430"/>
                </a:lnTo>
                <a:lnTo>
                  <a:pt x="3197649" y="854650"/>
                </a:lnTo>
                <a:lnTo>
                  <a:pt x="3203448" y="811491"/>
                </a:lnTo>
                <a:lnTo>
                  <a:pt x="3203448" y="162331"/>
                </a:lnTo>
                <a:lnTo>
                  <a:pt x="3197649" y="119174"/>
                </a:lnTo>
                <a:lnTo>
                  <a:pt x="3181284" y="80395"/>
                </a:lnTo>
                <a:lnTo>
                  <a:pt x="3155900" y="47542"/>
                </a:lnTo>
                <a:lnTo>
                  <a:pt x="3123046" y="22161"/>
                </a:lnTo>
                <a:lnTo>
                  <a:pt x="3084269" y="5798"/>
                </a:lnTo>
                <a:lnTo>
                  <a:pt x="3041116" y="0"/>
                </a:lnTo>
                <a:close/>
              </a:path>
            </a:pathLst>
          </a:custGeom>
          <a:solidFill>
            <a:srgbClr val="6CC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45279" y="3514350"/>
            <a:ext cx="3203575" cy="974090"/>
          </a:xfrm>
          <a:custGeom>
            <a:avLst/>
            <a:gdLst/>
            <a:ahLst/>
            <a:cxnLst/>
            <a:rect l="l" t="t" r="r" b="b"/>
            <a:pathLst>
              <a:path w="3203575" h="974089">
                <a:moveTo>
                  <a:pt x="0" y="162331"/>
                </a:moveTo>
                <a:lnTo>
                  <a:pt x="5798" y="119174"/>
                </a:lnTo>
                <a:lnTo>
                  <a:pt x="22163" y="80395"/>
                </a:lnTo>
                <a:lnTo>
                  <a:pt x="47547" y="47542"/>
                </a:lnTo>
                <a:lnTo>
                  <a:pt x="80401" y="22161"/>
                </a:lnTo>
                <a:lnTo>
                  <a:pt x="119178" y="5798"/>
                </a:lnTo>
                <a:lnTo>
                  <a:pt x="162331" y="0"/>
                </a:lnTo>
                <a:lnTo>
                  <a:pt x="3041116" y="0"/>
                </a:lnTo>
                <a:lnTo>
                  <a:pt x="3084269" y="5798"/>
                </a:lnTo>
                <a:lnTo>
                  <a:pt x="3123046" y="22161"/>
                </a:lnTo>
                <a:lnTo>
                  <a:pt x="3155900" y="47542"/>
                </a:lnTo>
                <a:lnTo>
                  <a:pt x="3181284" y="80395"/>
                </a:lnTo>
                <a:lnTo>
                  <a:pt x="3197649" y="119174"/>
                </a:lnTo>
                <a:lnTo>
                  <a:pt x="3203448" y="162331"/>
                </a:lnTo>
                <a:lnTo>
                  <a:pt x="3203448" y="811491"/>
                </a:lnTo>
                <a:lnTo>
                  <a:pt x="3197649" y="854650"/>
                </a:lnTo>
                <a:lnTo>
                  <a:pt x="3181284" y="893430"/>
                </a:lnTo>
                <a:lnTo>
                  <a:pt x="3155900" y="926287"/>
                </a:lnTo>
                <a:lnTo>
                  <a:pt x="3123046" y="951671"/>
                </a:lnTo>
                <a:lnTo>
                  <a:pt x="3084269" y="968037"/>
                </a:lnTo>
                <a:lnTo>
                  <a:pt x="3041116" y="973835"/>
                </a:lnTo>
                <a:lnTo>
                  <a:pt x="162331" y="973835"/>
                </a:lnTo>
                <a:lnTo>
                  <a:pt x="119178" y="968037"/>
                </a:lnTo>
                <a:lnTo>
                  <a:pt x="80401" y="951671"/>
                </a:lnTo>
                <a:lnTo>
                  <a:pt x="47547" y="926287"/>
                </a:lnTo>
                <a:lnTo>
                  <a:pt x="22163" y="893430"/>
                </a:lnTo>
                <a:lnTo>
                  <a:pt x="5798" y="854650"/>
                </a:lnTo>
                <a:lnTo>
                  <a:pt x="0" y="811491"/>
                </a:lnTo>
                <a:lnTo>
                  <a:pt x="0" y="162331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73369" y="5582411"/>
            <a:ext cx="942340" cy="826135"/>
          </a:xfrm>
          <a:custGeom>
            <a:avLst/>
            <a:gdLst/>
            <a:ahLst/>
            <a:cxnLst/>
            <a:rect l="l" t="t" r="r" b="b"/>
            <a:pathLst>
              <a:path w="942340" h="826135">
                <a:moveTo>
                  <a:pt x="271259" y="0"/>
                </a:moveTo>
                <a:lnTo>
                  <a:pt x="0" y="0"/>
                </a:lnTo>
                <a:lnTo>
                  <a:pt x="0" y="755142"/>
                </a:lnTo>
                <a:lnTo>
                  <a:pt x="646290" y="755142"/>
                </a:lnTo>
                <a:lnTo>
                  <a:pt x="646290" y="826008"/>
                </a:lnTo>
                <a:lnTo>
                  <a:pt x="941831" y="619506"/>
                </a:lnTo>
                <a:lnTo>
                  <a:pt x="747712" y="483870"/>
                </a:lnTo>
                <a:lnTo>
                  <a:pt x="271259" y="483870"/>
                </a:lnTo>
                <a:lnTo>
                  <a:pt x="271259" y="0"/>
                </a:lnTo>
                <a:close/>
              </a:path>
              <a:path w="942340" h="826135">
                <a:moveTo>
                  <a:pt x="646290" y="413004"/>
                </a:moveTo>
                <a:lnTo>
                  <a:pt x="646290" y="483870"/>
                </a:lnTo>
                <a:lnTo>
                  <a:pt x="747712" y="483870"/>
                </a:lnTo>
                <a:lnTo>
                  <a:pt x="646290" y="413004"/>
                </a:lnTo>
                <a:close/>
              </a:path>
            </a:pathLst>
          </a:custGeom>
          <a:solidFill>
            <a:srgbClr val="E9F1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73369" y="5582411"/>
            <a:ext cx="942340" cy="826135"/>
          </a:xfrm>
          <a:custGeom>
            <a:avLst/>
            <a:gdLst/>
            <a:ahLst/>
            <a:cxnLst/>
            <a:rect l="l" t="t" r="r" b="b"/>
            <a:pathLst>
              <a:path w="942340" h="826135">
                <a:moveTo>
                  <a:pt x="271259" y="0"/>
                </a:moveTo>
                <a:lnTo>
                  <a:pt x="271259" y="483870"/>
                </a:lnTo>
                <a:lnTo>
                  <a:pt x="646290" y="483870"/>
                </a:lnTo>
                <a:lnTo>
                  <a:pt x="646290" y="413004"/>
                </a:lnTo>
                <a:lnTo>
                  <a:pt x="941831" y="619506"/>
                </a:lnTo>
                <a:lnTo>
                  <a:pt x="646290" y="826008"/>
                </a:lnTo>
                <a:lnTo>
                  <a:pt x="646290" y="755142"/>
                </a:lnTo>
                <a:lnTo>
                  <a:pt x="0" y="755142"/>
                </a:lnTo>
                <a:lnTo>
                  <a:pt x="0" y="0"/>
                </a:lnTo>
                <a:lnTo>
                  <a:pt x="271259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96128" y="4608571"/>
            <a:ext cx="2624455" cy="974090"/>
          </a:xfrm>
          <a:custGeom>
            <a:avLst/>
            <a:gdLst/>
            <a:ahLst/>
            <a:cxnLst/>
            <a:rect l="l" t="t" r="r" b="b"/>
            <a:pathLst>
              <a:path w="2624454" h="974089">
                <a:moveTo>
                  <a:pt x="2461983" y="0"/>
                </a:moveTo>
                <a:lnTo>
                  <a:pt x="162344" y="0"/>
                </a:lnTo>
                <a:lnTo>
                  <a:pt x="119185" y="5798"/>
                </a:lnTo>
                <a:lnTo>
                  <a:pt x="80405" y="22164"/>
                </a:lnTo>
                <a:lnTo>
                  <a:pt x="47548" y="47548"/>
                </a:lnTo>
                <a:lnTo>
                  <a:pt x="22164" y="80405"/>
                </a:lnTo>
                <a:lnTo>
                  <a:pt x="5798" y="119185"/>
                </a:lnTo>
                <a:lnTo>
                  <a:pt x="0" y="162344"/>
                </a:lnTo>
                <a:lnTo>
                  <a:pt x="0" y="811504"/>
                </a:lnTo>
                <a:lnTo>
                  <a:pt x="5798" y="854657"/>
                </a:lnTo>
                <a:lnTo>
                  <a:pt x="22164" y="893434"/>
                </a:lnTo>
                <a:lnTo>
                  <a:pt x="47548" y="926288"/>
                </a:lnTo>
                <a:lnTo>
                  <a:pt x="80405" y="951672"/>
                </a:lnTo>
                <a:lnTo>
                  <a:pt x="119185" y="968037"/>
                </a:lnTo>
                <a:lnTo>
                  <a:pt x="162344" y="973836"/>
                </a:lnTo>
                <a:lnTo>
                  <a:pt x="2461983" y="973836"/>
                </a:lnTo>
                <a:lnTo>
                  <a:pt x="2505142" y="968037"/>
                </a:lnTo>
                <a:lnTo>
                  <a:pt x="2543922" y="951672"/>
                </a:lnTo>
                <a:lnTo>
                  <a:pt x="2576779" y="926288"/>
                </a:lnTo>
                <a:lnTo>
                  <a:pt x="2602163" y="893434"/>
                </a:lnTo>
                <a:lnTo>
                  <a:pt x="2618529" y="854657"/>
                </a:lnTo>
                <a:lnTo>
                  <a:pt x="2624328" y="811504"/>
                </a:lnTo>
                <a:lnTo>
                  <a:pt x="2624328" y="162344"/>
                </a:lnTo>
                <a:lnTo>
                  <a:pt x="2618529" y="119185"/>
                </a:lnTo>
                <a:lnTo>
                  <a:pt x="2602163" y="80405"/>
                </a:lnTo>
                <a:lnTo>
                  <a:pt x="2576779" y="47548"/>
                </a:lnTo>
                <a:lnTo>
                  <a:pt x="2543922" y="22164"/>
                </a:lnTo>
                <a:lnTo>
                  <a:pt x="2505142" y="5798"/>
                </a:lnTo>
                <a:lnTo>
                  <a:pt x="2461983" y="0"/>
                </a:lnTo>
                <a:close/>
              </a:path>
            </a:pathLst>
          </a:custGeom>
          <a:solidFill>
            <a:srgbClr val="5EDE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96128" y="4608571"/>
            <a:ext cx="2624455" cy="974090"/>
          </a:xfrm>
          <a:custGeom>
            <a:avLst/>
            <a:gdLst/>
            <a:ahLst/>
            <a:cxnLst/>
            <a:rect l="l" t="t" r="r" b="b"/>
            <a:pathLst>
              <a:path w="2624454" h="974089">
                <a:moveTo>
                  <a:pt x="0" y="162344"/>
                </a:moveTo>
                <a:lnTo>
                  <a:pt x="5798" y="119185"/>
                </a:lnTo>
                <a:lnTo>
                  <a:pt x="22164" y="80405"/>
                </a:lnTo>
                <a:lnTo>
                  <a:pt x="47548" y="47548"/>
                </a:lnTo>
                <a:lnTo>
                  <a:pt x="80405" y="22164"/>
                </a:lnTo>
                <a:lnTo>
                  <a:pt x="119185" y="5798"/>
                </a:lnTo>
                <a:lnTo>
                  <a:pt x="162344" y="0"/>
                </a:lnTo>
                <a:lnTo>
                  <a:pt x="2461983" y="0"/>
                </a:lnTo>
                <a:lnTo>
                  <a:pt x="2505142" y="5798"/>
                </a:lnTo>
                <a:lnTo>
                  <a:pt x="2543922" y="22164"/>
                </a:lnTo>
                <a:lnTo>
                  <a:pt x="2576779" y="47548"/>
                </a:lnTo>
                <a:lnTo>
                  <a:pt x="2602163" y="80405"/>
                </a:lnTo>
                <a:lnTo>
                  <a:pt x="2618529" y="119185"/>
                </a:lnTo>
                <a:lnTo>
                  <a:pt x="2624328" y="162344"/>
                </a:lnTo>
                <a:lnTo>
                  <a:pt x="2624328" y="811504"/>
                </a:lnTo>
                <a:lnTo>
                  <a:pt x="2618529" y="854657"/>
                </a:lnTo>
                <a:lnTo>
                  <a:pt x="2602163" y="893434"/>
                </a:lnTo>
                <a:lnTo>
                  <a:pt x="2576779" y="926288"/>
                </a:lnTo>
                <a:lnTo>
                  <a:pt x="2543922" y="951672"/>
                </a:lnTo>
                <a:lnTo>
                  <a:pt x="2505142" y="968037"/>
                </a:lnTo>
                <a:lnTo>
                  <a:pt x="2461983" y="973836"/>
                </a:lnTo>
                <a:lnTo>
                  <a:pt x="162344" y="973836"/>
                </a:lnTo>
                <a:lnTo>
                  <a:pt x="119185" y="968037"/>
                </a:lnTo>
                <a:lnTo>
                  <a:pt x="80405" y="951672"/>
                </a:lnTo>
                <a:lnTo>
                  <a:pt x="47548" y="926288"/>
                </a:lnTo>
                <a:lnTo>
                  <a:pt x="22164" y="893434"/>
                </a:lnTo>
                <a:lnTo>
                  <a:pt x="5798" y="854657"/>
                </a:lnTo>
                <a:lnTo>
                  <a:pt x="0" y="811504"/>
                </a:lnTo>
                <a:lnTo>
                  <a:pt x="0" y="16234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46976" y="5702801"/>
            <a:ext cx="2249805" cy="974090"/>
          </a:xfrm>
          <a:custGeom>
            <a:avLst/>
            <a:gdLst/>
            <a:ahLst/>
            <a:cxnLst/>
            <a:rect l="l" t="t" r="r" b="b"/>
            <a:pathLst>
              <a:path w="2249804" h="974090">
                <a:moveTo>
                  <a:pt x="2087092" y="0"/>
                </a:moveTo>
                <a:lnTo>
                  <a:pt x="162344" y="0"/>
                </a:lnTo>
                <a:lnTo>
                  <a:pt x="119185" y="5798"/>
                </a:lnTo>
                <a:lnTo>
                  <a:pt x="80405" y="22164"/>
                </a:lnTo>
                <a:lnTo>
                  <a:pt x="47548" y="47548"/>
                </a:lnTo>
                <a:lnTo>
                  <a:pt x="22164" y="80405"/>
                </a:lnTo>
                <a:lnTo>
                  <a:pt x="5798" y="119185"/>
                </a:lnTo>
                <a:lnTo>
                  <a:pt x="0" y="162344"/>
                </a:lnTo>
                <a:lnTo>
                  <a:pt x="0" y="811504"/>
                </a:lnTo>
                <a:lnTo>
                  <a:pt x="5798" y="854661"/>
                </a:lnTo>
                <a:lnTo>
                  <a:pt x="22164" y="893440"/>
                </a:lnTo>
                <a:lnTo>
                  <a:pt x="47548" y="926293"/>
                </a:lnTo>
                <a:lnTo>
                  <a:pt x="80405" y="951674"/>
                </a:lnTo>
                <a:lnTo>
                  <a:pt x="119185" y="968037"/>
                </a:lnTo>
                <a:lnTo>
                  <a:pt x="162344" y="973836"/>
                </a:lnTo>
                <a:lnTo>
                  <a:pt x="2087092" y="973836"/>
                </a:lnTo>
                <a:lnTo>
                  <a:pt x="2130245" y="968037"/>
                </a:lnTo>
                <a:lnTo>
                  <a:pt x="2169022" y="951674"/>
                </a:lnTo>
                <a:lnTo>
                  <a:pt x="2201876" y="926293"/>
                </a:lnTo>
                <a:lnTo>
                  <a:pt x="2227260" y="893440"/>
                </a:lnTo>
                <a:lnTo>
                  <a:pt x="2243625" y="854661"/>
                </a:lnTo>
                <a:lnTo>
                  <a:pt x="2249424" y="811504"/>
                </a:lnTo>
                <a:lnTo>
                  <a:pt x="2249424" y="162344"/>
                </a:lnTo>
                <a:lnTo>
                  <a:pt x="2243625" y="119185"/>
                </a:lnTo>
                <a:lnTo>
                  <a:pt x="2227260" y="80405"/>
                </a:lnTo>
                <a:lnTo>
                  <a:pt x="2201876" y="47548"/>
                </a:lnTo>
                <a:lnTo>
                  <a:pt x="2169022" y="22164"/>
                </a:lnTo>
                <a:lnTo>
                  <a:pt x="2130245" y="5798"/>
                </a:lnTo>
                <a:lnTo>
                  <a:pt x="2087092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46976" y="5702801"/>
            <a:ext cx="2249805" cy="974090"/>
          </a:xfrm>
          <a:custGeom>
            <a:avLst/>
            <a:gdLst/>
            <a:ahLst/>
            <a:cxnLst/>
            <a:rect l="l" t="t" r="r" b="b"/>
            <a:pathLst>
              <a:path w="2249804" h="974090">
                <a:moveTo>
                  <a:pt x="0" y="162344"/>
                </a:moveTo>
                <a:lnTo>
                  <a:pt x="5798" y="119185"/>
                </a:lnTo>
                <a:lnTo>
                  <a:pt x="22164" y="80405"/>
                </a:lnTo>
                <a:lnTo>
                  <a:pt x="47548" y="47548"/>
                </a:lnTo>
                <a:lnTo>
                  <a:pt x="80405" y="22164"/>
                </a:lnTo>
                <a:lnTo>
                  <a:pt x="119185" y="5798"/>
                </a:lnTo>
                <a:lnTo>
                  <a:pt x="162344" y="0"/>
                </a:lnTo>
                <a:lnTo>
                  <a:pt x="2087092" y="0"/>
                </a:lnTo>
                <a:lnTo>
                  <a:pt x="2130245" y="5798"/>
                </a:lnTo>
                <a:lnTo>
                  <a:pt x="2169022" y="22164"/>
                </a:lnTo>
                <a:lnTo>
                  <a:pt x="2201876" y="47548"/>
                </a:lnTo>
                <a:lnTo>
                  <a:pt x="2227260" y="80405"/>
                </a:lnTo>
                <a:lnTo>
                  <a:pt x="2243625" y="119185"/>
                </a:lnTo>
                <a:lnTo>
                  <a:pt x="2249424" y="162344"/>
                </a:lnTo>
                <a:lnTo>
                  <a:pt x="2249424" y="811504"/>
                </a:lnTo>
                <a:lnTo>
                  <a:pt x="2243625" y="854661"/>
                </a:lnTo>
                <a:lnTo>
                  <a:pt x="2227260" y="893440"/>
                </a:lnTo>
                <a:lnTo>
                  <a:pt x="2201876" y="926293"/>
                </a:lnTo>
                <a:lnTo>
                  <a:pt x="2169022" y="951674"/>
                </a:lnTo>
                <a:lnTo>
                  <a:pt x="2130245" y="968037"/>
                </a:lnTo>
                <a:lnTo>
                  <a:pt x="2087092" y="973836"/>
                </a:lnTo>
                <a:lnTo>
                  <a:pt x="162344" y="973836"/>
                </a:lnTo>
                <a:lnTo>
                  <a:pt x="119185" y="968037"/>
                </a:lnTo>
                <a:lnTo>
                  <a:pt x="80405" y="951674"/>
                </a:lnTo>
                <a:lnTo>
                  <a:pt x="47548" y="926293"/>
                </a:lnTo>
                <a:lnTo>
                  <a:pt x="22164" y="893440"/>
                </a:lnTo>
                <a:lnTo>
                  <a:pt x="5798" y="854661"/>
                </a:lnTo>
                <a:lnTo>
                  <a:pt x="0" y="811504"/>
                </a:lnTo>
                <a:lnTo>
                  <a:pt x="0" y="16234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21100" y="1410196"/>
            <a:ext cx="7584440" cy="493966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53670" marR="5514975" indent="-153670">
              <a:lnSpc>
                <a:spcPts val="2690"/>
              </a:lnSpc>
              <a:spcBef>
                <a:spcPts val="345"/>
              </a:spcBef>
              <a:buSzPct val="95833"/>
              <a:buFont typeface="Symbol"/>
              <a:buChar char=""/>
              <a:tabLst>
                <a:tab pos="153670" algn="l"/>
              </a:tabLst>
            </a:pPr>
            <a:r>
              <a:rPr dirty="0" sz="2400" spc="5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u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t</a:t>
            </a:r>
            <a:r>
              <a:rPr dirty="0" sz="2400" spc="-10">
                <a:solidFill>
                  <a:srgbClr val="FFFFFF"/>
                </a:solidFill>
                <a:latin typeface="Book Antiqua"/>
                <a:cs typeface="Book Antiqua"/>
              </a:rPr>
              <a:t>h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o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r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i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za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tion 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filters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Symbol"/>
              <a:buChar char=""/>
            </a:pPr>
            <a:endParaRPr sz="3750">
              <a:latin typeface="Times New Roman"/>
              <a:cs typeface="Times New Roman"/>
            </a:endParaRPr>
          </a:p>
          <a:p>
            <a:pPr lvl="1" marL="1689735" indent="-141605">
              <a:lnSpc>
                <a:spcPct val="100000"/>
              </a:lnSpc>
              <a:buSzPct val="95833"/>
              <a:buFont typeface="Symbol"/>
              <a:buChar char=""/>
              <a:tabLst>
                <a:tab pos="1690370" algn="l"/>
              </a:tabLst>
            </a:pP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Resource</a:t>
            </a:r>
            <a:r>
              <a:rPr dirty="0" sz="2400" spc="-3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Filter</a:t>
            </a:r>
            <a:endParaRPr sz="2400">
              <a:latin typeface="Book Antiqua"/>
              <a:cs typeface="Book Antiqua"/>
            </a:endParaRPr>
          </a:p>
          <a:p>
            <a:pPr lvl="1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endParaRPr sz="3100">
              <a:latin typeface="Times New Roman"/>
              <a:cs typeface="Times New Roman"/>
            </a:endParaRPr>
          </a:p>
          <a:p>
            <a:pPr lvl="2" marL="3418204" indent="-140970">
              <a:lnSpc>
                <a:spcPct val="100000"/>
              </a:lnSpc>
              <a:spcBef>
                <a:spcPts val="2175"/>
              </a:spcBef>
              <a:buSzPct val="95833"/>
              <a:buFont typeface="Symbol"/>
              <a:buChar char=""/>
              <a:tabLst>
                <a:tab pos="3418840" algn="l"/>
              </a:tabLst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Action</a:t>
            </a:r>
            <a:r>
              <a:rPr dirty="0" sz="2400" spc="-1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filters</a:t>
            </a:r>
            <a:endParaRPr sz="2400">
              <a:latin typeface="Book Antiqua"/>
              <a:cs typeface="Book Antiqua"/>
            </a:endParaRPr>
          </a:p>
          <a:p>
            <a:pPr lvl="2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endParaRPr sz="3100">
              <a:latin typeface="Times New Roman"/>
              <a:cs typeface="Times New Roman"/>
            </a:endParaRPr>
          </a:p>
          <a:p>
            <a:pPr lvl="3" marL="4392295" indent="-140970">
              <a:lnSpc>
                <a:spcPct val="100000"/>
              </a:lnSpc>
              <a:spcBef>
                <a:spcPts val="2170"/>
              </a:spcBef>
              <a:buSzPct val="95833"/>
              <a:buFont typeface="Symbol"/>
              <a:buChar char=""/>
              <a:tabLst>
                <a:tab pos="4392930" algn="l"/>
              </a:tabLst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Exception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Filter</a:t>
            </a:r>
            <a:endParaRPr sz="2400">
              <a:latin typeface="Book Antiqua"/>
              <a:cs typeface="Book Antiqua"/>
            </a:endParaRPr>
          </a:p>
          <a:p>
            <a:pPr lvl="3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endParaRPr sz="3100">
              <a:latin typeface="Times New Roman"/>
              <a:cs typeface="Times New Roman"/>
            </a:endParaRPr>
          </a:p>
          <a:p>
            <a:pPr algn="r" lvl="4" marL="140970" marR="5080" indent="-140970">
              <a:lnSpc>
                <a:spcPct val="100000"/>
              </a:lnSpc>
              <a:spcBef>
                <a:spcPts val="2175"/>
              </a:spcBef>
              <a:buSzPct val="95833"/>
              <a:buFont typeface="Symbol"/>
              <a:buChar char=""/>
              <a:tabLst>
                <a:tab pos="140970" algn="l"/>
              </a:tabLst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Result</a:t>
            </a:r>
            <a:r>
              <a:rPr dirty="0" sz="2400" spc="-7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filters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22" name="object 22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54425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Different </a:t>
            </a:r>
            <a:r>
              <a:rPr dirty="0" spc="-5"/>
              <a:t>Types </a:t>
            </a:r>
            <a:r>
              <a:rPr dirty="0"/>
              <a:t>of </a:t>
            </a:r>
            <a:r>
              <a:rPr dirty="0" spc="-5"/>
              <a:t>Filters</a:t>
            </a:r>
            <a:r>
              <a:rPr dirty="0" spc="-50"/>
              <a:t> </a:t>
            </a:r>
            <a:r>
              <a:rPr dirty="0" spc="5"/>
              <a:t>(2-2)</a:t>
            </a:r>
          </a:p>
        </p:txBody>
      </p:sp>
      <p:sp>
        <p:nvSpPr>
          <p:cNvPr id="3" name="object 3"/>
          <p:cNvSpPr/>
          <p:nvPr/>
        </p:nvSpPr>
        <p:spPr>
          <a:xfrm>
            <a:off x="188683" y="2584742"/>
            <a:ext cx="2462530" cy="1264285"/>
          </a:xfrm>
          <a:custGeom>
            <a:avLst/>
            <a:gdLst/>
            <a:ahLst/>
            <a:cxnLst/>
            <a:rect l="l" t="t" r="r" b="b"/>
            <a:pathLst>
              <a:path w="2462530" h="1264285">
                <a:moveTo>
                  <a:pt x="0" y="0"/>
                </a:moveTo>
                <a:lnTo>
                  <a:pt x="2462390" y="0"/>
                </a:lnTo>
                <a:lnTo>
                  <a:pt x="2462390" y="1264132"/>
                </a:lnTo>
                <a:lnTo>
                  <a:pt x="0" y="1264132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1074" y="2584742"/>
            <a:ext cx="2973705" cy="1264285"/>
          </a:xfrm>
          <a:custGeom>
            <a:avLst/>
            <a:gdLst/>
            <a:ahLst/>
            <a:cxnLst/>
            <a:rect l="l" t="t" r="r" b="b"/>
            <a:pathLst>
              <a:path w="2973704" h="1264285">
                <a:moveTo>
                  <a:pt x="0" y="0"/>
                </a:moveTo>
                <a:lnTo>
                  <a:pt x="2973374" y="0"/>
                </a:lnTo>
                <a:lnTo>
                  <a:pt x="2973374" y="1264132"/>
                </a:lnTo>
                <a:lnTo>
                  <a:pt x="0" y="1264132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24461" y="2584742"/>
            <a:ext cx="6393815" cy="1264285"/>
          </a:xfrm>
          <a:custGeom>
            <a:avLst/>
            <a:gdLst/>
            <a:ahLst/>
            <a:cxnLst/>
            <a:rect l="l" t="t" r="r" b="b"/>
            <a:pathLst>
              <a:path w="6393815" h="1264285">
                <a:moveTo>
                  <a:pt x="0" y="0"/>
                </a:moveTo>
                <a:lnTo>
                  <a:pt x="6393370" y="0"/>
                </a:lnTo>
                <a:lnTo>
                  <a:pt x="6393370" y="1264132"/>
                </a:lnTo>
                <a:lnTo>
                  <a:pt x="0" y="1264132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8683" y="4686262"/>
            <a:ext cx="2462530" cy="420370"/>
          </a:xfrm>
          <a:custGeom>
            <a:avLst/>
            <a:gdLst/>
            <a:ahLst/>
            <a:cxnLst/>
            <a:rect l="l" t="t" r="r" b="b"/>
            <a:pathLst>
              <a:path w="2462530" h="420370">
                <a:moveTo>
                  <a:pt x="0" y="0"/>
                </a:moveTo>
                <a:lnTo>
                  <a:pt x="2462390" y="0"/>
                </a:lnTo>
                <a:lnTo>
                  <a:pt x="2462390" y="419785"/>
                </a:lnTo>
                <a:lnTo>
                  <a:pt x="0" y="419785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51074" y="4686262"/>
            <a:ext cx="2973705" cy="420370"/>
          </a:xfrm>
          <a:custGeom>
            <a:avLst/>
            <a:gdLst/>
            <a:ahLst/>
            <a:cxnLst/>
            <a:rect l="l" t="t" r="r" b="b"/>
            <a:pathLst>
              <a:path w="2973704" h="420370">
                <a:moveTo>
                  <a:pt x="0" y="0"/>
                </a:moveTo>
                <a:lnTo>
                  <a:pt x="2973374" y="0"/>
                </a:lnTo>
                <a:lnTo>
                  <a:pt x="2973374" y="419785"/>
                </a:lnTo>
                <a:lnTo>
                  <a:pt x="0" y="419785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24461" y="4686262"/>
            <a:ext cx="6393815" cy="420370"/>
          </a:xfrm>
          <a:custGeom>
            <a:avLst/>
            <a:gdLst/>
            <a:ahLst/>
            <a:cxnLst/>
            <a:rect l="l" t="t" r="r" b="b"/>
            <a:pathLst>
              <a:path w="6393815" h="420370">
                <a:moveTo>
                  <a:pt x="0" y="0"/>
                </a:moveTo>
                <a:lnTo>
                  <a:pt x="6393370" y="0"/>
                </a:lnTo>
                <a:lnTo>
                  <a:pt x="6393370" y="419785"/>
                </a:lnTo>
                <a:lnTo>
                  <a:pt x="0" y="419785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8683" y="5943447"/>
            <a:ext cx="11829415" cy="399415"/>
          </a:xfrm>
          <a:custGeom>
            <a:avLst/>
            <a:gdLst/>
            <a:ahLst/>
            <a:cxnLst/>
            <a:rect l="l" t="t" r="r" b="b"/>
            <a:pathLst>
              <a:path w="11829415" h="399414">
                <a:moveTo>
                  <a:pt x="0" y="0"/>
                </a:moveTo>
                <a:lnTo>
                  <a:pt x="11829148" y="0"/>
                </a:lnTo>
                <a:lnTo>
                  <a:pt x="11829148" y="399249"/>
                </a:lnTo>
                <a:lnTo>
                  <a:pt x="0" y="399249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82336" y="1285633"/>
          <a:ext cx="11848465" cy="5063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2680"/>
                <a:gridCol w="2969895"/>
                <a:gridCol w="6466840"/>
              </a:tblGrid>
              <a:tr h="446227">
                <a:tc>
                  <a:txBody>
                    <a:bodyPr/>
                    <a:lstStyle/>
                    <a:p>
                      <a:pPr marL="463550">
                        <a:lnSpc>
                          <a:spcPts val="2795"/>
                        </a:lnSpc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Filter</a:t>
                      </a:r>
                      <a:r>
                        <a:rPr dirty="0" sz="2400" spc="-1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Type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C05A39"/>
                      </a:solidFill>
                      <a:prstDash val="solid"/>
                    </a:lnL>
                    <a:lnT w="12700">
                      <a:solidFill>
                        <a:srgbClr val="C05A39"/>
                      </a:solidFill>
                      <a:prstDash val="solid"/>
                    </a:lnT>
                    <a:solidFill>
                      <a:srgbClr val="EE791F"/>
                    </a:solidFill>
                  </a:tcPr>
                </a:tc>
                <a:tc>
                  <a:txBody>
                    <a:bodyPr/>
                    <a:lstStyle/>
                    <a:p>
                      <a:pPr marL="868680">
                        <a:lnSpc>
                          <a:spcPts val="2795"/>
                        </a:lnSpc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Interfaces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T w="12700">
                      <a:solidFill>
                        <a:srgbClr val="C05A39"/>
                      </a:solidFill>
                      <a:prstDash val="solid"/>
                    </a:lnT>
                    <a:solidFill>
                      <a:srgbClr val="EE791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1120">
                        <a:lnSpc>
                          <a:spcPts val="2795"/>
                        </a:lnSpc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Description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C05A39"/>
                      </a:solidFill>
                      <a:prstDash val="solid"/>
                    </a:lnR>
                    <a:lnT w="12700">
                      <a:solidFill>
                        <a:srgbClr val="C05A39"/>
                      </a:solidFill>
                      <a:prstDash val="solid"/>
                    </a:lnT>
                    <a:solidFill>
                      <a:srgbClr val="EE791F"/>
                    </a:solidFill>
                  </a:tcPr>
                </a:tc>
              </a:tr>
              <a:tr h="846531">
                <a:tc>
                  <a:txBody>
                    <a:bodyPr/>
                    <a:lstStyle/>
                    <a:p>
                      <a:pPr marL="68580">
                        <a:lnSpc>
                          <a:spcPts val="2515"/>
                        </a:lnSpc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Authorization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2515"/>
                        </a:lnSpc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IAuthorizationFi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lter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2565"/>
                        </a:lnSpc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Controller</a:t>
                      </a:r>
                      <a:r>
                        <a:rPr dirty="0" sz="2200" spc="2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or</a:t>
                      </a:r>
                      <a:r>
                        <a:rPr dirty="0" sz="2200" spc="2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action</a:t>
                      </a:r>
                      <a:r>
                        <a:rPr dirty="0" sz="2200" spc="22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limits</a:t>
                      </a:r>
                      <a:r>
                        <a:rPr dirty="0" sz="2200" spc="22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access</a:t>
                      </a:r>
                      <a:r>
                        <a:rPr dirty="0" sz="2200" spc="22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to</a:t>
                      </a:r>
                      <a:r>
                        <a:rPr dirty="0" sz="2200" spc="204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r>
                        <a:rPr dirty="0" sz="2200" spc="22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controller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or action to 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any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authenticated</a:t>
                      </a:r>
                      <a:r>
                        <a:rPr dirty="0" sz="2200" spc="-5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user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CCE6E9"/>
                    </a:solidFill>
                  </a:tcPr>
                </a:tc>
              </a:tr>
              <a:tr h="1264132">
                <a:tc>
                  <a:txBody>
                    <a:bodyPr/>
                    <a:lstStyle/>
                    <a:p>
                      <a:pPr marL="68580">
                        <a:lnSpc>
                          <a:spcPts val="2515"/>
                        </a:lnSpc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Resource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2515"/>
                        </a:lnSpc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IResourceFilter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2565"/>
                        </a:lnSpc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Resource filters are </a:t>
                      </a:r>
                      <a:r>
                        <a:rPr dirty="0" sz="22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useful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to implement</a:t>
                      </a:r>
                      <a:r>
                        <a:rPr dirty="0" sz="2200" spc="-16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caching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  <a:p>
                      <a:pPr marL="141605" marR="64135">
                        <a:lnSpc>
                          <a:spcPct val="106800"/>
                        </a:lnSpc>
                        <a:tabLst>
                          <a:tab pos="557530" algn="l"/>
                          <a:tab pos="1930400" algn="l"/>
                          <a:tab pos="3591560" algn="l"/>
                          <a:tab pos="4132579" algn="l"/>
                          <a:tab pos="4876800" algn="l"/>
                          <a:tab pos="6039485" algn="l"/>
                        </a:tabLst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or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	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ot</a:t>
                      </a:r>
                      <a:r>
                        <a:rPr dirty="0" sz="2200" spc="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h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e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w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</a:t>
                      </a:r>
                      <a:r>
                        <a:rPr dirty="0" sz="2200" spc="1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e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	</a:t>
                      </a:r>
                      <a:r>
                        <a:rPr dirty="0" sz="2200" spc="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sh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</a:t>
                      </a:r>
                      <a:r>
                        <a:rPr dirty="0" sz="2200" spc="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-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cir</a:t>
                      </a:r>
                      <a:r>
                        <a:rPr dirty="0" sz="2200" spc="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ui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	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</a:t>
                      </a:r>
                      <a:r>
                        <a:rPr dirty="0" sz="22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h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e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	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f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il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</a:t>
                      </a:r>
                      <a:r>
                        <a:rPr dirty="0" sz="22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e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	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p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pe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li</a:t>
                      </a:r>
                      <a:r>
                        <a:rPr dirty="0" sz="2200" spc="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n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e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	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for 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performance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reasons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</a:tr>
              <a:tr h="837387">
                <a:tc>
                  <a:txBody>
                    <a:bodyPr/>
                    <a:lstStyle/>
                    <a:p>
                      <a:pPr marL="67945">
                        <a:lnSpc>
                          <a:spcPts val="2515"/>
                        </a:lnSpc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Action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2515"/>
                        </a:lnSpc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IActionFilter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565"/>
                        </a:lnSpc>
                        <a:tabLst>
                          <a:tab pos="1482090" algn="l"/>
                          <a:tab pos="2311400" algn="l"/>
                          <a:tab pos="2760980" algn="l"/>
                          <a:tab pos="3230245" algn="l"/>
                          <a:tab pos="4842510" algn="l"/>
                          <a:tab pos="5292090" algn="l"/>
                        </a:tabLst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Executed	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prior	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to	or	subsequent	to	</a:t>
                      </a:r>
                      <a:r>
                        <a:rPr dirty="0" sz="22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intended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actions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CCE6E9"/>
                    </a:solidFill>
                  </a:tcPr>
                </a:tc>
              </a:tr>
              <a:tr h="419785">
                <a:tc>
                  <a:txBody>
                    <a:bodyPr/>
                    <a:lstStyle/>
                    <a:p>
                      <a:pPr marL="67310">
                        <a:lnSpc>
                          <a:spcPts val="2515"/>
                        </a:lnSpc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515"/>
                        </a:lnSpc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IResultFilter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565"/>
                        </a:lnSpc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Executed subsequent to results of</a:t>
                      </a:r>
                      <a:r>
                        <a:rPr dirty="0" sz="2200" spc="2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actions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</a:tr>
              <a:tr h="837387">
                <a:tc>
                  <a:txBody>
                    <a:bodyPr/>
                    <a:lstStyle/>
                    <a:p>
                      <a:pPr marL="67310">
                        <a:lnSpc>
                          <a:spcPts val="2515"/>
                        </a:lnSpc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Exception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515"/>
                        </a:lnSpc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IExceptionFilter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565"/>
                        </a:lnSpc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Executed only if 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any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other filter, action method,</a:t>
                      </a:r>
                      <a:r>
                        <a:rPr dirty="0" sz="2200" spc="19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or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  <a:p>
                      <a:pPr marL="1403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result of actions shows 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an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exception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CCE6E9"/>
                    </a:solidFill>
                  </a:tcPr>
                </a:tc>
              </a:tr>
              <a:tr h="399254">
                <a:tc gridSpan="3"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</a:pPr>
                      <a:r>
                        <a:rPr dirty="0" sz="1200" spc="-5" b="1" i="1">
                          <a:solidFill>
                            <a:srgbClr val="C00000"/>
                          </a:solidFill>
                          <a:latin typeface="Book Antiqua"/>
                          <a:cs typeface="Book Antiqua"/>
                        </a:rPr>
                        <a:t>Types </a:t>
                      </a:r>
                      <a:r>
                        <a:rPr dirty="0" sz="1200" b="1" i="1">
                          <a:solidFill>
                            <a:srgbClr val="C00000"/>
                          </a:solidFill>
                          <a:latin typeface="Book Antiqua"/>
                          <a:cs typeface="Book Antiqua"/>
                        </a:rPr>
                        <a:t>of </a:t>
                      </a:r>
                      <a:r>
                        <a:rPr dirty="0" sz="1200" spc="-5" b="1" i="1">
                          <a:solidFill>
                            <a:srgbClr val="C00000"/>
                          </a:solidFill>
                          <a:latin typeface="Book Antiqua"/>
                          <a:cs typeface="Book Antiqua"/>
                        </a:rPr>
                        <a:t>ASP.NET </a:t>
                      </a:r>
                      <a:r>
                        <a:rPr dirty="0" sz="1200" b="1" i="1">
                          <a:solidFill>
                            <a:srgbClr val="C00000"/>
                          </a:solidFill>
                          <a:latin typeface="Book Antiqua"/>
                          <a:cs typeface="Book Antiqua"/>
                        </a:rPr>
                        <a:t>Core </a:t>
                      </a:r>
                      <a:r>
                        <a:rPr dirty="0" sz="1200" spc="-5" b="1" i="1">
                          <a:solidFill>
                            <a:srgbClr val="C00000"/>
                          </a:solidFill>
                          <a:latin typeface="Book Antiqua"/>
                          <a:cs typeface="Book Antiqua"/>
                        </a:rPr>
                        <a:t>MVC</a:t>
                      </a:r>
                      <a:r>
                        <a:rPr dirty="0" sz="1200" spc="-25" b="1" i="1">
                          <a:solidFill>
                            <a:srgbClr val="C00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1200" spc="-5" b="1" i="1">
                          <a:solidFill>
                            <a:srgbClr val="C00000"/>
                          </a:solidFill>
                          <a:latin typeface="Book Antiqua"/>
                          <a:cs typeface="Book Antiqua"/>
                        </a:rPr>
                        <a:t>Filters</a:t>
                      </a:r>
                      <a:endParaRPr sz="12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C05A39"/>
                      </a:solidFill>
                      <a:prstDash val="solid"/>
                    </a:lnL>
                    <a:lnR w="12700">
                      <a:solidFill>
                        <a:srgbClr val="C05A39"/>
                      </a:solidFill>
                      <a:prstDash val="solid"/>
                    </a:lnR>
                    <a:lnB w="12700">
                      <a:solidFill>
                        <a:srgbClr val="C05A3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11" name="object 11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38011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Authorization</a:t>
            </a:r>
            <a:r>
              <a:rPr dirty="0" spc="-75"/>
              <a:t> </a:t>
            </a:r>
            <a:r>
              <a:rPr dirty="0" spc="-5"/>
              <a:t>Filters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509" y="1557806"/>
            <a:ext cx="1097851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86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Components of Authorization filter include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AuthorizeAttribute</a:t>
            </a:r>
            <a:r>
              <a:rPr dirty="0" sz="2400" spc="4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and</a:t>
            </a:r>
            <a:endParaRPr sz="2400">
              <a:latin typeface="Book Antiqua"/>
              <a:cs typeface="Book Antiqua"/>
            </a:endParaRPr>
          </a:p>
          <a:p>
            <a:pPr marL="355600">
              <a:lnSpc>
                <a:spcPts val="2860"/>
              </a:lnSpc>
            </a:pP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AllowAnonymousAttribute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They are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part of the </a:t>
            </a: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Microsoft.ASPNetCore.Authorization</a:t>
            </a:r>
            <a:r>
              <a:rPr dirty="0" sz="2400" spc="75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namespace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28936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Resource</a:t>
            </a:r>
            <a:r>
              <a:rPr dirty="0" spc="-45"/>
              <a:t> </a:t>
            </a:r>
            <a:r>
              <a:rPr dirty="0" spc="-5"/>
              <a:t>Filters</a:t>
            </a:r>
          </a:p>
        </p:txBody>
      </p:sp>
      <p:sp>
        <p:nvSpPr>
          <p:cNvPr id="3" name="object 3"/>
          <p:cNvSpPr/>
          <p:nvPr/>
        </p:nvSpPr>
        <p:spPr>
          <a:xfrm>
            <a:off x="316991" y="1641348"/>
            <a:ext cx="10998835" cy="554990"/>
          </a:xfrm>
          <a:custGeom>
            <a:avLst/>
            <a:gdLst/>
            <a:ahLst/>
            <a:cxnLst/>
            <a:rect l="l" t="t" r="r" b="b"/>
            <a:pathLst>
              <a:path w="10998835" h="554989">
                <a:moveTo>
                  <a:pt x="0" y="0"/>
                </a:moveTo>
                <a:lnTo>
                  <a:pt x="10998708" y="0"/>
                </a:lnTo>
                <a:lnTo>
                  <a:pt x="10998708" y="554736"/>
                </a:lnTo>
                <a:lnTo>
                  <a:pt x="0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6991" y="1641348"/>
            <a:ext cx="10998835" cy="554990"/>
          </a:xfrm>
          <a:custGeom>
            <a:avLst/>
            <a:gdLst/>
            <a:ahLst/>
            <a:cxnLst/>
            <a:rect l="l" t="t" r="r" b="b"/>
            <a:pathLst>
              <a:path w="10998835" h="554989">
                <a:moveTo>
                  <a:pt x="0" y="0"/>
                </a:moveTo>
                <a:lnTo>
                  <a:pt x="10998708" y="0"/>
                </a:lnTo>
                <a:lnTo>
                  <a:pt x="10998708" y="554736"/>
                </a:lnTo>
                <a:lnTo>
                  <a:pt x="0" y="554736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959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1247" y="1316739"/>
            <a:ext cx="10471785" cy="649605"/>
          </a:xfrm>
          <a:custGeom>
            <a:avLst/>
            <a:gdLst/>
            <a:ahLst/>
            <a:cxnLst/>
            <a:rect l="l" t="t" r="r" b="b"/>
            <a:pathLst>
              <a:path w="10471785" h="649605">
                <a:moveTo>
                  <a:pt x="10363200" y="0"/>
                </a:moveTo>
                <a:lnTo>
                  <a:pt x="108204" y="0"/>
                </a:lnTo>
                <a:lnTo>
                  <a:pt x="66088" y="8502"/>
                </a:lnTo>
                <a:lnTo>
                  <a:pt x="31694" y="31689"/>
                </a:lnTo>
                <a:lnTo>
                  <a:pt x="8504" y="66083"/>
                </a:lnTo>
                <a:lnTo>
                  <a:pt x="0" y="108203"/>
                </a:lnTo>
                <a:lnTo>
                  <a:pt x="0" y="541007"/>
                </a:lnTo>
                <a:lnTo>
                  <a:pt x="8504" y="583130"/>
                </a:lnTo>
                <a:lnTo>
                  <a:pt x="31694" y="617527"/>
                </a:lnTo>
                <a:lnTo>
                  <a:pt x="66088" y="640719"/>
                </a:lnTo>
                <a:lnTo>
                  <a:pt x="108204" y="649223"/>
                </a:lnTo>
                <a:lnTo>
                  <a:pt x="10363200" y="649223"/>
                </a:lnTo>
                <a:lnTo>
                  <a:pt x="10405315" y="640719"/>
                </a:lnTo>
                <a:lnTo>
                  <a:pt x="10439709" y="617527"/>
                </a:lnTo>
                <a:lnTo>
                  <a:pt x="10462899" y="583130"/>
                </a:lnTo>
                <a:lnTo>
                  <a:pt x="10471404" y="541007"/>
                </a:lnTo>
                <a:lnTo>
                  <a:pt x="10471404" y="108203"/>
                </a:lnTo>
                <a:lnTo>
                  <a:pt x="10462899" y="66083"/>
                </a:lnTo>
                <a:lnTo>
                  <a:pt x="10439709" y="31689"/>
                </a:lnTo>
                <a:lnTo>
                  <a:pt x="10405315" y="8502"/>
                </a:lnTo>
                <a:lnTo>
                  <a:pt x="10363200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1247" y="1316739"/>
            <a:ext cx="10471785" cy="649605"/>
          </a:xfrm>
          <a:custGeom>
            <a:avLst/>
            <a:gdLst/>
            <a:ahLst/>
            <a:cxnLst/>
            <a:rect l="l" t="t" r="r" b="b"/>
            <a:pathLst>
              <a:path w="10471785" h="649605">
                <a:moveTo>
                  <a:pt x="0" y="108203"/>
                </a:moveTo>
                <a:lnTo>
                  <a:pt x="8504" y="66083"/>
                </a:lnTo>
                <a:lnTo>
                  <a:pt x="31694" y="31689"/>
                </a:lnTo>
                <a:lnTo>
                  <a:pt x="66088" y="8502"/>
                </a:lnTo>
                <a:lnTo>
                  <a:pt x="108204" y="0"/>
                </a:lnTo>
                <a:lnTo>
                  <a:pt x="10363200" y="0"/>
                </a:lnTo>
                <a:lnTo>
                  <a:pt x="10405315" y="8502"/>
                </a:lnTo>
                <a:lnTo>
                  <a:pt x="10439709" y="31689"/>
                </a:lnTo>
                <a:lnTo>
                  <a:pt x="10462899" y="66083"/>
                </a:lnTo>
                <a:lnTo>
                  <a:pt x="10471404" y="108203"/>
                </a:lnTo>
                <a:lnTo>
                  <a:pt x="10471404" y="541007"/>
                </a:lnTo>
                <a:lnTo>
                  <a:pt x="10462899" y="583130"/>
                </a:lnTo>
                <a:lnTo>
                  <a:pt x="10439709" y="617527"/>
                </a:lnTo>
                <a:lnTo>
                  <a:pt x="10405315" y="640719"/>
                </a:lnTo>
                <a:lnTo>
                  <a:pt x="10363200" y="649223"/>
                </a:lnTo>
                <a:lnTo>
                  <a:pt x="108204" y="649223"/>
                </a:lnTo>
                <a:lnTo>
                  <a:pt x="66088" y="640719"/>
                </a:lnTo>
                <a:lnTo>
                  <a:pt x="31694" y="617527"/>
                </a:lnTo>
                <a:lnTo>
                  <a:pt x="8504" y="583130"/>
                </a:lnTo>
                <a:lnTo>
                  <a:pt x="0" y="541007"/>
                </a:lnTo>
                <a:lnTo>
                  <a:pt x="0" y="10820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6991" y="2639567"/>
            <a:ext cx="10998835" cy="553720"/>
          </a:xfrm>
          <a:custGeom>
            <a:avLst/>
            <a:gdLst/>
            <a:ahLst/>
            <a:cxnLst/>
            <a:rect l="l" t="t" r="r" b="b"/>
            <a:pathLst>
              <a:path w="10998835" h="553719">
                <a:moveTo>
                  <a:pt x="0" y="0"/>
                </a:moveTo>
                <a:lnTo>
                  <a:pt x="10998708" y="0"/>
                </a:lnTo>
                <a:lnTo>
                  <a:pt x="10998708" y="553212"/>
                </a:lnTo>
                <a:lnTo>
                  <a:pt x="0" y="5532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991" y="2639567"/>
            <a:ext cx="10998835" cy="553720"/>
          </a:xfrm>
          <a:custGeom>
            <a:avLst/>
            <a:gdLst/>
            <a:ahLst/>
            <a:cxnLst/>
            <a:rect l="l" t="t" r="r" b="b"/>
            <a:pathLst>
              <a:path w="10998835" h="553719">
                <a:moveTo>
                  <a:pt x="0" y="0"/>
                </a:moveTo>
                <a:lnTo>
                  <a:pt x="10998708" y="0"/>
                </a:lnTo>
                <a:lnTo>
                  <a:pt x="10998708" y="553212"/>
                </a:lnTo>
                <a:lnTo>
                  <a:pt x="0" y="55321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AB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1247" y="2314959"/>
            <a:ext cx="10471785" cy="649605"/>
          </a:xfrm>
          <a:custGeom>
            <a:avLst/>
            <a:gdLst/>
            <a:ahLst/>
            <a:cxnLst/>
            <a:rect l="l" t="t" r="r" b="b"/>
            <a:pathLst>
              <a:path w="10471785" h="649605">
                <a:moveTo>
                  <a:pt x="10363200" y="0"/>
                </a:moveTo>
                <a:lnTo>
                  <a:pt x="108204" y="0"/>
                </a:lnTo>
                <a:lnTo>
                  <a:pt x="66088" y="8502"/>
                </a:lnTo>
                <a:lnTo>
                  <a:pt x="31694" y="31689"/>
                </a:lnTo>
                <a:lnTo>
                  <a:pt x="8504" y="66083"/>
                </a:lnTo>
                <a:lnTo>
                  <a:pt x="0" y="108203"/>
                </a:lnTo>
                <a:lnTo>
                  <a:pt x="0" y="541007"/>
                </a:lnTo>
                <a:lnTo>
                  <a:pt x="8504" y="583130"/>
                </a:lnTo>
                <a:lnTo>
                  <a:pt x="31694" y="617527"/>
                </a:lnTo>
                <a:lnTo>
                  <a:pt x="66088" y="640719"/>
                </a:lnTo>
                <a:lnTo>
                  <a:pt x="108204" y="649223"/>
                </a:lnTo>
                <a:lnTo>
                  <a:pt x="10363200" y="649223"/>
                </a:lnTo>
                <a:lnTo>
                  <a:pt x="10405315" y="640719"/>
                </a:lnTo>
                <a:lnTo>
                  <a:pt x="10439709" y="617527"/>
                </a:lnTo>
                <a:lnTo>
                  <a:pt x="10462899" y="583130"/>
                </a:lnTo>
                <a:lnTo>
                  <a:pt x="10471404" y="541007"/>
                </a:lnTo>
                <a:lnTo>
                  <a:pt x="10471404" y="108203"/>
                </a:lnTo>
                <a:lnTo>
                  <a:pt x="10462899" y="66083"/>
                </a:lnTo>
                <a:lnTo>
                  <a:pt x="10439709" y="31689"/>
                </a:lnTo>
                <a:lnTo>
                  <a:pt x="10405315" y="8502"/>
                </a:lnTo>
                <a:lnTo>
                  <a:pt x="10363200" y="0"/>
                </a:lnTo>
                <a:close/>
              </a:path>
            </a:pathLst>
          </a:custGeom>
          <a:solidFill>
            <a:srgbClr val="7AB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1247" y="2314959"/>
            <a:ext cx="10471785" cy="649605"/>
          </a:xfrm>
          <a:custGeom>
            <a:avLst/>
            <a:gdLst/>
            <a:ahLst/>
            <a:cxnLst/>
            <a:rect l="l" t="t" r="r" b="b"/>
            <a:pathLst>
              <a:path w="10471785" h="649605">
                <a:moveTo>
                  <a:pt x="0" y="108203"/>
                </a:moveTo>
                <a:lnTo>
                  <a:pt x="8504" y="66083"/>
                </a:lnTo>
                <a:lnTo>
                  <a:pt x="31694" y="31689"/>
                </a:lnTo>
                <a:lnTo>
                  <a:pt x="66088" y="8502"/>
                </a:lnTo>
                <a:lnTo>
                  <a:pt x="108204" y="0"/>
                </a:lnTo>
                <a:lnTo>
                  <a:pt x="10363200" y="0"/>
                </a:lnTo>
                <a:lnTo>
                  <a:pt x="10405315" y="8502"/>
                </a:lnTo>
                <a:lnTo>
                  <a:pt x="10439709" y="31689"/>
                </a:lnTo>
                <a:lnTo>
                  <a:pt x="10462899" y="66083"/>
                </a:lnTo>
                <a:lnTo>
                  <a:pt x="10471404" y="108203"/>
                </a:lnTo>
                <a:lnTo>
                  <a:pt x="10471404" y="541007"/>
                </a:lnTo>
                <a:lnTo>
                  <a:pt x="10462899" y="583130"/>
                </a:lnTo>
                <a:lnTo>
                  <a:pt x="10439709" y="617527"/>
                </a:lnTo>
                <a:lnTo>
                  <a:pt x="10405315" y="640719"/>
                </a:lnTo>
                <a:lnTo>
                  <a:pt x="10363200" y="649223"/>
                </a:lnTo>
                <a:lnTo>
                  <a:pt x="108204" y="649223"/>
                </a:lnTo>
                <a:lnTo>
                  <a:pt x="66088" y="640719"/>
                </a:lnTo>
                <a:lnTo>
                  <a:pt x="31694" y="617527"/>
                </a:lnTo>
                <a:lnTo>
                  <a:pt x="8504" y="583130"/>
                </a:lnTo>
                <a:lnTo>
                  <a:pt x="0" y="541007"/>
                </a:lnTo>
                <a:lnTo>
                  <a:pt x="0" y="10820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50851" y="1445287"/>
            <a:ext cx="6614795" cy="13290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Book Antiqua"/>
                <a:cs typeface="Book Antiqua"/>
              </a:rPr>
              <a:t>Resource filters are </a:t>
            </a:r>
            <a:r>
              <a:rPr dirty="0" sz="2000" spc="-5">
                <a:latin typeface="Book Antiqua"/>
                <a:cs typeface="Book Antiqua"/>
              </a:rPr>
              <a:t>commonly </a:t>
            </a:r>
            <a:r>
              <a:rPr dirty="0" sz="2000">
                <a:latin typeface="Book Antiqua"/>
                <a:cs typeface="Book Antiqua"/>
              </a:rPr>
              <a:t>used </a:t>
            </a:r>
            <a:r>
              <a:rPr dirty="0" sz="2000" spc="-5">
                <a:latin typeface="Book Antiqua"/>
                <a:cs typeface="Book Antiqua"/>
              </a:rPr>
              <a:t>to implement</a:t>
            </a:r>
            <a:r>
              <a:rPr dirty="0" sz="2000" spc="-85">
                <a:latin typeface="Book Antiqua"/>
                <a:cs typeface="Book Antiqua"/>
              </a:rPr>
              <a:t> </a:t>
            </a:r>
            <a:r>
              <a:rPr dirty="0" sz="2000">
                <a:latin typeface="Book Antiqua"/>
                <a:cs typeface="Book Antiqua"/>
              </a:rPr>
              <a:t>caching.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Book Antiqua"/>
                <a:cs typeface="Book Antiqua"/>
              </a:rPr>
              <a:t>Resource filters take care </a:t>
            </a:r>
            <a:r>
              <a:rPr dirty="0" sz="2000" spc="-5">
                <a:latin typeface="Book Antiqua"/>
                <a:cs typeface="Book Antiqua"/>
              </a:rPr>
              <a:t>of the </a:t>
            </a:r>
            <a:r>
              <a:rPr dirty="0" sz="2000">
                <a:latin typeface="Book Antiqua"/>
                <a:cs typeface="Book Antiqua"/>
              </a:rPr>
              <a:t>request </a:t>
            </a:r>
            <a:r>
              <a:rPr dirty="0" sz="2000" spc="-5">
                <a:latin typeface="Book Antiqua"/>
                <a:cs typeface="Book Antiqua"/>
              </a:rPr>
              <a:t>post</a:t>
            </a:r>
            <a:r>
              <a:rPr dirty="0" sz="2000" spc="-135">
                <a:latin typeface="Book Antiqua"/>
                <a:cs typeface="Book Antiqua"/>
              </a:rPr>
              <a:t> </a:t>
            </a:r>
            <a:r>
              <a:rPr dirty="0" sz="2000">
                <a:latin typeface="Book Antiqua"/>
                <a:cs typeface="Book Antiqua"/>
              </a:rPr>
              <a:t>authorization.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6991" y="4008120"/>
            <a:ext cx="10998835" cy="554990"/>
          </a:xfrm>
          <a:custGeom>
            <a:avLst/>
            <a:gdLst/>
            <a:ahLst/>
            <a:cxnLst/>
            <a:rect l="l" t="t" r="r" b="b"/>
            <a:pathLst>
              <a:path w="10998835" h="554989">
                <a:moveTo>
                  <a:pt x="0" y="0"/>
                </a:moveTo>
                <a:lnTo>
                  <a:pt x="10998708" y="0"/>
                </a:lnTo>
                <a:lnTo>
                  <a:pt x="10998708" y="554735"/>
                </a:lnTo>
                <a:lnTo>
                  <a:pt x="0" y="5547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6991" y="4008120"/>
            <a:ext cx="10998835" cy="554990"/>
          </a:xfrm>
          <a:custGeom>
            <a:avLst/>
            <a:gdLst/>
            <a:ahLst/>
            <a:cxnLst/>
            <a:rect l="l" t="t" r="r" b="b"/>
            <a:pathLst>
              <a:path w="10998835" h="554989">
                <a:moveTo>
                  <a:pt x="0" y="0"/>
                </a:moveTo>
                <a:lnTo>
                  <a:pt x="10998708" y="0"/>
                </a:lnTo>
                <a:lnTo>
                  <a:pt x="10998708" y="554735"/>
                </a:lnTo>
                <a:lnTo>
                  <a:pt x="0" y="554735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62D5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1247" y="3311649"/>
            <a:ext cx="10471785" cy="1118870"/>
          </a:xfrm>
          <a:custGeom>
            <a:avLst/>
            <a:gdLst/>
            <a:ahLst/>
            <a:cxnLst/>
            <a:rect l="l" t="t" r="r" b="b"/>
            <a:pathLst>
              <a:path w="10471785" h="1118870">
                <a:moveTo>
                  <a:pt x="10284968" y="0"/>
                </a:moveTo>
                <a:lnTo>
                  <a:pt x="186436" y="0"/>
                </a:lnTo>
                <a:lnTo>
                  <a:pt x="136871" y="6660"/>
                </a:lnTo>
                <a:lnTo>
                  <a:pt x="92335" y="25455"/>
                </a:lnTo>
                <a:lnTo>
                  <a:pt x="54603" y="54608"/>
                </a:lnTo>
                <a:lnTo>
                  <a:pt x="25452" y="92341"/>
                </a:lnTo>
                <a:lnTo>
                  <a:pt x="6659" y="136876"/>
                </a:lnTo>
                <a:lnTo>
                  <a:pt x="0" y="186436"/>
                </a:lnTo>
                <a:lnTo>
                  <a:pt x="0" y="932180"/>
                </a:lnTo>
                <a:lnTo>
                  <a:pt x="6659" y="981744"/>
                </a:lnTo>
                <a:lnTo>
                  <a:pt x="25452" y="1026280"/>
                </a:lnTo>
                <a:lnTo>
                  <a:pt x="54603" y="1064012"/>
                </a:lnTo>
                <a:lnTo>
                  <a:pt x="92335" y="1093163"/>
                </a:lnTo>
                <a:lnTo>
                  <a:pt x="136871" y="1111956"/>
                </a:lnTo>
                <a:lnTo>
                  <a:pt x="186436" y="1118616"/>
                </a:lnTo>
                <a:lnTo>
                  <a:pt x="10284968" y="1118616"/>
                </a:lnTo>
                <a:lnTo>
                  <a:pt x="10334532" y="1111956"/>
                </a:lnTo>
                <a:lnTo>
                  <a:pt x="10379068" y="1093163"/>
                </a:lnTo>
                <a:lnTo>
                  <a:pt x="10416800" y="1064012"/>
                </a:lnTo>
                <a:lnTo>
                  <a:pt x="10445951" y="1026280"/>
                </a:lnTo>
                <a:lnTo>
                  <a:pt x="10464744" y="981744"/>
                </a:lnTo>
                <a:lnTo>
                  <a:pt x="10471404" y="932180"/>
                </a:lnTo>
                <a:lnTo>
                  <a:pt x="10471404" y="186436"/>
                </a:lnTo>
                <a:lnTo>
                  <a:pt x="10464744" y="136876"/>
                </a:lnTo>
                <a:lnTo>
                  <a:pt x="10445951" y="92341"/>
                </a:lnTo>
                <a:lnTo>
                  <a:pt x="10416800" y="54608"/>
                </a:lnTo>
                <a:lnTo>
                  <a:pt x="10379068" y="25455"/>
                </a:lnTo>
                <a:lnTo>
                  <a:pt x="10334532" y="6660"/>
                </a:lnTo>
                <a:lnTo>
                  <a:pt x="10284968" y="0"/>
                </a:lnTo>
                <a:close/>
              </a:path>
            </a:pathLst>
          </a:custGeom>
          <a:solidFill>
            <a:srgbClr val="62D5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1247" y="3311649"/>
            <a:ext cx="10471785" cy="1118870"/>
          </a:xfrm>
          <a:custGeom>
            <a:avLst/>
            <a:gdLst/>
            <a:ahLst/>
            <a:cxnLst/>
            <a:rect l="l" t="t" r="r" b="b"/>
            <a:pathLst>
              <a:path w="10471785" h="1118870">
                <a:moveTo>
                  <a:pt x="0" y="186436"/>
                </a:moveTo>
                <a:lnTo>
                  <a:pt x="6659" y="136876"/>
                </a:lnTo>
                <a:lnTo>
                  <a:pt x="25452" y="92341"/>
                </a:lnTo>
                <a:lnTo>
                  <a:pt x="54603" y="54608"/>
                </a:lnTo>
                <a:lnTo>
                  <a:pt x="92335" y="25455"/>
                </a:lnTo>
                <a:lnTo>
                  <a:pt x="136871" y="6660"/>
                </a:lnTo>
                <a:lnTo>
                  <a:pt x="186436" y="0"/>
                </a:lnTo>
                <a:lnTo>
                  <a:pt x="10284968" y="0"/>
                </a:lnTo>
                <a:lnTo>
                  <a:pt x="10334532" y="6660"/>
                </a:lnTo>
                <a:lnTo>
                  <a:pt x="10379068" y="25455"/>
                </a:lnTo>
                <a:lnTo>
                  <a:pt x="10416800" y="54608"/>
                </a:lnTo>
                <a:lnTo>
                  <a:pt x="10445951" y="92341"/>
                </a:lnTo>
                <a:lnTo>
                  <a:pt x="10464744" y="136876"/>
                </a:lnTo>
                <a:lnTo>
                  <a:pt x="10471404" y="186436"/>
                </a:lnTo>
                <a:lnTo>
                  <a:pt x="10471404" y="932180"/>
                </a:lnTo>
                <a:lnTo>
                  <a:pt x="10464744" y="981744"/>
                </a:lnTo>
                <a:lnTo>
                  <a:pt x="10445951" y="1026280"/>
                </a:lnTo>
                <a:lnTo>
                  <a:pt x="10416800" y="1064012"/>
                </a:lnTo>
                <a:lnTo>
                  <a:pt x="10379068" y="1093163"/>
                </a:lnTo>
                <a:lnTo>
                  <a:pt x="10334532" y="1111956"/>
                </a:lnTo>
                <a:lnTo>
                  <a:pt x="10284968" y="1118616"/>
                </a:lnTo>
                <a:lnTo>
                  <a:pt x="186436" y="1118616"/>
                </a:lnTo>
                <a:lnTo>
                  <a:pt x="136871" y="1111956"/>
                </a:lnTo>
                <a:lnTo>
                  <a:pt x="92335" y="1093163"/>
                </a:lnTo>
                <a:lnTo>
                  <a:pt x="54603" y="1064012"/>
                </a:lnTo>
                <a:lnTo>
                  <a:pt x="25452" y="1026280"/>
                </a:lnTo>
                <a:lnTo>
                  <a:pt x="6659" y="981744"/>
                </a:lnTo>
                <a:lnTo>
                  <a:pt x="0" y="932180"/>
                </a:lnTo>
                <a:lnTo>
                  <a:pt x="0" y="18643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73689" y="3532999"/>
            <a:ext cx="9475470" cy="6146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20"/>
              </a:spcBef>
            </a:pPr>
            <a:r>
              <a:rPr dirty="0" sz="2000" spc="-5">
                <a:latin typeface="Book Antiqua"/>
                <a:cs typeface="Book Antiqua"/>
              </a:rPr>
              <a:t>They </a:t>
            </a:r>
            <a:r>
              <a:rPr dirty="0" sz="2000">
                <a:latin typeface="Book Antiqua"/>
                <a:cs typeface="Book Antiqua"/>
              </a:rPr>
              <a:t>can run </a:t>
            </a:r>
            <a:r>
              <a:rPr dirty="0" sz="2000" spc="-5">
                <a:latin typeface="Book Antiqua"/>
                <a:cs typeface="Book Antiqua"/>
              </a:rPr>
              <a:t>code before </a:t>
            </a:r>
            <a:r>
              <a:rPr dirty="0" sz="2000">
                <a:latin typeface="Book Antiqua"/>
                <a:cs typeface="Book Antiqua"/>
              </a:rPr>
              <a:t>and after </a:t>
            </a:r>
            <a:r>
              <a:rPr dirty="0" sz="2000" spc="-5">
                <a:latin typeface="Book Antiqua"/>
                <a:cs typeface="Book Antiqua"/>
              </a:rPr>
              <a:t>the </a:t>
            </a:r>
            <a:r>
              <a:rPr dirty="0" sz="2000">
                <a:latin typeface="Book Antiqua"/>
                <a:cs typeface="Book Antiqua"/>
              </a:rPr>
              <a:t>rest </a:t>
            </a:r>
            <a:r>
              <a:rPr dirty="0" sz="2000" spc="-5">
                <a:latin typeface="Book Antiqua"/>
                <a:cs typeface="Book Antiqua"/>
              </a:rPr>
              <a:t>of the filter </a:t>
            </a:r>
            <a:r>
              <a:rPr dirty="0" sz="2000">
                <a:latin typeface="Book Antiqua"/>
                <a:cs typeface="Book Antiqua"/>
              </a:rPr>
              <a:t>is </a:t>
            </a:r>
            <a:r>
              <a:rPr dirty="0" sz="2000" spc="-5">
                <a:latin typeface="Book Antiqua"/>
                <a:cs typeface="Book Antiqua"/>
              </a:rPr>
              <a:t>executed, before the </a:t>
            </a:r>
            <a:r>
              <a:rPr dirty="0" sz="2000">
                <a:latin typeface="Book Antiqua"/>
                <a:cs typeface="Book Antiqua"/>
              </a:rPr>
              <a:t>model  </a:t>
            </a:r>
            <a:r>
              <a:rPr dirty="0" sz="2000" spc="-5">
                <a:latin typeface="Book Antiqua"/>
                <a:cs typeface="Book Antiqua"/>
              </a:rPr>
              <a:t>binding</a:t>
            </a:r>
            <a:r>
              <a:rPr dirty="0" sz="2000" spc="-25">
                <a:latin typeface="Book Antiqua"/>
                <a:cs typeface="Book Antiqua"/>
              </a:rPr>
              <a:t> </a:t>
            </a:r>
            <a:r>
              <a:rPr dirty="0" sz="2000">
                <a:latin typeface="Book Antiqua"/>
                <a:cs typeface="Book Antiqua"/>
              </a:rPr>
              <a:t>happens.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6991" y="5393435"/>
            <a:ext cx="10998835" cy="553720"/>
          </a:xfrm>
          <a:custGeom>
            <a:avLst/>
            <a:gdLst/>
            <a:ahLst/>
            <a:cxnLst/>
            <a:rect l="l" t="t" r="r" b="b"/>
            <a:pathLst>
              <a:path w="10998835" h="553720">
                <a:moveTo>
                  <a:pt x="0" y="0"/>
                </a:moveTo>
                <a:lnTo>
                  <a:pt x="10998708" y="0"/>
                </a:lnTo>
                <a:lnTo>
                  <a:pt x="10998708" y="553212"/>
                </a:lnTo>
                <a:lnTo>
                  <a:pt x="0" y="5532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6991" y="5393435"/>
            <a:ext cx="10998835" cy="553720"/>
          </a:xfrm>
          <a:custGeom>
            <a:avLst/>
            <a:gdLst/>
            <a:ahLst/>
            <a:cxnLst/>
            <a:rect l="l" t="t" r="r" b="b"/>
            <a:pathLst>
              <a:path w="10998835" h="553720">
                <a:moveTo>
                  <a:pt x="0" y="0"/>
                </a:moveTo>
                <a:lnTo>
                  <a:pt x="10998708" y="0"/>
                </a:lnTo>
                <a:lnTo>
                  <a:pt x="10998708" y="553212"/>
                </a:lnTo>
                <a:lnTo>
                  <a:pt x="0" y="55321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1247" y="4777737"/>
            <a:ext cx="10471785" cy="940435"/>
          </a:xfrm>
          <a:custGeom>
            <a:avLst/>
            <a:gdLst/>
            <a:ahLst/>
            <a:cxnLst/>
            <a:rect l="l" t="t" r="r" b="b"/>
            <a:pathLst>
              <a:path w="10471785" h="940435">
                <a:moveTo>
                  <a:pt x="10314686" y="0"/>
                </a:moveTo>
                <a:lnTo>
                  <a:pt x="156718" y="0"/>
                </a:lnTo>
                <a:lnTo>
                  <a:pt x="107183" y="7989"/>
                </a:lnTo>
                <a:lnTo>
                  <a:pt x="64163" y="30238"/>
                </a:lnTo>
                <a:lnTo>
                  <a:pt x="30238" y="64163"/>
                </a:lnTo>
                <a:lnTo>
                  <a:pt x="7989" y="107183"/>
                </a:lnTo>
                <a:lnTo>
                  <a:pt x="0" y="156718"/>
                </a:lnTo>
                <a:lnTo>
                  <a:pt x="0" y="783590"/>
                </a:lnTo>
                <a:lnTo>
                  <a:pt x="7989" y="833124"/>
                </a:lnTo>
                <a:lnTo>
                  <a:pt x="30238" y="876144"/>
                </a:lnTo>
                <a:lnTo>
                  <a:pt x="64163" y="910069"/>
                </a:lnTo>
                <a:lnTo>
                  <a:pt x="107183" y="932318"/>
                </a:lnTo>
                <a:lnTo>
                  <a:pt x="156718" y="940308"/>
                </a:lnTo>
                <a:lnTo>
                  <a:pt x="10314686" y="940308"/>
                </a:lnTo>
                <a:lnTo>
                  <a:pt x="10364220" y="932318"/>
                </a:lnTo>
                <a:lnTo>
                  <a:pt x="10407240" y="910069"/>
                </a:lnTo>
                <a:lnTo>
                  <a:pt x="10441165" y="876144"/>
                </a:lnTo>
                <a:lnTo>
                  <a:pt x="10463414" y="833124"/>
                </a:lnTo>
                <a:lnTo>
                  <a:pt x="10471404" y="783590"/>
                </a:lnTo>
                <a:lnTo>
                  <a:pt x="10471404" y="156718"/>
                </a:lnTo>
                <a:lnTo>
                  <a:pt x="10463414" y="107183"/>
                </a:lnTo>
                <a:lnTo>
                  <a:pt x="10441165" y="64163"/>
                </a:lnTo>
                <a:lnTo>
                  <a:pt x="10407240" y="30238"/>
                </a:lnTo>
                <a:lnTo>
                  <a:pt x="10364220" y="7989"/>
                </a:lnTo>
                <a:lnTo>
                  <a:pt x="10314686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1247" y="4777737"/>
            <a:ext cx="10471785" cy="940435"/>
          </a:xfrm>
          <a:custGeom>
            <a:avLst/>
            <a:gdLst/>
            <a:ahLst/>
            <a:cxnLst/>
            <a:rect l="l" t="t" r="r" b="b"/>
            <a:pathLst>
              <a:path w="10471785" h="940435">
                <a:moveTo>
                  <a:pt x="0" y="156718"/>
                </a:moveTo>
                <a:lnTo>
                  <a:pt x="7989" y="107183"/>
                </a:lnTo>
                <a:lnTo>
                  <a:pt x="30238" y="64163"/>
                </a:lnTo>
                <a:lnTo>
                  <a:pt x="64163" y="30238"/>
                </a:lnTo>
                <a:lnTo>
                  <a:pt x="107183" y="7989"/>
                </a:lnTo>
                <a:lnTo>
                  <a:pt x="156718" y="0"/>
                </a:lnTo>
                <a:lnTo>
                  <a:pt x="10314686" y="0"/>
                </a:lnTo>
                <a:lnTo>
                  <a:pt x="10364220" y="7989"/>
                </a:lnTo>
                <a:lnTo>
                  <a:pt x="10407240" y="30238"/>
                </a:lnTo>
                <a:lnTo>
                  <a:pt x="10441165" y="64163"/>
                </a:lnTo>
                <a:lnTo>
                  <a:pt x="10463414" y="107183"/>
                </a:lnTo>
                <a:lnTo>
                  <a:pt x="10471404" y="156718"/>
                </a:lnTo>
                <a:lnTo>
                  <a:pt x="10471404" y="783590"/>
                </a:lnTo>
                <a:lnTo>
                  <a:pt x="10463414" y="833124"/>
                </a:lnTo>
                <a:lnTo>
                  <a:pt x="10441165" y="876144"/>
                </a:lnTo>
                <a:lnTo>
                  <a:pt x="10407240" y="910069"/>
                </a:lnTo>
                <a:lnTo>
                  <a:pt x="10364220" y="932318"/>
                </a:lnTo>
                <a:lnTo>
                  <a:pt x="10314686" y="940308"/>
                </a:lnTo>
                <a:lnTo>
                  <a:pt x="156718" y="940308"/>
                </a:lnTo>
                <a:lnTo>
                  <a:pt x="107183" y="932318"/>
                </a:lnTo>
                <a:lnTo>
                  <a:pt x="64163" y="910069"/>
                </a:lnTo>
                <a:lnTo>
                  <a:pt x="30238" y="876144"/>
                </a:lnTo>
                <a:lnTo>
                  <a:pt x="7989" y="833124"/>
                </a:lnTo>
                <a:lnTo>
                  <a:pt x="0" y="783590"/>
                </a:lnTo>
                <a:lnTo>
                  <a:pt x="0" y="15671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165005" y="5051870"/>
            <a:ext cx="87401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Book Antiqua"/>
                <a:cs typeface="Book Antiqua"/>
              </a:rPr>
              <a:t>Resource filters are useful </a:t>
            </a:r>
            <a:r>
              <a:rPr dirty="0" sz="2000" spc="-5">
                <a:latin typeface="Book Antiqua"/>
                <a:cs typeface="Book Antiqua"/>
              </a:rPr>
              <a:t>to </a:t>
            </a:r>
            <a:r>
              <a:rPr dirty="0" sz="2000">
                <a:latin typeface="Book Antiqua"/>
                <a:cs typeface="Book Antiqua"/>
              </a:rPr>
              <a:t>short-circuit </a:t>
            </a:r>
            <a:r>
              <a:rPr dirty="0" sz="2000" spc="-5">
                <a:latin typeface="Book Antiqua"/>
                <a:cs typeface="Book Antiqua"/>
              </a:rPr>
              <a:t>most of the work </a:t>
            </a:r>
            <a:r>
              <a:rPr dirty="0" sz="2000">
                <a:latin typeface="Book Antiqua"/>
                <a:cs typeface="Book Antiqua"/>
              </a:rPr>
              <a:t>a request is</a:t>
            </a:r>
            <a:r>
              <a:rPr dirty="0" sz="2000" spc="-165">
                <a:latin typeface="Book Antiqua"/>
                <a:cs typeface="Book Antiqua"/>
              </a:rPr>
              <a:t> </a:t>
            </a:r>
            <a:r>
              <a:rPr dirty="0" sz="2000">
                <a:latin typeface="Book Antiqua"/>
                <a:cs typeface="Book Antiqua"/>
              </a:rPr>
              <a:t>doing.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22" name="object 22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24580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Action</a:t>
            </a:r>
            <a:r>
              <a:rPr dirty="0" spc="-75"/>
              <a:t> </a:t>
            </a:r>
            <a:r>
              <a:rPr dirty="0" spc="-5"/>
              <a:t>Filters</a:t>
            </a:r>
          </a:p>
        </p:txBody>
      </p:sp>
      <p:sp>
        <p:nvSpPr>
          <p:cNvPr id="3" name="object 3"/>
          <p:cNvSpPr/>
          <p:nvPr/>
        </p:nvSpPr>
        <p:spPr>
          <a:xfrm>
            <a:off x="618744" y="1990344"/>
            <a:ext cx="10955020" cy="478790"/>
          </a:xfrm>
          <a:custGeom>
            <a:avLst/>
            <a:gdLst/>
            <a:ahLst/>
            <a:cxnLst/>
            <a:rect l="l" t="t" r="r" b="b"/>
            <a:pathLst>
              <a:path w="10955020" h="478789">
                <a:moveTo>
                  <a:pt x="0" y="0"/>
                </a:moveTo>
                <a:lnTo>
                  <a:pt x="10954512" y="0"/>
                </a:lnTo>
                <a:lnTo>
                  <a:pt x="10954512" y="478536"/>
                </a:lnTo>
                <a:lnTo>
                  <a:pt x="0" y="478536"/>
                </a:lnTo>
                <a:lnTo>
                  <a:pt x="0" y="0"/>
                </a:lnTo>
                <a:close/>
              </a:path>
            </a:pathLst>
          </a:custGeom>
          <a:solidFill>
            <a:srgbClr val="E8D1CE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744" y="1990344"/>
            <a:ext cx="10955020" cy="478790"/>
          </a:xfrm>
          <a:custGeom>
            <a:avLst/>
            <a:gdLst/>
            <a:ahLst/>
            <a:cxnLst/>
            <a:rect l="l" t="t" r="r" b="b"/>
            <a:pathLst>
              <a:path w="10955020" h="478789">
                <a:moveTo>
                  <a:pt x="0" y="0"/>
                </a:moveTo>
                <a:lnTo>
                  <a:pt x="10954512" y="0"/>
                </a:lnTo>
                <a:lnTo>
                  <a:pt x="10954512" y="478536"/>
                </a:lnTo>
                <a:lnTo>
                  <a:pt x="0" y="4785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9952" y="1709930"/>
            <a:ext cx="10430510" cy="561340"/>
          </a:xfrm>
          <a:custGeom>
            <a:avLst/>
            <a:gdLst/>
            <a:ahLst/>
            <a:cxnLst/>
            <a:rect l="l" t="t" r="r" b="b"/>
            <a:pathLst>
              <a:path w="10430510" h="561339">
                <a:moveTo>
                  <a:pt x="10282656" y="0"/>
                </a:moveTo>
                <a:lnTo>
                  <a:pt x="147599" y="0"/>
                </a:lnTo>
                <a:lnTo>
                  <a:pt x="90145" y="7345"/>
                </a:lnTo>
                <a:lnTo>
                  <a:pt x="43229" y="27376"/>
                </a:lnTo>
                <a:lnTo>
                  <a:pt x="11598" y="57087"/>
                </a:lnTo>
                <a:lnTo>
                  <a:pt x="0" y="93472"/>
                </a:lnTo>
                <a:lnTo>
                  <a:pt x="0" y="467360"/>
                </a:lnTo>
                <a:lnTo>
                  <a:pt x="11598" y="503744"/>
                </a:lnTo>
                <a:lnTo>
                  <a:pt x="43229" y="533455"/>
                </a:lnTo>
                <a:lnTo>
                  <a:pt x="90145" y="553486"/>
                </a:lnTo>
                <a:lnTo>
                  <a:pt x="147599" y="560832"/>
                </a:lnTo>
                <a:lnTo>
                  <a:pt x="10282656" y="560832"/>
                </a:lnTo>
                <a:lnTo>
                  <a:pt x="10340110" y="553486"/>
                </a:lnTo>
                <a:lnTo>
                  <a:pt x="10387026" y="533455"/>
                </a:lnTo>
                <a:lnTo>
                  <a:pt x="10418657" y="503744"/>
                </a:lnTo>
                <a:lnTo>
                  <a:pt x="10430256" y="467360"/>
                </a:lnTo>
                <a:lnTo>
                  <a:pt x="10430256" y="93472"/>
                </a:lnTo>
                <a:lnTo>
                  <a:pt x="10418657" y="57087"/>
                </a:lnTo>
                <a:lnTo>
                  <a:pt x="10387026" y="27376"/>
                </a:lnTo>
                <a:lnTo>
                  <a:pt x="10340110" y="7345"/>
                </a:lnTo>
                <a:lnTo>
                  <a:pt x="102826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9952" y="1709929"/>
            <a:ext cx="10430510" cy="561340"/>
          </a:xfrm>
          <a:custGeom>
            <a:avLst/>
            <a:gdLst/>
            <a:ahLst/>
            <a:cxnLst/>
            <a:rect l="l" t="t" r="r" b="b"/>
            <a:pathLst>
              <a:path w="10430510" h="561339">
                <a:moveTo>
                  <a:pt x="0" y="93472"/>
                </a:moveTo>
                <a:lnTo>
                  <a:pt x="11598" y="57087"/>
                </a:lnTo>
                <a:lnTo>
                  <a:pt x="43229" y="27376"/>
                </a:lnTo>
                <a:lnTo>
                  <a:pt x="90145" y="7345"/>
                </a:lnTo>
                <a:lnTo>
                  <a:pt x="147599" y="0"/>
                </a:lnTo>
                <a:lnTo>
                  <a:pt x="10282656" y="0"/>
                </a:lnTo>
                <a:lnTo>
                  <a:pt x="10340110" y="7345"/>
                </a:lnTo>
                <a:lnTo>
                  <a:pt x="10387026" y="27376"/>
                </a:lnTo>
                <a:lnTo>
                  <a:pt x="10418657" y="57087"/>
                </a:lnTo>
                <a:lnTo>
                  <a:pt x="10430256" y="93472"/>
                </a:lnTo>
                <a:lnTo>
                  <a:pt x="10430256" y="467360"/>
                </a:lnTo>
                <a:lnTo>
                  <a:pt x="10418657" y="503744"/>
                </a:lnTo>
                <a:lnTo>
                  <a:pt x="10387026" y="533455"/>
                </a:lnTo>
                <a:lnTo>
                  <a:pt x="10340110" y="553486"/>
                </a:lnTo>
                <a:lnTo>
                  <a:pt x="10282656" y="560832"/>
                </a:lnTo>
                <a:lnTo>
                  <a:pt x="147599" y="560832"/>
                </a:lnTo>
                <a:lnTo>
                  <a:pt x="90145" y="553486"/>
                </a:lnTo>
                <a:lnTo>
                  <a:pt x="43229" y="533455"/>
                </a:lnTo>
                <a:lnTo>
                  <a:pt x="11598" y="503744"/>
                </a:lnTo>
                <a:lnTo>
                  <a:pt x="0" y="467360"/>
                </a:lnTo>
                <a:lnTo>
                  <a:pt x="0" y="93472"/>
                </a:lnTo>
                <a:close/>
              </a:path>
            </a:pathLst>
          </a:custGeom>
          <a:ln w="12192">
            <a:solidFill>
              <a:srgbClr val="AD51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8744" y="3110483"/>
            <a:ext cx="10955020" cy="478790"/>
          </a:xfrm>
          <a:custGeom>
            <a:avLst/>
            <a:gdLst/>
            <a:ahLst/>
            <a:cxnLst/>
            <a:rect l="l" t="t" r="r" b="b"/>
            <a:pathLst>
              <a:path w="10955020" h="478789">
                <a:moveTo>
                  <a:pt x="0" y="0"/>
                </a:moveTo>
                <a:lnTo>
                  <a:pt x="10954512" y="0"/>
                </a:lnTo>
                <a:lnTo>
                  <a:pt x="10954512" y="478536"/>
                </a:lnTo>
                <a:lnTo>
                  <a:pt x="0" y="478536"/>
                </a:lnTo>
                <a:lnTo>
                  <a:pt x="0" y="0"/>
                </a:lnTo>
                <a:close/>
              </a:path>
            </a:pathLst>
          </a:custGeom>
          <a:solidFill>
            <a:srgbClr val="E8D1CE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8744" y="3110483"/>
            <a:ext cx="10955020" cy="478790"/>
          </a:xfrm>
          <a:custGeom>
            <a:avLst/>
            <a:gdLst/>
            <a:ahLst/>
            <a:cxnLst/>
            <a:rect l="l" t="t" r="r" b="b"/>
            <a:pathLst>
              <a:path w="10955020" h="478789">
                <a:moveTo>
                  <a:pt x="0" y="0"/>
                </a:moveTo>
                <a:lnTo>
                  <a:pt x="10954512" y="0"/>
                </a:lnTo>
                <a:lnTo>
                  <a:pt x="10954512" y="478536"/>
                </a:lnTo>
                <a:lnTo>
                  <a:pt x="0" y="4785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39952" y="2572514"/>
            <a:ext cx="10430510" cy="818515"/>
          </a:xfrm>
          <a:custGeom>
            <a:avLst/>
            <a:gdLst/>
            <a:ahLst/>
            <a:cxnLst/>
            <a:rect l="l" t="t" r="r" b="b"/>
            <a:pathLst>
              <a:path w="10430510" h="818514">
                <a:moveTo>
                  <a:pt x="10215016" y="0"/>
                </a:moveTo>
                <a:lnTo>
                  <a:pt x="215239" y="0"/>
                </a:lnTo>
                <a:lnTo>
                  <a:pt x="158020" y="4871"/>
                </a:lnTo>
                <a:lnTo>
                  <a:pt x="106604" y="18621"/>
                </a:lnTo>
                <a:lnTo>
                  <a:pt x="63042" y="39947"/>
                </a:lnTo>
                <a:lnTo>
                  <a:pt x="29386" y="67552"/>
                </a:lnTo>
                <a:lnTo>
                  <a:pt x="7688" y="100135"/>
                </a:lnTo>
                <a:lnTo>
                  <a:pt x="0" y="136398"/>
                </a:lnTo>
                <a:lnTo>
                  <a:pt x="0" y="681990"/>
                </a:lnTo>
                <a:lnTo>
                  <a:pt x="29386" y="750829"/>
                </a:lnTo>
                <a:lnTo>
                  <a:pt x="63042" y="778435"/>
                </a:lnTo>
                <a:lnTo>
                  <a:pt x="106604" y="799764"/>
                </a:lnTo>
                <a:lnTo>
                  <a:pt x="158020" y="813515"/>
                </a:lnTo>
                <a:lnTo>
                  <a:pt x="215239" y="818388"/>
                </a:lnTo>
                <a:lnTo>
                  <a:pt x="10215016" y="818388"/>
                </a:lnTo>
                <a:lnTo>
                  <a:pt x="10272235" y="813515"/>
                </a:lnTo>
                <a:lnTo>
                  <a:pt x="10323651" y="799764"/>
                </a:lnTo>
                <a:lnTo>
                  <a:pt x="10367213" y="778435"/>
                </a:lnTo>
                <a:lnTo>
                  <a:pt x="10400869" y="750829"/>
                </a:lnTo>
                <a:lnTo>
                  <a:pt x="10422567" y="718247"/>
                </a:lnTo>
                <a:lnTo>
                  <a:pt x="10430256" y="681990"/>
                </a:lnTo>
                <a:lnTo>
                  <a:pt x="10430256" y="136398"/>
                </a:lnTo>
                <a:lnTo>
                  <a:pt x="10400869" y="67552"/>
                </a:lnTo>
                <a:lnTo>
                  <a:pt x="10367213" y="39947"/>
                </a:lnTo>
                <a:lnTo>
                  <a:pt x="10323651" y="18621"/>
                </a:lnTo>
                <a:lnTo>
                  <a:pt x="10272235" y="4871"/>
                </a:lnTo>
                <a:lnTo>
                  <a:pt x="102150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39952" y="2572514"/>
            <a:ext cx="10430510" cy="818515"/>
          </a:xfrm>
          <a:custGeom>
            <a:avLst/>
            <a:gdLst/>
            <a:ahLst/>
            <a:cxnLst/>
            <a:rect l="l" t="t" r="r" b="b"/>
            <a:pathLst>
              <a:path w="10430510" h="818514">
                <a:moveTo>
                  <a:pt x="0" y="136398"/>
                </a:moveTo>
                <a:lnTo>
                  <a:pt x="29386" y="67552"/>
                </a:lnTo>
                <a:lnTo>
                  <a:pt x="63042" y="39947"/>
                </a:lnTo>
                <a:lnTo>
                  <a:pt x="106604" y="18621"/>
                </a:lnTo>
                <a:lnTo>
                  <a:pt x="158020" y="4871"/>
                </a:lnTo>
                <a:lnTo>
                  <a:pt x="215239" y="0"/>
                </a:lnTo>
                <a:lnTo>
                  <a:pt x="10215016" y="0"/>
                </a:lnTo>
                <a:lnTo>
                  <a:pt x="10272235" y="4871"/>
                </a:lnTo>
                <a:lnTo>
                  <a:pt x="10323651" y="18621"/>
                </a:lnTo>
                <a:lnTo>
                  <a:pt x="10367213" y="39947"/>
                </a:lnTo>
                <a:lnTo>
                  <a:pt x="10400869" y="67552"/>
                </a:lnTo>
                <a:lnTo>
                  <a:pt x="10422567" y="100135"/>
                </a:lnTo>
                <a:lnTo>
                  <a:pt x="10430256" y="136398"/>
                </a:lnTo>
                <a:lnTo>
                  <a:pt x="10430256" y="681990"/>
                </a:lnTo>
                <a:lnTo>
                  <a:pt x="10400869" y="750829"/>
                </a:lnTo>
                <a:lnTo>
                  <a:pt x="10367213" y="778435"/>
                </a:lnTo>
                <a:lnTo>
                  <a:pt x="10323651" y="799764"/>
                </a:lnTo>
                <a:lnTo>
                  <a:pt x="10272235" y="813515"/>
                </a:lnTo>
                <a:lnTo>
                  <a:pt x="10215016" y="818388"/>
                </a:lnTo>
                <a:lnTo>
                  <a:pt x="215239" y="818388"/>
                </a:lnTo>
                <a:lnTo>
                  <a:pt x="158020" y="813515"/>
                </a:lnTo>
                <a:lnTo>
                  <a:pt x="106604" y="799764"/>
                </a:lnTo>
                <a:lnTo>
                  <a:pt x="63042" y="778435"/>
                </a:lnTo>
                <a:lnTo>
                  <a:pt x="29386" y="750829"/>
                </a:lnTo>
                <a:lnTo>
                  <a:pt x="7688" y="718247"/>
                </a:lnTo>
                <a:lnTo>
                  <a:pt x="0" y="681990"/>
                </a:lnTo>
                <a:lnTo>
                  <a:pt x="0" y="136398"/>
                </a:lnTo>
                <a:close/>
              </a:path>
            </a:pathLst>
          </a:custGeom>
          <a:ln w="12192">
            <a:solidFill>
              <a:srgbClr val="AD51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8744" y="3971544"/>
            <a:ext cx="10955020" cy="480059"/>
          </a:xfrm>
          <a:custGeom>
            <a:avLst/>
            <a:gdLst/>
            <a:ahLst/>
            <a:cxnLst/>
            <a:rect l="l" t="t" r="r" b="b"/>
            <a:pathLst>
              <a:path w="10955020" h="480060">
                <a:moveTo>
                  <a:pt x="0" y="0"/>
                </a:moveTo>
                <a:lnTo>
                  <a:pt x="10954512" y="0"/>
                </a:lnTo>
                <a:lnTo>
                  <a:pt x="10954512" y="480059"/>
                </a:lnTo>
                <a:lnTo>
                  <a:pt x="0" y="480059"/>
                </a:lnTo>
                <a:lnTo>
                  <a:pt x="0" y="0"/>
                </a:lnTo>
                <a:close/>
              </a:path>
            </a:pathLst>
          </a:custGeom>
          <a:solidFill>
            <a:srgbClr val="E8D1CE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8744" y="3971544"/>
            <a:ext cx="10955020" cy="480059"/>
          </a:xfrm>
          <a:custGeom>
            <a:avLst/>
            <a:gdLst/>
            <a:ahLst/>
            <a:cxnLst/>
            <a:rect l="l" t="t" r="r" b="b"/>
            <a:pathLst>
              <a:path w="10955020" h="480060">
                <a:moveTo>
                  <a:pt x="0" y="0"/>
                </a:moveTo>
                <a:lnTo>
                  <a:pt x="10954512" y="0"/>
                </a:lnTo>
                <a:lnTo>
                  <a:pt x="10954512" y="480059"/>
                </a:lnTo>
                <a:lnTo>
                  <a:pt x="0" y="48005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39952" y="3691129"/>
            <a:ext cx="10430510" cy="561340"/>
          </a:xfrm>
          <a:custGeom>
            <a:avLst/>
            <a:gdLst/>
            <a:ahLst/>
            <a:cxnLst/>
            <a:rect l="l" t="t" r="r" b="b"/>
            <a:pathLst>
              <a:path w="10430510" h="561339">
                <a:moveTo>
                  <a:pt x="10282656" y="0"/>
                </a:moveTo>
                <a:lnTo>
                  <a:pt x="147599" y="0"/>
                </a:lnTo>
                <a:lnTo>
                  <a:pt x="90145" y="7345"/>
                </a:lnTo>
                <a:lnTo>
                  <a:pt x="43229" y="27376"/>
                </a:lnTo>
                <a:lnTo>
                  <a:pt x="11598" y="57087"/>
                </a:lnTo>
                <a:lnTo>
                  <a:pt x="0" y="93472"/>
                </a:lnTo>
                <a:lnTo>
                  <a:pt x="0" y="467360"/>
                </a:lnTo>
                <a:lnTo>
                  <a:pt x="11598" y="503744"/>
                </a:lnTo>
                <a:lnTo>
                  <a:pt x="43229" y="533455"/>
                </a:lnTo>
                <a:lnTo>
                  <a:pt x="90145" y="553486"/>
                </a:lnTo>
                <a:lnTo>
                  <a:pt x="147599" y="560832"/>
                </a:lnTo>
                <a:lnTo>
                  <a:pt x="10282656" y="560832"/>
                </a:lnTo>
                <a:lnTo>
                  <a:pt x="10340110" y="553486"/>
                </a:lnTo>
                <a:lnTo>
                  <a:pt x="10387026" y="533455"/>
                </a:lnTo>
                <a:lnTo>
                  <a:pt x="10418657" y="503744"/>
                </a:lnTo>
                <a:lnTo>
                  <a:pt x="10430256" y="467360"/>
                </a:lnTo>
                <a:lnTo>
                  <a:pt x="10430256" y="93472"/>
                </a:lnTo>
                <a:lnTo>
                  <a:pt x="10418657" y="57087"/>
                </a:lnTo>
                <a:lnTo>
                  <a:pt x="10387026" y="27376"/>
                </a:lnTo>
                <a:lnTo>
                  <a:pt x="10340110" y="7345"/>
                </a:lnTo>
                <a:lnTo>
                  <a:pt x="102826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39952" y="3691129"/>
            <a:ext cx="10430510" cy="561340"/>
          </a:xfrm>
          <a:custGeom>
            <a:avLst/>
            <a:gdLst/>
            <a:ahLst/>
            <a:cxnLst/>
            <a:rect l="l" t="t" r="r" b="b"/>
            <a:pathLst>
              <a:path w="10430510" h="561339">
                <a:moveTo>
                  <a:pt x="0" y="93472"/>
                </a:moveTo>
                <a:lnTo>
                  <a:pt x="11598" y="57087"/>
                </a:lnTo>
                <a:lnTo>
                  <a:pt x="43229" y="27376"/>
                </a:lnTo>
                <a:lnTo>
                  <a:pt x="90145" y="7345"/>
                </a:lnTo>
                <a:lnTo>
                  <a:pt x="147599" y="0"/>
                </a:lnTo>
                <a:lnTo>
                  <a:pt x="10282656" y="0"/>
                </a:lnTo>
                <a:lnTo>
                  <a:pt x="10340110" y="7345"/>
                </a:lnTo>
                <a:lnTo>
                  <a:pt x="10387026" y="27376"/>
                </a:lnTo>
                <a:lnTo>
                  <a:pt x="10418657" y="57087"/>
                </a:lnTo>
                <a:lnTo>
                  <a:pt x="10430256" y="93472"/>
                </a:lnTo>
                <a:lnTo>
                  <a:pt x="10430256" y="467360"/>
                </a:lnTo>
                <a:lnTo>
                  <a:pt x="10418657" y="503744"/>
                </a:lnTo>
                <a:lnTo>
                  <a:pt x="10387026" y="533455"/>
                </a:lnTo>
                <a:lnTo>
                  <a:pt x="10340110" y="553486"/>
                </a:lnTo>
                <a:lnTo>
                  <a:pt x="10282656" y="560832"/>
                </a:lnTo>
                <a:lnTo>
                  <a:pt x="147599" y="560832"/>
                </a:lnTo>
                <a:lnTo>
                  <a:pt x="90145" y="553486"/>
                </a:lnTo>
                <a:lnTo>
                  <a:pt x="43229" y="533455"/>
                </a:lnTo>
                <a:lnTo>
                  <a:pt x="11598" y="503744"/>
                </a:lnTo>
                <a:lnTo>
                  <a:pt x="0" y="467360"/>
                </a:lnTo>
                <a:lnTo>
                  <a:pt x="0" y="93472"/>
                </a:lnTo>
                <a:close/>
              </a:path>
            </a:pathLst>
          </a:custGeom>
          <a:ln w="12192">
            <a:solidFill>
              <a:srgbClr val="AD51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60436" y="1792050"/>
            <a:ext cx="8970645" cy="2310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Action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filters are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executed prior to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an action run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or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subsequent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to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an action</a:t>
            </a:r>
            <a:r>
              <a:rPr dirty="0" sz="2000" spc="-10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run.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2384">
              <a:lnSpc>
                <a:spcPts val="2280"/>
              </a:lnSpc>
              <a:spcBef>
                <a:spcPts val="1545"/>
              </a:spcBef>
            </a:pPr>
            <a:r>
              <a:rPr dirty="0" sz="2000" spc="-5">
                <a:solidFill>
                  <a:srgbClr val="585858"/>
                </a:solidFill>
                <a:latin typeface="Courier New"/>
                <a:cs typeface="Courier New"/>
              </a:rPr>
              <a:t>IActionFilter</a:t>
            </a:r>
            <a:r>
              <a:rPr dirty="0" sz="2000" spc="-745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interface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provides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for an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action filter with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method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called</a:t>
            </a:r>
            <a:endParaRPr sz="2000">
              <a:latin typeface="Book Antiqua"/>
              <a:cs typeface="Book Antiqua"/>
            </a:endParaRPr>
          </a:p>
          <a:p>
            <a:pPr marL="32384">
              <a:lnSpc>
                <a:spcPts val="2280"/>
              </a:lnSpc>
            </a:pPr>
            <a:r>
              <a:rPr dirty="0" sz="2000" spc="-5">
                <a:solidFill>
                  <a:srgbClr val="585858"/>
                </a:solidFill>
                <a:latin typeface="Courier New"/>
                <a:cs typeface="Courier New"/>
              </a:rPr>
              <a:t>OnActionExecutin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g, which gets executed prior to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an</a:t>
            </a:r>
            <a:r>
              <a:rPr dirty="0" sz="2000" spc="-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action.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Method </a:t>
            </a:r>
            <a:r>
              <a:rPr dirty="0" sz="2000" spc="-5">
                <a:solidFill>
                  <a:srgbClr val="585858"/>
                </a:solidFill>
                <a:latin typeface="Courier New"/>
                <a:cs typeface="Courier New"/>
              </a:rPr>
              <a:t>OnActionExecuted</a:t>
            </a:r>
            <a:r>
              <a:rPr dirty="0" sz="2000" spc="-755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gets executed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subsequent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to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an action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run.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11</a:t>
            </a:r>
          </a:p>
        </p:txBody>
      </p:sp>
      <p:sp>
        <p:nvSpPr>
          <p:cNvPr id="16" name="object 1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2020-10-03T03:12:50Z</dcterms:created>
  <dcterms:modified xsi:type="dcterms:W3CDTF">2020-10-03T03:12:50Z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2020-10-03T00:00:00Z</vt:filetime>
  </property>
</Properties>
</file>