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4139" y="213478"/>
            <a:ext cx="944372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0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45"/>
              <a:t> </a:t>
            </a:r>
            <a:r>
              <a:rPr dirty="0"/>
              <a:t>12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34343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0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45"/>
              <a:t> </a:t>
            </a:r>
            <a:r>
              <a:rPr dirty="0"/>
              <a:t>12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0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45"/>
              <a:t> </a:t>
            </a:r>
            <a:r>
              <a:rPr dirty="0"/>
              <a:t>12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0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45"/>
              <a:t> </a:t>
            </a:r>
            <a:r>
              <a:rPr dirty="0"/>
              <a:t>12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0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45"/>
              <a:t> </a:t>
            </a:r>
            <a:r>
              <a:rPr dirty="0"/>
              <a:t>12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033272"/>
            <a:ext cx="12192000" cy="18415"/>
          </a:xfrm>
          <a:custGeom>
            <a:avLst/>
            <a:gdLst/>
            <a:ahLst/>
            <a:cxnLst/>
            <a:rect l="l" t="t" r="r" b="b"/>
            <a:pathLst>
              <a:path w="12192000" h="18415">
                <a:moveTo>
                  <a:pt x="0" y="18287"/>
                </a:moveTo>
                <a:lnTo>
                  <a:pt x="12192000" y="18287"/>
                </a:lnTo>
                <a:lnTo>
                  <a:pt x="12192000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1133855"/>
            <a:ext cx="12192000" cy="5724525"/>
          </a:xfrm>
          <a:custGeom>
            <a:avLst/>
            <a:gdLst/>
            <a:ahLst/>
            <a:cxnLst/>
            <a:rect l="l" t="t" r="r" b="b"/>
            <a:pathLst>
              <a:path w="12192000" h="5724525">
                <a:moveTo>
                  <a:pt x="0" y="5724144"/>
                </a:moveTo>
                <a:lnTo>
                  <a:pt x="12192000" y="5724144"/>
                </a:lnTo>
                <a:lnTo>
                  <a:pt x="12192000" y="0"/>
                </a:lnTo>
                <a:lnTo>
                  <a:pt x="0" y="0"/>
                </a:lnTo>
                <a:lnTo>
                  <a:pt x="0" y="572414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0"/>
            <a:ext cx="12192000" cy="954405"/>
          </a:xfrm>
          <a:custGeom>
            <a:avLst/>
            <a:gdLst/>
            <a:ahLst/>
            <a:cxnLst/>
            <a:rect l="l" t="t" r="r" b="b"/>
            <a:pathLst>
              <a:path w="12192000" h="954405">
                <a:moveTo>
                  <a:pt x="0" y="954024"/>
                </a:moveTo>
                <a:lnTo>
                  <a:pt x="12192000" y="954024"/>
                </a:lnTo>
                <a:lnTo>
                  <a:pt x="12192000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950975"/>
            <a:ext cx="12192000" cy="82550"/>
          </a:xfrm>
          <a:custGeom>
            <a:avLst/>
            <a:gdLst/>
            <a:ahLst/>
            <a:cxnLst/>
            <a:rect l="l" t="t" r="r" b="b"/>
            <a:pathLst>
              <a:path w="12192000" h="82550">
                <a:moveTo>
                  <a:pt x="0" y="82296"/>
                </a:moveTo>
                <a:lnTo>
                  <a:pt x="12192000" y="82296"/>
                </a:lnTo>
                <a:lnTo>
                  <a:pt x="12192000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EE7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0" y="1051560"/>
            <a:ext cx="12192000" cy="82550"/>
          </a:xfrm>
          <a:custGeom>
            <a:avLst/>
            <a:gdLst/>
            <a:ahLst/>
            <a:cxnLst/>
            <a:rect l="l" t="t" r="r" b="b"/>
            <a:pathLst>
              <a:path w="12192000" h="82550">
                <a:moveTo>
                  <a:pt x="0" y="82296"/>
                </a:moveTo>
                <a:lnTo>
                  <a:pt x="12192000" y="82296"/>
                </a:lnTo>
                <a:lnTo>
                  <a:pt x="12192000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29510" y="-44704"/>
            <a:ext cx="8332978" cy="953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87610" y="1396321"/>
            <a:ext cx="8054340" cy="4560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34343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7426" y="6445566"/>
            <a:ext cx="4928235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0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45"/>
              <a:t> </a:t>
            </a:r>
            <a:r>
              <a:rPr dirty="0"/>
              <a:t>12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638028" y="6429413"/>
            <a:ext cx="191134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541011" y="0"/>
            <a:ext cx="5651500" cy="6858000"/>
          </a:xfrm>
          <a:custGeom>
            <a:avLst/>
            <a:gdLst/>
            <a:ahLst/>
            <a:cxnLst/>
            <a:rect l="l" t="t" r="r" b="b"/>
            <a:pathLst>
              <a:path w="5651500" h="6858000">
                <a:moveTo>
                  <a:pt x="5650992" y="0"/>
                </a:moveTo>
                <a:lnTo>
                  <a:pt x="0" y="0"/>
                </a:lnTo>
                <a:lnTo>
                  <a:pt x="1189456" y="4337050"/>
                </a:lnTo>
                <a:lnTo>
                  <a:pt x="338632" y="6858000"/>
                </a:lnTo>
                <a:lnTo>
                  <a:pt x="5650992" y="6858000"/>
                </a:lnTo>
                <a:lnTo>
                  <a:pt x="56509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56019" y="0"/>
            <a:ext cx="1674875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60947" y="0"/>
            <a:ext cx="1531619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107450" y="1339714"/>
            <a:ext cx="3068955" cy="83375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300"/>
              <a:t>Session</a:t>
            </a:r>
            <a:r>
              <a:rPr dirty="0" sz="5300" spc="-100"/>
              <a:t> </a:t>
            </a:r>
            <a:r>
              <a:rPr dirty="0" sz="5300"/>
              <a:t>12</a:t>
            </a:r>
            <a:endParaRPr sz="5300"/>
          </a:p>
        </p:txBody>
      </p:sp>
      <p:sp>
        <p:nvSpPr>
          <p:cNvPr id="7" name="object 7"/>
          <p:cNvSpPr txBox="1"/>
          <p:nvPr/>
        </p:nvSpPr>
        <p:spPr>
          <a:xfrm>
            <a:off x="8107450" y="2496429"/>
            <a:ext cx="3435350" cy="22802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4560"/>
              </a:lnSpc>
              <a:spcBef>
                <a:spcPts val="95"/>
              </a:spcBef>
            </a:pPr>
            <a:r>
              <a:rPr dirty="0" sz="4000" spc="-10" i="1">
                <a:solidFill>
                  <a:srgbClr val="FFFFFF"/>
                </a:solidFill>
                <a:latin typeface="Book Antiqua"/>
                <a:cs typeface="Book Antiqua"/>
              </a:rPr>
              <a:t>ASP.NET</a:t>
            </a:r>
            <a:r>
              <a:rPr dirty="0" sz="4000" spc="-50" i="1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4000" spc="-10" i="1">
                <a:solidFill>
                  <a:srgbClr val="FFFFFF"/>
                </a:solidFill>
                <a:latin typeface="Book Antiqua"/>
                <a:cs typeface="Book Antiqua"/>
              </a:rPr>
              <a:t>MVC</a:t>
            </a:r>
            <a:endParaRPr sz="4000">
              <a:latin typeface="Book Antiqua"/>
              <a:cs typeface="Book Antiqua"/>
            </a:endParaRPr>
          </a:p>
          <a:p>
            <a:pPr marL="12700" marR="90170">
              <a:lnSpc>
                <a:spcPts val="4320"/>
              </a:lnSpc>
              <a:spcBef>
                <a:spcPts val="305"/>
              </a:spcBef>
            </a:pPr>
            <a:r>
              <a:rPr dirty="0" sz="4000" spc="-5" i="1">
                <a:solidFill>
                  <a:srgbClr val="FFFFFF"/>
                </a:solidFill>
                <a:latin typeface="Book Antiqua"/>
                <a:cs typeface="Book Antiqua"/>
              </a:rPr>
              <a:t>Razor,</a:t>
            </a:r>
            <a:r>
              <a:rPr dirty="0" sz="4000" spc="-75" i="1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4000" spc="-5" i="1">
                <a:solidFill>
                  <a:srgbClr val="FFFFFF"/>
                </a:solidFill>
                <a:latin typeface="Book Antiqua"/>
                <a:cs typeface="Book Antiqua"/>
              </a:rPr>
              <a:t>Security,  </a:t>
            </a:r>
            <a:r>
              <a:rPr dirty="0" sz="4000" spc="-5" i="1">
                <a:solidFill>
                  <a:srgbClr val="FFFFFF"/>
                </a:solidFill>
                <a:latin typeface="Book Antiqua"/>
                <a:cs typeface="Book Antiqua"/>
              </a:rPr>
              <a:t>and Other  Features</a:t>
            </a:r>
            <a:endParaRPr sz="40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395986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Partial Views in</a:t>
            </a:r>
            <a:r>
              <a:rPr dirty="0" spc="-70"/>
              <a:t> </a:t>
            </a:r>
            <a:r>
              <a:rPr dirty="0"/>
              <a:t>MVC</a:t>
            </a:r>
          </a:p>
        </p:txBody>
      </p:sp>
      <p:sp>
        <p:nvSpPr>
          <p:cNvPr id="3" name="object 3"/>
          <p:cNvSpPr/>
          <p:nvPr/>
        </p:nvSpPr>
        <p:spPr>
          <a:xfrm>
            <a:off x="1277111" y="1545336"/>
            <a:ext cx="10610215" cy="553720"/>
          </a:xfrm>
          <a:custGeom>
            <a:avLst/>
            <a:gdLst/>
            <a:ahLst/>
            <a:cxnLst/>
            <a:rect l="l" t="t" r="r" b="b"/>
            <a:pathLst>
              <a:path w="10610215" h="553719">
                <a:moveTo>
                  <a:pt x="0" y="0"/>
                </a:moveTo>
                <a:lnTo>
                  <a:pt x="10610088" y="0"/>
                </a:lnTo>
                <a:lnTo>
                  <a:pt x="10610088" y="553212"/>
                </a:lnTo>
                <a:lnTo>
                  <a:pt x="0" y="5532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77111" y="1545336"/>
            <a:ext cx="10610215" cy="553720"/>
          </a:xfrm>
          <a:custGeom>
            <a:avLst/>
            <a:gdLst/>
            <a:ahLst/>
            <a:cxnLst/>
            <a:rect l="l" t="t" r="r" b="b"/>
            <a:pathLst>
              <a:path w="10610215" h="553719">
                <a:moveTo>
                  <a:pt x="0" y="0"/>
                </a:moveTo>
                <a:lnTo>
                  <a:pt x="10610088" y="0"/>
                </a:lnTo>
                <a:lnTo>
                  <a:pt x="10610088" y="553212"/>
                </a:lnTo>
                <a:lnTo>
                  <a:pt x="0" y="553212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9597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02892" y="1245109"/>
            <a:ext cx="10084435" cy="624840"/>
          </a:xfrm>
          <a:custGeom>
            <a:avLst/>
            <a:gdLst/>
            <a:ahLst/>
            <a:cxnLst/>
            <a:rect l="l" t="t" r="r" b="b"/>
            <a:pathLst>
              <a:path w="10084435" h="624839">
                <a:moveTo>
                  <a:pt x="9980168" y="0"/>
                </a:moveTo>
                <a:lnTo>
                  <a:pt x="104139" y="0"/>
                </a:lnTo>
                <a:lnTo>
                  <a:pt x="63602" y="8183"/>
                </a:lnTo>
                <a:lnTo>
                  <a:pt x="30500" y="30500"/>
                </a:lnTo>
                <a:lnTo>
                  <a:pt x="8183" y="63602"/>
                </a:lnTo>
                <a:lnTo>
                  <a:pt x="0" y="104139"/>
                </a:lnTo>
                <a:lnTo>
                  <a:pt x="0" y="520699"/>
                </a:lnTo>
                <a:lnTo>
                  <a:pt x="8183" y="561237"/>
                </a:lnTo>
                <a:lnTo>
                  <a:pt x="30500" y="594339"/>
                </a:lnTo>
                <a:lnTo>
                  <a:pt x="63602" y="616656"/>
                </a:lnTo>
                <a:lnTo>
                  <a:pt x="104139" y="624839"/>
                </a:lnTo>
                <a:lnTo>
                  <a:pt x="9980168" y="624839"/>
                </a:lnTo>
                <a:lnTo>
                  <a:pt x="10020705" y="616656"/>
                </a:lnTo>
                <a:lnTo>
                  <a:pt x="10053807" y="594339"/>
                </a:lnTo>
                <a:lnTo>
                  <a:pt x="10076124" y="561237"/>
                </a:lnTo>
                <a:lnTo>
                  <a:pt x="10084308" y="520699"/>
                </a:lnTo>
                <a:lnTo>
                  <a:pt x="10084308" y="104139"/>
                </a:lnTo>
                <a:lnTo>
                  <a:pt x="10076124" y="63602"/>
                </a:lnTo>
                <a:lnTo>
                  <a:pt x="10053807" y="30500"/>
                </a:lnTo>
                <a:lnTo>
                  <a:pt x="10020705" y="8183"/>
                </a:lnTo>
                <a:lnTo>
                  <a:pt x="9980168" y="0"/>
                </a:lnTo>
                <a:close/>
              </a:path>
            </a:pathLst>
          </a:custGeom>
          <a:solidFill>
            <a:srgbClr val="9597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02892" y="1245109"/>
            <a:ext cx="10084435" cy="624840"/>
          </a:xfrm>
          <a:custGeom>
            <a:avLst/>
            <a:gdLst/>
            <a:ahLst/>
            <a:cxnLst/>
            <a:rect l="l" t="t" r="r" b="b"/>
            <a:pathLst>
              <a:path w="10084435" h="624839">
                <a:moveTo>
                  <a:pt x="0" y="104139"/>
                </a:moveTo>
                <a:lnTo>
                  <a:pt x="8183" y="63602"/>
                </a:lnTo>
                <a:lnTo>
                  <a:pt x="30500" y="30500"/>
                </a:lnTo>
                <a:lnTo>
                  <a:pt x="63602" y="8183"/>
                </a:lnTo>
                <a:lnTo>
                  <a:pt x="104139" y="0"/>
                </a:lnTo>
                <a:lnTo>
                  <a:pt x="9980168" y="0"/>
                </a:lnTo>
                <a:lnTo>
                  <a:pt x="10020705" y="8183"/>
                </a:lnTo>
                <a:lnTo>
                  <a:pt x="10053807" y="30500"/>
                </a:lnTo>
                <a:lnTo>
                  <a:pt x="10076124" y="63602"/>
                </a:lnTo>
                <a:lnTo>
                  <a:pt x="10084308" y="104139"/>
                </a:lnTo>
                <a:lnTo>
                  <a:pt x="10084308" y="520699"/>
                </a:lnTo>
                <a:lnTo>
                  <a:pt x="10076124" y="561237"/>
                </a:lnTo>
                <a:lnTo>
                  <a:pt x="10053807" y="594339"/>
                </a:lnTo>
                <a:lnTo>
                  <a:pt x="10020705" y="616656"/>
                </a:lnTo>
                <a:lnTo>
                  <a:pt x="9980168" y="624839"/>
                </a:lnTo>
                <a:lnTo>
                  <a:pt x="104139" y="624839"/>
                </a:lnTo>
                <a:lnTo>
                  <a:pt x="63602" y="616656"/>
                </a:lnTo>
                <a:lnTo>
                  <a:pt x="30500" y="594339"/>
                </a:lnTo>
                <a:lnTo>
                  <a:pt x="8183" y="561237"/>
                </a:lnTo>
                <a:lnTo>
                  <a:pt x="0" y="520699"/>
                </a:lnTo>
                <a:lnTo>
                  <a:pt x="0" y="104139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77111" y="2699004"/>
            <a:ext cx="10610215" cy="553720"/>
          </a:xfrm>
          <a:custGeom>
            <a:avLst/>
            <a:gdLst/>
            <a:ahLst/>
            <a:cxnLst/>
            <a:rect l="l" t="t" r="r" b="b"/>
            <a:pathLst>
              <a:path w="10610215" h="553720">
                <a:moveTo>
                  <a:pt x="0" y="0"/>
                </a:moveTo>
                <a:lnTo>
                  <a:pt x="10610088" y="0"/>
                </a:lnTo>
                <a:lnTo>
                  <a:pt x="10610088" y="553212"/>
                </a:lnTo>
                <a:lnTo>
                  <a:pt x="0" y="5532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77111" y="2699004"/>
            <a:ext cx="10610215" cy="553720"/>
          </a:xfrm>
          <a:custGeom>
            <a:avLst/>
            <a:gdLst/>
            <a:ahLst/>
            <a:cxnLst/>
            <a:rect l="l" t="t" r="r" b="b"/>
            <a:pathLst>
              <a:path w="10610215" h="553720">
                <a:moveTo>
                  <a:pt x="0" y="0"/>
                </a:moveTo>
                <a:lnTo>
                  <a:pt x="10610088" y="0"/>
                </a:lnTo>
                <a:lnTo>
                  <a:pt x="10610088" y="553212"/>
                </a:lnTo>
                <a:lnTo>
                  <a:pt x="0" y="553212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88B0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81555" y="2217425"/>
            <a:ext cx="10102850" cy="806450"/>
          </a:xfrm>
          <a:custGeom>
            <a:avLst/>
            <a:gdLst/>
            <a:ahLst/>
            <a:cxnLst/>
            <a:rect l="l" t="t" r="r" b="b"/>
            <a:pathLst>
              <a:path w="10102850" h="806450">
                <a:moveTo>
                  <a:pt x="9968230" y="0"/>
                </a:moveTo>
                <a:lnTo>
                  <a:pt x="134366" y="0"/>
                </a:lnTo>
                <a:lnTo>
                  <a:pt x="91896" y="6850"/>
                </a:lnTo>
                <a:lnTo>
                  <a:pt x="55012" y="25925"/>
                </a:lnTo>
                <a:lnTo>
                  <a:pt x="25925" y="55012"/>
                </a:lnTo>
                <a:lnTo>
                  <a:pt x="6850" y="91896"/>
                </a:lnTo>
                <a:lnTo>
                  <a:pt x="0" y="134365"/>
                </a:lnTo>
                <a:lnTo>
                  <a:pt x="0" y="671817"/>
                </a:lnTo>
                <a:lnTo>
                  <a:pt x="6850" y="714292"/>
                </a:lnTo>
                <a:lnTo>
                  <a:pt x="25925" y="751181"/>
                </a:lnTo>
                <a:lnTo>
                  <a:pt x="55012" y="780269"/>
                </a:lnTo>
                <a:lnTo>
                  <a:pt x="91896" y="799345"/>
                </a:lnTo>
                <a:lnTo>
                  <a:pt x="134366" y="806195"/>
                </a:lnTo>
                <a:lnTo>
                  <a:pt x="9968230" y="806195"/>
                </a:lnTo>
                <a:lnTo>
                  <a:pt x="10010699" y="799345"/>
                </a:lnTo>
                <a:lnTo>
                  <a:pt x="10047583" y="780269"/>
                </a:lnTo>
                <a:lnTo>
                  <a:pt x="10076670" y="751181"/>
                </a:lnTo>
                <a:lnTo>
                  <a:pt x="10095745" y="714292"/>
                </a:lnTo>
                <a:lnTo>
                  <a:pt x="10102596" y="671817"/>
                </a:lnTo>
                <a:lnTo>
                  <a:pt x="10102596" y="134365"/>
                </a:lnTo>
                <a:lnTo>
                  <a:pt x="10095745" y="91896"/>
                </a:lnTo>
                <a:lnTo>
                  <a:pt x="10076670" y="55012"/>
                </a:lnTo>
                <a:lnTo>
                  <a:pt x="10047583" y="25925"/>
                </a:lnTo>
                <a:lnTo>
                  <a:pt x="10010699" y="6850"/>
                </a:lnTo>
                <a:lnTo>
                  <a:pt x="9968230" y="0"/>
                </a:lnTo>
                <a:close/>
              </a:path>
            </a:pathLst>
          </a:custGeom>
          <a:solidFill>
            <a:srgbClr val="88B0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81555" y="2217425"/>
            <a:ext cx="10102850" cy="806450"/>
          </a:xfrm>
          <a:custGeom>
            <a:avLst/>
            <a:gdLst/>
            <a:ahLst/>
            <a:cxnLst/>
            <a:rect l="l" t="t" r="r" b="b"/>
            <a:pathLst>
              <a:path w="10102850" h="806450">
                <a:moveTo>
                  <a:pt x="0" y="134365"/>
                </a:moveTo>
                <a:lnTo>
                  <a:pt x="6850" y="91896"/>
                </a:lnTo>
                <a:lnTo>
                  <a:pt x="25925" y="55012"/>
                </a:lnTo>
                <a:lnTo>
                  <a:pt x="55012" y="25925"/>
                </a:lnTo>
                <a:lnTo>
                  <a:pt x="91896" y="6850"/>
                </a:lnTo>
                <a:lnTo>
                  <a:pt x="134366" y="0"/>
                </a:lnTo>
                <a:lnTo>
                  <a:pt x="9968230" y="0"/>
                </a:lnTo>
                <a:lnTo>
                  <a:pt x="10010699" y="6850"/>
                </a:lnTo>
                <a:lnTo>
                  <a:pt x="10047583" y="25925"/>
                </a:lnTo>
                <a:lnTo>
                  <a:pt x="10076670" y="55012"/>
                </a:lnTo>
                <a:lnTo>
                  <a:pt x="10095745" y="91896"/>
                </a:lnTo>
                <a:lnTo>
                  <a:pt x="10102596" y="134365"/>
                </a:lnTo>
                <a:lnTo>
                  <a:pt x="10102596" y="671817"/>
                </a:lnTo>
                <a:lnTo>
                  <a:pt x="10095745" y="714292"/>
                </a:lnTo>
                <a:lnTo>
                  <a:pt x="10076670" y="751181"/>
                </a:lnTo>
                <a:lnTo>
                  <a:pt x="10047583" y="780269"/>
                </a:lnTo>
                <a:lnTo>
                  <a:pt x="10010699" y="799345"/>
                </a:lnTo>
                <a:lnTo>
                  <a:pt x="9968230" y="806195"/>
                </a:lnTo>
                <a:lnTo>
                  <a:pt x="134366" y="806195"/>
                </a:lnTo>
                <a:lnTo>
                  <a:pt x="91896" y="799345"/>
                </a:lnTo>
                <a:lnTo>
                  <a:pt x="55012" y="780269"/>
                </a:lnTo>
                <a:lnTo>
                  <a:pt x="25925" y="751181"/>
                </a:lnTo>
                <a:lnTo>
                  <a:pt x="6850" y="714292"/>
                </a:lnTo>
                <a:lnTo>
                  <a:pt x="0" y="671817"/>
                </a:lnTo>
                <a:lnTo>
                  <a:pt x="0" y="134365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77111" y="3695700"/>
            <a:ext cx="10610215" cy="554990"/>
          </a:xfrm>
          <a:custGeom>
            <a:avLst/>
            <a:gdLst/>
            <a:ahLst/>
            <a:cxnLst/>
            <a:rect l="l" t="t" r="r" b="b"/>
            <a:pathLst>
              <a:path w="10610215" h="554989">
                <a:moveTo>
                  <a:pt x="0" y="0"/>
                </a:moveTo>
                <a:lnTo>
                  <a:pt x="10610088" y="0"/>
                </a:lnTo>
                <a:lnTo>
                  <a:pt x="10610088" y="554736"/>
                </a:lnTo>
                <a:lnTo>
                  <a:pt x="0" y="5547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77111" y="3695700"/>
            <a:ext cx="10610215" cy="554990"/>
          </a:xfrm>
          <a:custGeom>
            <a:avLst/>
            <a:gdLst/>
            <a:ahLst/>
            <a:cxnLst/>
            <a:rect l="l" t="t" r="r" b="b"/>
            <a:pathLst>
              <a:path w="10610215" h="554989">
                <a:moveTo>
                  <a:pt x="0" y="0"/>
                </a:moveTo>
                <a:lnTo>
                  <a:pt x="10610088" y="0"/>
                </a:lnTo>
                <a:lnTo>
                  <a:pt x="10610088" y="554736"/>
                </a:lnTo>
                <a:lnTo>
                  <a:pt x="0" y="554736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6CC7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781555" y="3371091"/>
            <a:ext cx="10102850" cy="649605"/>
          </a:xfrm>
          <a:custGeom>
            <a:avLst/>
            <a:gdLst/>
            <a:ahLst/>
            <a:cxnLst/>
            <a:rect l="l" t="t" r="r" b="b"/>
            <a:pathLst>
              <a:path w="10102850" h="649604">
                <a:moveTo>
                  <a:pt x="9994392" y="0"/>
                </a:moveTo>
                <a:lnTo>
                  <a:pt x="108204" y="0"/>
                </a:lnTo>
                <a:lnTo>
                  <a:pt x="66088" y="8502"/>
                </a:lnTo>
                <a:lnTo>
                  <a:pt x="31694" y="31689"/>
                </a:lnTo>
                <a:lnTo>
                  <a:pt x="8504" y="66083"/>
                </a:lnTo>
                <a:lnTo>
                  <a:pt x="0" y="108203"/>
                </a:lnTo>
                <a:lnTo>
                  <a:pt x="0" y="541007"/>
                </a:lnTo>
                <a:lnTo>
                  <a:pt x="8504" y="583130"/>
                </a:lnTo>
                <a:lnTo>
                  <a:pt x="31694" y="617527"/>
                </a:lnTo>
                <a:lnTo>
                  <a:pt x="66088" y="640719"/>
                </a:lnTo>
                <a:lnTo>
                  <a:pt x="108204" y="649223"/>
                </a:lnTo>
                <a:lnTo>
                  <a:pt x="9994392" y="649223"/>
                </a:lnTo>
                <a:lnTo>
                  <a:pt x="10036507" y="640719"/>
                </a:lnTo>
                <a:lnTo>
                  <a:pt x="10070901" y="617527"/>
                </a:lnTo>
                <a:lnTo>
                  <a:pt x="10094091" y="583130"/>
                </a:lnTo>
                <a:lnTo>
                  <a:pt x="10102596" y="541007"/>
                </a:lnTo>
                <a:lnTo>
                  <a:pt x="10102596" y="108203"/>
                </a:lnTo>
                <a:lnTo>
                  <a:pt x="10094091" y="66083"/>
                </a:lnTo>
                <a:lnTo>
                  <a:pt x="10070901" y="31689"/>
                </a:lnTo>
                <a:lnTo>
                  <a:pt x="10036507" y="8502"/>
                </a:lnTo>
                <a:lnTo>
                  <a:pt x="9994392" y="0"/>
                </a:lnTo>
                <a:close/>
              </a:path>
            </a:pathLst>
          </a:custGeom>
          <a:solidFill>
            <a:srgbClr val="6CC7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781555" y="3371091"/>
            <a:ext cx="10102850" cy="649605"/>
          </a:xfrm>
          <a:custGeom>
            <a:avLst/>
            <a:gdLst/>
            <a:ahLst/>
            <a:cxnLst/>
            <a:rect l="l" t="t" r="r" b="b"/>
            <a:pathLst>
              <a:path w="10102850" h="649604">
                <a:moveTo>
                  <a:pt x="0" y="108203"/>
                </a:moveTo>
                <a:lnTo>
                  <a:pt x="8504" y="66083"/>
                </a:lnTo>
                <a:lnTo>
                  <a:pt x="31694" y="31689"/>
                </a:lnTo>
                <a:lnTo>
                  <a:pt x="66088" y="8502"/>
                </a:lnTo>
                <a:lnTo>
                  <a:pt x="108204" y="0"/>
                </a:lnTo>
                <a:lnTo>
                  <a:pt x="9994392" y="0"/>
                </a:lnTo>
                <a:lnTo>
                  <a:pt x="10036507" y="8502"/>
                </a:lnTo>
                <a:lnTo>
                  <a:pt x="10070901" y="31689"/>
                </a:lnTo>
                <a:lnTo>
                  <a:pt x="10094091" y="66083"/>
                </a:lnTo>
                <a:lnTo>
                  <a:pt x="10102596" y="108203"/>
                </a:lnTo>
                <a:lnTo>
                  <a:pt x="10102596" y="541007"/>
                </a:lnTo>
                <a:lnTo>
                  <a:pt x="10094091" y="583130"/>
                </a:lnTo>
                <a:lnTo>
                  <a:pt x="10070901" y="617527"/>
                </a:lnTo>
                <a:lnTo>
                  <a:pt x="10036507" y="640719"/>
                </a:lnTo>
                <a:lnTo>
                  <a:pt x="9994392" y="649223"/>
                </a:lnTo>
                <a:lnTo>
                  <a:pt x="108204" y="649223"/>
                </a:lnTo>
                <a:lnTo>
                  <a:pt x="66088" y="640719"/>
                </a:lnTo>
                <a:lnTo>
                  <a:pt x="31694" y="617527"/>
                </a:lnTo>
                <a:lnTo>
                  <a:pt x="8504" y="583130"/>
                </a:lnTo>
                <a:lnTo>
                  <a:pt x="0" y="541007"/>
                </a:lnTo>
                <a:lnTo>
                  <a:pt x="0" y="10820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081253" y="1361093"/>
            <a:ext cx="9446260" cy="24714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434343"/>
                </a:solidFill>
                <a:latin typeface="Book Antiqua"/>
                <a:cs typeface="Book Antiqua"/>
              </a:rPr>
              <a:t>Partial view is an exclusive view capable </a:t>
            </a:r>
            <a:r>
              <a:rPr dirty="0" sz="2000" spc="-5">
                <a:solidFill>
                  <a:srgbClr val="434343"/>
                </a:solidFill>
                <a:latin typeface="Book Antiqua"/>
                <a:cs typeface="Book Antiqua"/>
              </a:rPr>
              <a:t>of </a:t>
            </a:r>
            <a:r>
              <a:rPr dirty="0" sz="2000">
                <a:solidFill>
                  <a:srgbClr val="434343"/>
                </a:solidFill>
                <a:latin typeface="Book Antiqua"/>
                <a:cs typeface="Book Antiqua"/>
              </a:rPr>
              <a:t>rendering a </a:t>
            </a:r>
            <a:r>
              <a:rPr dirty="0" sz="2000" spc="-5">
                <a:solidFill>
                  <a:srgbClr val="434343"/>
                </a:solidFill>
                <a:latin typeface="Book Antiqua"/>
                <a:cs typeface="Book Antiqua"/>
              </a:rPr>
              <a:t>portion of the </a:t>
            </a:r>
            <a:r>
              <a:rPr dirty="0" sz="2000">
                <a:solidFill>
                  <a:srgbClr val="434343"/>
                </a:solidFill>
                <a:latin typeface="Book Antiqua"/>
                <a:cs typeface="Book Antiqua"/>
              </a:rPr>
              <a:t>view</a:t>
            </a:r>
            <a:r>
              <a:rPr dirty="0" sz="2000" spc="-125">
                <a:solidFill>
                  <a:srgbClr val="434343"/>
                </a:solidFill>
                <a:latin typeface="Book Antiqua"/>
                <a:cs typeface="Book Antiqua"/>
              </a:rPr>
              <a:t> </a:t>
            </a:r>
            <a:r>
              <a:rPr dirty="0" sz="2000" spc="-5">
                <a:solidFill>
                  <a:srgbClr val="434343"/>
                </a:solidFill>
                <a:latin typeface="Book Antiqua"/>
                <a:cs typeface="Book Antiqua"/>
              </a:rPr>
              <a:t>content.</a:t>
            </a:r>
            <a:endParaRPr sz="20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imes New Roman"/>
              <a:cs typeface="Times New Roman"/>
            </a:endParaRPr>
          </a:p>
          <a:p>
            <a:pPr marL="19685" marR="503555">
              <a:lnSpc>
                <a:spcPts val="2230"/>
              </a:lnSpc>
            </a:pPr>
            <a:r>
              <a:rPr dirty="0" sz="2000" spc="-5">
                <a:solidFill>
                  <a:srgbClr val="434343"/>
                </a:solidFill>
                <a:latin typeface="Book Antiqua"/>
                <a:cs typeface="Book Antiqua"/>
              </a:rPr>
              <a:t>Code </a:t>
            </a:r>
            <a:r>
              <a:rPr dirty="0" sz="2000">
                <a:solidFill>
                  <a:srgbClr val="434343"/>
                </a:solidFill>
                <a:latin typeface="Book Antiqua"/>
                <a:cs typeface="Book Antiqua"/>
              </a:rPr>
              <a:t>duplication can </a:t>
            </a:r>
            <a:r>
              <a:rPr dirty="0" sz="2000" spc="-5">
                <a:solidFill>
                  <a:srgbClr val="434343"/>
                </a:solidFill>
                <a:latin typeface="Book Antiqua"/>
                <a:cs typeface="Book Antiqua"/>
              </a:rPr>
              <a:t>be </a:t>
            </a:r>
            <a:r>
              <a:rPr dirty="0" sz="2000">
                <a:solidFill>
                  <a:srgbClr val="434343"/>
                </a:solidFill>
                <a:latin typeface="Book Antiqua"/>
                <a:cs typeface="Book Antiqua"/>
              </a:rPr>
              <a:t>reduced using </a:t>
            </a:r>
            <a:r>
              <a:rPr dirty="0" sz="2000" spc="-5">
                <a:solidFill>
                  <a:srgbClr val="434343"/>
                </a:solidFill>
                <a:latin typeface="Book Antiqua"/>
                <a:cs typeface="Book Antiqua"/>
              </a:rPr>
              <a:t>this </a:t>
            </a:r>
            <a:r>
              <a:rPr dirty="0" sz="2000">
                <a:solidFill>
                  <a:srgbClr val="434343"/>
                </a:solidFill>
                <a:latin typeface="Book Antiqua"/>
                <a:cs typeface="Book Antiqua"/>
              </a:rPr>
              <a:t>view as it can </a:t>
            </a:r>
            <a:r>
              <a:rPr dirty="0" sz="2000" spc="-5">
                <a:solidFill>
                  <a:srgbClr val="434343"/>
                </a:solidFill>
                <a:latin typeface="Book Antiqua"/>
                <a:cs typeface="Book Antiqua"/>
              </a:rPr>
              <a:t>be </a:t>
            </a:r>
            <a:r>
              <a:rPr dirty="0" sz="2000">
                <a:solidFill>
                  <a:srgbClr val="434343"/>
                </a:solidFill>
                <a:latin typeface="Book Antiqua"/>
                <a:cs typeface="Book Antiqua"/>
              </a:rPr>
              <a:t>reused in multiple  views.</a:t>
            </a:r>
            <a:endParaRPr sz="20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434343"/>
                </a:solidFill>
                <a:latin typeface="Book Antiqua"/>
                <a:cs typeface="Book Antiqua"/>
              </a:rPr>
              <a:t>The </a:t>
            </a:r>
            <a:r>
              <a:rPr dirty="0" sz="2000" spc="-5">
                <a:solidFill>
                  <a:srgbClr val="434343"/>
                </a:solidFill>
                <a:latin typeface="Courier New"/>
                <a:cs typeface="Courier New"/>
              </a:rPr>
              <a:t>ViewDataDictionary </a:t>
            </a:r>
            <a:r>
              <a:rPr dirty="0" sz="2000" spc="-5">
                <a:solidFill>
                  <a:srgbClr val="434343"/>
                </a:solidFill>
                <a:latin typeface="Book Antiqua"/>
                <a:cs typeface="Book Antiqua"/>
              </a:rPr>
              <a:t>object </a:t>
            </a:r>
            <a:r>
              <a:rPr dirty="0" sz="2000">
                <a:solidFill>
                  <a:srgbClr val="434343"/>
                </a:solidFill>
                <a:latin typeface="Book Antiqua"/>
                <a:cs typeface="Book Antiqua"/>
              </a:rPr>
              <a:t>is used </a:t>
            </a:r>
            <a:r>
              <a:rPr dirty="0" sz="2000" spc="-5">
                <a:solidFill>
                  <a:srgbClr val="434343"/>
                </a:solidFill>
                <a:latin typeface="Book Antiqua"/>
                <a:cs typeface="Book Antiqua"/>
              </a:rPr>
              <a:t>to instantiate the </a:t>
            </a:r>
            <a:r>
              <a:rPr dirty="0" sz="2000">
                <a:solidFill>
                  <a:srgbClr val="434343"/>
                </a:solidFill>
                <a:latin typeface="Book Antiqua"/>
                <a:cs typeface="Book Antiqua"/>
              </a:rPr>
              <a:t>partial</a:t>
            </a:r>
            <a:r>
              <a:rPr dirty="0" sz="2000" spc="-50">
                <a:solidFill>
                  <a:srgbClr val="434343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34343"/>
                </a:solidFill>
                <a:latin typeface="Book Antiqua"/>
                <a:cs typeface="Book Antiqua"/>
              </a:rPr>
              <a:t>view.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81555" y="4369311"/>
            <a:ext cx="10102850" cy="649605"/>
          </a:xfrm>
          <a:custGeom>
            <a:avLst/>
            <a:gdLst/>
            <a:ahLst/>
            <a:cxnLst/>
            <a:rect l="l" t="t" r="r" b="b"/>
            <a:pathLst>
              <a:path w="10102850" h="649604">
                <a:moveTo>
                  <a:pt x="9994392" y="0"/>
                </a:moveTo>
                <a:lnTo>
                  <a:pt x="108204" y="0"/>
                </a:lnTo>
                <a:lnTo>
                  <a:pt x="66088" y="8502"/>
                </a:lnTo>
                <a:lnTo>
                  <a:pt x="31694" y="31689"/>
                </a:lnTo>
                <a:lnTo>
                  <a:pt x="8504" y="66083"/>
                </a:lnTo>
                <a:lnTo>
                  <a:pt x="0" y="108204"/>
                </a:lnTo>
                <a:lnTo>
                  <a:pt x="0" y="541007"/>
                </a:lnTo>
                <a:lnTo>
                  <a:pt x="8504" y="583130"/>
                </a:lnTo>
                <a:lnTo>
                  <a:pt x="31694" y="617527"/>
                </a:lnTo>
                <a:lnTo>
                  <a:pt x="66088" y="640719"/>
                </a:lnTo>
                <a:lnTo>
                  <a:pt x="108204" y="649224"/>
                </a:lnTo>
                <a:lnTo>
                  <a:pt x="9994392" y="649224"/>
                </a:lnTo>
                <a:lnTo>
                  <a:pt x="10036507" y="640719"/>
                </a:lnTo>
                <a:lnTo>
                  <a:pt x="10070901" y="617527"/>
                </a:lnTo>
                <a:lnTo>
                  <a:pt x="10094091" y="583130"/>
                </a:lnTo>
                <a:lnTo>
                  <a:pt x="10102596" y="541007"/>
                </a:lnTo>
                <a:lnTo>
                  <a:pt x="10102596" y="108204"/>
                </a:lnTo>
                <a:lnTo>
                  <a:pt x="10094091" y="66083"/>
                </a:lnTo>
                <a:lnTo>
                  <a:pt x="10070901" y="31689"/>
                </a:lnTo>
                <a:lnTo>
                  <a:pt x="10036507" y="8502"/>
                </a:lnTo>
                <a:lnTo>
                  <a:pt x="9994392" y="0"/>
                </a:lnTo>
                <a:close/>
              </a:path>
            </a:pathLst>
          </a:custGeom>
          <a:solidFill>
            <a:srgbClr val="5EDE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81555" y="4369311"/>
            <a:ext cx="10102850" cy="649605"/>
          </a:xfrm>
          <a:custGeom>
            <a:avLst/>
            <a:gdLst/>
            <a:ahLst/>
            <a:cxnLst/>
            <a:rect l="l" t="t" r="r" b="b"/>
            <a:pathLst>
              <a:path w="10102850" h="649604">
                <a:moveTo>
                  <a:pt x="0" y="108204"/>
                </a:moveTo>
                <a:lnTo>
                  <a:pt x="8504" y="66083"/>
                </a:lnTo>
                <a:lnTo>
                  <a:pt x="31694" y="31689"/>
                </a:lnTo>
                <a:lnTo>
                  <a:pt x="66088" y="8502"/>
                </a:lnTo>
                <a:lnTo>
                  <a:pt x="108204" y="0"/>
                </a:lnTo>
                <a:lnTo>
                  <a:pt x="9994392" y="0"/>
                </a:lnTo>
                <a:lnTo>
                  <a:pt x="10036507" y="8502"/>
                </a:lnTo>
                <a:lnTo>
                  <a:pt x="10070901" y="31689"/>
                </a:lnTo>
                <a:lnTo>
                  <a:pt x="10094091" y="66083"/>
                </a:lnTo>
                <a:lnTo>
                  <a:pt x="10102596" y="108204"/>
                </a:lnTo>
                <a:lnTo>
                  <a:pt x="10102596" y="541007"/>
                </a:lnTo>
                <a:lnTo>
                  <a:pt x="10094091" y="583130"/>
                </a:lnTo>
                <a:lnTo>
                  <a:pt x="10070901" y="617527"/>
                </a:lnTo>
                <a:lnTo>
                  <a:pt x="10036507" y="640719"/>
                </a:lnTo>
                <a:lnTo>
                  <a:pt x="9994392" y="649224"/>
                </a:lnTo>
                <a:lnTo>
                  <a:pt x="108204" y="649224"/>
                </a:lnTo>
                <a:lnTo>
                  <a:pt x="66088" y="640719"/>
                </a:lnTo>
                <a:lnTo>
                  <a:pt x="31694" y="617527"/>
                </a:lnTo>
                <a:lnTo>
                  <a:pt x="8504" y="583130"/>
                </a:lnTo>
                <a:lnTo>
                  <a:pt x="0" y="541007"/>
                </a:lnTo>
                <a:lnTo>
                  <a:pt x="0" y="10820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271016" y="4435395"/>
          <a:ext cx="10638790" cy="819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190"/>
                <a:gridCol w="10104120"/>
              </a:tblGrid>
              <a:tr h="258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5EDEC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ts val="1880"/>
                        </a:lnSpc>
                      </a:pPr>
                      <a:r>
                        <a:rPr dirty="0" sz="2000" spc="-5">
                          <a:solidFill>
                            <a:srgbClr val="434343"/>
                          </a:solidFill>
                          <a:latin typeface="Book Antiqua"/>
                          <a:cs typeface="Book Antiqua"/>
                        </a:rPr>
                        <a:t>The </a:t>
                      </a:r>
                      <a:r>
                        <a:rPr dirty="0" sz="2000">
                          <a:solidFill>
                            <a:srgbClr val="434343"/>
                          </a:solidFill>
                          <a:latin typeface="Book Antiqua"/>
                          <a:cs typeface="Book Antiqua"/>
                        </a:rPr>
                        <a:t>data </a:t>
                      </a:r>
                      <a:r>
                        <a:rPr dirty="0" sz="2000" spc="-5">
                          <a:solidFill>
                            <a:srgbClr val="434343"/>
                          </a:solidFill>
                          <a:latin typeface="Book Antiqua"/>
                          <a:cs typeface="Book Antiqua"/>
                        </a:rPr>
                        <a:t>of the </a:t>
                      </a:r>
                      <a:r>
                        <a:rPr dirty="0" sz="2000">
                          <a:solidFill>
                            <a:srgbClr val="434343"/>
                          </a:solidFill>
                          <a:latin typeface="Book Antiqua"/>
                          <a:cs typeface="Book Antiqua"/>
                        </a:rPr>
                        <a:t>parent view does </a:t>
                      </a:r>
                      <a:r>
                        <a:rPr dirty="0" sz="2000" spc="-5">
                          <a:solidFill>
                            <a:srgbClr val="434343"/>
                          </a:solidFill>
                          <a:latin typeface="Book Antiqua"/>
                          <a:cs typeface="Book Antiqua"/>
                        </a:rPr>
                        <a:t>not </a:t>
                      </a:r>
                      <a:r>
                        <a:rPr dirty="0" sz="2000">
                          <a:solidFill>
                            <a:srgbClr val="434343"/>
                          </a:solidFill>
                          <a:latin typeface="Book Antiqua"/>
                          <a:cs typeface="Book Antiqua"/>
                        </a:rPr>
                        <a:t>get affected even if </a:t>
                      </a:r>
                      <a:r>
                        <a:rPr dirty="0" sz="2000" spc="-5">
                          <a:solidFill>
                            <a:srgbClr val="434343"/>
                          </a:solidFill>
                          <a:latin typeface="Book Antiqua"/>
                          <a:cs typeface="Book Antiqua"/>
                        </a:rPr>
                        <a:t>there </a:t>
                      </a:r>
                      <a:r>
                        <a:rPr dirty="0" sz="2000">
                          <a:solidFill>
                            <a:srgbClr val="434343"/>
                          </a:solidFill>
                          <a:latin typeface="Book Antiqua"/>
                          <a:cs typeface="Book Antiqua"/>
                        </a:rPr>
                        <a:t>is any change in</a:t>
                      </a:r>
                      <a:r>
                        <a:rPr dirty="0" sz="2000" spc="-125">
                          <a:solidFill>
                            <a:srgbClr val="434343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000" spc="-5">
                          <a:solidFill>
                            <a:srgbClr val="434343"/>
                          </a:solidFill>
                          <a:latin typeface="Book Antiqua"/>
                          <a:cs typeface="Book Antiqua"/>
                        </a:rPr>
                        <a:t>the</a:t>
                      </a:r>
                      <a:endParaRPr sz="20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5EDEC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58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5EDEC9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EDEC9"/>
                      </a:solidFill>
                      <a:prstDash val="solid"/>
                    </a:lnT>
                    <a:solidFill>
                      <a:srgbClr val="FFFFFF">
                        <a:alpha val="901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ts val="1935"/>
                        </a:lnSpc>
                      </a:pPr>
                      <a:r>
                        <a:rPr dirty="0" sz="2000">
                          <a:solidFill>
                            <a:srgbClr val="434343"/>
                          </a:solidFill>
                          <a:latin typeface="Book Antiqua"/>
                          <a:cs typeface="Book Antiqua"/>
                        </a:rPr>
                        <a:t>data.</a:t>
                      </a:r>
                      <a:endParaRPr sz="20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EDEC9"/>
                      </a:solidFill>
                      <a:prstDash val="solid"/>
                    </a:lnT>
                    <a:solidFill>
                      <a:srgbClr val="FFFFFF">
                        <a:alpha val="90194"/>
                      </a:srgbClr>
                    </a:solidFill>
                  </a:tcPr>
                </a:tc>
              </a:tr>
              <a:tr h="29621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5EDEC9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5EDEC9"/>
                      </a:solidFill>
                      <a:prstDash val="solid"/>
                    </a:lnB>
                    <a:solidFill>
                      <a:srgbClr val="FFFFFF">
                        <a:alpha val="9019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1781555" y="5367531"/>
            <a:ext cx="10102850" cy="649605"/>
          </a:xfrm>
          <a:custGeom>
            <a:avLst/>
            <a:gdLst/>
            <a:ahLst/>
            <a:cxnLst/>
            <a:rect l="l" t="t" r="r" b="b"/>
            <a:pathLst>
              <a:path w="10102850" h="649604">
                <a:moveTo>
                  <a:pt x="9994392" y="0"/>
                </a:moveTo>
                <a:lnTo>
                  <a:pt x="108204" y="0"/>
                </a:lnTo>
                <a:lnTo>
                  <a:pt x="66088" y="8502"/>
                </a:lnTo>
                <a:lnTo>
                  <a:pt x="31694" y="31689"/>
                </a:lnTo>
                <a:lnTo>
                  <a:pt x="8504" y="66083"/>
                </a:lnTo>
                <a:lnTo>
                  <a:pt x="0" y="108203"/>
                </a:lnTo>
                <a:lnTo>
                  <a:pt x="0" y="541007"/>
                </a:lnTo>
                <a:lnTo>
                  <a:pt x="8504" y="583130"/>
                </a:lnTo>
                <a:lnTo>
                  <a:pt x="31694" y="617527"/>
                </a:lnTo>
                <a:lnTo>
                  <a:pt x="66088" y="640719"/>
                </a:lnTo>
                <a:lnTo>
                  <a:pt x="108204" y="649223"/>
                </a:lnTo>
                <a:lnTo>
                  <a:pt x="9994392" y="649223"/>
                </a:lnTo>
                <a:lnTo>
                  <a:pt x="10036507" y="640719"/>
                </a:lnTo>
                <a:lnTo>
                  <a:pt x="10070901" y="617527"/>
                </a:lnTo>
                <a:lnTo>
                  <a:pt x="10094091" y="583130"/>
                </a:lnTo>
                <a:lnTo>
                  <a:pt x="10102596" y="541007"/>
                </a:lnTo>
                <a:lnTo>
                  <a:pt x="10102596" y="108203"/>
                </a:lnTo>
                <a:lnTo>
                  <a:pt x="10094091" y="66083"/>
                </a:lnTo>
                <a:lnTo>
                  <a:pt x="10070901" y="31689"/>
                </a:lnTo>
                <a:lnTo>
                  <a:pt x="10036507" y="8502"/>
                </a:lnTo>
                <a:lnTo>
                  <a:pt x="9994392" y="0"/>
                </a:lnTo>
                <a:close/>
              </a:path>
            </a:pathLst>
          </a:custGeom>
          <a:solidFill>
            <a:srgbClr val="50B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81555" y="5367531"/>
            <a:ext cx="10102850" cy="649605"/>
          </a:xfrm>
          <a:custGeom>
            <a:avLst/>
            <a:gdLst/>
            <a:ahLst/>
            <a:cxnLst/>
            <a:rect l="l" t="t" r="r" b="b"/>
            <a:pathLst>
              <a:path w="10102850" h="649604">
                <a:moveTo>
                  <a:pt x="0" y="108203"/>
                </a:moveTo>
                <a:lnTo>
                  <a:pt x="8504" y="66083"/>
                </a:lnTo>
                <a:lnTo>
                  <a:pt x="31694" y="31689"/>
                </a:lnTo>
                <a:lnTo>
                  <a:pt x="66088" y="8502"/>
                </a:lnTo>
                <a:lnTo>
                  <a:pt x="108204" y="0"/>
                </a:lnTo>
                <a:lnTo>
                  <a:pt x="9994392" y="0"/>
                </a:lnTo>
                <a:lnTo>
                  <a:pt x="10036507" y="8502"/>
                </a:lnTo>
                <a:lnTo>
                  <a:pt x="10070901" y="31689"/>
                </a:lnTo>
                <a:lnTo>
                  <a:pt x="10094091" y="66083"/>
                </a:lnTo>
                <a:lnTo>
                  <a:pt x="10102596" y="108203"/>
                </a:lnTo>
                <a:lnTo>
                  <a:pt x="10102596" y="541007"/>
                </a:lnTo>
                <a:lnTo>
                  <a:pt x="10094091" y="583130"/>
                </a:lnTo>
                <a:lnTo>
                  <a:pt x="10070901" y="617527"/>
                </a:lnTo>
                <a:lnTo>
                  <a:pt x="10036507" y="640719"/>
                </a:lnTo>
                <a:lnTo>
                  <a:pt x="9994392" y="649223"/>
                </a:lnTo>
                <a:lnTo>
                  <a:pt x="108204" y="649223"/>
                </a:lnTo>
                <a:lnTo>
                  <a:pt x="66088" y="640719"/>
                </a:lnTo>
                <a:lnTo>
                  <a:pt x="31694" y="617527"/>
                </a:lnTo>
                <a:lnTo>
                  <a:pt x="8504" y="583130"/>
                </a:lnTo>
                <a:lnTo>
                  <a:pt x="0" y="541007"/>
                </a:lnTo>
                <a:lnTo>
                  <a:pt x="0" y="10820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271016" y="5433615"/>
          <a:ext cx="10638790" cy="819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190"/>
                <a:gridCol w="10104120"/>
              </a:tblGrid>
              <a:tr h="258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50B4F1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ts val="1860"/>
                        </a:lnSpc>
                      </a:pPr>
                      <a:r>
                        <a:rPr dirty="0" sz="2000" spc="-5">
                          <a:solidFill>
                            <a:srgbClr val="434343"/>
                          </a:solidFill>
                          <a:latin typeface="Book Antiqua"/>
                          <a:cs typeface="Book Antiqua"/>
                        </a:rPr>
                        <a:t>To </a:t>
                      </a:r>
                      <a:r>
                        <a:rPr dirty="0" sz="2000">
                          <a:solidFill>
                            <a:srgbClr val="434343"/>
                          </a:solidFill>
                          <a:latin typeface="Book Antiqua"/>
                          <a:cs typeface="Book Antiqua"/>
                        </a:rPr>
                        <a:t>render any related data in a partial </a:t>
                      </a:r>
                      <a:r>
                        <a:rPr dirty="0" sz="2000" spc="-5">
                          <a:solidFill>
                            <a:srgbClr val="434343"/>
                          </a:solidFill>
                          <a:latin typeface="Book Antiqua"/>
                          <a:cs typeface="Book Antiqua"/>
                        </a:rPr>
                        <a:t>view, which </a:t>
                      </a:r>
                      <a:r>
                        <a:rPr dirty="0" sz="2000">
                          <a:solidFill>
                            <a:srgbClr val="434343"/>
                          </a:solidFill>
                          <a:latin typeface="Book Antiqua"/>
                          <a:cs typeface="Book Antiqua"/>
                        </a:rPr>
                        <a:t>is part </a:t>
                      </a:r>
                      <a:r>
                        <a:rPr dirty="0" sz="2000" spc="-5">
                          <a:solidFill>
                            <a:srgbClr val="434343"/>
                          </a:solidFill>
                          <a:latin typeface="Book Antiqua"/>
                          <a:cs typeface="Book Antiqua"/>
                        </a:rPr>
                        <a:t>of the </a:t>
                      </a:r>
                      <a:r>
                        <a:rPr dirty="0" sz="2000">
                          <a:solidFill>
                            <a:srgbClr val="434343"/>
                          </a:solidFill>
                          <a:latin typeface="Book Antiqua"/>
                          <a:cs typeface="Book Antiqua"/>
                        </a:rPr>
                        <a:t>model, ensure</a:t>
                      </a:r>
                      <a:r>
                        <a:rPr dirty="0" sz="2000" spc="-140">
                          <a:solidFill>
                            <a:srgbClr val="434343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000" spc="-5">
                          <a:solidFill>
                            <a:srgbClr val="434343"/>
                          </a:solidFill>
                          <a:latin typeface="Book Antiqua"/>
                          <a:cs typeface="Book Antiqua"/>
                        </a:rPr>
                        <a:t>to</a:t>
                      </a:r>
                      <a:endParaRPr sz="20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50B4F1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58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50B4F1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0B4F1"/>
                      </a:solidFill>
                      <a:prstDash val="solid"/>
                    </a:lnT>
                    <a:solidFill>
                      <a:srgbClr val="FFFFFF">
                        <a:alpha val="901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ts val="1935"/>
                        </a:lnSpc>
                      </a:pPr>
                      <a:r>
                        <a:rPr dirty="0" sz="2000">
                          <a:solidFill>
                            <a:srgbClr val="434343"/>
                          </a:solidFill>
                          <a:latin typeface="Book Antiqua"/>
                          <a:cs typeface="Book Antiqua"/>
                        </a:rPr>
                        <a:t>use </a:t>
                      </a:r>
                      <a:r>
                        <a:rPr dirty="0" sz="2000" spc="-5">
                          <a:solidFill>
                            <a:srgbClr val="434343"/>
                          </a:solidFill>
                          <a:latin typeface="Book Antiqua"/>
                          <a:cs typeface="Book Antiqua"/>
                        </a:rPr>
                        <a:t>the </a:t>
                      </a:r>
                      <a:r>
                        <a:rPr dirty="0" sz="2000" spc="-5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RenderPartial</a:t>
                      </a:r>
                      <a:r>
                        <a:rPr dirty="0" sz="2000" spc="-725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5">
                          <a:solidFill>
                            <a:srgbClr val="434343"/>
                          </a:solidFill>
                          <a:latin typeface="Book Antiqua"/>
                          <a:cs typeface="Book Antiqua"/>
                        </a:rPr>
                        <a:t>method.</a:t>
                      </a:r>
                      <a:endParaRPr sz="20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0B4F1"/>
                      </a:solidFill>
                      <a:prstDash val="solid"/>
                    </a:lnT>
                    <a:solidFill>
                      <a:srgbClr val="FFFFFF">
                        <a:alpha val="90194"/>
                      </a:srgbClr>
                    </a:solidFill>
                  </a:tcPr>
                </a:tc>
              </a:tr>
              <a:tr h="29621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50B4F1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50B4F1"/>
                      </a:solidFill>
                      <a:prstDash val="solid"/>
                    </a:lnB>
                    <a:solidFill>
                      <a:srgbClr val="FFFFFF">
                        <a:alpha val="9019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0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45"/>
              <a:t> </a:t>
            </a:r>
            <a:r>
              <a:rPr dirty="0"/>
              <a:t>12</a:t>
            </a:r>
          </a:p>
        </p:txBody>
      </p:sp>
      <p:sp>
        <p:nvSpPr>
          <p:cNvPr id="22" name="object 22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562419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Creating </a:t>
            </a:r>
            <a:r>
              <a:rPr dirty="0"/>
              <a:t>Partial Views in</a:t>
            </a:r>
            <a:r>
              <a:rPr dirty="0" spc="-20"/>
              <a:t> </a:t>
            </a:r>
            <a:r>
              <a:rPr dirty="0"/>
              <a:t>MVC</a:t>
            </a:r>
          </a:p>
        </p:txBody>
      </p:sp>
      <p:sp>
        <p:nvSpPr>
          <p:cNvPr id="3" name="object 3"/>
          <p:cNvSpPr/>
          <p:nvPr/>
        </p:nvSpPr>
        <p:spPr>
          <a:xfrm>
            <a:off x="1078991" y="1196339"/>
            <a:ext cx="1042669" cy="1489075"/>
          </a:xfrm>
          <a:custGeom>
            <a:avLst/>
            <a:gdLst/>
            <a:ahLst/>
            <a:cxnLst/>
            <a:rect l="l" t="t" r="r" b="b"/>
            <a:pathLst>
              <a:path w="1042669" h="1489075">
                <a:moveTo>
                  <a:pt x="0" y="0"/>
                </a:moveTo>
                <a:lnTo>
                  <a:pt x="0" y="967740"/>
                </a:lnTo>
                <a:lnTo>
                  <a:pt x="521208" y="1488948"/>
                </a:lnTo>
                <a:lnTo>
                  <a:pt x="1042416" y="967740"/>
                </a:lnTo>
                <a:lnTo>
                  <a:pt x="1042416" y="521208"/>
                </a:lnTo>
                <a:lnTo>
                  <a:pt x="521208" y="521208"/>
                </a:lnTo>
                <a:lnTo>
                  <a:pt x="0" y="0"/>
                </a:lnTo>
                <a:close/>
              </a:path>
              <a:path w="1042669" h="1489075">
                <a:moveTo>
                  <a:pt x="1042416" y="0"/>
                </a:moveTo>
                <a:lnTo>
                  <a:pt x="521208" y="521208"/>
                </a:lnTo>
                <a:lnTo>
                  <a:pt x="1042416" y="521208"/>
                </a:lnTo>
                <a:lnTo>
                  <a:pt x="1042416" y="0"/>
                </a:lnTo>
                <a:close/>
              </a:path>
            </a:pathLst>
          </a:custGeom>
          <a:solidFill>
            <a:srgbClr val="9597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78991" y="1196339"/>
            <a:ext cx="1042669" cy="1489075"/>
          </a:xfrm>
          <a:custGeom>
            <a:avLst/>
            <a:gdLst/>
            <a:ahLst/>
            <a:cxnLst/>
            <a:rect l="l" t="t" r="r" b="b"/>
            <a:pathLst>
              <a:path w="1042669" h="1489075">
                <a:moveTo>
                  <a:pt x="1042416" y="0"/>
                </a:moveTo>
                <a:lnTo>
                  <a:pt x="1042416" y="967740"/>
                </a:lnTo>
                <a:lnTo>
                  <a:pt x="521208" y="1488948"/>
                </a:lnTo>
                <a:lnTo>
                  <a:pt x="0" y="967740"/>
                </a:lnTo>
                <a:lnTo>
                  <a:pt x="0" y="0"/>
                </a:lnTo>
                <a:lnTo>
                  <a:pt x="521208" y="521208"/>
                </a:lnTo>
                <a:lnTo>
                  <a:pt x="1042416" y="0"/>
                </a:lnTo>
                <a:close/>
              </a:path>
            </a:pathLst>
          </a:custGeom>
          <a:ln w="12192">
            <a:solidFill>
              <a:srgbClr val="9597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21407" y="1196339"/>
            <a:ext cx="9766300" cy="967740"/>
          </a:xfrm>
          <a:custGeom>
            <a:avLst/>
            <a:gdLst/>
            <a:ahLst/>
            <a:cxnLst/>
            <a:rect l="l" t="t" r="r" b="b"/>
            <a:pathLst>
              <a:path w="9766300" h="967739">
                <a:moveTo>
                  <a:pt x="9604502" y="0"/>
                </a:moveTo>
                <a:lnTo>
                  <a:pt x="0" y="0"/>
                </a:lnTo>
                <a:lnTo>
                  <a:pt x="0" y="967739"/>
                </a:lnTo>
                <a:lnTo>
                  <a:pt x="9604502" y="967739"/>
                </a:lnTo>
                <a:lnTo>
                  <a:pt x="9647379" y="961978"/>
                </a:lnTo>
                <a:lnTo>
                  <a:pt x="9685908" y="945719"/>
                </a:lnTo>
                <a:lnTo>
                  <a:pt x="9718551" y="920499"/>
                </a:lnTo>
                <a:lnTo>
                  <a:pt x="9743771" y="887856"/>
                </a:lnTo>
                <a:lnTo>
                  <a:pt x="9760030" y="849327"/>
                </a:lnTo>
                <a:lnTo>
                  <a:pt x="9765792" y="806449"/>
                </a:lnTo>
                <a:lnTo>
                  <a:pt x="9765792" y="161289"/>
                </a:lnTo>
                <a:lnTo>
                  <a:pt x="9760030" y="118412"/>
                </a:lnTo>
                <a:lnTo>
                  <a:pt x="9743771" y="79883"/>
                </a:lnTo>
                <a:lnTo>
                  <a:pt x="9718551" y="47240"/>
                </a:lnTo>
                <a:lnTo>
                  <a:pt x="9685908" y="22020"/>
                </a:lnTo>
                <a:lnTo>
                  <a:pt x="9647379" y="5761"/>
                </a:lnTo>
                <a:lnTo>
                  <a:pt x="9604502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21407" y="1196341"/>
            <a:ext cx="9766300" cy="967740"/>
          </a:xfrm>
          <a:custGeom>
            <a:avLst/>
            <a:gdLst/>
            <a:ahLst/>
            <a:cxnLst/>
            <a:rect l="l" t="t" r="r" b="b"/>
            <a:pathLst>
              <a:path w="9766300" h="967739">
                <a:moveTo>
                  <a:pt x="9765792" y="161289"/>
                </a:moveTo>
                <a:lnTo>
                  <a:pt x="9765792" y="806449"/>
                </a:lnTo>
                <a:lnTo>
                  <a:pt x="9760030" y="849327"/>
                </a:lnTo>
                <a:lnTo>
                  <a:pt x="9743771" y="887856"/>
                </a:lnTo>
                <a:lnTo>
                  <a:pt x="9718551" y="920499"/>
                </a:lnTo>
                <a:lnTo>
                  <a:pt x="9685908" y="945719"/>
                </a:lnTo>
                <a:lnTo>
                  <a:pt x="9647379" y="961978"/>
                </a:lnTo>
                <a:lnTo>
                  <a:pt x="9604502" y="967739"/>
                </a:lnTo>
                <a:lnTo>
                  <a:pt x="0" y="967739"/>
                </a:lnTo>
                <a:lnTo>
                  <a:pt x="0" y="0"/>
                </a:lnTo>
                <a:lnTo>
                  <a:pt x="9604502" y="0"/>
                </a:lnTo>
                <a:lnTo>
                  <a:pt x="9647379" y="5761"/>
                </a:lnTo>
                <a:lnTo>
                  <a:pt x="9685908" y="22020"/>
                </a:lnTo>
                <a:lnTo>
                  <a:pt x="9718551" y="47240"/>
                </a:lnTo>
                <a:lnTo>
                  <a:pt x="9743771" y="79883"/>
                </a:lnTo>
                <a:lnTo>
                  <a:pt x="9760030" y="118412"/>
                </a:lnTo>
                <a:lnTo>
                  <a:pt x="9765792" y="161289"/>
                </a:lnTo>
                <a:close/>
              </a:path>
            </a:pathLst>
          </a:custGeom>
          <a:ln w="12192">
            <a:solidFill>
              <a:srgbClr val="9597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12048" y="1448349"/>
            <a:ext cx="6772275" cy="652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09015" indent="-229235">
              <a:lnSpc>
                <a:spcPts val="2465"/>
              </a:lnSpc>
              <a:spcBef>
                <a:spcPts val="100"/>
              </a:spcBef>
              <a:buChar char="•"/>
              <a:tabLst>
                <a:tab pos="100965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Right-click </a:t>
            </a:r>
            <a:r>
              <a:rPr dirty="0" sz="2400" b="1">
                <a:solidFill>
                  <a:srgbClr val="585858"/>
                </a:solidFill>
                <a:latin typeface="Book Antiqua"/>
                <a:cs typeface="Book Antiqua"/>
              </a:rPr>
              <a:t>View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and select </a:t>
            </a:r>
            <a:r>
              <a:rPr dirty="0" sz="2400" spc="-5" b="1">
                <a:solidFill>
                  <a:srgbClr val="585858"/>
                </a:solidFill>
                <a:latin typeface="Book Antiqua"/>
                <a:cs typeface="Book Antiqua"/>
              </a:rPr>
              <a:t>Shared</a:t>
            </a:r>
            <a:r>
              <a:rPr dirty="0" sz="2400" spc="10" b="1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Book Antiqua"/>
                <a:cs typeface="Book Antiqua"/>
              </a:rPr>
              <a:t>folder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.</a:t>
            </a:r>
            <a:endParaRPr sz="2400">
              <a:latin typeface="Book Antiqua"/>
              <a:cs typeface="Book Antiqua"/>
            </a:endParaRPr>
          </a:p>
          <a:p>
            <a:pPr marL="12700">
              <a:lnSpc>
                <a:spcPts val="2465"/>
              </a:lnSpc>
            </a:pP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1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78991" y="2388107"/>
            <a:ext cx="1042669" cy="1489075"/>
          </a:xfrm>
          <a:custGeom>
            <a:avLst/>
            <a:gdLst/>
            <a:ahLst/>
            <a:cxnLst/>
            <a:rect l="l" t="t" r="r" b="b"/>
            <a:pathLst>
              <a:path w="1042669" h="1489075">
                <a:moveTo>
                  <a:pt x="0" y="0"/>
                </a:moveTo>
                <a:lnTo>
                  <a:pt x="0" y="967740"/>
                </a:lnTo>
                <a:lnTo>
                  <a:pt x="521208" y="1488948"/>
                </a:lnTo>
                <a:lnTo>
                  <a:pt x="1042416" y="967740"/>
                </a:lnTo>
                <a:lnTo>
                  <a:pt x="1042416" y="521208"/>
                </a:lnTo>
                <a:lnTo>
                  <a:pt x="521208" y="521208"/>
                </a:lnTo>
                <a:lnTo>
                  <a:pt x="0" y="0"/>
                </a:lnTo>
                <a:close/>
              </a:path>
              <a:path w="1042669" h="1489075">
                <a:moveTo>
                  <a:pt x="1042416" y="0"/>
                </a:moveTo>
                <a:lnTo>
                  <a:pt x="521208" y="521208"/>
                </a:lnTo>
                <a:lnTo>
                  <a:pt x="1042416" y="521208"/>
                </a:lnTo>
                <a:lnTo>
                  <a:pt x="1042416" y="0"/>
                </a:lnTo>
                <a:close/>
              </a:path>
            </a:pathLst>
          </a:custGeom>
          <a:solidFill>
            <a:srgbClr val="50B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78991" y="2388106"/>
            <a:ext cx="1042669" cy="1489075"/>
          </a:xfrm>
          <a:custGeom>
            <a:avLst/>
            <a:gdLst/>
            <a:ahLst/>
            <a:cxnLst/>
            <a:rect l="l" t="t" r="r" b="b"/>
            <a:pathLst>
              <a:path w="1042669" h="1489075">
                <a:moveTo>
                  <a:pt x="1042416" y="0"/>
                </a:moveTo>
                <a:lnTo>
                  <a:pt x="1042416" y="967740"/>
                </a:lnTo>
                <a:lnTo>
                  <a:pt x="521208" y="1488948"/>
                </a:lnTo>
                <a:lnTo>
                  <a:pt x="0" y="967740"/>
                </a:lnTo>
                <a:lnTo>
                  <a:pt x="0" y="0"/>
                </a:lnTo>
                <a:lnTo>
                  <a:pt x="521208" y="521208"/>
                </a:lnTo>
                <a:lnTo>
                  <a:pt x="1042416" y="0"/>
                </a:lnTo>
                <a:close/>
              </a:path>
            </a:pathLst>
          </a:custGeom>
          <a:ln w="12192">
            <a:solidFill>
              <a:srgbClr val="50B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512048" y="2900669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2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21407" y="2388107"/>
            <a:ext cx="9766300" cy="967740"/>
          </a:xfrm>
          <a:custGeom>
            <a:avLst/>
            <a:gdLst/>
            <a:ahLst/>
            <a:cxnLst/>
            <a:rect l="l" t="t" r="r" b="b"/>
            <a:pathLst>
              <a:path w="9766300" h="967739">
                <a:moveTo>
                  <a:pt x="9604502" y="0"/>
                </a:moveTo>
                <a:lnTo>
                  <a:pt x="0" y="0"/>
                </a:lnTo>
                <a:lnTo>
                  <a:pt x="0" y="967739"/>
                </a:lnTo>
                <a:lnTo>
                  <a:pt x="9604502" y="967739"/>
                </a:lnTo>
                <a:lnTo>
                  <a:pt x="9647379" y="961978"/>
                </a:lnTo>
                <a:lnTo>
                  <a:pt x="9685908" y="945719"/>
                </a:lnTo>
                <a:lnTo>
                  <a:pt x="9718551" y="920499"/>
                </a:lnTo>
                <a:lnTo>
                  <a:pt x="9743771" y="887856"/>
                </a:lnTo>
                <a:lnTo>
                  <a:pt x="9760030" y="849327"/>
                </a:lnTo>
                <a:lnTo>
                  <a:pt x="9765792" y="806449"/>
                </a:lnTo>
                <a:lnTo>
                  <a:pt x="9765792" y="161289"/>
                </a:lnTo>
                <a:lnTo>
                  <a:pt x="9760030" y="118412"/>
                </a:lnTo>
                <a:lnTo>
                  <a:pt x="9743771" y="79883"/>
                </a:lnTo>
                <a:lnTo>
                  <a:pt x="9718551" y="47240"/>
                </a:lnTo>
                <a:lnTo>
                  <a:pt x="9685908" y="22020"/>
                </a:lnTo>
                <a:lnTo>
                  <a:pt x="9647379" y="5761"/>
                </a:lnTo>
                <a:lnTo>
                  <a:pt x="9604502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21407" y="2388107"/>
            <a:ext cx="9766300" cy="967740"/>
          </a:xfrm>
          <a:custGeom>
            <a:avLst/>
            <a:gdLst/>
            <a:ahLst/>
            <a:cxnLst/>
            <a:rect l="l" t="t" r="r" b="b"/>
            <a:pathLst>
              <a:path w="9766300" h="967739">
                <a:moveTo>
                  <a:pt x="9765792" y="161289"/>
                </a:moveTo>
                <a:lnTo>
                  <a:pt x="9765792" y="806449"/>
                </a:lnTo>
                <a:lnTo>
                  <a:pt x="9760030" y="849327"/>
                </a:lnTo>
                <a:lnTo>
                  <a:pt x="9743771" y="887856"/>
                </a:lnTo>
                <a:lnTo>
                  <a:pt x="9718551" y="920499"/>
                </a:lnTo>
                <a:lnTo>
                  <a:pt x="9685908" y="945719"/>
                </a:lnTo>
                <a:lnTo>
                  <a:pt x="9647379" y="961978"/>
                </a:lnTo>
                <a:lnTo>
                  <a:pt x="9604502" y="967739"/>
                </a:lnTo>
                <a:lnTo>
                  <a:pt x="0" y="967739"/>
                </a:lnTo>
                <a:lnTo>
                  <a:pt x="0" y="0"/>
                </a:lnTo>
                <a:lnTo>
                  <a:pt x="9604502" y="0"/>
                </a:lnTo>
                <a:lnTo>
                  <a:pt x="9647379" y="5761"/>
                </a:lnTo>
                <a:lnTo>
                  <a:pt x="9685908" y="22020"/>
                </a:lnTo>
                <a:lnTo>
                  <a:pt x="9718551" y="47240"/>
                </a:lnTo>
                <a:lnTo>
                  <a:pt x="9743771" y="79883"/>
                </a:lnTo>
                <a:lnTo>
                  <a:pt x="9760030" y="118412"/>
                </a:lnTo>
                <a:lnTo>
                  <a:pt x="9765792" y="161289"/>
                </a:lnTo>
                <a:close/>
              </a:path>
            </a:pathLst>
          </a:custGeom>
          <a:ln w="12192">
            <a:solidFill>
              <a:srgbClr val="50B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279921" y="2469645"/>
            <a:ext cx="8978900" cy="73279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240665" marR="5080" indent="-228600">
              <a:lnSpc>
                <a:spcPts val="2690"/>
              </a:lnSpc>
              <a:spcBef>
                <a:spcPts val="345"/>
              </a:spcBef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Select </a:t>
            </a:r>
            <a:r>
              <a:rPr dirty="0" sz="2400" b="1">
                <a:solidFill>
                  <a:srgbClr val="585858"/>
                </a:solidFill>
                <a:latin typeface="Book Antiqua"/>
                <a:cs typeface="Book Antiqua"/>
              </a:rPr>
              <a:t>Add </a:t>
            </a:r>
            <a:r>
              <a:rPr dirty="0" sz="2400">
                <a:solidFill>
                  <a:srgbClr val="585858"/>
                </a:solidFill>
                <a:latin typeface="Wingdings"/>
                <a:cs typeface="Wingdings"/>
              </a:rPr>
              <a:t></a:t>
            </a:r>
            <a:r>
              <a:rPr dirty="0" sz="2400" b="1">
                <a:solidFill>
                  <a:srgbClr val="585858"/>
                </a:solidFill>
                <a:latin typeface="Book Antiqua"/>
                <a:cs typeface="Book Antiqua"/>
              </a:rPr>
              <a:t>View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.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Click the </a:t>
            </a:r>
            <a:r>
              <a:rPr dirty="0" sz="2400" spc="-5" b="1">
                <a:solidFill>
                  <a:srgbClr val="585858"/>
                </a:solidFill>
                <a:latin typeface="Book Antiqua"/>
                <a:cs typeface="Book Antiqua"/>
              </a:rPr>
              <a:t>Create </a:t>
            </a:r>
            <a:r>
              <a:rPr dirty="0" sz="2400" b="1">
                <a:solidFill>
                  <a:srgbClr val="585858"/>
                </a:solidFill>
                <a:latin typeface="Book Antiqua"/>
                <a:cs typeface="Book Antiqua"/>
              </a:rPr>
              <a:t>as a </a:t>
            </a:r>
            <a:r>
              <a:rPr dirty="0" sz="2400" spc="-5" b="1">
                <a:solidFill>
                  <a:srgbClr val="585858"/>
                </a:solidFill>
                <a:latin typeface="Book Antiqua"/>
                <a:cs typeface="Book Antiqua"/>
              </a:rPr>
              <a:t>partial view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check box. 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Name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the view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as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TestView.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Add some markup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in the</a:t>
            </a:r>
            <a:r>
              <a:rPr dirty="0" sz="2400" spc="-2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view.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0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45"/>
              <a:t> </a:t>
            </a:r>
            <a:r>
              <a:rPr dirty="0"/>
              <a:t>12</a:t>
            </a:r>
          </a:p>
        </p:txBody>
      </p:sp>
      <p:sp>
        <p:nvSpPr>
          <p:cNvPr id="14" name="object 14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803275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Differences between View and Partial</a:t>
            </a:r>
            <a:r>
              <a:rPr dirty="0" spc="-60"/>
              <a:t> </a:t>
            </a:r>
            <a:r>
              <a:rPr dirty="0"/>
              <a:t>Views</a:t>
            </a:r>
          </a:p>
        </p:txBody>
      </p:sp>
      <p:sp>
        <p:nvSpPr>
          <p:cNvPr id="3" name="object 3"/>
          <p:cNvSpPr/>
          <p:nvPr/>
        </p:nvSpPr>
        <p:spPr>
          <a:xfrm>
            <a:off x="1266088" y="2894571"/>
            <a:ext cx="4055110" cy="1957070"/>
          </a:xfrm>
          <a:custGeom>
            <a:avLst/>
            <a:gdLst/>
            <a:ahLst/>
            <a:cxnLst/>
            <a:rect l="l" t="t" r="r" b="b"/>
            <a:pathLst>
              <a:path w="4055110" h="1957070">
                <a:moveTo>
                  <a:pt x="0" y="0"/>
                </a:moveTo>
                <a:lnTo>
                  <a:pt x="4054919" y="0"/>
                </a:lnTo>
                <a:lnTo>
                  <a:pt x="4054919" y="1956752"/>
                </a:lnTo>
                <a:lnTo>
                  <a:pt x="0" y="1956752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21007" y="2894571"/>
            <a:ext cx="5986145" cy="1957070"/>
          </a:xfrm>
          <a:custGeom>
            <a:avLst/>
            <a:gdLst/>
            <a:ahLst/>
            <a:cxnLst/>
            <a:rect l="l" t="t" r="r" b="b"/>
            <a:pathLst>
              <a:path w="5986145" h="1957070">
                <a:moveTo>
                  <a:pt x="0" y="0"/>
                </a:moveTo>
                <a:lnTo>
                  <a:pt x="5985903" y="0"/>
                </a:lnTo>
                <a:lnTo>
                  <a:pt x="5985903" y="1956752"/>
                </a:lnTo>
                <a:lnTo>
                  <a:pt x="0" y="1956752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66088" y="6025375"/>
            <a:ext cx="10041255" cy="215265"/>
          </a:xfrm>
          <a:custGeom>
            <a:avLst/>
            <a:gdLst/>
            <a:ahLst/>
            <a:cxnLst/>
            <a:rect l="l" t="t" r="r" b="b"/>
            <a:pathLst>
              <a:path w="10041255" h="215264">
                <a:moveTo>
                  <a:pt x="0" y="0"/>
                </a:moveTo>
                <a:lnTo>
                  <a:pt x="10040810" y="0"/>
                </a:lnTo>
                <a:lnTo>
                  <a:pt x="10040810" y="215265"/>
                </a:lnTo>
                <a:lnTo>
                  <a:pt x="0" y="215265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59742" y="1322817"/>
          <a:ext cx="10060305" cy="4924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0335"/>
                <a:gridCol w="6090920"/>
              </a:tblGrid>
              <a:tr h="391351">
                <a:tc>
                  <a:txBody>
                    <a:bodyPr/>
                    <a:lstStyle/>
                    <a:p>
                      <a:pPr algn="ctr" marL="104139">
                        <a:lnSpc>
                          <a:spcPts val="2795"/>
                        </a:lnSpc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View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L w="12700">
                      <a:solidFill>
                        <a:srgbClr val="EEC118"/>
                      </a:solidFill>
                      <a:prstDash val="solid"/>
                    </a:lnL>
                    <a:lnT w="12700">
                      <a:solidFill>
                        <a:srgbClr val="EEC118"/>
                      </a:solidFill>
                      <a:prstDash val="solid"/>
                    </a:lnT>
                    <a:solidFill>
                      <a:srgbClr val="EE791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04775">
                        <a:lnSpc>
                          <a:spcPts val="2795"/>
                        </a:lnSpc>
                      </a:pPr>
                      <a:r>
                        <a:rPr dirty="0" sz="2400" spc="-5" b="1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Partial</a:t>
                      </a:r>
                      <a:r>
                        <a:rPr dirty="0" sz="2400" spc="-15" b="1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400" b="1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View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R w="12700">
                      <a:solidFill>
                        <a:srgbClr val="EEC118"/>
                      </a:solidFill>
                      <a:prstDash val="solid"/>
                    </a:lnR>
                    <a:lnT w="12700">
                      <a:solidFill>
                        <a:srgbClr val="EEC118"/>
                      </a:solidFill>
                      <a:prstDash val="solid"/>
                    </a:lnT>
                    <a:solidFill>
                      <a:srgbClr val="EE791F"/>
                    </a:solidFill>
                  </a:tcPr>
                </a:tc>
              </a:tr>
              <a:tr h="1174051">
                <a:tc>
                  <a:txBody>
                    <a:bodyPr/>
                    <a:lstStyle/>
                    <a:p>
                      <a:pPr marL="68580">
                        <a:lnSpc>
                          <a:spcPts val="2795"/>
                        </a:lnSpc>
                      </a:pP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It includes </a:t>
                      </a:r>
                      <a:r>
                        <a:rPr dirty="0" sz="24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 </a:t>
                      </a: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layout</a:t>
                      </a:r>
                      <a:r>
                        <a:rPr dirty="0" sz="2400" spc="1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page.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L w="12700">
                      <a:solidFill>
                        <a:srgbClr val="EEC118"/>
                      </a:solidFill>
                      <a:prstDash val="solid"/>
                    </a:lnL>
                    <a:solidFill>
                      <a:srgbClr val="CCE6E9"/>
                    </a:solidFill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2795"/>
                        </a:lnSpc>
                      </a:pP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It does not include </a:t>
                      </a:r>
                      <a:r>
                        <a:rPr dirty="0" sz="24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 </a:t>
                      </a: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layout page</a:t>
                      </a:r>
                      <a:r>
                        <a:rPr dirty="0" sz="2400" spc="5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and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  <a:p>
                      <a:pPr marL="1733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lightweight.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R w="12700">
                      <a:solidFill>
                        <a:srgbClr val="EEC118"/>
                      </a:solidFill>
                      <a:prstDash val="solid"/>
                    </a:lnR>
                    <a:solidFill>
                      <a:srgbClr val="CCE6E9"/>
                    </a:solidFill>
                  </a:tcPr>
                </a:tc>
              </a:tr>
              <a:tr h="1956752">
                <a:tc>
                  <a:txBody>
                    <a:bodyPr/>
                    <a:lstStyle/>
                    <a:p>
                      <a:pPr marL="68580">
                        <a:lnSpc>
                          <a:spcPts val="2795"/>
                        </a:lnSpc>
                      </a:pP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It renders viewstart page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before rendering any</a:t>
                      </a:r>
                      <a:r>
                        <a:rPr dirty="0" sz="2400" spc="1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view.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L w="12700">
                      <a:solidFill>
                        <a:srgbClr val="EEC118"/>
                      </a:solidFill>
                      <a:prstDash val="solid"/>
                    </a:lnL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2795"/>
                        </a:lnSpc>
                      </a:pP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It does not look for</a:t>
                      </a:r>
                      <a:r>
                        <a:rPr dirty="0" sz="2400" spc="4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viewstart.cshtml.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  <a:p>
                      <a:pPr marL="173355" marR="688340">
                        <a:lnSpc>
                          <a:spcPts val="3080"/>
                        </a:lnSpc>
                        <a:spcBef>
                          <a:spcPts val="125"/>
                        </a:spcBef>
                      </a:pP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Within the _viewstart.cshtml page, no  </a:t>
                      </a:r>
                      <a:r>
                        <a:rPr dirty="0" sz="24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common </a:t>
                      </a: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code for </a:t>
                      </a:r>
                      <a:r>
                        <a:rPr dirty="0" sz="24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 </a:t>
                      </a: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partial view </a:t>
                      </a:r>
                      <a:r>
                        <a:rPr dirty="0" sz="24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can be  </a:t>
                      </a: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placed.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R w="12700">
                      <a:solidFill>
                        <a:srgbClr val="EEC118"/>
                      </a:solidFill>
                      <a:prstDash val="solid"/>
                    </a:lnR>
                    <a:solidFill>
                      <a:srgbClr val="E7F3F4"/>
                    </a:solidFill>
                  </a:tcPr>
                </a:tc>
              </a:tr>
              <a:tr h="1174051">
                <a:tc>
                  <a:txBody>
                    <a:bodyPr/>
                    <a:lstStyle/>
                    <a:p>
                      <a:pPr marL="68580">
                        <a:lnSpc>
                          <a:spcPts val="2795"/>
                        </a:lnSpc>
                      </a:pP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It includes </a:t>
                      </a:r>
                      <a:r>
                        <a:rPr dirty="0" sz="24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markup</a:t>
                      </a:r>
                      <a:r>
                        <a:rPr dirty="0" sz="2400" spc="-1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tags,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  <a:p>
                      <a:pPr marL="68580" marR="165735">
                        <a:lnSpc>
                          <a:spcPts val="3080"/>
                        </a:lnSpc>
                        <a:spcBef>
                          <a:spcPts val="125"/>
                        </a:spcBef>
                      </a:pPr>
                      <a:r>
                        <a:rPr dirty="0" sz="24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such as </a:t>
                      </a: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HTML, body,</a:t>
                      </a:r>
                      <a:r>
                        <a:rPr dirty="0" sz="2400" spc="-7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head,  title, meta, and </a:t>
                      </a:r>
                      <a:r>
                        <a:rPr dirty="0" sz="24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so</a:t>
                      </a:r>
                      <a:r>
                        <a:rPr dirty="0" sz="2400" spc="2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on.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L w="12700">
                      <a:solidFill>
                        <a:srgbClr val="EEC118"/>
                      </a:solidFill>
                      <a:prstDash val="solid"/>
                    </a:lnL>
                    <a:solidFill>
                      <a:srgbClr val="CCE6E9"/>
                    </a:solidFill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2795"/>
                        </a:lnSpc>
                      </a:pP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It does not contain any </a:t>
                      </a:r>
                      <a:r>
                        <a:rPr dirty="0" sz="24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markup as</a:t>
                      </a:r>
                      <a:r>
                        <a:rPr dirty="0" sz="2400" spc="4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it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  <a:p>
                      <a:pPr marL="1733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renders within the</a:t>
                      </a:r>
                      <a:r>
                        <a:rPr dirty="0" sz="2400" spc="3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view.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R w="12700">
                      <a:solidFill>
                        <a:srgbClr val="EEC118"/>
                      </a:solidFill>
                      <a:prstDash val="solid"/>
                    </a:lnR>
                    <a:solidFill>
                      <a:srgbClr val="CCE6E9"/>
                    </a:solidFill>
                  </a:tcPr>
                </a:tc>
              </a:tr>
              <a:tr h="215266">
                <a:tc gridSpan="2"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spc="-5" b="1" i="1">
                          <a:solidFill>
                            <a:srgbClr val="C00000"/>
                          </a:solidFill>
                          <a:latin typeface="Book Antiqua"/>
                          <a:cs typeface="Book Antiqua"/>
                        </a:rPr>
                        <a:t>Differences Between View </a:t>
                      </a:r>
                      <a:r>
                        <a:rPr dirty="0" sz="1200" b="1" i="1">
                          <a:solidFill>
                            <a:srgbClr val="C00000"/>
                          </a:solidFill>
                          <a:latin typeface="Book Antiqua"/>
                          <a:cs typeface="Book Antiqua"/>
                        </a:rPr>
                        <a:t>and </a:t>
                      </a:r>
                      <a:r>
                        <a:rPr dirty="0" sz="1200" spc="-5" b="1" i="1">
                          <a:solidFill>
                            <a:srgbClr val="C00000"/>
                          </a:solidFill>
                          <a:latin typeface="Book Antiqua"/>
                          <a:cs typeface="Book Antiqua"/>
                        </a:rPr>
                        <a:t>Partial</a:t>
                      </a:r>
                      <a:r>
                        <a:rPr dirty="0" sz="1200" spc="20" b="1" i="1">
                          <a:solidFill>
                            <a:srgbClr val="C0000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1200" spc="-5" b="1" i="1">
                          <a:solidFill>
                            <a:srgbClr val="C00000"/>
                          </a:solidFill>
                          <a:latin typeface="Book Antiqua"/>
                          <a:cs typeface="Book Antiqua"/>
                        </a:rPr>
                        <a:t>View</a:t>
                      </a:r>
                      <a:endParaRPr sz="12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L w="12700">
                      <a:solidFill>
                        <a:srgbClr val="EEC118"/>
                      </a:solidFill>
                      <a:prstDash val="solid"/>
                    </a:lnL>
                    <a:lnR w="12700">
                      <a:solidFill>
                        <a:srgbClr val="EEC118"/>
                      </a:solidFill>
                      <a:prstDash val="solid"/>
                    </a:lnR>
                    <a:lnB w="12700">
                      <a:solidFill>
                        <a:srgbClr val="EEC118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0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45"/>
              <a:t> </a:t>
            </a:r>
            <a:r>
              <a:rPr dirty="0"/>
              <a:t>12</a:t>
            </a:r>
          </a:p>
        </p:txBody>
      </p:sp>
      <p:sp>
        <p:nvSpPr>
          <p:cNvPr id="7" name="object 7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7945" rIns="0" bIns="0" rtlCol="0" vert="horz">
            <a:spAutoFit/>
          </a:bodyPr>
          <a:lstStyle/>
          <a:p>
            <a:pPr marL="1995170" marR="5080" indent="-1983105">
              <a:lnSpc>
                <a:spcPts val="3460"/>
              </a:lnSpc>
              <a:spcBef>
                <a:spcPts val="535"/>
              </a:spcBef>
            </a:pPr>
            <a:r>
              <a:rPr dirty="0"/>
              <a:t>Data-Layer </a:t>
            </a:r>
            <a:r>
              <a:rPr dirty="0" spc="-5"/>
              <a:t>Project </a:t>
            </a:r>
            <a:r>
              <a:rPr dirty="0"/>
              <a:t>Referenced </a:t>
            </a:r>
            <a:r>
              <a:rPr dirty="0" spc="-5"/>
              <a:t>from </a:t>
            </a:r>
            <a:r>
              <a:rPr dirty="0"/>
              <a:t>MVC and  Razor </a:t>
            </a:r>
            <a:r>
              <a:rPr dirty="0" spc="-5"/>
              <a:t>Page</a:t>
            </a:r>
            <a:r>
              <a:rPr dirty="0" spc="-35"/>
              <a:t> </a:t>
            </a:r>
            <a:r>
              <a:rPr dirty="0"/>
              <a:t>Applications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961388" y="1203962"/>
            <a:ext cx="8729980" cy="1123315"/>
          </a:xfrm>
          <a:custGeom>
            <a:avLst/>
            <a:gdLst/>
            <a:ahLst/>
            <a:cxnLst/>
            <a:rect l="l" t="t" r="r" b="b"/>
            <a:pathLst>
              <a:path w="8729980" h="1123314">
                <a:moveTo>
                  <a:pt x="8542274" y="0"/>
                </a:moveTo>
                <a:lnTo>
                  <a:pt x="187198" y="0"/>
                </a:lnTo>
                <a:lnTo>
                  <a:pt x="137431" y="6686"/>
                </a:lnTo>
                <a:lnTo>
                  <a:pt x="92713" y="25557"/>
                </a:lnTo>
                <a:lnTo>
                  <a:pt x="54827" y="54827"/>
                </a:lnTo>
                <a:lnTo>
                  <a:pt x="25557" y="92713"/>
                </a:lnTo>
                <a:lnTo>
                  <a:pt x="6686" y="137431"/>
                </a:lnTo>
                <a:lnTo>
                  <a:pt x="0" y="187198"/>
                </a:lnTo>
                <a:lnTo>
                  <a:pt x="0" y="935990"/>
                </a:lnTo>
                <a:lnTo>
                  <a:pt x="6686" y="985751"/>
                </a:lnTo>
                <a:lnTo>
                  <a:pt x="25557" y="1030468"/>
                </a:lnTo>
                <a:lnTo>
                  <a:pt x="54827" y="1068355"/>
                </a:lnTo>
                <a:lnTo>
                  <a:pt x="92713" y="1097628"/>
                </a:lnTo>
                <a:lnTo>
                  <a:pt x="137431" y="1116500"/>
                </a:lnTo>
                <a:lnTo>
                  <a:pt x="187198" y="1123188"/>
                </a:lnTo>
                <a:lnTo>
                  <a:pt x="8542274" y="1123188"/>
                </a:lnTo>
                <a:lnTo>
                  <a:pt x="8592040" y="1116500"/>
                </a:lnTo>
                <a:lnTo>
                  <a:pt x="8636758" y="1097628"/>
                </a:lnTo>
                <a:lnTo>
                  <a:pt x="8674644" y="1068355"/>
                </a:lnTo>
                <a:lnTo>
                  <a:pt x="8703914" y="1030468"/>
                </a:lnTo>
                <a:lnTo>
                  <a:pt x="8722785" y="985751"/>
                </a:lnTo>
                <a:lnTo>
                  <a:pt x="8729472" y="935990"/>
                </a:lnTo>
                <a:lnTo>
                  <a:pt x="8729472" y="187198"/>
                </a:lnTo>
                <a:lnTo>
                  <a:pt x="8722785" y="137431"/>
                </a:lnTo>
                <a:lnTo>
                  <a:pt x="8703914" y="92713"/>
                </a:lnTo>
                <a:lnTo>
                  <a:pt x="8674644" y="54827"/>
                </a:lnTo>
                <a:lnTo>
                  <a:pt x="8636758" y="25557"/>
                </a:lnTo>
                <a:lnTo>
                  <a:pt x="8592040" y="6686"/>
                </a:lnTo>
                <a:lnTo>
                  <a:pt x="8542274" y="0"/>
                </a:lnTo>
                <a:close/>
              </a:path>
            </a:pathLst>
          </a:custGeom>
          <a:solidFill>
            <a:srgbClr val="9597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61388" y="1203962"/>
            <a:ext cx="8729980" cy="1123315"/>
          </a:xfrm>
          <a:custGeom>
            <a:avLst/>
            <a:gdLst/>
            <a:ahLst/>
            <a:cxnLst/>
            <a:rect l="l" t="t" r="r" b="b"/>
            <a:pathLst>
              <a:path w="8729980" h="1123314">
                <a:moveTo>
                  <a:pt x="0" y="187198"/>
                </a:moveTo>
                <a:lnTo>
                  <a:pt x="6686" y="137431"/>
                </a:lnTo>
                <a:lnTo>
                  <a:pt x="25557" y="92713"/>
                </a:lnTo>
                <a:lnTo>
                  <a:pt x="54827" y="54827"/>
                </a:lnTo>
                <a:lnTo>
                  <a:pt x="92713" y="25557"/>
                </a:lnTo>
                <a:lnTo>
                  <a:pt x="137431" y="6686"/>
                </a:lnTo>
                <a:lnTo>
                  <a:pt x="187198" y="0"/>
                </a:lnTo>
                <a:lnTo>
                  <a:pt x="8542274" y="0"/>
                </a:lnTo>
                <a:lnTo>
                  <a:pt x="8592040" y="6686"/>
                </a:lnTo>
                <a:lnTo>
                  <a:pt x="8636758" y="25557"/>
                </a:lnTo>
                <a:lnTo>
                  <a:pt x="8674644" y="54827"/>
                </a:lnTo>
                <a:lnTo>
                  <a:pt x="8703914" y="92713"/>
                </a:lnTo>
                <a:lnTo>
                  <a:pt x="8722785" y="137431"/>
                </a:lnTo>
                <a:lnTo>
                  <a:pt x="8729472" y="187198"/>
                </a:lnTo>
                <a:lnTo>
                  <a:pt x="8729472" y="935990"/>
                </a:lnTo>
                <a:lnTo>
                  <a:pt x="8722785" y="985751"/>
                </a:lnTo>
                <a:lnTo>
                  <a:pt x="8703914" y="1030468"/>
                </a:lnTo>
                <a:lnTo>
                  <a:pt x="8674644" y="1068355"/>
                </a:lnTo>
                <a:lnTo>
                  <a:pt x="8636758" y="1097628"/>
                </a:lnTo>
                <a:lnTo>
                  <a:pt x="8592040" y="1116500"/>
                </a:lnTo>
                <a:lnTo>
                  <a:pt x="8542274" y="1123188"/>
                </a:lnTo>
                <a:lnTo>
                  <a:pt x="187198" y="1123188"/>
                </a:lnTo>
                <a:lnTo>
                  <a:pt x="137431" y="1116500"/>
                </a:lnTo>
                <a:lnTo>
                  <a:pt x="92713" y="1097628"/>
                </a:lnTo>
                <a:lnTo>
                  <a:pt x="54827" y="1068355"/>
                </a:lnTo>
                <a:lnTo>
                  <a:pt x="25557" y="1030468"/>
                </a:lnTo>
                <a:lnTo>
                  <a:pt x="6686" y="985751"/>
                </a:lnTo>
                <a:lnTo>
                  <a:pt x="0" y="935990"/>
                </a:lnTo>
                <a:lnTo>
                  <a:pt x="0" y="187198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61388" y="2499362"/>
            <a:ext cx="8729980" cy="1123315"/>
          </a:xfrm>
          <a:custGeom>
            <a:avLst/>
            <a:gdLst/>
            <a:ahLst/>
            <a:cxnLst/>
            <a:rect l="l" t="t" r="r" b="b"/>
            <a:pathLst>
              <a:path w="8729980" h="1123314">
                <a:moveTo>
                  <a:pt x="8542274" y="0"/>
                </a:moveTo>
                <a:lnTo>
                  <a:pt x="187198" y="0"/>
                </a:lnTo>
                <a:lnTo>
                  <a:pt x="137431" y="6686"/>
                </a:lnTo>
                <a:lnTo>
                  <a:pt x="92713" y="25557"/>
                </a:lnTo>
                <a:lnTo>
                  <a:pt x="54827" y="54827"/>
                </a:lnTo>
                <a:lnTo>
                  <a:pt x="25557" y="92713"/>
                </a:lnTo>
                <a:lnTo>
                  <a:pt x="6686" y="137431"/>
                </a:lnTo>
                <a:lnTo>
                  <a:pt x="0" y="187198"/>
                </a:lnTo>
                <a:lnTo>
                  <a:pt x="0" y="935990"/>
                </a:lnTo>
                <a:lnTo>
                  <a:pt x="6686" y="985751"/>
                </a:lnTo>
                <a:lnTo>
                  <a:pt x="25557" y="1030468"/>
                </a:lnTo>
                <a:lnTo>
                  <a:pt x="54827" y="1068355"/>
                </a:lnTo>
                <a:lnTo>
                  <a:pt x="92713" y="1097628"/>
                </a:lnTo>
                <a:lnTo>
                  <a:pt x="137431" y="1116500"/>
                </a:lnTo>
                <a:lnTo>
                  <a:pt x="187198" y="1123188"/>
                </a:lnTo>
                <a:lnTo>
                  <a:pt x="8542274" y="1123188"/>
                </a:lnTo>
                <a:lnTo>
                  <a:pt x="8592040" y="1116500"/>
                </a:lnTo>
                <a:lnTo>
                  <a:pt x="8636758" y="1097628"/>
                </a:lnTo>
                <a:lnTo>
                  <a:pt x="8674644" y="1068355"/>
                </a:lnTo>
                <a:lnTo>
                  <a:pt x="8703914" y="1030468"/>
                </a:lnTo>
                <a:lnTo>
                  <a:pt x="8722785" y="985751"/>
                </a:lnTo>
                <a:lnTo>
                  <a:pt x="8729472" y="935990"/>
                </a:lnTo>
                <a:lnTo>
                  <a:pt x="8729472" y="187198"/>
                </a:lnTo>
                <a:lnTo>
                  <a:pt x="8722785" y="137431"/>
                </a:lnTo>
                <a:lnTo>
                  <a:pt x="8703914" y="92713"/>
                </a:lnTo>
                <a:lnTo>
                  <a:pt x="8674644" y="54827"/>
                </a:lnTo>
                <a:lnTo>
                  <a:pt x="8636758" y="25557"/>
                </a:lnTo>
                <a:lnTo>
                  <a:pt x="8592040" y="6686"/>
                </a:lnTo>
                <a:lnTo>
                  <a:pt x="8542274" y="0"/>
                </a:lnTo>
                <a:close/>
              </a:path>
            </a:pathLst>
          </a:custGeom>
          <a:solidFill>
            <a:srgbClr val="7AB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61388" y="2499362"/>
            <a:ext cx="8729980" cy="1123315"/>
          </a:xfrm>
          <a:custGeom>
            <a:avLst/>
            <a:gdLst/>
            <a:ahLst/>
            <a:cxnLst/>
            <a:rect l="l" t="t" r="r" b="b"/>
            <a:pathLst>
              <a:path w="8729980" h="1123314">
                <a:moveTo>
                  <a:pt x="0" y="187198"/>
                </a:moveTo>
                <a:lnTo>
                  <a:pt x="6686" y="137431"/>
                </a:lnTo>
                <a:lnTo>
                  <a:pt x="25557" y="92713"/>
                </a:lnTo>
                <a:lnTo>
                  <a:pt x="54827" y="54827"/>
                </a:lnTo>
                <a:lnTo>
                  <a:pt x="92713" y="25557"/>
                </a:lnTo>
                <a:lnTo>
                  <a:pt x="137431" y="6686"/>
                </a:lnTo>
                <a:lnTo>
                  <a:pt x="187198" y="0"/>
                </a:lnTo>
                <a:lnTo>
                  <a:pt x="8542274" y="0"/>
                </a:lnTo>
                <a:lnTo>
                  <a:pt x="8592040" y="6686"/>
                </a:lnTo>
                <a:lnTo>
                  <a:pt x="8636758" y="25557"/>
                </a:lnTo>
                <a:lnTo>
                  <a:pt x="8674644" y="54827"/>
                </a:lnTo>
                <a:lnTo>
                  <a:pt x="8703914" y="92713"/>
                </a:lnTo>
                <a:lnTo>
                  <a:pt x="8722785" y="137431"/>
                </a:lnTo>
                <a:lnTo>
                  <a:pt x="8729472" y="187198"/>
                </a:lnTo>
                <a:lnTo>
                  <a:pt x="8729472" y="935990"/>
                </a:lnTo>
                <a:lnTo>
                  <a:pt x="8722785" y="985751"/>
                </a:lnTo>
                <a:lnTo>
                  <a:pt x="8703914" y="1030468"/>
                </a:lnTo>
                <a:lnTo>
                  <a:pt x="8674644" y="1068355"/>
                </a:lnTo>
                <a:lnTo>
                  <a:pt x="8636758" y="1097628"/>
                </a:lnTo>
                <a:lnTo>
                  <a:pt x="8592040" y="1116500"/>
                </a:lnTo>
                <a:lnTo>
                  <a:pt x="8542274" y="1123188"/>
                </a:lnTo>
                <a:lnTo>
                  <a:pt x="187198" y="1123188"/>
                </a:lnTo>
                <a:lnTo>
                  <a:pt x="137431" y="1116500"/>
                </a:lnTo>
                <a:lnTo>
                  <a:pt x="92713" y="1097628"/>
                </a:lnTo>
                <a:lnTo>
                  <a:pt x="54827" y="1068355"/>
                </a:lnTo>
                <a:lnTo>
                  <a:pt x="25557" y="1030468"/>
                </a:lnTo>
                <a:lnTo>
                  <a:pt x="6686" y="985751"/>
                </a:lnTo>
                <a:lnTo>
                  <a:pt x="0" y="935990"/>
                </a:lnTo>
                <a:lnTo>
                  <a:pt x="0" y="187198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61388" y="3796286"/>
            <a:ext cx="8729980" cy="1123315"/>
          </a:xfrm>
          <a:custGeom>
            <a:avLst/>
            <a:gdLst/>
            <a:ahLst/>
            <a:cxnLst/>
            <a:rect l="l" t="t" r="r" b="b"/>
            <a:pathLst>
              <a:path w="8729980" h="1123314">
                <a:moveTo>
                  <a:pt x="8542274" y="0"/>
                </a:moveTo>
                <a:lnTo>
                  <a:pt x="187198" y="0"/>
                </a:lnTo>
                <a:lnTo>
                  <a:pt x="137431" y="6686"/>
                </a:lnTo>
                <a:lnTo>
                  <a:pt x="92713" y="25557"/>
                </a:lnTo>
                <a:lnTo>
                  <a:pt x="54827" y="54827"/>
                </a:lnTo>
                <a:lnTo>
                  <a:pt x="25557" y="92713"/>
                </a:lnTo>
                <a:lnTo>
                  <a:pt x="6686" y="137431"/>
                </a:lnTo>
                <a:lnTo>
                  <a:pt x="0" y="187197"/>
                </a:lnTo>
                <a:lnTo>
                  <a:pt x="0" y="935977"/>
                </a:lnTo>
                <a:lnTo>
                  <a:pt x="6686" y="985744"/>
                </a:lnTo>
                <a:lnTo>
                  <a:pt x="25557" y="1030464"/>
                </a:lnTo>
                <a:lnTo>
                  <a:pt x="54827" y="1068354"/>
                </a:lnTo>
                <a:lnTo>
                  <a:pt x="92713" y="1097627"/>
                </a:lnTo>
                <a:lnTo>
                  <a:pt x="137431" y="1116500"/>
                </a:lnTo>
                <a:lnTo>
                  <a:pt x="187198" y="1123187"/>
                </a:lnTo>
                <a:lnTo>
                  <a:pt x="8542274" y="1123187"/>
                </a:lnTo>
                <a:lnTo>
                  <a:pt x="8592040" y="1116500"/>
                </a:lnTo>
                <a:lnTo>
                  <a:pt x="8636758" y="1097627"/>
                </a:lnTo>
                <a:lnTo>
                  <a:pt x="8674644" y="1068354"/>
                </a:lnTo>
                <a:lnTo>
                  <a:pt x="8703914" y="1030464"/>
                </a:lnTo>
                <a:lnTo>
                  <a:pt x="8722785" y="985744"/>
                </a:lnTo>
                <a:lnTo>
                  <a:pt x="8729472" y="935977"/>
                </a:lnTo>
                <a:lnTo>
                  <a:pt x="8729472" y="187197"/>
                </a:lnTo>
                <a:lnTo>
                  <a:pt x="8722785" y="137431"/>
                </a:lnTo>
                <a:lnTo>
                  <a:pt x="8703914" y="92713"/>
                </a:lnTo>
                <a:lnTo>
                  <a:pt x="8674644" y="54827"/>
                </a:lnTo>
                <a:lnTo>
                  <a:pt x="8636758" y="25557"/>
                </a:lnTo>
                <a:lnTo>
                  <a:pt x="8592040" y="6686"/>
                </a:lnTo>
                <a:lnTo>
                  <a:pt x="8542274" y="0"/>
                </a:lnTo>
                <a:close/>
              </a:path>
            </a:pathLst>
          </a:custGeom>
          <a:solidFill>
            <a:srgbClr val="62D5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61388" y="3796286"/>
            <a:ext cx="8729980" cy="1123315"/>
          </a:xfrm>
          <a:custGeom>
            <a:avLst/>
            <a:gdLst/>
            <a:ahLst/>
            <a:cxnLst/>
            <a:rect l="l" t="t" r="r" b="b"/>
            <a:pathLst>
              <a:path w="8729980" h="1123314">
                <a:moveTo>
                  <a:pt x="0" y="187197"/>
                </a:moveTo>
                <a:lnTo>
                  <a:pt x="6686" y="137431"/>
                </a:lnTo>
                <a:lnTo>
                  <a:pt x="25557" y="92713"/>
                </a:lnTo>
                <a:lnTo>
                  <a:pt x="54827" y="54827"/>
                </a:lnTo>
                <a:lnTo>
                  <a:pt x="92713" y="25557"/>
                </a:lnTo>
                <a:lnTo>
                  <a:pt x="137431" y="6686"/>
                </a:lnTo>
                <a:lnTo>
                  <a:pt x="187198" y="0"/>
                </a:lnTo>
                <a:lnTo>
                  <a:pt x="8542274" y="0"/>
                </a:lnTo>
                <a:lnTo>
                  <a:pt x="8592040" y="6686"/>
                </a:lnTo>
                <a:lnTo>
                  <a:pt x="8636758" y="25557"/>
                </a:lnTo>
                <a:lnTo>
                  <a:pt x="8674644" y="54827"/>
                </a:lnTo>
                <a:lnTo>
                  <a:pt x="8703914" y="92713"/>
                </a:lnTo>
                <a:lnTo>
                  <a:pt x="8722785" y="137431"/>
                </a:lnTo>
                <a:lnTo>
                  <a:pt x="8729472" y="187197"/>
                </a:lnTo>
                <a:lnTo>
                  <a:pt x="8729472" y="935977"/>
                </a:lnTo>
                <a:lnTo>
                  <a:pt x="8722785" y="985744"/>
                </a:lnTo>
                <a:lnTo>
                  <a:pt x="8703914" y="1030464"/>
                </a:lnTo>
                <a:lnTo>
                  <a:pt x="8674644" y="1068354"/>
                </a:lnTo>
                <a:lnTo>
                  <a:pt x="8636758" y="1097627"/>
                </a:lnTo>
                <a:lnTo>
                  <a:pt x="8592040" y="1116500"/>
                </a:lnTo>
                <a:lnTo>
                  <a:pt x="8542274" y="1123187"/>
                </a:lnTo>
                <a:lnTo>
                  <a:pt x="187198" y="1123187"/>
                </a:lnTo>
                <a:lnTo>
                  <a:pt x="137431" y="1116500"/>
                </a:lnTo>
                <a:lnTo>
                  <a:pt x="92713" y="1097627"/>
                </a:lnTo>
                <a:lnTo>
                  <a:pt x="54827" y="1068354"/>
                </a:lnTo>
                <a:lnTo>
                  <a:pt x="25557" y="1030464"/>
                </a:lnTo>
                <a:lnTo>
                  <a:pt x="6686" y="985744"/>
                </a:lnTo>
                <a:lnTo>
                  <a:pt x="0" y="935977"/>
                </a:lnTo>
                <a:lnTo>
                  <a:pt x="0" y="187197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61388" y="5091686"/>
            <a:ext cx="8729980" cy="1123315"/>
          </a:xfrm>
          <a:custGeom>
            <a:avLst/>
            <a:gdLst/>
            <a:ahLst/>
            <a:cxnLst/>
            <a:rect l="l" t="t" r="r" b="b"/>
            <a:pathLst>
              <a:path w="8729980" h="1123314">
                <a:moveTo>
                  <a:pt x="8542274" y="0"/>
                </a:moveTo>
                <a:lnTo>
                  <a:pt x="187198" y="0"/>
                </a:lnTo>
                <a:lnTo>
                  <a:pt x="137431" y="6686"/>
                </a:lnTo>
                <a:lnTo>
                  <a:pt x="92713" y="25557"/>
                </a:lnTo>
                <a:lnTo>
                  <a:pt x="54827" y="54827"/>
                </a:lnTo>
                <a:lnTo>
                  <a:pt x="25557" y="92713"/>
                </a:lnTo>
                <a:lnTo>
                  <a:pt x="6686" y="137431"/>
                </a:lnTo>
                <a:lnTo>
                  <a:pt x="0" y="187197"/>
                </a:lnTo>
                <a:lnTo>
                  <a:pt x="0" y="935977"/>
                </a:lnTo>
                <a:lnTo>
                  <a:pt x="6686" y="985744"/>
                </a:lnTo>
                <a:lnTo>
                  <a:pt x="25557" y="1030464"/>
                </a:lnTo>
                <a:lnTo>
                  <a:pt x="54827" y="1068354"/>
                </a:lnTo>
                <a:lnTo>
                  <a:pt x="92713" y="1097627"/>
                </a:lnTo>
                <a:lnTo>
                  <a:pt x="137431" y="1116500"/>
                </a:lnTo>
                <a:lnTo>
                  <a:pt x="187198" y="1123187"/>
                </a:lnTo>
                <a:lnTo>
                  <a:pt x="8542274" y="1123187"/>
                </a:lnTo>
                <a:lnTo>
                  <a:pt x="8592040" y="1116500"/>
                </a:lnTo>
                <a:lnTo>
                  <a:pt x="8636758" y="1097627"/>
                </a:lnTo>
                <a:lnTo>
                  <a:pt x="8674644" y="1068354"/>
                </a:lnTo>
                <a:lnTo>
                  <a:pt x="8703914" y="1030464"/>
                </a:lnTo>
                <a:lnTo>
                  <a:pt x="8722785" y="985744"/>
                </a:lnTo>
                <a:lnTo>
                  <a:pt x="8729472" y="935977"/>
                </a:lnTo>
                <a:lnTo>
                  <a:pt x="8729472" y="187197"/>
                </a:lnTo>
                <a:lnTo>
                  <a:pt x="8722785" y="137431"/>
                </a:lnTo>
                <a:lnTo>
                  <a:pt x="8703914" y="92713"/>
                </a:lnTo>
                <a:lnTo>
                  <a:pt x="8674644" y="54827"/>
                </a:lnTo>
                <a:lnTo>
                  <a:pt x="8636758" y="25557"/>
                </a:lnTo>
                <a:lnTo>
                  <a:pt x="8592040" y="6686"/>
                </a:lnTo>
                <a:lnTo>
                  <a:pt x="8542274" y="0"/>
                </a:lnTo>
                <a:close/>
              </a:path>
            </a:pathLst>
          </a:custGeom>
          <a:solidFill>
            <a:srgbClr val="50B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61388" y="5091686"/>
            <a:ext cx="8729980" cy="1123315"/>
          </a:xfrm>
          <a:custGeom>
            <a:avLst/>
            <a:gdLst/>
            <a:ahLst/>
            <a:cxnLst/>
            <a:rect l="l" t="t" r="r" b="b"/>
            <a:pathLst>
              <a:path w="8729980" h="1123314">
                <a:moveTo>
                  <a:pt x="0" y="187197"/>
                </a:moveTo>
                <a:lnTo>
                  <a:pt x="6686" y="137431"/>
                </a:lnTo>
                <a:lnTo>
                  <a:pt x="25557" y="92713"/>
                </a:lnTo>
                <a:lnTo>
                  <a:pt x="54827" y="54827"/>
                </a:lnTo>
                <a:lnTo>
                  <a:pt x="92713" y="25557"/>
                </a:lnTo>
                <a:lnTo>
                  <a:pt x="137431" y="6686"/>
                </a:lnTo>
                <a:lnTo>
                  <a:pt x="187198" y="0"/>
                </a:lnTo>
                <a:lnTo>
                  <a:pt x="8542274" y="0"/>
                </a:lnTo>
                <a:lnTo>
                  <a:pt x="8592040" y="6686"/>
                </a:lnTo>
                <a:lnTo>
                  <a:pt x="8636758" y="25557"/>
                </a:lnTo>
                <a:lnTo>
                  <a:pt x="8674644" y="54827"/>
                </a:lnTo>
                <a:lnTo>
                  <a:pt x="8703914" y="92713"/>
                </a:lnTo>
                <a:lnTo>
                  <a:pt x="8722785" y="137431"/>
                </a:lnTo>
                <a:lnTo>
                  <a:pt x="8729472" y="187197"/>
                </a:lnTo>
                <a:lnTo>
                  <a:pt x="8729472" y="935977"/>
                </a:lnTo>
                <a:lnTo>
                  <a:pt x="8722785" y="985744"/>
                </a:lnTo>
                <a:lnTo>
                  <a:pt x="8703914" y="1030464"/>
                </a:lnTo>
                <a:lnTo>
                  <a:pt x="8674644" y="1068354"/>
                </a:lnTo>
                <a:lnTo>
                  <a:pt x="8636758" y="1097627"/>
                </a:lnTo>
                <a:lnTo>
                  <a:pt x="8592040" y="1116500"/>
                </a:lnTo>
                <a:lnTo>
                  <a:pt x="8542274" y="1123187"/>
                </a:lnTo>
                <a:lnTo>
                  <a:pt x="187198" y="1123187"/>
                </a:lnTo>
                <a:lnTo>
                  <a:pt x="137431" y="1116500"/>
                </a:lnTo>
                <a:lnTo>
                  <a:pt x="92713" y="1097627"/>
                </a:lnTo>
                <a:lnTo>
                  <a:pt x="54827" y="1068354"/>
                </a:lnTo>
                <a:lnTo>
                  <a:pt x="25557" y="1030464"/>
                </a:lnTo>
                <a:lnTo>
                  <a:pt x="6686" y="985744"/>
                </a:lnTo>
                <a:lnTo>
                  <a:pt x="0" y="935977"/>
                </a:lnTo>
                <a:lnTo>
                  <a:pt x="0" y="187197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1275" rIns="0" bIns="0" rtlCol="0" vert="horz">
            <a:spAutoFit/>
          </a:bodyPr>
          <a:lstStyle/>
          <a:p>
            <a:pPr marL="12700" marR="8255">
              <a:lnSpc>
                <a:spcPts val="2460"/>
              </a:lnSpc>
              <a:spcBef>
                <a:spcPts val="325"/>
              </a:spcBef>
            </a:pPr>
            <a:r>
              <a:rPr dirty="0" spc="-5"/>
              <a:t>When software components are grouped based on their purpose,  they form a layered</a:t>
            </a:r>
            <a:r>
              <a:rPr dirty="0" spc="10"/>
              <a:t> </a:t>
            </a:r>
            <a:r>
              <a:rPr dirty="0" spc="-5"/>
              <a:t>architecture.</a:t>
            </a: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2700" marR="339090">
              <a:lnSpc>
                <a:spcPts val="2460"/>
              </a:lnSpc>
              <a:spcBef>
                <a:spcPts val="2295"/>
              </a:spcBef>
            </a:pPr>
            <a:r>
              <a:rPr dirty="0" spc="-5"/>
              <a:t>Layered architecture is mainly used for creating </a:t>
            </a:r>
            <a:r>
              <a:rPr dirty="0"/>
              <a:t>an </a:t>
            </a:r>
            <a:r>
              <a:rPr dirty="0" spc="-5"/>
              <a:t>enterprise-  reusable domain</a:t>
            </a:r>
            <a:r>
              <a:rPr dirty="0" spc="10"/>
              <a:t> </a:t>
            </a:r>
            <a:r>
              <a:rPr dirty="0" spc="-5"/>
              <a:t>model.</a:t>
            </a: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2700" marR="461009">
              <a:lnSpc>
                <a:spcPts val="2460"/>
              </a:lnSpc>
              <a:spcBef>
                <a:spcPts val="2295"/>
              </a:spcBef>
            </a:pPr>
            <a:r>
              <a:rPr dirty="0" spc="-5"/>
              <a:t>These distributed design applications are scalable, extensible,  maintainable, </a:t>
            </a:r>
            <a:r>
              <a:rPr dirty="0"/>
              <a:t>and </a:t>
            </a:r>
            <a:r>
              <a:rPr dirty="0" spc="-5"/>
              <a:t>highly</a:t>
            </a:r>
            <a:r>
              <a:rPr dirty="0" spc="-15"/>
              <a:t> </a:t>
            </a:r>
            <a:r>
              <a:rPr dirty="0" spc="-5"/>
              <a:t>adaptable.</a:t>
            </a: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ts val="2460"/>
              </a:lnSpc>
              <a:spcBef>
                <a:spcPts val="2295"/>
              </a:spcBef>
            </a:pPr>
            <a:r>
              <a:rPr dirty="0" spc="-5"/>
              <a:t>Developers can implement Data Access Layer </a:t>
            </a:r>
            <a:r>
              <a:rPr dirty="0"/>
              <a:t>as </a:t>
            </a:r>
            <a:r>
              <a:rPr dirty="0" spc="-5"/>
              <a:t>a separate </a:t>
            </a:r>
            <a:r>
              <a:rPr dirty="0"/>
              <a:t>Class  </a:t>
            </a:r>
            <a:r>
              <a:rPr dirty="0" spc="-5"/>
              <a:t>Library </a:t>
            </a:r>
            <a:r>
              <a:rPr dirty="0"/>
              <a:t>and </a:t>
            </a:r>
            <a:r>
              <a:rPr dirty="0" spc="-5"/>
              <a:t>reference it in the </a:t>
            </a:r>
            <a:r>
              <a:rPr dirty="0" spc="-10"/>
              <a:t>MVC</a:t>
            </a:r>
            <a:r>
              <a:rPr dirty="0" spc="40"/>
              <a:t> </a:t>
            </a:r>
            <a:r>
              <a:rPr dirty="0" spc="-5"/>
              <a:t>Project.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0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45"/>
              <a:t> </a:t>
            </a:r>
            <a:r>
              <a:rPr dirty="0"/>
              <a:t>12</a:t>
            </a:r>
          </a:p>
        </p:txBody>
      </p:sp>
      <p:sp>
        <p:nvSpPr>
          <p:cNvPr id="12" name="object 12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1013" y="107962"/>
            <a:ext cx="179451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Su</a:t>
            </a:r>
            <a:r>
              <a:rPr dirty="0"/>
              <a:t>mm</a:t>
            </a:r>
            <a:r>
              <a:rPr dirty="0" spc="5"/>
              <a:t>a</a:t>
            </a:r>
            <a:r>
              <a:rPr dirty="0" spc="-10"/>
              <a:t>r</a:t>
            </a:r>
            <a:r>
              <a:rPr dirty="0"/>
              <a:t>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0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45"/>
              <a:t> </a:t>
            </a:r>
            <a:r>
              <a:rPr dirty="0"/>
              <a:t>12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7108" y="1060522"/>
            <a:ext cx="11089005" cy="5420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698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Razor is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 markup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language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used at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the server-side. It uses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 markup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syntax to 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embed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into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Web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pages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server-based code,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such as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Visual Basic and</a:t>
            </a:r>
            <a:r>
              <a:rPr dirty="0" sz="2400" spc="-3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C#.</a:t>
            </a:r>
            <a:endParaRPr sz="2400">
              <a:latin typeface="Book Antiqua"/>
              <a:cs typeface="Book Antiqu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Razor supports both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C#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and VB. It is compact,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easy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to learn, and</a:t>
            </a:r>
            <a:r>
              <a:rPr dirty="0" sz="2400" spc="9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IntelliSense.</a:t>
            </a:r>
            <a:endParaRPr sz="2400">
              <a:latin typeface="Book Antiqua"/>
              <a:cs typeface="Book Antiqua"/>
            </a:endParaRPr>
          </a:p>
          <a:p>
            <a:pPr marL="355600" marR="6350" indent="-342900">
              <a:lnSpc>
                <a:spcPct val="100000"/>
              </a:lnSpc>
              <a:spcBef>
                <a:spcPts val="1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HTML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content and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Razor code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are the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two types of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content that are seen on a 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Razor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Web</a:t>
            </a:r>
            <a:r>
              <a:rPr dirty="0" sz="2400" spc="-1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page.</a:t>
            </a:r>
            <a:endParaRPr sz="2400">
              <a:latin typeface="Book Antiqua"/>
              <a:cs typeface="Book Antiqu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Server-side code is written along with HTML code starting with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@</a:t>
            </a:r>
            <a:r>
              <a:rPr dirty="0" sz="2400" spc="13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symbol.</a:t>
            </a:r>
            <a:endParaRPr sz="2400">
              <a:latin typeface="Book Antiqua"/>
              <a:cs typeface="Book Antiqua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Verifying the identity of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 user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is called</a:t>
            </a:r>
            <a:r>
              <a:rPr dirty="0" sz="2400" spc="6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authentication.</a:t>
            </a:r>
            <a:endParaRPr sz="2400">
              <a:latin typeface="Book Antiqua"/>
              <a:cs typeface="Book Antiqua"/>
            </a:endParaRPr>
          </a:p>
          <a:p>
            <a:pPr marL="355600" marR="6350" indent="-342900">
              <a:lnSpc>
                <a:spcPct val="100000"/>
              </a:lnSpc>
              <a:spcBef>
                <a:spcPts val="1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Partial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view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is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an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exclusive view capable of rendering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portion of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the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view  content.</a:t>
            </a:r>
            <a:endParaRPr sz="2400">
              <a:latin typeface="Book Antiqua"/>
              <a:cs typeface="Book Antiqua"/>
            </a:endParaRPr>
          </a:p>
          <a:p>
            <a:pPr marL="355600" marR="5080" indent="-342900">
              <a:lnSpc>
                <a:spcPct val="100000"/>
              </a:lnSpc>
              <a:spcBef>
                <a:spcPts val="1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Data access layer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can be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created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as a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separate class library and referenced into 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an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ASP.NET MVC</a:t>
            </a:r>
            <a:r>
              <a:rPr dirty="0" sz="2400" spc="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application.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324866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Session</a:t>
            </a:r>
            <a:r>
              <a:rPr dirty="0" spc="-45"/>
              <a:t> </a:t>
            </a:r>
            <a:r>
              <a:rPr dirty="0"/>
              <a:t>Overview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0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45"/>
              <a:t> </a:t>
            </a:r>
            <a:r>
              <a:rPr dirty="0"/>
              <a:t>12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0492" y="1570940"/>
            <a:ext cx="6396990" cy="2814320"/>
          </a:xfrm>
          <a:prstGeom prst="rect">
            <a:avLst/>
          </a:prstGeom>
        </p:spPr>
        <p:txBody>
          <a:bodyPr wrap="square" lIns="0" tIns="20447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61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List the differences between Razor and</a:t>
            </a:r>
            <a:r>
              <a:rPr dirty="0" sz="2400" spc="2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ASPX</a:t>
            </a:r>
            <a:endParaRPr sz="2400">
              <a:latin typeface="Book Antiqua"/>
              <a:cs typeface="Book Antiqua"/>
            </a:endParaRPr>
          </a:p>
          <a:p>
            <a:pPr marL="287020" indent="-274320">
              <a:lnSpc>
                <a:spcPct val="100000"/>
              </a:lnSpc>
              <a:spcBef>
                <a:spcPts val="151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Define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Razor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in ASP.NET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MVC</a:t>
            </a:r>
            <a:endParaRPr sz="2400">
              <a:latin typeface="Book Antiqua"/>
              <a:cs typeface="Book Antiqua"/>
            </a:endParaRPr>
          </a:p>
          <a:p>
            <a:pPr marL="287020" indent="-274320">
              <a:lnSpc>
                <a:spcPct val="100000"/>
              </a:lnSpc>
              <a:spcBef>
                <a:spcPts val="151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Explain the various security options in</a:t>
            </a:r>
            <a:r>
              <a:rPr dirty="0" sz="2400" spc="4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MVC</a:t>
            </a:r>
            <a:endParaRPr sz="2400">
              <a:latin typeface="Book Antiqua"/>
              <a:cs typeface="Book Antiqua"/>
            </a:endParaRPr>
          </a:p>
          <a:p>
            <a:pPr marL="287020" indent="-274320">
              <a:lnSpc>
                <a:spcPct val="100000"/>
              </a:lnSpc>
              <a:spcBef>
                <a:spcPts val="151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Explain how to create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partial</a:t>
            </a:r>
            <a:r>
              <a:rPr dirty="0" sz="2400" spc="3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view</a:t>
            </a:r>
            <a:endParaRPr sz="2400">
              <a:latin typeface="Book Antiqua"/>
              <a:cs typeface="Book Antiqua"/>
            </a:endParaRPr>
          </a:p>
          <a:p>
            <a:pPr marL="287020" indent="-274320">
              <a:lnSpc>
                <a:spcPct val="100000"/>
              </a:lnSpc>
              <a:spcBef>
                <a:spcPts val="151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Describe data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access</a:t>
            </a:r>
            <a:r>
              <a:rPr dirty="0" sz="2400" spc="-3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layers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3919854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Introduction to</a:t>
            </a:r>
            <a:r>
              <a:rPr dirty="0" spc="-30"/>
              <a:t> </a:t>
            </a:r>
            <a:r>
              <a:rPr dirty="0"/>
              <a:t>Razor</a:t>
            </a:r>
          </a:p>
        </p:txBody>
      </p:sp>
      <p:sp>
        <p:nvSpPr>
          <p:cNvPr id="3" name="object 3"/>
          <p:cNvSpPr/>
          <p:nvPr/>
        </p:nvSpPr>
        <p:spPr>
          <a:xfrm>
            <a:off x="172212" y="1063758"/>
            <a:ext cx="6736080" cy="954405"/>
          </a:xfrm>
          <a:custGeom>
            <a:avLst/>
            <a:gdLst/>
            <a:ahLst/>
            <a:cxnLst/>
            <a:rect l="l" t="t" r="r" b="b"/>
            <a:pathLst>
              <a:path w="6736080" h="954405">
                <a:moveTo>
                  <a:pt x="6577076" y="0"/>
                </a:moveTo>
                <a:lnTo>
                  <a:pt x="159004" y="0"/>
                </a:lnTo>
                <a:lnTo>
                  <a:pt x="108749" y="8105"/>
                </a:lnTo>
                <a:lnTo>
                  <a:pt x="65101" y="30677"/>
                </a:lnTo>
                <a:lnTo>
                  <a:pt x="30680" y="65096"/>
                </a:lnTo>
                <a:lnTo>
                  <a:pt x="8106" y="108744"/>
                </a:lnTo>
                <a:lnTo>
                  <a:pt x="0" y="159003"/>
                </a:lnTo>
                <a:lnTo>
                  <a:pt x="0" y="795007"/>
                </a:lnTo>
                <a:lnTo>
                  <a:pt x="8106" y="845268"/>
                </a:lnTo>
                <a:lnTo>
                  <a:pt x="30680" y="888919"/>
                </a:lnTo>
                <a:lnTo>
                  <a:pt x="65101" y="923342"/>
                </a:lnTo>
                <a:lnTo>
                  <a:pt x="108749" y="945917"/>
                </a:lnTo>
                <a:lnTo>
                  <a:pt x="159004" y="954023"/>
                </a:lnTo>
                <a:lnTo>
                  <a:pt x="6577076" y="954023"/>
                </a:lnTo>
                <a:lnTo>
                  <a:pt x="6627330" y="945917"/>
                </a:lnTo>
                <a:lnTo>
                  <a:pt x="6670978" y="923342"/>
                </a:lnTo>
                <a:lnTo>
                  <a:pt x="6705399" y="888919"/>
                </a:lnTo>
                <a:lnTo>
                  <a:pt x="6727973" y="845268"/>
                </a:lnTo>
                <a:lnTo>
                  <a:pt x="6736080" y="795007"/>
                </a:lnTo>
                <a:lnTo>
                  <a:pt x="6736080" y="159003"/>
                </a:lnTo>
                <a:lnTo>
                  <a:pt x="6727973" y="108744"/>
                </a:lnTo>
                <a:lnTo>
                  <a:pt x="6705399" y="65096"/>
                </a:lnTo>
                <a:lnTo>
                  <a:pt x="6670978" y="30677"/>
                </a:lnTo>
                <a:lnTo>
                  <a:pt x="6627330" y="8105"/>
                </a:lnTo>
                <a:lnTo>
                  <a:pt x="6577076" y="0"/>
                </a:lnTo>
                <a:close/>
              </a:path>
            </a:pathLst>
          </a:custGeom>
          <a:solidFill>
            <a:srgbClr val="9597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2212" y="1063758"/>
            <a:ext cx="6736080" cy="954405"/>
          </a:xfrm>
          <a:custGeom>
            <a:avLst/>
            <a:gdLst/>
            <a:ahLst/>
            <a:cxnLst/>
            <a:rect l="l" t="t" r="r" b="b"/>
            <a:pathLst>
              <a:path w="6736080" h="954405">
                <a:moveTo>
                  <a:pt x="0" y="159003"/>
                </a:moveTo>
                <a:lnTo>
                  <a:pt x="8106" y="108744"/>
                </a:lnTo>
                <a:lnTo>
                  <a:pt x="30680" y="65096"/>
                </a:lnTo>
                <a:lnTo>
                  <a:pt x="65101" y="30677"/>
                </a:lnTo>
                <a:lnTo>
                  <a:pt x="108749" y="8105"/>
                </a:lnTo>
                <a:lnTo>
                  <a:pt x="159004" y="0"/>
                </a:lnTo>
                <a:lnTo>
                  <a:pt x="6577076" y="0"/>
                </a:lnTo>
                <a:lnTo>
                  <a:pt x="6627330" y="8105"/>
                </a:lnTo>
                <a:lnTo>
                  <a:pt x="6670978" y="30677"/>
                </a:lnTo>
                <a:lnTo>
                  <a:pt x="6705399" y="65096"/>
                </a:lnTo>
                <a:lnTo>
                  <a:pt x="6727973" y="108744"/>
                </a:lnTo>
                <a:lnTo>
                  <a:pt x="6736080" y="159003"/>
                </a:lnTo>
                <a:lnTo>
                  <a:pt x="6736080" y="795007"/>
                </a:lnTo>
                <a:lnTo>
                  <a:pt x="6727973" y="845268"/>
                </a:lnTo>
                <a:lnTo>
                  <a:pt x="6705399" y="888919"/>
                </a:lnTo>
                <a:lnTo>
                  <a:pt x="6670978" y="923342"/>
                </a:lnTo>
                <a:lnTo>
                  <a:pt x="6627330" y="945917"/>
                </a:lnTo>
                <a:lnTo>
                  <a:pt x="6577076" y="954023"/>
                </a:lnTo>
                <a:lnTo>
                  <a:pt x="159004" y="954023"/>
                </a:lnTo>
                <a:lnTo>
                  <a:pt x="108749" y="945917"/>
                </a:lnTo>
                <a:lnTo>
                  <a:pt x="65101" y="923342"/>
                </a:lnTo>
                <a:lnTo>
                  <a:pt x="30680" y="888919"/>
                </a:lnTo>
                <a:lnTo>
                  <a:pt x="8106" y="845268"/>
                </a:lnTo>
                <a:lnTo>
                  <a:pt x="0" y="795007"/>
                </a:lnTo>
                <a:lnTo>
                  <a:pt x="0" y="15900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81556" y="1203009"/>
            <a:ext cx="6095365" cy="61468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320"/>
              </a:spcBef>
            </a:pP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Razor is a popular view-engine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or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a markup</a:t>
            </a:r>
            <a:r>
              <a:rPr dirty="0" sz="2000" spc="-15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language  used at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the</a:t>
            </a:r>
            <a:r>
              <a:rPr dirty="0" sz="2000" spc="-3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server-side.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2212" y="2165610"/>
            <a:ext cx="6736080" cy="954405"/>
          </a:xfrm>
          <a:custGeom>
            <a:avLst/>
            <a:gdLst/>
            <a:ahLst/>
            <a:cxnLst/>
            <a:rect l="l" t="t" r="r" b="b"/>
            <a:pathLst>
              <a:path w="6736080" h="954405">
                <a:moveTo>
                  <a:pt x="6577076" y="0"/>
                </a:moveTo>
                <a:lnTo>
                  <a:pt x="159004" y="0"/>
                </a:lnTo>
                <a:lnTo>
                  <a:pt x="108749" y="8105"/>
                </a:lnTo>
                <a:lnTo>
                  <a:pt x="65101" y="30677"/>
                </a:lnTo>
                <a:lnTo>
                  <a:pt x="30680" y="65096"/>
                </a:lnTo>
                <a:lnTo>
                  <a:pt x="8106" y="108744"/>
                </a:lnTo>
                <a:lnTo>
                  <a:pt x="0" y="159003"/>
                </a:lnTo>
                <a:lnTo>
                  <a:pt x="0" y="795007"/>
                </a:lnTo>
                <a:lnTo>
                  <a:pt x="8106" y="845268"/>
                </a:lnTo>
                <a:lnTo>
                  <a:pt x="30680" y="888919"/>
                </a:lnTo>
                <a:lnTo>
                  <a:pt x="65101" y="923342"/>
                </a:lnTo>
                <a:lnTo>
                  <a:pt x="108749" y="945917"/>
                </a:lnTo>
                <a:lnTo>
                  <a:pt x="159004" y="954023"/>
                </a:lnTo>
                <a:lnTo>
                  <a:pt x="6577076" y="954023"/>
                </a:lnTo>
                <a:lnTo>
                  <a:pt x="6627330" y="945917"/>
                </a:lnTo>
                <a:lnTo>
                  <a:pt x="6670978" y="923342"/>
                </a:lnTo>
                <a:lnTo>
                  <a:pt x="6705399" y="888919"/>
                </a:lnTo>
                <a:lnTo>
                  <a:pt x="6727973" y="845268"/>
                </a:lnTo>
                <a:lnTo>
                  <a:pt x="6736080" y="795007"/>
                </a:lnTo>
                <a:lnTo>
                  <a:pt x="6736080" y="159003"/>
                </a:lnTo>
                <a:lnTo>
                  <a:pt x="6727973" y="108744"/>
                </a:lnTo>
                <a:lnTo>
                  <a:pt x="6705399" y="65096"/>
                </a:lnTo>
                <a:lnTo>
                  <a:pt x="6670978" y="30677"/>
                </a:lnTo>
                <a:lnTo>
                  <a:pt x="6627330" y="8105"/>
                </a:lnTo>
                <a:lnTo>
                  <a:pt x="6577076" y="0"/>
                </a:lnTo>
                <a:close/>
              </a:path>
            </a:pathLst>
          </a:custGeom>
          <a:solidFill>
            <a:srgbClr val="88B0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2212" y="2165610"/>
            <a:ext cx="6736080" cy="954405"/>
          </a:xfrm>
          <a:custGeom>
            <a:avLst/>
            <a:gdLst/>
            <a:ahLst/>
            <a:cxnLst/>
            <a:rect l="l" t="t" r="r" b="b"/>
            <a:pathLst>
              <a:path w="6736080" h="954405">
                <a:moveTo>
                  <a:pt x="0" y="159003"/>
                </a:moveTo>
                <a:lnTo>
                  <a:pt x="8106" y="108744"/>
                </a:lnTo>
                <a:lnTo>
                  <a:pt x="30680" y="65096"/>
                </a:lnTo>
                <a:lnTo>
                  <a:pt x="65101" y="30677"/>
                </a:lnTo>
                <a:lnTo>
                  <a:pt x="108749" y="8105"/>
                </a:lnTo>
                <a:lnTo>
                  <a:pt x="159004" y="0"/>
                </a:lnTo>
                <a:lnTo>
                  <a:pt x="6577076" y="0"/>
                </a:lnTo>
                <a:lnTo>
                  <a:pt x="6627330" y="8105"/>
                </a:lnTo>
                <a:lnTo>
                  <a:pt x="6670978" y="30677"/>
                </a:lnTo>
                <a:lnTo>
                  <a:pt x="6705399" y="65096"/>
                </a:lnTo>
                <a:lnTo>
                  <a:pt x="6727973" y="108744"/>
                </a:lnTo>
                <a:lnTo>
                  <a:pt x="6736080" y="159003"/>
                </a:lnTo>
                <a:lnTo>
                  <a:pt x="6736080" y="795007"/>
                </a:lnTo>
                <a:lnTo>
                  <a:pt x="6727973" y="845268"/>
                </a:lnTo>
                <a:lnTo>
                  <a:pt x="6705399" y="888919"/>
                </a:lnTo>
                <a:lnTo>
                  <a:pt x="6670978" y="923342"/>
                </a:lnTo>
                <a:lnTo>
                  <a:pt x="6627330" y="945917"/>
                </a:lnTo>
                <a:lnTo>
                  <a:pt x="6577076" y="954023"/>
                </a:lnTo>
                <a:lnTo>
                  <a:pt x="159004" y="954023"/>
                </a:lnTo>
                <a:lnTo>
                  <a:pt x="108749" y="945917"/>
                </a:lnTo>
                <a:lnTo>
                  <a:pt x="65101" y="923342"/>
                </a:lnTo>
                <a:lnTo>
                  <a:pt x="30680" y="888919"/>
                </a:lnTo>
                <a:lnTo>
                  <a:pt x="8106" y="845268"/>
                </a:lnTo>
                <a:lnTo>
                  <a:pt x="0" y="795007"/>
                </a:lnTo>
                <a:lnTo>
                  <a:pt x="0" y="15900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1556" y="2304610"/>
            <a:ext cx="5756275" cy="61468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320"/>
              </a:spcBef>
            </a:pP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Both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HTML and server-side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code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are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employed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for 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writing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Razor</a:t>
            </a:r>
            <a:r>
              <a:rPr dirty="0" sz="2000" spc="-4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syntax.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2212" y="3267462"/>
            <a:ext cx="6736080" cy="954405"/>
          </a:xfrm>
          <a:custGeom>
            <a:avLst/>
            <a:gdLst/>
            <a:ahLst/>
            <a:cxnLst/>
            <a:rect l="l" t="t" r="r" b="b"/>
            <a:pathLst>
              <a:path w="6736080" h="954404">
                <a:moveTo>
                  <a:pt x="6577076" y="0"/>
                </a:moveTo>
                <a:lnTo>
                  <a:pt x="159004" y="0"/>
                </a:lnTo>
                <a:lnTo>
                  <a:pt x="108749" y="8105"/>
                </a:lnTo>
                <a:lnTo>
                  <a:pt x="65101" y="30677"/>
                </a:lnTo>
                <a:lnTo>
                  <a:pt x="30680" y="65096"/>
                </a:lnTo>
                <a:lnTo>
                  <a:pt x="8106" y="108744"/>
                </a:lnTo>
                <a:lnTo>
                  <a:pt x="0" y="159003"/>
                </a:lnTo>
                <a:lnTo>
                  <a:pt x="0" y="795007"/>
                </a:lnTo>
                <a:lnTo>
                  <a:pt x="8106" y="845268"/>
                </a:lnTo>
                <a:lnTo>
                  <a:pt x="30680" y="888919"/>
                </a:lnTo>
                <a:lnTo>
                  <a:pt x="65101" y="923342"/>
                </a:lnTo>
                <a:lnTo>
                  <a:pt x="108749" y="945917"/>
                </a:lnTo>
                <a:lnTo>
                  <a:pt x="159004" y="954023"/>
                </a:lnTo>
                <a:lnTo>
                  <a:pt x="6577076" y="954023"/>
                </a:lnTo>
                <a:lnTo>
                  <a:pt x="6627330" y="945917"/>
                </a:lnTo>
                <a:lnTo>
                  <a:pt x="6670978" y="923342"/>
                </a:lnTo>
                <a:lnTo>
                  <a:pt x="6705399" y="888919"/>
                </a:lnTo>
                <a:lnTo>
                  <a:pt x="6727973" y="845268"/>
                </a:lnTo>
                <a:lnTo>
                  <a:pt x="6736080" y="795007"/>
                </a:lnTo>
                <a:lnTo>
                  <a:pt x="6736080" y="159003"/>
                </a:lnTo>
                <a:lnTo>
                  <a:pt x="6727973" y="108744"/>
                </a:lnTo>
                <a:lnTo>
                  <a:pt x="6705399" y="65096"/>
                </a:lnTo>
                <a:lnTo>
                  <a:pt x="6670978" y="30677"/>
                </a:lnTo>
                <a:lnTo>
                  <a:pt x="6627330" y="8105"/>
                </a:lnTo>
                <a:lnTo>
                  <a:pt x="6577076" y="0"/>
                </a:lnTo>
                <a:close/>
              </a:path>
            </a:pathLst>
          </a:custGeom>
          <a:solidFill>
            <a:srgbClr val="6CC7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2212" y="3267462"/>
            <a:ext cx="6736080" cy="954405"/>
          </a:xfrm>
          <a:custGeom>
            <a:avLst/>
            <a:gdLst/>
            <a:ahLst/>
            <a:cxnLst/>
            <a:rect l="l" t="t" r="r" b="b"/>
            <a:pathLst>
              <a:path w="6736080" h="954404">
                <a:moveTo>
                  <a:pt x="0" y="159003"/>
                </a:moveTo>
                <a:lnTo>
                  <a:pt x="8106" y="108744"/>
                </a:lnTo>
                <a:lnTo>
                  <a:pt x="30680" y="65096"/>
                </a:lnTo>
                <a:lnTo>
                  <a:pt x="65101" y="30677"/>
                </a:lnTo>
                <a:lnTo>
                  <a:pt x="108749" y="8105"/>
                </a:lnTo>
                <a:lnTo>
                  <a:pt x="159004" y="0"/>
                </a:lnTo>
                <a:lnTo>
                  <a:pt x="6577076" y="0"/>
                </a:lnTo>
                <a:lnTo>
                  <a:pt x="6627330" y="8105"/>
                </a:lnTo>
                <a:lnTo>
                  <a:pt x="6670978" y="30677"/>
                </a:lnTo>
                <a:lnTo>
                  <a:pt x="6705399" y="65096"/>
                </a:lnTo>
                <a:lnTo>
                  <a:pt x="6727973" y="108744"/>
                </a:lnTo>
                <a:lnTo>
                  <a:pt x="6736080" y="159003"/>
                </a:lnTo>
                <a:lnTo>
                  <a:pt x="6736080" y="795007"/>
                </a:lnTo>
                <a:lnTo>
                  <a:pt x="6727973" y="845268"/>
                </a:lnTo>
                <a:lnTo>
                  <a:pt x="6705399" y="888919"/>
                </a:lnTo>
                <a:lnTo>
                  <a:pt x="6670978" y="923342"/>
                </a:lnTo>
                <a:lnTo>
                  <a:pt x="6627330" y="945917"/>
                </a:lnTo>
                <a:lnTo>
                  <a:pt x="6577076" y="954023"/>
                </a:lnTo>
                <a:lnTo>
                  <a:pt x="159004" y="954023"/>
                </a:lnTo>
                <a:lnTo>
                  <a:pt x="108749" y="945917"/>
                </a:lnTo>
                <a:lnTo>
                  <a:pt x="65101" y="923342"/>
                </a:lnTo>
                <a:lnTo>
                  <a:pt x="30680" y="888919"/>
                </a:lnTo>
                <a:lnTo>
                  <a:pt x="8106" y="845268"/>
                </a:lnTo>
                <a:lnTo>
                  <a:pt x="0" y="795007"/>
                </a:lnTo>
                <a:lnTo>
                  <a:pt x="0" y="15900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81556" y="3406209"/>
            <a:ext cx="6359525" cy="6146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315"/>
              </a:lnSpc>
              <a:spcBef>
                <a:spcPts val="105"/>
              </a:spcBef>
            </a:pP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File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extensions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in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the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Razor view are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.vbhtml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for VB</a:t>
            </a:r>
            <a:r>
              <a:rPr dirty="0" sz="2000" spc="-9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and</a:t>
            </a:r>
            <a:endParaRPr sz="2000">
              <a:latin typeface="Book Antiqua"/>
              <a:cs typeface="Book Antiqua"/>
            </a:endParaRPr>
          </a:p>
          <a:p>
            <a:pPr marL="12700">
              <a:lnSpc>
                <a:spcPts val="2315"/>
              </a:lnSpc>
            </a:pP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.cshtml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for</a:t>
            </a:r>
            <a:r>
              <a:rPr dirty="0" sz="2000" spc="-1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C#.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2212" y="4367786"/>
            <a:ext cx="6736080" cy="955675"/>
          </a:xfrm>
          <a:custGeom>
            <a:avLst/>
            <a:gdLst/>
            <a:ahLst/>
            <a:cxnLst/>
            <a:rect l="l" t="t" r="r" b="b"/>
            <a:pathLst>
              <a:path w="6736080" h="955675">
                <a:moveTo>
                  <a:pt x="6576822" y="0"/>
                </a:moveTo>
                <a:lnTo>
                  <a:pt x="159258" y="0"/>
                </a:lnTo>
                <a:lnTo>
                  <a:pt x="108918" y="8118"/>
                </a:lnTo>
                <a:lnTo>
                  <a:pt x="65200" y="30726"/>
                </a:lnTo>
                <a:lnTo>
                  <a:pt x="30726" y="65200"/>
                </a:lnTo>
                <a:lnTo>
                  <a:pt x="8118" y="108918"/>
                </a:lnTo>
                <a:lnTo>
                  <a:pt x="0" y="159257"/>
                </a:lnTo>
                <a:lnTo>
                  <a:pt x="0" y="796289"/>
                </a:lnTo>
                <a:lnTo>
                  <a:pt x="8118" y="846624"/>
                </a:lnTo>
                <a:lnTo>
                  <a:pt x="30726" y="890342"/>
                </a:lnTo>
                <a:lnTo>
                  <a:pt x="65200" y="924818"/>
                </a:lnTo>
                <a:lnTo>
                  <a:pt x="108918" y="947428"/>
                </a:lnTo>
                <a:lnTo>
                  <a:pt x="159258" y="955547"/>
                </a:lnTo>
                <a:lnTo>
                  <a:pt x="6576822" y="955547"/>
                </a:lnTo>
                <a:lnTo>
                  <a:pt x="6627161" y="947428"/>
                </a:lnTo>
                <a:lnTo>
                  <a:pt x="6670879" y="924818"/>
                </a:lnTo>
                <a:lnTo>
                  <a:pt x="6705353" y="890342"/>
                </a:lnTo>
                <a:lnTo>
                  <a:pt x="6727961" y="846624"/>
                </a:lnTo>
                <a:lnTo>
                  <a:pt x="6736080" y="796289"/>
                </a:lnTo>
                <a:lnTo>
                  <a:pt x="6736080" y="159257"/>
                </a:lnTo>
                <a:lnTo>
                  <a:pt x="6727961" y="108918"/>
                </a:lnTo>
                <a:lnTo>
                  <a:pt x="6705353" y="65200"/>
                </a:lnTo>
                <a:lnTo>
                  <a:pt x="6670879" y="30726"/>
                </a:lnTo>
                <a:lnTo>
                  <a:pt x="6627161" y="8118"/>
                </a:lnTo>
                <a:lnTo>
                  <a:pt x="6576822" y="0"/>
                </a:lnTo>
                <a:close/>
              </a:path>
            </a:pathLst>
          </a:custGeom>
          <a:solidFill>
            <a:srgbClr val="5EDE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72212" y="4367786"/>
            <a:ext cx="6736080" cy="955675"/>
          </a:xfrm>
          <a:custGeom>
            <a:avLst/>
            <a:gdLst/>
            <a:ahLst/>
            <a:cxnLst/>
            <a:rect l="l" t="t" r="r" b="b"/>
            <a:pathLst>
              <a:path w="6736080" h="955675">
                <a:moveTo>
                  <a:pt x="0" y="159257"/>
                </a:moveTo>
                <a:lnTo>
                  <a:pt x="8118" y="108918"/>
                </a:lnTo>
                <a:lnTo>
                  <a:pt x="30726" y="65200"/>
                </a:lnTo>
                <a:lnTo>
                  <a:pt x="65200" y="30726"/>
                </a:lnTo>
                <a:lnTo>
                  <a:pt x="108918" y="8118"/>
                </a:lnTo>
                <a:lnTo>
                  <a:pt x="159258" y="0"/>
                </a:lnTo>
                <a:lnTo>
                  <a:pt x="6576822" y="0"/>
                </a:lnTo>
                <a:lnTo>
                  <a:pt x="6627161" y="8118"/>
                </a:lnTo>
                <a:lnTo>
                  <a:pt x="6670879" y="30726"/>
                </a:lnTo>
                <a:lnTo>
                  <a:pt x="6705353" y="65200"/>
                </a:lnTo>
                <a:lnTo>
                  <a:pt x="6727961" y="108918"/>
                </a:lnTo>
                <a:lnTo>
                  <a:pt x="6736080" y="159257"/>
                </a:lnTo>
                <a:lnTo>
                  <a:pt x="6736080" y="796289"/>
                </a:lnTo>
                <a:lnTo>
                  <a:pt x="6727961" y="846624"/>
                </a:lnTo>
                <a:lnTo>
                  <a:pt x="6705353" y="890342"/>
                </a:lnTo>
                <a:lnTo>
                  <a:pt x="6670879" y="924818"/>
                </a:lnTo>
                <a:lnTo>
                  <a:pt x="6627161" y="947428"/>
                </a:lnTo>
                <a:lnTo>
                  <a:pt x="6576822" y="955547"/>
                </a:lnTo>
                <a:lnTo>
                  <a:pt x="159258" y="955547"/>
                </a:lnTo>
                <a:lnTo>
                  <a:pt x="108918" y="947428"/>
                </a:lnTo>
                <a:lnTo>
                  <a:pt x="65200" y="924818"/>
                </a:lnTo>
                <a:lnTo>
                  <a:pt x="30726" y="890342"/>
                </a:lnTo>
                <a:lnTo>
                  <a:pt x="8118" y="846624"/>
                </a:lnTo>
                <a:lnTo>
                  <a:pt x="0" y="796289"/>
                </a:lnTo>
                <a:lnTo>
                  <a:pt x="0" y="159257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81556" y="4507810"/>
            <a:ext cx="6054725" cy="61468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320"/>
              </a:spcBef>
            </a:pP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Razor Syntax is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Compact,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Easy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to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Learn and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supports  IntelliSense.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2212" y="5469638"/>
            <a:ext cx="6736080" cy="955675"/>
          </a:xfrm>
          <a:custGeom>
            <a:avLst/>
            <a:gdLst/>
            <a:ahLst/>
            <a:cxnLst/>
            <a:rect l="l" t="t" r="r" b="b"/>
            <a:pathLst>
              <a:path w="6736080" h="955675">
                <a:moveTo>
                  <a:pt x="6576822" y="0"/>
                </a:moveTo>
                <a:lnTo>
                  <a:pt x="159258" y="0"/>
                </a:lnTo>
                <a:lnTo>
                  <a:pt x="108918" y="8118"/>
                </a:lnTo>
                <a:lnTo>
                  <a:pt x="65200" y="30726"/>
                </a:lnTo>
                <a:lnTo>
                  <a:pt x="30726" y="65200"/>
                </a:lnTo>
                <a:lnTo>
                  <a:pt x="8118" y="108918"/>
                </a:lnTo>
                <a:lnTo>
                  <a:pt x="0" y="159257"/>
                </a:lnTo>
                <a:lnTo>
                  <a:pt x="0" y="796289"/>
                </a:lnTo>
                <a:lnTo>
                  <a:pt x="8118" y="846624"/>
                </a:lnTo>
                <a:lnTo>
                  <a:pt x="30726" y="890342"/>
                </a:lnTo>
                <a:lnTo>
                  <a:pt x="65200" y="924818"/>
                </a:lnTo>
                <a:lnTo>
                  <a:pt x="108918" y="947428"/>
                </a:lnTo>
                <a:lnTo>
                  <a:pt x="159258" y="955547"/>
                </a:lnTo>
                <a:lnTo>
                  <a:pt x="6576822" y="955547"/>
                </a:lnTo>
                <a:lnTo>
                  <a:pt x="6627161" y="947428"/>
                </a:lnTo>
                <a:lnTo>
                  <a:pt x="6670879" y="924818"/>
                </a:lnTo>
                <a:lnTo>
                  <a:pt x="6705353" y="890342"/>
                </a:lnTo>
                <a:lnTo>
                  <a:pt x="6727961" y="846624"/>
                </a:lnTo>
                <a:lnTo>
                  <a:pt x="6736080" y="796289"/>
                </a:lnTo>
                <a:lnTo>
                  <a:pt x="6736080" y="159257"/>
                </a:lnTo>
                <a:lnTo>
                  <a:pt x="6727961" y="108918"/>
                </a:lnTo>
                <a:lnTo>
                  <a:pt x="6705353" y="65200"/>
                </a:lnTo>
                <a:lnTo>
                  <a:pt x="6670879" y="30726"/>
                </a:lnTo>
                <a:lnTo>
                  <a:pt x="6627161" y="8118"/>
                </a:lnTo>
                <a:lnTo>
                  <a:pt x="6576822" y="0"/>
                </a:lnTo>
                <a:close/>
              </a:path>
            </a:pathLst>
          </a:custGeom>
          <a:solidFill>
            <a:srgbClr val="50B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72212" y="5469638"/>
            <a:ext cx="6736080" cy="955675"/>
          </a:xfrm>
          <a:custGeom>
            <a:avLst/>
            <a:gdLst/>
            <a:ahLst/>
            <a:cxnLst/>
            <a:rect l="l" t="t" r="r" b="b"/>
            <a:pathLst>
              <a:path w="6736080" h="955675">
                <a:moveTo>
                  <a:pt x="0" y="159257"/>
                </a:moveTo>
                <a:lnTo>
                  <a:pt x="8118" y="108918"/>
                </a:lnTo>
                <a:lnTo>
                  <a:pt x="30726" y="65200"/>
                </a:lnTo>
                <a:lnTo>
                  <a:pt x="65200" y="30726"/>
                </a:lnTo>
                <a:lnTo>
                  <a:pt x="108918" y="8118"/>
                </a:lnTo>
                <a:lnTo>
                  <a:pt x="159258" y="0"/>
                </a:lnTo>
                <a:lnTo>
                  <a:pt x="6576822" y="0"/>
                </a:lnTo>
                <a:lnTo>
                  <a:pt x="6627161" y="8118"/>
                </a:lnTo>
                <a:lnTo>
                  <a:pt x="6670879" y="30726"/>
                </a:lnTo>
                <a:lnTo>
                  <a:pt x="6705353" y="65200"/>
                </a:lnTo>
                <a:lnTo>
                  <a:pt x="6727961" y="108918"/>
                </a:lnTo>
                <a:lnTo>
                  <a:pt x="6736080" y="159257"/>
                </a:lnTo>
                <a:lnTo>
                  <a:pt x="6736080" y="796289"/>
                </a:lnTo>
                <a:lnTo>
                  <a:pt x="6727961" y="846624"/>
                </a:lnTo>
                <a:lnTo>
                  <a:pt x="6705353" y="890342"/>
                </a:lnTo>
                <a:lnTo>
                  <a:pt x="6670879" y="924818"/>
                </a:lnTo>
                <a:lnTo>
                  <a:pt x="6627161" y="947428"/>
                </a:lnTo>
                <a:lnTo>
                  <a:pt x="6576822" y="955547"/>
                </a:lnTo>
                <a:lnTo>
                  <a:pt x="159258" y="955547"/>
                </a:lnTo>
                <a:lnTo>
                  <a:pt x="108918" y="947428"/>
                </a:lnTo>
                <a:lnTo>
                  <a:pt x="65200" y="924818"/>
                </a:lnTo>
                <a:lnTo>
                  <a:pt x="30726" y="890342"/>
                </a:lnTo>
                <a:lnTo>
                  <a:pt x="8118" y="846624"/>
                </a:lnTo>
                <a:lnTo>
                  <a:pt x="0" y="796289"/>
                </a:lnTo>
                <a:lnTo>
                  <a:pt x="0" y="159257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81556" y="5609409"/>
            <a:ext cx="6198870" cy="61468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320"/>
              </a:spcBef>
            </a:pP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In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Visual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Studio </a:t>
            </a:r>
            <a:r>
              <a:rPr dirty="0" sz="2000" spc="5">
                <a:solidFill>
                  <a:srgbClr val="FFFFFF"/>
                </a:solidFill>
                <a:latin typeface="Book Antiqua"/>
                <a:cs typeface="Book Antiqua"/>
              </a:rPr>
              <a:t>2017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with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ASP.NET MVC, Razor</a:t>
            </a:r>
            <a:r>
              <a:rPr dirty="0" sz="2000" spc="-16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view  engine is built-in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by</a:t>
            </a:r>
            <a:r>
              <a:rPr dirty="0" sz="2000" spc="-6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default.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753856" y="1307591"/>
            <a:ext cx="1542415" cy="1690370"/>
          </a:xfrm>
          <a:custGeom>
            <a:avLst/>
            <a:gdLst/>
            <a:ahLst/>
            <a:cxnLst/>
            <a:rect l="l" t="t" r="r" b="b"/>
            <a:pathLst>
              <a:path w="1542415" h="1690370">
                <a:moveTo>
                  <a:pt x="771144" y="0"/>
                </a:moveTo>
                <a:lnTo>
                  <a:pt x="0" y="1690115"/>
                </a:lnTo>
                <a:lnTo>
                  <a:pt x="1542288" y="1690115"/>
                </a:lnTo>
                <a:lnTo>
                  <a:pt x="771144" y="0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753856" y="1307591"/>
            <a:ext cx="1542415" cy="1690370"/>
          </a:xfrm>
          <a:custGeom>
            <a:avLst/>
            <a:gdLst/>
            <a:ahLst/>
            <a:cxnLst/>
            <a:rect l="l" t="t" r="r" b="b"/>
            <a:pathLst>
              <a:path w="1542415" h="1690370">
                <a:moveTo>
                  <a:pt x="0" y="1690115"/>
                </a:moveTo>
                <a:lnTo>
                  <a:pt x="771144" y="0"/>
                </a:lnTo>
                <a:lnTo>
                  <a:pt x="1542288" y="1690115"/>
                </a:lnTo>
                <a:lnTo>
                  <a:pt x="0" y="1690115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9197572" y="1717207"/>
            <a:ext cx="711835" cy="735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6510">
              <a:lnSpc>
                <a:spcPct val="1294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Book Antiqua"/>
                <a:cs typeface="Book Antiqua"/>
              </a:rPr>
              <a:t>Razor  </a:t>
            </a: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S</a:t>
            </a:r>
            <a:r>
              <a:rPr dirty="0" sz="1800" spc="-10">
                <a:solidFill>
                  <a:srgbClr val="FFFFFF"/>
                </a:solidFill>
                <a:latin typeface="Book Antiqua"/>
                <a:cs typeface="Book Antiqua"/>
              </a:rPr>
              <a:t>y</a:t>
            </a:r>
            <a:r>
              <a:rPr dirty="0" sz="1800" spc="-5">
                <a:solidFill>
                  <a:srgbClr val="FFFFFF"/>
                </a:solidFill>
                <a:latin typeface="Book Antiqua"/>
                <a:cs typeface="Book Antiqua"/>
              </a:rPr>
              <a:t>n</a:t>
            </a: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tax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984235" y="2997707"/>
            <a:ext cx="3081655" cy="1689100"/>
          </a:xfrm>
          <a:custGeom>
            <a:avLst/>
            <a:gdLst/>
            <a:ahLst/>
            <a:cxnLst/>
            <a:rect l="l" t="t" r="r" b="b"/>
            <a:pathLst>
              <a:path w="3081654" h="1689100">
                <a:moveTo>
                  <a:pt x="2311222" y="0"/>
                </a:moveTo>
                <a:lnTo>
                  <a:pt x="770305" y="0"/>
                </a:lnTo>
                <a:lnTo>
                  <a:pt x="0" y="1688592"/>
                </a:lnTo>
                <a:lnTo>
                  <a:pt x="3081528" y="1688592"/>
                </a:lnTo>
                <a:lnTo>
                  <a:pt x="2311222" y="0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984235" y="2997707"/>
            <a:ext cx="3081655" cy="1689100"/>
          </a:xfrm>
          <a:custGeom>
            <a:avLst/>
            <a:gdLst/>
            <a:ahLst/>
            <a:cxnLst/>
            <a:rect l="l" t="t" r="r" b="b"/>
            <a:pathLst>
              <a:path w="3081654" h="1689100">
                <a:moveTo>
                  <a:pt x="0" y="1688592"/>
                </a:moveTo>
                <a:lnTo>
                  <a:pt x="770305" y="0"/>
                </a:lnTo>
                <a:lnTo>
                  <a:pt x="2311222" y="0"/>
                </a:lnTo>
                <a:lnTo>
                  <a:pt x="3081528" y="1688592"/>
                </a:lnTo>
                <a:lnTo>
                  <a:pt x="0" y="1688592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974993" y="3645669"/>
            <a:ext cx="10991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ASP.N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E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T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213092" y="4686300"/>
            <a:ext cx="4624070" cy="1689100"/>
          </a:xfrm>
          <a:custGeom>
            <a:avLst/>
            <a:gdLst/>
            <a:ahLst/>
            <a:cxnLst/>
            <a:rect l="l" t="t" r="r" b="b"/>
            <a:pathLst>
              <a:path w="4624070" h="1689100">
                <a:moveTo>
                  <a:pt x="3853510" y="0"/>
                </a:moveTo>
                <a:lnTo>
                  <a:pt x="770305" y="0"/>
                </a:lnTo>
                <a:lnTo>
                  <a:pt x="0" y="1688592"/>
                </a:lnTo>
                <a:lnTo>
                  <a:pt x="4623816" y="1688592"/>
                </a:lnTo>
                <a:lnTo>
                  <a:pt x="3853510" y="0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213092" y="4686300"/>
            <a:ext cx="4624070" cy="1689100"/>
          </a:xfrm>
          <a:custGeom>
            <a:avLst/>
            <a:gdLst/>
            <a:ahLst/>
            <a:cxnLst/>
            <a:rect l="l" t="t" r="r" b="b"/>
            <a:pathLst>
              <a:path w="4624070" h="1689100">
                <a:moveTo>
                  <a:pt x="0" y="1688592"/>
                </a:moveTo>
                <a:lnTo>
                  <a:pt x="770305" y="0"/>
                </a:lnTo>
                <a:lnTo>
                  <a:pt x="3853510" y="0"/>
                </a:lnTo>
                <a:lnTo>
                  <a:pt x="4623816" y="1688592"/>
                </a:lnTo>
                <a:lnTo>
                  <a:pt x="0" y="1688592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8339071" y="5298585"/>
            <a:ext cx="23729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.NET</a:t>
            </a:r>
            <a:r>
              <a:rPr dirty="0" sz="2400" spc="-5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Framework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0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45"/>
              <a:t> </a:t>
            </a:r>
            <a:r>
              <a:rPr dirty="0"/>
              <a:t>12</a:t>
            </a:r>
          </a:p>
        </p:txBody>
      </p:sp>
      <p:sp>
        <p:nvSpPr>
          <p:cNvPr id="27" name="object 27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52285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Rules of Razor </a:t>
            </a:r>
            <a:r>
              <a:rPr dirty="0" spc="-5"/>
              <a:t>Syntax </a:t>
            </a:r>
            <a:r>
              <a:rPr dirty="0"/>
              <a:t>for</a:t>
            </a:r>
            <a:r>
              <a:rPr dirty="0" spc="-95"/>
              <a:t> </a:t>
            </a:r>
            <a:r>
              <a:rPr dirty="0"/>
              <a:t>C#</a:t>
            </a:r>
          </a:p>
        </p:txBody>
      </p:sp>
      <p:sp>
        <p:nvSpPr>
          <p:cNvPr id="3" name="object 3"/>
          <p:cNvSpPr/>
          <p:nvPr/>
        </p:nvSpPr>
        <p:spPr>
          <a:xfrm>
            <a:off x="188976" y="1147573"/>
            <a:ext cx="6151245" cy="737870"/>
          </a:xfrm>
          <a:custGeom>
            <a:avLst/>
            <a:gdLst/>
            <a:ahLst/>
            <a:cxnLst/>
            <a:rect l="l" t="t" r="r" b="b"/>
            <a:pathLst>
              <a:path w="6151245" h="737869">
                <a:moveTo>
                  <a:pt x="6027928" y="0"/>
                </a:moveTo>
                <a:lnTo>
                  <a:pt x="122936" y="0"/>
                </a:lnTo>
                <a:lnTo>
                  <a:pt x="75084" y="9661"/>
                </a:lnTo>
                <a:lnTo>
                  <a:pt x="36007" y="36007"/>
                </a:lnTo>
                <a:lnTo>
                  <a:pt x="9661" y="75084"/>
                </a:lnTo>
                <a:lnTo>
                  <a:pt x="0" y="122936"/>
                </a:lnTo>
                <a:lnTo>
                  <a:pt x="0" y="614680"/>
                </a:lnTo>
                <a:lnTo>
                  <a:pt x="9661" y="662531"/>
                </a:lnTo>
                <a:lnTo>
                  <a:pt x="36007" y="701608"/>
                </a:lnTo>
                <a:lnTo>
                  <a:pt x="75084" y="727954"/>
                </a:lnTo>
                <a:lnTo>
                  <a:pt x="122936" y="737616"/>
                </a:lnTo>
                <a:lnTo>
                  <a:pt x="6027928" y="737616"/>
                </a:lnTo>
                <a:lnTo>
                  <a:pt x="6075779" y="727954"/>
                </a:lnTo>
                <a:lnTo>
                  <a:pt x="6114856" y="701608"/>
                </a:lnTo>
                <a:lnTo>
                  <a:pt x="6141202" y="662531"/>
                </a:lnTo>
                <a:lnTo>
                  <a:pt x="6150864" y="614680"/>
                </a:lnTo>
                <a:lnTo>
                  <a:pt x="6150864" y="122936"/>
                </a:lnTo>
                <a:lnTo>
                  <a:pt x="6141202" y="75084"/>
                </a:lnTo>
                <a:lnTo>
                  <a:pt x="6114856" y="36007"/>
                </a:lnTo>
                <a:lnTo>
                  <a:pt x="6075779" y="9661"/>
                </a:lnTo>
                <a:lnTo>
                  <a:pt x="6027928" y="0"/>
                </a:lnTo>
                <a:close/>
              </a:path>
            </a:pathLst>
          </a:custGeom>
          <a:solidFill>
            <a:srgbClr val="9597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8976" y="1147573"/>
            <a:ext cx="6151245" cy="737870"/>
          </a:xfrm>
          <a:custGeom>
            <a:avLst/>
            <a:gdLst/>
            <a:ahLst/>
            <a:cxnLst/>
            <a:rect l="l" t="t" r="r" b="b"/>
            <a:pathLst>
              <a:path w="6151245" h="737869">
                <a:moveTo>
                  <a:pt x="0" y="122936"/>
                </a:moveTo>
                <a:lnTo>
                  <a:pt x="9661" y="75084"/>
                </a:lnTo>
                <a:lnTo>
                  <a:pt x="36007" y="36007"/>
                </a:lnTo>
                <a:lnTo>
                  <a:pt x="75084" y="9661"/>
                </a:lnTo>
                <a:lnTo>
                  <a:pt x="122936" y="0"/>
                </a:lnTo>
                <a:lnTo>
                  <a:pt x="6027928" y="0"/>
                </a:lnTo>
                <a:lnTo>
                  <a:pt x="6075779" y="9661"/>
                </a:lnTo>
                <a:lnTo>
                  <a:pt x="6114856" y="36007"/>
                </a:lnTo>
                <a:lnTo>
                  <a:pt x="6141202" y="75084"/>
                </a:lnTo>
                <a:lnTo>
                  <a:pt x="6150864" y="122936"/>
                </a:lnTo>
                <a:lnTo>
                  <a:pt x="6150864" y="614680"/>
                </a:lnTo>
                <a:lnTo>
                  <a:pt x="6141202" y="662531"/>
                </a:lnTo>
                <a:lnTo>
                  <a:pt x="6114856" y="701608"/>
                </a:lnTo>
                <a:lnTo>
                  <a:pt x="6075779" y="727954"/>
                </a:lnTo>
                <a:lnTo>
                  <a:pt x="6027928" y="737616"/>
                </a:lnTo>
                <a:lnTo>
                  <a:pt x="122936" y="737616"/>
                </a:lnTo>
                <a:lnTo>
                  <a:pt x="75084" y="727954"/>
                </a:lnTo>
                <a:lnTo>
                  <a:pt x="36007" y="701608"/>
                </a:lnTo>
                <a:lnTo>
                  <a:pt x="9661" y="662531"/>
                </a:lnTo>
                <a:lnTo>
                  <a:pt x="0" y="614680"/>
                </a:lnTo>
                <a:lnTo>
                  <a:pt x="0" y="12293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8976" y="1895857"/>
            <a:ext cx="6151245" cy="737870"/>
          </a:xfrm>
          <a:custGeom>
            <a:avLst/>
            <a:gdLst/>
            <a:ahLst/>
            <a:cxnLst/>
            <a:rect l="l" t="t" r="r" b="b"/>
            <a:pathLst>
              <a:path w="6151245" h="737869">
                <a:moveTo>
                  <a:pt x="6027928" y="0"/>
                </a:moveTo>
                <a:lnTo>
                  <a:pt x="122936" y="0"/>
                </a:lnTo>
                <a:lnTo>
                  <a:pt x="75084" y="9661"/>
                </a:lnTo>
                <a:lnTo>
                  <a:pt x="36007" y="36007"/>
                </a:lnTo>
                <a:lnTo>
                  <a:pt x="9661" y="75084"/>
                </a:lnTo>
                <a:lnTo>
                  <a:pt x="0" y="122936"/>
                </a:lnTo>
                <a:lnTo>
                  <a:pt x="0" y="614680"/>
                </a:lnTo>
                <a:lnTo>
                  <a:pt x="9661" y="662531"/>
                </a:lnTo>
                <a:lnTo>
                  <a:pt x="36007" y="701608"/>
                </a:lnTo>
                <a:lnTo>
                  <a:pt x="75084" y="727954"/>
                </a:lnTo>
                <a:lnTo>
                  <a:pt x="122936" y="737616"/>
                </a:lnTo>
                <a:lnTo>
                  <a:pt x="6027928" y="737616"/>
                </a:lnTo>
                <a:lnTo>
                  <a:pt x="6075779" y="727954"/>
                </a:lnTo>
                <a:lnTo>
                  <a:pt x="6114856" y="701608"/>
                </a:lnTo>
                <a:lnTo>
                  <a:pt x="6141202" y="662531"/>
                </a:lnTo>
                <a:lnTo>
                  <a:pt x="6150864" y="614680"/>
                </a:lnTo>
                <a:lnTo>
                  <a:pt x="6150864" y="122936"/>
                </a:lnTo>
                <a:lnTo>
                  <a:pt x="6141202" y="75084"/>
                </a:lnTo>
                <a:lnTo>
                  <a:pt x="6114856" y="36007"/>
                </a:lnTo>
                <a:lnTo>
                  <a:pt x="6075779" y="9661"/>
                </a:lnTo>
                <a:lnTo>
                  <a:pt x="6027928" y="0"/>
                </a:lnTo>
                <a:close/>
              </a:path>
            </a:pathLst>
          </a:custGeom>
          <a:solidFill>
            <a:srgbClr val="92A8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8976" y="1895857"/>
            <a:ext cx="6151245" cy="737870"/>
          </a:xfrm>
          <a:custGeom>
            <a:avLst/>
            <a:gdLst/>
            <a:ahLst/>
            <a:cxnLst/>
            <a:rect l="l" t="t" r="r" b="b"/>
            <a:pathLst>
              <a:path w="6151245" h="737869">
                <a:moveTo>
                  <a:pt x="0" y="122936"/>
                </a:moveTo>
                <a:lnTo>
                  <a:pt x="9661" y="75084"/>
                </a:lnTo>
                <a:lnTo>
                  <a:pt x="36007" y="36007"/>
                </a:lnTo>
                <a:lnTo>
                  <a:pt x="75084" y="9661"/>
                </a:lnTo>
                <a:lnTo>
                  <a:pt x="122936" y="0"/>
                </a:lnTo>
                <a:lnTo>
                  <a:pt x="6027928" y="0"/>
                </a:lnTo>
                <a:lnTo>
                  <a:pt x="6075779" y="9661"/>
                </a:lnTo>
                <a:lnTo>
                  <a:pt x="6114856" y="36007"/>
                </a:lnTo>
                <a:lnTo>
                  <a:pt x="6141202" y="75084"/>
                </a:lnTo>
                <a:lnTo>
                  <a:pt x="6150864" y="122936"/>
                </a:lnTo>
                <a:lnTo>
                  <a:pt x="6150864" y="614680"/>
                </a:lnTo>
                <a:lnTo>
                  <a:pt x="6141202" y="662531"/>
                </a:lnTo>
                <a:lnTo>
                  <a:pt x="6114856" y="701608"/>
                </a:lnTo>
                <a:lnTo>
                  <a:pt x="6075779" y="727954"/>
                </a:lnTo>
                <a:lnTo>
                  <a:pt x="6027928" y="737616"/>
                </a:lnTo>
                <a:lnTo>
                  <a:pt x="122936" y="737616"/>
                </a:lnTo>
                <a:lnTo>
                  <a:pt x="75084" y="727954"/>
                </a:lnTo>
                <a:lnTo>
                  <a:pt x="36007" y="701608"/>
                </a:lnTo>
                <a:lnTo>
                  <a:pt x="9661" y="662531"/>
                </a:lnTo>
                <a:lnTo>
                  <a:pt x="0" y="614680"/>
                </a:lnTo>
                <a:lnTo>
                  <a:pt x="0" y="12293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8976" y="2644141"/>
            <a:ext cx="6151245" cy="737870"/>
          </a:xfrm>
          <a:custGeom>
            <a:avLst/>
            <a:gdLst/>
            <a:ahLst/>
            <a:cxnLst/>
            <a:rect l="l" t="t" r="r" b="b"/>
            <a:pathLst>
              <a:path w="6151245" h="737870">
                <a:moveTo>
                  <a:pt x="6027928" y="0"/>
                </a:moveTo>
                <a:lnTo>
                  <a:pt x="122936" y="0"/>
                </a:lnTo>
                <a:lnTo>
                  <a:pt x="75084" y="9661"/>
                </a:lnTo>
                <a:lnTo>
                  <a:pt x="36007" y="36007"/>
                </a:lnTo>
                <a:lnTo>
                  <a:pt x="9661" y="75084"/>
                </a:lnTo>
                <a:lnTo>
                  <a:pt x="0" y="122936"/>
                </a:lnTo>
                <a:lnTo>
                  <a:pt x="0" y="614680"/>
                </a:lnTo>
                <a:lnTo>
                  <a:pt x="9661" y="662531"/>
                </a:lnTo>
                <a:lnTo>
                  <a:pt x="36007" y="701608"/>
                </a:lnTo>
                <a:lnTo>
                  <a:pt x="75084" y="727954"/>
                </a:lnTo>
                <a:lnTo>
                  <a:pt x="122936" y="737616"/>
                </a:lnTo>
                <a:lnTo>
                  <a:pt x="6027928" y="737616"/>
                </a:lnTo>
                <a:lnTo>
                  <a:pt x="6075779" y="727954"/>
                </a:lnTo>
                <a:lnTo>
                  <a:pt x="6114856" y="701608"/>
                </a:lnTo>
                <a:lnTo>
                  <a:pt x="6141202" y="662531"/>
                </a:lnTo>
                <a:lnTo>
                  <a:pt x="6150864" y="614680"/>
                </a:lnTo>
                <a:lnTo>
                  <a:pt x="6150864" y="122936"/>
                </a:lnTo>
                <a:lnTo>
                  <a:pt x="6141202" y="75084"/>
                </a:lnTo>
                <a:lnTo>
                  <a:pt x="6114856" y="36007"/>
                </a:lnTo>
                <a:lnTo>
                  <a:pt x="6075779" y="9661"/>
                </a:lnTo>
                <a:lnTo>
                  <a:pt x="6027928" y="0"/>
                </a:lnTo>
                <a:close/>
              </a:path>
            </a:pathLst>
          </a:custGeom>
          <a:solidFill>
            <a:srgbClr val="7AB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8976" y="2644141"/>
            <a:ext cx="6151245" cy="737870"/>
          </a:xfrm>
          <a:custGeom>
            <a:avLst/>
            <a:gdLst/>
            <a:ahLst/>
            <a:cxnLst/>
            <a:rect l="l" t="t" r="r" b="b"/>
            <a:pathLst>
              <a:path w="6151245" h="737870">
                <a:moveTo>
                  <a:pt x="0" y="122936"/>
                </a:moveTo>
                <a:lnTo>
                  <a:pt x="9661" y="75084"/>
                </a:lnTo>
                <a:lnTo>
                  <a:pt x="36007" y="36007"/>
                </a:lnTo>
                <a:lnTo>
                  <a:pt x="75084" y="9661"/>
                </a:lnTo>
                <a:lnTo>
                  <a:pt x="122936" y="0"/>
                </a:lnTo>
                <a:lnTo>
                  <a:pt x="6027928" y="0"/>
                </a:lnTo>
                <a:lnTo>
                  <a:pt x="6075779" y="9661"/>
                </a:lnTo>
                <a:lnTo>
                  <a:pt x="6114856" y="36007"/>
                </a:lnTo>
                <a:lnTo>
                  <a:pt x="6141202" y="75084"/>
                </a:lnTo>
                <a:lnTo>
                  <a:pt x="6150864" y="122936"/>
                </a:lnTo>
                <a:lnTo>
                  <a:pt x="6150864" y="614680"/>
                </a:lnTo>
                <a:lnTo>
                  <a:pt x="6141202" y="662531"/>
                </a:lnTo>
                <a:lnTo>
                  <a:pt x="6114856" y="701608"/>
                </a:lnTo>
                <a:lnTo>
                  <a:pt x="6075779" y="727954"/>
                </a:lnTo>
                <a:lnTo>
                  <a:pt x="6027928" y="737616"/>
                </a:lnTo>
                <a:lnTo>
                  <a:pt x="122936" y="737616"/>
                </a:lnTo>
                <a:lnTo>
                  <a:pt x="75084" y="727954"/>
                </a:lnTo>
                <a:lnTo>
                  <a:pt x="36007" y="701608"/>
                </a:lnTo>
                <a:lnTo>
                  <a:pt x="9661" y="662531"/>
                </a:lnTo>
                <a:lnTo>
                  <a:pt x="0" y="614680"/>
                </a:lnTo>
                <a:lnTo>
                  <a:pt x="0" y="12293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03406" y="1073034"/>
            <a:ext cx="5777230" cy="2099310"/>
          </a:xfrm>
          <a:prstGeom prst="rect">
            <a:avLst/>
          </a:prstGeom>
        </p:spPr>
        <p:txBody>
          <a:bodyPr wrap="square" lIns="0" tIns="22415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64"/>
              </a:spcBef>
            </a:pP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Use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@{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... }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for Razor code</a:t>
            </a:r>
            <a:r>
              <a:rPr dirty="0" sz="2400" spc="-2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blocks.</a:t>
            </a:r>
            <a:endParaRPr sz="2400">
              <a:latin typeface="Book Antiqua"/>
              <a:cs typeface="Book Antiqua"/>
            </a:endParaRPr>
          </a:p>
          <a:p>
            <a:pPr marL="12700" marR="644525">
              <a:lnSpc>
                <a:spcPts val="2690"/>
              </a:lnSpc>
              <a:spcBef>
                <a:spcPts val="1914"/>
              </a:spcBef>
            </a:pP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Start inline expressions (variables and  functions) with @.</a:t>
            </a:r>
            <a:endParaRPr sz="2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Use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semicolon for ending code</a:t>
            </a:r>
            <a:r>
              <a:rPr dirty="0" sz="2400" spc="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statements.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8976" y="3392425"/>
            <a:ext cx="6151245" cy="737870"/>
          </a:xfrm>
          <a:custGeom>
            <a:avLst/>
            <a:gdLst/>
            <a:ahLst/>
            <a:cxnLst/>
            <a:rect l="l" t="t" r="r" b="b"/>
            <a:pathLst>
              <a:path w="6151245" h="737870">
                <a:moveTo>
                  <a:pt x="6027928" y="0"/>
                </a:moveTo>
                <a:lnTo>
                  <a:pt x="122936" y="0"/>
                </a:lnTo>
                <a:lnTo>
                  <a:pt x="75084" y="9661"/>
                </a:lnTo>
                <a:lnTo>
                  <a:pt x="36007" y="36007"/>
                </a:lnTo>
                <a:lnTo>
                  <a:pt x="9661" y="75084"/>
                </a:lnTo>
                <a:lnTo>
                  <a:pt x="0" y="122936"/>
                </a:lnTo>
                <a:lnTo>
                  <a:pt x="0" y="614680"/>
                </a:lnTo>
                <a:lnTo>
                  <a:pt x="9661" y="662531"/>
                </a:lnTo>
                <a:lnTo>
                  <a:pt x="36007" y="701608"/>
                </a:lnTo>
                <a:lnTo>
                  <a:pt x="75084" y="727954"/>
                </a:lnTo>
                <a:lnTo>
                  <a:pt x="122936" y="737616"/>
                </a:lnTo>
                <a:lnTo>
                  <a:pt x="6027928" y="737616"/>
                </a:lnTo>
                <a:lnTo>
                  <a:pt x="6075779" y="727954"/>
                </a:lnTo>
                <a:lnTo>
                  <a:pt x="6114856" y="701608"/>
                </a:lnTo>
                <a:lnTo>
                  <a:pt x="6141202" y="662531"/>
                </a:lnTo>
                <a:lnTo>
                  <a:pt x="6150864" y="614680"/>
                </a:lnTo>
                <a:lnTo>
                  <a:pt x="6150864" y="122936"/>
                </a:lnTo>
                <a:lnTo>
                  <a:pt x="6141202" y="75084"/>
                </a:lnTo>
                <a:lnTo>
                  <a:pt x="6114856" y="36007"/>
                </a:lnTo>
                <a:lnTo>
                  <a:pt x="6075779" y="9661"/>
                </a:lnTo>
                <a:lnTo>
                  <a:pt x="6027928" y="0"/>
                </a:lnTo>
                <a:close/>
              </a:path>
            </a:pathLst>
          </a:custGeom>
          <a:solidFill>
            <a:srgbClr val="6CC7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8976" y="3392425"/>
            <a:ext cx="6151245" cy="737870"/>
          </a:xfrm>
          <a:custGeom>
            <a:avLst/>
            <a:gdLst/>
            <a:ahLst/>
            <a:cxnLst/>
            <a:rect l="l" t="t" r="r" b="b"/>
            <a:pathLst>
              <a:path w="6151245" h="737870">
                <a:moveTo>
                  <a:pt x="0" y="122936"/>
                </a:moveTo>
                <a:lnTo>
                  <a:pt x="9661" y="75084"/>
                </a:lnTo>
                <a:lnTo>
                  <a:pt x="36007" y="36007"/>
                </a:lnTo>
                <a:lnTo>
                  <a:pt x="75084" y="9661"/>
                </a:lnTo>
                <a:lnTo>
                  <a:pt x="122936" y="0"/>
                </a:lnTo>
                <a:lnTo>
                  <a:pt x="6027928" y="0"/>
                </a:lnTo>
                <a:lnTo>
                  <a:pt x="6075779" y="9661"/>
                </a:lnTo>
                <a:lnTo>
                  <a:pt x="6114856" y="36007"/>
                </a:lnTo>
                <a:lnTo>
                  <a:pt x="6141202" y="75084"/>
                </a:lnTo>
                <a:lnTo>
                  <a:pt x="6150864" y="122936"/>
                </a:lnTo>
                <a:lnTo>
                  <a:pt x="6150864" y="614680"/>
                </a:lnTo>
                <a:lnTo>
                  <a:pt x="6141202" y="662531"/>
                </a:lnTo>
                <a:lnTo>
                  <a:pt x="6114856" y="701608"/>
                </a:lnTo>
                <a:lnTo>
                  <a:pt x="6075779" y="727954"/>
                </a:lnTo>
                <a:lnTo>
                  <a:pt x="6027928" y="737616"/>
                </a:lnTo>
                <a:lnTo>
                  <a:pt x="122936" y="737616"/>
                </a:lnTo>
                <a:lnTo>
                  <a:pt x="75084" y="727954"/>
                </a:lnTo>
                <a:lnTo>
                  <a:pt x="36007" y="701608"/>
                </a:lnTo>
                <a:lnTo>
                  <a:pt x="9661" y="662531"/>
                </a:lnTo>
                <a:lnTo>
                  <a:pt x="0" y="614680"/>
                </a:lnTo>
                <a:lnTo>
                  <a:pt x="0" y="12293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03406" y="3528979"/>
            <a:ext cx="51130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Use var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keyword to declare variables.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8976" y="4140708"/>
            <a:ext cx="6151245" cy="736600"/>
          </a:xfrm>
          <a:custGeom>
            <a:avLst/>
            <a:gdLst/>
            <a:ahLst/>
            <a:cxnLst/>
            <a:rect l="l" t="t" r="r" b="b"/>
            <a:pathLst>
              <a:path w="6151245" h="736600">
                <a:moveTo>
                  <a:pt x="6028182" y="0"/>
                </a:moveTo>
                <a:lnTo>
                  <a:pt x="122682" y="0"/>
                </a:lnTo>
                <a:lnTo>
                  <a:pt x="74929" y="9641"/>
                </a:lnTo>
                <a:lnTo>
                  <a:pt x="35933" y="35933"/>
                </a:lnTo>
                <a:lnTo>
                  <a:pt x="9641" y="74929"/>
                </a:lnTo>
                <a:lnTo>
                  <a:pt x="0" y="122682"/>
                </a:lnTo>
                <a:lnTo>
                  <a:pt x="0" y="613410"/>
                </a:lnTo>
                <a:lnTo>
                  <a:pt x="9641" y="661162"/>
                </a:lnTo>
                <a:lnTo>
                  <a:pt x="35933" y="700158"/>
                </a:lnTo>
                <a:lnTo>
                  <a:pt x="74929" y="726450"/>
                </a:lnTo>
                <a:lnTo>
                  <a:pt x="122682" y="736092"/>
                </a:lnTo>
                <a:lnTo>
                  <a:pt x="6028182" y="736092"/>
                </a:lnTo>
                <a:lnTo>
                  <a:pt x="6075934" y="726450"/>
                </a:lnTo>
                <a:lnTo>
                  <a:pt x="6114930" y="700158"/>
                </a:lnTo>
                <a:lnTo>
                  <a:pt x="6141222" y="661162"/>
                </a:lnTo>
                <a:lnTo>
                  <a:pt x="6150864" y="613410"/>
                </a:lnTo>
                <a:lnTo>
                  <a:pt x="6150864" y="122682"/>
                </a:lnTo>
                <a:lnTo>
                  <a:pt x="6141222" y="74929"/>
                </a:lnTo>
                <a:lnTo>
                  <a:pt x="6114930" y="35933"/>
                </a:lnTo>
                <a:lnTo>
                  <a:pt x="6075934" y="9641"/>
                </a:lnTo>
                <a:lnTo>
                  <a:pt x="6028182" y="0"/>
                </a:lnTo>
                <a:close/>
              </a:path>
            </a:pathLst>
          </a:custGeom>
          <a:solidFill>
            <a:srgbClr val="62D5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8976" y="4140708"/>
            <a:ext cx="6151245" cy="736600"/>
          </a:xfrm>
          <a:custGeom>
            <a:avLst/>
            <a:gdLst/>
            <a:ahLst/>
            <a:cxnLst/>
            <a:rect l="l" t="t" r="r" b="b"/>
            <a:pathLst>
              <a:path w="6151245" h="736600">
                <a:moveTo>
                  <a:pt x="0" y="122682"/>
                </a:moveTo>
                <a:lnTo>
                  <a:pt x="9641" y="74929"/>
                </a:lnTo>
                <a:lnTo>
                  <a:pt x="35933" y="35933"/>
                </a:lnTo>
                <a:lnTo>
                  <a:pt x="74929" y="9641"/>
                </a:lnTo>
                <a:lnTo>
                  <a:pt x="122682" y="0"/>
                </a:lnTo>
                <a:lnTo>
                  <a:pt x="6028182" y="0"/>
                </a:lnTo>
                <a:lnTo>
                  <a:pt x="6075934" y="9641"/>
                </a:lnTo>
                <a:lnTo>
                  <a:pt x="6114930" y="35933"/>
                </a:lnTo>
                <a:lnTo>
                  <a:pt x="6141222" y="74929"/>
                </a:lnTo>
                <a:lnTo>
                  <a:pt x="6150864" y="122682"/>
                </a:lnTo>
                <a:lnTo>
                  <a:pt x="6150864" y="613410"/>
                </a:lnTo>
                <a:lnTo>
                  <a:pt x="6141222" y="661162"/>
                </a:lnTo>
                <a:lnTo>
                  <a:pt x="6114930" y="700158"/>
                </a:lnTo>
                <a:lnTo>
                  <a:pt x="6075934" y="726450"/>
                </a:lnTo>
                <a:lnTo>
                  <a:pt x="6028182" y="736092"/>
                </a:lnTo>
                <a:lnTo>
                  <a:pt x="122682" y="736092"/>
                </a:lnTo>
                <a:lnTo>
                  <a:pt x="74929" y="726450"/>
                </a:lnTo>
                <a:lnTo>
                  <a:pt x="35933" y="700158"/>
                </a:lnTo>
                <a:lnTo>
                  <a:pt x="9641" y="661162"/>
                </a:lnTo>
                <a:lnTo>
                  <a:pt x="0" y="613410"/>
                </a:lnTo>
                <a:lnTo>
                  <a:pt x="0" y="122682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88976" y="4888991"/>
            <a:ext cx="6151245" cy="736600"/>
          </a:xfrm>
          <a:custGeom>
            <a:avLst/>
            <a:gdLst/>
            <a:ahLst/>
            <a:cxnLst/>
            <a:rect l="l" t="t" r="r" b="b"/>
            <a:pathLst>
              <a:path w="6151245" h="736600">
                <a:moveTo>
                  <a:pt x="6028182" y="0"/>
                </a:moveTo>
                <a:lnTo>
                  <a:pt x="122682" y="0"/>
                </a:lnTo>
                <a:lnTo>
                  <a:pt x="74929" y="9641"/>
                </a:lnTo>
                <a:lnTo>
                  <a:pt x="35933" y="35933"/>
                </a:lnTo>
                <a:lnTo>
                  <a:pt x="9641" y="74929"/>
                </a:lnTo>
                <a:lnTo>
                  <a:pt x="0" y="122681"/>
                </a:lnTo>
                <a:lnTo>
                  <a:pt x="0" y="613409"/>
                </a:lnTo>
                <a:lnTo>
                  <a:pt x="9641" y="661162"/>
                </a:lnTo>
                <a:lnTo>
                  <a:pt x="35933" y="700158"/>
                </a:lnTo>
                <a:lnTo>
                  <a:pt x="74929" y="726450"/>
                </a:lnTo>
                <a:lnTo>
                  <a:pt x="122682" y="736091"/>
                </a:lnTo>
                <a:lnTo>
                  <a:pt x="6028182" y="736091"/>
                </a:lnTo>
                <a:lnTo>
                  <a:pt x="6075934" y="726450"/>
                </a:lnTo>
                <a:lnTo>
                  <a:pt x="6114930" y="700158"/>
                </a:lnTo>
                <a:lnTo>
                  <a:pt x="6141222" y="661162"/>
                </a:lnTo>
                <a:lnTo>
                  <a:pt x="6150864" y="613409"/>
                </a:lnTo>
                <a:lnTo>
                  <a:pt x="6150864" y="122681"/>
                </a:lnTo>
                <a:lnTo>
                  <a:pt x="6141222" y="74929"/>
                </a:lnTo>
                <a:lnTo>
                  <a:pt x="6114930" y="35933"/>
                </a:lnTo>
                <a:lnTo>
                  <a:pt x="6075934" y="9641"/>
                </a:lnTo>
                <a:lnTo>
                  <a:pt x="6028182" y="0"/>
                </a:lnTo>
                <a:close/>
              </a:path>
            </a:pathLst>
          </a:custGeom>
          <a:solidFill>
            <a:srgbClr val="58E0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8976" y="4888991"/>
            <a:ext cx="6151245" cy="736600"/>
          </a:xfrm>
          <a:custGeom>
            <a:avLst/>
            <a:gdLst/>
            <a:ahLst/>
            <a:cxnLst/>
            <a:rect l="l" t="t" r="r" b="b"/>
            <a:pathLst>
              <a:path w="6151245" h="736600">
                <a:moveTo>
                  <a:pt x="0" y="122681"/>
                </a:moveTo>
                <a:lnTo>
                  <a:pt x="9641" y="74929"/>
                </a:lnTo>
                <a:lnTo>
                  <a:pt x="35933" y="35933"/>
                </a:lnTo>
                <a:lnTo>
                  <a:pt x="74929" y="9641"/>
                </a:lnTo>
                <a:lnTo>
                  <a:pt x="122682" y="0"/>
                </a:lnTo>
                <a:lnTo>
                  <a:pt x="6028182" y="0"/>
                </a:lnTo>
                <a:lnTo>
                  <a:pt x="6075934" y="9641"/>
                </a:lnTo>
                <a:lnTo>
                  <a:pt x="6114930" y="35933"/>
                </a:lnTo>
                <a:lnTo>
                  <a:pt x="6141222" y="74929"/>
                </a:lnTo>
                <a:lnTo>
                  <a:pt x="6150864" y="122681"/>
                </a:lnTo>
                <a:lnTo>
                  <a:pt x="6150864" y="613409"/>
                </a:lnTo>
                <a:lnTo>
                  <a:pt x="6141222" y="661162"/>
                </a:lnTo>
                <a:lnTo>
                  <a:pt x="6114930" y="700158"/>
                </a:lnTo>
                <a:lnTo>
                  <a:pt x="6075934" y="726450"/>
                </a:lnTo>
                <a:lnTo>
                  <a:pt x="6028182" y="736091"/>
                </a:lnTo>
                <a:lnTo>
                  <a:pt x="122682" y="736091"/>
                </a:lnTo>
                <a:lnTo>
                  <a:pt x="74929" y="726450"/>
                </a:lnTo>
                <a:lnTo>
                  <a:pt x="35933" y="700158"/>
                </a:lnTo>
                <a:lnTo>
                  <a:pt x="9641" y="661162"/>
                </a:lnTo>
                <a:lnTo>
                  <a:pt x="0" y="613409"/>
                </a:lnTo>
                <a:lnTo>
                  <a:pt x="0" y="12268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88976" y="5635753"/>
            <a:ext cx="6151245" cy="737870"/>
          </a:xfrm>
          <a:custGeom>
            <a:avLst/>
            <a:gdLst/>
            <a:ahLst/>
            <a:cxnLst/>
            <a:rect l="l" t="t" r="r" b="b"/>
            <a:pathLst>
              <a:path w="6151245" h="737870">
                <a:moveTo>
                  <a:pt x="6027928" y="0"/>
                </a:moveTo>
                <a:lnTo>
                  <a:pt x="122936" y="0"/>
                </a:lnTo>
                <a:lnTo>
                  <a:pt x="75084" y="9661"/>
                </a:lnTo>
                <a:lnTo>
                  <a:pt x="36007" y="36007"/>
                </a:lnTo>
                <a:lnTo>
                  <a:pt x="9661" y="75084"/>
                </a:lnTo>
                <a:lnTo>
                  <a:pt x="0" y="122936"/>
                </a:lnTo>
                <a:lnTo>
                  <a:pt x="0" y="614680"/>
                </a:lnTo>
                <a:lnTo>
                  <a:pt x="9661" y="662531"/>
                </a:lnTo>
                <a:lnTo>
                  <a:pt x="36007" y="701608"/>
                </a:lnTo>
                <a:lnTo>
                  <a:pt x="75084" y="727954"/>
                </a:lnTo>
                <a:lnTo>
                  <a:pt x="122936" y="737616"/>
                </a:lnTo>
                <a:lnTo>
                  <a:pt x="6027928" y="737616"/>
                </a:lnTo>
                <a:lnTo>
                  <a:pt x="6075779" y="727954"/>
                </a:lnTo>
                <a:lnTo>
                  <a:pt x="6114856" y="701608"/>
                </a:lnTo>
                <a:lnTo>
                  <a:pt x="6141202" y="662531"/>
                </a:lnTo>
                <a:lnTo>
                  <a:pt x="6150864" y="614680"/>
                </a:lnTo>
                <a:lnTo>
                  <a:pt x="6150864" y="122936"/>
                </a:lnTo>
                <a:lnTo>
                  <a:pt x="6141202" y="75084"/>
                </a:lnTo>
                <a:lnTo>
                  <a:pt x="6114856" y="36007"/>
                </a:lnTo>
                <a:lnTo>
                  <a:pt x="6075779" y="9661"/>
                </a:lnTo>
                <a:lnTo>
                  <a:pt x="6027928" y="0"/>
                </a:lnTo>
                <a:close/>
              </a:path>
            </a:pathLst>
          </a:custGeom>
          <a:solidFill>
            <a:srgbClr val="50B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88976" y="5635753"/>
            <a:ext cx="6151245" cy="737870"/>
          </a:xfrm>
          <a:custGeom>
            <a:avLst/>
            <a:gdLst/>
            <a:ahLst/>
            <a:cxnLst/>
            <a:rect l="l" t="t" r="r" b="b"/>
            <a:pathLst>
              <a:path w="6151245" h="737870">
                <a:moveTo>
                  <a:pt x="0" y="122936"/>
                </a:moveTo>
                <a:lnTo>
                  <a:pt x="9661" y="75084"/>
                </a:lnTo>
                <a:lnTo>
                  <a:pt x="36007" y="36007"/>
                </a:lnTo>
                <a:lnTo>
                  <a:pt x="75084" y="9661"/>
                </a:lnTo>
                <a:lnTo>
                  <a:pt x="122936" y="0"/>
                </a:lnTo>
                <a:lnTo>
                  <a:pt x="6027928" y="0"/>
                </a:lnTo>
                <a:lnTo>
                  <a:pt x="6075779" y="9661"/>
                </a:lnTo>
                <a:lnTo>
                  <a:pt x="6114856" y="36007"/>
                </a:lnTo>
                <a:lnTo>
                  <a:pt x="6141202" y="75084"/>
                </a:lnTo>
                <a:lnTo>
                  <a:pt x="6150864" y="122936"/>
                </a:lnTo>
                <a:lnTo>
                  <a:pt x="6150864" y="614680"/>
                </a:lnTo>
                <a:lnTo>
                  <a:pt x="6141202" y="662531"/>
                </a:lnTo>
                <a:lnTo>
                  <a:pt x="6114856" y="701608"/>
                </a:lnTo>
                <a:lnTo>
                  <a:pt x="6075779" y="727954"/>
                </a:lnTo>
                <a:lnTo>
                  <a:pt x="6027928" y="737616"/>
                </a:lnTo>
                <a:lnTo>
                  <a:pt x="122936" y="737616"/>
                </a:lnTo>
                <a:lnTo>
                  <a:pt x="75084" y="727954"/>
                </a:lnTo>
                <a:lnTo>
                  <a:pt x="36007" y="701608"/>
                </a:lnTo>
                <a:lnTo>
                  <a:pt x="9661" y="662531"/>
                </a:lnTo>
                <a:lnTo>
                  <a:pt x="0" y="614680"/>
                </a:lnTo>
                <a:lnTo>
                  <a:pt x="0" y="12293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03406" y="4277022"/>
            <a:ext cx="5307330" cy="1887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Use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quotation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marks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to enclose</a:t>
            </a:r>
            <a:r>
              <a:rPr dirty="0" sz="2400" spc="-4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strings.</a:t>
            </a:r>
            <a:endParaRPr sz="2400">
              <a:latin typeface="Book Antiqua"/>
              <a:cs typeface="Book Antiqua"/>
            </a:endParaRPr>
          </a:p>
          <a:p>
            <a:pPr marL="12700" marR="220345">
              <a:lnSpc>
                <a:spcPct val="204500"/>
              </a:lnSpc>
            </a:pP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Adhere to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case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sensitivity of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C#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code. 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Use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.cshtml extension for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C#</a:t>
            </a:r>
            <a:r>
              <a:rPr dirty="0" sz="2400" spc="-1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files.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443471" y="3063239"/>
            <a:ext cx="1239520" cy="1240790"/>
          </a:xfrm>
          <a:custGeom>
            <a:avLst/>
            <a:gdLst/>
            <a:ahLst/>
            <a:cxnLst/>
            <a:rect l="l" t="t" r="r" b="b"/>
            <a:pathLst>
              <a:path w="1239520" h="1240789">
                <a:moveTo>
                  <a:pt x="619506" y="0"/>
                </a:moveTo>
                <a:lnTo>
                  <a:pt x="571092" y="1866"/>
                </a:lnTo>
                <a:lnTo>
                  <a:pt x="523698" y="7372"/>
                </a:lnTo>
                <a:lnTo>
                  <a:pt x="477460" y="16381"/>
                </a:lnTo>
                <a:lnTo>
                  <a:pt x="432517" y="28754"/>
                </a:lnTo>
                <a:lnTo>
                  <a:pt x="389006" y="44354"/>
                </a:lnTo>
                <a:lnTo>
                  <a:pt x="347065" y="63043"/>
                </a:lnTo>
                <a:lnTo>
                  <a:pt x="306832" y="84683"/>
                </a:lnTo>
                <a:lnTo>
                  <a:pt x="268443" y="109136"/>
                </a:lnTo>
                <a:lnTo>
                  <a:pt x="232038" y="136264"/>
                </a:lnTo>
                <a:lnTo>
                  <a:pt x="197754" y="165929"/>
                </a:lnTo>
                <a:lnTo>
                  <a:pt x="165729" y="197993"/>
                </a:lnTo>
                <a:lnTo>
                  <a:pt x="136100" y="232319"/>
                </a:lnTo>
                <a:lnTo>
                  <a:pt x="109005" y="268769"/>
                </a:lnTo>
                <a:lnTo>
                  <a:pt x="84582" y="307204"/>
                </a:lnTo>
                <a:lnTo>
                  <a:pt x="62968" y="347487"/>
                </a:lnTo>
                <a:lnTo>
                  <a:pt x="44301" y="389480"/>
                </a:lnTo>
                <a:lnTo>
                  <a:pt x="28720" y="433045"/>
                </a:lnTo>
                <a:lnTo>
                  <a:pt x="16361" y="478044"/>
                </a:lnTo>
                <a:lnTo>
                  <a:pt x="7363" y="524339"/>
                </a:lnTo>
                <a:lnTo>
                  <a:pt x="1863" y="571793"/>
                </a:lnTo>
                <a:lnTo>
                  <a:pt x="0" y="620268"/>
                </a:lnTo>
                <a:lnTo>
                  <a:pt x="1863" y="668742"/>
                </a:lnTo>
                <a:lnTo>
                  <a:pt x="7363" y="716196"/>
                </a:lnTo>
                <a:lnTo>
                  <a:pt x="16361" y="762491"/>
                </a:lnTo>
                <a:lnTo>
                  <a:pt x="28720" y="807490"/>
                </a:lnTo>
                <a:lnTo>
                  <a:pt x="44301" y="851055"/>
                </a:lnTo>
                <a:lnTo>
                  <a:pt x="62968" y="893048"/>
                </a:lnTo>
                <a:lnTo>
                  <a:pt x="84582" y="933331"/>
                </a:lnTo>
                <a:lnTo>
                  <a:pt x="109005" y="971766"/>
                </a:lnTo>
                <a:lnTo>
                  <a:pt x="136100" y="1008216"/>
                </a:lnTo>
                <a:lnTo>
                  <a:pt x="165729" y="1042542"/>
                </a:lnTo>
                <a:lnTo>
                  <a:pt x="197754" y="1074606"/>
                </a:lnTo>
                <a:lnTo>
                  <a:pt x="232038" y="1104271"/>
                </a:lnTo>
                <a:lnTo>
                  <a:pt x="268443" y="1131399"/>
                </a:lnTo>
                <a:lnTo>
                  <a:pt x="306832" y="1155852"/>
                </a:lnTo>
                <a:lnTo>
                  <a:pt x="347065" y="1177492"/>
                </a:lnTo>
                <a:lnTo>
                  <a:pt x="389006" y="1196181"/>
                </a:lnTo>
                <a:lnTo>
                  <a:pt x="432517" y="1211781"/>
                </a:lnTo>
                <a:lnTo>
                  <a:pt x="477460" y="1224154"/>
                </a:lnTo>
                <a:lnTo>
                  <a:pt x="523698" y="1233163"/>
                </a:lnTo>
                <a:lnTo>
                  <a:pt x="571092" y="1238669"/>
                </a:lnTo>
                <a:lnTo>
                  <a:pt x="619506" y="1240536"/>
                </a:lnTo>
                <a:lnTo>
                  <a:pt x="667919" y="1238669"/>
                </a:lnTo>
                <a:lnTo>
                  <a:pt x="715313" y="1233163"/>
                </a:lnTo>
                <a:lnTo>
                  <a:pt x="761551" y="1224154"/>
                </a:lnTo>
                <a:lnTo>
                  <a:pt x="806494" y="1211781"/>
                </a:lnTo>
                <a:lnTo>
                  <a:pt x="850005" y="1196181"/>
                </a:lnTo>
                <a:lnTo>
                  <a:pt x="891946" y="1177492"/>
                </a:lnTo>
                <a:lnTo>
                  <a:pt x="932179" y="1155852"/>
                </a:lnTo>
                <a:lnTo>
                  <a:pt x="970568" y="1131399"/>
                </a:lnTo>
                <a:lnTo>
                  <a:pt x="1006973" y="1104271"/>
                </a:lnTo>
                <a:lnTo>
                  <a:pt x="1041257" y="1074606"/>
                </a:lnTo>
                <a:lnTo>
                  <a:pt x="1073282" y="1042542"/>
                </a:lnTo>
                <a:lnTo>
                  <a:pt x="1102911" y="1008216"/>
                </a:lnTo>
                <a:lnTo>
                  <a:pt x="1130006" y="971766"/>
                </a:lnTo>
                <a:lnTo>
                  <a:pt x="1154430" y="933331"/>
                </a:lnTo>
                <a:lnTo>
                  <a:pt x="1176043" y="893048"/>
                </a:lnTo>
                <a:lnTo>
                  <a:pt x="1194710" y="851055"/>
                </a:lnTo>
                <a:lnTo>
                  <a:pt x="1210291" y="807490"/>
                </a:lnTo>
                <a:lnTo>
                  <a:pt x="1222650" y="762491"/>
                </a:lnTo>
                <a:lnTo>
                  <a:pt x="1231648" y="716196"/>
                </a:lnTo>
                <a:lnTo>
                  <a:pt x="1237148" y="668742"/>
                </a:lnTo>
                <a:lnTo>
                  <a:pt x="1239012" y="620268"/>
                </a:lnTo>
                <a:lnTo>
                  <a:pt x="1237148" y="571793"/>
                </a:lnTo>
                <a:lnTo>
                  <a:pt x="1231648" y="524339"/>
                </a:lnTo>
                <a:lnTo>
                  <a:pt x="1222650" y="478044"/>
                </a:lnTo>
                <a:lnTo>
                  <a:pt x="1210291" y="433045"/>
                </a:lnTo>
                <a:lnTo>
                  <a:pt x="1194710" y="389480"/>
                </a:lnTo>
                <a:lnTo>
                  <a:pt x="1176043" y="347487"/>
                </a:lnTo>
                <a:lnTo>
                  <a:pt x="1154430" y="307204"/>
                </a:lnTo>
                <a:lnTo>
                  <a:pt x="1130006" y="268769"/>
                </a:lnTo>
                <a:lnTo>
                  <a:pt x="1102911" y="232319"/>
                </a:lnTo>
                <a:lnTo>
                  <a:pt x="1073282" y="197993"/>
                </a:lnTo>
                <a:lnTo>
                  <a:pt x="1041257" y="165929"/>
                </a:lnTo>
                <a:lnTo>
                  <a:pt x="1006973" y="136264"/>
                </a:lnTo>
                <a:lnTo>
                  <a:pt x="970568" y="109136"/>
                </a:lnTo>
                <a:lnTo>
                  <a:pt x="932180" y="84683"/>
                </a:lnTo>
                <a:lnTo>
                  <a:pt x="891946" y="63043"/>
                </a:lnTo>
                <a:lnTo>
                  <a:pt x="850005" y="44354"/>
                </a:lnTo>
                <a:lnTo>
                  <a:pt x="806494" y="28754"/>
                </a:lnTo>
                <a:lnTo>
                  <a:pt x="761551" y="16381"/>
                </a:lnTo>
                <a:lnTo>
                  <a:pt x="715313" y="7372"/>
                </a:lnTo>
                <a:lnTo>
                  <a:pt x="667919" y="1866"/>
                </a:lnTo>
                <a:lnTo>
                  <a:pt x="619506" y="0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443471" y="3063239"/>
            <a:ext cx="1239520" cy="1240790"/>
          </a:xfrm>
          <a:custGeom>
            <a:avLst/>
            <a:gdLst/>
            <a:ahLst/>
            <a:cxnLst/>
            <a:rect l="l" t="t" r="r" b="b"/>
            <a:pathLst>
              <a:path w="1239520" h="1240789">
                <a:moveTo>
                  <a:pt x="0" y="620268"/>
                </a:moveTo>
                <a:lnTo>
                  <a:pt x="1863" y="571793"/>
                </a:lnTo>
                <a:lnTo>
                  <a:pt x="7363" y="524339"/>
                </a:lnTo>
                <a:lnTo>
                  <a:pt x="16361" y="478044"/>
                </a:lnTo>
                <a:lnTo>
                  <a:pt x="28720" y="433045"/>
                </a:lnTo>
                <a:lnTo>
                  <a:pt x="44301" y="389480"/>
                </a:lnTo>
                <a:lnTo>
                  <a:pt x="62968" y="347487"/>
                </a:lnTo>
                <a:lnTo>
                  <a:pt x="84582" y="307204"/>
                </a:lnTo>
                <a:lnTo>
                  <a:pt x="109005" y="268769"/>
                </a:lnTo>
                <a:lnTo>
                  <a:pt x="136100" y="232319"/>
                </a:lnTo>
                <a:lnTo>
                  <a:pt x="165729" y="197993"/>
                </a:lnTo>
                <a:lnTo>
                  <a:pt x="197754" y="165929"/>
                </a:lnTo>
                <a:lnTo>
                  <a:pt x="232038" y="136264"/>
                </a:lnTo>
                <a:lnTo>
                  <a:pt x="268443" y="109136"/>
                </a:lnTo>
                <a:lnTo>
                  <a:pt x="306832" y="84683"/>
                </a:lnTo>
                <a:lnTo>
                  <a:pt x="347065" y="63043"/>
                </a:lnTo>
                <a:lnTo>
                  <a:pt x="389006" y="44354"/>
                </a:lnTo>
                <a:lnTo>
                  <a:pt x="432517" y="28754"/>
                </a:lnTo>
                <a:lnTo>
                  <a:pt x="477460" y="16381"/>
                </a:lnTo>
                <a:lnTo>
                  <a:pt x="523698" y="7372"/>
                </a:lnTo>
                <a:lnTo>
                  <a:pt x="571092" y="1866"/>
                </a:lnTo>
                <a:lnTo>
                  <a:pt x="619506" y="0"/>
                </a:lnTo>
                <a:lnTo>
                  <a:pt x="667919" y="1866"/>
                </a:lnTo>
                <a:lnTo>
                  <a:pt x="715313" y="7372"/>
                </a:lnTo>
                <a:lnTo>
                  <a:pt x="761551" y="16381"/>
                </a:lnTo>
                <a:lnTo>
                  <a:pt x="806494" y="28754"/>
                </a:lnTo>
                <a:lnTo>
                  <a:pt x="850005" y="44354"/>
                </a:lnTo>
                <a:lnTo>
                  <a:pt x="891946" y="63043"/>
                </a:lnTo>
                <a:lnTo>
                  <a:pt x="932179" y="84683"/>
                </a:lnTo>
                <a:lnTo>
                  <a:pt x="970568" y="109136"/>
                </a:lnTo>
                <a:lnTo>
                  <a:pt x="1006973" y="136264"/>
                </a:lnTo>
                <a:lnTo>
                  <a:pt x="1041257" y="165929"/>
                </a:lnTo>
                <a:lnTo>
                  <a:pt x="1073282" y="197993"/>
                </a:lnTo>
                <a:lnTo>
                  <a:pt x="1102911" y="232319"/>
                </a:lnTo>
                <a:lnTo>
                  <a:pt x="1130006" y="268769"/>
                </a:lnTo>
                <a:lnTo>
                  <a:pt x="1154430" y="307204"/>
                </a:lnTo>
                <a:lnTo>
                  <a:pt x="1176043" y="347487"/>
                </a:lnTo>
                <a:lnTo>
                  <a:pt x="1194710" y="389480"/>
                </a:lnTo>
                <a:lnTo>
                  <a:pt x="1210291" y="433045"/>
                </a:lnTo>
                <a:lnTo>
                  <a:pt x="1222650" y="478044"/>
                </a:lnTo>
                <a:lnTo>
                  <a:pt x="1231648" y="524339"/>
                </a:lnTo>
                <a:lnTo>
                  <a:pt x="1237148" y="571793"/>
                </a:lnTo>
                <a:lnTo>
                  <a:pt x="1239012" y="620268"/>
                </a:lnTo>
                <a:lnTo>
                  <a:pt x="1237148" y="668742"/>
                </a:lnTo>
                <a:lnTo>
                  <a:pt x="1231648" y="716196"/>
                </a:lnTo>
                <a:lnTo>
                  <a:pt x="1222650" y="762491"/>
                </a:lnTo>
                <a:lnTo>
                  <a:pt x="1210291" y="807490"/>
                </a:lnTo>
                <a:lnTo>
                  <a:pt x="1194710" y="851055"/>
                </a:lnTo>
                <a:lnTo>
                  <a:pt x="1176043" y="893048"/>
                </a:lnTo>
                <a:lnTo>
                  <a:pt x="1154430" y="933331"/>
                </a:lnTo>
                <a:lnTo>
                  <a:pt x="1130006" y="971766"/>
                </a:lnTo>
                <a:lnTo>
                  <a:pt x="1102911" y="1008216"/>
                </a:lnTo>
                <a:lnTo>
                  <a:pt x="1073282" y="1042542"/>
                </a:lnTo>
                <a:lnTo>
                  <a:pt x="1041257" y="1074606"/>
                </a:lnTo>
                <a:lnTo>
                  <a:pt x="1006973" y="1104271"/>
                </a:lnTo>
                <a:lnTo>
                  <a:pt x="970568" y="1131399"/>
                </a:lnTo>
                <a:lnTo>
                  <a:pt x="932179" y="1155852"/>
                </a:lnTo>
                <a:lnTo>
                  <a:pt x="891946" y="1177492"/>
                </a:lnTo>
                <a:lnTo>
                  <a:pt x="850005" y="1196181"/>
                </a:lnTo>
                <a:lnTo>
                  <a:pt x="806494" y="1211781"/>
                </a:lnTo>
                <a:lnTo>
                  <a:pt x="761551" y="1224154"/>
                </a:lnTo>
                <a:lnTo>
                  <a:pt x="715313" y="1233163"/>
                </a:lnTo>
                <a:lnTo>
                  <a:pt x="667919" y="1238669"/>
                </a:lnTo>
                <a:lnTo>
                  <a:pt x="619506" y="1240536"/>
                </a:lnTo>
                <a:lnTo>
                  <a:pt x="571092" y="1238669"/>
                </a:lnTo>
                <a:lnTo>
                  <a:pt x="523698" y="1233163"/>
                </a:lnTo>
                <a:lnTo>
                  <a:pt x="477460" y="1224154"/>
                </a:lnTo>
                <a:lnTo>
                  <a:pt x="432517" y="1211781"/>
                </a:lnTo>
                <a:lnTo>
                  <a:pt x="389006" y="1196181"/>
                </a:lnTo>
                <a:lnTo>
                  <a:pt x="347065" y="1177492"/>
                </a:lnTo>
                <a:lnTo>
                  <a:pt x="306832" y="1155852"/>
                </a:lnTo>
                <a:lnTo>
                  <a:pt x="268443" y="1131399"/>
                </a:lnTo>
                <a:lnTo>
                  <a:pt x="232038" y="1104271"/>
                </a:lnTo>
                <a:lnTo>
                  <a:pt x="197754" y="1074606"/>
                </a:lnTo>
                <a:lnTo>
                  <a:pt x="165729" y="1042542"/>
                </a:lnTo>
                <a:lnTo>
                  <a:pt x="136100" y="1008216"/>
                </a:lnTo>
                <a:lnTo>
                  <a:pt x="109005" y="971766"/>
                </a:lnTo>
                <a:lnTo>
                  <a:pt x="84582" y="933331"/>
                </a:lnTo>
                <a:lnTo>
                  <a:pt x="62968" y="893048"/>
                </a:lnTo>
                <a:lnTo>
                  <a:pt x="44301" y="851055"/>
                </a:lnTo>
                <a:lnTo>
                  <a:pt x="28720" y="807490"/>
                </a:lnTo>
                <a:lnTo>
                  <a:pt x="16361" y="762491"/>
                </a:lnTo>
                <a:lnTo>
                  <a:pt x="7363" y="716196"/>
                </a:lnTo>
                <a:lnTo>
                  <a:pt x="1863" y="668742"/>
                </a:lnTo>
                <a:lnTo>
                  <a:pt x="0" y="620268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686274" y="3345737"/>
            <a:ext cx="753110" cy="61468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210185" marR="5080" indent="-198120">
              <a:lnSpc>
                <a:spcPts val="2230"/>
              </a:lnSpc>
              <a:spcBef>
                <a:spcPts val="320"/>
              </a:spcBef>
            </a:pP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e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mpl 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ate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058144" y="3768105"/>
            <a:ext cx="169545" cy="180340"/>
          </a:xfrm>
          <a:custGeom>
            <a:avLst/>
            <a:gdLst/>
            <a:ahLst/>
            <a:cxnLst/>
            <a:rect l="l" t="t" r="r" b="b"/>
            <a:pathLst>
              <a:path w="169545" h="180339">
                <a:moveTo>
                  <a:pt x="169176" y="0"/>
                </a:moveTo>
                <a:lnTo>
                  <a:pt x="0" y="0"/>
                </a:lnTo>
                <a:lnTo>
                  <a:pt x="0" y="179717"/>
                </a:lnTo>
                <a:lnTo>
                  <a:pt x="169176" y="179717"/>
                </a:lnTo>
                <a:lnTo>
                  <a:pt x="169176" y="0"/>
                </a:lnTo>
                <a:close/>
              </a:path>
            </a:pathLst>
          </a:custGeom>
          <a:solidFill>
            <a:srgbClr val="ABD7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878414" y="3598915"/>
            <a:ext cx="528955" cy="169545"/>
          </a:xfrm>
          <a:custGeom>
            <a:avLst/>
            <a:gdLst/>
            <a:ahLst/>
            <a:cxnLst/>
            <a:rect l="l" t="t" r="r" b="b"/>
            <a:pathLst>
              <a:path w="528954" h="169545">
                <a:moveTo>
                  <a:pt x="528637" y="0"/>
                </a:moveTo>
                <a:lnTo>
                  <a:pt x="0" y="0"/>
                </a:lnTo>
                <a:lnTo>
                  <a:pt x="0" y="169189"/>
                </a:lnTo>
                <a:lnTo>
                  <a:pt x="528637" y="169189"/>
                </a:lnTo>
                <a:lnTo>
                  <a:pt x="528637" y="0"/>
                </a:lnTo>
                <a:close/>
              </a:path>
            </a:pathLst>
          </a:custGeom>
          <a:solidFill>
            <a:srgbClr val="ABD7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058144" y="3419198"/>
            <a:ext cx="169545" cy="180340"/>
          </a:xfrm>
          <a:custGeom>
            <a:avLst/>
            <a:gdLst/>
            <a:ahLst/>
            <a:cxnLst/>
            <a:rect l="l" t="t" r="r" b="b"/>
            <a:pathLst>
              <a:path w="169545" h="180339">
                <a:moveTo>
                  <a:pt x="169176" y="0"/>
                </a:moveTo>
                <a:lnTo>
                  <a:pt x="0" y="0"/>
                </a:lnTo>
                <a:lnTo>
                  <a:pt x="0" y="179717"/>
                </a:lnTo>
                <a:lnTo>
                  <a:pt x="169176" y="179717"/>
                </a:lnTo>
                <a:lnTo>
                  <a:pt x="169176" y="0"/>
                </a:lnTo>
                <a:close/>
              </a:path>
            </a:pathLst>
          </a:custGeom>
          <a:solidFill>
            <a:srgbClr val="ABD7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602980" y="3063239"/>
            <a:ext cx="1239520" cy="1240790"/>
          </a:xfrm>
          <a:custGeom>
            <a:avLst/>
            <a:gdLst/>
            <a:ahLst/>
            <a:cxnLst/>
            <a:rect l="l" t="t" r="r" b="b"/>
            <a:pathLst>
              <a:path w="1239520" h="1240789">
                <a:moveTo>
                  <a:pt x="619506" y="0"/>
                </a:moveTo>
                <a:lnTo>
                  <a:pt x="571092" y="1866"/>
                </a:lnTo>
                <a:lnTo>
                  <a:pt x="523698" y="7372"/>
                </a:lnTo>
                <a:lnTo>
                  <a:pt x="477460" y="16381"/>
                </a:lnTo>
                <a:lnTo>
                  <a:pt x="432517" y="28754"/>
                </a:lnTo>
                <a:lnTo>
                  <a:pt x="389006" y="44354"/>
                </a:lnTo>
                <a:lnTo>
                  <a:pt x="347065" y="63043"/>
                </a:lnTo>
                <a:lnTo>
                  <a:pt x="306832" y="84683"/>
                </a:lnTo>
                <a:lnTo>
                  <a:pt x="268443" y="109136"/>
                </a:lnTo>
                <a:lnTo>
                  <a:pt x="232038" y="136264"/>
                </a:lnTo>
                <a:lnTo>
                  <a:pt x="197754" y="165929"/>
                </a:lnTo>
                <a:lnTo>
                  <a:pt x="165729" y="197993"/>
                </a:lnTo>
                <a:lnTo>
                  <a:pt x="136100" y="232319"/>
                </a:lnTo>
                <a:lnTo>
                  <a:pt x="109005" y="268769"/>
                </a:lnTo>
                <a:lnTo>
                  <a:pt x="84582" y="307204"/>
                </a:lnTo>
                <a:lnTo>
                  <a:pt x="62968" y="347487"/>
                </a:lnTo>
                <a:lnTo>
                  <a:pt x="44301" y="389480"/>
                </a:lnTo>
                <a:lnTo>
                  <a:pt x="28720" y="433045"/>
                </a:lnTo>
                <a:lnTo>
                  <a:pt x="16361" y="478044"/>
                </a:lnTo>
                <a:lnTo>
                  <a:pt x="7363" y="524339"/>
                </a:lnTo>
                <a:lnTo>
                  <a:pt x="1863" y="571793"/>
                </a:lnTo>
                <a:lnTo>
                  <a:pt x="0" y="620268"/>
                </a:lnTo>
                <a:lnTo>
                  <a:pt x="1863" y="668742"/>
                </a:lnTo>
                <a:lnTo>
                  <a:pt x="7363" y="716196"/>
                </a:lnTo>
                <a:lnTo>
                  <a:pt x="16361" y="762491"/>
                </a:lnTo>
                <a:lnTo>
                  <a:pt x="28720" y="807490"/>
                </a:lnTo>
                <a:lnTo>
                  <a:pt x="44301" y="851055"/>
                </a:lnTo>
                <a:lnTo>
                  <a:pt x="62968" y="893048"/>
                </a:lnTo>
                <a:lnTo>
                  <a:pt x="84582" y="933331"/>
                </a:lnTo>
                <a:lnTo>
                  <a:pt x="109005" y="971766"/>
                </a:lnTo>
                <a:lnTo>
                  <a:pt x="136100" y="1008216"/>
                </a:lnTo>
                <a:lnTo>
                  <a:pt x="165729" y="1042542"/>
                </a:lnTo>
                <a:lnTo>
                  <a:pt x="197754" y="1074606"/>
                </a:lnTo>
                <a:lnTo>
                  <a:pt x="232038" y="1104271"/>
                </a:lnTo>
                <a:lnTo>
                  <a:pt x="268443" y="1131399"/>
                </a:lnTo>
                <a:lnTo>
                  <a:pt x="306832" y="1155852"/>
                </a:lnTo>
                <a:lnTo>
                  <a:pt x="347065" y="1177492"/>
                </a:lnTo>
                <a:lnTo>
                  <a:pt x="389006" y="1196181"/>
                </a:lnTo>
                <a:lnTo>
                  <a:pt x="432517" y="1211781"/>
                </a:lnTo>
                <a:lnTo>
                  <a:pt x="477460" y="1224154"/>
                </a:lnTo>
                <a:lnTo>
                  <a:pt x="523698" y="1233163"/>
                </a:lnTo>
                <a:lnTo>
                  <a:pt x="571092" y="1238669"/>
                </a:lnTo>
                <a:lnTo>
                  <a:pt x="619506" y="1240536"/>
                </a:lnTo>
                <a:lnTo>
                  <a:pt x="667919" y="1238669"/>
                </a:lnTo>
                <a:lnTo>
                  <a:pt x="715313" y="1233163"/>
                </a:lnTo>
                <a:lnTo>
                  <a:pt x="761551" y="1224154"/>
                </a:lnTo>
                <a:lnTo>
                  <a:pt x="806494" y="1211781"/>
                </a:lnTo>
                <a:lnTo>
                  <a:pt x="850005" y="1196181"/>
                </a:lnTo>
                <a:lnTo>
                  <a:pt x="891946" y="1177492"/>
                </a:lnTo>
                <a:lnTo>
                  <a:pt x="932179" y="1155852"/>
                </a:lnTo>
                <a:lnTo>
                  <a:pt x="970568" y="1131399"/>
                </a:lnTo>
                <a:lnTo>
                  <a:pt x="1006973" y="1104271"/>
                </a:lnTo>
                <a:lnTo>
                  <a:pt x="1041257" y="1074606"/>
                </a:lnTo>
                <a:lnTo>
                  <a:pt x="1073282" y="1042542"/>
                </a:lnTo>
                <a:lnTo>
                  <a:pt x="1102911" y="1008216"/>
                </a:lnTo>
                <a:lnTo>
                  <a:pt x="1130006" y="971766"/>
                </a:lnTo>
                <a:lnTo>
                  <a:pt x="1154430" y="933331"/>
                </a:lnTo>
                <a:lnTo>
                  <a:pt x="1176043" y="893048"/>
                </a:lnTo>
                <a:lnTo>
                  <a:pt x="1194710" y="851055"/>
                </a:lnTo>
                <a:lnTo>
                  <a:pt x="1210291" y="807490"/>
                </a:lnTo>
                <a:lnTo>
                  <a:pt x="1222650" y="762491"/>
                </a:lnTo>
                <a:lnTo>
                  <a:pt x="1231648" y="716196"/>
                </a:lnTo>
                <a:lnTo>
                  <a:pt x="1237148" y="668742"/>
                </a:lnTo>
                <a:lnTo>
                  <a:pt x="1239012" y="620268"/>
                </a:lnTo>
                <a:lnTo>
                  <a:pt x="1237148" y="571793"/>
                </a:lnTo>
                <a:lnTo>
                  <a:pt x="1231648" y="524339"/>
                </a:lnTo>
                <a:lnTo>
                  <a:pt x="1222650" y="478044"/>
                </a:lnTo>
                <a:lnTo>
                  <a:pt x="1210291" y="433045"/>
                </a:lnTo>
                <a:lnTo>
                  <a:pt x="1194710" y="389480"/>
                </a:lnTo>
                <a:lnTo>
                  <a:pt x="1176043" y="347487"/>
                </a:lnTo>
                <a:lnTo>
                  <a:pt x="1154430" y="307204"/>
                </a:lnTo>
                <a:lnTo>
                  <a:pt x="1130006" y="268769"/>
                </a:lnTo>
                <a:lnTo>
                  <a:pt x="1102911" y="232319"/>
                </a:lnTo>
                <a:lnTo>
                  <a:pt x="1073282" y="197993"/>
                </a:lnTo>
                <a:lnTo>
                  <a:pt x="1041257" y="165929"/>
                </a:lnTo>
                <a:lnTo>
                  <a:pt x="1006973" y="136264"/>
                </a:lnTo>
                <a:lnTo>
                  <a:pt x="970568" y="109136"/>
                </a:lnTo>
                <a:lnTo>
                  <a:pt x="932180" y="84683"/>
                </a:lnTo>
                <a:lnTo>
                  <a:pt x="891946" y="63043"/>
                </a:lnTo>
                <a:lnTo>
                  <a:pt x="850005" y="44354"/>
                </a:lnTo>
                <a:lnTo>
                  <a:pt x="806494" y="28754"/>
                </a:lnTo>
                <a:lnTo>
                  <a:pt x="761551" y="16381"/>
                </a:lnTo>
                <a:lnTo>
                  <a:pt x="715313" y="7372"/>
                </a:lnTo>
                <a:lnTo>
                  <a:pt x="667919" y="1866"/>
                </a:lnTo>
                <a:lnTo>
                  <a:pt x="619506" y="0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602980" y="3063239"/>
            <a:ext cx="1239520" cy="1240790"/>
          </a:xfrm>
          <a:custGeom>
            <a:avLst/>
            <a:gdLst/>
            <a:ahLst/>
            <a:cxnLst/>
            <a:rect l="l" t="t" r="r" b="b"/>
            <a:pathLst>
              <a:path w="1239520" h="1240789">
                <a:moveTo>
                  <a:pt x="0" y="620268"/>
                </a:moveTo>
                <a:lnTo>
                  <a:pt x="1863" y="571793"/>
                </a:lnTo>
                <a:lnTo>
                  <a:pt x="7363" y="524339"/>
                </a:lnTo>
                <a:lnTo>
                  <a:pt x="16361" y="478044"/>
                </a:lnTo>
                <a:lnTo>
                  <a:pt x="28720" y="433045"/>
                </a:lnTo>
                <a:lnTo>
                  <a:pt x="44301" y="389480"/>
                </a:lnTo>
                <a:lnTo>
                  <a:pt x="62968" y="347487"/>
                </a:lnTo>
                <a:lnTo>
                  <a:pt x="84582" y="307204"/>
                </a:lnTo>
                <a:lnTo>
                  <a:pt x="109005" y="268769"/>
                </a:lnTo>
                <a:lnTo>
                  <a:pt x="136100" y="232319"/>
                </a:lnTo>
                <a:lnTo>
                  <a:pt x="165729" y="197993"/>
                </a:lnTo>
                <a:lnTo>
                  <a:pt x="197754" y="165929"/>
                </a:lnTo>
                <a:lnTo>
                  <a:pt x="232038" y="136264"/>
                </a:lnTo>
                <a:lnTo>
                  <a:pt x="268443" y="109136"/>
                </a:lnTo>
                <a:lnTo>
                  <a:pt x="306832" y="84683"/>
                </a:lnTo>
                <a:lnTo>
                  <a:pt x="347065" y="63043"/>
                </a:lnTo>
                <a:lnTo>
                  <a:pt x="389006" y="44354"/>
                </a:lnTo>
                <a:lnTo>
                  <a:pt x="432517" y="28754"/>
                </a:lnTo>
                <a:lnTo>
                  <a:pt x="477460" y="16381"/>
                </a:lnTo>
                <a:lnTo>
                  <a:pt x="523698" y="7372"/>
                </a:lnTo>
                <a:lnTo>
                  <a:pt x="571092" y="1866"/>
                </a:lnTo>
                <a:lnTo>
                  <a:pt x="619506" y="0"/>
                </a:lnTo>
                <a:lnTo>
                  <a:pt x="667919" y="1866"/>
                </a:lnTo>
                <a:lnTo>
                  <a:pt x="715313" y="7372"/>
                </a:lnTo>
                <a:lnTo>
                  <a:pt x="761551" y="16381"/>
                </a:lnTo>
                <a:lnTo>
                  <a:pt x="806494" y="28754"/>
                </a:lnTo>
                <a:lnTo>
                  <a:pt x="850005" y="44354"/>
                </a:lnTo>
                <a:lnTo>
                  <a:pt x="891946" y="63043"/>
                </a:lnTo>
                <a:lnTo>
                  <a:pt x="932179" y="84683"/>
                </a:lnTo>
                <a:lnTo>
                  <a:pt x="970568" y="109136"/>
                </a:lnTo>
                <a:lnTo>
                  <a:pt x="1006973" y="136264"/>
                </a:lnTo>
                <a:lnTo>
                  <a:pt x="1041257" y="165929"/>
                </a:lnTo>
                <a:lnTo>
                  <a:pt x="1073282" y="197993"/>
                </a:lnTo>
                <a:lnTo>
                  <a:pt x="1102911" y="232319"/>
                </a:lnTo>
                <a:lnTo>
                  <a:pt x="1130006" y="268769"/>
                </a:lnTo>
                <a:lnTo>
                  <a:pt x="1154430" y="307204"/>
                </a:lnTo>
                <a:lnTo>
                  <a:pt x="1176043" y="347487"/>
                </a:lnTo>
                <a:lnTo>
                  <a:pt x="1194710" y="389480"/>
                </a:lnTo>
                <a:lnTo>
                  <a:pt x="1210291" y="433045"/>
                </a:lnTo>
                <a:lnTo>
                  <a:pt x="1222650" y="478044"/>
                </a:lnTo>
                <a:lnTo>
                  <a:pt x="1231648" y="524339"/>
                </a:lnTo>
                <a:lnTo>
                  <a:pt x="1237148" y="571793"/>
                </a:lnTo>
                <a:lnTo>
                  <a:pt x="1239012" y="620268"/>
                </a:lnTo>
                <a:lnTo>
                  <a:pt x="1237148" y="668742"/>
                </a:lnTo>
                <a:lnTo>
                  <a:pt x="1231648" y="716196"/>
                </a:lnTo>
                <a:lnTo>
                  <a:pt x="1222650" y="762491"/>
                </a:lnTo>
                <a:lnTo>
                  <a:pt x="1210291" y="807490"/>
                </a:lnTo>
                <a:lnTo>
                  <a:pt x="1194710" y="851055"/>
                </a:lnTo>
                <a:lnTo>
                  <a:pt x="1176043" y="893048"/>
                </a:lnTo>
                <a:lnTo>
                  <a:pt x="1154430" y="933331"/>
                </a:lnTo>
                <a:lnTo>
                  <a:pt x="1130006" y="971766"/>
                </a:lnTo>
                <a:lnTo>
                  <a:pt x="1102911" y="1008216"/>
                </a:lnTo>
                <a:lnTo>
                  <a:pt x="1073282" y="1042542"/>
                </a:lnTo>
                <a:lnTo>
                  <a:pt x="1041257" y="1074606"/>
                </a:lnTo>
                <a:lnTo>
                  <a:pt x="1006973" y="1104271"/>
                </a:lnTo>
                <a:lnTo>
                  <a:pt x="970568" y="1131399"/>
                </a:lnTo>
                <a:lnTo>
                  <a:pt x="932179" y="1155852"/>
                </a:lnTo>
                <a:lnTo>
                  <a:pt x="891946" y="1177492"/>
                </a:lnTo>
                <a:lnTo>
                  <a:pt x="850005" y="1196181"/>
                </a:lnTo>
                <a:lnTo>
                  <a:pt x="806494" y="1211781"/>
                </a:lnTo>
                <a:lnTo>
                  <a:pt x="761551" y="1224154"/>
                </a:lnTo>
                <a:lnTo>
                  <a:pt x="715313" y="1233163"/>
                </a:lnTo>
                <a:lnTo>
                  <a:pt x="667919" y="1238669"/>
                </a:lnTo>
                <a:lnTo>
                  <a:pt x="619506" y="1240536"/>
                </a:lnTo>
                <a:lnTo>
                  <a:pt x="571092" y="1238669"/>
                </a:lnTo>
                <a:lnTo>
                  <a:pt x="523698" y="1233163"/>
                </a:lnTo>
                <a:lnTo>
                  <a:pt x="477460" y="1224154"/>
                </a:lnTo>
                <a:lnTo>
                  <a:pt x="432517" y="1211781"/>
                </a:lnTo>
                <a:lnTo>
                  <a:pt x="389006" y="1196181"/>
                </a:lnTo>
                <a:lnTo>
                  <a:pt x="347065" y="1177492"/>
                </a:lnTo>
                <a:lnTo>
                  <a:pt x="306832" y="1155852"/>
                </a:lnTo>
                <a:lnTo>
                  <a:pt x="268443" y="1131399"/>
                </a:lnTo>
                <a:lnTo>
                  <a:pt x="232038" y="1104271"/>
                </a:lnTo>
                <a:lnTo>
                  <a:pt x="197754" y="1074606"/>
                </a:lnTo>
                <a:lnTo>
                  <a:pt x="165729" y="1042542"/>
                </a:lnTo>
                <a:lnTo>
                  <a:pt x="136100" y="1008216"/>
                </a:lnTo>
                <a:lnTo>
                  <a:pt x="109005" y="971766"/>
                </a:lnTo>
                <a:lnTo>
                  <a:pt x="84582" y="933331"/>
                </a:lnTo>
                <a:lnTo>
                  <a:pt x="62968" y="893048"/>
                </a:lnTo>
                <a:lnTo>
                  <a:pt x="44301" y="851055"/>
                </a:lnTo>
                <a:lnTo>
                  <a:pt x="28720" y="807490"/>
                </a:lnTo>
                <a:lnTo>
                  <a:pt x="16361" y="762491"/>
                </a:lnTo>
                <a:lnTo>
                  <a:pt x="7363" y="716196"/>
                </a:lnTo>
                <a:lnTo>
                  <a:pt x="1863" y="668742"/>
                </a:lnTo>
                <a:lnTo>
                  <a:pt x="0" y="620268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8942045" y="3487787"/>
            <a:ext cx="5588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D</a:t>
            </a:r>
            <a:r>
              <a:rPr dirty="0" sz="2000" spc="5">
                <a:solidFill>
                  <a:srgbClr val="FFFFFF"/>
                </a:solidFill>
                <a:latin typeface="Book Antiqua"/>
                <a:cs typeface="Book Antiqua"/>
              </a:rPr>
              <a:t>a</a:t>
            </a:r>
            <a:r>
              <a:rPr dirty="0" sz="2000" spc="-10">
                <a:solidFill>
                  <a:srgbClr val="FFFFFF"/>
                </a:solidFill>
                <a:latin typeface="Book Antiqua"/>
                <a:cs typeface="Book Antiqua"/>
              </a:rPr>
              <a:t>ta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037927" y="3472027"/>
            <a:ext cx="528955" cy="169545"/>
          </a:xfrm>
          <a:custGeom>
            <a:avLst/>
            <a:gdLst/>
            <a:ahLst/>
            <a:cxnLst/>
            <a:rect l="l" t="t" r="r" b="b"/>
            <a:pathLst>
              <a:path w="528954" h="169545">
                <a:moveTo>
                  <a:pt x="528637" y="0"/>
                </a:moveTo>
                <a:lnTo>
                  <a:pt x="0" y="0"/>
                </a:lnTo>
                <a:lnTo>
                  <a:pt x="0" y="169189"/>
                </a:lnTo>
                <a:lnTo>
                  <a:pt x="528637" y="169189"/>
                </a:lnTo>
                <a:lnTo>
                  <a:pt x="528637" y="0"/>
                </a:lnTo>
                <a:close/>
              </a:path>
            </a:pathLst>
          </a:custGeom>
          <a:solidFill>
            <a:srgbClr val="ABD7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037927" y="3725798"/>
            <a:ext cx="528955" cy="169545"/>
          </a:xfrm>
          <a:custGeom>
            <a:avLst/>
            <a:gdLst/>
            <a:ahLst/>
            <a:cxnLst/>
            <a:rect l="l" t="t" r="r" b="b"/>
            <a:pathLst>
              <a:path w="528954" h="169545">
                <a:moveTo>
                  <a:pt x="528637" y="0"/>
                </a:moveTo>
                <a:lnTo>
                  <a:pt x="0" y="0"/>
                </a:lnTo>
                <a:lnTo>
                  <a:pt x="0" y="169189"/>
                </a:lnTo>
                <a:lnTo>
                  <a:pt x="528637" y="169189"/>
                </a:lnTo>
                <a:lnTo>
                  <a:pt x="528637" y="0"/>
                </a:lnTo>
                <a:close/>
              </a:path>
            </a:pathLst>
          </a:custGeom>
          <a:solidFill>
            <a:srgbClr val="ABD7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762488" y="3063239"/>
            <a:ext cx="1240790" cy="1240790"/>
          </a:xfrm>
          <a:custGeom>
            <a:avLst/>
            <a:gdLst/>
            <a:ahLst/>
            <a:cxnLst/>
            <a:rect l="l" t="t" r="r" b="b"/>
            <a:pathLst>
              <a:path w="1240790" h="1240789">
                <a:moveTo>
                  <a:pt x="620268" y="0"/>
                </a:moveTo>
                <a:lnTo>
                  <a:pt x="571793" y="1866"/>
                </a:lnTo>
                <a:lnTo>
                  <a:pt x="524339" y="7372"/>
                </a:lnTo>
                <a:lnTo>
                  <a:pt x="478044" y="16381"/>
                </a:lnTo>
                <a:lnTo>
                  <a:pt x="433045" y="28754"/>
                </a:lnTo>
                <a:lnTo>
                  <a:pt x="389480" y="44354"/>
                </a:lnTo>
                <a:lnTo>
                  <a:pt x="347487" y="63043"/>
                </a:lnTo>
                <a:lnTo>
                  <a:pt x="307204" y="84683"/>
                </a:lnTo>
                <a:lnTo>
                  <a:pt x="268769" y="109136"/>
                </a:lnTo>
                <a:lnTo>
                  <a:pt x="232319" y="136264"/>
                </a:lnTo>
                <a:lnTo>
                  <a:pt x="197993" y="165929"/>
                </a:lnTo>
                <a:lnTo>
                  <a:pt x="165929" y="197993"/>
                </a:lnTo>
                <a:lnTo>
                  <a:pt x="136264" y="232319"/>
                </a:lnTo>
                <a:lnTo>
                  <a:pt x="109136" y="268769"/>
                </a:lnTo>
                <a:lnTo>
                  <a:pt x="84683" y="307204"/>
                </a:lnTo>
                <a:lnTo>
                  <a:pt x="63043" y="347487"/>
                </a:lnTo>
                <a:lnTo>
                  <a:pt x="44354" y="389480"/>
                </a:lnTo>
                <a:lnTo>
                  <a:pt x="28754" y="433045"/>
                </a:lnTo>
                <a:lnTo>
                  <a:pt x="16381" y="478044"/>
                </a:lnTo>
                <a:lnTo>
                  <a:pt x="7372" y="524339"/>
                </a:lnTo>
                <a:lnTo>
                  <a:pt x="1866" y="571793"/>
                </a:lnTo>
                <a:lnTo>
                  <a:pt x="0" y="620268"/>
                </a:lnTo>
                <a:lnTo>
                  <a:pt x="1866" y="668742"/>
                </a:lnTo>
                <a:lnTo>
                  <a:pt x="7372" y="716196"/>
                </a:lnTo>
                <a:lnTo>
                  <a:pt x="16381" y="762491"/>
                </a:lnTo>
                <a:lnTo>
                  <a:pt x="28754" y="807490"/>
                </a:lnTo>
                <a:lnTo>
                  <a:pt x="44354" y="851055"/>
                </a:lnTo>
                <a:lnTo>
                  <a:pt x="63043" y="893048"/>
                </a:lnTo>
                <a:lnTo>
                  <a:pt x="84683" y="933331"/>
                </a:lnTo>
                <a:lnTo>
                  <a:pt x="109136" y="971766"/>
                </a:lnTo>
                <a:lnTo>
                  <a:pt x="136264" y="1008216"/>
                </a:lnTo>
                <a:lnTo>
                  <a:pt x="165929" y="1042542"/>
                </a:lnTo>
                <a:lnTo>
                  <a:pt x="197993" y="1074606"/>
                </a:lnTo>
                <a:lnTo>
                  <a:pt x="232319" y="1104271"/>
                </a:lnTo>
                <a:lnTo>
                  <a:pt x="268769" y="1131399"/>
                </a:lnTo>
                <a:lnTo>
                  <a:pt x="307204" y="1155852"/>
                </a:lnTo>
                <a:lnTo>
                  <a:pt x="347487" y="1177492"/>
                </a:lnTo>
                <a:lnTo>
                  <a:pt x="389480" y="1196181"/>
                </a:lnTo>
                <a:lnTo>
                  <a:pt x="433045" y="1211781"/>
                </a:lnTo>
                <a:lnTo>
                  <a:pt x="478044" y="1224154"/>
                </a:lnTo>
                <a:lnTo>
                  <a:pt x="524339" y="1233163"/>
                </a:lnTo>
                <a:lnTo>
                  <a:pt x="571793" y="1238669"/>
                </a:lnTo>
                <a:lnTo>
                  <a:pt x="620268" y="1240536"/>
                </a:lnTo>
                <a:lnTo>
                  <a:pt x="668742" y="1238669"/>
                </a:lnTo>
                <a:lnTo>
                  <a:pt x="716196" y="1233163"/>
                </a:lnTo>
                <a:lnTo>
                  <a:pt x="762491" y="1224154"/>
                </a:lnTo>
                <a:lnTo>
                  <a:pt x="807490" y="1211781"/>
                </a:lnTo>
                <a:lnTo>
                  <a:pt x="851055" y="1196181"/>
                </a:lnTo>
                <a:lnTo>
                  <a:pt x="893048" y="1177492"/>
                </a:lnTo>
                <a:lnTo>
                  <a:pt x="933331" y="1155852"/>
                </a:lnTo>
                <a:lnTo>
                  <a:pt x="971766" y="1131399"/>
                </a:lnTo>
                <a:lnTo>
                  <a:pt x="1008216" y="1104271"/>
                </a:lnTo>
                <a:lnTo>
                  <a:pt x="1042542" y="1074606"/>
                </a:lnTo>
                <a:lnTo>
                  <a:pt x="1074606" y="1042542"/>
                </a:lnTo>
                <a:lnTo>
                  <a:pt x="1104271" y="1008216"/>
                </a:lnTo>
                <a:lnTo>
                  <a:pt x="1131399" y="971766"/>
                </a:lnTo>
                <a:lnTo>
                  <a:pt x="1155852" y="933331"/>
                </a:lnTo>
                <a:lnTo>
                  <a:pt x="1177492" y="893048"/>
                </a:lnTo>
                <a:lnTo>
                  <a:pt x="1196181" y="851055"/>
                </a:lnTo>
                <a:lnTo>
                  <a:pt x="1211781" y="807490"/>
                </a:lnTo>
                <a:lnTo>
                  <a:pt x="1224154" y="762491"/>
                </a:lnTo>
                <a:lnTo>
                  <a:pt x="1233163" y="716196"/>
                </a:lnTo>
                <a:lnTo>
                  <a:pt x="1238669" y="668742"/>
                </a:lnTo>
                <a:lnTo>
                  <a:pt x="1240536" y="620268"/>
                </a:lnTo>
                <a:lnTo>
                  <a:pt x="1238669" y="571793"/>
                </a:lnTo>
                <a:lnTo>
                  <a:pt x="1233163" y="524339"/>
                </a:lnTo>
                <a:lnTo>
                  <a:pt x="1224154" y="478044"/>
                </a:lnTo>
                <a:lnTo>
                  <a:pt x="1211781" y="433045"/>
                </a:lnTo>
                <a:lnTo>
                  <a:pt x="1196181" y="389480"/>
                </a:lnTo>
                <a:lnTo>
                  <a:pt x="1177492" y="347487"/>
                </a:lnTo>
                <a:lnTo>
                  <a:pt x="1155852" y="307204"/>
                </a:lnTo>
                <a:lnTo>
                  <a:pt x="1131399" y="268769"/>
                </a:lnTo>
                <a:lnTo>
                  <a:pt x="1104271" y="232319"/>
                </a:lnTo>
                <a:lnTo>
                  <a:pt x="1074606" y="197993"/>
                </a:lnTo>
                <a:lnTo>
                  <a:pt x="1042542" y="165929"/>
                </a:lnTo>
                <a:lnTo>
                  <a:pt x="1008216" y="136264"/>
                </a:lnTo>
                <a:lnTo>
                  <a:pt x="971766" y="109136"/>
                </a:lnTo>
                <a:lnTo>
                  <a:pt x="933331" y="84683"/>
                </a:lnTo>
                <a:lnTo>
                  <a:pt x="893048" y="63043"/>
                </a:lnTo>
                <a:lnTo>
                  <a:pt x="851055" y="44354"/>
                </a:lnTo>
                <a:lnTo>
                  <a:pt x="807490" y="28754"/>
                </a:lnTo>
                <a:lnTo>
                  <a:pt x="762491" y="16381"/>
                </a:lnTo>
                <a:lnTo>
                  <a:pt x="716196" y="7372"/>
                </a:lnTo>
                <a:lnTo>
                  <a:pt x="668742" y="1866"/>
                </a:lnTo>
                <a:lnTo>
                  <a:pt x="620268" y="0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762488" y="3063239"/>
            <a:ext cx="1240790" cy="1240790"/>
          </a:xfrm>
          <a:custGeom>
            <a:avLst/>
            <a:gdLst/>
            <a:ahLst/>
            <a:cxnLst/>
            <a:rect l="l" t="t" r="r" b="b"/>
            <a:pathLst>
              <a:path w="1240790" h="1240789">
                <a:moveTo>
                  <a:pt x="0" y="620268"/>
                </a:moveTo>
                <a:lnTo>
                  <a:pt x="1866" y="571793"/>
                </a:lnTo>
                <a:lnTo>
                  <a:pt x="7372" y="524339"/>
                </a:lnTo>
                <a:lnTo>
                  <a:pt x="16381" y="478044"/>
                </a:lnTo>
                <a:lnTo>
                  <a:pt x="28754" y="433045"/>
                </a:lnTo>
                <a:lnTo>
                  <a:pt x="44354" y="389480"/>
                </a:lnTo>
                <a:lnTo>
                  <a:pt x="63043" y="347487"/>
                </a:lnTo>
                <a:lnTo>
                  <a:pt x="84683" y="307204"/>
                </a:lnTo>
                <a:lnTo>
                  <a:pt x="109136" y="268769"/>
                </a:lnTo>
                <a:lnTo>
                  <a:pt x="136264" y="232319"/>
                </a:lnTo>
                <a:lnTo>
                  <a:pt x="165929" y="197993"/>
                </a:lnTo>
                <a:lnTo>
                  <a:pt x="197993" y="165929"/>
                </a:lnTo>
                <a:lnTo>
                  <a:pt x="232319" y="136264"/>
                </a:lnTo>
                <a:lnTo>
                  <a:pt x="268769" y="109136"/>
                </a:lnTo>
                <a:lnTo>
                  <a:pt x="307204" y="84683"/>
                </a:lnTo>
                <a:lnTo>
                  <a:pt x="347487" y="63043"/>
                </a:lnTo>
                <a:lnTo>
                  <a:pt x="389480" y="44354"/>
                </a:lnTo>
                <a:lnTo>
                  <a:pt x="433045" y="28754"/>
                </a:lnTo>
                <a:lnTo>
                  <a:pt x="478044" y="16381"/>
                </a:lnTo>
                <a:lnTo>
                  <a:pt x="524339" y="7372"/>
                </a:lnTo>
                <a:lnTo>
                  <a:pt x="571793" y="1866"/>
                </a:lnTo>
                <a:lnTo>
                  <a:pt x="620268" y="0"/>
                </a:lnTo>
                <a:lnTo>
                  <a:pt x="668742" y="1866"/>
                </a:lnTo>
                <a:lnTo>
                  <a:pt x="716196" y="7372"/>
                </a:lnTo>
                <a:lnTo>
                  <a:pt x="762491" y="16381"/>
                </a:lnTo>
                <a:lnTo>
                  <a:pt x="807490" y="28754"/>
                </a:lnTo>
                <a:lnTo>
                  <a:pt x="851055" y="44354"/>
                </a:lnTo>
                <a:lnTo>
                  <a:pt x="893048" y="63043"/>
                </a:lnTo>
                <a:lnTo>
                  <a:pt x="933331" y="84683"/>
                </a:lnTo>
                <a:lnTo>
                  <a:pt x="971766" y="109136"/>
                </a:lnTo>
                <a:lnTo>
                  <a:pt x="1008216" y="136264"/>
                </a:lnTo>
                <a:lnTo>
                  <a:pt x="1042542" y="165929"/>
                </a:lnTo>
                <a:lnTo>
                  <a:pt x="1074606" y="197993"/>
                </a:lnTo>
                <a:lnTo>
                  <a:pt x="1104271" y="232319"/>
                </a:lnTo>
                <a:lnTo>
                  <a:pt x="1131399" y="268769"/>
                </a:lnTo>
                <a:lnTo>
                  <a:pt x="1155852" y="307204"/>
                </a:lnTo>
                <a:lnTo>
                  <a:pt x="1177492" y="347487"/>
                </a:lnTo>
                <a:lnTo>
                  <a:pt x="1196181" y="389480"/>
                </a:lnTo>
                <a:lnTo>
                  <a:pt x="1211781" y="433045"/>
                </a:lnTo>
                <a:lnTo>
                  <a:pt x="1224154" y="478044"/>
                </a:lnTo>
                <a:lnTo>
                  <a:pt x="1233163" y="524339"/>
                </a:lnTo>
                <a:lnTo>
                  <a:pt x="1238669" y="571793"/>
                </a:lnTo>
                <a:lnTo>
                  <a:pt x="1240536" y="620268"/>
                </a:lnTo>
                <a:lnTo>
                  <a:pt x="1238669" y="668742"/>
                </a:lnTo>
                <a:lnTo>
                  <a:pt x="1233163" y="716196"/>
                </a:lnTo>
                <a:lnTo>
                  <a:pt x="1224154" y="762491"/>
                </a:lnTo>
                <a:lnTo>
                  <a:pt x="1211781" y="807490"/>
                </a:lnTo>
                <a:lnTo>
                  <a:pt x="1196181" y="851055"/>
                </a:lnTo>
                <a:lnTo>
                  <a:pt x="1177492" y="893048"/>
                </a:lnTo>
                <a:lnTo>
                  <a:pt x="1155852" y="933331"/>
                </a:lnTo>
                <a:lnTo>
                  <a:pt x="1131399" y="971766"/>
                </a:lnTo>
                <a:lnTo>
                  <a:pt x="1104271" y="1008216"/>
                </a:lnTo>
                <a:lnTo>
                  <a:pt x="1074606" y="1042542"/>
                </a:lnTo>
                <a:lnTo>
                  <a:pt x="1042542" y="1074606"/>
                </a:lnTo>
                <a:lnTo>
                  <a:pt x="1008216" y="1104271"/>
                </a:lnTo>
                <a:lnTo>
                  <a:pt x="971766" y="1131399"/>
                </a:lnTo>
                <a:lnTo>
                  <a:pt x="933331" y="1155852"/>
                </a:lnTo>
                <a:lnTo>
                  <a:pt x="893048" y="1177492"/>
                </a:lnTo>
                <a:lnTo>
                  <a:pt x="851055" y="1196181"/>
                </a:lnTo>
                <a:lnTo>
                  <a:pt x="807490" y="1211781"/>
                </a:lnTo>
                <a:lnTo>
                  <a:pt x="762491" y="1224154"/>
                </a:lnTo>
                <a:lnTo>
                  <a:pt x="716196" y="1233163"/>
                </a:lnTo>
                <a:lnTo>
                  <a:pt x="668742" y="1238669"/>
                </a:lnTo>
                <a:lnTo>
                  <a:pt x="620268" y="1240536"/>
                </a:lnTo>
                <a:lnTo>
                  <a:pt x="571793" y="1238669"/>
                </a:lnTo>
                <a:lnTo>
                  <a:pt x="524339" y="1233163"/>
                </a:lnTo>
                <a:lnTo>
                  <a:pt x="478044" y="1224154"/>
                </a:lnTo>
                <a:lnTo>
                  <a:pt x="433045" y="1211781"/>
                </a:lnTo>
                <a:lnTo>
                  <a:pt x="389480" y="1196181"/>
                </a:lnTo>
                <a:lnTo>
                  <a:pt x="347487" y="1177492"/>
                </a:lnTo>
                <a:lnTo>
                  <a:pt x="307204" y="1155852"/>
                </a:lnTo>
                <a:lnTo>
                  <a:pt x="268769" y="1131399"/>
                </a:lnTo>
                <a:lnTo>
                  <a:pt x="232319" y="1104271"/>
                </a:lnTo>
                <a:lnTo>
                  <a:pt x="197993" y="1074606"/>
                </a:lnTo>
                <a:lnTo>
                  <a:pt x="165929" y="1042542"/>
                </a:lnTo>
                <a:lnTo>
                  <a:pt x="136264" y="1008216"/>
                </a:lnTo>
                <a:lnTo>
                  <a:pt x="109136" y="971766"/>
                </a:lnTo>
                <a:lnTo>
                  <a:pt x="84683" y="933331"/>
                </a:lnTo>
                <a:lnTo>
                  <a:pt x="63043" y="893048"/>
                </a:lnTo>
                <a:lnTo>
                  <a:pt x="44354" y="851055"/>
                </a:lnTo>
                <a:lnTo>
                  <a:pt x="28754" y="807490"/>
                </a:lnTo>
                <a:lnTo>
                  <a:pt x="16381" y="762491"/>
                </a:lnTo>
                <a:lnTo>
                  <a:pt x="7372" y="716196"/>
                </a:lnTo>
                <a:lnTo>
                  <a:pt x="1866" y="668742"/>
                </a:lnTo>
                <a:lnTo>
                  <a:pt x="0" y="620268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0957058" y="3487787"/>
            <a:ext cx="8509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Output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0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45"/>
              <a:t> </a:t>
            </a:r>
            <a:r>
              <a:rPr dirty="0"/>
              <a:t>12</a:t>
            </a:r>
          </a:p>
        </p:txBody>
      </p:sp>
      <p:sp>
        <p:nvSpPr>
          <p:cNvPr id="34" name="object 34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621220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Creating </a:t>
            </a:r>
            <a:r>
              <a:rPr dirty="0"/>
              <a:t>a Razor Application</a:t>
            </a:r>
            <a:r>
              <a:rPr dirty="0" spc="-35"/>
              <a:t> </a:t>
            </a:r>
            <a:r>
              <a:rPr dirty="0"/>
              <a:t>(1-4)</a:t>
            </a:r>
          </a:p>
        </p:txBody>
      </p:sp>
      <p:sp>
        <p:nvSpPr>
          <p:cNvPr id="3" name="object 3"/>
          <p:cNvSpPr/>
          <p:nvPr/>
        </p:nvSpPr>
        <p:spPr>
          <a:xfrm>
            <a:off x="1601724" y="1434084"/>
            <a:ext cx="4858511" cy="3084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97152" y="1429511"/>
            <a:ext cx="4867910" cy="3093720"/>
          </a:xfrm>
          <a:custGeom>
            <a:avLst/>
            <a:gdLst/>
            <a:ahLst/>
            <a:cxnLst/>
            <a:rect l="l" t="t" r="r" b="b"/>
            <a:pathLst>
              <a:path w="4867910" h="3093720">
                <a:moveTo>
                  <a:pt x="0" y="0"/>
                </a:moveTo>
                <a:lnTo>
                  <a:pt x="4867656" y="0"/>
                </a:lnTo>
                <a:lnTo>
                  <a:pt x="4867656" y="3093720"/>
                </a:lnTo>
                <a:lnTo>
                  <a:pt x="0" y="309372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056183" y="4693351"/>
            <a:ext cx="39497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 i="1">
                <a:solidFill>
                  <a:srgbClr val="C00000"/>
                </a:solidFill>
                <a:latin typeface="Book Antiqua"/>
                <a:cs typeface="Book Antiqua"/>
              </a:rPr>
              <a:t>Creating a </a:t>
            </a:r>
            <a:r>
              <a:rPr dirty="0" sz="1600" spc="-10" b="1" i="1">
                <a:solidFill>
                  <a:srgbClr val="C00000"/>
                </a:solidFill>
                <a:latin typeface="Book Antiqua"/>
                <a:cs typeface="Book Antiqua"/>
              </a:rPr>
              <a:t>New ASP.NET </a:t>
            </a:r>
            <a:r>
              <a:rPr dirty="0" sz="1600" spc="-5" b="1" i="1">
                <a:solidFill>
                  <a:srgbClr val="C00000"/>
                </a:solidFill>
                <a:latin typeface="Book Antiqua"/>
                <a:cs typeface="Book Antiqua"/>
              </a:rPr>
              <a:t>Core</a:t>
            </a:r>
            <a:r>
              <a:rPr dirty="0" sz="1600" spc="100" b="1" i="1">
                <a:solidFill>
                  <a:srgbClr val="C00000"/>
                </a:solidFill>
                <a:latin typeface="Book Antiqua"/>
                <a:cs typeface="Book Antiqua"/>
              </a:rPr>
              <a:t> </a:t>
            </a:r>
            <a:r>
              <a:rPr dirty="0" sz="1600" spc="-10" b="1" i="1">
                <a:solidFill>
                  <a:srgbClr val="C00000"/>
                </a:solidFill>
                <a:latin typeface="Book Antiqua"/>
                <a:cs typeface="Book Antiqua"/>
              </a:rPr>
              <a:t>Application</a:t>
            </a:r>
            <a:endParaRPr sz="1600">
              <a:latin typeface="Book Antiqua"/>
              <a:cs typeface="Book Antiqu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54723" y="1453896"/>
            <a:ext cx="4172711" cy="30830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50152" y="1449324"/>
            <a:ext cx="4182110" cy="3092450"/>
          </a:xfrm>
          <a:custGeom>
            <a:avLst/>
            <a:gdLst/>
            <a:ahLst/>
            <a:cxnLst/>
            <a:rect l="l" t="t" r="r" b="b"/>
            <a:pathLst>
              <a:path w="4182109" h="3092450">
                <a:moveTo>
                  <a:pt x="0" y="0"/>
                </a:moveTo>
                <a:lnTo>
                  <a:pt x="4181855" y="0"/>
                </a:lnTo>
                <a:lnTo>
                  <a:pt x="4181855" y="3092196"/>
                </a:lnTo>
                <a:lnTo>
                  <a:pt x="0" y="309219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559167" y="4712399"/>
            <a:ext cx="21596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 i="1">
                <a:solidFill>
                  <a:srgbClr val="C00000"/>
                </a:solidFill>
                <a:latin typeface="Book Antiqua"/>
                <a:cs typeface="Book Antiqua"/>
              </a:rPr>
              <a:t>Select Project</a:t>
            </a:r>
            <a:r>
              <a:rPr dirty="0" sz="1600" spc="-25" b="1" i="1">
                <a:solidFill>
                  <a:srgbClr val="C00000"/>
                </a:solidFill>
                <a:latin typeface="Book Antiqua"/>
                <a:cs typeface="Book Antiqua"/>
              </a:rPr>
              <a:t> </a:t>
            </a:r>
            <a:r>
              <a:rPr dirty="0" sz="1600" spc="-5" b="1" i="1">
                <a:solidFill>
                  <a:srgbClr val="C00000"/>
                </a:solidFill>
                <a:latin typeface="Book Antiqua"/>
                <a:cs typeface="Book Antiqua"/>
              </a:rPr>
              <a:t>Template</a:t>
            </a:r>
            <a:endParaRPr sz="16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0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45"/>
              <a:t> </a:t>
            </a:r>
            <a:r>
              <a:rPr dirty="0"/>
              <a:t>12</a:t>
            </a:r>
          </a:p>
        </p:txBody>
      </p:sp>
      <p:sp>
        <p:nvSpPr>
          <p:cNvPr id="9" name="object 9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139" y="213478"/>
            <a:ext cx="625348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FFFFFF"/>
                </a:solidFill>
                <a:latin typeface="Book Antiqua"/>
                <a:cs typeface="Book Antiqua"/>
              </a:rPr>
              <a:t>Creating </a:t>
            </a:r>
            <a:r>
              <a:rPr dirty="0" sz="3200">
                <a:solidFill>
                  <a:srgbClr val="FFFFFF"/>
                </a:solidFill>
                <a:latin typeface="Book Antiqua"/>
                <a:cs typeface="Book Antiqua"/>
              </a:rPr>
              <a:t>a Razor Application</a:t>
            </a:r>
            <a:r>
              <a:rPr dirty="0" sz="3200" spc="-5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(2-4)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0911" y="1225296"/>
            <a:ext cx="10706100" cy="462280"/>
          </a:xfrm>
          <a:prstGeom prst="rect">
            <a:avLst/>
          </a:prstGeom>
          <a:solidFill>
            <a:srgbClr val="F8E6A2"/>
          </a:solidFill>
          <a:ln w="9144">
            <a:solidFill>
              <a:srgbClr val="EEC118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190"/>
              </a:spcBef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The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application is created with default folder structure as shown in</a:t>
            </a:r>
            <a:r>
              <a:rPr dirty="0" sz="2400" spc="11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Figure.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23359" y="1853183"/>
            <a:ext cx="3104387" cy="3957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18788" y="1848611"/>
            <a:ext cx="3114040" cy="3967479"/>
          </a:xfrm>
          <a:custGeom>
            <a:avLst/>
            <a:gdLst/>
            <a:ahLst/>
            <a:cxnLst/>
            <a:rect l="l" t="t" r="r" b="b"/>
            <a:pathLst>
              <a:path w="3114040" h="3967479">
                <a:moveTo>
                  <a:pt x="0" y="0"/>
                </a:moveTo>
                <a:lnTo>
                  <a:pt x="3113532" y="0"/>
                </a:lnTo>
                <a:lnTo>
                  <a:pt x="3113532" y="3966972"/>
                </a:lnTo>
                <a:lnTo>
                  <a:pt x="0" y="396697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705111" y="5997336"/>
            <a:ext cx="13430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Book Antiqua"/>
                <a:cs typeface="Book Antiqua"/>
              </a:rPr>
              <a:t>Directory</a:t>
            </a:r>
            <a:r>
              <a:rPr dirty="0" sz="1200" spc="-35" b="1" i="1">
                <a:solidFill>
                  <a:srgbClr val="C00000"/>
                </a:solidFill>
                <a:latin typeface="Book Antiqua"/>
                <a:cs typeface="Book Antiqua"/>
              </a:rPr>
              <a:t> </a:t>
            </a:r>
            <a:r>
              <a:rPr dirty="0" sz="1200" spc="-5" b="1" i="1">
                <a:solidFill>
                  <a:srgbClr val="C00000"/>
                </a:solidFill>
                <a:latin typeface="Book Antiqua"/>
                <a:cs typeface="Book Antiqua"/>
              </a:rPr>
              <a:t>Structure</a:t>
            </a:r>
            <a:endParaRPr sz="12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0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45"/>
              <a:t> </a:t>
            </a:r>
            <a:r>
              <a:rPr dirty="0"/>
              <a:t>12</a:t>
            </a:r>
          </a:p>
        </p:txBody>
      </p:sp>
      <p:sp>
        <p:nvSpPr>
          <p:cNvPr id="7" name="object 7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621220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Creating </a:t>
            </a:r>
            <a:r>
              <a:rPr dirty="0"/>
              <a:t>a Razor Application</a:t>
            </a:r>
            <a:r>
              <a:rPr dirty="0" spc="-40"/>
              <a:t> </a:t>
            </a:r>
            <a:r>
              <a:rPr dirty="0"/>
              <a:t>(3-4)</a:t>
            </a:r>
          </a:p>
        </p:txBody>
      </p:sp>
      <p:sp>
        <p:nvSpPr>
          <p:cNvPr id="3" name="object 3"/>
          <p:cNvSpPr/>
          <p:nvPr/>
        </p:nvSpPr>
        <p:spPr>
          <a:xfrm>
            <a:off x="3153155" y="1584960"/>
            <a:ext cx="5262371" cy="3038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48583" y="1580388"/>
            <a:ext cx="5271770" cy="3048000"/>
          </a:xfrm>
          <a:custGeom>
            <a:avLst/>
            <a:gdLst/>
            <a:ahLst/>
            <a:cxnLst/>
            <a:rect l="l" t="t" r="r" b="b"/>
            <a:pathLst>
              <a:path w="5271770" h="3048000">
                <a:moveTo>
                  <a:pt x="0" y="0"/>
                </a:moveTo>
                <a:lnTo>
                  <a:pt x="5271516" y="0"/>
                </a:lnTo>
                <a:lnTo>
                  <a:pt x="5271516" y="3048000"/>
                </a:lnTo>
                <a:lnTo>
                  <a:pt x="0" y="30480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228594" y="4745281"/>
            <a:ext cx="31089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 i="1">
                <a:solidFill>
                  <a:srgbClr val="C00000"/>
                </a:solidFill>
                <a:latin typeface="Book Antiqua"/>
                <a:cs typeface="Book Antiqua"/>
              </a:rPr>
              <a:t>Output of </a:t>
            </a:r>
            <a:r>
              <a:rPr dirty="0" sz="1800" b="1" i="1">
                <a:solidFill>
                  <a:srgbClr val="C00000"/>
                </a:solidFill>
                <a:latin typeface="Book Antiqua"/>
                <a:cs typeface="Book Antiqua"/>
              </a:rPr>
              <a:t>Using </a:t>
            </a:r>
            <a:r>
              <a:rPr dirty="0" sz="1800" spc="-5" b="1" i="1">
                <a:solidFill>
                  <a:srgbClr val="C00000"/>
                </a:solidFill>
                <a:latin typeface="Book Antiqua"/>
                <a:cs typeface="Book Antiqua"/>
              </a:rPr>
              <a:t>model</a:t>
            </a:r>
            <a:r>
              <a:rPr dirty="0" sz="1800" spc="-45" b="1" i="1">
                <a:solidFill>
                  <a:srgbClr val="C00000"/>
                </a:solidFill>
                <a:latin typeface="Book Antiqua"/>
                <a:cs typeface="Book Antiqua"/>
              </a:rPr>
              <a:t> </a:t>
            </a:r>
            <a:r>
              <a:rPr dirty="0" sz="1800" b="1" i="1">
                <a:solidFill>
                  <a:srgbClr val="C00000"/>
                </a:solidFill>
                <a:latin typeface="Book Antiqua"/>
                <a:cs typeface="Book Antiqua"/>
              </a:rPr>
              <a:t>Object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0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45"/>
              <a:t> </a:t>
            </a:r>
            <a:r>
              <a:rPr dirty="0"/>
              <a:t>12</a:t>
            </a:r>
          </a:p>
        </p:txBody>
      </p:sp>
      <p:sp>
        <p:nvSpPr>
          <p:cNvPr id="6" name="object 6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621220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Creating </a:t>
            </a:r>
            <a:r>
              <a:rPr dirty="0"/>
              <a:t>a Razor Application</a:t>
            </a:r>
            <a:r>
              <a:rPr dirty="0" spc="-40"/>
              <a:t> </a:t>
            </a:r>
            <a:r>
              <a:rPr dirty="0"/>
              <a:t>(4-4)</a:t>
            </a:r>
          </a:p>
        </p:txBody>
      </p:sp>
      <p:sp>
        <p:nvSpPr>
          <p:cNvPr id="3" name="object 3"/>
          <p:cNvSpPr/>
          <p:nvPr/>
        </p:nvSpPr>
        <p:spPr>
          <a:xfrm>
            <a:off x="1295400" y="1923491"/>
            <a:ext cx="3340100" cy="391795"/>
          </a:xfrm>
          <a:custGeom>
            <a:avLst/>
            <a:gdLst/>
            <a:ahLst/>
            <a:cxnLst/>
            <a:rect l="l" t="t" r="r" b="b"/>
            <a:pathLst>
              <a:path w="3340100" h="391794">
                <a:moveTo>
                  <a:pt x="0" y="0"/>
                </a:moveTo>
                <a:lnTo>
                  <a:pt x="3339680" y="0"/>
                </a:lnTo>
                <a:lnTo>
                  <a:pt x="3339680" y="391350"/>
                </a:lnTo>
                <a:lnTo>
                  <a:pt x="0" y="391350"/>
                </a:lnTo>
                <a:lnTo>
                  <a:pt x="0" y="0"/>
                </a:lnTo>
                <a:close/>
              </a:path>
            </a:pathLst>
          </a:custGeom>
          <a:solidFill>
            <a:srgbClr val="EE7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35081" y="1923491"/>
            <a:ext cx="5975985" cy="391795"/>
          </a:xfrm>
          <a:custGeom>
            <a:avLst/>
            <a:gdLst/>
            <a:ahLst/>
            <a:cxnLst/>
            <a:rect l="l" t="t" r="r" b="b"/>
            <a:pathLst>
              <a:path w="5975984" h="391794">
                <a:moveTo>
                  <a:pt x="0" y="0"/>
                </a:moveTo>
                <a:lnTo>
                  <a:pt x="5975769" y="0"/>
                </a:lnTo>
                <a:lnTo>
                  <a:pt x="5975769" y="391350"/>
                </a:lnTo>
                <a:lnTo>
                  <a:pt x="0" y="391350"/>
                </a:lnTo>
                <a:lnTo>
                  <a:pt x="0" y="0"/>
                </a:lnTo>
                <a:close/>
              </a:path>
            </a:pathLst>
          </a:custGeom>
          <a:solidFill>
            <a:srgbClr val="EE7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95400" y="2314841"/>
            <a:ext cx="3340100" cy="391795"/>
          </a:xfrm>
          <a:custGeom>
            <a:avLst/>
            <a:gdLst/>
            <a:ahLst/>
            <a:cxnLst/>
            <a:rect l="l" t="t" r="r" b="b"/>
            <a:pathLst>
              <a:path w="3340100" h="391794">
                <a:moveTo>
                  <a:pt x="0" y="0"/>
                </a:moveTo>
                <a:lnTo>
                  <a:pt x="3339680" y="0"/>
                </a:lnTo>
                <a:lnTo>
                  <a:pt x="3339680" y="391350"/>
                </a:lnTo>
                <a:lnTo>
                  <a:pt x="0" y="391350"/>
                </a:lnTo>
                <a:lnTo>
                  <a:pt x="0" y="0"/>
                </a:lnTo>
                <a:close/>
              </a:path>
            </a:pathLst>
          </a:custGeom>
          <a:solidFill>
            <a:srgbClr val="CC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35081" y="2314841"/>
            <a:ext cx="5975985" cy="391795"/>
          </a:xfrm>
          <a:custGeom>
            <a:avLst/>
            <a:gdLst/>
            <a:ahLst/>
            <a:cxnLst/>
            <a:rect l="l" t="t" r="r" b="b"/>
            <a:pathLst>
              <a:path w="5975984" h="391794">
                <a:moveTo>
                  <a:pt x="0" y="0"/>
                </a:moveTo>
                <a:lnTo>
                  <a:pt x="5975769" y="0"/>
                </a:lnTo>
                <a:lnTo>
                  <a:pt x="5975769" y="391350"/>
                </a:lnTo>
                <a:lnTo>
                  <a:pt x="0" y="391350"/>
                </a:lnTo>
                <a:lnTo>
                  <a:pt x="0" y="0"/>
                </a:lnTo>
                <a:close/>
              </a:path>
            </a:pathLst>
          </a:custGeom>
          <a:solidFill>
            <a:srgbClr val="CC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95400" y="2706192"/>
            <a:ext cx="3340100" cy="782955"/>
          </a:xfrm>
          <a:custGeom>
            <a:avLst/>
            <a:gdLst/>
            <a:ahLst/>
            <a:cxnLst/>
            <a:rect l="l" t="t" r="r" b="b"/>
            <a:pathLst>
              <a:path w="3340100" h="782954">
                <a:moveTo>
                  <a:pt x="0" y="0"/>
                </a:moveTo>
                <a:lnTo>
                  <a:pt x="3339680" y="0"/>
                </a:lnTo>
                <a:lnTo>
                  <a:pt x="3339680" y="782701"/>
                </a:lnTo>
                <a:lnTo>
                  <a:pt x="0" y="782701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35081" y="2706192"/>
            <a:ext cx="5975985" cy="782955"/>
          </a:xfrm>
          <a:custGeom>
            <a:avLst/>
            <a:gdLst/>
            <a:ahLst/>
            <a:cxnLst/>
            <a:rect l="l" t="t" r="r" b="b"/>
            <a:pathLst>
              <a:path w="5975984" h="782954">
                <a:moveTo>
                  <a:pt x="0" y="0"/>
                </a:moveTo>
                <a:lnTo>
                  <a:pt x="5975769" y="0"/>
                </a:lnTo>
                <a:lnTo>
                  <a:pt x="5975769" y="782701"/>
                </a:lnTo>
                <a:lnTo>
                  <a:pt x="0" y="782701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95400" y="3488893"/>
            <a:ext cx="3340100" cy="782955"/>
          </a:xfrm>
          <a:custGeom>
            <a:avLst/>
            <a:gdLst/>
            <a:ahLst/>
            <a:cxnLst/>
            <a:rect l="l" t="t" r="r" b="b"/>
            <a:pathLst>
              <a:path w="3340100" h="782954">
                <a:moveTo>
                  <a:pt x="0" y="0"/>
                </a:moveTo>
                <a:lnTo>
                  <a:pt x="3339680" y="0"/>
                </a:lnTo>
                <a:lnTo>
                  <a:pt x="3339680" y="782701"/>
                </a:lnTo>
                <a:lnTo>
                  <a:pt x="0" y="782701"/>
                </a:lnTo>
                <a:lnTo>
                  <a:pt x="0" y="0"/>
                </a:lnTo>
                <a:close/>
              </a:path>
            </a:pathLst>
          </a:custGeom>
          <a:solidFill>
            <a:srgbClr val="CC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35081" y="3488893"/>
            <a:ext cx="5975985" cy="782955"/>
          </a:xfrm>
          <a:custGeom>
            <a:avLst/>
            <a:gdLst/>
            <a:ahLst/>
            <a:cxnLst/>
            <a:rect l="l" t="t" r="r" b="b"/>
            <a:pathLst>
              <a:path w="5975984" h="782954">
                <a:moveTo>
                  <a:pt x="0" y="0"/>
                </a:moveTo>
                <a:lnTo>
                  <a:pt x="5975769" y="0"/>
                </a:lnTo>
                <a:lnTo>
                  <a:pt x="5975769" y="782701"/>
                </a:lnTo>
                <a:lnTo>
                  <a:pt x="0" y="782701"/>
                </a:lnTo>
                <a:lnTo>
                  <a:pt x="0" y="0"/>
                </a:lnTo>
                <a:close/>
              </a:path>
            </a:pathLst>
          </a:custGeom>
          <a:solidFill>
            <a:srgbClr val="CC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95400" y="4271594"/>
            <a:ext cx="3340100" cy="554990"/>
          </a:xfrm>
          <a:custGeom>
            <a:avLst/>
            <a:gdLst/>
            <a:ahLst/>
            <a:cxnLst/>
            <a:rect l="l" t="t" r="r" b="b"/>
            <a:pathLst>
              <a:path w="3340100" h="554989">
                <a:moveTo>
                  <a:pt x="0" y="0"/>
                </a:moveTo>
                <a:lnTo>
                  <a:pt x="3339680" y="0"/>
                </a:lnTo>
                <a:lnTo>
                  <a:pt x="3339680" y="554989"/>
                </a:lnTo>
                <a:lnTo>
                  <a:pt x="0" y="554989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35081" y="4271594"/>
            <a:ext cx="5975985" cy="554990"/>
          </a:xfrm>
          <a:custGeom>
            <a:avLst/>
            <a:gdLst/>
            <a:ahLst/>
            <a:cxnLst/>
            <a:rect l="l" t="t" r="r" b="b"/>
            <a:pathLst>
              <a:path w="5975984" h="554989">
                <a:moveTo>
                  <a:pt x="0" y="0"/>
                </a:moveTo>
                <a:lnTo>
                  <a:pt x="5975769" y="0"/>
                </a:lnTo>
                <a:lnTo>
                  <a:pt x="5975769" y="554989"/>
                </a:lnTo>
                <a:lnTo>
                  <a:pt x="0" y="554989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95400" y="4826584"/>
            <a:ext cx="9315450" cy="391795"/>
          </a:xfrm>
          <a:custGeom>
            <a:avLst/>
            <a:gdLst/>
            <a:ahLst/>
            <a:cxnLst/>
            <a:rect l="l" t="t" r="r" b="b"/>
            <a:pathLst>
              <a:path w="9315450" h="391795">
                <a:moveTo>
                  <a:pt x="0" y="0"/>
                </a:moveTo>
                <a:lnTo>
                  <a:pt x="9315450" y="0"/>
                </a:lnTo>
                <a:lnTo>
                  <a:pt x="9315450" y="391350"/>
                </a:lnTo>
                <a:lnTo>
                  <a:pt x="0" y="391350"/>
                </a:lnTo>
                <a:lnTo>
                  <a:pt x="0" y="0"/>
                </a:lnTo>
                <a:close/>
              </a:path>
            </a:pathLst>
          </a:custGeom>
          <a:solidFill>
            <a:srgbClr val="CC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95400" y="1917144"/>
            <a:ext cx="0" cy="3307715"/>
          </a:xfrm>
          <a:custGeom>
            <a:avLst/>
            <a:gdLst/>
            <a:ahLst/>
            <a:cxnLst/>
            <a:rect l="l" t="t" r="r" b="b"/>
            <a:pathLst>
              <a:path w="0" h="3307715">
                <a:moveTo>
                  <a:pt x="0" y="0"/>
                </a:moveTo>
                <a:lnTo>
                  <a:pt x="0" y="3307143"/>
                </a:lnTo>
              </a:path>
            </a:pathLst>
          </a:custGeom>
          <a:ln w="12700">
            <a:solidFill>
              <a:srgbClr val="EEC1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610850" y="1917144"/>
            <a:ext cx="0" cy="3307715"/>
          </a:xfrm>
          <a:custGeom>
            <a:avLst/>
            <a:gdLst/>
            <a:ahLst/>
            <a:cxnLst/>
            <a:rect l="l" t="t" r="r" b="b"/>
            <a:pathLst>
              <a:path w="0" h="3307715">
                <a:moveTo>
                  <a:pt x="0" y="0"/>
                </a:moveTo>
                <a:lnTo>
                  <a:pt x="0" y="3307143"/>
                </a:lnTo>
              </a:path>
            </a:pathLst>
          </a:custGeom>
          <a:ln w="12700">
            <a:solidFill>
              <a:srgbClr val="EEC1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89050" y="1923494"/>
            <a:ext cx="9328150" cy="0"/>
          </a:xfrm>
          <a:custGeom>
            <a:avLst/>
            <a:gdLst/>
            <a:ahLst/>
            <a:cxnLst/>
            <a:rect l="l" t="t" r="r" b="b"/>
            <a:pathLst>
              <a:path w="9328150" h="0">
                <a:moveTo>
                  <a:pt x="0" y="0"/>
                </a:moveTo>
                <a:lnTo>
                  <a:pt x="9328150" y="0"/>
                </a:lnTo>
              </a:path>
            </a:pathLst>
          </a:custGeom>
          <a:ln w="12700">
            <a:solidFill>
              <a:srgbClr val="EEC1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89050" y="5211589"/>
            <a:ext cx="9328150" cy="12700"/>
          </a:xfrm>
          <a:custGeom>
            <a:avLst/>
            <a:gdLst/>
            <a:ahLst/>
            <a:cxnLst/>
            <a:rect l="l" t="t" r="r" b="b"/>
            <a:pathLst>
              <a:path w="9328150" h="12700">
                <a:moveTo>
                  <a:pt x="0" y="12700"/>
                </a:moveTo>
                <a:lnTo>
                  <a:pt x="9328150" y="12700"/>
                </a:lnTo>
                <a:lnTo>
                  <a:pt x="932815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EEC1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779791" y="1900127"/>
            <a:ext cx="2371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FF"/>
                </a:solidFill>
                <a:latin typeface="Book Antiqua"/>
                <a:cs typeface="Book Antiqua"/>
              </a:rPr>
              <a:t>Razor</a:t>
            </a:r>
            <a:r>
              <a:rPr dirty="0" sz="2400" spc="-60" b="1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Book Antiqua"/>
                <a:cs typeface="Book Antiqua"/>
              </a:rPr>
              <a:t>Command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0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45"/>
              <a:t> </a:t>
            </a:r>
            <a:r>
              <a:rPr dirty="0"/>
              <a:t>12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787046" y="1900127"/>
            <a:ext cx="1670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FF"/>
                </a:solidFill>
                <a:latin typeface="Book Antiqua"/>
                <a:cs typeface="Book Antiqua"/>
              </a:rPr>
              <a:t>Description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51243" y="2285394"/>
            <a:ext cx="5740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585858"/>
                </a:solidFill>
                <a:latin typeface="Courier New"/>
                <a:cs typeface="Courier New"/>
              </a:rPr>
              <a:t>@if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90936" y="2291490"/>
            <a:ext cx="53752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Marks the beginning of the if</a:t>
            </a:r>
            <a:r>
              <a:rPr dirty="0" sz="2400" spc="3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condition.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51243" y="2676757"/>
            <a:ext cx="11226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585858"/>
                </a:solidFill>
                <a:latin typeface="Courier New"/>
                <a:cs typeface="Courier New"/>
              </a:rPr>
              <a:t>@using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90936" y="2658469"/>
            <a:ext cx="4949825" cy="805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100"/>
              </a:spcBef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Allows using the different packages,  namespaces, and</a:t>
            </a:r>
            <a:r>
              <a:rPr dirty="0" sz="2400" spc="-2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classes.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51243" y="3433575"/>
            <a:ext cx="2216785" cy="808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585858"/>
                </a:solidFill>
                <a:latin typeface="Courier New"/>
                <a:cs typeface="Courier New"/>
              </a:rPr>
              <a:t>@try,</a:t>
            </a:r>
            <a:r>
              <a:rPr dirty="0" sz="2400" spc="-90" b="1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2400" spc="-10" b="1">
                <a:solidFill>
                  <a:srgbClr val="585858"/>
                </a:solidFill>
                <a:latin typeface="Courier New"/>
                <a:cs typeface="Courier New"/>
              </a:rPr>
              <a:t>catch,  </a:t>
            </a:r>
            <a:r>
              <a:rPr dirty="0" sz="2400" spc="-5" b="1">
                <a:solidFill>
                  <a:srgbClr val="585858"/>
                </a:solidFill>
                <a:latin typeface="Courier New"/>
                <a:cs typeface="Courier New"/>
              </a:rPr>
              <a:t>finally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90936" y="3465579"/>
            <a:ext cx="4368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Are used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for exception</a:t>
            </a:r>
            <a:r>
              <a:rPr dirty="0" sz="2400" spc="-7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handing.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51243" y="4242210"/>
            <a:ext cx="16687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585858"/>
                </a:solidFill>
                <a:latin typeface="Courier New"/>
                <a:cs typeface="Courier New"/>
              </a:rPr>
              <a:t>@inherits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90936" y="4248306"/>
            <a:ext cx="56432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Gives full control over the inherited</a:t>
            </a:r>
            <a:r>
              <a:rPr dirty="0" sz="2400" spc="7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class.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69018" y="4955621"/>
            <a:ext cx="1244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Book Antiqua"/>
                <a:cs typeface="Book Antiqua"/>
              </a:rPr>
              <a:t>Razor</a:t>
            </a:r>
            <a:r>
              <a:rPr dirty="0" sz="1200" spc="-60" b="1" i="1">
                <a:solidFill>
                  <a:srgbClr val="C00000"/>
                </a:solidFill>
                <a:latin typeface="Book Antiqua"/>
                <a:cs typeface="Book Antiqua"/>
              </a:rPr>
              <a:t> </a:t>
            </a:r>
            <a:r>
              <a:rPr dirty="0" sz="1200" spc="-5" b="1" i="1">
                <a:solidFill>
                  <a:srgbClr val="C00000"/>
                </a:solidFill>
                <a:latin typeface="Book Antiqua"/>
                <a:cs typeface="Book Antiqua"/>
              </a:rPr>
              <a:t>Commands</a:t>
            </a:r>
            <a:endParaRPr sz="1200">
              <a:latin typeface="Book Antiqua"/>
              <a:cs typeface="Book Antiqua"/>
            </a:endParaRPr>
          </a:p>
        </p:txBody>
      </p:sp>
      <p:sp>
        <p:nvSpPr>
          <p:cNvPr id="29" name="object 29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438023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ASP.NET </a:t>
            </a:r>
            <a:r>
              <a:rPr dirty="0"/>
              <a:t>MVC</a:t>
            </a:r>
            <a:r>
              <a:rPr dirty="0" spc="-55"/>
              <a:t> </a:t>
            </a:r>
            <a:r>
              <a:rPr dirty="0" spc="-5"/>
              <a:t>Security</a:t>
            </a:r>
          </a:p>
        </p:txBody>
      </p:sp>
      <p:sp>
        <p:nvSpPr>
          <p:cNvPr id="3" name="object 3"/>
          <p:cNvSpPr/>
          <p:nvPr/>
        </p:nvSpPr>
        <p:spPr>
          <a:xfrm>
            <a:off x="826008" y="1173480"/>
            <a:ext cx="5305043" cy="2964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21436" y="1168908"/>
            <a:ext cx="5314315" cy="2973705"/>
          </a:xfrm>
          <a:custGeom>
            <a:avLst/>
            <a:gdLst/>
            <a:ahLst/>
            <a:cxnLst/>
            <a:rect l="l" t="t" r="r" b="b"/>
            <a:pathLst>
              <a:path w="5314315" h="2973704">
                <a:moveTo>
                  <a:pt x="0" y="0"/>
                </a:moveTo>
                <a:lnTo>
                  <a:pt x="5314188" y="0"/>
                </a:lnTo>
                <a:lnTo>
                  <a:pt x="5314188" y="2973324"/>
                </a:lnTo>
                <a:lnTo>
                  <a:pt x="0" y="297332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73510" y="4106278"/>
            <a:ext cx="21088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 i="1">
                <a:solidFill>
                  <a:srgbClr val="C00000"/>
                </a:solidFill>
                <a:latin typeface="Book Antiqua"/>
                <a:cs typeface="Book Antiqua"/>
              </a:rPr>
              <a:t>Change </a:t>
            </a:r>
            <a:r>
              <a:rPr dirty="0" sz="1200" spc="-5" b="1" i="1">
                <a:solidFill>
                  <a:srgbClr val="C00000"/>
                </a:solidFill>
                <a:latin typeface="Book Antiqua"/>
                <a:cs typeface="Book Antiqua"/>
              </a:rPr>
              <a:t>Authentication</a:t>
            </a:r>
            <a:r>
              <a:rPr dirty="0" sz="1200" spc="-120" b="1" i="1">
                <a:solidFill>
                  <a:srgbClr val="C00000"/>
                </a:solidFill>
                <a:latin typeface="Book Antiqua"/>
                <a:cs typeface="Book Antiqua"/>
              </a:rPr>
              <a:t> </a:t>
            </a:r>
            <a:r>
              <a:rPr dirty="0" sz="1200" b="1" i="1">
                <a:solidFill>
                  <a:srgbClr val="C00000"/>
                </a:solidFill>
                <a:latin typeface="Book Antiqua"/>
                <a:cs typeface="Book Antiqua"/>
              </a:rPr>
              <a:t>Button</a:t>
            </a:r>
            <a:endParaRPr sz="1200">
              <a:latin typeface="Book Antiqua"/>
              <a:cs typeface="Book Antiqu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6008" y="4323588"/>
            <a:ext cx="5305031" cy="1921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21436" y="4319015"/>
            <a:ext cx="5314315" cy="1931035"/>
          </a:xfrm>
          <a:custGeom>
            <a:avLst/>
            <a:gdLst/>
            <a:ahLst/>
            <a:cxnLst/>
            <a:rect l="l" t="t" r="r" b="b"/>
            <a:pathLst>
              <a:path w="5314315" h="1931035">
                <a:moveTo>
                  <a:pt x="0" y="0"/>
                </a:moveTo>
                <a:lnTo>
                  <a:pt x="5314188" y="0"/>
                </a:lnTo>
                <a:lnTo>
                  <a:pt x="5314188" y="1930907"/>
                </a:lnTo>
                <a:lnTo>
                  <a:pt x="0" y="193090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20172" y="6266051"/>
            <a:ext cx="22180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 i="1">
                <a:solidFill>
                  <a:srgbClr val="C00000"/>
                </a:solidFill>
                <a:latin typeface="Book Antiqua"/>
                <a:cs typeface="Book Antiqua"/>
              </a:rPr>
              <a:t>Change </a:t>
            </a:r>
            <a:r>
              <a:rPr dirty="0" sz="1200" spc="-5" b="1" i="1">
                <a:solidFill>
                  <a:srgbClr val="C00000"/>
                </a:solidFill>
                <a:latin typeface="Book Antiqua"/>
                <a:cs typeface="Book Antiqua"/>
              </a:rPr>
              <a:t>Authentication</a:t>
            </a:r>
            <a:r>
              <a:rPr dirty="0" sz="1200" spc="-100" b="1" i="1">
                <a:solidFill>
                  <a:srgbClr val="C00000"/>
                </a:solidFill>
                <a:latin typeface="Book Antiqua"/>
                <a:cs typeface="Book Antiqua"/>
              </a:rPr>
              <a:t> </a:t>
            </a:r>
            <a:r>
              <a:rPr dirty="0" sz="1200" spc="-5" b="1" i="1">
                <a:solidFill>
                  <a:srgbClr val="C00000"/>
                </a:solidFill>
                <a:latin typeface="Book Antiqua"/>
                <a:cs typeface="Book Antiqua"/>
              </a:rPr>
              <a:t>Window</a:t>
            </a:r>
            <a:endParaRPr sz="1200">
              <a:latin typeface="Book Antiqua"/>
              <a:cs typeface="Book Antiqu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80111" y="1730375"/>
            <a:ext cx="1894839" cy="914400"/>
          </a:xfrm>
          <a:custGeom>
            <a:avLst/>
            <a:gdLst/>
            <a:ahLst/>
            <a:cxnLst/>
            <a:rect l="l" t="t" r="r" b="b"/>
            <a:pathLst>
              <a:path w="1894840" h="914400">
                <a:moveTo>
                  <a:pt x="0" y="0"/>
                </a:moveTo>
                <a:lnTo>
                  <a:pt x="1894255" y="0"/>
                </a:lnTo>
                <a:lnTo>
                  <a:pt x="1894255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E9F1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774366" y="1730375"/>
            <a:ext cx="3395979" cy="914400"/>
          </a:xfrm>
          <a:custGeom>
            <a:avLst/>
            <a:gdLst/>
            <a:ahLst/>
            <a:cxnLst/>
            <a:rect l="l" t="t" r="r" b="b"/>
            <a:pathLst>
              <a:path w="3395979" h="914400">
                <a:moveTo>
                  <a:pt x="0" y="0"/>
                </a:moveTo>
                <a:lnTo>
                  <a:pt x="3395522" y="0"/>
                </a:lnTo>
                <a:lnTo>
                  <a:pt x="3395522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E9F1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880111" y="2644775"/>
            <a:ext cx="1894839" cy="914400"/>
          </a:xfrm>
          <a:custGeom>
            <a:avLst/>
            <a:gdLst/>
            <a:ahLst/>
            <a:cxnLst/>
            <a:rect l="l" t="t" r="r" b="b"/>
            <a:pathLst>
              <a:path w="1894840" h="914400">
                <a:moveTo>
                  <a:pt x="0" y="0"/>
                </a:moveTo>
                <a:lnTo>
                  <a:pt x="1894255" y="0"/>
                </a:lnTo>
                <a:lnTo>
                  <a:pt x="1894255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D0E4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774366" y="2644775"/>
            <a:ext cx="3395979" cy="914400"/>
          </a:xfrm>
          <a:custGeom>
            <a:avLst/>
            <a:gdLst/>
            <a:ahLst/>
            <a:cxnLst/>
            <a:rect l="l" t="t" r="r" b="b"/>
            <a:pathLst>
              <a:path w="3395979" h="914400">
                <a:moveTo>
                  <a:pt x="0" y="0"/>
                </a:moveTo>
                <a:lnTo>
                  <a:pt x="3395522" y="0"/>
                </a:lnTo>
                <a:lnTo>
                  <a:pt x="3395522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D0E4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880111" y="3559175"/>
            <a:ext cx="1894839" cy="1188720"/>
          </a:xfrm>
          <a:custGeom>
            <a:avLst/>
            <a:gdLst/>
            <a:ahLst/>
            <a:cxnLst/>
            <a:rect l="l" t="t" r="r" b="b"/>
            <a:pathLst>
              <a:path w="1894840" h="1188720">
                <a:moveTo>
                  <a:pt x="0" y="0"/>
                </a:moveTo>
                <a:lnTo>
                  <a:pt x="1894255" y="0"/>
                </a:lnTo>
                <a:lnTo>
                  <a:pt x="1894255" y="1188720"/>
                </a:lnTo>
                <a:lnTo>
                  <a:pt x="0" y="1188720"/>
                </a:lnTo>
                <a:lnTo>
                  <a:pt x="0" y="0"/>
                </a:lnTo>
                <a:close/>
              </a:path>
            </a:pathLst>
          </a:custGeom>
          <a:solidFill>
            <a:srgbClr val="E9F1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774366" y="3559175"/>
            <a:ext cx="3395979" cy="1188720"/>
          </a:xfrm>
          <a:custGeom>
            <a:avLst/>
            <a:gdLst/>
            <a:ahLst/>
            <a:cxnLst/>
            <a:rect l="l" t="t" r="r" b="b"/>
            <a:pathLst>
              <a:path w="3395979" h="1188720">
                <a:moveTo>
                  <a:pt x="0" y="0"/>
                </a:moveTo>
                <a:lnTo>
                  <a:pt x="3395522" y="0"/>
                </a:lnTo>
                <a:lnTo>
                  <a:pt x="3395522" y="1188720"/>
                </a:lnTo>
                <a:lnTo>
                  <a:pt x="0" y="1188720"/>
                </a:lnTo>
                <a:lnTo>
                  <a:pt x="0" y="0"/>
                </a:lnTo>
                <a:close/>
              </a:path>
            </a:pathLst>
          </a:custGeom>
          <a:solidFill>
            <a:srgbClr val="E9F1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880111" y="4747895"/>
            <a:ext cx="1894839" cy="1188720"/>
          </a:xfrm>
          <a:custGeom>
            <a:avLst/>
            <a:gdLst/>
            <a:ahLst/>
            <a:cxnLst/>
            <a:rect l="l" t="t" r="r" b="b"/>
            <a:pathLst>
              <a:path w="1894840" h="1188720">
                <a:moveTo>
                  <a:pt x="0" y="0"/>
                </a:moveTo>
                <a:lnTo>
                  <a:pt x="1894255" y="0"/>
                </a:lnTo>
                <a:lnTo>
                  <a:pt x="1894255" y="1188719"/>
                </a:lnTo>
                <a:lnTo>
                  <a:pt x="0" y="1188719"/>
                </a:lnTo>
                <a:lnTo>
                  <a:pt x="0" y="0"/>
                </a:lnTo>
                <a:close/>
              </a:path>
            </a:pathLst>
          </a:custGeom>
          <a:solidFill>
            <a:srgbClr val="D0E4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774366" y="4747895"/>
            <a:ext cx="3395979" cy="1188720"/>
          </a:xfrm>
          <a:custGeom>
            <a:avLst/>
            <a:gdLst/>
            <a:ahLst/>
            <a:cxnLst/>
            <a:rect l="l" t="t" r="r" b="b"/>
            <a:pathLst>
              <a:path w="3395979" h="1188720">
                <a:moveTo>
                  <a:pt x="0" y="0"/>
                </a:moveTo>
                <a:lnTo>
                  <a:pt x="3395522" y="0"/>
                </a:lnTo>
                <a:lnTo>
                  <a:pt x="3395522" y="1188719"/>
                </a:lnTo>
                <a:lnTo>
                  <a:pt x="0" y="1188719"/>
                </a:lnTo>
                <a:lnTo>
                  <a:pt x="0" y="0"/>
                </a:lnTo>
                <a:close/>
              </a:path>
            </a:pathLst>
          </a:custGeom>
          <a:solidFill>
            <a:srgbClr val="D0E4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774370" y="1724023"/>
            <a:ext cx="0" cy="4218940"/>
          </a:xfrm>
          <a:custGeom>
            <a:avLst/>
            <a:gdLst/>
            <a:ahLst/>
            <a:cxnLst/>
            <a:rect l="l" t="t" r="r" b="b"/>
            <a:pathLst>
              <a:path w="0" h="4218940">
                <a:moveTo>
                  <a:pt x="0" y="0"/>
                </a:moveTo>
                <a:lnTo>
                  <a:pt x="0" y="4218940"/>
                </a:lnTo>
              </a:path>
            </a:pathLst>
          </a:custGeom>
          <a:ln w="12700">
            <a:solidFill>
              <a:srgbClr val="50B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73759" y="2644775"/>
            <a:ext cx="5302885" cy="0"/>
          </a:xfrm>
          <a:custGeom>
            <a:avLst/>
            <a:gdLst/>
            <a:ahLst/>
            <a:cxnLst/>
            <a:rect l="l" t="t" r="r" b="b"/>
            <a:pathLst>
              <a:path w="5302884" h="0">
                <a:moveTo>
                  <a:pt x="0" y="0"/>
                </a:moveTo>
                <a:lnTo>
                  <a:pt x="5302478" y="0"/>
                </a:lnTo>
              </a:path>
            </a:pathLst>
          </a:custGeom>
          <a:ln w="12700">
            <a:solidFill>
              <a:srgbClr val="50B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873759" y="3559175"/>
            <a:ext cx="5302885" cy="0"/>
          </a:xfrm>
          <a:custGeom>
            <a:avLst/>
            <a:gdLst/>
            <a:ahLst/>
            <a:cxnLst/>
            <a:rect l="l" t="t" r="r" b="b"/>
            <a:pathLst>
              <a:path w="5302884" h="0">
                <a:moveTo>
                  <a:pt x="0" y="0"/>
                </a:moveTo>
                <a:lnTo>
                  <a:pt x="5302478" y="0"/>
                </a:lnTo>
              </a:path>
            </a:pathLst>
          </a:custGeom>
          <a:ln w="12700">
            <a:solidFill>
              <a:srgbClr val="50B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873759" y="4747895"/>
            <a:ext cx="5302885" cy="0"/>
          </a:xfrm>
          <a:custGeom>
            <a:avLst/>
            <a:gdLst/>
            <a:ahLst/>
            <a:cxnLst/>
            <a:rect l="l" t="t" r="r" b="b"/>
            <a:pathLst>
              <a:path w="5302884" h="0">
                <a:moveTo>
                  <a:pt x="0" y="0"/>
                </a:moveTo>
                <a:lnTo>
                  <a:pt x="5302478" y="0"/>
                </a:lnTo>
              </a:path>
            </a:pathLst>
          </a:custGeom>
          <a:ln w="12700">
            <a:solidFill>
              <a:srgbClr val="50B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880109" y="1724026"/>
            <a:ext cx="0" cy="4218940"/>
          </a:xfrm>
          <a:custGeom>
            <a:avLst/>
            <a:gdLst/>
            <a:ahLst/>
            <a:cxnLst/>
            <a:rect l="l" t="t" r="r" b="b"/>
            <a:pathLst>
              <a:path w="0" h="4218940">
                <a:moveTo>
                  <a:pt x="0" y="0"/>
                </a:moveTo>
                <a:lnTo>
                  <a:pt x="0" y="4218940"/>
                </a:lnTo>
              </a:path>
            </a:pathLst>
          </a:custGeom>
          <a:ln w="12700">
            <a:solidFill>
              <a:srgbClr val="50B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169888" y="1724026"/>
            <a:ext cx="0" cy="4218940"/>
          </a:xfrm>
          <a:custGeom>
            <a:avLst/>
            <a:gdLst/>
            <a:ahLst/>
            <a:cxnLst/>
            <a:rect l="l" t="t" r="r" b="b"/>
            <a:pathLst>
              <a:path w="0" h="4218940">
                <a:moveTo>
                  <a:pt x="0" y="0"/>
                </a:moveTo>
                <a:lnTo>
                  <a:pt x="0" y="4218940"/>
                </a:lnTo>
              </a:path>
            </a:pathLst>
          </a:custGeom>
          <a:ln w="12700">
            <a:solidFill>
              <a:srgbClr val="50B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873759" y="1730376"/>
            <a:ext cx="5302885" cy="0"/>
          </a:xfrm>
          <a:custGeom>
            <a:avLst/>
            <a:gdLst/>
            <a:ahLst/>
            <a:cxnLst/>
            <a:rect l="l" t="t" r="r" b="b"/>
            <a:pathLst>
              <a:path w="5302884" h="0">
                <a:moveTo>
                  <a:pt x="0" y="0"/>
                </a:moveTo>
                <a:lnTo>
                  <a:pt x="5302478" y="0"/>
                </a:lnTo>
              </a:path>
            </a:pathLst>
          </a:custGeom>
          <a:ln w="12700">
            <a:solidFill>
              <a:srgbClr val="50B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873759" y="5936617"/>
            <a:ext cx="5302885" cy="0"/>
          </a:xfrm>
          <a:custGeom>
            <a:avLst/>
            <a:gdLst/>
            <a:ahLst/>
            <a:cxnLst/>
            <a:rect l="l" t="t" r="r" b="b"/>
            <a:pathLst>
              <a:path w="5302884" h="0">
                <a:moveTo>
                  <a:pt x="0" y="0"/>
                </a:moveTo>
                <a:lnTo>
                  <a:pt x="5302478" y="0"/>
                </a:lnTo>
              </a:path>
            </a:pathLst>
          </a:custGeom>
          <a:ln w="12700">
            <a:solidFill>
              <a:srgbClr val="50B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958849" y="1748151"/>
            <a:ext cx="16021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585858"/>
                </a:solidFill>
                <a:latin typeface="Book Antiqua"/>
                <a:cs typeface="Book Antiqua"/>
              </a:rPr>
              <a:t>No  Authenticati</a:t>
            </a:r>
            <a:r>
              <a:rPr dirty="0" sz="1800" spc="-5" b="1">
                <a:solidFill>
                  <a:srgbClr val="585858"/>
                </a:solidFill>
                <a:latin typeface="Book Antiqua"/>
                <a:cs typeface="Book Antiqua"/>
              </a:rPr>
              <a:t>o</a:t>
            </a:r>
            <a:r>
              <a:rPr dirty="0" sz="1800" b="1">
                <a:solidFill>
                  <a:srgbClr val="585858"/>
                </a:solidFill>
                <a:latin typeface="Book Antiqua"/>
                <a:cs typeface="Book Antiqua"/>
              </a:rPr>
              <a:t>n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0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45"/>
              <a:t> </a:t>
            </a:r>
            <a:r>
              <a:rPr dirty="0"/>
              <a:t>12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8853029" y="1746551"/>
            <a:ext cx="289687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Used to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build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a Website</a:t>
            </a:r>
            <a:r>
              <a:rPr dirty="0" sz="1800" spc="-7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that 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does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not give importance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to 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who the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visitors</a:t>
            </a:r>
            <a:r>
              <a:rPr dirty="0" sz="1800" spc="-1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are.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58849" y="2662551"/>
            <a:ext cx="16840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585858"/>
                </a:solidFill>
                <a:latin typeface="Book Antiqua"/>
                <a:cs typeface="Book Antiqua"/>
              </a:rPr>
              <a:t>Individual</a:t>
            </a:r>
            <a:r>
              <a:rPr dirty="0" sz="1800" spc="-65" b="1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800" b="1">
                <a:solidFill>
                  <a:srgbClr val="585858"/>
                </a:solidFill>
                <a:latin typeface="Book Antiqua"/>
                <a:cs typeface="Book Antiqua"/>
              </a:rPr>
              <a:t>User  Accounts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853029" y="2660951"/>
            <a:ext cx="318008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Use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this option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for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establishing  the identity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of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the user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in an 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Internet</a:t>
            </a:r>
            <a:r>
              <a:rPr dirty="0" sz="1800" spc="1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site.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58849" y="3576951"/>
            <a:ext cx="106108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585858"/>
                </a:solidFill>
                <a:latin typeface="Book Antiqua"/>
                <a:cs typeface="Book Antiqua"/>
              </a:rPr>
              <a:t>Work</a:t>
            </a:r>
            <a:r>
              <a:rPr dirty="0" sz="1800" spc="-90" b="1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800" b="1">
                <a:solidFill>
                  <a:srgbClr val="585858"/>
                </a:solidFill>
                <a:latin typeface="Book Antiqua"/>
                <a:cs typeface="Book Antiqua"/>
              </a:rPr>
              <a:t>and  </a:t>
            </a:r>
            <a:r>
              <a:rPr dirty="0" sz="1800" spc="-5" b="1">
                <a:solidFill>
                  <a:srgbClr val="585858"/>
                </a:solidFill>
                <a:latin typeface="Book Antiqua"/>
                <a:cs typeface="Book Antiqua"/>
              </a:rPr>
              <a:t>School  </a:t>
            </a:r>
            <a:r>
              <a:rPr dirty="0" sz="1800" b="1">
                <a:solidFill>
                  <a:srgbClr val="585858"/>
                </a:solidFill>
                <a:latin typeface="Book Antiqua"/>
                <a:cs typeface="Book Antiqua"/>
              </a:rPr>
              <a:t>Accounts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853029" y="3575350"/>
            <a:ext cx="283146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Use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this option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for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business  applications, which employ 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active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directory federation 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services.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58849" y="4765671"/>
            <a:ext cx="16021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585858"/>
                </a:solidFill>
                <a:latin typeface="Book Antiqua"/>
                <a:cs typeface="Book Antiqua"/>
              </a:rPr>
              <a:t>Windows  </a:t>
            </a:r>
            <a:r>
              <a:rPr dirty="0" sz="1800" b="1">
                <a:solidFill>
                  <a:srgbClr val="585858"/>
                </a:solidFill>
                <a:latin typeface="Book Antiqua"/>
                <a:cs typeface="Book Antiqua"/>
              </a:rPr>
              <a:t>Authenticati</a:t>
            </a:r>
            <a:r>
              <a:rPr dirty="0" sz="1800" spc="-5" b="1">
                <a:solidFill>
                  <a:srgbClr val="585858"/>
                </a:solidFill>
                <a:latin typeface="Book Antiqua"/>
                <a:cs typeface="Book Antiqua"/>
              </a:rPr>
              <a:t>o</a:t>
            </a:r>
            <a:r>
              <a:rPr dirty="0" sz="1800" b="1">
                <a:solidFill>
                  <a:srgbClr val="585858"/>
                </a:solidFill>
                <a:latin typeface="Book Antiqua"/>
                <a:cs typeface="Book Antiqua"/>
              </a:rPr>
              <a:t>n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853029" y="4764071"/>
            <a:ext cx="303212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It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enables the user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to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launch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a 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browser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to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the application  within the same firewall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after 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logging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in to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 Windows.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33" name="object 33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2020-10-03T03:13:33Z</dcterms:created>
  <dcterms:modified xsi:type="dcterms:W3CDTF">2020-10-03T03:13:33Z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2020-10-03T00:00:00Z</vt:filetime>
  </property>
</Properties>
</file>