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139" y="210430"/>
            <a:ext cx="94437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7450" y="1339714"/>
            <a:ext cx="3322320" cy="1942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081" y="1423593"/>
            <a:ext cx="8084184" cy="4759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45566"/>
            <a:ext cx="492823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8028" y="6429413"/>
            <a:ext cx="1911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50"/>
              <a:t> </a:t>
            </a:r>
            <a:r>
              <a:rPr dirty="0"/>
              <a:t>13</a:t>
            </a:r>
          </a:p>
          <a:p>
            <a:pPr marL="12700" marR="5080">
              <a:lnSpc>
                <a:spcPts val="4320"/>
              </a:lnSpc>
              <a:spcBef>
                <a:spcPts val="345"/>
              </a:spcBef>
            </a:pPr>
            <a:r>
              <a:rPr dirty="0" sz="4000" spc="-5" i="1">
                <a:latin typeface="Book Antiqua"/>
                <a:cs typeface="Book Antiqua"/>
              </a:rPr>
              <a:t>Action</a:t>
            </a:r>
            <a:r>
              <a:rPr dirty="0" sz="4000" spc="-75" i="1">
                <a:latin typeface="Book Antiqua"/>
                <a:cs typeface="Book Antiqua"/>
              </a:rPr>
              <a:t> </a:t>
            </a:r>
            <a:r>
              <a:rPr dirty="0" sz="4000" spc="-5" i="1">
                <a:latin typeface="Book Antiqua"/>
                <a:cs typeface="Book Antiqua"/>
              </a:rPr>
              <a:t>Methods  </a:t>
            </a:r>
            <a:r>
              <a:rPr dirty="0" sz="4000" i="1">
                <a:latin typeface="Book Antiqua"/>
                <a:cs typeface="Book Antiqua"/>
              </a:rPr>
              <a:t>in</a:t>
            </a:r>
            <a:r>
              <a:rPr dirty="0" sz="4000" spc="-25" i="1">
                <a:latin typeface="Book Antiqua"/>
                <a:cs typeface="Book Antiqua"/>
              </a:rPr>
              <a:t> </a:t>
            </a:r>
            <a:r>
              <a:rPr dirty="0" sz="4000" spc="-10" i="1"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0091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Creating RESTful </a:t>
            </a:r>
            <a:r>
              <a:rPr dirty="0" sz="3200"/>
              <a:t>Services in</a:t>
            </a:r>
            <a:r>
              <a:rPr dirty="0" sz="3200" spc="-5"/>
              <a:t> ASP.NET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89787" y="1174998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10859516" y="0"/>
                </a:moveTo>
                <a:lnTo>
                  <a:pt x="152908" y="0"/>
                </a:lnTo>
                <a:lnTo>
                  <a:pt x="104579" y="7796"/>
                </a:lnTo>
                <a:lnTo>
                  <a:pt x="62605" y="29505"/>
                </a:lnTo>
                <a:lnTo>
                  <a:pt x="29504" y="62608"/>
                </a:lnTo>
                <a:lnTo>
                  <a:pt x="7795" y="104586"/>
                </a:lnTo>
                <a:lnTo>
                  <a:pt x="0" y="152920"/>
                </a:lnTo>
                <a:lnTo>
                  <a:pt x="0" y="764540"/>
                </a:lnTo>
                <a:lnTo>
                  <a:pt x="7795" y="812873"/>
                </a:lnTo>
                <a:lnTo>
                  <a:pt x="29504" y="854848"/>
                </a:lnTo>
                <a:lnTo>
                  <a:pt x="62605" y="887947"/>
                </a:lnTo>
                <a:lnTo>
                  <a:pt x="104579" y="909653"/>
                </a:lnTo>
                <a:lnTo>
                  <a:pt x="152908" y="917447"/>
                </a:lnTo>
                <a:lnTo>
                  <a:pt x="10859516" y="917447"/>
                </a:lnTo>
                <a:lnTo>
                  <a:pt x="10907844" y="909653"/>
                </a:lnTo>
                <a:lnTo>
                  <a:pt x="10949818" y="887947"/>
                </a:lnTo>
                <a:lnTo>
                  <a:pt x="10982919" y="854848"/>
                </a:lnTo>
                <a:lnTo>
                  <a:pt x="11004628" y="812873"/>
                </a:lnTo>
                <a:lnTo>
                  <a:pt x="11012424" y="764540"/>
                </a:lnTo>
                <a:lnTo>
                  <a:pt x="11012424" y="152920"/>
                </a:lnTo>
                <a:lnTo>
                  <a:pt x="11004628" y="104586"/>
                </a:lnTo>
                <a:lnTo>
                  <a:pt x="10982919" y="62608"/>
                </a:lnTo>
                <a:lnTo>
                  <a:pt x="10949818" y="29505"/>
                </a:lnTo>
                <a:lnTo>
                  <a:pt x="10907844" y="7796"/>
                </a:lnTo>
                <a:lnTo>
                  <a:pt x="1085951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9787" y="1174998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0" y="152920"/>
                </a:moveTo>
                <a:lnTo>
                  <a:pt x="7795" y="104586"/>
                </a:lnTo>
                <a:lnTo>
                  <a:pt x="29504" y="62608"/>
                </a:lnTo>
                <a:lnTo>
                  <a:pt x="62605" y="29505"/>
                </a:lnTo>
                <a:lnTo>
                  <a:pt x="104579" y="7796"/>
                </a:lnTo>
                <a:lnTo>
                  <a:pt x="152908" y="0"/>
                </a:lnTo>
                <a:lnTo>
                  <a:pt x="10859516" y="0"/>
                </a:lnTo>
                <a:lnTo>
                  <a:pt x="10907844" y="7796"/>
                </a:lnTo>
                <a:lnTo>
                  <a:pt x="10949818" y="29505"/>
                </a:lnTo>
                <a:lnTo>
                  <a:pt x="10982919" y="62608"/>
                </a:lnTo>
                <a:lnTo>
                  <a:pt x="11004628" y="104586"/>
                </a:lnTo>
                <a:lnTo>
                  <a:pt x="11012424" y="152920"/>
                </a:lnTo>
                <a:lnTo>
                  <a:pt x="11012424" y="764540"/>
                </a:lnTo>
                <a:lnTo>
                  <a:pt x="11004628" y="812873"/>
                </a:lnTo>
                <a:lnTo>
                  <a:pt x="10982919" y="854848"/>
                </a:lnTo>
                <a:lnTo>
                  <a:pt x="10949818" y="887947"/>
                </a:lnTo>
                <a:lnTo>
                  <a:pt x="10907844" y="909653"/>
                </a:lnTo>
                <a:lnTo>
                  <a:pt x="10859516" y="917447"/>
                </a:lnTo>
                <a:lnTo>
                  <a:pt x="152908" y="917447"/>
                </a:lnTo>
                <a:lnTo>
                  <a:pt x="104579" y="909653"/>
                </a:lnTo>
                <a:lnTo>
                  <a:pt x="62605" y="887947"/>
                </a:lnTo>
                <a:lnTo>
                  <a:pt x="29504" y="854848"/>
                </a:lnTo>
                <a:lnTo>
                  <a:pt x="7795" y="812873"/>
                </a:lnTo>
                <a:lnTo>
                  <a:pt x="0" y="764540"/>
                </a:lnTo>
                <a:lnTo>
                  <a:pt x="0" y="152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787" y="2234178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10859516" y="0"/>
                </a:moveTo>
                <a:lnTo>
                  <a:pt x="152908" y="0"/>
                </a:lnTo>
                <a:lnTo>
                  <a:pt x="104579" y="7796"/>
                </a:lnTo>
                <a:lnTo>
                  <a:pt x="62605" y="29505"/>
                </a:lnTo>
                <a:lnTo>
                  <a:pt x="29504" y="62608"/>
                </a:lnTo>
                <a:lnTo>
                  <a:pt x="7795" y="104586"/>
                </a:lnTo>
                <a:lnTo>
                  <a:pt x="0" y="152920"/>
                </a:lnTo>
                <a:lnTo>
                  <a:pt x="0" y="764540"/>
                </a:lnTo>
                <a:lnTo>
                  <a:pt x="7795" y="812873"/>
                </a:lnTo>
                <a:lnTo>
                  <a:pt x="29504" y="854848"/>
                </a:lnTo>
                <a:lnTo>
                  <a:pt x="62605" y="887947"/>
                </a:lnTo>
                <a:lnTo>
                  <a:pt x="104579" y="909653"/>
                </a:lnTo>
                <a:lnTo>
                  <a:pt x="152908" y="917447"/>
                </a:lnTo>
                <a:lnTo>
                  <a:pt x="10859516" y="917447"/>
                </a:lnTo>
                <a:lnTo>
                  <a:pt x="10907844" y="909653"/>
                </a:lnTo>
                <a:lnTo>
                  <a:pt x="10949818" y="887947"/>
                </a:lnTo>
                <a:lnTo>
                  <a:pt x="10982919" y="854848"/>
                </a:lnTo>
                <a:lnTo>
                  <a:pt x="11004628" y="812873"/>
                </a:lnTo>
                <a:lnTo>
                  <a:pt x="11012424" y="764540"/>
                </a:lnTo>
                <a:lnTo>
                  <a:pt x="11012424" y="152920"/>
                </a:lnTo>
                <a:lnTo>
                  <a:pt x="11004628" y="104586"/>
                </a:lnTo>
                <a:lnTo>
                  <a:pt x="10982919" y="62608"/>
                </a:lnTo>
                <a:lnTo>
                  <a:pt x="10949818" y="29505"/>
                </a:lnTo>
                <a:lnTo>
                  <a:pt x="10907844" y="7796"/>
                </a:lnTo>
                <a:lnTo>
                  <a:pt x="10859516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787" y="2234178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0" y="152920"/>
                </a:moveTo>
                <a:lnTo>
                  <a:pt x="7795" y="104586"/>
                </a:lnTo>
                <a:lnTo>
                  <a:pt x="29504" y="62608"/>
                </a:lnTo>
                <a:lnTo>
                  <a:pt x="62605" y="29505"/>
                </a:lnTo>
                <a:lnTo>
                  <a:pt x="104579" y="7796"/>
                </a:lnTo>
                <a:lnTo>
                  <a:pt x="152908" y="0"/>
                </a:lnTo>
                <a:lnTo>
                  <a:pt x="10859516" y="0"/>
                </a:lnTo>
                <a:lnTo>
                  <a:pt x="10907844" y="7796"/>
                </a:lnTo>
                <a:lnTo>
                  <a:pt x="10949818" y="29505"/>
                </a:lnTo>
                <a:lnTo>
                  <a:pt x="10982919" y="62608"/>
                </a:lnTo>
                <a:lnTo>
                  <a:pt x="11004628" y="104586"/>
                </a:lnTo>
                <a:lnTo>
                  <a:pt x="11012424" y="152920"/>
                </a:lnTo>
                <a:lnTo>
                  <a:pt x="11012424" y="764540"/>
                </a:lnTo>
                <a:lnTo>
                  <a:pt x="11004628" y="812873"/>
                </a:lnTo>
                <a:lnTo>
                  <a:pt x="10982919" y="854848"/>
                </a:lnTo>
                <a:lnTo>
                  <a:pt x="10949818" y="887947"/>
                </a:lnTo>
                <a:lnTo>
                  <a:pt x="10907844" y="909653"/>
                </a:lnTo>
                <a:lnTo>
                  <a:pt x="10859516" y="917447"/>
                </a:lnTo>
                <a:lnTo>
                  <a:pt x="152908" y="917447"/>
                </a:lnTo>
                <a:lnTo>
                  <a:pt x="104579" y="909653"/>
                </a:lnTo>
                <a:lnTo>
                  <a:pt x="62605" y="887947"/>
                </a:lnTo>
                <a:lnTo>
                  <a:pt x="29504" y="854848"/>
                </a:lnTo>
                <a:lnTo>
                  <a:pt x="7795" y="812873"/>
                </a:lnTo>
                <a:lnTo>
                  <a:pt x="0" y="764540"/>
                </a:lnTo>
                <a:lnTo>
                  <a:pt x="0" y="152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9787" y="3291834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10859516" y="0"/>
                </a:moveTo>
                <a:lnTo>
                  <a:pt x="152908" y="0"/>
                </a:lnTo>
                <a:lnTo>
                  <a:pt x="104579" y="7796"/>
                </a:lnTo>
                <a:lnTo>
                  <a:pt x="62605" y="29505"/>
                </a:lnTo>
                <a:lnTo>
                  <a:pt x="29504" y="62608"/>
                </a:lnTo>
                <a:lnTo>
                  <a:pt x="7795" y="104586"/>
                </a:lnTo>
                <a:lnTo>
                  <a:pt x="0" y="152920"/>
                </a:lnTo>
                <a:lnTo>
                  <a:pt x="0" y="764540"/>
                </a:lnTo>
                <a:lnTo>
                  <a:pt x="7795" y="812873"/>
                </a:lnTo>
                <a:lnTo>
                  <a:pt x="29504" y="854848"/>
                </a:lnTo>
                <a:lnTo>
                  <a:pt x="62605" y="887947"/>
                </a:lnTo>
                <a:lnTo>
                  <a:pt x="104579" y="909653"/>
                </a:lnTo>
                <a:lnTo>
                  <a:pt x="152908" y="917447"/>
                </a:lnTo>
                <a:lnTo>
                  <a:pt x="10859516" y="917447"/>
                </a:lnTo>
                <a:lnTo>
                  <a:pt x="10907844" y="909653"/>
                </a:lnTo>
                <a:lnTo>
                  <a:pt x="10949818" y="887947"/>
                </a:lnTo>
                <a:lnTo>
                  <a:pt x="10982919" y="854848"/>
                </a:lnTo>
                <a:lnTo>
                  <a:pt x="11004628" y="812873"/>
                </a:lnTo>
                <a:lnTo>
                  <a:pt x="11012424" y="764540"/>
                </a:lnTo>
                <a:lnTo>
                  <a:pt x="11012424" y="152920"/>
                </a:lnTo>
                <a:lnTo>
                  <a:pt x="11004628" y="104586"/>
                </a:lnTo>
                <a:lnTo>
                  <a:pt x="10982919" y="62608"/>
                </a:lnTo>
                <a:lnTo>
                  <a:pt x="10949818" y="29505"/>
                </a:lnTo>
                <a:lnTo>
                  <a:pt x="10907844" y="7796"/>
                </a:lnTo>
                <a:lnTo>
                  <a:pt x="10859516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9787" y="3291834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0" y="152920"/>
                </a:moveTo>
                <a:lnTo>
                  <a:pt x="7795" y="104586"/>
                </a:lnTo>
                <a:lnTo>
                  <a:pt x="29504" y="62608"/>
                </a:lnTo>
                <a:lnTo>
                  <a:pt x="62605" y="29505"/>
                </a:lnTo>
                <a:lnTo>
                  <a:pt x="104579" y="7796"/>
                </a:lnTo>
                <a:lnTo>
                  <a:pt x="152908" y="0"/>
                </a:lnTo>
                <a:lnTo>
                  <a:pt x="10859516" y="0"/>
                </a:lnTo>
                <a:lnTo>
                  <a:pt x="10907844" y="7796"/>
                </a:lnTo>
                <a:lnTo>
                  <a:pt x="10949818" y="29505"/>
                </a:lnTo>
                <a:lnTo>
                  <a:pt x="10982919" y="62608"/>
                </a:lnTo>
                <a:lnTo>
                  <a:pt x="11004628" y="104586"/>
                </a:lnTo>
                <a:lnTo>
                  <a:pt x="11012424" y="152920"/>
                </a:lnTo>
                <a:lnTo>
                  <a:pt x="11012424" y="764540"/>
                </a:lnTo>
                <a:lnTo>
                  <a:pt x="11004628" y="812873"/>
                </a:lnTo>
                <a:lnTo>
                  <a:pt x="10982919" y="854848"/>
                </a:lnTo>
                <a:lnTo>
                  <a:pt x="10949818" y="887947"/>
                </a:lnTo>
                <a:lnTo>
                  <a:pt x="10907844" y="909653"/>
                </a:lnTo>
                <a:lnTo>
                  <a:pt x="10859516" y="917447"/>
                </a:lnTo>
                <a:lnTo>
                  <a:pt x="152908" y="917447"/>
                </a:lnTo>
                <a:lnTo>
                  <a:pt x="104579" y="909653"/>
                </a:lnTo>
                <a:lnTo>
                  <a:pt x="62605" y="887947"/>
                </a:lnTo>
                <a:lnTo>
                  <a:pt x="29504" y="854848"/>
                </a:lnTo>
                <a:lnTo>
                  <a:pt x="7795" y="812873"/>
                </a:lnTo>
                <a:lnTo>
                  <a:pt x="0" y="764540"/>
                </a:lnTo>
                <a:lnTo>
                  <a:pt x="0" y="152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9787" y="4351015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10859516" y="0"/>
                </a:moveTo>
                <a:lnTo>
                  <a:pt x="152908" y="0"/>
                </a:lnTo>
                <a:lnTo>
                  <a:pt x="104579" y="7796"/>
                </a:lnTo>
                <a:lnTo>
                  <a:pt x="62605" y="29505"/>
                </a:lnTo>
                <a:lnTo>
                  <a:pt x="29504" y="62608"/>
                </a:lnTo>
                <a:lnTo>
                  <a:pt x="7795" y="104586"/>
                </a:lnTo>
                <a:lnTo>
                  <a:pt x="0" y="152920"/>
                </a:lnTo>
                <a:lnTo>
                  <a:pt x="0" y="764540"/>
                </a:lnTo>
                <a:lnTo>
                  <a:pt x="7795" y="812873"/>
                </a:lnTo>
                <a:lnTo>
                  <a:pt x="29504" y="854848"/>
                </a:lnTo>
                <a:lnTo>
                  <a:pt x="62605" y="887947"/>
                </a:lnTo>
                <a:lnTo>
                  <a:pt x="104579" y="909653"/>
                </a:lnTo>
                <a:lnTo>
                  <a:pt x="152908" y="917447"/>
                </a:lnTo>
                <a:lnTo>
                  <a:pt x="10859516" y="917447"/>
                </a:lnTo>
                <a:lnTo>
                  <a:pt x="10907844" y="909653"/>
                </a:lnTo>
                <a:lnTo>
                  <a:pt x="10949818" y="887947"/>
                </a:lnTo>
                <a:lnTo>
                  <a:pt x="10982919" y="854848"/>
                </a:lnTo>
                <a:lnTo>
                  <a:pt x="11004628" y="812873"/>
                </a:lnTo>
                <a:lnTo>
                  <a:pt x="11012424" y="764540"/>
                </a:lnTo>
                <a:lnTo>
                  <a:pt x="11012424" y="152920"/>
                </a:lnTo>
                <a:lnTo>
                  <a:pt x="11004628" y="104586"/>
                </a:lnTo>
                <a:lnTo>
                  <a:pt x="10982919" y="62608"/>
                </a:lnTo>
                <a:lnTo>
                  <a:pt x="10949818" y="29505"/>
                </a:lnTo>
                <a:lnTo>
                  <a:pt x="10907844" y="7796"/>
                </a:lnTo>
                <a:lnTo>
                  <a:pt x="10859516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9787" y="4351016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0" y="152920"/>
                </a:moveTo>
                <a:lnTo>
                  <a:pt x="7795" y="104586"/>
                </a:lnTo>
                <a:lnTo>
                  <a:pt x="29504" y="62608"/>
                </a:lnTo>
                <a:lnTo>
                  <a:pt x="62605" y="29505"/>
                </a:lnTo>
                <a:lnTo>
                  <a:pt x="104579" y="7796"/>
                </a:lnTo>
                <a:lnTo>
                  <a:pt x="152908" y="0"/>
                </a:lnTo>
                <a:lnTo>
                  <a:pt x="10859516" y="0"/>
                </a:lnTo>
                <a:lnTo>
                  <a:pt x="10907844" y="7796"/>
                </a:lnTo>
                <a:lnTo>
                  <a:pt x="10949818" y="29505"/>
                </a:lnTo>
                <a:lnTo>
                  <a:pt x="10982919" y="62608"/>
                </a:lnTo>
                <a:lnTo>
                  <a:pt x="11004628" y="104586"/>
                </a:lnTo>
                <a:lnTo>
                  <a:pt x="11012424" y="152920"/>
                </a:lnTo>
                <a:lnTo>
                  <a:pt x="11012424" y="764540"/>
                </a:lnTo>
                <a:lnTo>
                  <a:pt x="11004628" y="812873"/>
                </a:lnTo>
                <a:lnTo>
                  <a:pt x="10982919" y="854848"/>
                </a:lnTo>
                <a:lnTo>
                  <a:pt x="10949818" y="887947"/>
                </a:lnTo>
                <a:lnTo>
                  <a:pt x="10907844" y="909653"/>
                </a:lnTo>
                <a:lnTo>
                  <a:pt x="10859516" y="917448"/>
                </a:lnTo>
                <a:lnTo>
                  <a:pt x="152908" y="917448"/>
                </a:lnTo>
                <a:lnTo>
                  <a:pt x="104579" y="909653"/>
                </a:lnTo>
                <a:lnTo>
                  <a:pt x="62605" y="887947"/>
                </a:lnTo>
                <a:lnTo>
                  <a:pt x="29504" y="854848"/>
                </a:lnTo>
                <a:lnTo>
                  <a:pt x="7795" y="812873"/>
                </a:lnTo>
                <a:lnTo>
                  <a:pt x="0" y="764540"/>
                </a:lnTo>
                <a:lnTo>
                  <a:pt x="0" y="152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787" y="5408671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10859516" y="0"/>
                </a:moveTo>
                <a:lnTo>
                  <a:pt x="152908" y="0"/>
                </a:lnTo>
                <a:lnTo>
                  <a:pt x="104579" y="7796"/>
                </a:lnTo>
                <a:lnTo>
                  <a:pt x="62605" y="29505"/>
                </a:lnTo>
                <a:lnTo>
                  <a:pt x="29504" y="62608"/>
                </a:lnTo>
                <a:lnTo>
                  <a:pt x="7795" y="104586"/>
                </a:lnTo>
                <a:lnTo>
                  <a:pt x="0" y="152920"/>
                </a:lnTo>
                <a:lnTo>
                  <a:pt x="0" y="764540"/>
                </a:lnTo>
                <a:lnTo>
                  <a:pt x="7795" y="812873"/>
                </a:lnTo>
                <a:lnTo>
                  <a:pt x="29504" y="854848"/>
                </a:lnTo>
                <a:lnTo>
                  <a:pt x="62605" y="887947"/>
                </a:lnTo>
                <a:lnTo>
                  <a:pt x="104579" y="909653"/>
                </a:lnTo>
                <a:lnTo>
                  <a:pt x="152908" y="917448"/>
                </a:lnTo>
                <a:lnTo>
                  <a:pt x="10859516" y="917448"/>
                </a:lnTo>
                <a:lnTo>
                  <a:pt x="10907844" y="909653"/>
                </a:lnTo>
                <a:lnTo>
                  <a:pt x="10949818" y="887947"/>
                </a:lnTo>
                <a:lnTo>
                  <a:pt x="10982919" y="854848"/>
                </a:lnTo>
                <a:lnTo>
                  <a:pt x="11004628" y="812873"/>
                </a:lnTo>
                <a:lnTo>
                  <a:pt x="11012424" y="764540"/>
                </a:lnTo>
                <a:lnTo>
                  <a:pt x="11012424" y="152920"/>
                </a:lnTo>
                <a:lnTo>
                  <a:pt x="11004628" y="104586"/>
                </a:lnTo>
                <a:lnTo>
                  <a:pt x="10982919" y="62608"/>
                </a:lnTo>
                <a:lnTo>
                  <a:pt x="10949818" y="29505"/>
                </a:lnTo>
                <a:lnTo>
                  <a:pt x="10907844" y="7796"/>
                </a:lnTo>
                <a:lnTo>
                  <a:pt x="10859516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9787" y="5408671"/>
            <a:ext cx="11012805" cy="917575"/>
          </a:xfrm>
          <a:custGeom>
            <a:avLst/>
            <a:gdLst/>
            <a:ahLst/>
            <a:cxnLst/>
            <a:rect l="l" t="t" r="r" b="b"/>
            <a:pathLst>
              <a:path w="11012805" h="917575">
                <a:moveTo>
                  <a:pt x="0" y="152920"/>
                </a:moveTo>
                <a:lnTo>
                  <a:pt x="7795" y="104586"/>
                </a:lnTo>
                <a:lnTo>
                  <a:pt x="29504" y="62608"/>
                </a:lnTo>
                <a:lnTo>
                  <a:pt x="62605" y="29505"/>
                </a:lnTo>
                <a:lnTo>
                  <a:pt x="104579" y="7796"/>
                </a:lnTo>
                <a:lnTo>
                  <a:pt x="152908" y="0"/>
                </a:lnTo>
                <a:lnTo>
                  <a:pt x="10859516" y="0"/>
                </a:lnTo>
                <a:lnTo>
                  <a:pt x="10907844" y="7796"/>
                </a:lnTo>
                <a:lnTo>
                  <a:pt x="10949818" y="29505"/>
                </a:lnTo>
                <a:lnTo>
                  <a:pt x="10982919" y="62608"/>
                </a:lnTo>
                <a:lnTo>
                  <a:pt x="11004628" y="104586"/>
                </a:lnTo>
                <a:lnTo>
                  <a:pt x="11012424" y="152920"/>
                </a:lnTo>
                <a:lnTo>
                  <a:pt x="11012424" y="764540"/>
                </a:lnTo>
                <a:lnTo>
                  <a:pt x="11004628" y="812873"/>
                </a:lnTo>
                <a:lnTo>
                  <a:pt x="10982919" y="854848"/>
                </a:lnTo>
                <a:lnTo>
                  <a:pt x="10949818" y="887947"/>
                </a:lnTo>
                <a:lnTo>
                  <a:pt x="10907844" y="909653"/>
                </a:lnTo>
                <a:lnTo>
                  <a:pt x="10859516" y="917448"/>
                </a:lnTo>
                <a:lnTo>
                  <a:pt x="152908" y="917448"/>
                </a:lnTo>
                <a:lnTo>
                  <a:pt x="104579" y="909653"/>
                </a:lnTo>
                <a:lnTo>
                  <a:pt x="62605" y="887947"/>
                </a:lnTo>
                <a:lnTo>
                  <a:pt x="29504" y="854848"/>
                </a:lnTo>
                <a:lnTo>
                  <a:pt x="7795" y="812873"/>
                </a:lnTo>
                <a:lnTo>
                  <a:pt x="0" y="764540"/>
                </a:lnTo>
                <a:lnTo>
                  <a:pt x="0" y="15292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7667" y="1438311"/>
            <a:ext cx="10796270" cy="4705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RESTful service can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be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created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employing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ASP.NET Web API</a:t>
            </a:r>
            <a:r>
              <a:rPr dirty="0" sz="2000" spc="-150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framework.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5459">
              <a:lnSpc>
                <a:spcPts val="2230"/>
              </a:lnSpc>
            </a:pP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ASP.NET Web API has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action, action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filters,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controllers, model binding, routing,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and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model 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validations.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Web API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project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is facilitated in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IIS or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published in a different</a:t>
            </a:r>
            <a:r>
              <a:rPr dirty="0" sz="2000" spc="-150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procedure.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In the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REST architecture, an API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not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having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hypermedia cannot be completely</a:t>
            </a:r>
            <a:r>
              <a:rPr dirty="0" sz="2000" spc="-75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RESTful.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</a:pP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Web API framework utilizes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REST design’s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potential of HTTP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programming model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allow  lightweight Web services </a:t>
            </a:r>
            <a:r>
              <a:rPr dirty="0" sz="2000" spc="-5">
                <a:solidFill>
                  <a:srgbClr val="434343"/>
                </a:solidFill>
                <a:latin typeface="Book Antiqua"/>
                <a:cs typeface="Book Antiqua"/>
              </a:rPr>
              <a:t>to support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many</a:t>
            </a:r>
            <a:r>
              <a:rPr dirty="0" sz="2000" spc="-70">
                <a:solidFill>
                  <a:srgbClr val="434343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34343"/>
                </a:solidFill>
                <a:latin typeface="Book Antiqua"/>
                <a:cs typeface="Book Antiqua"/>
              </a:rPr>
              <a:t>clients.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4" name="object 1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7551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Differences between SOAP and</a:t>
            </a:r>
            <a:r>
              <a:rPr dirty="0" sz="3200" spc="-95"/>
              <a:t> </a:t>
            </a:r>
            <a:r>
              <a:rPr dirty="0" sz="3200" spc="-5"/>
              <a:t>REST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8216" y="2661742"/>
            <a:ext cx="5425440" cy="978535"/>
          </a:xfrm>
          <a:custGeom>
            <a:avLst/>
            <a:gdLst/>
            <a:ahLst/>
            <a:cxnLst/>
            <a:rect l="l" t="t" r="r" b="b"/>
            <a:pathLst>
              <a:path w="5425440" h="978535">
                <a:moveTo>
                  <a:pt x="0" y="0"/>
                </a:moveTo>
                <a:lnTo>
                  <a:pt x="5424995" y="0"/>
                </a:lnTo>
                <a:lnTo>
                  <a:pt x="5424995" y="978408"/>
                </a:lnTo>
                <a:lnTo>
                  <a:pt x="0" y="97840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33211" y="2661742"/>
            <a:ext cx="5760085" cy="978535"/>
          </a:xfrm>
          <a:custGeom>
            <a:avLst/>
            <a:gdLst/>
            <a:ahLst/>
            <a:cxnLst/>
            <a:rect l="l" t="t" r="r" b="b"/>
            <a:pathLst>
              <a:path w="5760084" h="978535">
                <a:moveTo>
                  <a:pt x="0" y="0"/>
                </a:moveTo>
                <a:lnTo>
                  <a:pt x="5760072" y="0"/>
                </a:lnTo>
                <a:lnTo>
                  <a:pt x="5760072" y="978408"/>
                </a:lnTo>
                <a:lnTo>
                  <a:pt x="0" y="97840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216" y="4618558"/>
            <a:ext cx="5425440" cy="978535"/>
          </a:xfrm>
          <a:custGeom>
            <a:avLst/>
            <a:gdLst/>
            <a:ahLst/>
            <a:cxnLst/>
            <a:rect l="l" t="t" r="r" b="b"/>
            <a:pathLst>
              <a:path w="5425440" h="978535">
                <a:moveTo>
                  <a:pt x="0" y="0"/>
                </a:moveTo>
                <a:lnTo>
                  <a:pt x="5424995" y="0"/>
                </a:lnTo>
                <a:lnTo>
                  <a:pt x="5424995" y="978408"/>
                </a:lnTo>
                <a:lnTo>
                  <a:pt x="0" y="97840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33211" y="4618558"/>
            <a:ext cx="5760085" cy="978535"/>
          </a:xfrm>
          <a:custGeom>
            <a:avLst/>
            <a:gdLst/>
            <a:ahLst/>
            <a:cxnLst/>
            <a:rect l="l" t="t" r="r" b="b"/>
            <a:pathLst>
              <a:path w="5760084" h="978535">
                <a:moveTo>
                  <a:pt x="0" y="0"/>
                </a:moveTo>
                <a:lnTo>
                  <a:pt x="5760072" y="0"/>
                </a:lnTo>
                <a:lnTo>
                  <a:pt x="5760072" y="978408"/>
                </a:lnTo>
                <a:lnTo>
                  <a:pt x="0" y="97840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1863" y="1285633"/>
          <a:ext cx="11204575" cy="43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4805"/>
                <a:gridCol w="5760085"/>
              </a:tblGrid>
              <a:tr h="391351">
                <a:tc>
                  <a:txBody>
                    <a:bodyPr/>
                    <a:lstStyle/>
                    <a:p>
                      <a:pPr algn="ctr" marL="635">
                        <a:lnSpc>
                          <a:spcPts val="2795"/>
                        </a:lnSpc>
                      </a:pPr>
                      <a:r>
                        <a:rPr dirty="0" sz="2400" spc="-10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REST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6AE0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6AE0E8"/>
                    </a:solidFill>
                  </a:tcPr>
                </a:tc>
              </a:tr>
              <a:tr h="978407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REST works using regular</a:t>
                      </a:r>
                      <a:r>
                        <a:rPr dirty="0" sz="2000" spc="-1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interfaces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access specific</a:t>
                      </a:r>
                      <a:r>
                        <a:rPr dirty="0" sz="2000" spc="-3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resources.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 works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through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various</a:t>
                      </a:r>
                      <a:r>
                        <a:rPr dirty="0" sz="2000" spc="-1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interfaces.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</a:tr>
              <a:tr h="978408"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REST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reveals components of application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ideas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services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 reveals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components of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application ideas</a:t>
                      </a:r>
                      <a:r>
                        <a:rPr dirty="0" sz="2000" spc="-10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978406"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REST accesses</a:t>
                      </a:r>
                      <a:r>
                        <a:rPr dirty="0" sz="2000" spc="-3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executes operations through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000" spc="1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structured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set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of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messaging</a:t>
                      </a:r>
                      <a:r>
                        <a:rPr dirty="0" sz="2000" spc="-4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design.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</a:tr>
              <a:tr h="978409">
                <a:tc>
                  <a:txBody>
                    <a:bodyPr/>
                    <a:lstStyle/>
                    <a:p>
                      <a:pPr marL="69215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REST offered an easy way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dirty="0" sz="2000" spc="-10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access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9215" marR="106680">
                        <a:lnSpc>
                          <a:spcPct val="107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Web services as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compared to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by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using  HTTP.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SOAP was designed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by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Microsoft and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proved</a:t>
                      </a:r>
                      <a:r>
                        <a:rPr dirty="0" sz="2000" spc="-9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be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popular</a:t>
                      </a:r>
                      <a:r>
                        <a:rPr dirty="0" sz="2000" spc="-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protocol.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8" name="object 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2044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Benefits </a:t>
            </a:r>
            <a:r>
              <a:rPr dirty="0" sz="3200"/>
              <a:t>of </a:t>
            </a:r>
            <a:r>
              <a:rPr dirty="0" sz="3200" spc="-5"/>
              <a:t>REST Over</a:t>
            </a:r>
            <a:r>
              <a:rPr dirty="0" sz="3200" spc="-50"/>
              <a:t> </a:t>
            </a:r>
            <a:r>
              <a:rPr dirty="0" sz="3200"/>
              <a:t>SOAP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46403" y="1501145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10262666" y="0"/>
                </a:moveTo>
                <a:lnTo>
                  <a:pt x="252933" y="0"/>
                </a:lnTo>
                <a:lnTo>
                  <a:pt x="201959" y="4871"/>
                </a:lnTo>
                <a:lnTo>
                  <a:pt x="154481" y="18843"/>
                </a:lnTo>
                <a:lnTo>
                  <a:pt x="111517" y="40950"/>
                </a:lnTo>
                <a:lnTo>
                  <a:pt x="74083" y="70229"/>
                </a:lnTo>
                <a:lnTo>
                  <a:pt x="43198" y="105715"/>
                </a:lnTo>
                <a:lnTo>
                  <a:pt x="19877" y="146445"/>
                </a:lnTo>
                <a:lnTo>
                  <a:pt x="5138" y="191453"/>
                </a:lnTo>
                <a:lnTo>
                  <a:pt x="0" y="239775"/>
                </a:lnTo>
                <a:lnTo>
                  <a:pt x="0" y="1198867"/>
                </a:lnTo>
                <a:lnTo>
                  <a:pt x="5138" y="1247194"/>
                </a:lnTo>
                <a:lnTo>
                  <a:pt x="19877" y="1292205"/>
                </a:lnTo>
                <a:lnTo>
                  <a:pt x="43198" y="1332937"/>
                </a:lnTo>
                <a:lnTo>
                  <a:pt x="74083" y="1368425"/>
                </a:lnTo>
                <a:lnTo>
                  <a:pt x="111517" y="1397704"/>
                </a:lnTo>
                <a:lnTo>
                  <a:pt x="154481" y="1419812"/>
                </a:lnTo>
                <a:lnTo>
                  <a:pt x="201959" y="1433784"/>
                </a:lnTo>
                <a:lnTo>
                  <a:pt x="252933" y="1438656"/>
                </a:lnTo>
                <a:lnTo>
                  <a:pt x="10262666" y="1438656"/>
                </a:lnTo>
                <a:lnTo>
                  <a:pt x="10313640" y="1433784"/>
                </a:lnTo>
                <a:lnTo>
                  <a:pt x="10361118" y="1419812"/>
                </a:lnTo>
                <a:lnTo>
                  <a:pt x="10404082" y="1397704"/>
                </a:lnTo>
                <a:lnTo>
                  <a:pt x="10441516" y="1368425"/>
                </a:lnTo>
                <a:lnTo>
                  <a:pt x="10472401" y="1332937"/>
                </a:lnTo>
                <a:lnTo>
                  <a:pt x="10495722" y="1292205"/>
                </a:lnTo>
                <a:lnTo>
                  <a:pt x="10510461" y="1247194"/>
                </a:lnTo>
                <a:lnTo>
                  <a:pt x="10515600" y="1198867"/>
                </a:lnTo>
                <a:lnTo>
                  <a:pt x="10515600" y="239775"/>
                </a:lnTo>
                <a:lnTo>
                  <a:pt x="10510461" y="191453"/>
                </a:lnTo>
                <a:lnTo>
                  <a:pt x="10495722" y="146445"/>
                </a:lnTo>
                <a:lnTo>
                  <a:pt x="10472401" y="105715"/>
                </a:lnTo>
                <a:lnTo>
                  <a:pt x="10441516" y="70229"/>
                </a:lnTo>
                <a:lnTo>
                  <a:pt x="10404082" y="40950"/>
                </a:lnTo>
                <a:lnTo>
                  <a:pt x="10361118" y="18843"/>
                </a:lnTo>
                <a:lnTo>
                  <a:pt x="10313640" y="4871"/>
                </a:lnTo>
                <a:lnTo>
                  <a:pt x="10262666" y="0"/>
                </a:lnTo>
                <a:close/>
              </a:path>
            </a:pathLst>
          </a:custGeom>
          <a:solidFill>
            <a:srgbClr val="7A6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6403" y="1501145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0" y="239775"/>
                </a:moveTo>
                <a:lnTo>
                  <a:pt x="5138" y="191453"/>
                </a:lnTo>
                <a:lnTo>
                  <a:pt x="19877" y="146445"/>
                </a:lnTo>
                <a:lnTo>
                  <a:pt x="43198" y="105715"/>
                </a:lnTo>
                <a:lnTo>
                  <a:pt x="74083" y="70229"/>
                </a:lnTo>
                <a:lnTo>
                  <a:pt x="111517" y="40950"/>
                </a:lnTo>
                <a:lnTo>
                  <a:pt x="154481" y="18843"/>
                </a:lnTo>
                <a:lnTo>
                  <a:pt x="201959" y="4871"/>
                </a:lnTo>
                <a:lnTo>
                  <a:pt x="252933" y="0"/>
                </a:lnTo>
                <a:lnTo>
                  <a:pt x="10262666" y="0"/>
                </a:lnTo>
                <a:lnTo>
                  <a:pt x="10313640" y="4871"/>
                </a:lnTo>
                <a:lnTo>
                  <a:pt x="10361118" y="18843"/>
                </a:lnTo>
                <a:lnTo>
                  <a:pt x="10404082" y="40950"/>
                </a:lnTo>
                <a:lnTo>
                  <a:pt x="10441516" y="70229"/>
                </a:lnTo>
                <a:lnTo>
                  <a:pt x="10472401" y="105715"/>
                </a:lnTo>
                <a:lnTo>
                  <a:pt x="10495722" y="146445"/>
                </a:lnTo>
                <a:lnTo>
                  <a:pt x="10510461" y="191453"/>
                </a:lnTo>
                <a:lnTo>
                  <a:pt x="10515600" y="239775"/>
                </a:lnTo>
                <a:lnTo>
                  <a:pt x="10515600" y="1198867"/>
                </a:lnTo>
                <a:lnTo>
                  <a:pt x="10510461" y="1247194"/>
                </a:lnTo>
                <a:lnTo>
                  <a:pt x="10495722" y="1292205"/>
                </a:lnTo>
                <a:lnTo>
                  <a:pt x="10472401" y="1332937"/>
                </a:lnTo>
                <a:lnTo>
                  <a:pt x="10441516" y="1368425"/>
                </a:lnTo>
                <a:lnTo>
                  <a:pt x="10404082" y="1397704"/>
                </a:lnTo>
                <a:lnTo>
                  <a:pt x="10361118" y="1419812"/>
                </a:lnTo>
                <a:lnTo>
                  <a:pt x="10313640" y="1433784"/>
                </a:lnTo>
                <a:lnTo>
                  <a:pt x="10262666" y="1438656"/>
                </a:lnTo>
                <a:lnTo>
                  <a:pt x="252933" y="1438656"/>
                </a:lnTo>
                <a:lnTo>
                  <a:pt x="201959" y="1433784"/>
                </a:lnTo>
                <a:lnTo>
                  <a:pt x="154481" y="1419812"/>
                </a:lnTo>
                <a:lnTo>
                  <a:pt x="111517" y="1397704"/>
                </a:lnTo>
                <a:lnTo>
                  <a:pt x="74083" y="1368425"/>
                </a:lnTo>
                <a:lnTo>
                  <a:pt x="43198" y="1332937"/>
                </a:lnTo>
                <a:lnTo>
                  <a:pt x="19877" y="1292205"/>
                </a:lnTo>
                <a:lnTo>
                  <a:pt x="5138" y="1247194"/>
                </a:lnTo>
                <a:lnTo>
                  <a:pt x="0" y="1198867"/>
                </a:lnTo>
                <a:lnTo>
                  <a:pt x="0" y="23977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6229" y="1985610"/>
            <a:ext cx="918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REST supports various data formats,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but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SOAP supports only</a:t>
            </a:r>
            <a:r>
              <a:rPr dirty="0" sz="2400" spc="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XML.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3167" y="3032763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10262666" y="0"/>
                </a:moveTo>
                <a:lnTo>
                  <a:pt x="252933" y="0"/>
                </a:lnTo>
                <a:lnTo>
                  <a:pt x="201959" y="4871"/>
                </a:lnTo>
                <a:lnTo>
                  <a:pt x="154481" y="18843"/>
                </a:lnTo>
                <a:lnTo>
                  <a:pt x="111517" y="40950"/>
                </a:lnTo>
                <a:lnTo>
                  <a:pt x="74083" y="70229"/>
                </a:lnTo>
                <a:lnTo>
                  <a:pt x="43198" y="105715"/>
                </a:lnTo>
                <a:lnTo>
                  <a:pt x="19877" y="146445"/>
                </a:lnTo>
                <a:lnTo>
                  <a:pt x="5138" y="191453"/>
                </a:lnTo>
                <a:lnTo>
                  <a:pt x="0" y="239775"/>
                </a:lnTo>
                <a:lnTo>
                  <a:pt x="0" y="1198867"/>
                </a:lnTo>
                <a:lnTo>
                  <a:pt x="5138" y="1247194"/>
                </a:lnTo>
                <a:lnTo>
                  <a:pt x="19877" y="1292205"/>
                </a:lnTo>
                <a:lnTo>
                  <a:pt x="43198" y="1332937"/>
                </a:lnTo>
                <a:lnTo>
                  <a:pt x="74083" y="1368425"/>
                </a:lnTo>
                <a:lnTo>
                  <a:pt x="111517" y="1397704"/>
                </a:lnTo>
                <a:lnTo>
                  <a:pt x="154481" y="1419812"/>
                </a:lnTo>
                <a:lnTo>
                  <a:pt x="201959" y="1433784"/>
                </a:lnTo>
                <a:lnTo>
                  <a:pt x="252933" y="1438656"/>
                </a:lnTo>
                <a:lnTo>
                  <a:pt x="10262666" y="1438656"/>
                </a:lnTo>
                <a:lnTo>
                  <a:pt x="10313640" y="1433784"/>
                </a:lnTo>
                <a:lnTo>
                  <a:pt x="10361118" y="1419812"/>
                </a:lnTo>
                <a:lnTo>
                  <a:pt x="10404082" y="1397704"/>
                </a:lnTo>
                <a:lnTo>
                  <a:pt x="10441516" y="1368425"/>
                </a:lnTo>
                <a:lnTo>
                  <a:pt x="10472401" y="1332937"/>
                </a:lnTo>
                <a:lnTo>
                  <a:pt x="10495722" y="1292205"/>
                </a:lnTo>
                <a:lnTo>
                  <a:pt x="10510461" y="1247194"/>
                </a:lnTo>
                <a:lnTo>
                  <a:pt x="10515600" y="1198867"/>
                </a:lnTo>
                <a:lnTo>
                  <a:pt x="10515600" y="239775"/>
                </a:lnTo>
                <a:lnTo>
                  <a:pt x="10510461" y="191453"/>
                </a:lnTo>
                <a:lnTo>
                  <a:pt x="10495722" y="146445"/>
                </a:lnTo>
                <a:lnTo>
                  <a:pt x="10472401" y="105715"/>
                </a:lnTo>
                <a:lnTo>
                  <a:pt x="10441516" y="70229"/>
                </a:lnTo>
                <a:lnTo>
                  <a:pt x="10404082" y="40950"/>
                </a:lnTo>
                <a:lnTo>
                  <a:pt x="10361118" y="18843"/>
                </a:lnTo>
                <a:lnTo>
                  <a:pt x="10313640" y="4871"/>
                </a:lnTo>
                <a:lnTo>
                  <a:pt x="10262666" y="0"/>
                </a:lnTo>
                <a:close/>
              </a:path>
            </a:pathLst>
          </a:custGeom>
          <a:solidFill>
            <a:srgbClr val="0F5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3167" y="3032763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0" y="239775"/>
                </a:moveTo>
                <a:lnTo>
                  <a:pt x="5138" y="191453"/>
                </a:lnTo>
                <a:lnTo>
                  <a:pt x="19877" y="146445"/>
                </a:lnTo>
                <a:lnTo>
                  <a:pt x="43198" y="105715"/>
                </a:lnTo>
                <a:lnTo>
                  <a:pt x="74083" y="70229"/>
                </a:lnTo>
                <a:lnTo>
                  <a:pt x="111517" y="40950"/>
                </a:lnTo>
                <a:lnTo>
                  <a:pt x="154481" y="18843"/>
                </a:lnTo>
                <a:lnTo>
                  <a:pt x="201959" y="4871"/>
                </a:lnTo>
                <a:lnTo>
                  <a:pt x="252933" y="0"/>
                </a:lnTo>
                <a:lnTo>
                  <a:pt x="10262666" y="0"/>
                </a:lnTo>
                <a:lnTo>
                  <a:pt x="10313640" y="4871"/>
                </a:lnTo>
                <a:lnTo>
                  <a:pt x="10361118" y="18843"/>
                </a:lnTo>
                <a:lnTo>
                  <a:pt x="10404082" y="40950"/>
                </a:lnTo>
                <a:lnTo>
                  <a:pt x="10441516" y="70229"/>
                </a:lnTo>
                <a:lnTo>
                  <a:pt x="10472401" y="105715"/>
                </a:lnTo>
                <a:lnTo>
                  <a:pt x="10495722" y="146445"/>
                </a:lnTo>
                <a:lnTo>
                  <a:pt x="10510461" y="191453"/>
                </a:lnTo>
                <a:lnTo>
                  <a:pt x="10515600" y="239775"/>
                </a:lnTo>
                <a:lnTo>
                  <a:pt x="10515600" y="1198867"/>
                </a:lnTo>
                <a:lnTo>
                  <a:pt x="10510461" y="1247194"/>
                </a:lnTo>
                <a:lnTo>
                  <a:pt x="10495722" y="1292205"/>
                </a:lnTo>
                <a:lnTo>
                  <a:pt x="10472401" y="1332937"/>
                </a:lnTo>
                <a:lnTo>
                  <a:pt x="10441516" y="1368425"/>
                </a:lnTo>
                <a:lnTo>
                  <a:pt x="10404082" y="1397704"/>
                </a:lnTo>
                <a:lnTo>
                  <a:pt x="10361118" y="1419812"/>
                </a:lnTo>
                <a:lnTo>
                  <a:pt x="10313640" y="1433784"/>
                </a:lnTo>
                <a:lnTo>
                  <a:pt x="10262666" y="1438656"/>
                </a:lnTo>
                <a:lnTo>
                  <a:pt x="252933" y="1438656"/>
                </a:lnTo>
                <a:lnTo>
                  <a:pt x="201959" y="1433784"/>
                </a:lnTo>
                <a:lnTo>
                  <a:pt x="154481" y="1419812"/>
                </a:lnTo>
                <a:lnTo>
                  <a:pt x="111517" y="1397704"/>
                </a:lnTo>
                <a:lnTo>
                  <a:pt x="74083" y="1368425"/>
                </a:lnTo>
                <a:lnTo>
                  <a:pt x="43198" y="1332937"/>
                </a:lnTo>
                <a:lnTo>
                  <a:pt x="19877" y="1292205"/>
                </a:lnTo>
                <a:lnTo>
                  <a:pt x="5138" y="1247194"/>
                </a:lnTo>
                <a:lnTo>
                  <a:pt x="0" y="1198867"/>
                </a:lnTo>
                <a:lnTo>
                  <a:pt x="0" y="23977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2457" y="3517315"/>
            <a:ext cx="83667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When it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comes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to performance, REST has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edge over</a:t>
            </a:r>
            <a:r>
              <a:rPr dirty="0" sz="2400" spc="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SOAP.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3167" y="4666491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10262666" y="0"/>
                </a:moveTo>
                <a:lnTo>
                  <a:pt x="252933" y="0"/>
                </a:lnTo>
                <a:lnTo>
                  <a:pt x="201959" y="4871"/>
                </a:lnTo>
                <a:lnTo>
                  <a:pt x="154481" y="18843"/>
                </a:lnTo>
                <a:lnTo>
                  <a:pt x="111517" y="40950"/>
                </a:lnTo>
                <a:lnTo>
                  <a:pt x="74083" y="70229"/>
                </a:lnTo>
                <a:lnTo>
                  <a:pt x="43198" y="105715"/>
                </a:lnTo>
                <a:lnTo>
                  <a:pt x="19877" y="146445"/>
                </a:lnTo>
                <a:lnTo>
                  <a:pt x="5138" y="191453"/>
                </a:lnTo>
                <a:lnTo>
                  <a:pt x="0" y="239776"/>
                </a:lnTo>
                <a:lnTo>
                  <a:pt x="0" y="1198867"/>
                </a:lnTo>
                <a:lnTo>
                  <a:pt x="5138" y="1247194"/>
                </a:lnTo>
                <a:lnTo>
                  <a:pt x="19877" y="1292205"/>
                </a:lnTo>
                <a:lnTo>
                  <a:pt x="43198" y="1332937"/>
                </a:lnTo>
                <a:lnTo>
                  <a:pt x="74083" y="1368425"/>
                </a:lnTo>
                <a:lnTo>
                  <a:pt x="111517" y="1397704"/>
                </a:lnTo>
                <a:lnTo>
                  <a:pt x="154481" y="1419812"/>
                </a:lnTo>
                <a:lnTo>
                  <a:pt x="201959" y="1433784"/>
                </a:lnTo>
                <a:lnTo>
                  <a:pt x="252933" y="1438656"/>
                </a:lnTo>
                <a:lnTo>
                  <a:pt x="10262666" y="1438656"/>
                </a:lnTo>
                <a:lnTo>
                  <a:pt x="10313640" y="1433784"/>
                </a:lnTo>
                <a:lnTo>
                  <a:pt x="10361118" y="1419812"/>
                </a:lnTo>
                <a:lnTo>
                  <a:pt x="10404082" y="1397704"/>
                </a:lnTo>
                <a:lnTo>
                  <a:pt x="10441516" y="1368425"/>
                </a:lnTo>
                <a:lnTo>
                  <a:pt x="10472401" y="1332937"/>
                </a:lnTo>
                <a:lnTo>
                  <a:pt x="10495722" y="1292205"/>
                </a:lnTo>
                <a:lnTo>
                  <a:pt x="10510461" y="1247194"/>
                </a:lnTo>
                <a:lnTo>
                  <a:pt x="10515600" y="1198867"/>
                </a:lnTo>
                <a:lnTo>
                  <a:pt x="10515600" y="239776"/>
                </a:lnTo>
                <a:lnTo>
                  <a:pt x="10510461" y="191453"/>
                </a:lnTo>
                <a:lnTo>
                  <a:pt x="10495722" y="146445"/>
                </a:lnTo>
                <a:lnTo>
                  <a:pt x="10472401" y="105715"/>
                </a:lnTo>
                <a:lnTo>
                  <a:pt x="10441516" y="70229"/>
                </a:lnTo>
                <a:lnTo>
                  <a:pt x="10404082" y="40950"/>
                </a:lnTo>
                <a:lnTo>
                  <a:pt x="10361118" y="18843"/>
                </a:lnTo>
                <a:lnTo>
                  <a:pt x="10313640" y="4871"/>
                </a:lnTo>
                <a:lnTo>
                  <a:pt x="10262666" y="0"/>
                </a:lnTo>
                <a:close/>
              </a:path>
            </a:pathLst>
          </a:custGeom>
          <a:solidFill>
            <a:srgbClr val="0A60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3167" y="4666491"/>
            <a:ext cx="10515600" cy="1438910"/>
          </a:xfrm>
          <a:custGeom>
            <a:avLst/>
            <a:gdLst/>
            <a:ahLst/>
            <a:cxnLst/>
            <a:rect l="l" t="t" r="r" b="b"/>
            <a:pathLst>
              <a:path w="10515600" h="1438910">
                <a:moveTo>
                  <a:pt x="0" y="239776"/>
                </a:moveTo>
                <a:lnTo>
                  <a:pt x="5138" y="191453"/>
                </a:lnTo>
                <a:lnTo>
                  <a:pt x="19877" y="146445"/>
                </a:lnTo>
                <a:lnTo>
                  <a:pt x="43198" y="105715"/>
                </a:lnTo>
                <a:lnTo>
                  <a:pt x="74083" y="70229"/>
                </a:lnTo>
                <a:lnTo>
                  <a:pt x="111517" y="40950"/>
                </a:lnTo>
                <a:lnTo>
                  <a:pt x="154481" y="18843"/>
                </a:lnTo>
                <a:lnTo>
                  <a:pt x="201959" y="4871"/>
                </a:lnTo>
                <a:lnTo>
                  <a:pt x="252933" y="0"/>
                </a:lnTo>
                <a:lnTo>
                  <a:pt x="10262666" y="0"/>
                </a:lnTo>
                <a:lnTo>
                  <a:pt x="10313640" y="4871"/>
                </a:lnTo>
                <a:lnTo>
                  <a:pt x="10361118" y="18843"/>
                </a:lnTo>
                <a:lnTo>
                  <a:pt x="10404082" y="40950"/>
                </a:lnTo>
                <a:lnTo>
                  <a:pt x="10441516" y="70229"/>
                </a:lnTo>
                <a:lnTo>
                  <a:pt x="10472401" y="105715"/>
                </a:lnTo>
                <a:lnTo>
                  <a:pt x="10495722" y="146445"/>
                </a:lnTo>
                <a:lnTo>
                  <a:pt x="10510461" y="191453"/>
                </a:lnTo>
                <a:lnTo>
                  <a:pt x="10515600" y="239776"/>
                </a:lnTo>
                <a:lnTo>
                  <a:pt x="10515600" y="1198867"/>
                </a:lnTo>
                <a:lnTo>
                  <a:pt x="10510461" y="1247194"/>
                </a:lnTo>
                <a:lnTo>
                  <a:pt x="10495722" y="1292205"/>
                </a:lnTo>
                <a:lnTo>
                  <a:pt x="10472401" y="1332937"/>
                </a:lnTo>
                <a:lnTo>
                  <a:pt x="10441516" y="1368425"/>
                </a:lnTo>
                <a:lnTo>
                  <a:pt x="10404082" y="1397704"/>
                </a:lnTo>
                <a:lnTo>
                  <a:pt x="10361118" y="1419812"/>
                </a:lnTo>
                <a:lnTo>
                  <a:pt x="10313640" y="1433784"/>
                </a:lnTo>
                <a:lnTo>
                  <a:pt x="10262666" y="1438656"/>
                </a:lnTo>
                <a:lnTo>
                  <a:pt x="252933" y="1438656"/>
                </a:lnTo>
                <a:lnTo>
                  <a:pt x="201959" y="1433784"/>
                </a:lnTo>
                <a:lnTo>
                  <a:pt x="154481" y="1419812"/>
                </a:lnTo>
                <a:lnTo>
                  <a:pt x="111517" y="1397704"/>
                </a:lnTo>
                <a:lnTo>
                  <a:pt x="74083" y="1368425"/>
                </a:lnTo>
                <a:lnTo>
                  <a:pt x="43198" y="1332937"/>
                </a:lnTo>
                <a:lnTo>
                  <a:pt x="19877" y="1292205"/>
                </a:lnTo>
                <a:lnTo>
                  <a:pt x="5138" y="1247194"/>
                </a:lnTo>
                <a:lnTo>
                  <a:pt x="0" y="1198867"/>
                </a:lnTo>
                <a:lnTo>
                  <a:pt x="0" y="239776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2457" y="4985941"/>
            <a:ext cx="790575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Existing Websites </a:t>
            </a:r>
            <a:r>
              <a:rPr dirty="0" sz="2400">
                <a:solidFill>
                  <a:srgbClr val="FFFFFF"/>
                </a:solidFill>
                <a:latin typeface="Book Antiqua"/>
                <a:cs typeface="Book Antiqua"/>
              </a:rPr>
              <a:t>can be used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without adding refactor site  infrastructure.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2" name="object 1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2038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Benefits </a:t>
            </a:r>
            <a:r>
              <a:rPr dirty="0" sz="3200"/>
              <a:t>of SOAP Over</a:t>
            </a:r>
            <a:r>
              <a:rPr dirty="0" sz="3200" spc="-75"/>
              <a:t> </a:t>
            </a:r>
            <a:r>
              <a:rPr dirty="0" sz="3200" spc="-5"/>
              <a:t>REST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77824" y="1235966"/>
            <a:ext cx="11125200" cy="767080"/>
          </a:xfrm>
          <a:custGeom>
            <a:avLst/>
            <a:gdLst/>
            <a:ahLst/>
            <a:cxnLst/>
            <a:rect l="l" t="t" r="r" b="b"/>
            <a:pathLst>
              <a:path w="11125200" h="767080">
                <a:moveTo>
                  <a:pt x="10997438" y="0"/>
                </a:moveTo>
                <a:lnTo>
                  <a:pt x="127762" y="0"/>
                </a:lnTo>
                <a:lnTo>
                  <a:pt x="78031" y="10040"/>
                </a:lnTo>
                <a:lnTo>
                  <a:pt x="37420" y="37420"/>
                </a:lnTo>
                <a:lnTo>
                  <a:pt x="10040" y="78031"/>
                </a:lnTo>
                <a:lnTo>
                  <a:pt x="0" y="127762"/>
                </a:lnTo>
                <a:lnTo>
                  <a:pt x="0" y="638810"/>
                </a:lnTo>
                <a:lnTo>
                  <a:pt x="10040" y="688540"/>
                </a:lnTo>
                <a:lnTo>
                  <a:pt x="37420" y="729151"/>
                </a:lnTo>
                <a:lnTo>
                  <a:pt x="78031" y="756531"/>
                </a:lnTo>
                <a:lnTo>
                  <a:pt x="127762" y="766572"/>
                </a:lnTo>
                <a:lnTo>
                  <a:pt x="10997438" y="766572"/>
                </a:lnTo>
                <a:lnTo>
                  <a:pt x="11047168" y="756531"/>
                </a:lnTo>
                <a:lnTo>
                  <a:pt x="11087779" y="729151"/>
                </a:lnTo>
                <a:lnTo>
                  <a:pt x="11115159" y="688540"/>
                </a:lnTo>
                <a:lnTo>
                  <a:pt x="11125200" y="638810"/>
                </a:lnTo>
                <a:lnTo>
                  <a:pt x="11125200" y="127762"/>
                </a:lnTo>
                <a:lnTo>
                  <a:pt x="11115159" y="78031"/>
                </a:lnTo>
                <a:lnTo>
                  <a:pt x="11087779" y="37420"/>
                </a:lnTo>
                <a:lnTo>
                  <a:pt x="11047168" y="10040"/>
                </a:lnTo>
                <a:lnTo>
                  <a:pt x="1099743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824" y="1235966"/>
            <a:ext cx="11125200" cy="767080"/>
          </a:xfrm>
          <a:custGeom>
            <a:avLst/>
            <a:gdLst/>
            <a:ahLst/>
            <a:cxnLst/>
            <a:rect l="l" t="t" r="r" b="b"/>
            <a:pathLst>
              <a:path w="11125200" h="767080">
                <a:moveTo>
                  <a:pt x="0" y="127762"/>
                </a:moveTo>
                <a:lnTo>
                  <a:pt x="10040" y="78031"/>
                </a:lnTo>
                <a:lnTo>
                  <a:pt x="37420" y="37420"/>
                </a:lnTo>
                <a:lnTo>
                  <a:pt x="78031" y="10040"/>
                </a:lnTo>
                <a:lnTo>
                  <a:pt x="127762" y="0"/>
                </a:lnTo>
                <a:lnTo>
                  <a:pt x="10997438" y="0"/>
                </a:lnTo>
                <a:lnTo>
                  <a:pt x="11047168" y="10040"/>
                </a:lnTo>
                <a:lnTo>
                  <a:pt x="11087779" y="37420"/>
                </a:lnTo>
                <a:lnTo>
                  <a:pt x="11115159" y="78031"/>
                </a:lnTo>
                <a:lnTo>
                  <a:pt x="11125200" y="127762"/>
                </a:lnTo>
                <a:lnTo>
                  <a:pt x="11125200" y="638810"/>
                </a:lnTo>
                <a:lnTo>
                  <a:pt x="11115159" y="688540"/>
                </a:lnTo>
                <a:lnTo>
                  <a:pt x="11087779" y="729151"/>
                </a:lnTo>
                <a:lnTo>
                  <a:pt x="11047168" y="756531"/>
                </a:lnTo>
                <a:lnTo>
                  <a:pt x="10997438" y="766572"/>
                </a:lnTo>
                <a:lnTo>
                  <a:pt x="127762" y="766572"/>
                </a:lnTo>
                <a:lnTo>
                  <a:pt x="78031" y="756531"/>
                </a:lnTo>
                <a:lnTo>
                  <a:pt x="37420" y="729151"/>
                </a:lnTo>
                <a:lnTo>
                  <a:pt x="10040" y="688540"/>
                </a:lnTo>
                <a:lnTo>
                  <a:pt x="0" y="638810"/>
                </a:lnTo>
                <a:lnTo>
                  <a:pt x="0" y="12776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824" y="2121409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10997184" y="0"/>
                </a:moveTo>
                <a:lnTo>
                  <a:pt x="128016" y="0"/>
                </a:ln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0" y="640079"/>
                </a:lnTo>
                <a:lnTo>
                  <a:pt x="10060" y="689909"/>
                </a:lnTo>
                <a:lnTo>
                  <a:pt x="37495" y="730600"/>
                </a:lnTo>
                <a:lnTo>
                  <a:pt x="78186" y="758035"/>
                </a:lnTo>
                <a:lnTo>
                  <a:pt x="128016" y="768095"/>
                </a:lnTo>
                <a:lnTo>
                  <a:pt x="10997184" y="768095"/>
                </a:lnTo>
                <a:lnTo>
                  <a:pt x="11047013" y="758035"/>
                </a:lnTo>
                <a:lnTo>
                  <a:pt x="11087704" y="730600"/>
                </a:lnTo>
                <a:lnTo>
                  <a:pt x="11115139" y="689909"/>
                </a:lnTo>
                <a:lnTo>
                  <a:pt x="11125200" y="640079"/>
                </a:lnTo>
                <a:lnTo>
                  <a:pt x="11125200" y="128015"/>
                </a:lnTo>
                <a:lnTo>
                  <a:pt x="11115139" y="78186"/>
                </a:lnTo>
                <a:lnTo>
                  <a:pt x="11087704" y="37495"/>
                </a:lnTo>
                <a:lnTo>
                  <a:pt x="11047013" y="10060"/>
                </a:lnTo>
                <a:lnTo>
                  <a:pt x="10997184" y="0"/>
                </a:lnTo>
                <a:close/>
              </a:path>
            </a:pathLst>
          </a:custGeom>
          <a:solidFill>
            <a:srgbClr val="8FAC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7824" y="2121409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0" y="128015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0997184" y="0"/>
                </a:lnTo>
                <a:lnTo>
                  <a:pt x="11047013" y="10060"/>
                </a:lnTo>
                <a:lnTo>
                  <a:pt x="11087704" y="37495"/>
                </a:lnTo>
                <a:lnTo>
                  <a:pt x="11115139" y="78186"/>
                </a:lnTo>
                <a:lnTo>
                  <a:pt x="11125200" y="128015"/>
                </a:lnTo>
                <a:lnTo>
                  <a:pt x="11125200" y="640079"/>
                </a:lnTo>
                <a:lnTo>
                  <a:pt x="11115139" y="689909"/>
                </a:lnTo>
                <a:lnTo>
                  <a:pt x="11087704" y="730600"/>
                </a:lnTo>
                <a:lnTo>
                  <a:pt x="11047013" y="758035"/>
                </a:lnTo>
                <a:lnTo>
                  <a:pt x="10997184" y="768095"/>
                </a:lnTo>
                <a:lnTo>
                  <a:pt x="128016" y="768095"/>
                </a:lnTo>
                <a:lnTo>
                  <a:pt x="78186" y="758035"/>
                </a:lnTo>
                <a:lnTo>
                  <a:pt x="37495" y="730600"/>
                </a:lnTo>
                <a:lnTo>
                  <a:pt x="10060" y="689909"/>
                </a:lnTo>
                <a:lnTo>
                  <a:pt x="0" y="640079"/>
                </a:lnTo>
                <a:lnTo>
                  <a:pt x="0" y="1280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7824" y="3006854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10997184" y="0"/>
                </a:moveTo>
                <a:lnTo>
                  <a:pt x="128016" y="0"/>
                </a:ln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0" y="640079"/>
                </a:lnTo>
                <a:lnTo>
                  <a:pt x="10060" y="689909"/>
                </a:lnTo>
                <a:lnTo>
                  <a:pt x="37495" y="730600"/>
                </a:lnTo>
                <a:lnTo>
                  <a:pt x="78186" y="758035"/>
                </a:lnTo>
                <a:lnTo>
                  <a:pt x="128016" y="768095"/>
                </a:lnTo>
                <a:lnTo>
                  <a:pt x="10997184" y="768095"/>
                </a:lnTo>
                <a:lnTo>
                  <a:pt x="11047013" y="758035"/>
                </a:lnTo>
                <a:lnTo>
                  <a:pt x="11087704" y="730600"/>
                </a:lnTo>
                <a:lnTo>
                  <a:pt x="11115139" y="689909"/>
                </a:lnTo>
                <a:lnTo>
                  <a:pt x="11125200" y="640079"/>
                </a:lnTo>
                <a:lnTo>
                  <a:pt x="11125200" y="128015"/>
                </a:lnTo>
                <a:lnTo>
                  <a:pt x="11115139" y="78186"/>
                </a:lnTo>
                <a:lnTo>
                  <a:pt x="11087704" y="37495"/>
                </a:lnTo>
                <a:lnTo>
                  <a:pt x="11047013" y="10060"/>
                </a:lnTo>
                <a:lnTo>
                  <a:pt x="10997184" y="0"/>
                </a:lnTo>
                <a:close/>
              </a:path>
            </a:pathLst>
          </a:custGeom>
          <a:solidFill>
            <a:srgbClr val="74BE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7824" y="3006854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0" y="128015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0997184" y="0"/>
                </a:lnTo>
                <a:lnTo>
                  <a:pt x="11047013" y="10060"/>
                </a:lnTo>
                <a:lnTo>
                  <a:pt x="11087704" y="37495"/>
                </a:lnTo>
                <a:lnTo>
                  <a:pt x="11115139" y="78186"/>
                </a:lnTo>
                <a:lnTo>
                  <a:pt x="11125200" y="128015"/>
                </a:lnTo>
                <a:lnTo>
                  <a:pt x="11125200" y="640079"/>
                </a:lnTo>
                <a:lnTo>
                  <a:pt x="11115139" y="689909"/>
                </a:lnTo>
                <a:lnTo>
                  <a:pt x="11087704" y="730600"/>
                </a:lnTo>
                <a:lnTo>
                  <a:pt x="11047013" y="758035"/>
                </a:lnTo>
                <a:lnTo>
                  <a:pt x="10997184" y="768095"/>
                </a:lnTo>
                <a:lnTo>
                  <a:pt x="128016" y="768095"/>
                </a:lnTo>
                <a:lnTo>
                  <a:pt x="78186" y="758035"/>
                </a:lnTo>
                <a:lnTo>
                  <a:pt x="37495" y="730600"/>
                </a:lnTo>
                <a:lnTo>
                  <a:pt x="10060" y="689909"/>
                </a:lnTo>
                <a:lnTo>
                  <a:pt x="0" y="640079"/>
                </a:lnTo>
                <a:lnTo>
                  <a:pt x="0" y="1280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824" y="3892297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10997184" y="0"/>
                </a:moveTo>
                <a:lnTo>
                  <a:pt x="128016" y="0"/>
                </a:ln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6"/>
                </a:lnTo>
                <a:lnTo>
                  <a:pt x="0" y="640080"/>
                </a:lnTo>
                <a:lnTo>
                  <a:pt x="10060" y="689909"/>
                </a:lnTo>
                <a:lnTo>
                  <a:pt x="37495" y="730600"/>
                </a:lnTo>
                <a:lnTo>
                  <a:pt x="78186" y="758035"/>
                </a:lnTo>
                <a:lnTo>
                  <a:pt x="128016" y="768096"/>
                </a:lnTo>
                <a:lnTo>
                  <a:pt x="10997184" y="768096"/>
                </a:lnTo>
                <a:lnTo>
                  <a:pt x="11047013" y="758035"/>
                </a:lnTo>
                <a:lnTo>
                  <a:pt x="11087704" y="730600"/>
                </a:lnTo>
                <a:lnTo>
                  <a:pt x="11115139" y="689909"/>
                </a:lnTo>
                <a:lnTo>
                  <a:pt x="11125200" y="640080"/>
                </a:lnTo>
                <a:lnTo>
                  <a:pt x="11125200" y="128016"/>
                </a:lnTo>
                <a:lnTo>
                  <a:pt x="11115139" y="78186"/>
                </a:lnTo>
                <a:lnTo>
                  <a:pt x="11087704" y="37495"/>
                </a:lnTo>
                <a:lnTo>
                  <a:pt x="11047013" y="10060"/>
                </a:lnTo>
                <a:lnTo>
                  <a:pt x="10997184" y="0"/>
                </a:lnTo>
                <a:close/>
              </a:path>
            </a:pathLst>
          </a:custGeom>
          <a:solidFill>
            <a:srgbClr val="67D1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7824" y="3892297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0" y="128016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0997184" y="0"/>
                </a:lnTo>
                <a:lnTo>
                  <a:pt x="11047013" y="10060"/>
                </a:lnTo>
                <a:lnTo>
                  <a:pt x="11087704" y="37495"/>
                </a:lnTo>
                <a:lnTo>
                  <a:pt x="11115139" y="78186"/>
                </a:lnTo>
                <a:lnTo>
                  <a:pt x="11125200" y="128016"/>
                </a:lnTo>
                <a:lnTo>
                  <a:pt x="11125200" y="640080"/>
                </a:lnTo>
                <a:lnTo>
                  <a:pt x="11115139" y="689909"/>
                </a:lnTo>
                <a:lnTo>
                  <a:pt x="11087704" y="730600"/>
                </a:lnTo>
                <a:lnTo>
                  <a:pt x="11047013" y="758035"/>
                </a:lnTo>
                <a:lnTo>
                  <a:pt x="10997184" y="768096"/>
                </a:lnTo>
                <a:lnTo>
                  <a:pt x="128016" y="768096"/>
                </a:lnTo>
                <a:lnTo>
                  <a:pt x="78186" y="758035"/>
                </a:lnTo>
                <a:lnTo>
                  <a:pt x="37495" y="730600"/>
                </a:lnTo>
                <a:lnTo>
                  <a:pt x="10060" y="689909"/>
                </a:lnTo>
                <a:lnTo>
                  <a:pt x="0" y="640080"/>
                </a:lnTo>
                <a:lnTo>
                  <a:pt x="0" y="12801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7824" y="4777741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10997184" y="0"/>
                </a:moveTo>
                <a:lnTo>
                  <a:pt x="128016" y="0"/>
                </a:ln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5"/>
                </a:lnTo>
                <a:lnTo>
                  <a:pt x="0" y="640079"/>
                </a:lnTo>
                <a:lnTo>
                  <a:pt x="10060" y="689909"/>
                </a:lnTo>
                <a:lnTo>
                  <a:pt x="37495" y="730600"/>
                </a:lnTo>
                <a:lnTo>
                  <a:pt x="78186" y="758035"/>
                </a:lnTo>
                <a:lnTo>
                  <a:pt x="128016" y="768095"/>
                </a:lnTo>
                <a:lnTo>
                  <a:pt x="10997184" y="768095"/>
                </a:lnTo>
                <a:lnTo>
                  <a:pt x="11047013" y="758035"/>
                </a:lnTo>
                <a:lnTo>
                  <a:pt x="11087704" y="730600"/>
                </a:lnTo>
                <a:lnTo>
                  <a:pt x="11115139" y="689909"/>
                </a:lnTo>
                <a:lnTo>
                  <a:pt x="11125200" y="640079"/>
                </a:lnTo>
                <a:lnTo>
                  <a:pt x="11125200" y="128015"/>
                </a:lnTo>
                <a:lnTo>
                  <a:pt x="11115139" y="78186"/>
                </a:lnTo>
                <a:lnTo>
                  <a:pt x="11087704" y="37495"/>
                </a:lnTo>
                <a:lnTo>
                  <a:pt x="11047013" y="10060"/>
                </a:lnTo>
                <a:lnTo>
                  <a:pt x="10997184" y="0"/>
                </a:lnTo>
                <a:close/>
              </a:path>
            </a:pathLst>
          </a:custGeom>
          <a:solidFill>
            <a:srgbClr val="5BE1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7824" y="4777741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0" y="128015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0997184" y="0"/>
                </a:lnTo>
                <a:lnTo>
                  <a:pt x="11047013" y="10060"/>
                </a:lnTo>
                <a:lnTo>
                  <a:pt x="11087704" y="37495"/>
                </a:lnTo>
                <a:lnTo>
                  <a:pt x="11115139" y="78186"/>
                </a:lnTo>
                <a:lnTo>
                  <a:pt x="11125200" y="128015"/>
                </a:lnTo>
                <a:lnTo>
                  <a:pt x="11125200" y="640079"/>
                </a:lnTo>
                <a:lnTo>
                  <a:pt x="11115139" y="689909"/>
                </a:lnTo>
                <a:lnTo>
                  <a:pt x="11087704" y="730600"/>
                </a:lnTo>
                <a:lnTo>
                  <a:pt x="11047013" y="758035"/>
                </a:lnTo>
                <a:lnTo>
                  <a:pt x="10997184" y="768095"/>
                </a:lnTo>
                <a:lnTo>
                  <a:pt x="128016" y="768095"/>
                </a:lnTo>
                <a:lnTo>
                  <a:pt x="78186" y="758035"/>
                </a:lnTo>
                <a:lnTo>
                  <a:pt x="37495" y="730600"/>
                </a:lnTo>
                <a:lnTo>
                  <a:pt x="10060" y="689909"/>
                </a:lnTo>
                <a:lnTo>
                  <a:pt x="0" y="640079"/>
                </a:lnTo>
                <a:lnTo>
                  <a:pt x="0" y="1280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7824" y="5663185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10997184" y="0"/>
                </a:moveTo>
                <a:lnTo>
                  <a:pt x="128016" y="0"/>
                </a:lnTo>
                <a:lnTo>
                  <a:pt x="78186" y="10060"/>
                </a:lnTo>
                <a:lnTo>
                  <a:pt x="37495" y="37495"/>
                </a:lnTo>
                <a:lnTo>
                  <a:pt x="10060" y="78186"/>
                </a:lnTo>
                <a:lnTo>
                  <a:pt x="0" y="128016"/>
                </a:lnTo>
                <a:lnTo>
                  <a:pt x="0" y="640080"/>
                </a:lnTo>
                <a:lnTo>
                  <a:pt x="10060" y="689909"/>
                </a:lnTo>
                <a:lnTo>
                  <a:pt x="37495" y="730600"/>
                </a:lnTo>
                <a:lnTo>
                  <a:pt x="78186" y="758035"/>
                </a:lnTo>
                <a:lnTo>
                  <a:pt x="128016" y="768096"/>
                </a:lnTo>
                <a:lnTo>
                  <a:pt x="10997184" y="768096"/>
                </a:lnTo>
                <a:lnTo>
                  <a:pt x="11047013" y="758035"/>
                </a:lnTo>
                <a:lnTo>
                  <a:pt x="11087704" y="730600"/>
                </a:lnTo>
                <a:lnTo>
                  <a:pt x="11115139" y="689909"/>
                </a:lnTo>
                <a:lnTo>
                  <a:pt x="11125200" y="640080"/>
                </a:lnTo>
                <a:lnTo>
                  <a:pt x="11125200" y="128016"/>
                </a:lnTo>
                <a:lnTo>
                  <a:pt x="11115139" y="78186"/>
                </a:lnTo>
                <a:lnTo>
                  <a:pt x="11087704" y="37495"/>
                </a:lnTo>
                <a:lnTo>
                  <a:pt x="11047013" y="10060"/>
                </a:lnTo>
                <a:lnTo>
                  <a:pt x="10997184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7824" y="5663186"/>
            <a:ext cx="11125200" cy="768350"/>
          </a:xfrm>
          <a:custGeom>
            <a:avLst/>
            <a:gdLst/>
            <a:ahLst/>
            <a:cxnLst/>
            <a:rect l="l" t="t" r="r" b="b"/>
            <a:pathLst>
              <a:path w="11125200" h="768350">
                <a:moveTo>
                  <a:pt x="0" y="128015"/>
                </a:moveTo>
                <a:lnTo>
                  <a:pt x="10060" y="78186"/>
                </a:lnTo>
                <a:lnTo>
                  <a:pt x="37495" y="37495"/>
                </a:lnTo>
                <a:lnTo>
                  <a:pt x="78186" y="10060"/>
                </a:lnTo>
                <a:lnTo>
                  <a:pt x="128016" y="0"/>
                </a:lnTo>
                <a:lnTo>
                  <a:pt x="10997184" y="0"/>
                </a:lnTo>
                <a:lnTo>
                  <a:pt x="11047013" y="10060"/>
                </a:lnTo>
                <a:lnTo>
                  <a:pt x="11087704" y="37495"/>
                </a:lnTo>
                <a:lnTo>
                  <a:pt x="11115139" y="78186"/>
                </a:lnTo>
                <a:lnTo>
                  <a:pt x="11125200" y="128015"/>
                </a:lnTo>
                <a:lnTo>
                  <a:pt x="11125200" y="640079"/>
                </a:lnTo>
                <a:lnTo>
                  <a:pt x="11115139" y="689909"/>
                </a:lnTo>
                <a:lnTo>
                  <a:pt x="11087704" y="730600"/>
                </a:lnTo>
                <a:lnTo>
                  <a:pt x="11047013" y="758035"/>
                </a:lnTo>
                <a:lnTo>
                  <a:pt x="10997184" y="768095"/>
                </a:lnTo>
                <a:lnTo>
                  <a:pt x="128016" y="768095"/>
                </a:lnTo>
                <a:lnTo>
                  <a:pt x="78186" y="758035"/>
                </a:lnTo>
                <a:lnTo>
                  <a:pt x="37495" y="730600"/>
                </a:lnTo>
                <a:lnTo>
                  <a:pt x="10060" y="689909"/>
                </a:lnTo>
                <a:lnTo>
                  <a:pt x="0" y="640079"/>
                </a:lnTo>
                <a:lnTo>
                  <a:pt x="0" y="1280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194310" algn="l"/>
              </a:tabLst>
            </a:pPr>
            <a:r>
              <a:rPr dirty="0"/>
              <a:t>SOAP is applied when WS-Security is</a:t>
            </a:r>
            <a:r>
              <a:rPr dirty="0" spc="-125"/>
              <a:t> </a:t>
            </a:r>
            <a:r>
              <a:rPr dirty="0"/>
              <a:t>desired.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26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1580"/>
              </a:spcBef>
              <a:buFont typeface="Symbol"/>
              <a:buChar char=""/>
              <a:tabLst>
                <a:tab pos="194310" algn="l"/>
              </a:tabLst>
            </a:pPr>
            <a:r>
              <a:rPr dirty="0"/>
              <a:t>SOAP has an </a:t>
            </a:r>
            <a:r>
              <a:rPr dirty="0" spc="-5"/>
              <a:t>additional </a:t>
            </a:r>
            <a:r>
              <a:rPr dirty="0"/>
              <a:t>feature </a:t>
            </a:r>
            <a:r>
              <a:rPr dirty="0" spc="-5"/>
              <a:t>of retry to check </a:t>
            </a:r>
            <a:r>
              <a:rPr dirty="0"/>
              <a:t>for failed</a:t>
            </a:r>
            <a:r>
              <a:rPr dirty="0" spc="-70"/>
              <a:t> </a:t>
            </a:r>
            <a:r>
              <a:rPr dirty="0" spc="-5"/>
              <a:t>connection.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26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1585"/>
              </a:spcBef>
              <a:buFont typeface="Symbol"/>
              <a:buChar char=""/>
              <a:tabLst>
                <a:tab pos="194310" algn="l"/>
              </a:tabLst>
            </a:pPr>
            <a:r>
              <a:rPr dirty="0"/>
              <a:t>SOAP is designed using </a:t>
            </a:r>
            <a:r>
              <a:rPr dirty="0" spc="-5"/>
              <a:t>HTTP protocol that </a:t>
            </a:r>
            <a:r>
              <a:rPr dirty="0"/>
              <a:t>makes it simpler </a:t>
            </a:r>
            <a:r>
              <a:rPr dirty="0" spc="-5"/>
              <a:t>to</a:t>
            </a:r>
            <a:r>
              <a:rPr dirty="0" spc="-135"/>
              <a:t> </a:t>
            </a:r>
            <a:r>
              <a:rPr dirty="0"/>
              <a:t>work.</a:t>
            </a:r>
          </a:p>
          <a:p>
            <a:pPr marL="12700" marR="120014">
              <a:lnSpc>
                <a:spcPts val="6970"/>
              </a:lnSpc>
              <a:spcBef>
                <a:spcPts val="994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pc="-5"/>
              <a:t>ACID-compliant transactions </a:t>
            </a:r>
            <a:r>
              <a:rPr dirty="0"/>
              <a:t>are carried </a:t>
            </a:r>
            <a:r>
              <a:rPr dirty="0" spc="-5"/>
              <a:t>with the </a:t>
            </a:r>
            <a:r>
              <a:rPr dirty="0"/>
              <a:t>help </a:t>
            </a:r>
            <a:r>
              <a:rPr dirty="0" spc="-5"/>
              <a:t>of </a:t>
            </a:r>
            <a:r>
              <a:rPr dirty="0"/>
              <a:t>SOAP.  SOAP is also used when an application is designed </a:t>
            </a:r>
            <a:r>
              <a:rPr dirty="0" spc="-5"/>
              <a:t>with limited</a:t>
            </a:r>
            <a:r>
              <a:rPr dirty="0" spc="-175"/>
              <a:t> </a:t>
            </a:r>
            <a:r>
              <a:rPr dirty="0" spc="-5"/>
              <a:t>codes.  </a:t>
            </a:r>
            <a:r>
              <a:rPr dirty="0"/>
              <a:t>SOAP is </a:t>
            </a:r>
            <a:r>
              <a:rPr dirty="0" spc="-5"/>
              <a:t>compatible with other</a:t>
            </a:r>
            <a:r>
              <a:rPr dirty="0" spc="-40"/>
              <a:t> </a:t>
            </a:r>
            <a:r>
              <a:rPr dirty="0" spc="-5"/>
              <a:t>technologies.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442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Choosing </a:t>
            </a:r>
            <a:r>
              <a:rPr dirty="0" sz="3200"/>
              <a:t>between </a:t>
            </a:r>
            <a:r>
              <a:rPr dirty="0" sz="3200" spc="-5"/>
              <a:t>REST </a:t>
            </a:r>
            <a:r>
              <a:rPr dirty="0" sz="3200"/>
              <a:t>and</a:t>
            </a:r>
            <a:r>
              <a:rPr dirty="0" sz="3200" spc="-30"/>
              <a:t> </a:t>
            </a:r>
            <a:r>
              <a:rPr dirty="0" sz="3200"/>
              <a:t>SOAP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53896" y="1778507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80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3896" y="1778507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80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EE7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9007" y="1202438"/>
            <a:ext cx="8524240" cy="1152525"/>
          </a:xfrm>
          <a:custGeom>
            <a:avLst/>
            <a:gdLst/>
            <a:ahLst/>
            <a:cxnLst/>
            <a:rect l="l" t="t" r="r" b="b"/>
            <a:pathLst>
              <a:path w="8524240" h="1152525">
                <a:moveTo>
                  <a:pt x="8331708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6"/>
                </a:lnTo>
                <a:lnTo>
                  <a:pt x="71925" y="42183"/>
                </a:lnTo>
                <a:lnTo>
                  <a:pt x="42187" y="71920"/>
                </a:lnTo>
                <a:lnTo>
                  <a:pt x="19518" y="107574"/>
                </a:lnTo>
                <a:lnTo>
                  <a:pt x="5071" y="147992"/>
                </a:lnTo>
                <a:lnTo>
                  <a:pt x="0" y="192024"/>
                </a:lnTo>
                <a:lnTo>
                  <a:pt x="0" y="960119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4"/>
                </a:lnTo>
                <a:lnTo>
                  <a:pt x="8331708" y="1152144"/>
                </a:lnTo>
                <a:lnTo>
                  <a:pt x="8375739" y="1147072"/>
                </a:lnTo>
                <a:lnTo>
                  <a:pt x="8416157" y="1132625"/>
                </a:lnTo>
                <a:lnTo>
                  <a:pt x="8451811" y="1109956"/>
                </a:lnTo>
                <a:lnTo>
                  <a:pt x="8481548" y="1080218"/>
                </a:lnTo>
                <a:lnTo>
                  <a:pt x="8504215" y="1044564"/>
                </a:lnTo>
                <a:lnTo>
                  <a:pt x="8518660" y="1004147"/>
                </a:lnTo>
                <a:lnTo>
                  <a:pt x="8523732" y="960119"/>
                </a:lnTo>
                <a:lnTo>
                  <a:pt x="8523732" y="192024"/>
                </a:lnTo>
                <a:lnTo>
                  <a:pt x="8518660" y="147992"/>
                </a:lnTo>
                <a:lnTo>
                  <a:pt x="8504215" y="107574"/>
                </a:lnTo>
                <a:lnTo>
                  <a:pt x="8481548" y="71920"/>
                </a:lnTo>
                <a:lnTo>
                  <a:pt x="8451811" y="42183"/>
                </a:lnTo>
                <a:lnTo>
                  <a:pt x="8416157" y="19516"/>
                </a:lnTo>
                <a:lnTo>
                  <a:pt x="8375739" y="5071"/>
                </a:lnTo>
                <a:lnTo>
                  <a:pt x="8331708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9007" y="1202438"/>
            <a:ext cx="8524240" cy="1152525"/>
          </a:xfrm>
          <a:custGeom>
            <a:avLst/>
            <a:gdLst/>
            <a:ahLst/>
            <a:cxnLst/>
            <a:rect l="l" t="t" r="r" b="b"/>
            <a:pathLst>
              <a:path w="8524240" h="1152525">
                <a:moveTo>
                  <a:pt x="0" y="192024"/>
                </a:moveTo>
                <a:lnTo>
                  <a:pt x="5071" y="147992"/>
                </a:lnTo>
                <a:lnTo>
                  <a:pt x="19518" y="107574"/>
                </a:lnTo>
                <a:lnTo>
                  <a:pt x="42187" y="71920"/>
                </a:lnTo>
                <a:lnTo>
                  <a:pt x="71925" y="42183"/>
                </a:lnTo>
                <a:lnTo>
                  <a:pt x="107579" y="19516"/>
                </a:lnTo>
                <a:lnTo>
                  <a:pt x="147996" y="5071"/>
                </a:lnTo>
                <a:lnTo>
                  <a:pt x="192024" y="0"/>
                </a:lnTo>
                <a:lnTo>
                  <a:pt x="8331708" y="0"/>
                </a:lnTo>
                <a:lnTo>
                  <a:pt x="8375739" y="5071"/>
                </a:lnTo>
                <a:lnTo>
                  <a:pt x="8416157" y="19516"/>
                </a:lnTo>
                <a:lnTo>
                  <a:pt x="8451811" y="42183"/>
                </a:lnTo>
                <a:lnTo>
                  <a:pt x="8481548" y="71920"/>
                </a:lnTo>
                <a:lnTo>
                  <a:pt x="8504215" y="107574"/>
                </a:lnTo>
                <a:lnTo>
                  <a:pt x="8518660" y="147992"/>
                </a:lnTo>
                <a:lnTo>
                  <a:pt x="8523732" y="192024"/>
                </a:lnTo>
                <a:lnTo>
                  <a:pt x="8523732" y="960119"/>
                </a:lnTo>
                <a:lnTo>
                  <a:pt x="8518660" y="1004147"/>
                </a:lnTo>
                <a:lnTo>
                  <a:pt x="8504215" y="1044564"/>
                </a:lnTo>
                <a:lnTo>
                  <a:pt x="8481548" y="1080218"/>
                </a:lnTo>
                <a:lnTo>
                  <a:pt x="8451811" y="1109956"/>
                </a:lnTo>
                <a:lnTo>
                  <a:pt x="8416157" y="1132625"/>
                </a:lnTo>
                <a:lnTo>
                  <a:pt x="8375739" y="1147072"/>
                </a:lnTo>
                <a:lnTo>
                  <a:pt x="8331708" y="1152144"/>
                </a:lnTo>
                <a:lnTo>
                  <a:pt x="192024" y="1152144"/>
                </a:lnTo>
                <a:lnTo>
                  <a:pt x="147996" y="1147072"/>
                </a:lnTo>
                <a:lnTo>
                  <a:pt x="107579" y="1132625"/>
                </a:lnTo>
                <a:lnTo>
                  <a:pt x="71925" y="1109956"/>
                </a:lnTo>
                <a:lnTo>
                  <a:pt x="42187" y="1080218"/>
                </a:lnTo>
                <a:lnTo>
                  <a:pt x="19518" y="1044564"/>
                </a:lnTo>
                <a:lnTo>
                  <a:pt x="5071" y="1004147"/>
                </a:lnTo>
                <a:lnTo>
                  <a:pt x="0" y="960119"/>
                </a:lnTo>
                <a:lnTo>
                  <a:pt x="0" y="1920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84519" y="1298390"/>
            <a:ext cx="7562850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65"/>
              </a:spcBef>
              <a:buSzPct val="95000"/>
              <a:buFont typeface="Symbol"/>
              <a:buChar char=""/>
              <a:tabLst>
                <a:tab pos="130810" algn="l"/>
              </a:tabLst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SOAP Web service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performs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POST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operation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at all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times.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 other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hand, while working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with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REST,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there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option 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select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HTTP methods,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such as POST, DELETE,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GET,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PUT.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3896" y="3547871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79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3896" y="3547871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79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EEC1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9007" y="2971800"/>
            <a:ext cx="8662670" cy="1150620"/>
          </a:xfrm>
          <a:custGeom>
            <a:avLst/>
            <a:gdLst/>
            <a:ahLst/>
            <a:cxnLst/>
            <a:rect l="l" t="t" r="r" b="b"/>
            <a:pathLst>
              <a:path w="8662670" h="1150620">
                <a:moveTo>
                  <a:pt x="8470646" y="0"/>
                </a:moveTo>
                <a:lnTo>
                  <a:pt x="191770" y="0"/>
                </a:lnTo>
                <a:lnTo>
                  <a:pt x="147796" y="5064"/>
                </a:lnTo>
                <a:lnTo>
                  <a:pt x="107431" y="19490"/>
                </a:lnTo>
                <a:lnTo>
                  <a:pt x="71824" y="42127"/>
                </a:lnTo>
                <a:lnTo>
                  <a:pt x="42127" y="71824"/>
                </a:lnTo>
                <a:lnTo>
                  <a:pt x="19490" y="107431"/>
                </a:lnTo>
                <a:lnTo>
                  <a:pt x="5064" y="147796"/>
                </a:lnTo>
                <a:lnTo>
                  <a:pt x="0" y="191770"/>
                </a:lnTo>
                <a:lnTo>
                  <a:pt x="0" y="958850"/>
                </a:lnTo>
                <a:lnTo>
                  <a:pt x="5064" y="1002823"/>
                </a:lnTo>
                <a:lnTo>
                  <a:pt x="19490" y="1043188"/>
                </a:lnTo>
                <a:lnTo>
                  <a:pt x="42127" y="1078795"/>
                </a:lnTo>
                <a:lnTo>
                  <a:pt x="71824" y="1108492"/>
                </a:lnTo>
                <a:lnTo>
                  <a:pt x="107431" y="1131129"/>
                </a:lnTo>
                <a:lnTo>
                  <a:pt x="147796" y="1145555"/>
                </a:lnTo>
                <a:lnTo>
                  <a:pt x="191770" y="1150620"/>
                </a:lnTo>
                <a:lnTo>
                  <a:pt x="8470646" y="1150620"/>
                </a:lnTo>
                <a:lnTo>
                  <a:pt x="8514619" y="1145555"/>
                </a:lnTo>
                <a:lnTo>
                  <a:pt x="8554984" y="1131129"/>
                </a:lnTo>
                <a:lnTo>
                  <a:pt x="8590591" y="1108492"/>
                </a:lnTo>
                <a:lnTo>
                  <a:pt x="8620288" y="1078795"/>
                </a:lnTo>
                <a:lnTo>
                  <a:pt x="8642925" y="1043188"/>
                </a:lnTo>
                <a:lnTo>
                  <a:pt x="8657351" y="1002823"/>
                </a:lnTo>
                <a:lnTo>
                  <a:pt x="8662416" y="958850"/>
                </a:lnTo>
                <a:lnTo>
                  <a:pt x="8662416" y="191770"/>
                </a:lnTo>
                <a:lnTo>
                  <a:pt x="8657351" y="147796"/>
                </a:lnTo>
                <a:lnTo>
                  <a:pt x="8642925" y="107431"/>
                </a:lnTo>
                <a:lnTo>
                  <a:pt x="8620288" y="71824"/>
                </a:lnTo>
                <a:lnTo>
                  <a:pt x="8590591" y="42127"/>
                </a:lnTo>
                <a:lnTo>
                  <a:pt x="8554984" y="19490"/>
                </a:lnTo>
                <a:lnTo>
                  <a:pt x="8514619" y="5064"/>
                </a:lnTo>
                <a:lnTo>
                  <a:pt x="8470646" y="0"/>
                </a:lnTo>
                <a:close/>
              </a:path>
            </a:pathLst>
          </a:custGeom>
          <a:solidFill>
            <a:srgbClr val="7A6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69007" y="2971800"/>
            <a:ext cx="8662670" cy="1150620"/>
          </a:xfrm>
          <a:custGeom>
            <a:avLst/>
            <a:gdLst/>
            <a:ahLst/>
            <a:cxnLst/>
            <a:rect l="l" t="t" r="r" b="b"/>
            <a:pathLst>
              <a:path w="8662670" h="1150620">
                <a:moveTo>
                  <a:pt x="0" y="191770"/>
                </a:moveTo>
                <a:lnTo>
                  <a:pt x="5064" y="147796"/>
                </a:lnTo>
                <a:lnTo>
                  <a:pt x="19490" y="107431"/>
                </a:lnTo>
                <a:lnTo>
                  <a:pt x="42127" y="71824"/>
                </a:lnTo>
                <a:lnTo>
                  <a:pt x="71824" y="42127"/>
                </a:lnTo>
                <a:lnTo>
                  <a:pt x="107431" y="19490"/>
                </a:lnTo>
                <a:lnTo>
                  <a:pt x="147796" y="5064"/>
                </a:lnTo>
                <a:lnTo>
                  <a:pt x="191770" y="0"/>
                </a:lnTo>
                <a:lnTo>
                  <a:pt x="8470646" y="0"/>
                </a:lnTo>
                <a:lnTo>
                  <a:pt x="8514619" y="5064"/>
                </a:lnTo>
                <a:lnTo>
                  <a:pt x="8554984" y="19490"/>
                </a:lnTo>
                <a:lnTo>
                  <a:pt x="8590591" y="42127"/>
                </a:lnTo>
                <a:lnTo>
                  <a:pt x="8620288" y="71824"/>
                </a:lnTo>
                <a:lnTo>
                  <a:pt x="8642925" y="107431"/>
                </a:lnTo>
                <a:lnTo>
                  <a:pt x="8657351" y="147796"/>
                </a:lnTo>
                <a:lnTo>
                  <a:pt x="8662416" y="191770"/>
                </a:lnTo>
                <a:lnTo>
                  <a:pt x="8662416" y="958850"/>
                </a:lnTo>
                <a:lnTo>
                  <a:pt x="8657351" y="1002823"/>
                </a:lnTo>
                <a:lnTo>
                  <a:pt x="8642925" y="1043188"/>
                </a:lnTo>
                <a:lnTo>
                  <a:pt x="8620288" y="1078795"/>
                </a:lnTo>
                <a:lnTo>
                  <a:pt x="8590591" y="1108492"/>
                </a:lnTo>
                <a:lnTo>
                  <a:pt x="8554984" y="1131129"/>
                </a:lnTo>
                <a:lnTo>
                  <a:pt x="8514619" y="1145555"/>
                </a:lnTo>
                <a:lnTo>
                  <a:pt x="8470646" y="1150620"/>
                </a:lnTo>
                <a:lnTo>
                  <a:pt x="191770" y="1150620"/>
                </a:lnTo>
                <a:lnTo>
                  <a:pt x="147796" y="1145555"/>
                </a:lnTo>
                <a:lnTo>
                  <a:pt x="107431" y="1131129"/>
                </a:lnTo>
                <a:lnTo>
                  <a:pt x="71824" y="1108492"/>
                </a:lnTo>
                <a:lnTo>
                  <a:pt x="42127" y="1078795"/>
                </a:lnTo>
                <a:lnTo>
                  <a:pt x="19490" y="1043188"/>
                </a:lnTo>
                <a:lnTo>
                  <a:pt x="5064" y="1002823"/>
                </a:lnTo>
                <a:lnTo>
                  <a:pt x="0" y="958850"/>
                </a:lnTo>
                <a:lnTo>
                  <a:pt x="0" y="19177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84519" y="3351529"/>
            <a:ext cx="72796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SOAP provides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better security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 reliability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the</a:t>
            </a:r>
            <a:r>
              <a:rPr dirty="0" sz="20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applications.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3896" y="5315711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79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53896" y="5315711"/>
            <a:ext cx="10302240" cy="982980"/>
          </a:xfrm>
          <a:custGeom>
            <a:avLst/>
            <a:gdLst/>
            <a:ahLst/>
            <a:cxnLst/>
            <a:rect l="l" t="t" r="r" b="b"/>
            <a:pathLst>
              <a:path w="10302240" h="982979">
                <a:moveTo>
                  <a:pt x="0" y="0"/>
                </a:moveTo>
                <a:lnTo>
                  <a:pt x="10302240" y="0"/>
                </a:lnTo>
                <a:lnTo>
                  <a:pt x="10302240" y="982980"/>
                </a:lnTo>
                <a:lnTo>
                  <a:pt x="0" y="98298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69007" y="4741167"/>
            <a:ext cx="8624570" cy="1150620"/>
          </a:xfrm>
          <a:custGeom>
            <a:avLst/>
            <a:gdLst/>
            <a:ahLst/>
            <a:cxnLst/>
            <a:rect l="l" t="t" r="r" b="b"/>
            <a:pathLst>
              <a:path w="8624570" h="1150620">
                <a:moveTo>
                  <a:pt x="8432546" y="0"/>
                </a:moveTo>
                <a:lnTo>
                  <a:pt x="191770" y="0"/>
                </a:lnTo>
                <a:lnTo>
                  <a:pt x="147800" y="5064"/>
                </a:lnTo>
                <a:lnTo>
                  <a:pt x="107437" y="19490"/>
                </a:lnTo>
                <a:lnTo>
                  <a:pt x="71830" y="42127"/>
                </a:lnTo>
                <a:lnTo>
                  <a:pt x="42131" y="71824"/>
                </a:lnTo>
                <a:lnTo>
                  <a:pt x="19492" y="107431"/>
                </a:lnTo>
                <a:lnTo>
                  <a:pt x="5065" y="147796"/>
                </a:lnTo>
                <a:lnTo>
                  <a:pt x="0" y="191770"/>
                </a:lnTo>
                <a:lnTo>
                  <a:pt x="0" y="958837"/>
                </a:lnTo>
                <a:lnTo>
                  <a:pt x="5065" y="1002811"/>
                </a:lnTo>
                <a:lnTo>
                  <a:pt x="19492" y="1043178"/>
                </a:lnTo>
                <a:lnTo>
                  <a:pt x="42131" y="1078787"/>
                </a:lnTo>
                <a:lnTo>
                  <a:pt x="71830" y="1108487"/>
                </a:lnTo>
                <a:lnTo>
                  <a:pt x="107437" y="1131126"/>
                </a:lnTo>
                <a:lnTo>
                  <a:pt x="147800" y="1145554"/>
                </a:lnTo>
                <a:lnTo>
                  <a:pt x="191770" y="1150620"/>
                </a:lnTo>
                <a:lnTo>
                  <a:pt x="8432546" y="1150620"/>
                </a:lnTo>
                <a:lnTo>
                  <a:pt x="8476515" y="1145554"/>
                </a:lnTo>
                <a:lnTo>
                  <a:pt x="8516878" y="1131126"/>
                </a:lnTo>
                <a:lnTo>
                  <a:pt x="8552485" y="1108487"/>
                </a:lnTo>
                <a:lnTo>
                  <a:pt x="8582184" y="1078787"/>
                </a:lnTo>
                <a:lnTo>
                  <a:pt x="8604823" y="1043178"/>
                </a:lnTo>
                <a:lnTo>
                  <a:pt x="8619250" y="1002811"/>
                </a:lnTo>
                <a:lnTo>
                  <a:pt x="8624316" y="958837"/>
                </a:lnTo>
                <a:lnTo>
                  <a:pt x="8624316" y="191770"/>
                </a:lnTo>
                <a:lnTo>
                  <a:pt x="8619250" y="147796"/>
                </a:lnTo>
                <a:lnTo>
                  <a:pt x="8604823" y="107431"/>
                </a:lnTo>
                <a:lnTo>
                  <a:pt x="8582184" y="71824"/>
                </a:lnTo>
                <a:lnTo>
                  <a:pt x="8552485" y="42127"/>
                </a:lnTo>
                <a:lnTo>
                  <a:pt x="8516878" y="19490"/>
                </a:lnTo>
                <a:lnTo>
                  <a:pt x="8476515" y="5064"/>
                </a:lnTo>
                <a:lnTo>
                  <a:pt x="843254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69007" y="4741167"/>
            <a:ext cx="8624570" cy="1150620"/>
          </a:xfrm>
          <a:custGeom>
            <a:avLst/>
            <a:gdLst/>
            <a:ahLst/>
            <a:cxnLst/>
            <a:rect l="l" t="t" r="r" b="b"/>
            <a:pathLst>
              <a:path w="8624570" h="1150620">
                <a:moveTo>
                  <a:pt x="0" y="191770"/>
                </a:moveTo>
                <a:lnTo>
                  <a:pt x="5065" y="147796"/>
                </a:lnTo>
                <a:lnTo>
                  <a:pt x="19492" y="107431"/>
                </a:lnTo>
                <a:lnTo>
                  <a:pt x="42131" y="71824"/>
                </a:lnTo>
                <a:lnTo>
                  <a:pt x="71830" y="42127"/>
                </a:lnTo>
                <a:lnTo>
                  <a:pt x="107437" y="19490"/>
                </a:lnTo>
                <a:lnTo>
                  <a:pt x="147800" y="5064"/>
                </a:lnTo>
                <a:lnTo>
                  <a:pt x="191770" y="0"/>
                </a:lnTo>
                <a:lnTo>
                  <a:pt x="8432546" y="0"/>
                </a:lnTo>
                <a:lnTo>
                  <a:pt x="8476515" y="5064"/>
                </a:lnTo>
                <a:lnTo>
                  <a:pt x="8516878" y="19490"/>
                </a:lnTo>
                <a:lnTo>
                  <a:pt x="8552485" y="42127"/>
                </a:lnTo>
                <a:lnTo>
                  <a:pt x="8582184" y="71824"/>
                </a:lnTo>
                <a:lnTo>
                  <a:pt x="8604823" y="107431"/>
                </a:lnTo>
                <a:lnTo>
                  <a:pt x="8619250" y="147796"/>
                </a:lnTo>
                <a:lnTo>
                  <a:pt x="8624316" y="191770"/>
                </a:lnTo>
                <a:lnTo>
                  <a:pt x="8624316" y="958837"/>
                </a:lnTo>
                <a:lnTo>
                  <a:pt x="8619250" y="1002811"/>
                </a:lnTo>
                <a:lnTo>
                  <a:pt x="8604823" y="1043178"/>
                </a:lnTo>
                <a:lnTo>
                  <a:pt x="8582184" y="1078787"/>
                </a:lnTo>
                <a:lnTo>
                  <a:pt x="8552485" y="1108487"/>
                </a:lnTo>
                <a:lnTo>
                  <a:pt x="8516878" y="1131126"/>
                </a:lnTo>
                <a:lnTo>
                  <a:pt x="8476515" y="1145554"/>
                </a:lnTo>
                <a:lnTo>
                  <a:pt x="8432546" y="1150620"/>
                </a:lnTo>
                <a:lnTo>
                  <a:pt x="191770" y="1150620"/>
                </a:lnTo>
                <a:lnTo>
                  <a:pt x="147800" y="1145554"/>
                </a:lnTo>
                <a:lnTo>
                  <a:pt x="107437" y="1131126"/>
                </a:lnTo>
                <a:lnTo>
                  <a:pt x="71830" y="1108487"/>
                </a:lnTo>
                <a:lnTo>
                  <a:pt x="42131" y="1078787"/>
                </a:lnTo>
                <a:lnTo>
                  <a:pt x="19492" y="1043178"/>
                </a:lnTo>
                <a:lnTo>
                  <a:pt x="5065" y="1002811"/>
                </a:lnTo>
                <a:lnTo>
                  <a:pt x="0" y="958837"/>
                </a:lnTo>
                <a:lnTo>
                  <a:pt x="0" y="19177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84519" y="4978520"/>
            <a:ext cx="778129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REST is easy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implement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 it has lesser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code,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whereas, SOAP is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helpful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when an API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that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ever changing and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complex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</a:t>
            </a:r>
            <a:r>
              <a:rPr dirty="0" sz="2000" spc="-8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published.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8" name="object 1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0430"/>
            <a:ext cx="46139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Route Config</a:t>
            </a:r>
            <a:r>
              <a:rPr dirty="0" sz="3200" spc="-7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Declaration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0936" y="2894076"/>
            <a:ext cx="11561445" cy="1201420"/>
          </a:xfrm>
          <a:custGeom>
            <a:avLst/>
            <a:gdLst/>
            <a:ahLst/>
            <a:cxnLst/>
            <a:rect l="l" t="t" r="r" b="b"/>
            <a:pathLst>
              <a:path w="11561445" h="1201420">
                <a:moveTo>
                  <a:pt x="0" y="0"/>
                </a:moveTo>
                <a:lnTo>
                  <a:pt x="11561064" y="0"/>
                </a:lnTo>
                <a:lnTo>
                  <a:pt x="11561064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solidFill>
            <a:srgbClr val="FBF3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936" y="2894076"/>
            <a:ext cx="11561445" cy="1201420"/>
          </a:xfrm>
          <a:custGeom>
            <a:avLst/>
            <a:gdLst/>
            <a:ahLst/>
            <a:cxnLst/>
            <a:rect l="l" t="t" r="r" b="b"/>
            <a:pathLst>
              <a:path w="11561445" h="1201420">
                <a:moveTo>
                  <a:pt x="0" y="0"/>
                </a:moveTo>
                <a:lnTo>
                  <a:pt x="11561064" y="0"/>
                </a:lnTo>
                <a:lnTo>
                  <a:pt x="11561064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0112" y="2906393"/>
            <a:ext cx="114065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 pattern matching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approach that tracks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 requests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 decides where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send it for further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processing. It attempts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match the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URL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pattern of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with that available in the Route</a:t>
            </a:r>
            <a:r>
              <a:rPr dirty="0" sz="2400" spc="10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table.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107962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</a:t>
            </a:r>
            <a:r>
              <a:rPr dirty="0" sz="3200"/>
              <a:t>mm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043" y="1196398"/>
            <a:ext cx="1188847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Methods in MVC process requests and produce responses to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it.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There are two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different types of communication protocols 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services namely,  SOAP (Simple Object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Access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Protocol) and REST (Representational State</a:t>
            </a:r>
            <a:r>
              <a:rPr dirty="0" sz="2400" spc="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Transfer).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275715" algn="l"/>
                <a:tab pos="2221865" algn="l"/>
                <a:tab pos="2670175" algn="l"/>
                <a:tab pos="3276600" algn="l"/>
                <a:tab pos="5163185" algn="l"/>
                <a:tab pos="6388735" algn="l"/>
                <a:tab pos="7101840" algn="l"/>
                <a:tab pos="8010525" algn="l"/>
                <a:tab pos="8458200" algn="l"/>
                <a:tab pos="10166985" algn="l"/>
                <a:tab pos="1125474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ST	refe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r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o	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	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hit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ur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l	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	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ha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lp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n	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eve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lo</a:t>
            </a:r>
            <a:r>
              <a:rPr dirty="0" sz="2400" spc="10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g	s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pl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	Web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services.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SOAP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service interfaces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standard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protocol.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Routing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be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pattern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matching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approach that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tracks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requests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 decides where to send it for further</a:t>
            </a:r>
            <a:r>
              <a:rPr dirty="0" sz="24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processing.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4631690" cy="16992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action methods in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MVC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Web API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</a:t>
            </a:r>
            <a:r>
              <a:rPr dirty="0" sz="2400" spc="-5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SOAP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route config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declaration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268" y="194275"/>
            <a:ext cx="44551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Action Methods in</a:t>
            </a:r>
            <a:r>
              <a:rPr dirty="0" sz="3200" spc="-90"/>
              <a:t> </a:t>
            </a:r>
            <a:r>
              <a:rPr dirty="0" sz="3200"/>
              <a:t>MVC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19555" y="1150614"/>
            <a:ext cx="9877425" cy="1120140"/>
          </a:xfrm>
          <a:custGeom>
            <a:avLst/>
            <a:gdLst/>
            <a:ahLst/>
            <a:cxnLst/>
            <a:rect l="l" t="t" r="r" b="b"/>
            <a:pathLst>
              <a:path w="9877425" h="1120139">
                <a:moveTo>
                  <a:pt x="9690354" y="0"/>
                </a:moveTo>
                <a:lnTo>
                  <a:pt x="186690" y="0"/>
                </a:lnTo>
                <a:lnTo>
                  <a:pt x="137062" y="6669"/>
                </a:lnTo>
                <a:lnTo>
                  <a:pt x="92467" y="25490"/>
                </a:lnTo>
                <a:lnTo>
                  <a:pt x="54683" y="54684"/>
                </a:lnTo>
                <a:lnTo>
                  <a:pt x="25490" y="92471"/>
                </a:lnTo>
                <a:lnTo>
                  <a:pt x="6669" y="137070"/>
                </a:lnTo>
                <a:lnTo>
                  <a:pt x="0" y="186702"/>
                </a:lnTo>
                <a:lnTo>
                  <a:pt x="0" y="933450"/>
                </a:lnTo>
                <a:lnTo>
                  <a:pt x="6669" y="983081"/>
                </a:lnTo>
                <a:lnTo>
                  <a:pt x="25490" y="1027678"/>
                </a:lnTo>
                <a:lnTo>
                  <a:pt x="54683" y="1065461"/>
                </a:lnTo>
                <a:lnTo>
                  <a:pt x="92467" y="1094652"/>
                </a:lnTo>
                <a:lnTo>
                  <a:pt x="137062" y="1113471"/>
                </a:lnTo>
                <a:lnTo>
                  <a:pt x="186690" y="1120140"/>
                </a:lnTo>
                <a:lnTo>
                  <a:pt x="9690354" y="1120140"/>
                </a:lnTo>
                <a:lnTo>
                  <a:pt x="9739981" y="1113471"/>
                </a:lnTo>
                <a:lnTo>
                  <a:pt x="9784576" y="1094652"/>
                </a:lnTo>
                <a:lnTo>
                  <a:pt x="9822360" y="1065461"/>
                </a:lnTo>
                <a:lnTo>
                  <a:pt x="9851553" y="1027678"/>
                </a:lnTo>
                <a:lnTo>
                  <a:pt x="9870374" y="983081"/>
                </a:lnTo>
                <a:lnTo>
                  <a:pt x="9877044" y="933450"/>
                </a:lnTo>
                <a:lnTo>
                  <a:pt x="9877044" y="186702"/>
                </a:lnTo>
                <a:lnTo>
                  <a:pt x="9870374" y="137070"/>
                </a:lnTo>
                <a:lnTo>
                  <a:pt x="9851553" y="92471"/>
                </a:lnTo>
                <a:lnTo>
                  <a:pt x="9822360" y="54684"/>
                </a:lnTo>
                <a:lnTo>
                  <a:pt x="9784576" y="25490"/>
                </a:lnTo>
                <a:lnTo>
                  <a:pt x="9739981" y="6669"/>
                </a:lnTo>
                <a:lnTo>
                  <a:pt x="9690354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9555" y="1150614"/>
            <a:ext cx="9877425" cy="1120140"/>
          </a:xfrm>
          <a:custGeom>
            <a:avLst/>
            <a:gdLst/>
            <a:ahLst/>
            <a:cxnLst/>
            <a:rect l="l" t="t" r="r" b="b"/>
            <a:pathLst>
              <a:path w="9877425" h="1120139">
                <a:moveTo>
                  <a:pt x="0" y="186702"/>
                </a:moveTo>
                <a:lnTo>
                  <a:pt x="6669" y="137070"/>
                </a:lnTo>
                <a:lnTo>
                  <a:pt x="25490" y="92471"/>
                </a:lnTo>
                <a:lnTo>
                  <a:pt x="54683" y="54684"/>
                </a:lnTo>
                <a:lnTo>
                  <a:pt x="92467" y="25490"/>
                </a:lnTo>
                <a:lnTo>
                  <a:pt x="137062" y="6669"/>
                </a:lnTo>
                <a:lnTo>
                  <a:pt x="186690" y="0"/>
                </a:lnTo>
                <a:lnTo>
                  <a:pt x="9690354" y="0"/>
                </a:lnTo>
                <a:lnTo>
                  <a:pt x="9739981" y="6669"/>
                </a:lnTo>
                <a:lnTo>
                  <a:pt x="9784576" y="25490"/>
                </a:lnTo>
                <a:lnTo>
                  <a:pt x="9822360" y="54684"/>
                </a:lnTo>
                <a:lnTo>
                  <a:pt x="9851553" y="92471"/>
                </a:lnTo>
                <a:lnTo>
                  <a:pt x="9870374" y="137070"/>
                </a:lnTo>
                <a:lnTo>
                  <a:pt x="9877044" y="186702"/>
                </a:lnTo>
                <a:lnTo>
                  <a:pt x="9877044" y="933450"/>
                </a:lnTo>
                <a:lnTo>
                  <a:pt x="9870374" y="983081"/>
                </a:lnTo>
                <a:lnTo>
                  <a:pt x="9851553" y="1027678"/>
                </a:lnTo>
                <a:lnTo>
                  <a:pt x="9822360" y="1065461"/>
                </a:lnTo>
                <a:lnTo>
                  <a:pt x="9784576" y="1094652"/>
                </a:lnTo>
                <a:lnTo>
                  <a:pt x="9739981" y="1113471"/>
                </a:lnTo>
                <a:lnTo>
                  <a:pt x="9690354" y="1120140"/>
                </a:lnTo>
                <a:lnTo>
                  <a:pt x="186690" y="1120140"/>
                </a:lnTo>
                <a:lnTo>
                  <a:pt x="137062" y="1113471"/>
                </a:lnTo>
                <a:lnTo>
                  <a:pt x="92467" y="1094652"/>
                </a:lnTo>
                <a:lnTo>
                  <a:pt x="54683" y="1065461"/>
                </a:lnTo>
                <a:lnTo>
                  <a:pt x="25490" y="1027678"/>
                </a:lnTo>
                <a:lnTo>
                  <a:pt x="6669" y="983081"/>
                </a:lnTo>
                <a:lnTo>
                  <a:pt x="0" y="933450"/>
                </a:lnTo>
                <a:lnTo>
                  <a:pt x="0" y="18670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7786" y="1372887"/>
            <a:ext cx="946785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Action methods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ASP.NET,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process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requests and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produce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responses 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form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 ActionResult.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9555" y="2438401"/>
            <a:ext cx="9877425" cy="1118870"/>
          </a:xfrm>
          <a:custGeom>
            <a:avLst/>
            <a:gdLst/>
            <a:ahLst/>
            <a:cxnLst/>
            <a:rect l="l" t="t" r="r" b="b"/>
            <a:pathLst>
              <a:path w="9877425" h="1118870">
                <a:moveTo>
                  <a:pt x="9690608" y="0"/>
                </a:moveTo>
                <a:lnTo>
                  <a:pt x="186436" y="0"/>
                </a:lnTo>
                <a:lnTo>
                  <a:pt x="136871" y="6659"/>
                </a:lnTo>
                <a:lnTo>
                  <a:pt x="92335" y="25452"/>
                </a:lnTo>
                <a:lnTo>
                  <a:pt x="54603" y="54603"/>
                </a:lnTo>
                <a:lnTo>
                  <a:pt x="25452" y="92335"/>
                </a:lnTo>
                <a:lnTo>
                  <a:pt x="6659" y="136871"/>
                </a:lnTo>
                <a:lnTo>
                  <a:pt x="0" y="186436"/>
                </a:lnTo>
                <a:lnTo>
                  <a:pt x="0" y="932180"/>
                </a:lnTo>
                <a:lnTo>
                  <a:pt x="6659" y="981739"/>
                </a:lnTo>
                <a:lnTo>
                  <a:pt x="25452" y="1026274"/>
                </a:lnTo>
                <a:lnTo>
                  <a:pt x="54603" y="1064007"/>
                </a:lnTo>
                <a:lnTo>
                  <a:pt x="92335" y="1093160"/>
                </a:lnTo>
                <a:lnTo>
                  <a:pt x="136871" y="1111955"/>
                </a:lnTo>
                <a:lnTo>
                  <a:pt x="186436" y="1118616"/>
                </a:lnTo>
                <a:lnTo>
                  <a:pt x="9690608" y="1118616"/>
                </a:lnTo>
                <a:lnTo>
                  <a:pt x="9740167" y="1111955"/>
                </a:lnTo>
                <a:lnTo>
                  <a:pt x="9784702" y="1093160"/>
                </a:lnTo>
                <a:lnTo>
                  <a:pt x="9822435" y="1064007"/>
                </a:lnTo>
                <a:lnTo>
                  <a:pt x="9851588" y="1026274"/>
                </a:lnTo>
                <a:lnTo>
                  <a:pt x="9870383" y="981739"/>
                </a:lnTo>
                <a:lnTo>
                  <a:pt x="9877044" y="932180"/>
                </a:lnTo>
                <a:lnTo>
                  <a:pt x="9877044" y="186436"/>
                </a:lnTo>
                <a:lnTo>
                  <a:pt x="9870383" y="136871"/>
                </a:lnTo>
                <a:lnTo>
                  <a:pt x="9851588" y="92335"/>
                </a:lnTo>
                <a:lnTo>
                  <a:pt x="9822435" y="54603"/>
                </a:lnTo>
                <a:lnTo>
                  <a:pt x="9784702" y="25452"/>
                </a:lnTo>
                <a:lnTo>
                  <a:pt x="9740167" y="6659"/>
                </a:lnTo>
                <a:lnTo>
                  <a:pt x="9690608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9555" y="2438401"/>
            <a:ext cx="9877425" cy="1118870"/>
          </a:xfrm>
          <a:custGeom>
            <a:avLst/>
            <a:gdLst/>
            <a:ahLst/>
            <a:cxnLst/>
            <a:rect l="l" t="t" r="r" b="b"/>
            <a:pathLst>
              <a:path w="9877425" h="1118870">
                <a:moveTo>
                  <a:pt x="0" y="186436"/>
                </a:moveTo>
                <a:lnTo>
                  <a:pt x="6659" y="136871"/>
                </a:lnTo>
                <a:lnTo>
                  <a:pt x="25452" y="92335"/>
                </a:lnTo>
                <a:lnTo>
                  <a:pt x="54603" y="54603"/>
                </a:lnTo>
                <a:lnTo>
                  <a:pt x="92335" y="25452"/>
                </a:lnTo>
                <a:lnTo>
                  <a:pt x="136871" y="6659"/>
                </a:lnTo>
                <a:lnTo>
                  <a:pt x="186436" y="0"/>
                </a:lnTo>
                <a:lnTo>
                  <a:pt x="9690608" y="0"/>
                </a:lnTo>
                <a:lnTo>
                  <a:pt x="9740167" y="6659"/>
                </a:lnTo>
                <a:lnTo>
                  <a:pt x="9784702" y="25452"/>
                </a:lnTo>
                <a:lnTo>
                  <a:pt x="9822435" y="54603"/>
                </a:lnTo>
                <a:lnTo>
                  <a:pt x="9851588" y="92335"/>
                </a:lnTo>
                <a:lnTo>
                  <a:pt x="9870383" y="136871"/>
                </a:lnTo>
                <a:lnTo>
                  <a:pt x="9877044" y="186436"/>
                </a:lnTo>
                <a:lnTo>
                  <a:pt x="9877044" y="932180"/>
                </a:lnTo>
                <a:lnTo>
                  <a:pt x="9870383" y="981739"/>
                </a:lnTo>
                <a:lnTo>
                  <a:pt x="9851588" y="1026274"/>
                </a:lnTo>
                <a:lnTo>
                  <a:pt x="9822435" y="1064007"/>
                </a:lnTo>
                <a:lnTo>
                  <a:pt x="9784702" y="1093160"/>
                </a:lnTo>
                <a:lnTo>
                  <a:pt x="9740167" y="1111955"/>
                </a:lnTo>
                <a:lnTo>
                  <a:pt x="9690608" y="1118616"/>
                </a:lnTo>
                <a:lnTo>
                  <a:pt x="186436" y="1118616"/>
                </a:lnTo>
                <a:lnTo>
                  <a:pt x="136871" y="1111955"/>
                </a:lnTo>
                <a:lnTo>
                  <a:pt x="92335" y="1093160"/>
                </a:lnTo>
                <a:lnTo>
                  <a:pt x="54603" y="1064007"/>
                </a:lnTo>
                <a:lnTo>
                  <a:pt x="25452" y="1026274"/>
                </a:lnTo>
                <a:lnTo>
                  <a:pt x="6659" y="981739"/>
                </a:lnTo>
                <a:lnTo>
                  <a:pt x="0" y="932180"/>
                </a:lnTo>
                <a:lnTo>
                  <a:pt x="0" y="186436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9555" y="3724650"/>
            <a:ext cx="9877425" cy="1120140"/>
          </a:xfrm>
          <a:custGeom>
            <a:avLst/>
            <a:gdLst/>
            <a:ahLst/>
            <a:cxnLst/>
            <a:rect l="l" t="t" r="r" b="b"/>
            <a:pathLst>
              <a:path w="9877425" h="1120139">
                <a:moveTo>
                  <a:pt x="9690354" y="0"/>
                </a:moveTo>
                <a:lnTo>
                  <a:pt x="186690" y="0"/>
                </a:lnTo>
                <a:lnTo>
                  <a:pt x="137062" y="6669"/>
                </a:lnTo>
                <a:lnTo>
                  <a:pt x="92467" y="25490"/>
                </a:lnTo>
                <a:lnTo>
                  <a:pt x="54683" y="54684"/>
                </a:lnTo>
                <a:lnTo>
                  <a:pt x="25490" y="92471"/>
                </a:lnTo>
                <a:lnTo>
                  <a:pt x="6669" y="137070"/>
                </a:lnTo>
                <a:lnTo>
                  <a:pt x="0" y="186702"/>
                </a:lnTo>
                <a:lnTo>
                  <a:pt x="0" y="933450"/>
                </a:lnTo>
                <a:lnTo>
                  <a:pt x="6669" y="983081"/>
                </a:lnTo>
                <a:lnTo>
                  <a:pt x="25490" y="1027678"/>
                </a:lnTo>
                <a:lnTo>
                  <a:pt x="54683" y="1065461"/>
                </a:lnTo>
                <a:lnTo>
                  <a:pt x="92467" y="1094652"/>
                </a:lnTo>
                <a:lnTo>
                  <a:pt x="137062" y="1113471"/>
                </a:lnTo>
                <a:lnTo>
                  <a:pt x="186690" y="1120139"/>
                </a:lnTo>
                <a:lnTo>
                  <a:pt x="9690354" y="1120139"/>
                </a:lnTo>
                <a:lnTo>
                  <a:pt x="9739981" y="1113471"/>
                </a:lnTo>
                <a:lnTo>
                  <a:pt x="9784576" y="1094652"/>
                </a:lnTo>
                <a:lnTo>
                  <a:pt x="9822360" y="1065461"/>
                </a:lnTo>
                <a:lnTo>
                  <a:pt x="9851553" y="1027678"/>
                </a:lnTo>
                <a:lnTo>
                  <a:pt x="9870374" y="983081"/>
                </a:lnTo>
                <a:lnTo>
                  <a:pt x="9877044" y="933450"/>
                </a:lnTo>
                <a:lnTo>
                  <a:pt x="9877044" y="186702"/>
                </a:lnTo>
                <a:lnTo>
                  <a:pt x="9870374" y="137070"/>
                </a:lnTo>
                <a:lnTo>
                  <a:pt x="9851553" y="92471"/>
                </a:lnTo>
                <a:lnTo>
                  <a:pt x="9822360" y="54684"/>
                </a:lnTo>
                <a:lnTo>
                  <a:pt x="9784576" y="25490"/>
                </a:lnTo>
                <a:lnTo>
                  <a:pt x="9739981" y="6669"/>
                </a:lnTo>
                <a:lnTo>
                  <a:pt x="9690354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9555" y="3724650"/>
            <a:ext cx="9877425" cy="1120140"/>
          </a:xfrm>
          <a:custGeom>
            <a:avLst/>
            <a:gdLst/>
            <a:ahLst/>
            <a:cxnLst/>
            <a:rect l="l" t="t" r="r" b="b"/>
            <a:pathLst>
              <a:path w="9877425" h="1120139">
                <a:moveTo>
                  <a:pt x="0" y="186702"/>
                </a:moveTo>
                <a:lnTo>
                  <a:pt x="6669" y="137070"/>
                </a:lnTo>
                <a:lnTo>
                  <a:pt x="25490" y="92471"/>
                </a:lnTo>
                <a:lnTo>
                  <a:pt x="54683" y="54684"/>
                </a:lnTo>
                <a:lnTo>
                  <a:pt x="92467" y="25490"/>
                </a:lnTo>
                <a:lnTo>
                  <a:pt x="137062" y="6669"/>
                </a:lnTo>
                <a:lnTo>
                  <a:pt x="186690" y="0"/>
                </a:lnTo>
                <a:lnTo>
                  <a:pt x="9690354" y="0"/>
                </a:lnTo>
                <a:lnTo>
                  <a:pt x="9739981" y="6669"/>
                </a:lnTo>
                <a:lnTo>
                  <a:pt x="9784576" y="25490"/>
                </a:lnTo>
                <a:lnTo>
                  <a:pt x="9822360" y="54684"/>
                </a:lnTo>
                <a:lnTo>
                  <a:pt x="9851553" y="92471"/>
                </a:lnTo>
                <a:lnTo>
                  <a:pt x="9870374" y="137070"/>
                </a:lnTo>
                <a:lnTo>
                  <a:pt x="9877044" y="186702"/>
                </a:lnTo>
                <a:lnTo>
                  <a:pt x="9877044" y="933450"/>
                </a:lnTo>
                <a:lnTo>
                  <a:pt x="9870374" y="983081"/>
                </a:lnTo>
                <a:lnTo>
                  <a:pt x="9851553" y="1027678"/>
                </a:lnTo>
                <a:lnTo>
                  <a:pt x="9822360" y="1065461"/>
                </a:lnTo>
                <a:lnTo>
                  <a:pt x="9784576" y="1094652"/>
                </a:lnTo>
                <a:lnTo>
                  <a:pt x="9739981" y="1113471"/>
                </a:lnTo>
                <a:lnTo>
                  <a:pt x="9690354" y="1120139"/>
                </a:lnTo>
                <a:lnTo>
                  <a:pt x="186690" y="1120139"/>
                </a:lnTo>
                <a:lnTo>
                  <a:pt x="137062" y="1113471"/>
                </a:lnTo>
                <a:lnTo>
                  <a:pt x="92467" y="1094652"/>
                </a:lnTo>
                <a:lnTo>
                  <a:pt x="54683" y="1065461"/>
                </a:lnTo>
                <a:lnTo>
                  <a:pt x="25490" y="1027678"/>
                </a:lnTo>
                <a:lnTo>
                  <a:pt x="6669" y="983081"/>
                </a:lnTo>
                <a:lnTo>
                  <a:pt x="0" y="933450"/>
                </a:lnTo>
                <a:lnTo>
                  <a:pt x="0" y="18670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7786" y="2801665"/>
            <a:ext cx="9323070" cy="1902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Actions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normally have direct mapping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with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user</a:t>
            </a:r>
            <a:r>
              <a:rPr dirty="0" sz="2000" spc="-9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interactions.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3300"/>
              </a:lnSpc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Browser sends a request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the controller, which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turn, invokes the method. If the  method cannot be located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controller,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then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it displays 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HttpNotFound  exception.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9632" y="5597207"/>
            <a:ext cx="9877425" cy="196215"/>
          </a:xfrm>
          <a:custGeom>
            <a:avLst/>
            <a:gdLst/>
            <a:ahLst/>
            <a:cxnLst/>
            <a:rect l="l" t="t" r="r" b="b"/>
            <a:pathLst>
              <a:path w="9877425" h="196214">
                <a:moveTo>
                  <a:pt x="0" y="0"/>
                </a:moveTo>
                <a:lnTo>
                  <a:pt x="9876967" y="0"/>
                </a:lnTo>
                <a:lnTo>
                  <a:pt x="9876967" y="195706"/>
                </a:lnTo>
                <a:lnTo>
                  <a:pt x="0" y="195706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13278" y="4938583"/>
          <a:ext cx="9896475" cy="861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4970"/>
                <a:gridCol w="3235960"/>
                <a:gridCol w="2436495"/>
              </a:tblGrid>
              <a:tr h="326138">
                <a:tc>
                  <a:txBody>
                    <a:bodyPr/>
                    <a:lstStyle/>
                    <a:p>
                      <a:pPr algn="ctr" marL="67310">
                        <a:lnSpc>
                          <a:spcPts val="2330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URL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0">
                        <a:lnSpc>
                          <a:spcPts val="2330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Controller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ts val="2330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</a:tr>
              <a:tr h="326136">
                <a:tc>
                  <a:txBody>
                    <a:bodyPr/>
                    <a:lstStyle/>
                    <a:p>
                      <a:pPr algn="ctr" marL="69850">
                        <a:lnSpc>
                          <a:spcPts val="2295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/PersonDetails/Index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60655">
                        <a:lnSpc>
                          <a:spcPts val="2295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PersonDetails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718820">
                        <a:lnSpc>
                          <a:spcPts val="2295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95704">
                <a:tc gridSpan="3">
                  <a:txBody>
                    <a:bodyPr/>
                    <a:lstStyle/>
                    <a:p>
                      <a:pPr algn="ctr" marL="635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C05A39"/>
                          </a:solidFill>
                          <a:latin typeface="Book Antiqua"/>
                          <a:cs typeface="Book Antiqua"/>
                        </a:rPr>
                        <a:t>Action Method</a:t>
                      </a:r>
                      <a:r>
                        <a:rPr dirty="0" sz="1200" spc="-20" b="1" i="1">
                          <a:solidFill>
                            <a:srgbClr val="C05A39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C05A39"/>
                          </a:solidFill>
                          <a:latin typeface="Book Antiqua"/>
                          <a:cs typeface="Book Antiqua"/>
                        </a:rPr>
                        <a:t>Elements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0430"/>
            <a:ext cx="9157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Book Antiqua"/>
                <a:cs typeface="Book Antiqua"/>
              </a:rPr>
              <a:t>Controller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with Action Methods in ASP.NET</a:t>
            </a:r>
            <a:r>
              <a:rPr dirty="0" sz="32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MVC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648" y="2587751"/>
            <a:ext cx="10967085" cy="83058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0805" marR="85090">
              <a:lnSpc>
                <a:spcPct val="100000"/>
              </a:lnSpc>
              <a:spcBef>
                <a:spcPts val="185"/>
              </a:spcBef>
              <a:tabLst>
                <a:tab pos="4471035" algn="l"/>
                <a:tab pos="8060055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  methods</a:t>
            </a:r>
            <a:r>
              <a:rPr dirty="0" sz="2400" spc="2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always</a:t>
            </a:r>
            <a:r>
              <a:rPr dirty="0" sz="2400" spc="4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return	different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view</a:t>
            </a:r>
            <a:r>
              <a:rPr dirty="0" sz="2400" spc="229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results.</a:t>
            </a:r>
            <a:r>
              <a:rPr dirty="0" sz="2400" spc="4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In	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ASP.NET,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  with ActionResult is known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action</a:t>
            </a:r>
            <a:r>
              <a:rPr dirty="0" sz="2400" spc="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169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ASP.NET MVC ActionResult</a:t>
            </a:r>
            <a:r>
              <a:rPr dirty="0" sz="3200" spc="-95"/>
              <a:t> </a:t>
            </a:r>
            <a:r>
              <a:rPr dirty="0" sz="3200"/>
              <a:t>(1-3)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40536" y="1293872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9626079" y="0"/>
                </a:moveTo>
                <a:lnTo>
                  <a:pt x="180860" y="0"/>
                </a:lnTo>
                <a:lnTo>
                  <a:pt x="132781" y="6460"/>
                </a:lnTo>
                <a:lnTo>
                  <a:pt x="89577" y="24693"/>
                </a:lnTo>
                <a:lnTo>
                  <a:pt x="52973" y="52973"/>
                </a:lnTo>
                <a:lnTo>
                  <a:pt x="24693" y="89577"/>
                </a:lnTo>
                <a:lnTo>
                  <a:pt x="6460" y="132781"/>
                </a:lnTo>
                <a:lnTo>
                  <a:pt x="0" y="180860"/>
                </a:lnTo>
                <a:lnTo>
                  <a:pt x="0" y="904239"/>
                </a:lnTo>
                <a:lnTo>
                  <a:pt x="6460" y="952318"/>
                </a:lnTo>
                <a:lnTo>
                  <a:pt x="24693" y="995520"/>
                </a:lnTo>
                <a:lnTo>
                  <a:pt x="52973" y="1032121"/>
                </a:lnTo>
                <a:lnTo>
                  <a:pt x="89577" y="1060398"/>
                </a:lnTo>
                <a:lnTo>
                  <a:pt x="132781" y="1078628"/>
                </a:lnTo>
                <a:lnTo>
                  <a:pt x="180860" y="1085087"/>
                </a:lnTo>
                <a:lnTo>
                  <a:pt x="9626079" y="1085087"/>
                </a:lnTo>
                <a:lnTo>
                  <a:pt x="9674158" y="1078628"/>
                </a:lnTo>
                <a:lnTo>
                  <a:pt x="9717362" y="1060398"/>
                </a:lnTo>
                <a:lnTo>
                  <a:pt x="9753966" y="1032121"/>
                </a:lnTo>
                <a:lnTo>
                  <a:pt x="9782246" y="995520"/>
                </a:lnTo>
                <a:lnTo>
                  <a:pt x="9800479" y="952318"/>
                </a:lnTo>
                <a:lnTo>
                  <a:pt x="9806940" y="904239"/>
                </a:lnTo>
                <a:lnTo>
                  <a:pt x="9806940" y="180860"/>
                </a:lnTo>
                <a:lnTo>
                  <a:pt x="9800479" y="132781"/>
                </a:lnTo>
                <a:lnTo>
                  <a:pt x="9782246" y="89577"/>
                </a:lnTo>
                <a:lnTo>
                  <a:pt x="9753966" y="52973"/>
                </a:lnTo>
                <a:lnTo>
                  <a:pt x="9717362" y="24693"/>
                </a:lnTo>
                <a:lnTo>
                  <a:pt x="9674158" y="6460"/>
                </a:lnTo>
                <a:lnTo>
                  <a:pt x="9626079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0536" y="1293872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0" y="180860"/>
                </a:moveTo>
                <a:lnTo>
                  <a:pt x="6460" y="132781"/>
                </a:lnTo>
                <a:lnTo>
                  <a:pt x="24693" y="89577"/>
                </a:lnTo>
                <a:lnTo>
                  <a:pt x="52973" y="52973"/>
                </a:lnTo>
                <a:lnTo>
                  <a:pt x="89577" y="24693"/>
                </a:lnTo>
                <a:lnTo>
                  <a:pt x="132781" y="6460"/>
                </a:lnTo>
                <a:lnTo>
                  <a:pt x="180860" y="0"/>
                </a:lnTo>
                <a:lnTo>
                  <a:pt x="9626079" y="0"/>
                </a:lnTo>
                <a:lnTo>
                  <a:pt x="9674158" y="6460"/>
                </a:lnTo>
                <a:lnTo>
                  <a:pt x="9717362" y="24693"/>
                </a:lnTo>
                <a:lnTo>
                  <a:pt x="9753966" y="52973"/>
                </a:lnTo>
                <a:lnTo>
                  <a:pt x="9782246" y="89577"/>
                </a:lnTo>
                <a:lnTo>
                  <a:pt x="9800479" y="132781"/>
                </a:lnTo>
                <a:lnTo>
                  <a:pt x="9806940" y="180860"/>
                </a:lnTo>
                <a:lnTo>
                  <a:pt x="9806940" y="904239"/>
                </a:lnTo>
                <a:lnTo>
                  <a:pt x="9800479" y="952318"/>
                </a:lnTo>
                <a:lnTo>
                  <a:pt x="9782246" y="995520"/>
                </a:lnTo>
                <a:lnTo>
                  <a:pt x="9753966" y="1032121"/>
                </a:lnTo>
                <a:lnTo>
                  <a:pt x="9717362" y="1060398"/>
                </a:lnTo>
                <a:lnTo>
                  <a:pt x="9674158" y="1078628"/>
                </a:lnTo>
                <a:lnTo>
                  <a:pt x="9626079" y="1085087"/>
                </a:lnTo>
                <a:lnTo>
                  <a:pt x="180860" y="1085087"/>
                </a:lnTo>
                <a:lnTo>
                  <a:pt x="132781" y="1078628"/>
                </a:lnTo>
                <a:lnTo>
                  <a:pt x="89577" y="1060398"/>
                </a:lnTo>
                <a:lnTo>
                  <a:pt x="52973" y="1032121"/>
                </a:lnTo>
                <a:lnTo>
                  <a:pt x="24693" y="995520"/>
                </a:lnTo>
                <a:lnTo>
                  <a:pt x="6460" y="952318"/>
                </a:lnTo>
                <a:lnTo>
                  <a:pt x="0" y="904239"/>
                </a:lnTo>
                <a:lnTo>
                  <a:pt x="0" y="18086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0536" y="2546600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9626079" y="0"/>
                </a:moveTo>
                <a:lnTo>
                  <a:pt x="180860" y="0"/>
                </a:lnTo>
                <a:lnTo>
                  <a:pt x="132781" y="6460"/>
                </a:lnTo>
                <a:lnTo>
                  <a:pt x="89577" y="24693"/>
                </a:lnTo>
                <a:lnTo>
                  <a:pt x="52973" y="52973"/>
                </a:lnTo>
                <a:lnTo>
                  <a:pt x="24693" y="89577"/>
                </a:lnTo>
                <a:lnTo>
                  <a:pt x="6460" y="132781"/>
                </a:lnTo>
                <a:lnTo>
                  <a:pt x="0" y="180860"/>
                </a:lnTo>
                <a:lnTo>
                  <a:pt x="0" y="904239"/>
                </a:lnTo>
                <a:lnTo>
                  <a:pt x="6460" y="952318"/>
                </a:lnTo>
                <a:lnTo>
                  <a:pt x="24693" y="995520"/>
                </a:lnTo>
                <a:lnTo>
                  <a:pt x="52973" y="1032121"/>
                </a:lnTo>
                <a:lnTo>
                  <a:pt x="89577" y="1060398"/>
                </a:lnTo>
                <a:lnTo>
                  <a:pt x="132781" y="1078628"/>
                </a:lnTo>
                <a:lnTo>
                  <a:pt x="180860" y="1085087"/>
                </a:lnTo>
                <a:lnTo>
                  <a:pt x="9626079" y="1085087"/>
                </a:lnTo>
                <a:lnTo>
                  <a:pt x="9674158" y="1078628"/>
                </a:lnTo>
                <a:lnTo>
                  <a:pt x="9717362" y="1060398"/>
                </a:lnTo>
                <a:lnTo>
                  <a:pt x="9753966" y="1032121"/>
                </a:lnTo>
                <a:lnTo>
                  <a:pt x="9782246" y="995520"/>
                </a:lnTo>
                <a:lnTo>
                  <a:pt x="9800479" y="952318"/>
                </a:lnTo>
                <a:lnTo>
                  <a:pt x="9806940" y="904239"/>
                </a:lnTo>
                <a:lnTo>
                  <a:pt x="9806940" y="180860"/>
                </a:lnTo>
                <a:lnTo>
                  <a:pt x="9800479" y="132781"/>
                </a:lnTo>
                <a:lnTo>
                  <a:pt x="9782246" y="89577"/>
                </a:lnTo>
                <a:lnTo>
                  <a:pt x="9753966" y="52973"/>
                </a:lnTo>
                <a:lnTo>
                  <a:pt x="9717362" y="24693"/>
                </a:lnTo>
                <a:lnTo>
                  <a:pt x="9674158" y="6460"/>
                </a:lnTo>
                <a:lnTo>
                  <a:pt x="9626079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0536" y="2546600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0" y="180860"/>
                </a:moveTo>
                <a:lnTo>
                  <a:pt x="6460" y="132781"/>
                </a:lnTo>
                <a:lnTo>
                  <a:pt x="24693" y="89577"/>
                </a:lnTo>
                <a:lnTo>
                  <a:pt x="52973" y="52973"/>
                </a:lnTo>
                <a:lnTo>
                  <a:pt x="89577" y="24693"/>
                </a:lnTo>
                <a:lnTo>
                  <a:pt x="132781" y="6460"/>
                </a:lnTo>
                <a:lnTo>
                  <a:pt x="180860" y="0"/>
                </a:lnTo>
                <a:lnTo>
                  <a:pt x="9626079" y="0"/>
                </a:lnTo>
                <a:lnTo>
                  <a:pt x="9674158" y="6460"/>
                </a:lnTo>
                <a:lnTo>
                  <a:pt x="9717362" y="24693"/>
                </a:lnTo>
                <a:lnTo>
                  <a:pt x="9753966" y="52973"/>
                </a:lnTo>
                <a:lnTo>
                  <a:pt x="9782246" y="89577"/>
                </a:lnTo>
                <a:lnTo>
                  <a:pt x="9800479" y="132781"/>
                </a:lnTo>
                <a:lnTo>
                  <a:pt x="9806940" y="180860"/>
                </a:lnTo>
                <a:lnTo>
                  <a:pt x="9806940" y="904239"/>
                </a:lnTo>
                <a:lnTo>
                  <a:pt x="9800479" y="952318"/>
                </a:lnTo>
                <a:lnTo>
                  <a:pt x="9782246" y="995520"/>
                </a:lnTo>
                <a:lnTo>
                  <a:pt x="9753966" y="1032121"/>
                </a:lnTo>
                <a:lnTo>
                  <a:pt x="9717362" y="1060398"/>
                </a:lnTo>
                <a:lnTo>
                  <a:pt x="9674158" y="1078628"/>
                </a:lnTo>
                <a:lnTo>
                  <a:pt x="9626079" y="1085087"/>
                </a:lnTo>
                <a:lnTo>
                  <a:pt x="180860" y="1085087"/>
                </a:lnTo>
                <a:lnTo>
                  <a:pt x="132781" y="1078628"/>
                </a:lnTo>
                <a:lnTo>
                  <a:pt x="89577" y="1060398"/>
                </a:lnTo>
                <a:lnTo>
                  <a:pt x="52973" y="1032121"/>
                </a:lnTo>
                <a:lnTo>
                  <a:pt x="24693" y="995520"/>
                </a:lnTo>
                <a:lnTo>
                  <a:pt x="6460" y="952318"/>
                </a:lnTo>
                <a:lnTo>
                  <a:pt x="0" y="904239"/>
                </a:lnTo>
                <a:lnTo>
                  <a:pt x="0" y="18086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0536" y="3799328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9626079" y="0"/>
                </a:moveTo>
                <a:lnTo>
                  <a:pt x="180860" y="0"/>
                </a:lnTo>
                <a:lnTo>
                  <a:pt x="132781" y="6460"/>
                </a:lnTo>
                <a:lnTo>
                  <a:pt x="89577" y="24693"/>
                </a:lnTo>
                <a:lnTo>
                  <a:pt x="52973" y="52973"/>
                </a:lnTo>
                <a:lnTo>
                  <a:pt x="24693" y="89577"/>
                </a:lnTo>
                <a:lnTo>
                  <a:pt x="6460" y="132781"/>
                </a:lnTo>
                <a:lnTo>
                  <a:pt x="0" y="180860"/>
                </a:lnTo>
                <a:lnTo>
                  <a:pt x="0" y="904240"/>
                </a:lnTo>
                <a:lnTo>
                  <a:pt x="6460" y="952318"/>
                </a:lnTo>
                <a:lnTo>
                  <a:pt x="24693" y="995520"/>
                </a:lnTo>
                <a:lnTo>
                  <a:pt x="52973" y="1032121"/>
                </a:lnTo>
                <a:lnTo>
                  <a:pt x="89577" y="1060398"/>
                </a:lnTo>
                <a:lnTo>
                  <a:pt x="132781" y="1078628"/>
                </a:lnTo>
                <a:lnTo>
                  <a:pt x="180860" y="1085088"/>
                </a:lnTo>
                <a:lnTo>
                  <a:pt x="9626079" y="1085088"/>
                </a:lnTo>
                <a:lnTo>
                  <a:pt x="9674158" y="1078628"/>
                </a:lnTo>
                <a:lnTo>
                  <a:pt x="9717362" y="1060398"/>
                </a:lnTo>
                <a:lnTo>
                  <a:pt x="9753966" y="1032121"/>
                </a:lnTo>
                <a:lnTo>
                  <a:pt x="9782246" y="995520"/>
                </a:lnTo>
                <a:lnTo>
                  <a:pt x="9800479" y="952318"/>
                </a:lnTo>
                <a:lnTo>
                  <a:pt x="9806940" y="904240"/>
                </a:lnTo>
                <a:lnTo>
                  <a:pt x="9806940" y="180860"/>
                </a:lnTo>
                <a:lnTo>
                  <a:pt x="9800479" y="132781"/>
                </a:lnTo>
                <a:lnTo>
                  <a:pt x="9782246" y="89577"/>
                </a:lnTo>
                <a:lnTo>
                  <a:pt x="9753966" y="52973"/>
                </a:lnTo>
                <a:lnTo>
                  <a:pt x="9717362" y="24693"/>
                </a:lnTo>
                <a:lnTo>
                  <a:pt x="9674158" y="6460"/>
                </a:lnTo>
                <a:lnTo>
                  <a:pt x="9626079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0536" y="3799328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0" y="180860"/>
                </a:moveTo>
                <a:lnTo>
                  <a:pt x="6460" y="132781"/>
                </a:lnTo>
                <a:lnTo>
                  <a:pt x="24693" y="89577"/>
                </a:lnTo>
                <a:lnTo>
                  <a:pt x="52973" y="52973"/>
                </a:lnTo>
                <a:lnTo>
                  <a:pt x="89577" y="24693"/>
                </a:lnTo>
                <a:lnTo>
                  <a:pt x="132781" y="6460"/>
                </a:lnTo>
                <a:lnTo>
                  <a:pt x="180860" y="0"/>
                </a:lnTo>
                <a:lnTo>
                  <a:pt x="9626079" y="0"/>
                </a:lnTo>
                <a:lnTo>
                  <a:pt x="9674158" y="6460"/>
                </a:lnTo>
                <a:lnTo>
                  <a:pt x="9717362" y="24693"/>
                </a:lnTo>
                <a:lnTo>
                  <a:pt x="9753966" y="52973"/>
                </a:lnTo>
                <a:lnTo>
                  <a:pt x="9782246" y="89577"/>
                </a:lnTo>
                <a:lnTo>
                  <a:pt x="9800479" y="132781"/>
                </a:lnTo>
                <a:lnTo>
                  <a:pt x="9806940" y="180860"/>
                </a:lnTo>
                <a:lnTo>
                  <a:pt x="9806940" y="904240"/>
                </a:lnTo>
                <a:lnTo>
                  <a:pt x="9800479" y="952318"/>
                </a:lnTo>
                <a:lnTo>
                  <a:pt x="9782246" y="995520"/>
                </a:lnTo>
                <a:lnTo>
                  <a:pt x="9753966" y="1032121"/>
                </a:lnTo>
                <a:lnTo>
                  <a:pt x="9717362" y="1060398"/>
                </a:lnTo>
                <a:lnTo>
                  <a:pt x="9674158" y="1078628"/>
                </a:lnTo>
                <a:lnTo>
                  <a:pt x="9626079" y="1085088"/>
                </a:lnTo>
                <a:lnTo>
                  <a:pt x="180860" y="1085088"/>
                </a:lnTo>
                <a:lnTo>
                  <a:pt x="132781" y="1078628"/>
                </a:lnTo>
                <a:lnTo>
                  <a:pt x="89577" y="1060398"/>
                </a:lnTo>
                <a:lnTo>
                  <a:pt x="52973" y="1032121"/>
                </a:lnTo>
                <a:lnTo>
                  <a:pt x="24693" y="995520"/>
                </a:lnTo>
                <a:lnTo>
                  <a:pt x="6460" y="952318"/>
                </a:lnTo>
                <a:lnTo>
                  <a:pt x="0" y="904240"/>
                </a:lnTo>
                <a:lnTo>
                  <a:pt x="0" y="18086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0536" y="5052056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9626079" y="0"/>
                </a:moveTo>
                <a:lnTo>
                  <a:pt x="180860" y="0"/>
                </a:lnTo>
                <a:lnTo>
                  <a:pt x="132781" y="6460"/>
                </a:lnTo>
                <a:lnTo>
                  <a:pt x="89577" y="24693"/>
                </a:lnTo>
                <a:lnTo>
                  <a:pt x="52973" y="52973"/>
                </a:lnTo>
                <a:lnTo>
                  <a:pt x="24693" y="89577"/>
                </a:lnTo>
                <a:lnTo>
                  <a:pt x="6460" y="132781"/>
                </a:lnTo>
                <a:lnTo>
                  <a:pt x="0" y="180860"/>
                </a:lnTo>
                <a:lnTo>
                  <a:pt x="0" y="904239"/>
                </a:lnTo>
                <a:lnTo>
                  <a:pt x="6460" y="952318"/>
                </a:lnTo>
                <a:lnTo>
                  <a:pt x="24693" y="995520"/>
                </a:lnTo>
                <a:lnTo>
                  <a:pt x="52973" y="1032121"/>
                </a:lnTo>
                <a:lnTo>
                  <a:pt x="89577" y="1060398"/>
                </a:lnTo>
                <a:lnTo>
                  <a:pt x="132781" y="1078628"/>
                </a:lnTo>
                <a:lnTo>
                  <a:pt x="180860" y="1085087"/>
                </a:lnTo>
                <a:lnTo>
                  <a:pt x="9626079" y="1085087"/>
                </a:lnTo>
                <a:lnTo>
                  <a:pt x="9674158" y="1078628"/>
                </a:lnTo>
                <a:lnTo>
                  <a:pt x="9717362" y="1060398"/>
                </a:lnTo>
                <a:lnTo>
                  <a:pt x="9753966" y="1032121"/>
                </a:lnTo>
                <a:lnTo>
                  <a:pt x="9782246" y="995520"/>
                </a:lnTo>
                <a:lnTo>
                  <a:pt x="9800479" y="952318"/>
                </a:lnTo>
                <a:lnTo>
                  <a:pt x="9806940" y="904239"/>
                </a:lnTo>
                <a:lnTo>
                  <a:pt x="9806940" y="180860"/>
                </a:lnTo>
                <a:lnTo>
                  <a:pt x="9800479" y="132781"/>
                </a:lnTo>
                <a:lnTo>
                  <a:pt x="9782246" y="89577"/>
                </a:lnTo>
                <a:lnTo>
                  <a:pt x="9753966" y="52973"/>
                </a:lnTo>
                <a:lnTo>
                  <a:pt x="9717362" y="24693"/>
                </a:lnTo>
                <a:lnTo>
                  <a:pt x="9674158" y="6460"/>
                </a:lnTo>
                <a:lnTo>
                  <a:pt x="9626079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0536" y="5052056"/>
            <a:ext cx="9806940" cy="1085215"/>
          </a:xfrm>
          <a:custGeom>
            <a:avLst/>
            <a:gdLst/>
            <a:ahLst/>
            <a:cxnLst/>
            <a:rect l="l" t="t" r="r" b="b"/>
            <a:pathLst>
              <a:path w="9806940" h="1085214">
                <a:moveTo>
                  <a:pt x="0" y="180860"/>
                </a:moveTo>
                <a:lnTo>
                  <a:pt x="6460" y="132781"/>
                </a:lnTo>
                <a:lnTo>
                  <a:pt x="24693" y="89577"/>
                </a:lnTo>
                <a:lnTo>
                  <a:pt x="52973" y="52973"/>
                </a:lnTo>
                <a:lnTo>
                  <a:pt x="89577" y="24693"/>
                </a:lnTo>
                <a:lnTo>
                  <a:pt x="132781" y="6460"/>
                </a:lnTo>
                <a:lnTo>
                  <a:pt x="180860" y="0"/>
                </a:lnTo>
                <a:lnTo>
                  <a:pt x="9626079" y="0"/>
                </a:lnTo>
                <a:lnTo>
                  <a:pt x="9674158" y="6460"/>
                </a:lnTo>
                <a:lnTo>
                  <a:pt x="9717362" y="24693"/>
                </a:lnTo>
                <a:lnTo>
                  <a:pt x="9753966" y="52973"/>
                </a:lnTo>
                <a:lnTo>
                  <a:pt x="9782246" y="89577"/>
                </a:lnTo>
                <a:lnTo>
                  <a:pt x="9800479" y="132781"/>
                </a:lnTo>
                <a:lnTo>
                  <a:pt x="9806940" y="180860"/>
                </a:lnTo>
                <a:lnTo>
                  <a:pt x="9806940" y="904239"/>
                </a:lnTo>
                <a:lnTo>
                  <a:pt x="9800479" y="952318"/>
                </a:lnTo>
                <a:lnTo>
                  <a:pt x="9782246" y="995520"/>
                </a:lnTo>
                <a:lnTo>
                  <a:pt x="9753966" y="1032121"/>
                </a:lnTo>
                <a:lnTo>
                  <a:pt x="9717362" y="1060398"/>
                </a:lnTo>
                <a:lnTo>
                  <a:pt x="9674158" y="1078628"/>
                </a:lnTo>
                <a:lnTo>
                  <a:pt x="9626079" y="1085087"/>
                </a:lnTo>
                <a:lnTo>
                  <a:pt x="180860" y="1085087"/>
                </a:lnTo>
                <a:lnTo>
                  <a:pt x="132781" y="1078628"/>
                </a:lnTo>
                <a:lnTo>
                  <a:pt x="89577" y="1060398"/>
                </a:lnTo>
                <a:lnTo>
                  <a:pt x="52973" y="1032121"/>
                </a:lnTo>
                <a:lnTo>
                  <a:pt x="24693" y="995520"/>
                </a:lnTo>
                <a:lnTo>
                  <a:pt x="6460" y="952318"/>
                </a:lnTo>
                <a:lnTo>
                  <a:pt x="0" y="904239"/>
                </a:lnTo>
                <a:lnTo>
                  <a:pt x="0" y="18086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57344" y="1497536"/>
            <a:ext cx="9518015" cy="437769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701675">
              <a:lnSpc>
                <a:spcPts val="2270"/>
              </a:lnSpc>
              <a:spcBef>
                <a:spcPts val="285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ActionResult</a:t>
            </a:r>
            <a:r>
              <a:rPr dirty="0" sz="2000" spc="-7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signifies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result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action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methods or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return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types of action  methods that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described in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System.Web.MVC</a:t>
            </a:r>
            <a:r>
              <a:rPr dirty="0" sz="20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namespace.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indent="64135">
              <a:lnSpc>
                <a:spcPts val="2240"/>
              </a:lnSpc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ActionResult</a:t>
            </a:r>
            <a:r>
              <a:rPr dirty="0" sz="2000" spc="-84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an abstract class,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which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serves as a base class for various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types of  action</a:t>
            </a:r>
            <a:r>
              <a:rPr dirty="0" sz="2000" spc="-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results.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return value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action method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a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view,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which is derived from</a:t>
            </a:r>
            <a:r>
              <a:rPr dirty="0" sz="20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ViewResult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20"/>
              </a:lnSpc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base</a:t>
            </a:r>
            <a:r>
              <a:rPr dirty="0" sz="2000" spc="-1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class.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64515">
              <a:lnSpc>
                <a:spcPts val="2270"/>
              </a:lnSpc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custom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ActionResult</a:t>
            </a:r>
            <a:r>
              <a:rPr dirty="0" sz="2000" spc="-7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return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type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developed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by creating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class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that  inherits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from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ActionResult</a:t>
            </a:r>
            <a:r>
              <a:rPr dirty="0" sz="2000" spc="-7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abstract class.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2" name="object 1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169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ASP.NET MVC ActionResult</a:t>
            </a:r>
            <a:r>
              <a:rPr dirty="0" sz="3200" spc="-95"/>
              <a:t> </a:t>
            </a:r>
            <a:r>
              <a:rPr dirty="0" sz="3200"/>
              <a:t>(2-3)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1498" y="1900313"/>
            <a:ext cx="3333115" cy="1170940"/>
          </a:xfrm>
          <a:custGeom>
            <a:avLst/>
            <a:gdLst/>
            <a:ahLst/>
            <a:cxnLst/>
            <a:rect l="l" t="t" r="r" b="b"/>
            <a:pathLst>
              <a:path w="3333115" h="1170939">
                <a:moveTo>
                  <a:pt x="0" y="0"/>
                </a:moveTo>
                <a:lnTo>
                  <a:pt x="3332848" y="0"/>
                </a:lnTo>
                <a:lnTo>
                  <a:pt x="3332848" y="1170762"/>
                </a:lnTo>
                <a:lnTo>
                  <a:pt x="0" y="117076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4333" y="1900313"/>
            <a:ext cx="3739515" cy="1170940"/>
          </a:xfrm>
          <a:custGeom>
            <a:avLst/>
            <a:gdLst/>
            <a:ahLst/>
            <a:cxnLst/>
            <a:rect l="l" t="t" r="r" b="b"/>
            <a:pathLst>
              <a:path w="3739515" h="1170939">
                <a:moveTo>
                  <a:pt x="0" y="0"/>
                </a:moveTo>
                <a:lnTo>
                  <a:pt x="3739248" y="0"/>
                </a:lnTo>
                <a:lnTo>
                  <a:pt x="3739248" y="1170762"/>
                </a:lnTo>
                <a:lnTo>
                  <a:pt x="0" y="117076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23582" y="1900313"/>
            <a:ext cx="4817110" cy="1170940"/>
          </a:xfrm>
          <a:custGeom>
            <a:avLst/>
            <a:gdLst/>
            <a:ahLst/>
            <a:cxnLst/>
            <a:rect l="l" t="t" r="r" b="b"/>
            <a:pathLst>
              <a:path w="4817109" h="1170939">
                <a:moveTo>
                  <a:pt x="0" y="0"/>
                </a:moveTo>
                <a:lnTo>
                  <a:pt x="4816932" y="0"/>
                </a:lnTo>
                <a:lnTo>
                  <a:pt x="4816932" y="1170762"/>
                </a:lnTo>
                <a:lnTo>
                  <a:pt x="0" y="117076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498" y="4187850"/>
            <a:ext cx="3333115" cy="737870"/>
          </a:xfrm>
          <a:custGeom>
            <a:avLst/>
            <a:gdLst/>
            <a:ahLst/>
            <a:cxnLst/>
            <a:rect l="l" t="t" r="r" b="b"/>
            <a:pathLst>
              <a:path w="3333115" h="737870">
                <a:moveTo>
                  <a:pt x="0" y="0"/>
                </a:moveTo>
                <a:lnTo>
                  <a:pt x="3332848" y="0"/>
                </a:lnTo>
                <a:lnTo>
                  <a:pt x="3332848" y="737679"/>
                </a:lnTo>
                <a:lnTo>
                  <a:pt x="0" y="73767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4333" y="4187850"/>
            <a:ext cx="3739515" cy="737870"/>
          </a:xfrm>
          <a:custGeom>
            <a:avLst/>
            <a:gdLst/>
            <a:ahLst/>
            <a:cxnLst/>
            <a:rect l="l" t="t" r="r" b="b"/>
            <a:pathLst>
              <a:path w="3739515" h="737870">
                <a:moveTo>
                  <a:pt x="0" y="0"/>
                </a:moveTo>
                <a:lnTo>
                  <a:pt x="3739248" y="0"/>
                </a:lnTo>
                <a:lnTo>
                  <a:pt x="3739248" y="737679"/>
                </a:lnTo>
                <a:lnTo>
                  <a:pt x="0" y="73767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23582" y="4187850"/>
            <a:ext cx="4817110" cy="737870"/>
          </a:xfrm>
          <a:custGeom>
            <a:avLst/>
            <a:gdLst/>
            <a:ahLst/>
            <a:cxnLst/>
            <a:rect l="l" t="t" r="r" b="b"/>
            <a:pathLst>
              <a:path w="4817109" h="737870">
                <a:moveTo>
                  <a:pt x="0" y="0"/>
                </a:moveTo>
                <a:lnTo>
                  <a:pt x="4816932" y="0"/>
                </a:lnTo>
                <a:lnTo>
                  <a:pt x="4816932" y="737679"/>
                </a:lnTo>
                <a:lnTo>
                  <a:pt x="0" y="737679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1498" y="5512041"/>
            <a:ext cx="3333115" cy="717550"/>
          </a:xfrm>
          <a:custGeom>
            <a:avLst/>
            <a:gdLst/>
            <a:ahLst/>
            <a:cxnLst/>
            <a:rect l="l" t="t" r="r" b="b"/>
            <a:pathLst>
              <a:path w="3333115" h="717550">
                <a:moveTo>
                  <a:pt x="0" y="0"/>
                </a:moveTo>
                <a:lnTo>
                  <a:pt x="3332848" y="0"/>
                </a:lnTo>
                <a:lnTo>
                  <a:pt x="3332848" y="717550"/>
                </a:lnTo>
                <a:lnTo>
                  <a:pt x="0" y="7175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84333" y="5512041"/>
            <a:ext cx="3739515" cy="717550"/>
          </a:xfrm>
          <a:custGeom>
            <a:avLst/>
            <a:gdLst/>
            <a:ahLst/>
            <a:cxnLst/>
            <a:rect l="l" t="t" r="r" b="b"/>
            <a:pathLst>
              <a:path w="3739515" h="717550">
                <a:moveTo>
                  <a:pt x="0" y="0"/>
                </a:moveTo>
                <a:lnTo>
                  <a:pt x="3739248" y="0"/>
                </a:lnTo>
                <a:lnTo>
                  <a:pt x="3739248" y="717550"/>
                </a:lnTo>
                <a:lnTo>
                  <a:pt x="0" y="7175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23582" y="5512041"/>
            <a:ext cx="4817110" cy="717550"/>
          </a:xfrm>
          <a:custGeom>
            <a:avLst/>
            <a:gdLst/>
            <a:ahLst/>
            <a:cxnLst/>
            <a:rect l="l" t="t" r="r" b="b"/>
            <a:pathLst>
              <a:path w="4817109" h="717550">
                <a:moveTo>
                  <a:pt x="0" y="0"/>
                </a:moveTo>
                <a:lnTo>
                  <a:pt x="4816932" y="0"/>
                </a:lnTo>
                <a:lnTo>
                  <a:pt x="4816932" y="717550"/>
                </a:lnTo>
                <a:lnTo>
                  <a:pt x="0" y="717550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143" y="1141644"/>
            <a:ext cx="11901805" cy="0"/>
          </a:xfrm>
          <a:custGeom>
            <a:avLst/>
            <a:gdLst/>
            <a:ahLst/>
            <a:cxnLst/>
            <a:rect l="l" t="t" r="r" b="b"/>
            <a:pathLst>
              <a:path w="11901805" h="0">
                <a:moveTo>
                  <a:pt x="0" y="0"/>
                </a:moveTo>
                <a:lnTo>
                  <a:pt x="11901716" y="0"/>
                </a:lnTo>
              </a:path>
            </a:pathLst>
          </a:custGeom>
          <a:ln w="12700">
            <a:solidFill>
              <a:srgbClr val="C05A3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45143" y="1141641"/>
          <a:ext cx="11908155" cy="529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7220"/>
                <a:gridCol w="3705225"/>
                <a:gridCol w="5026660"/>
              </a:tblGrid>
              <a:tr h="391350">
                <a:tc>
                  <a:txBody>
                    <a:bodyPr/>
                    <a:lstStyle/>
                    <a:p>
                      <a:pPr marL="713740">
                        <a:lnSpc>
                          <a:spcPts val="279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r>
                        <a:rPr dirty="0" sz="2400" spc="-4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Result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marL="97472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Helper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Method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8279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Description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E791F"/>
                    </a:solidFill>
                  </a:tcPr>
                </a:tc>
              </a:tr>
              <a:tr h="367322">
                <a:tc>
                  <a:txBody>
                    <a:bodyPr/>
                    <a:lstStyle/>
                    <a:p>
                      <a:pPr marL="60960">
                        <a:lnSpc>
                          <a:spcPts val="255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255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2600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Displays a view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 an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online</a:t>
                      </a:r>
                      <a:r>
                        <a:rPr dirty="0" sz="2200" spc="-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page.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170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PartialViewResult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PartialView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3175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71145" marR="53975">
                        <a:lnSpc>
                          <a:spcPct val="106800"/>
                        </a:lnSpc>
                        <a:spcBef>
                          <a:spcPts val="114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Displays a partial view, 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which 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describes a fraction of a view that </a:t>
                      </a:r>
                      <a:r>
                        <a:rPr dirty="0" sz="22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can 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be extended inside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another</a:t>
                      </a:r>
                      <a:r>
                        <a:rPr dirty="0" sz="2200" spc="-6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view.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14604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116774">
                <a:tc>
                  <a:txBody>
                    <a:bodyPr/>
                    <a:lstStyle/>
                    <a:p>
                      <a:pPr marL="60960" marR="565785">
                        <a:lnSpc>
                          <a:spcPct val="107300"/>
                        </a:lnSpc>
                        <a:spcBef>
                          <a:spcPts val="125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ir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tT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ute 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63525">
                        <a:lnSpc>
                          <a:spcPct val="107300"/>
                        </a:lnSpc>
                        <a:spcBef>
                          <a:spcPts val="125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RedirectToAction</a:t>
                      </a:r>
                      <a:r>
                        <a:rPr dirty="0" sz="2200" spc="-6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or  RedirectToRoute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59385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Diverts to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another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r>
                        <a:rPr dirty="0" sz="2200" spc="-6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method.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381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73767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RedirectResult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Redirect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73355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Diverts to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another</a:t>
                      </a:r>
                      <a:r>
                        <a:rPr dirty="0" sz="2200" spc="-3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method by using its</a:t>
                      </a:r>
                      <a:r>
                        <a:rPr dirty="0" sz="2200" spc="-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URL.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58649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JavaScriptResult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JavaScript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Returns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an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executable</a:t>
                      </a:r>
                      <a:r>
                        <a:rPr dirty="0" sz="2200" spc="-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script.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104139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71756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ContentResult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63195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63195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Results in a user-defined</a:t>
                      </a:r>
                      <a:r>
                        <a:rPr dirty="0" sz="2200" spc="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content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type.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9570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4" name="object 1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243" y="1092708"/>
          <a:ext cx="12085955" cy="534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870"/>
                <a:gridCol w="4598670"/>
                <a:gridCol w="4570095"/>
              </a:tblGrid>
              <a:tr h="83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1EB8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1EB8C1"/>
                    </a:solidFill>
                  </a:tcPr>
                </a:tc>
              </a:tr>
              <a:tr h="391346">
                <a:tc>
                  <a:txBody>
                    <a:bodyPr/>
                    <a:lstStyle/>
                    <a:p>
                      <a:pPr marL="538480">
                        <a:lnSpc>
                          <a:spcPts val="279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r>
                        <a:rPr dirty="0" sz="2400" spc="-4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Result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3505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Helper</a:t>
                      </a:r>
                      <a:r>
                        <a:rPr dirty="0" sz="2400" spc="-1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Method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2795"/>
                        </a:lnSpc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Description</a:t>
                      </a:r>
                      <a:endParaRPr sz="24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EE791F"/>
                    </a:solidFill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60960">
                        <a:lnSpc>
                          <a:spcPts val="2515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HttpNotFoundResu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HttpNotFound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6383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Shows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that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 requested</a:t>
                      </a:r>
                      <a:r>
                        <a:rPr dirty="0" sz="2200" spc="-7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resource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was not</a:t>
                      </a:r>
                      <a:r>
                        <a:rPr dirty="0" sz="22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found.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FileResult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6383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Returns a binary result to write to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dirty="0" sz="2200" spc="-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outcome.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FileStreamResult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2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Controller.File(Stream,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44780" marR="7239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String) 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-6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Controller.File  Stream, String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String)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Communicates the</a:t>
                      </a:r>
                      <a:r>
                        <a:rPr dirty="0" sz="2200" spc="-4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binary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80010" marR="349885">
                        <a:lnSpc>
                          <a:spcPct val="106800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content to the response through a  stream.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076324">
                <a:tc>
                  <a:txBody>
                    <a:bodyPr/>
                    <a:lstStyle/>
                    <a:p>
                      <a:pPr marL="60960" marR="137160">
                        <a:lnSpc>
                          <a:spcPct val="107300"/>
                        </a:lnSpc>
                        <a:spcBef>
                          <a:spcPts val="1095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Fi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eC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es</a:t>
                      </a:r>
                      <a:r>
                        <a:rPr dirty="0" sz="2200" spc="1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l  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52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Controller.File(Byte[],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44780" marR="7239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String) </a:t>
                      </a:r>
                      <a:r>
                        <a:rPr dirty="0" sz="2200" spc="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-6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Controller.File  (Byte[], String,</a:t>
                      </a:r>
                      <a:r>
                        <a:rPr dirty="0" sz="2200" spc="-1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String)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538480">
                        <a:lnSpc>
                          <a:spcPct val="106800"/>
                        </a:lnSpc>
                        <a:spcBef>
                          <a:spcPts val="116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Communicates the contents of</a:t>
                      </a:r>
                      <a:r>
                        <a:rPr dirty="0" sz="2200" spc="-8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 binary file to the</a:t>
                      </a:r>
                      <a:r>
                        <a:rPr dirty="0" sz="2200" spc="-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response.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14732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220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EmptyResult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(None)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565"/>
                        </a:lnSpc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Displays a return value if the</a:t>
                      </a:r>
                      <a:r>
                        <a:rPr dirty="0" sz="22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action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method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must return a null result</a:t>
                      </a:r>
                      <a:r>
                        <a:rPr dirty="0" sz="22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2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(void).</a:t>
                      </a:r>
                      <a:endParaRPr sz="2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</a:tr>
              <a:tr h="195710">
                <a:tc gridSpan="3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C05A39"/>
                          </a:solidFill>
                          <a:latin typeface="Book Antiqua"/>
                          <a:cs typeface="Book Antiqua"/>
                        </a:rPr>
                        <a:t>ActionResult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6169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ASP.NET MVC ActionResult</a:t>
            </a:r>
            <a:r>
              <a:rPr dirty="0" sz="3200" spc="-95"/>
              <a:t> </a:t>
            </a:r>
            <a:r>
              <a:rPr dirty="0" sz="3200"/>
              <a:t>(3-3)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5920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Comparison </a:t>
            </a:r>
            <a:r>
              <a:rPr dirty="0" sz="3200"/>
              <a:t>between Web API and</a:t>
            </a:r>
            <a:r>
              <a:rPr dirty="0" sz="3200" spc="-35"/>
              <a:t> </a:t>
            </a:r>
            <a:r>
              <a:rPr dirty="0" sz="3200"/>
              <a:t>SOAP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985516" y="2231135"/>
            <a:ext cx="6598919" cy="3550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4976" y="2610611"/>
            <a:ext cx="1905" cy="2792095"/>
          </a:xfrm>
          <a:custGeom>
            <a:avLst/>
            <a:gdLst/>
            <a:ahLst/>
            <a:cxnLst/>
            <a:rect l="l" t="t" r="r" b="b"/>
            <a:pathLst>
              <a:path w="1904" h="2792095">
                <a:moveTo>
                  <a:pt x="0" y="0"/>
                </a:moveTo>
                <a:lnTo>
                  <a:pt x="1524" y="2791968"/>
                </a:lnTo>
              </a:path>
            </a:pathLst>
          </a:custGeom>
          <a:ln w="6096">
            <a:solidFill>
              <a:srgbClr val="C2DE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88236" y="2533171"/>
            <a:ext cx="2517775" cy="222758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382270">
              <a:lnSpc>
                <a:spcPct val="93100"/>
              </a:lnSpc>
              <a:spcBef>
                <a:spcPts val="295"/>
              </a:spcBef>
              <a:buFont typeface="Wingdings"/>
              <a:buChar char=""/>
              <a:tabLst>
                <a:tab pos="229235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Simple Object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Access</a:t>
            </a:r>
            <a:r>
              <a:rPr dirty="0" sz="2400" spc="-9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Protocol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(SOAP)</a:t>
            </a:r>
            <a:endParaRPr sz="2400">
              <a:latin typeface="Book Antiqua"/>
              <a:cs typeface="Book Antiqua"/>
            </a:endParaRPr>
          </a:p>
          <a:p>
            <a:pPr marL="12700" marR="5080">
              <a:lnSpc>
                <a:spcPct val="93100"/>
              </a:lnSpc>
              <a:spcBef>
                <a:spcPts val="1055"/>
              </a:spcBef>
              <a:buFont typeface="Wingdings"/>
              <a:buChar char=""/>
              <a:tabLst>
                <a:tab pos="229235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Re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pr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ese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ntatio</a:t>
            </a:r>
            <a:r>
              <a:rPr dirty="0" sz="2400" spc="-1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al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State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Transfer  (REST)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734" y="2533171"/>
            <a:ext cx="2520950" cy="10725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  <a:spcBef>
                <a:spcPts val="29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Of late, it has</a:t>
            </a:r>
            <a:r>
              <a:rPr dirty="0" sz="24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been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overshadowed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 REST.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9345" y="1275588"/>
            <a:ext cx="2071370" cy="4162425"/>
          </a:xfrm>
          <a:custGeom>
            <a:avLst/>
            <a:gdLst/>
            <a:ahLst/>
            <a:cxnLst/>
            <a:rect l="l" t="t" r="r" b="b"/>
            <a:pathLst>
              <a:path w="2071370" h="4162425">
                <a:moveTo>
                  <a:pt x="1551571" y="1256334"/>
                </a:moveTo>
                <a:lnTo>
                  <a:pt x="519544" y="1256334"/>
                </a:lnTo>
                <a:lnTo>
                  <a:pt x="519544" y="4162044"/>
                </a:lnTo>
                <a:lnTo>
                  <a:pt x="1551571" y="4162044"/>
                </a:lnTo>
                <a:lnTo>
                  <a:pt x="1551571" y="1256334"/>
                </a:lnTo>
                <a:close/>
              </a:path>
              <a:path w="2071370" h="4162425">
                <a:moveTo>
                  <a:pt x="1035557" y="0"/>
                </a:moveTo>
                <a:lnTo>
                  <a:pt x="0" y="1256334"/>
                </a:lnTo>
                <a:lnTo>
                  <a:pt x="2071115" y="1256334"/>
                </a:lnTo>
                <a:lnTo>
                  <a:pt x="1035557" y="0"/>
                </a:lnTo>
                <a:close/>
              </a:path>
            </a:pathLst>
          </a:custGeom>
          <a:solidFill>
            <a:srgbClr val="C2DE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9345" y="1275588"/>
            <a:ext cx="2071370" cy="4162425"/>
          </a:xfrm>
          <a:custGeom>
            <a:avLst/>
            <a:gdLst/>
            <a:ahLst/>
            <a:cxnLst/>
            <a:rect l="l" t="t" r="r" b="b"/>
            <a:pathLst>
              <a:path w="2071370" h="4162425">
                <a:moveTo>
                  <a:pt x="519544" y="4162044"/>
                </a:moveTo>
                <a:lnTo>
                  <a:pt x="519544" y="1256334"/>
                </a:lnTo>
                <a:lnTo>
                  <a:pt x="0" y="1256334"/>
                </a:lnTo>
                <a:lnTo>
                  <a:pt x="1035557" y="0"/>
                </a:lnTo>
                <a:lnTo>
                  <a:pt x="2071115" y="1256334"/>
                </a:lnTo>
                <a:lnTo>
                  <a:pt x="1551571" y="1256334"/>
                </a:lnTo>
                <a:lnTo>
                  <a:pt x="1551571" y="4162044"/>
                </a:lnTo>
                <a:lnTo>
                  <a:pt x="519544" y="4162044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54797" y="1964995"/>
            <a:ext cx="901065" cy="3290570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algn="r" marL="12700" marR="5080" indent="1270">
              <a:lnSpc>
                <a:spcPts val="2230"/>
              </a:lnSpc>
              <a:spcBef>
                <a:spcPts val="165"/>
              </a:spcBef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There 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two</a:t>
            </a:r>
            <a:r>
              <a:rPr dirty="0" sz="2000" spc="-6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different</a:t>
            </a:r>
            <a:r>
              <a:rPr dirty="0" sz="2000" spc="-4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types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communication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protocols</a:t>
            </a:r>
            <a:r>
              <a:rPr dirty="0" sz="20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endParaRPr sz="2000">
              <a:latin typeface="Book Antiqua"/>
              <a:cs typeface="Book Antiqua"/>
            </a:endParaRPr>
          </a:p>
          <a:p>
            <a:pPr algn="r" marR="5715">
              <a:lnSpc>
                <a:spcPts val="2200"/>
              </a:lnSpc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Web</a:t>
            </a:r>
            <a:r>
              <a:rPr dirty="0" sz="2000" spc="-10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services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50910" y="2412492"/>
            <a:ext cx="1762125" cy="4043679"/>
          </a:xfrm>
          <a:custGeom>
            <a:avLst/>
            <a:gdLst/>
            <a:ahLst/>
            <a:cxnLst/>
            <a:rect l="l" t="t" r="r" b="b"/>
            <a:pathLst>
              <a:path w="1762125" h="4043679">
                <a:moveTo>
                  <a:pt x="1761744" y="2974505"/>
                </a:moveTo>
                <a:lnTo>
                  <a:pt x="0" y="2974505"/>
                </a:lnTo>
                <a:lnTo>
                  <a:pt x="880872" y="4043172"/>
                </a:lnTo>
                <a:lnTo>
                  <a:pt x="1761744" y="2974505"/>
                </a:lnTo>
                <a:close/>
              </a:path>
              <a:path w="1762125" h="4043679">
                <a:moveTo>
                  <a:pt x="1319809" y="0"/>
                </a:moveTo>
                <a:lnTo>
                  <a:pt x="441934" y="0"/>
                </a:lnTo>
                <a:lnTo>
                  <a:pt x="441934" y="2974505"/>
                </a:lnTo>
                <a:lnTo>
                  <a:pt x="1319809" y="2974505"/>
                </a:lnTo>
                <a:lnTo>
                  <a:pt x="1319809" y="0"/>
                </a:lnTo>
                <a:close/>
              </a:path>
            </a:pathLst>
          </a:custGeom>
          <a:solidFill>
            <a:srgbClr val="C2DE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50910" y="2412492"/>
            <a:ext cx="1762125" cy="4043679"/>
          </a:xfrm>
          <a:custGeom>
            <a:avLst/>
            <a:gdLst/>
            <a:ahLst/>
            <a:cxnLst/>
            <a:rect l="l" t="t" r="r" b="b"/>
            <a:pathLst>
              <a:path w="1762125" h="4043679">
                <a:moveTo>
                  <a:pt x="1319809" y="0"/>
                </a:moveTo>
                <a:lnTo>
                  <a:pt x="1319809" y="2974505"/>
                </a:lnTo>
                <a:lnTo>
                  <a:pt x="1761744" y="2974505"/>
                </a:lnTo>
                <a:lnTo>
                  <a:pt x="880872" y="4043172"/>
                </a:lnTo>
                <a:lnTo>
                  <a:pt x="0" y="2974505"/>
                </a:lnTo>
                <a:lnTo>
                  <a:pt x="441934" y="2974505"/>
                </a:lnTo>
                <a:lnTo>
                  <a:pt x="441934" y="0"/>
                </a:lnTo>
                <a:lnTo>
                  <a:pt x="1319809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35706" y="2568102"/>
            <a:ext cx="811530" cy="3302000"/>
          </a:xfrm>
          <a:prstGeom prst="rect">
            <a:avLst/>
          </a:prstGeom>
        </p:spPr>
        <p:txBody>
          <a:bodyPr wrap="square" lIns="0" tIns="18415" rIns="0" bIns="0" rtlCol="0" vert="vert">
            <a:spAutoFit/>
          </a:bodyPr>
          <a:lstStyle/>
          <a:p>
            <a:pPr algn="r" marL="12700" marR="5080" indent="118745">
              <a:lnSpc>
                <a:spcPts val="2020"/>
              </a:lnSpc>
              <a:spcBef>
                <a:spcPts val="145"/>
              </a:spcBef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SOAP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was used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in</a:t>
            </a:r>
            <a:r>
              <a:rPr dirty="0" sz="1800" spc="-6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Web</a:t>
            </a:r>
            <a:r>
              <a:rPr dirty="0" sz="1800" spc="-2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service </a:t>
            </a:r>
            <a:r>
              <a:rPr dirty="0" sz="18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interfaces </a:t>
            </a: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standard</a:t>
            </a:r>
            <a:r>
              <a:rPr dirty="0" sz="1800" spc="-1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protocol</a:t>
            </a:r>
            <a:endParaRPr sz="1800">
              <a:latin typeface="Book Antiqua"/>
              <a:cs typeface="Book Antiqua"/>
            </a:endParaRPr>
          </a:p>
          <a:p>
            <a:pPr algn="r" marR="6350">
              <a:lnSpc>
                <a:spcPts val="1955"/>
              </a:lnSpc>
            </a:pPr>
            <a:r>
              <a:rPr dirty="0" sz="1800">
                <a:solidFill>
                  <a:srgbClr val="585858"/>
                </a:solidFill>
                <a:latin typeface="Book Antiqua"/>
                <a:cs typeface="Book Antiqua"/>
              </a:rPr>
              <a:t>for a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long</a:t>
            </a:r>
            <a:r>
              <a:rPr dirty="0" sz="1800" spc="-8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Book Antiqua"/>
                <a:cs typeface="Book Antiqua"/>
              </a:rPr>
              <a:t>time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13" name="object 1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6399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REST </a:t>
            </a:r>
            <a:r>
              <a:rPr dirty="0" sz="3200"/>
              <a:t>or </a:t>
            </a:r>
            <a:r>
              <a:rPr dirty="0" sz="3200" spc="-5"/>
              <a:t>RESTful</a:t>
            </a:r>
            <a:r>
              <a:rPr dirty="0" sz="3200" spc="-80"/>
              <a:t> </a:t>
            </a:r>
            <a:r>
              <a:rPr dirty="0" sz="3200"/>
              <a:t>Services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50619" y="1770888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50619" y="1770888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3"/>
                </a:lnTo>
                <a:lnTo>
                  <a:pt x="0" y="6797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67255" y="1371601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10199878" y="0"/>
                </a:moveTo>
                <a:lnTo>
                  <a:pt x="132842" y="0"/>
                </a:lnTo>
                <a:lnTo>
                  <a:pt x="90853" y="6772"/>
                </a:lnTo>
                <a:lnTo>
                  <a:pt x="54386" y="25630"/>
                </a:lnTo>
                <a:lnTo>
                  <a:pt x="25630" y="54386"/>
                </a:lnTo>
                <a:lnTo>
                  <a:pt x="6772" y="90853"/>
                </a:lnTo>
                <a:lnTo>
                  <a:pt x="0" y="132841"/>
                </a:lnTo>
                <a:lnTo>
                  <a:pt x="0" y="664209"/>
                </a:lnTo>
                <a:lnTo>
                  <a:pt x="6772" y="706198"/>
                </a:lnTo>
                <a:lnTo>
                  <a:pt x="25630" y="742665"/>
                </a:lnTo>
                <a:lnTo>
                  <a:pt x="54386" y="771421"/>
                </a:lnTo>
                <a:lnTo>
                  <a:pt x="90853" y="790279"/>
                </a:lnTo>
                <a:lnTo>
                  <a:pt x="132842" y="797051"/>
                </a:lnTo>
                <a:lnTo>
                  <a:pt x="10199878" y="797051"/>
                </a:lnTo>
                <a:lnTo>
                  <a:pt x="10241866" y="790279"/>
                </a:lnTo>
                <a:lnTo>
                  <a:pt x="10278333" y="771421"/>
                </a:lnTo>
                <a:lnTo>
                  <a:pt x="10307089" y="742665"/>
                </a:lnTo>
                <a:lnTo>
                  <a:pt x="10325947" y="706198"/>
                </a:lnTo>
                <a:lnTo>
                  <a:pt x="10332720" y="664209"/>
                </a:lnTo>
                <a:lnTo>
                  <a:pt x="10332720" y="132841"/>
                </a:lnTo>
                <a:lnTo>
                  <a:pt x="10325947" y="90853"/>
                </a:lnTo>
                <a:lnTo>
                  <a:pt x="10307089" y="54386"/>
                </a:lnTo>
                <a:lnTo>
                  <a:pt x="10278333" y="25630"/>
                </a:lnTo>
                <a:lnTo>
                  <a:pt x="10241866" y="6772"/>
                </a:lnTo>
                <a:lnTo>
                  <a:pt x="10199878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7255" y="1371601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0" y="132841"/>
                </a:moveTo>
                <a:lnTo>
                  <a:pt x="6772" y="90853"/>
                </a:lnTo>
                <a:lnTo>
                  <a:pt x="25630" y="54386"/>
                </a:lnTo>
                <a:lnTo>
                  <a:pt x="54386" y="25630"/>
                </a:lnTo>
                <a:lnTo>
                  <a:pt x="90853" y="6772"/>
                </a:lnTo>
                <a:lnTo>
                  <a:pt x="132842" y="0"/>
                </a:lnTo>
                <a:lnTo>
                  <a:pt x="10199878" y="0"/>
                </a:lnTo>
                <a:lnTo>
                  <a:pt x="10241866" y="6772"/>
                </a:lnTo>
                <a:lnTo>
                  <a:pt x="10278333" y="25630"/>
                </a:lnTo>
                <a:lnTo>
                  <a:pt x="10307089" y="54386"/>
                </a:lnTo>
                <a:lnTo>
                  <a:pt x="10325947" y="90853"/>
                </a:lnTo>
                <a:lnTo>
                  <a:pt x="10332720" y="132841"/>
                </a:lnTo>
                <a:lnTo>
                  <a:pt x="10332720" y="664209"/>
                </a:lnTo>
                <a:lnTo>
                  <a:pt x="10325947" y="706198"/>
                </a:lnTo>
                <a:lnTo>
                  <a:pt x="10307089" y="742665"/>
                </a:lnTo>
                <a:lnTo>
                  <a:pt x="10278333" y="771421"/>
                </a:lnTo>
                <a:lnTo>
                  <a:pt x="10241866" y="790279"/>
                </a:lnTo>
                <a:lnTo>
                  <a:pt x="10199878" y="797051"/>
                </a:lnTo>
                <a:lnTo>
                  <a:pt x="132842" y="797051"/>
                </a:lnTo>
                <a:lnTo>
                  <a:pt x="90853" y="790279"/>
                </a:lnTo>
                <a:lnTo>
                  <a:pt x="54386" y="771421"/>
                </a:lnTo>
                <a:lnTo>
                  <a:pt x="25630" y="742665"/>
                </a:lnTo>
                <a:lnTo>
                  <a:pt x="6772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0619" y="2994660"/>
            <a:ext cx="10852785" cy="681355"/>
          </a:xfrm>
          <a:custGeom>
            <a:avLst/>
            <a:gdLst/>
            <a:ahLst/>
            <a:cxnLst/>
            <a:rect l="l" t="t" r="r" b="b"/>
            <a:pathLst>
              <a:path w="10852785" h="681354">
                <a:moveTo>
                  <a:pt x="0" y="0"/>
                </a:moveTo>
                <a:lnTo>
                  <a:pt x="10852404" y="0"/>
                </a:lnTo>
                <a:lnTo>
                  <a:pt x="10852404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0619" y="2994660"/>
            <a:ext cx="10852785" cy="681355"/>
          </a:xfrm>
          <a:custGeom>
            <a:avLst/>
            <a:gdLst/>
            <a:ahLst/>
            <a:cxnLst/>
            <a:rect l="l" t="t" r="r" b="b"/>
            <a:pathLst>
              <a:path w="10852785" h="681354">
                <a:moveTo>
                  <a:pt x="0" y="0"/>
                </a:moveTo>
                <a:lnTo>
                  <a:pt x="10852404" y="0"/>
                </a:lnTo>
                <a:lnTo>
                  <a:pt x="10852404" y="681227"/>
                </a:lnTo>
                <a:lnTo>
                  <a:pt x="0" y="68122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AB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67255" y="2596897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10199878" y="0"/>
                </a:moveTo>
                <a:lnTo>
                  <a:pt x="132842" y="0"/>
                </a:lnTo>
                <a:lnTo>
                  <a:pt x="90853" y="6772"/>
                </a:lnTo>
                <a:lnTo>
                  <a:pt x="54386" y="25630"/>
                </a:lnTo>
                <a:lnTo>
                  <a:pt x="25630" y="54386"/>
                </a:lnTo>
                <a:lnTo>
                  <a:pt x="6772" y="90853"/>
                </a:lnTo>
                <a:lnTo>
                  <a:pt x="0" y="132841"/>
                </a:lnTo>
                <a:lnTo>
                  <a:pt x="0" y="664209"/>
                </a:lnTo>
                <a:lnTo>
                  <a:pt x="6772" y="706198"/>
                </a:lnTo>
                <a:lnTo>
                  <a:pt x="25630" y="742665"/>
                </a:lnTo>
                <a:lnTo>
                  <a:pt x="54386" y="771421"/>
                </a:lnTo>
                <a:lnTo>
                  <a:pt x="90853" y="790279"/>
                </a:lnTo>
                <a:lnTo>
                  <a:pt x="132842" y="797051"/>
                </a:lnTo>
                <a:lnTo>
                  <a:pt x="10199878" y="797051"/>
                </a:lnTo>
                <a:lnTo>
                  <a:pt x="10241866" y="790279"/>
                </a:lnTo>
                <a:lnTo>
                  <a:pt x="10278333" y="771421"/>
                </a:lnTo>
                <a:lnTo>
                  <a:pt x="10307089" y="742665"/>
                </a:lnTo>
                <a:lnTo>
                  <a:pt x="10325947" y="706198"/>
                </a:lnTo>
                <a:lnTo>
                  <a:pt x="10332720" y="664209"/>
                </a:lnTo>
                <a:lnTo>
                  <a:pt x="10332720" y="132841"/>
                </a:lnTo>
                <a:lnTo>
                  <a:pt x="10325947" y="90853"/>
                </a:lnTo>
                <a:lnTo>
                  <a:pt x="10307089" y="54386"/>
                </a:lnTo>
                <a:lnTo>
                  <a:pt x="10278333" y="25630"/>
                </a:lnTo>
                <a:lnTo>
                  <a:pt x="10241866" y="6772"/>
                </a:lnTo>
                <a:lnTo>
                  <a:pt x="10199878" y="0"/>
                </a:lnTo>
                <a:close/>
              </a:path>
            </a:pathLst>
          </a:custGeom>
          <a:solidFill>
            <a:srgbClr val="7AB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67255" y="2596897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0" y="132841"/>
                </a:moveTo>
                <a:lnTo>
                  <a:pt x="6772" y="90853"/>
                </a:lnTo>
                <a:lnTo>
                  <a:pt x="25630" y="54386"/>
                </a:lnTo>
                <a:lnTo>
                  <a:pt x="54386" y="25630"/>
                </a:lnTo>
                <a:lnTo>
                  <a:pt x="90853" y="6772"/>
                </a:lnTo>
                <a:lnTo>
                  <a:pt x="132842" y="0"/>
                </a:lnTo>
                <a:lnTo>
                  <a:pt x="10199878" y="0"/>
                </a:lnTo>
                <a:lnTo>
                  <a:pt x="10241866" y="6772"/>
                </a:lnTo>
                <a:lnTo>
                  <a:pt x="10278333" y="25630"/>
                </a:lnTo>
                <a:lnTo>
                  <a:pt x="10307089" y="54386"/>
                </a:lnTo>
                <a:lnTo>
                  <a:pt x="10325947" y="90853"/>
                </a:lnTo>
                <a:lnTo>
                  <a:pt x="10332720" y="132841"/>
                </a:lnTo>
                <a:lnTo>
                  <a:pt x="10332720" y="664209"/>
                </a:lnTo>
                <a:lnTo>
                  <a:pt x="10325947" y="706198"/>
                </a:lnTo>
                <a:lnTo>
                  <a:pt x="10307089" y="742665"/>
                </a:lnTo>
                <a:lnTo>
                  <a:pt x="10278333" y="771421"/>
                </a:lnTo>
                <a:lnTo>
                  <a:pt x="10241866" y="790279"/>
                </a:lnTo>
                <a:lnTo>
                  <a:pt x="10199878" y="797051"/>
                </a:lnTo>
                <a:lnTo>
                  <a:pt x="132842" y="797051"/>
                </a:lnTo>
                <a:lnTo>
                  <a:pt x="90853" y="790279"/>
                </a:lnTo>
                <a:lnTo>
                  <a:pt x="54386" y="771421"/>
                </a:lnTo>
                <a:lnTo>
                  <a:pt x="25630" y="742665"/>
                </a:lnTo>
                <a:lnTo>
                  <a:pt x="6772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80177" y="1432453"/>
            <a:ext cx="9709150" cy="183959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REST refers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architectural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concept which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assists in accessing and modifying Web  resources discovered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through</a:t>
            </a:r>
            <a:r>
              <a:rPr dirty="0" sz="20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URI.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718185" indent="64135">
              <a:lnSpc>
                <a:spcPts val="223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recognize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resources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on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server, REST requires each resource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have</a:t>
            </a:r>
            <a:r>
              <a:rPr dirty="0" sz="2000" spc="-1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 unique</a:t>
            </a:r>
            <a:r>
              <a:rPr dirty="0" sz="2000" spc="-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URI.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0619" y="4219955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50619" y="4219955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2D5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67255" y="3820669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10199878" y="0"/>
                </a:moveTo>
                <a:lnTo>
                  <a:pt x="132842" y="0"/>
                </a:lnTo>
                <a:lnTo>
                  <a:pt x="90853" y="6772"/>
                </a:lnTo>
                <a:lnTo>
                  <a:pt x="54386" y="25630"/>
                </a:lnTo>
                <a:lnTo>
                  <a:pt x="25630" y="54386"/>
                </a:lnTo>
                <a:lnTo>
                  <a:pt x="6772" y="90853"/>
                </a:lnTo>
                <a:lnTo>
                  <a:pt x="0" y="132841"/>
                </a:lnTo>
                <a:lnTo>
                  <a:pt x="0" y="664209"/>
                </a:lnTo>
                <a:lnTo>
                  <a:pt x="6772" y="706198"/>
                </a:lnTo>
                <a:lnTo>
                  <a:pt x="25630" y="742665"/>
                </a:lnTo>
                <a:lnTo>
                  <a:pt x="54386" y="771421"/>
                </a:lnTo>
                <a:lnTo>
                  <a:pt x="90853" y="790279"/>
                </a:lnTo>
                <a:lnTo>
                  <a:pt x="132842" y="797051"/>
                </a:lnTo>
                <a:lnTo>
                  <a:pt x="10199878" y="797051"/>
                </a:lnTo>
                <a:lnTo>
                  <a:pt x="10241866" y="790279"/>
                </a:lnTo>
                <a:lnTo>
                  <a:pt x="10278333" y="771421"/>
                </a:lnTo>
                <a:lnTo>
                  <a:pt x="10307089" y="742665"/>
                </a:lnTo>
                <a:lnTo>
                  <a:pt x="10325947" y="706198"/>
                </a:lnTo>
                <a:lnTo>
                  <a:pt x="10332720" y="664209"/>
                </a:lnTo>
                <a:lnTo>
                  <a:pt x="10332720" y="132841"/>
                </a:lnTo>
                <a:lnTo>
                  <a:pt x="10325947" y="90853"/>
                </a:lnTo>
                <a:lnTo>
                  <a:pt x="10307089" y="54386"/>
                </a:lnTo>
                <a:lnTo>
                  <a:pt x="10278333" y="25630"/>
                </a:lnTo>
                <a:lnTo>
                  <a:pt x="10241866" y="6772"/>
                </a:lnTo>
                <a:lnTo>
                  <a:pt x="10199878" y="0"/>
                </a:lnTo>
                <a:close/>
              </a:path>
            </a:pathLst>
          </a:custGeom>
          <a:solidFill>
            <a:srgbClr val="62D5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7255" y="3820669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0" y="132841"/>
                </a:moveTo>
                <a:lnTo>
                  <a:pt x="6772" y="90853"/>
                </a:lnTo>
                <a:lnTo>
                  <a:pt x="25630" y="54386"/>
                </a:lnTo>
                <a:lnTo>
                  <a:pt x="54386" y="25630"/>
                </a:lnTo>
                <a:lnTo>
                  <a:pt x="90853" y="6772"/>
                </a:lnTo>
                <a:lnTo>
                  <a:pt x="132842" y="0"/>
                </a:lnTo>
                <a:lnTo>
                  <a:pt x="10199878" y="0"/>
                </a:lnTo>
                <a:lnTo>
                  <a:pt x="10241866" y="6772"/>
                </a:lnTo>
                <a:lnTo>
                  <a:pt x="10278333" y="25630"/>
                </a:lnTo>
                <a:lnTo>
                  <a:pt x="10307089" y="54386"/>
                </a:lnTo>
                <a:lnTo>
                  <a:pt x="10325947" y="90853"/>
                </a:lnTo>
                <a:lnTo>
                  <a:pt x="10332720" y="132841"/>
                </a:lnTo>
                <a:lnTo>
                  <a:pt x="10332720" y="664209"/>
                </a:lnTo>
                <a:lnTo>
                  <a:pt x="10325947" y="706198"/>
                </a:lnTo>
                <a:lnTo>
                  <a:pt x="10307089" y="742665"/>
                </a:lnTo>
                <a:lnTo>
                  <a:pt x="10278333" y="771421"/>
                </a:lnTo>
                <a:lnTo>
                  <a:pt x="10241866" y="790279"/>
                </a:lnTo>
                <a:lnTo>
                  <a:pt x="10199878" y="797051"/>
                </a:lnTo>
                <a:lnTo>
                  <a:pt x="132842" y="797051"/>
                </a:lnTo>
                <a:lnTo>
                  <a:pt x="90853" y="790279"/>
                </a:lnTo>
                <a:lnTo>
                  <a:pt x="54386" y="771421"/>
                </a:lnTo>
                <a:lnTo>
                  <a:pt x="25630" y="742665"/>
                </a:lnTo>
                <a:lnTo>
                  <a:pt x="6772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80305" y="4023942"/>
            <a:ext cx="7306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It returns the output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formats,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such as XML, HTML, and</a:t>
            </a:r>
            <a:r>
              <a:rPr dirty="0" sz="20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JSON.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0619" y="5445252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0619" y="5445252"/>
            <a:ext cx="10852785" cy="680085"/>
          </a:xfrm>
          <a:custGeom>
            <a:avLst/>
            <a:gdLst/>
            <a:ahLst/>
            <a:cxnLst/>
            <a:rect l="l" t="t" r="r" b="b"/>
            <a:pathLst>
              <a:path w="10852785" h="680085">
                <a:moveTo>
                  <a:pt x="0" y="0"/>
                </a:moveTo>
                <a:lnTo>
                  <a:pt x="10852404" y="0"/>
                </a:lnTo>
                <a:lnTo>
                  <a:pt x="10852404" y="679704"/>
                </a:lnTo>
                <a:lnTo>
                  <a:pt x="0" y="67970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7255" y="5045965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10199878" y="0"/>
                </a:moveTo>
                <a:lnTo>
                  <a:pt x="132842" y="0"/>
                </a:lnTo>
                <a:lnTo>
                  <a:pt x="90853" y="6772"/>
                </a:lnTo>
                <a:lnTo>
                  <a:pt x="54386" y="25630"/>
                </a:lnTo>
                <a:lnTo>
                  <a:pt x="25630" y="54386"/>
                </a:lnTo>
                <a:lnTo>
                  <a:pt x="6772" y="90853"/>
                </a:lnTo>
                <a:lnTo>
                  <a:pt x="0" y="132841"/>
                </a:lnTo>
                <a:lnTo>
                  <a:pt x="0" y="664209"/>
                </a:lnTo>
                <a:lnTo>
                  <a:pt x="6772" y="706198"/>
                </a:lnTo>
                <a:lnTo>
                  <a:pt x="25630" y="742665"/>
                </a:lnTo>
                <a:lnTo>
                  <a:pt x="54386" y="771421"/>
                </a:lnTo>
                <a:lnTo>
                  <a:pt x="90853" y="790279"/>
                </a:lnTo>
                <a:lnTo>
                  <a:pt x="132842" y="797051"/>
                </a:lnTo>
                <a:lnTo>
                  <a:pt x="10199878" y="797051"/>
                </a:lnTo>
                <a:lnTo>
                  <a:pt x="10241866" y="790279"/>
                </a:lnTo>
                <a:lnTo>
                  <a:pt x="10278333" y="771421"/>
                </a:lnTo>
                <a:lnTo>
                  <a:pt x="10307089" y="742665"/>
                </a:lnTo>
                <a:lnTo>
                  <a:pt x="10325947" y="706198"/>
                </a:lnTo>
                <a:lnTo>
                  <a:pt x="10332720" y="664209"/>
                </a:lnTo>
                <a:lnTo>
                  <a:pt x="10332720" y="132841"/>
                </a:lnTo>
                <a:lnTo>
                  <a:pt x="10325947" y="90853"/>
                </a:lnTo>
                <a:lnTo>
                  <a:pt x="10307089" y="54386"/>
                </a:lnTo>
                <a:lnTo>
                  <a:pt x="10278333" y="25630"/>
                </a:lnTo>
                <a:lnTo>
                  <a:pt x="10241866" y="6772"/>
                </a:lnTo>
                <a:lnTo>
                  <a:pt x="10199878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67255" y="5045965"/>
            <a:ext cx="10332720" cy="797560"/>
          </a:xfrm>
          <a:custGeom>
            <a:avLst/>
            <a:gdLst/>
            <a:ahLst/>
            <a:cxnLst/>
            <a:rect l="l" t="t" r="r" b="b"/>
            <a:pathLst>
              <a:path w="10332720" h="797560">
                <a:moveTo>
                  <a:pt x="0" y="132841"/>
                </a:moveTo>
                <a:lnTo>
                  <a:pt x="6772" y="90853"/>
                </a:lnTo>
                <a:lnTo>
                  <a:pt x="25630" y="54386"/>
                </a:lnTo>
                <a:lnTo>
                  <a:pt x="54386" y="25630"/>
                </a:lnTo>
                <a:lnTo>
                  <a:pt x="90853" y="6772"/>
                </a:lnTo>
                <a:lnTo>
                  <a:pt x="132842" y="0"/>
                </a:lnTo>
                <a:lnTo>
                  <a:pt x="10199878" y="0"/>
                </a:lnTo>
                <a:lnTo>
                  <a:pt x="10241866" y="6772"/>
                </a:lnTo>
                <a:lnTo>
                  <a:pt x="10278333" y="25630"/>
                </a:lnTo>
                <a:lnTo>
                  <a:pt x="10307089" y="54386"/>
                </a:lnTo>
                <a:lnTo>
                  <a:pt x="10325947" y="90853"/>
                </a:lnTo>
                <a:lnTo>
                  <a:pt x="10332720" y="132841"/>
                </a:lnTo>
                <a:lnTo>
                  <a:pt x="10332720" y="664209"/>
                </a:lnTo>
                <a:lnTo>
                  <a:pt x="10325947" y="706198"/>
                </a:lnTo>
                <a:lnTo>
                  <a:pt x="10307089" y="742665"/>
                </a:lnTo>
                <a:lnTo>
                  <a:pt x="10278333" y="771421"/>
                </a:lnTo>
                <a:lnTo>
                  <a:pt x="10241866" y="790279"/>
                </a:lnTo>
                <a:lnTo>
                  <a:pt x="10199878" y="797051"/>
                </a:lnTo>
                <a:lnTo>
                  <a:pt x="132842" y="797051"/>
                </a:lnTo>
                <a:lnTo>
                  <a:pt x="90853" y="790279"/>
                </a:lnTo>
                <a:lnTo>
                  <a:pt x="54386" y="771421"/>
                </a:lnTo>
                <a:lnTo>
                  <a:pt x="25630" y="742665"/>
                </a:lnTo>
                <a:lnTo>
                  <a:pt x="6772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80305" y="5106612"/>
            <a:ext cx="850519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REST describes a set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protocol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using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which data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can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be transmitted over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  standardized interface (such as</a:t>
            </a:r>
            <a:r>
              <a:rPr dirty="0" sz="2000" spc="-1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HTTP).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© Aptech </a:t>
            </a:r>
            <a:r>
              <a:rPr dirty="0" spc="-5"/>
              <a:t>Limited 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20"/>
              <a:t> </a:t>
            </a:r>
            <a:r>
              <a:rPr dirty="0"/>
              <a:t>13</a:t>
            </a:r>
          </a:p>
        </p:txBody>
      </p:sp>
      <p:sp>
        <p:nvSpPr>
          <p:cNvPr id="22" name="object 2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2020-10-03T03:14:31Z</dcterms:created>
  <dcterms:modified xsi:type="dcterms:W3CDTF">2020-10-03T03:14:31Z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