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4139" y="210430"/>
            <a:ext cx="944372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0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45"/>
              <a:t> </a:t>
            </a:r>
            <a:r>
              <a:rPr dirty="0"/>
              <a:t>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0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45"/>
              <a:t> </a:t>
            </a:r>
            <a:r>
              <a:rPr dirty="0"/>
              <a:t>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0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45"/>
              <a:t> </a:t>
            </a:r>
            <a:r>
              <a:rPr dirty="0"/>
              <a:t>14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541011" y="0"/>
            <a:ext cx="5651500" cy="6858000"/>
          </a:xfrm>
          <a:custGeom>
            <a:avLst/>
            <a:gdLst/>
            <a:ahLst/>
            <a:cxnLst/>
            <a:rect l="l" t="t" r="r" b="b"/>
            <a:pathLst>
              <a:path w="5651500" h="6858000">
                <a:moveTo>
                  <a:pt x="5650992" y="0"/>
                </a:moveTo>
                <a:lnTo>
                  <a:pt x="0" y="0"/>
                </a:lnTo>
                <a:lnTo>
                  <a:pt x="1189456" y="4337050"/>
                </a:lnTo>
                <a:lnTo>
                  <a:pt x="338632" y="6858000"/>
                </a:lnTo>
                <a:lnTo>
                  <a:pt x="5650992" y="6858000"/>
                </a:lnTo>
                <a:lnTo>
                  <a:pt x="56509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6256019" y="0"/>
            <a:ext cx="1674875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6060947" y="0"/>
            <a:ext cx="1531619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0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45"/>
              <a:t> </a:t>
            </a:r>
            <a:r>
              <a:rPr dirty="0"/>
              <a:t>14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0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45"/>
              <a:t> </a:t>
            </a:r>
            <a:r>
              <a:rPr dirty="0"/>
              <a:t>14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033272"/>
            <a:ext cx="12192000" cy="18415"/>
          </a:xfrm>
          <a:custGeom>
            <a:avLst/>
            <a:gdLst/>
            <a:ahLst/>
            <a:cxnLst/>
            <a:rect l="l" t="t" r="r" b="b"/>
            <a:pathLst>
              <a:path w="12192000" h="18415">
                <a:moveTo>
                  <a:pt x="0" y="18287"/>
                </a:moveTo>
                <a:lnTo>
                  <a:pt x="12192000" y="18287"/>
                </a:lnTo>
                <a:lnTo>
                  <a:pt x="12192000" y="0"/>
                </a:lnTo>
                <a:lnTo>
                  <a:pt x="0" y="0"/>
                </a:lnTo>
                <a:lnTo>
                  <a:pt x="0" y="1828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1133855"/>
            <a:ext cx="12192000" cy="5724525"/>
          </a:xfrm>
          <a:custGeom>
            <a:avLst/>
            <a:gdLst/>
            <a:ahLst/>
            <a:cxnLst/>
            <a:rect l="l" t="t" r="r" b="b"/>
            <a:pathLst>
              <a:path w="12192000" h="5724525">
                <a:moveTo>
                  <a:pt x="0" y="5724144"/>
                </a:moveTo>
                <a:lnTo>
                  <a:pt x="12192000" y="5724144"/>
                </a:lnTo>
                <a:lnTo>
                  <a:pt x="12192000" y="0"/>
                </a:lnTo>
                <a:lnTo>
                  <a:pt x="0" y="0"/>
                </a:lnTo>
                <a:lnTo>
                  <a:pt x="0" y="572414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0"/>
            <a:ext cx="12192000" cy="954405"/>
          </a:xfrm>
          <a:custGeom>
            <a:avLst/>
            <a:gdLst/>
            <a:ahLst/>
            <a:cxnLst/>
            <a:rect l="l" t="t" r="r" b="b"/>
            <a:pathLst>
              <a:path w="12192000" h="954405">
                <a:moveTo>
                  <a:pt x="0" y="954024"/>
                </a:moveTo>
                <a:lnTo>
                  <a:pt x="12192000" y="954024"/>
                </a:lnTo>
                <a:lnTo>
                  <a:pt x="12192000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950975"/>
            <a:ext cx="12192000" cy="82550"/>
          </a:xfrm>
          <a:custGeom>
            <a:avLst/>
            <a:gdLst/>
            <a:ahLst/>
            <a:cxnLst/>
            <a:rect l="l" t="t" r="r" b="b"/>
            <a:pathLst>
              <a:path w="12192000" h="82550">
                <a:moveTo>
                  <a:pt x="0" y="82296"/>
                </a:moveTo>
                <a:lnTo>
                  <a:pt x="12192000" y="82296"/>
                </a:lnTo>
                <a:lnTo>
                  <a:pt x="12192000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EE7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1051560"/>
            <a:ext cx="12192000" cy="82550"/>
          </a:xfrm>
          <a:custGeom>
            <a:avLst/>
            <a:gdLst/>
            <a:ahLst/>
            <a:cxnLst/>
            <a:rect l="l" t="t" r="r" b="b"/>
            <a:pathLst>
              <a:path w="12192000" h="82550">
                <a:moveTo>
                  <a:pt x="0" y="82296"/>
                </a:moveTo>
                <a:lnTo>
                  <a:pt x="12192000" y="82296"/>
                </a:lnTo>
                <a:lnTo>
                  <a:pt x="12192000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07450" y="1356042"/>
            <a:ext cx="3435350" cy="2491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4763" y="1661190"/>
            <a:ext cx="11057255" cy="4525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7426" y="6429411"/>
            <a:ext cx="4928235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0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45"/>
              <a:t> </a:t>
            </a:r>
            <a:r>
              <a:rPr dirty="0"/>
              <a:t>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638028" y="6429413"/>
            <a:ext cx="191134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85858"/>
                </a:solidFill>
                <a:latin typeface="Book Antiqua"/>
                <a:cs typeface="Book Antiqua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6165"/>
              </a:lnSpc>
              <a:spcBef>
                <a:spcPts val="105"/>
              </a:spcBef>
            </a:pPr>
            <a:r>
              <a:rPr dirty="0"/>
              <a:t>Session</a:t>
            </a:r>
            <a:r>
              <a:rPr dirty="0" spc="-40"/>
              <a:t> </a:t>
            </a:r>
            <a:r>
              <a:rPr dirty="0"/>
              <a:t>14</a:t>
            </a:r>
          </a:p>
          <a:p>
            <a:pPr marL="12700" marR="5080">
              <a:lnSpc>
                <a:spcPts val="4320"/>
              </a:lnSpc>
              <a:spcBef>
                <a:spcPts val="345"/>
              </a:spcBef>
            </a:pPr>
            <a:r>
              <a:rPr dirty="0" sz="4000" spc="-5" i="1">
                <a:latin typeface="Book Antiqua"/>
                <a:cs typeface="Book Antiqua"/>
              </a:rPr>
              <a:t>Data Sharing  </a:t>
            </a:r>
            <a:r>
              <a:rPr dirty="0" sz="4000" spc="-5" i="1">
                <a:latin typeface="Book Antiqua"/>
                <a:cs typeface="Book Antiqua"/>
              </a:rPr>
              <a:t>Techniques </a:t>
            </a:r>
            <a:r>
              <a:rPr dirty="0" sz="4000" i="1">
                <a:latin typeface="Book Antiqua"/>
                <a:cs typeface="Book Antiqua"/>
              </a:rPr>
              <a:t>in  </a:t>
            </a:r>
            <a:r>
              <a:rPr dirty="0" sz="4000" spc="-10" i="1">
                <a:latin typeface="Book Antiqua"/>
                <a:cs typeface="Book Antiqua"/>
              </a:rPr>
              <a:t>ASP.NET</a:t>
            </a:r>
            <a:r>
              <a:rPr dirty="0" sz="4000" spc="-55" i="1">
                <a:latin typeface="Book Antiqua"/>
                <a:cs typeface="Book Antiqua"/>
              </a:rPr>
              <a:t> </a:t>
            </a:r>
            <a:r>
              <a:rPr dirty="0" sz="4000" spc="-10" i="1">
                <a:latin typeface="Book Antiqua"/>
                <a:cs typeface="Book Antiqua"/>
              </a:rPr>
              <a:t>MVC</a:t>
            </a:r>
            <a:endParaRPr sz="40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479171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Strongly Typed </a:t>
            </a:r>
            <a:r>
              <a:rPr dirty="0" sz="3200"/>
              <a:t>View</a:t>
            </a:r>
            <a:r>
              <a:rPr dirty="0" sz="3200" spc="-25"/>
              <a:t> </a:t>
            </a:r>
            <a:r>
              <a:rPr dirty="0" sz="3200"/>
              <a:t>(3-3)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635251" y="1624585"/>
            <a:ext cx="8063865" cy="737870"/>
          </a:xfrm>
          <a:custGeom>
            <a:avLst/>
            <a:gdLst/>
            <a:ahLst/>
            <a:cxnLst/>
            <a:rect l="l" t="t" r="r" b="b"/>
            <a:pathLst>
              <a:path w="8063865" h="737869">
                <a:moveTo>
                  <a:pt x="7940484" y="0"/>
                </a:moveTo>
                <a:lnTo>
                  <a:pt x="122999" y="0"/>
                </a:lnTo>
                <a:lnTo>
                  <a:pt x="75121" y="9661"/>
                </a:lnTo>
                <a:lnTo>
                  <a:pt x="36025" y="36007"/>
                </a:lnTo>
                <a:lnTo>
                  <a:pt x="9665" y="75084"/>
                </a:lnTo>
                <a:lnTo>
                  <a:pt x="0" y="122936"/>
                </a:lnTo>
                <a:lnTo>
                  <a:pt x="0" y="614680"/>
                </a:lnTo>
                <a:lnTo>
                  <a:pt x="9665" y="662531"/>
                </a:lnTo>
                <a:lnTo>
                  <a:pt x="36025" y="701608"/>
                </a:lnTo>
                <a:lnTo>
                  <a:pt x="75121" y="727954"/>
                </a:lnTo>
                <a:lnTo>
                  <a:pt x="122999" y="737616"/>
                </a:lnTo>
                <a:lnTo>
                  <a:pt x="7940484" y="737616"/>
                </a:lnTo>
                <a:lnTo>
                  <a:pt x="7988362" y="727954"/>
                </a:lnTo>
                <a:lnTo>
                  <a:pt x="8027458" y="701608"/>
                </a:lnTo>
                <a:lnTo>
                  <a:pt x="8053818" y="662531"/>
                </a:lnTo>
                <a:lnTo>
                  <a:pt x="8063483" y="614680"/>
                </a:lnTo>
                <a:lnTo>
                  <a:pt x="8063483" y="122936"/>
                </a:lnTo>
                <a:lnTo>
                  <a:pt x="8053818" y="75084"/>
                </a:lnTo>
                <a:lnTo>
                  <a:pt x="8027458" y="36007"/>
                </a:lnTo>
                <a:lnTo>
                  <a:pt x="7988362" y="9661"/>
                </a:lnTo>
                <a:lnTo>
                  <a:pt x="7940484" y="0"/>
                </a:lnTo>
                <a:close/>
              </a:path>
            </a:pathLst>
          </a:custGeom>
          <a:solidFill>
            <a:srgbClr val="EE7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35251" y="1624585"/>
            <a:ext cx="8063865" cy="737870"/>
          </a:xfrm>
          <a:custGeom>
            <a:avLst/>
            <a:gdLst/>
            <a:ahLst/>
            <a:cxnLst/>
            <a:rect l="l" t="t" r="r" b="b"/>
            <a:pathLst>
              <a:path w="8063865" h="737869">
                <a:moveTo>
                  <a:pt x="0" y="122936"/>
                </a:moveTo>
                <a:lnTo>
                  <a:pt x="9665" y="75084"/>
                </a:lnTo>
                <a:lnTo>
                  <a:pt x="36025" y="36007"/>
                </a:lnTo>
                <a:lnTo>
                  <a:pt x="75121" y="9661"/>
                </a:lnTo>
                <a:lnTo>
                  <a:pt x="122999" y="0"/>
                </a:lnTo>
                <a:lnTo>
                  <a:pt x="7940484" y="0"/>
                </a:lnTo>
                <a:lnTo>
                  <a:pt x="7988362" y="9661"/>
                </a:lnTo>
                <a:lnTo>
                  <a:pt x="8027458" y="36007"/>
                </a:lnTo>
                <a:lnTo>
                  <a:pt x="8053818" y="75084"/>
                </a:lnTo>
                <a:lnTo>
                  <a:pt x="8063483" y="122936"/>
                </a:lnTo>
                <a:lnTo>
                  <a:pt x="8063483" y="614680"/>
                </a:lnTo>
                <a:lnTo>
                  <a:pt x="8053818" y="662531"/>
                </a:lnTo>
                <a:lnTo>
                  <a:pt x="8027458" y="701608"/>
                </a:lnTo>
                <a:lnTo>
                  <a:pt x="7988362" y="727954"/>
                </a:lnTo>
                <a:lnTo>
                  <a:pt x="7940484" y="737616"/>
                </a:lnTo>
                <a:lnTo>
                  <a:pt x="122999" y="737616"/>
                </a:lnTo>
                <a:lnTo>
                  <a:pt x="75121" y="727954"/>
                </a:lnTo>
                <a:lnTo>
                  <a:pt x="36025" y="701608"/>
                </a:lnTo>
                <a:lnTo>
                  <a:pt x="9665" y="662531"/>
                </a:lnTo>
                <a:lnTo>
                  <a:pt x="0" y="614680"/>
                </a:lnTo>
                <a:lnTo>
                  <a:pt x="0" y="12293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35251" y="2758442"/>
            <a:ext cx="8063865" cy="739140"/>
          </a:xfrm>
          <a:custGeom>
            <a:avLst/>
            <a:gdLst/>
            <a:ahLst/>
            <a:cxnLst/>
            <a:rect l="l" t="t" r="r" b="b"/>
            <a:pathLst>
              <a:path w="8063865" h="739139">
                <a:moveTo>
                  <a:pt x="7940484" y="0"/>
                </a:moveTo>
                <a:lnTo>
                  <a:pt x="122999" y="0"/>
                </a:lnTo>
                <a:lnTo>
                  <a:pt x="75121" y="9681"/>
                </a:lnTo>
                <a:lnTo>
                  <a:pt x="36025" y="36082"/>
                </a:lnTo>
                <a:lnTo>
                  <a:pt x="9665" y="75239"/>
                </a:lnTo>
                <a:lnTo>
                  <a:pt x="0" y="123189"/>
                </a:lnTo>
                <a:lnTo>
                  <a:pt x="0" y="615949"/>
                </a:lnTo>
                <a:lnTo>
                  <a:pt x="9665" y="663900"/>
                </a:lnTo>
                <a:lnTo>
                  <a:pt x="36025" y="703057"/>
                </a:lnTo>
                <a:lnTo>
                  <a:pt x="75121" y="729458"/>
                </a:lnTo>
                <a:lnTo>
                  <a:pt x="122999" y="739139"/>
                </a:lnTo>
                <a:lnTo>
                  <a:pt x="7940484" y="739139"/>
                </a:lnTo>
                <a:lnTo>
                  <a:pt x="7988362" y="729458"/>
                </a:lnTo>
                <a:lnTo>
                  <a:pt x="8027458" y="703057"/>
                </a:lnTo>
                <a:lnTo>
                  <a:pt x="8053818" y="663900"/>
                </a:lnTo>
                <a:lnTo>
                  <a:pt x="8063483" y="615949"/>
                </a:lnTo>
                <a:lnTo>
                  <a:pt x="8063483" y="123189"/>
                </a:lnTo>
                <a:lnTo>
                  <a:pt x="8053818" y="75239"/>
                </a:lnTo>
                <a:lnTo>
                  <a:pt x="8027458" y="36082"/>
                </a:lnTo>
                <a:lnTo>
                  <a:pt x="7988362" y="9681"/>
                </a:lnTo>
                <a:lnTo>
                  <a:pt x="7940484" y="0"/>
                </a:lnTo>
                <a:close/>
              </a:path>
            </a:pathLst>
          </a:custGeom>
          <a:solidFill>
            <a:srgbClr val="7A620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35251" y="2758442"/>
            <a:ext cx="8063865" cy="739140"/>
          </a:xfrm>
          <a:custGeom>
            <a:avLst/>
            <a:gdLst/>
            <a:ahLst/>
            <a:cxnLst/>
            <a:rect l="l" t="t" r="r" b="b"/>
            <a:pathLst>
              <a:path w="8063865" h="739139">
                <a:moveTo>
                  <a:pt x="0" y="123189"/>
                </a:moveTo>
                <a:lnTo>
                  <a:pt x="9665" y="75239"/>
                </a:lnTo>
                <a:lnTo>
                  <a:pt x="36025" y="36082"/>
                </a:lnTo>
                <a:lnTo>
                  <a:pt x="75121" y="9681"/>
                </a:lnTo>
                <a:lnTo>
                  <a:pt x="122999" y="0"/>
                </a:lnTo>
                <a:lnTo>
                  <a:pt x="7940484" y="0"/>
                </a:lnTo>
                <a:lnTo>
                  <a:pt x="7988362" y="9681"/>
                </a:lnTo>
                <a:lnTo>
                  <a:pt x="8027458" y="36082"/>
                </a:lnTo>
                <a:lnTo>
                  <a:pt x="8053818" y="75239"/>
                </a:lnTo>
                <a:lnTo>
                  <a:pt x="8063483" y="123189"/>
                </a:lnTo>
                <a:lnTo>
                  <a:pt x="8063483" y="615949"/>
                </a:lnTo>
                <a:lnTo>
                  <a:pt x="8053818" y="663900"/>
                </a:lnTo>
                <a:lnTo>
                  <a:pt x="8027458" y="703057"/>
                </a:lnTo>
                <a:lnTo>
                  <a:pt x="7988362" y="729458"/>
                </a:lnTo>
                <a:lnTo>
                  <a:pt x="7940484" y="739139"/>
                </a:lnTo>
                <a:lnTo>
                  <a:pt x="122999" y="739139"/>
                </a:lnTo>
                <a:lnTo>
                  <a:pt x="75121" y="729458"/>
                </a:lnTo>
                <a:lnTo>
                  <a:pt x="36025" y="703057"/>
                </a:lnTo>
                <a:lnTo>
                  <a:pt x="9665" y="663900"/>
                </a:lnTo>
                <a:lnTo>
                  <a:pt x="0" y="615949"/>
                </a:lnTo>
                <a:lnTo>
                  <a:pt x="0" y="123189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35251" y="3892297"/>
            <a:ext cx="8063865" cy="739140"/>
          </a:xfrm>
          <a:custGeom>
            <a:avLst/>
            <a:gdLst/>
            <a:ahLst/>
            <a:cxnLst/>
            <a:rect l="l" t="t" r="r" b="b"/>
            <a:pathLst>
              <a:path w="8063865" h="739139">
                <a:moveTo>
                  <a:pt x="7940484" y="0"/>
                </a:moveTo>
                <a:lnTo>
                  <a:pt x="122999" y="0"/>
                </a:lnTo>
                <a:lnTo>
                  <a:pt x="75121" y="9681"/>
                </a:lnTo>
                <a:lnTo>
                  <a:pt x="36025" y="36082"/>
                </a:lnTo>
                <a:lnTo>
                  <a:pt x="9665" y="75239"/>
                </a:lnTo>
                <a:lnTo>
                  <a:pt x="0" y="123190"/>
                </a:lnTo>
                <a:lnTo>
                  <a:pt x="0" y="615950"/>
                </a:lnTo>
                <a:lnTo>
                  <a:pt x="9665" y="663900"/>
                </a:lnTo>
                <a:lnTo>
                  <a:pt x="36025" y="703057"/>
                </a:lnTo>
                <a:lnTo>
                  <a:pt x="75121" y="729458"/>
                </a:lnTo>
                <a:lnTo>
                  <a:pt x="122999" y="739140"/>
                </a:lnTo>
                <a:lnTo>
                  <a:pt x="7940484" y="739140"/>
                </a:lnTo>
                <a:lnTo>
                  <a:pt x="7988362" y="729458"/>
                </a:lnTo>
                <a:lnTo>
                  <a:pt x="8027458" y="703057"/>
                </a:lnTo>
                <a:lnTo>
                  <a:pt x="8053818" y="663900"/>
                </a:lnTo>
                <a:lnTo>
                  <a:pt x="8063483" y="615950"/>
                </a:lnTo>
                <a:lnTo>
                  <a:pt x="8063483" y="123190"/>
                </a:lnTo>
                <a:lnTo>
                  <a:pt x="8053818" y="75239"/>
                </a:lnTo>
                <a:lnTo>
                  <a:pt x="8027458" y="36082"/>
                </a:lnTo>
                <a:lnTo>
                  <a:pt x="7988362" y="9681"/>
                </a:lnTo>
                <a:lnTo>
                  <a:pt x="7940484" y="0"/>
                </a:lnTo>
                <a:close/>
              </a:path>
            </a:pathLst>
          </a:custGeom>
          <a:solidFill>
            <a:srgbClr val="9597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35251" y="3892297"/>
            <a:ext cx="8063865" cy="739140"/>
          </a:xfrm>
          <a:custGeom>
            <a:avLst/>
            <a:gdLst/>
            <a:ahLst/>
            <a:cxnLst/>
            <a:rect l="l" t="t" r="r" b="b"/>
            <a:pathLst>
              <a:path w="8063865" h="739139">
                <a:moveTo>
                  <a:pt x="0" y="123190"/>
                </a:moveTo>
                <a:lnTo>
                  <a:pt x="9665" y="75239"/>
                </a:lnTo>
                <a:lnTo>
                  <a:pt x="36025" y="36082"/>
                </a:lnTo>
                <a:lnTo>
                  <a:pt x="75121" y="9681"/>
                </a:lnTo>
                <a:lnTo>
                  <a:pt x="122999" y="0"/>
                </a:lnTo>
                <a:lnTo>
                  <a:pt x="7940484" y="0"/>
                </a:lnTo>
                <a:lnTo>
                  <a:pt x="7988362" y="9681"/>
                </a:lnTo>
                <a:lnTo>
                  <a:pt x="8027458" y="36082"/>
                </a:lnTo>
                <a:lnTo>
                  <a:pt x="8053818" y="75239"/>
                </a:lnTo>
                <a:lnTo>
                  <a:pt x="8063483" y="123190"/>
                </a:lnTo>
                <a:lnTo>
                  <a:pt x="8063483" y="615950"/>
                </a:lnTo>
                <a:lnTo>
                  <a:pt x="8053818" y="663900"/>
                </a:lnTo>
                <a:lnTo>
                  <a:pt x="8027458" y="703057"/>
                </a:lnTo>
                <a:lnTo>
                  <a:pt x="7988362" y="729458"/>
                </a:lnTo>
                <a:lnTo>
                  <a:pt x="7940484" y="739140"/>
                </a:lnTo>
                <a:lnTo>
                  <a:pt x="122999" y="739140"/>
                </a:lnTo>
                <a:lnTo>
                  <a:pt x="75121" y="729458"/>
                </a:lnTo>
                <a:lnTo>
                  <a:pt x="36025" y="703057"/>
                </a:lnTo>
                <a:lnTo>
                  <a:pt x="9665" y="663900"/>
                </a:lnTo>
                <a:lnTo>
                  <a:pt x="0" y="615950"/>
                </a:lnTo>
                <a:lnTo>
                  <a:pt x="0" y="12319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35251" y="5026153"/>
            <a:ext cx="8063865" cy="739140"/>
          </a:xfrm>
          <a:custGeom>
            <a:avLst/>
            <a:gdLst/>
            <a:ahLst/>
            <a:cxnLst/>
            <a:rect l="l" t="t" r="r" b="b"/>
            <a:pathLst>
              <a:path w="8063865" h="739139">
                <a:moveTo>
                  <a:pt x="7940484" y="0"/>
                </a:moveTo>
                <a:lnTo>
                  <a:pt x="122999" y="0"/>
                </a:lnTo>
                <a:lnTo>
                  <a:pt x="75121" y="9681"/>
                </a:lnTo>
                <a:lnTo>
                  <a:pt x="36025" y="36082"/>
                </a:lnTo>
                <a:lnTo>
                  <a:pt x="9665" y="75239"/>
                </a:lnTo>
                <a:lnTo>
                  <a:pt x="0" y="123189"/>
                </a:lnTo>
                <a:lnTo>
                  <a:pt x="0" y="615949"/>
                </a:lnTo>
                <a:lnTo>
                  <a:pt x="9665" y="663900"/>
                </a:lnTo>
                <a:lnTo>
                  <a:pt x="36025" y="703057"/>
                </a:lnTo>
                <a:lnTo>
                  <a:pt x="75121" y="729458"/>
                </a:lnTo>
                <a:lnTo>
                  <a:pt x="122999" y="739139"/>
                </a:lnTo>
                <a:lnTo>
                  <a:pt x="7940484" y="739139"/>
                </a:lnTo>
                <a:lnTo>
                  <a:pt x="7988362" y="729458"/>
                </a:lnTo>
                <a:lnTo>
                  <a:pt x="8027458" y="703057"/>
                </a:lnTo>
                <a:lnTo>
                  <a:pt x="8053818" y="663900"/>
                </a:lnTo>
                <a:lnTo>
                  <a:pt x="8063483" y="615949"/>
                </a:lnTo>
                <a:lnTo>
                  <a:pt x="8063483" y="123189"/>
                </a:lnTo>
                <a:lnTo>
                  <a:pt x="8053818" y="75239"/>
                </a:lnTo>
                <a:lnTo>
                  <a:pt x="8027458" y="36082"/>
                </a:lnTo>
                <a:lnTo>
                  <a:pt x="7988362" y="9681"/>
                </a:lnTo>
                <a:lnTo>
                  <a:pt x="7940484" y="0"/>
                </a:lnTo>
                <a:close/>
              </a:path>
            </a:pathLst>
          </a:custGeom>
          <a:solidFill>
            <a:srgbClr val="0F5C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35251" y="5026153"/>
            <a:ext cx="8063865" cy="739140"/>
          </a:xfrm>
          <a:custGeom>
            <a:avLst/>
            <a:gdLst/>
            <a:ahLst/>
            <a:cxnLst/>
            <a:rect l="l" t="t" r="r" b="b"/>
            <a:pathLst>
              <a:path w="8063865" h="739139">
                <a:moveTo>
                  <a:pt x="0" y="123189"/>
                </a:moveTo>
                <a:lnTo>
                  <a:pt x="9665" y="75239"/>
                </a:lnTo>
                <a:lnTo>
                  <a:pt x="36025" y="36082"/>
                </a:lnTo>
                <a:lnTo>
                  <a:pt x="75121" y="9681"/>
                </a:lnTo>
                <a:lnTo>
                  <a:pt x="122999" y="0"/>
                </a:lnTo>
                <a:lnTo>
                  <a:pt x="7940484" y="0"/>
                </a:lnTo>
                <a:lnTo>
                  <a:pt x="7988362" y="9681"/>
                </a:lnTo>
                <a:lnTo>
                  <a:pt x="8027458" y="36082"/>
                </a:lnTo>
                <a:lnTo>
                  <a:pt x="8053818" y="75239"/>
                </a:lnTo>
                <a:lnTo>
                  <a:pt x="8063483" y="123189"/>
                </a:lnTo>
                <a:lnTo>
                  <a:pt x="8063483" y="615949"/>
                </a:lnTo>
                <a:lnTo>
                  <a:pt x="8053818" y="663900"/>
                </a:lnTo>
                <a:lnTo>
                  <a:pt x="8027458" y="703057"/>
                </a:lnTo>
                <a:lnTo>
                  <a:pt x="7988362" y="729458"/>
                </a:lnTo>
                <a:lnTo>
                  <a:pt x="7940484" y="739139"/>
                </a:lnTo>
                <a:lnTo>
                  <a:pt x="122999" y="739139"/>
                </a:lnTo>
                <a:lnTo>
                  <a:pt x="75121" y="729458"/>
                </a:lnTo>
                <a:lnTo>
                  <a:pt x="36025" y="703057"/>
                </a:lnTo>
                <a:lnTo>
                  <a:pt x="9665" y="663900"/>
                </a:lnTo>
                <a:lnTo>
                  <a:pt x="0" y="615949"/>
                </a:lnTo>
                <a:lnTo>
                  <a:pt x="0" y="123189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933239" y="1658124"/>
            <a:ext cx="7452359" cy="387032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It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retrieves values from ViewData.Model, rather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than setting them 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in</a:t>
            </a:r>
            <a:r>
              <a:rPr dirty="0" sz="2000" spc="-2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properties.</a:t>
            </a:r>
            <a:endParaRPr sz="20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It supports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IntelliSense and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type</a:t>
            </a:r>
            <a:r>
              <a:rPr dirty="0" sz="2000" spc="-4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safety.</a:t>
            </a:r>
            <a:endParaRPr sz="20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 marR="581660">
              <a:lnSpc>
                <a:spcPts val="2160"/>
              </a:lnSpc>
            </a:pP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It does not include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any unnecessary casting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between types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in  ViewData.</a:t>
            </a:r>
            <a:endParaRPr sz="20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It implements compile-time</a:t>
            </a:r>
            <a:r>
              <a:rPr dirty="0" sz="2000" spc="-1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checks.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0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45"/>
              <a:t> </a:t>
            </a:r>
            <a:r>
              <a:rPr dirty="0"/>
              <a:t>14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2" name="object 12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545211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Data </a:t>
            </a:r>
            <a:r>
              <a:rPr dirty="0" sz="3200" spc="-5"/>
              <a:t>Sharing </a:t>
            </a:r>
            <a:r>
              <a:rPr dirty="0" sz="3200"/>
              <a:t>Techniques</a:t>
            </a:r>
            <a:r>
              <a:rPr dirty="0" sz="3200" spc="-65"/>
              <a:t> </a:t>
            </a:r>
            <a:r>
              <a:rPr dirty="0" sz="3200"/>
              <a:t>(1-2)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831470" y="3233108"/>
            <a:ext cx="1567815" cy="107251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ctr" marL="12065" marR="5080">
              <a:lnSpc>
                <a:spcPct val="93100"/>
              </a:lnSpc>
              <a:spcBef>
                <a:spcPts val="295"/>
              </a:spcBef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Data  Sharing  </a:t>
            </a:r>
            <a:r>
              <a:rPr dirty="0" sz="2400" spc="5">
                <a:solidFill>
                  <a:srgbClr val="585858"/>
                </a:solidFill>
                <a:latin typeface="Book Antiqua"/>
                <a:cs typeface="Book Antiqua"/>
              </a:rPr>
              <a:t>T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ec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hniq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ues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28022" y="1747506"/>
            <a:ext cx="13741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Book Antiqua"/>
                <a:cs typeface="Book Antiqua"/>
              </a:rPr>
              <a:t>V</a:t>
            </a:r>
            <a:r>
              <a:rPr dirty="0" sz="2400" spc="-5">
                <a:latin typeface="Book Antiqua"/>
                <a:cs typeface="Book Antiqua"/>
              </a:rPr>
              <a:t>i</a:t>
            </a:r>
            <a:r>
              <a:rPr dirty="0" sz="2400">
                <a:latin typeface="Book Antiqua"/>
                <a:cs typeface="Book Antiqua"/>
              </a:rPr>
              <a:t>ewDa</a:t>
            </a:r>
            <a:r>
              <a:rPr dirty="0" sz="2400" spc="-5">
                <a:latin typeface="Book Antiqua"/>
                <a:cs typeface="Book Antiqua"/>
              </a:rPr>
              <a:t>t</a:t>
            </a:r>
            <a:r>
              <a:rPr dirty="0" sz="2400">
                <a:latin typeface="Book Antiqua"/>
                <a:cs typeface="Book Antiqua"/>
              </a:rPr>
              <a:t>a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46632" y="1266444"/>
            <a:ext cx="8898636" cy="5117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306395" y="3574041"/>
            <a:ext cx="12420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Book Antiqua"/>
                <a:cs typeface="Book Antiqua"/>
              </a:rPr>
              <a:t>V</a:t>
            </a:r>
            <a:r>
              <a:rPr dirty="0" sz="2400" spc="-5">
                <a:latin typeface="Book Antiqua"/>
                <a:cs typeface="Book Antiqua"/>
              </a:rPr>
              <a:t>i</a:t>
            </a:r>
            <a:r>
              <a:rPr dirty="0" sz="2400">
                <a:latin typeface="Book Antiqua"/>
                <a:cs typeface="Book Antiqua"/>
              </a:rPr>
              <a:t>ew</a:t>
            </a:r>
            <a:r>
              <a:rPr dirty="0" sz="2400" spc="-5">
                <a:latin typeface="Book Antiqua"/>
                <a:cs typeface="Book Antiqua"/>
              </a:rPr>
              <a:t>B</a:t>
            </a:r>
            <a:r>
              <a:rPr dirty="0" sz="2400">
                <a:latin typeface="Book Antiqua"/>
                <a:cs typeface="Book Antiqua"/>
              </a:rPr>
              <a:t>ag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0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45"/>
              <a:t> </a:t>
            </a:r>
            <a:r>
              <a:rPr dirty="0"/>
              <a:t>14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4955619" y="5400575"/>
            <a:ext cx="14516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Book Antiqua"/>
                <a:cs typeface="Book Antiqua"/>
              </a:rPr>
              <a:t>TempData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6767" y="3233108"/>
            <a:ext cx="1174750" cy="107251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ctr" marL="12700" marR="5080">
              <a:lnSpc>
                <a:spcPct val="93100"/>
              </a:lnSpc>
              <a:spcBef>
                <a:spcPts val="295"/>
              </a:spcBef>
            </a:pPr>
            <a:r>
              <a:rPr dirty="0" sz="2400">
                <a:latin typeface="Book Antiqua"/>
                <a:cs typeface="Book Antiqua"/>
              </a:rPr>
              <a:t>S</a:t>
            </a:r>
            <a:r>
              <a:rPr dirty="0" sz="2400" spc="-5">
                <a:latin typeface="Book Antiqua"/>
                <a:cs typeface="Book Antiqua"/>
              </a:rPr>
              <a:t>trongly  Typed  View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545211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Data </a:t>
            </a:r>
            <a:r>
              <a:rPr dirty="0" sz="3200" spc="-5"/>
              <a:t>Sharing </a:t>
            </a:r>
            <a:r>
              <a:rPr dirty="0" sz="3200"/>
              <a:t>Techniques</a:t>
            </a:r>
            <a:r>
              <a:rPr dirty="0" sz="3200" spc="-65"/>
              <a:t> </a:t>
            </a:r>
            <a:r>
              <a:rPr dirty="0" sz="3200"/>
              <a:t>(2-2)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182111" y="1159763"/>
            <a:ext cx="4930140" cy="4930140"/>
          </a:xfrm>
          <a:custGeom>
            <a:avLst/>
            <a:gdLst/>
            <a:ahLst/>
            <a:cxnLst/>
            <a:rect l="l" t="t" r="r" b="b"/>
            <a:pathLst>
              <a:path w="4930140" h="4930140">
                <a:moveTo>
                  <a:pt x="2465070" y="0"/>
                </a:moveTo>
                <a:lnTo>
                  <a:pt x="0" y="2465070"/>
                </a:lnTo>
                <a:lnTo>
                  <a:pt x="2465070" y="4930140"/>
                </a:lnTo>
                <a:lnTo>
                  <a:pt x="4930140" y="2465070"/>
                </a:lnTo>
                <a:lnTo>
                  <a:pt x="246507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49979" y="1627625"/>
            <a:ext cx="1923414" cy="1923414"/>
          </a:xfrm>
          <a:custGeom>
            <a:avLst/>
            <a:gdLst/>
            <a:ahLst/>
            <a:cxnLst/>
            <a:rect l="l" t="t" r="r" b="b"/>
            <a:pathLst>
              <a:path w="1923414" h="1923414">
                <a:moveTo>
                  <a:pt x="1602727" y="0"/>
                </a:moveTo>
                <a:lnTo>
                  <a:pt x="320560" y="0"/>
                </a:lnTo>
                <a:lnTo>
                  <a:pt x="273191" y="3475"/>
                </a:lnTo>
                <a:lnTo>
                  <a:pt x="227979" y="13572"/>
                </a:lnTo>
                <a:lnTo>
                  <a:pt x="185421" y="29794"/>
                </a:lnTo>
                <a:lnTo>
                  <a:pt x="146013" y="51645"/>
                </a:lnTo>
                <a:lnTo>
                  <a:pt x="110250" y="78629"/>
                </a:lnTo>
                <a:lnTo>
                  <a:pt x="78629" y="110250"/>
                </a:lnTo>
                <a:lnTo>
                  <a:pt x="51645" y="146013"/>
                </a:lnTo>
                <a:lnTo>
                  <a:pt x="29794" y="185421"/>
                </a:lnTo>
                <a:lnTo>
                  <a:pt x="13572" y="227979"/>
                </a:lnTo>
                <a:lnTo>
                  <a:pt x="3475" y="273191"/>
                </a:lnTo>
                <a:lnTo>
                  <a:pt x="0" y="320560"/>
                </a:lnTo>
                <a:lnTo>
                  <a:pt x="0" y="1602739"/>
                </a:lnTo>
                <a:lnTo>
                  <a:pt x="3475" y="1650109"/>
                </a:lnTo>
                <a:lnTo>
                  <a:pt x="13572" y="1695320"/>
                </a:lnTo>
                <a:lnTo>
                  <a:pt x="29794" y="1737876"/>
                </a:lnTo>
                <a:lnTo>
                  <a:pt x="51645" y="1777283"/>
                </a:lnTo>
                <a:lnTo>
                  <a:pt x="78629" y="1813044"/>
                </a:lnTo>
                <a:lnTo>
                  <a:pt x="110250" y="1844664"/>
                </a:lnTo>
                <a:lnTo>
                  <a:pt x="146013" y="1871646"/>
                </a:lnTo>
                <a:lnTo>
                  <a:pt x="185421" y="1893496"/>
                </a:lnTo>
                <a:lnTo>
                  <a:pt x="227979" y="1909716"/>
                </a:lnTo>
                <a:lnTo>
                  <a:pt x="273191" y="1919812"/>
                </a:lnTo>
                <a:lnTo>
                  <a:pt x="320560" y="1923288"/>
                </a:lnTo>
                <a:lnTo>
                  <a:pt x="1602727" y="1923288"/>
                </a:lnTo>
                <a:lnTo>
                  <a:pt x="1650096" y="1919812"/>
                </a:lnTo>
                <a:lnTo>
                  <a:pt x="1695308" y="1909716"/>
                </a:lnTo>
                <a:lnTo>
                  <a:pt x="1737866" y="1893496"/>
                </a:lnTo>
                <a:lnTo>
                  <a:pt x="1777274" y="1871646"/>
                </a:lnTo>
                <a:lnTo>
                  <a:pt x="1813037" y="1844664"/>
                </a:lnTo>
                <a:lnTo>
                  <a:pt x="1844658" y="1813044"/>
                </a:lnTo>
                <a:lnTo>
                  <a:pt x="1871642" y="1777283"/>
                </a:lnTo>
                <a:lnTo>
                  <a:pt x="1893493" y="1737876"/>
                </a:lnTo>
                <a:lnTo>
                  <a:pt x="1909715" y="1695320"/>
                </a:lnTo>
                <a:lnTo>
                  <a:pt x="1919812" y="1650109"/>
                </a:lnTo>
                <a:lnTo>
                  <a:pt x="1923288" y="1602739"/>
                </a:lnTo>
                <a:lnTo>
                  <a:pt x="1923288" y="320560"/>
                </a:lnTo>
                <a:lnTo>
                  <a:pt x="1919812" y="273191"/>
                </a:lnTo>
                <a:lnTo>
                  <a:pt x="1909715" y="227979"/>
                </a:lnTo>
                <a:lnTo>
                  <a:pt x="1893493" y="185421"/>
                </a:lnTo>
                <a:lnTo>
                  <a:pt x="1871642" y="146013"/>
                </a:lnTo>
                <a:lnTo>
                  <a:pt x="1844658" y="110250"/>
                </a:lnTo>
                <a:lnTo>
                  <a:pt x="1813037" y="78629"/>
                </a:lnTo>
                <a:lnTo>
                  <a:pt x="1777274" y="51645"/>
                </a:lnTo>
                <a:lnTo>
                  <a:pt x="1737866" y="29794"/>
                </a:lnTo>
                <a:lnTo>
                  <a:pt x="1695308" y="13572"/>
                </a:lnTo>
                <a:lnTo>
                  <a:pt x="1650096" y="3475"/>
                </a:lnTo>
                <a:lnTo>
                  <a:pt x="16027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49979" y="1627625"/>
            <a:ext cx="1923414" cy="1923414"/>
          </a:xfrm>
          <a:custGeom>
            <a:avLst/>
            <a:gdLst/>
            <a:ahLst/>
            <a:cxnLst/>
            <a:rect l="l" t="t" r="r" b="b"/>
            <a:pathLst>
              <a:path w="1923414" h="1923414">
                <a:moveTo>
                  <a:pt x="0" y="320560"/>
                </a:moveTo>
                <a:lnTo>
                  <a:pt x="3475" y="273191"/>
                </a:lnTo>
                <a:lnTo>
                  <a:pt x="13572" y="227979"/>
                </a:lnTo>
                <a:lnTo>
                  <a:pt x="29794" y="185421"/>
                </a:lnTo>
                <a:lnTo>
                  <a:pt x="51645" y="146013"/>
                </a:lnTo>
                <a:lnTo>
                  <a:pt x="78629" y="110250"/>
                </a:lnTo>
                <a:lnTo>
                  <a:pt x="110250" y="78629"/>
                </a:lnTo>
                <a:lnTo>
                  <a:pt x="146013" y="51645"/>
                </a:lnTo>
                <a:lnTo>
                  <a:pt x="185421" y="29794"/>
                </a:lnTo>
                <a:lnTo>
                  <a:pt x="227979" y="13572"/>
                </a:lnTo>
                <a:lnTo>
                  <a:pt x="273191" y="3475"/>
                </a:lnTo>
                <a:lnTo>
                  <a:pt x="320560" y="0"/>
                </a:lnTo>
                <a:lnTo>
                  <a:pt x="1602727" y="0"/>
                </a:lnTo>
                <a:lnTo>
                  <a:pt x="1650096" y="3475"/>
                </a:lnTo>
                <a:lnTo>
                  <a:pt x="1695308" y="13572"/>
                </a:lnTo>
                <a:lnTo>
                  <a:pt x="1737866" y="29794"/>
                </a:lnTo>
                <a:lnTo>
                  <a:pt x="1777274" y="51645"/>
                </a:lnTo>
                <a:lnTo>
                  <a:pt x="1813037" y="78629"/>
                </a:lnTo>
                <a:lnTo>
                  <a:pt x="1844658" y="110250"/>
                </a:lnTo>
                <a:lnTo>
                  <a:pt x="1871642" y="146013"/>
                </a:lnTo>
                <a:lnTo>
                  <a:pt x="1893493" y="185421"/>
                </a:lnTo>
                <a:lnTo>
                  <a:pt x="1909715" y="227979"/>
                </a:lnTo>
                <a:lnTo>
                  <a:pt x="1919812" y="273191"/>
                </a:lnTo>
                <a:lnTo>
                  <a:pt x="1923288" y="320560"/>
                </a:lnTo>
                <a:lnTo>
                  <a:pt x="1923288" y="1602739"/>
                </a:lnTo>
                <a:lnTo>
                  <a:pt x="1919812" y="1650109"/>
                </a:lnTo>
                <a:lnTo>
                  <a:pt x="1909715" y="1695320"/>
                </a:lnTo>
                <a:lnTo>
                  <a:pt x="1893493" y="1737876"/>
                </a:lnTo>
                <a:lnTo>
                  <a:pt x="1871642" y="1777283"/>
                </a:lnTo>
                <a:lnTo>
                  <a:pt x="1844658" y="1813044"/>
                </a:lnTo>
                <a:lnTo>
                  <a:pt x="1813037" y="1844664"/>
                </a:lnTo>
                <a:lnTo>
                  <a:pt x="1777274" y="1871646"/>
                </a:lnTo>
                <a:lnTo>
                  <a:pt x="1737866" y="1893496"/>
                </a:lnTo>
                <a:lnTo>
                  <a:pt x="1695308" y="1909716"/>
                </a:lnTo>
                <a:lnTo>
                  <a:pt x="1650096" y="1919812"/>
                </a:lnTo>
                <a:lnTo>
                  <a:pt x="1602727" y="1923288"/>
                </a:lnTo>
                <a:lnTo>
                  <a:pt x="320560" y="1923288"/>
                </a:lnTo>
                <a:lnTo>
                  <a:pt x="273191" y="1919812"/>
                </a:lnTo>
                <a:lnTo>
                  <a:pt x="227979" y="1909716"/>
                </a:lnTo>
                <a:lnTo>
                  <a:pt x="185421" y="1893496"/>
                </a:lnTo>
                <a:lnTo>
                  <a:pt x="146013" y="1871646"/>
                </a:lnTo>
                <a:lnTo>
                  <a:pt x="110250" y="1844664"/>
                </a:lnTo>
                <a:lnTo>
                  <a:pt x="78629" y="1813044"/>
                </a:lnTo>
                <a:lnTo>
                  <a:pt x="51645" y="1777283"/>
                </a:lnTo>
                <a:lnTo>
                  <a:pt x="29794" y="1737876"/>
                </a:lnTo>
                <a:lnTo>
                  <a:pt x="13572" y="1695320"/>
                </a:lnTo>
                <a:lnTo>
                  <a:pt x="3475" y="1650109"/>
                </a:lnTo>
                <a:lnTo>
                  <a:pt x="0" y="1602739"/>
                </a:lnTo>
                <a:lnTo>
                  <a:pt x="0" y="320560"/>
                </a:lnTo>
                <a:close/>
              </a:path>
            </a:pathLst>
          </a:custGeom>
          <a:ln w="12192">
            <a:solidFill>
              <a:srgbClr val="8063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904801" y="2186949"/>
            <a:ext cx="1414145" cy="73279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204470" marR="5080" indent="-192405">
              <a:lnSpc>
                <a:spcPts val="2690"/>
              </a:lnSpc>
              <a:spcBef>
                <a:spcPts val="345"/>
              </a:spcBef>
            </a:pPr>
            <a:r>
              <a:rPr dirty="0" sz="2400">
                <a:latin typeface="Book Antiqua"/>
                <a:cs typeface="Book Antiqua"/>
              </a:rPr>
              <a:t>C</a:t>
            </a:r>
            <a:r>
              <a:rPr dirty="0" sz="2400" spc="-5">
                <a:latin typeface="Book Antiqua"/>
                <a:cs typeface="Book Antiqua"/>
              </a:rPr>
              <a:t>ontroll</a:t>
            </a:r>
            <a:r>
              <a:rPr dirty="0" sz="2400">
                <a:latin typeface="Book Antiqua"/>
                <a:cs typeface="Book Antiqua"/>
              </a:rPr>
              <a:t>er  </a:t>
            </a:r>
            <a:r>
              <a:rPr dirty="0" sz="2400" spc="-5">
                <a:latin typeface="Book Antiqua"/>
                <a:cs typeface="Book Antiqua"/>
              </a:rPr>
              <a:t>to</a:t>
            </a:r>
            <a:r>
              <a:rPr dirty="0" sz="2400" spc="-30">
                <a:latin typeface="Book Antiqua"/>
                <a:cs typeface="Book Antiqua"/>
              </a:rPr>
              <a:t> </a:t>
            </a:r>
            <a:r>
              <a:rPr dirty="0" sz="2400" spc="-5">
                <a:latin typeface="Book Antiqua"/>
                <a:cs typeface="Book Antiqua"/>
              </a:rPr>
              <a:t>view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21096" y="1627625"/>
            <a:ext cx="1923414" cy="1923414"/>
          </a:xfrm>
          <a:custGeom>
            <a:avLst/>
            <a:gdLst/>
            <a:ahLst/>
            <a:cxnLst/>
            <a:rect l="l" t="t" r="r" b="b"/>
            <a:pathLst>
              <a:path w="1923415" h="1923414">
                <a:moveTo>
                  <a:pt x="1602740" y="0"/>
                </a:moveTo>
                <a:lnTo>
                  <a:pt x="320560" y="0"/>
                </a:lnTo>
                <a:lnTo>
                  <a:pt x="273191" y="3475"/>
                </a:lnTo>
                <a:lnTo>
                  <a:pt x="227979" y="13572"/>
                </a:lnTo>
                <a:lnTo>
                  <a:pt x="185421" y="29794"/>
                </a:lnTo>
                <a:lnTo>
                  <a:pt x="146013" y="51645"/>
                </a:lnTo>
                <a:lnTo>
                  <a:pt x="110250" y="78629"/>
                </a:lnTo>
                <a:lnTo>
                  <a:pt x="78629" y="110250"/>
                </a:lnTo>
                <a:lnTo>
                  <a:pt x="51645" y="146013"/>
                </a:lnTo>
                <a:lnTo>
                  <a:pt x="29794" y="185421"/>
                </a:lnTo>
                <a:lnTo>
                  <a:pt x="13572" y="227979"/>
                </a:lnTo>
                <a:lnTo>
                  <a:pt x="3475" y="273191"/>
                </a:lnTo>
                <a:lnTo>
                  <a:pt x="0" y="320560"/>
                </a:lnTo>
                <a:lnTo>
                  <a:pt x="0" y="1602739"/>
                </a:lnTo>
                <a:lnTo>
                  <a:pt x="3475" y="1650109"/>
                </a:lnTo>
                <a:lnTo>
                  <a:pt x="13572" y="1695320"/>
                </a:lnTo>
                <a:lnTo>
                  <a:pt x="29794" y="1737876"/>
                </a:lnTo>
                <a:lnTo>
                  <a:pt x="51645" y="1777283"/>
                </a:lnTo>
                <a:lnTo>
                  <a:pt x="78629" y="1813044"/>
                </a:lnTo>
                <a:lnTo>
                  <a:pt x="110250" y="1844664"/>
                </a:lnTo>
                <a:lnTo>
                  <a:pt x="146013" y="1871646"/>
                </a:lnTo>
                <a:lnTo>
                  <a:pt x="185421" y="1893496"/>
                </a:lnTo>
                <a:lnTo>
                  <a:pt x="227979" y="1909716"/>
                </a:lnTo>
                <a:lnTo>
                  <a:pt x="273191" y="1919812"/>
                </a:lnTo>
                <a:lnTo>
                  <a:pt x="320560" y="1923288"/>
                </a:lnTo>
                <a:lnTo>
                  <a:pt x="1602740" y="1923288"/>
                </a:lnTo>
                <a:lnTo>
                  <a:pt x="1650106" y="1919812"/>
                </a:lnTo>
                <a:lnTo>
                  <a:pt x="1695315" y="1909716"/>
                </a:lnTo>
                <a:lnTo>
                  <a:pt x="1737871" y="1893496"/>
                </a:lnTo>
                <a:lnTo>
                  <a:pt x="1777277" y="1871646"/>
                </a:lnTo>
                <a:lnTo>
                  <a:pt x="1813039" y="1844664"/>
                </a:lnTo>
                <a:lnTo>
                  <a:pt x="1844660" y="1813044"/>
                </a:lnTo>
                <a:lnTo>
                  <a:pt x="1871643" y="1777283"/>
                </a:lnTo>
                <a:lnTo>
                  <a:pt x="1893494" y="1737876"/>
                </a:lnTo>
                <a:lnTo>
                  <a:pt x="1909715" y="1695320"/>
                </a:lnTo>
                <a:lnTo>
                  <a:pt x="1919812" y="1650109"/>
                </a:lnTo>
                <a:lnTo>
                  <a:pt x="1923288" y="1602739"/>
                </a:lnTo>
                <a:lnTo>
                  <a:pt x="1923288" y="320560"/>
                </a:lnTo>
                <a:lnTo>
                  <a:pt x="1919812" y="273191"/>
                </a:lnTo>
                <a:lnTo>
                  <a:pt x="1909715" y="227979"/>
                </a:lnTo>
                <a:lnTo>
                  <a:pt x="1893494" y="185421"/>
                </a:lnTo>
                <a:lnTo>
                  <a:pt x="1871643" y="146013"/>
                </a:lnTo>
                <a:lnTo>
                  <a:pt x="1844660" y="110250"/>
                </a:lnTo>
                <a:lnTo>
                  <a:pt x="1813039" y="78629"/>
                </a:lnTo>
                <a:lnTo>
                  <a:pt x="1777277" y="51645"/>
                </a:lnTo>
                <a:lnTo>
                  <a:pt x="1737871" y="29794"/>
                </a:lnTo>
                <a:lnTo>
                  <a:pt x="1695315" y="13572"/>
                </a:lnTo>
                <a:lnTo>
                  <a:pt x="1650106" y="3475"/>
                </a:lnTo>
                <a:lnTo>
                  <a:pt x="1602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21096" y="1627625"/>
            <a:ext cx="1923414" cy="1923414"/>
          </a:xfrm>
          <a:custGeom>
            <a:avLst/>
            <a:gdLst/>
            <a:ahLst/>
            <a:cxnLst/>
            <a:rect l="l" t="t" r="r" b="b"/>
            <a:pathLst>
              <a:path w="1923415" h="1923414">
                <a:moveTo>
                  <a:pt x="0" y="320560"/>
                </a:moveTo>
                <a:lnTo>
                  <a:pt x="3475" y="273191"/>
                </a:lnTo>
                <a:lnTo>
                  <a:pt x="13572" y="227979"/>
                </a:lnTo>
                <a:lnTo>
                  <a:pt x="29794" y="185421"/>
                </a:lnTo>
                <a:lnTo>
                  <a:pt x="51645" y="146013"/>
                </a:lnTo>
                <a:lnTo>
                  <a:pt x="78629" y="110250"/>
                </a:lnTo>
                <a:lnTo>
                  <a:pt x="110250" y="78629"/>
                </a:lnTo>
                <a:lnTo>
                  <a:pt x="146013" y="51645"/>
                </a:lnTo>
                <a:lnTo>
                  <a:pt x="185421" y="29794"/>
                </a:lnTo>
                <a:lnTo>
                  <a:pt x="227979" y="13572"/>
                </a:lnTo>
                <a:lnTo>
                  <a:pt x="273191" y="3475"/>
                </a:lnTo>
                <a:lnTo>
                  <a:pt x="320560" y="0"/>
                </a:lnTo>
                <a:lnTo>
                  <a:pt x="1602740" y="0"/>
                </a:lnTo>
                <a:lnTo>
                  <a:pt x="1650106" y="3475"/>
                </a:lnTo>
                <a:lnTo>
                  <a:pt x="1695315" y="13572"/>
                </a:lnTo>
                <a:lnTo>
                  <a:pt x="1737871" y="29794"/>
                </a:lnTo>
                <a:lnTo>
                  <a:pt x="1777277" y="51645"/>
                </a:lnTo>
                <a:lnTo>
                  <a:pt x="1813039" y="78629"/>
                </a:lnTo>
                <a:lnTo>
                  <a:pt x="1844660" y="110250"/>
                </a:lnTo>
                <a:lnTo>
                  <a:pt x="1871643" y="146013"/>
                </a:lnTo>
                <a:lnTo>
                  <a:pt x="1893494" y="185421"/>
                </a:lnTo>
                <a:lnTo>
                  <a:pt x="1909715" y="227979"/>
                </a:lnTo>
                <a:lnTo>
                  <a:pt x="1919812" y="273191"/>
                </a:lnTo>
                <a:lnTo>
                  <a:pt x="1923288" y="320560"/>
                </a:lnTo>
                <a:lnTo>
                  <a:pt x="1923288" y="1602739"/>
                </a:lnTo>
                <a:lnTo>
                  <a:pt x="1919812" y="1650109"/>
                </a:lnTo>
                <a:lnTo>
                  <a:pt x="1909715" y="1695320"/>
                </a:lnTo>
                <a:lnTo>
                  <a:pt x="1893494" y="1737876"/>
                </a:lnTo>
                <a:lnTo>
                  <a:pt x="1871643" y="1777283"/>
                </a:lnTo>
                <a:lnTo>
                  <a:pt x="1844660" y="1813044"/>
                </a:lnTo>
                <a:lnTo>
                  <a:pt x="1813039" y="1844664"/>
                </a:lnTo>
                <a:lnTo>
                  <a:pt x="1777277" y="1871646"/>
                </a:lnTo>
                <a:lnTo>
                  <a:pt x="1737871" y="1893496"/>
                </a:lnTo>
                <a:lnTo>
                  <a:pt x="1695315" y="1909716"/>
                </a:lnTo>
                <a:lnTo>
                  <a:pt x="1650106" y="1919812"/>
                </a:lnTo>
                <a:lnTo>
                  <a:pt x="1602740" y="1923288"/>
                </a:lnTo>
                <a:lnTo>
                  <a:pt x="320560" y="1923288"/>
                </a:lnTo>
                <a:lnTo>
                  <a:pt x="273191" y="1919812"/>
                </a:lnTo>
                <a:lnTo>
                  <a:pt x="227979" y="1909716"/>
                </a:lnTo>
                <a:lnTo>
                  <a:pt x="185421" y="1893496"/>
                </a:lnTo>
                <a:lnTo>
                  <a:pt x="146013" y="1871646"/>
                </a:lnTo>
                <a:lnTo>
                  <a:pt x="110250" y="1844664"/>
                </a:lnTo>
                <a:lnTo>
                  <a:pt x="78629" y="1813044"/>
                </a:lnTo>
                <a:lnTo>
                  <a:pt x="51645" y="1777283"/>
                </a:lnTo>
                <a:lnTo>
                  <a:pt x="29794" y="1737876"/>
                </a:lnTo>
                <a:lnTo>
                  <a:pt x="13572" y="1695320"/>
                </a:lnTo>
                <a:lnTo>
                  <a:pt x="3475" y="1650109"/>
                </a:lnTo>
                <a:lnTo>
                  <a:pt x="0" y="1602739"/>
                </a:lnTo>
                <a:lnTo>
                  <a:pt x="0" y="320560"/>
                </a:lnTo>
                <a:close/>
              </a:path>
            </a:pathLst>
          </a:custGeom>
          <a:ln w="12192">
            <a:solidFill>
              <a:srgbClr val="8063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980407" y="1846017"/>
            <a:ext cx="1404620" cy="141414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ctr" marL="12065" marR="5080" indent="-1270">
              <a:lnSpc>
                <a:spcPct val="93200"/>
              </a:lnSpc>
              <a:spcBef>
                <a:spcPts val="295"/>
              </a:spcBef>
            </a:pPr>
            <a:r>
              <a:rPr dirty="0" sz="2400" spc="-5">
                <a:latin typeface="Book Antiqua"/>
                <a:cs typeface="Book Antiqua"/>
              </a:rPr>
              <a:t>One  controller  to</a:t>
            </a:r>
            <a:r>
              <a:rPr dirty="0" sz="2400" spc="-85">
                <a:latin typeface="Book Antiqua"/>
                <a:cs typeface="Book Antiqua"/>
              </a:rPr>
              <a:t> </a:t>
            </a:r>
            <a:r>
              <a:rPr dirty="0" sz="2400" spc="-5">
                <a:latin typeface="Book Antiqua"/>
                <a:cs typeface="Book Antiqua"/>
              </a:rPr>
              <a:t>another  controller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49979" y="3698754"/>
            <a:ext cx="1923414" cy="1923414"/>
          </a:xfrm>
          <a:custGeom>
            <a:avLst/>
            <a:gdLst/>
            <a:ahLst/>
            <a:cxnLst/>
            <a:rect l="l" t="t" r="r" b="b"/>
            <a:pathLst>
              <a:path w="1923414" h="1923414">
                <a:moveTo>
                  <a:pt x="1602727" y="0"/>
                </a:moveTo>
                <a:lnTo>
                  <a:pt x="320560" y="0"/>
                </a:lnTo>
                <a:lnTo>
                  <a:pt x="273191" y="3475"/>
                </a:lnTo>
                <a:lnTo>
                  <a:pt x="227979" y="13571"/>
                </a:lnTo>
                <a:lnTo>
                  <a:pt x="185421" y="29791"/>
                </a:lnTo>
                <a:lnTo>
                  <a:pt x="146013" y="51641"/>
                </a:lnTo>
                <a:lnTo>
                  <a:pt x="110250" y="78623"/>
                </a:lnTo>
                <a:lnTo>
                  <a:pt x="78629" y="110243"/>
                </a:lnTo>
                <a:lnTo>
                  <a:pt x="51645" y="146004"/>
                </a:lnTo>
                <a:lnTo>
                  <a:pt x="29794" y="185411"/>
                </a:lnTo>
                <a:lnTo>
                  <a:pt x="13572" y="227967"/>
                </a:lnTo>
                <a:lnTo>
                  <a:pt x="3475" y="273178"/>
                </a:lnTo>
                <a:lnTo>
                  <a:pt x="0" y="320548"/>
                </a:lnTo>
                <a:lnTo>
                  <a:pt x="0" y="1602727"/>
                </a:lnTo>
                <a:lnTo>
                  <a:pt x="3475" y="1650096"/>
                </a:lnTo>
                <a:lnTo>
                  <a:pt x="13572" y="1695307"/>
                </a:lnTo>
                <a:lnTo>
                  <a:pt x="29794" y="1737864"/>
                </a:lnTo>
                <a:lnTo>
                  <a:pt x="51645" y="1777270"/>
                </a:lnTo>
                <a:lnTo>
                  <a:pt x="78629" y="1813032"/>
                </a:lnTo>
                <a:lnTo>
                  <a:pt x="110250" y="1844651"/>
                </a:lnTo>
                <a:lnTo>
                  <a:pt x="146013" y="1871634"/>
                </a:lnTo>
                <a:lnTo>
                  <a:pt x="185421" y="1893483"/>
                </a:lnTo>
                <a:lnTo>
                  <a:pt x="227979" y="1909703"/>
                </a:lnTo>
                <a:lnTo>
                  <a:pt x="273191" y="1919799"/>
                </a:lnTo>
                <a:lnTo>
                  <a:pt x="320560" y="1923275"/>
                </a:lnTo>
                <a:lnTo>
                  <a:pt x="1602727" y="1923275"/>
                </a:lnTo>
                <a:lnTo>
                  <a:pt x="1650096" y="1919799"/>
                </a:lnTo>
                <a:lnTo>
                  <a:pt x="1695308" y="1909703"/>
                </a:lnTo>
                <a:lnTo>
                  <a:pt x="1737866" y="1893483"/>
                </a:lnTo>
                <a:lnTo>
                  <a:pt x="1777274" y="1871634"/>
                </a:lnTo>
                <a:lnTo>
                  <a:pt x="1813037" y="1844651"/>
                </a:lnTo>
                <a:lnTo>
                  <a:pt x="1844658" y="1813032"/>
                </a:lnTo>
                <a:lnTo>
                  <a:pt x="1871642" y="1777270"/>
                </a:lnTo>
                <a:lnTo>
                  <a:pt x="1893493" y="1737864"/>
                </a:lnTo>
                <a:lnTo>
                  <a:pt x="1909715" y="1695307"/>
                </a:lnTo>
                <a:lnTo>
                  <a:pt x="1919812" y="1650096"/>
                </a:lnTo>
                <a:lnTo>
                  <a:pt x="1923288" y="1602727"/>
                </a:lnTo>
                <a:lnTo>
                  <a:pt x="1923288" y="320548"/>
                </a:lnTo>
                <a:lnTo>
                  <a:pt x="1919812" y="273178"/>
                </a:lnTo>
                <a:lnTo>
                  <a:pt x="1909715" y="227967"/>
                </a:lnTo>
                <a:lnTo>
                  <a:pt x="1893493" y="185411"/>
                </a:lnTo>
                <a:lnTo>
                  <a:pt x="1871642" y="146004"/>
                </a:lnTo>
                <a:lnTo>
                  <a:pt x="1844658" y="110243"/>
                </a:lnTo>
                <a:lnTo>
                  <a:pt x="1813037" y="78623"/>
                </a:lnTo>
                <a:lnTo>
                  <a:pt x="1777274" y="51641"/>
                </a:lnTo>
                <a:lnTo>
                  <a:pt x="1737866" y="29791"/>
                </a:lnTo>
                <a:lnTo>
                  <a:pt x="1695308" y="13571"/>
                </a:lnTo>
                <a:lnTo>
                  <a:pt x="1650096" y="3475"/>
                </a:lnTo>
                <a:lnTo>
                  <a:pt x="16027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49979" y="3698754"/>
            <a:ext cx="1923414" cy="1923414"/>
          </a:xfrm>
          <a:custGeom>
            <a:avLst/>
            <a:gdLst/>
            <a:ahLst/>
            <a:cxnLst/>
            <a:rect l="l" t="t" r="r" b="b"/>
            <a:pathLst>
              <a:path w="1923414" h="1923414">
                <a:moveTo>
                  <a:pt x="0" y="320548"/>
                </a:moveTo>
                <a:lnTo>
                  <a:pt x="3475" y="273178"/>
                </a:lnTo>
                <a:lnTo>
                  <a:pt x="13572" y="227967"/>
                </a:lnTo>
                <a:lnTo>
                  <a:pt x="29794" y="185411"/>
                </a:lnTo>
                <a:lnTo>
                  <a:pt x="51645" y="146004"/>
                </a:lnTo>
                <a:lnTo>
                  <a:pt x="78629" y="110243"/>
                </a:lnTo>
                <a:lnTo>
                  <a:pt x="110250" y="78623"/>
                </a:lnTo>
                <a:lnTo>
                  <a:pt x="146013" y="51641"/>
                </a:lnTo>
                <a:lnTo>
                  <a:pt x="185421" y="29791"/>
                </a:lnTo>
                <a:lnTo>
                  <a:pt x="227979" y="13571"/>
                </a:lnTo>
                <a:lnTo>
                  <a:pt x="273191" y="3475"/>
                </a:lnTo>
                <a:lnTo>
                  <a:pt x="320560" y="0"/>
                </a:lnTo>
                <a:lnTo>
                  <a:pt x="1602727" y="0"/>
                </a:lnTo>
                <a:lnTo>
                  <a:pt x="1650096" y="3475"/>
                </a:lnTo>
                <a:lnTo>
                  <a:pt x="1695308" y="13571"/>
                </a:lnTo>
                <a:lnTo>
                  <a:pt x="1737866" y="29791"/>
                </a:lnTo>
                <a:lnTo>
                  <a:pt x="1777274" y="51641"/>
                </a:lnTo>
                <a:lnTo>
                  <a:pt x="1813037" y="78623"/>
                </a:lnTo>
                <a:lnTo>
                  <a:pt x="1844658" y="110243"/>
                </a:lnTo>
                <a:lnTo>
                  <a:pt x="1871642" y="146004"/>
                </a:lnTo>
                <a:lnTo>
                  <a:pt x="1893493" y="185411"/>
                </a:lnTo>
                <a:lnTo>
                  <a:pt x="1909715" y="227967"/>
                </a:lnTo>
                <a:lnTo>
                  <a:pt x="1919812" y="273178"/>
                </a:lnTo>
                <a:lnTo>
                  <a:pt x="1923288" y="320548"/>
                </a:lnTo>
                <a:lnTo>
                  <a:pt x="1923288" y="1602727"/>
                </a:lnTo>
                <a:lnTo>
                  <a:pt x="1919812" y="1650096"/>
                </a:lnTo>
                <a:lnTo>
                  <a:pt x="1909715" y="1695307"/>
                </a:lnTo>
                <a:lnTo>
                  <a:pt x="1893493" y="1737864"/>
                </a:lnTo>
                <a:lnTo>
                  <a:pt x="1871642" y="1777270"/>
                </a:lnTo>
                <a:lnTo>
                  <a:pt x="1844658" y="1813032"/>
                </a:lnTo>
                <a:lnTo>
                  <a:pt x="1813037" y="1844651"/>
                </a:lnTo>
                <a:lnTo>
                  <a:pt x="1777274" y="1871634"/>
                </a:lnTo>
                <a:lnTo>
                  <a:pt x="1737866" y="1893483"/>
                </a:lnTo>
                <a:lnTo>
                  <a:pt x="1695308" y="1909703"/>
                </a:lnTo>
                <a:lnTo>
                  <a:pt x="1650096" y="1919799"/>
                </a:lnTo>
                <a:lnTo>
                  <a:pt x="1602727" y="1923275"/>
                </a:lnTo>
                <a:lnTo>
                  <a:pt x="320560" y="1923275"/>
                </a:lnTo>
                <a:lnTo>
                  <a:pt x="273191" y="1919799"/>
                </a:lnTo>
                <a:lnTo>
                  <a:pt x="227979" y="1909703"/>
                </a:lnTo>
                <a:lnTo>
                  <a:pt x="185421" y="1893483"/>
                </a:lnTo>
                <a:lnTo>
                  <a:pt x="146013" y="1871634"/>
                </a:lnTo>
                <a:lnTo>
                  <a:pt x="110250" y="1844651"/>
                </a:lnTo>
                <a:lnTo>
                  <a:pt x="78629" y="1813032"/>
                </a:lnTo>
                <a:lnTo>
                  <a:pt x="51645" y="1777270"/>
                </a:lnTo>
                <a:lnTo>
                  <a:pt x="29794" y="1737864"/>
                </a:lnTo>
                <a:lnTo>
                  <a:pt x="13572" y="1695307"/>
                </a:lnTo>
                <a:lnTo>
                  <a:pt x="3475" y="1650096"/>
                </a:lnTo>
                <a:lnTo>
                  <a:pt x="0" y="1602727"/>
                </a:lnTo>
                <a:lnTo>
                  <a:pt x="0" y="320548"/>
                </a:lnTo>
                <a:close/>
              </a:path>
            </a:pathLst>
          </a:custGeom>
          <a:ln w="12191">
            <a:solidFill>
              <a:srgbClr val="8063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869718" y="4087547"/>
            <a:ext cx="1482725" cy="107251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ctr" marL="12065" marR="5080">
              <a:lnSpc>
                <a:spcPct val="93100"/>
              </a:lnSpc>
              <a:spcBef>
                <a:spcPts val="295"/>
              </a:spcBef>
            </a:pPr>
            <a:r>
              <a:rPr dirty="0" sz="2400" spc="-5">
                <a:latin typeface="Book Antiqua"/>
                <a:cs typeface="Book Antiqua"/>
              </a:rPr>
              <a:t>One</a:t>
            </a:r>
            <a:r>
              <a:rPr dirty="0" sz="2400" spc="-90">
                <a:latin typeface="Book Antiqua"/>
                <a:cs typeface="Book Antiqua"/>
              </a:rPr>
              <a:t> </a:t>
            </a:r>
            <a:r>
              <a:rPr dirty="0" sz="2400" spc="-5">
                <a:latin typeface="Book Antiqua"/>
                <a:cs typeface="Book Antiqua"/>
              </a:rPr>
              <a:t>action  to another  action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21096" y="3698754"/>
            <a:ext cx="1923414" cy="1923414"/>
          </a:xfrm>
          <a:custGeom>
            <a:avLst/>
            <a:gdLst/>
            <a:ahLst/>
            <a:cxnLst/>
            <a:rect l="l" t="t" r="r" b="b"/>
            <a:pathLst>
              <a:path w="1923415" h="1923414">
                <a:moveTo>
                  <a:pt x="1602740" y="0"/>
                </a:moveTo>
                <a:lnTo>
                  <a:pt x="320560" y="0"/>
                </a:lnTo>
                <a:lnTo>
                  <a:pt x="273191" y="3475"/>
                </a:lnTo>
                <a:lnTo>
                  <a:pt x="227979" y="13571"/>
                </a:lnTo>
                <a:lnTo>
                  <a:pt x="185421" y="29791"/>
                </a:lnTo>
                <a:lnTo>
                  <a:pt x="146013" y="51641"/>
                </a:lnTo>
                <a:lnTo>
                  <a:pt x="110250" y="78623"/>
                </a:lnTo>
                <a:lnTo>
                  <a:pt x="78629" y="110243"/>
                </a:lnTo>
                <a:lnTo>
                  <a:pt x="51645" y="146004"/>
                </a:lnTo>
                <a:lnTo>
                  <a:pt x="29794" y="185411"/>
                </a:lnTo>
                <a:lnTo>
                  <a:pt x="13572" y="227967"/>
                </a:lnTo>
                <a:lnTo>
                  <a:pt x="3475" y="273178"/>
                </a:lnTo>
                <a:lnTo>
                  <a:pt x="0" y="320548"/>
                </a:lnTo>
                <a:lnTo>
                  <a:pt x="0" y="1602727"/>
                </a:lnTo>
                <a:lnTo>
                  <a:pt x="3475" y="1650096"/>
                </a:lnTo>
                <a:lnTo>
                  <a:pt x="13572" y="1695307"/>
                </a:lnTo>
                <a:lnTo>
                  <a:pt x="29794" y="1737864"/>
                </a:lnTo>
                <a:lnTo>
                  <a:pt x="51645" y="1777270"/>
                </a:lnTo>
                <a:lnTo>
                  <a:pt x="78629" y="1813032"/>
                </a:lnTo>
                <a:lnTo>
                  <a:pt x="110250" y="1844651"/>
                </a:lnTo>
                <a:lnTo>
                  <a:pt x="146013" y="1871634"/>
                </a:lnTo>
                <a:lnTo>
                  <a:pt x="185421" y="1893483"/>
                </a:lnTo>
                <a:lnTo>
                  <a:pt x="227979" y="1909703"/>
                </a:lnTo>
                <a:lnTo>
                  <a:pt x="273191" y="1919799"/>
                </a:lnTo>
                <a:lnTo>
                  <a:pt x="320560" y="1923275"/>
                </a:lnTo>
                <a:lnTo>
                  <a:pt x="1602740" y="1923275"/>
                </a:lnTo>
                <a:lnTo>
                  <a:pt x="1650106" y="1919799"/>
                </a:lnTo>
                <a:lnTo>
                  <a:pt x="1695315" y="1909703"/>
                </a:lnTo>
                <a:lnTo>
                  <a:pt x="1737871" y="1893483"/>
                </a:lnTo>
                <a:lnTo>
                  <a:pt x="1777277" y="1871634"/>
                </a:lnTo>
                <a:lnTo>
                  <a:pt x="1813039" y="1844651"/>
                </a:lnTo>
                <a:lnTo>
                  <a:pt x="1844660" y="1813032"/>
                </a:lnTo>
                <a:lnTo>
                  <a:pt x="1871643" y="1777270"/>
                </a:lnTo>
                <a:lnTo>
                  <a:pt x="1893494" y="1737864"/>
                </a:lnTo>
                <a:lnTo>
                  <a:pt x="1909715" y="1695307"/>
                </a:lnTo>
                <a:lnTo>
                  <a:pt x="1919812" y="1650096"/>
                </a:lnTo>
                <a:lnTo>
                  <a:pt x="1923288" y="1602727"/>
                </a:lnTo>
                <a:lnTo>
                  <a:pt x="1923288" y="320548"/>
                </a:lnTo>
                <a:lnTo>
                  <a:pt x="1919812" y="273178"/>
                </a:lnTo>
                <a:lnTo>
                  <a:pt x="1909715" y="227967"/>
                </a:lnTo>
                <a:lnTo>
                  <a:pt x="1893494" y="185411"/>
                </a:lnTo>
                <a:lnTo>
                  <a:pt x="1871643" y="146004"/>
                </a:lnTo>
                <a:lnTo>
                  <a:pt x="1844660" y="110243"/>
                </a:lnTo>
                <a:lnTo>
                  <a:pt x="1813039" y="78623"/>
                </a:lnTo>
                <a:lnTo>
                  <a:pt x="1777277" y="51641"/>
                </a:lnTo>
                <a:lnTo>
                  <a:pt x="1737871" y="29791"/>
                </a:lnTo>
                <a:lnTo>
                  <a:pt x="1695315" y="13571"/>
                </a:lnTo>
                <a:lnTo>
                  <a:pt x="1650106" y="3475"/>
                </a:lnTo>
                <a:lnTo>
                  <a:pt x="1602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21096" y="3698754"/>
            <a:ext cx="1923414" cy="1923414"/>
          </a:xfrm>
          <a:custGeom>
            <a:avLst/>
            <a:gdLst/>
            <a:ahLst/>
            <a:cxnLst/>
            <a:rect l="l" t="t" r="r" b="b"/>
            <a:pathLst>
              <a:path w="1923415" h="1923414">
                <a:moveTo>
                  <a:pt x="0" y="320548"/>
                </a:moveTo>
                <a:lnTo>
                  <a:pt x="3475" y="273178"/>
                </a:lnTo>
                <a:lnTo>
                  <a:pt x="13572" y="227967"/>
                </a:lnTo>
                <a:lnTo>
                  <a:pt x="29794" y="185411"/>
                </a:lnTo>
                <a:lnTo>
                  <a:pt x="51645" y="146004"/>
                </a:lnTo>
                <a:lnTo>
                  <a:pt x="78629" y="110243"/>
                </a:lnTo>
                <a:lnTo>
                  <a:pt x="110250" y="78623"/>
                </a:lnTo>
                <a:lnTo>
                  <a:pt x="146013" y="51641"/>
                </a:lnTo>
                <a:lnTo>
                  <a:pt x="185421" y="29791"/>
                </a:lnTo>
                <a:lnTo>
                  <a:pt x="227979" y="13571"/>
                </a:lnTo>
                <a:lnTo>
                  <a:pt x="273191" y="3475"/>
                </a:lnTo>
                <a:lnTo>
                  <a:pt x="320560" y="0"/>
                </a:lnTo>
                <a:lnTo>
                  <a:pt x="1602740" y="0"/>
                </a:lnTo>
                <a:lnTo>
                  <a:pt x="1650106" y="3475"/>
                </a:lnTo>
                <a:lnTo>
                  <a:pt x="1695315" y="13571"/>
                </a:lnTo>
                <a:lnTo>
                  <a:pt x="1737871" y="29791"/>
                </a:lnTo>
                <a:lnTo>
                  <a:pt x="1777277" y="51641"/>
                </a:lnTo>
                <a:lnTo>
                  <a:pt x="1813039" y="78623"/>
                </a:lnTo>
                <a:lnTo>
                  <a:pt x="1844660" y="110243"/>
                </a:lnTo>
                <a:lnTo>
                  <a:pt x="1871643" y="146004"/>
                </a:lnTo>
                <a:lnTo>
                  <a:pt x="1893494" y="185411"/>
                </a:lnTo>
                <a:lnTo>
                  <a:pt x="1909715" y="227967"/>
                </a:lnTo>
                <a:lnTo>
                  <a:pt x="1919812" y="273178"/>
                </a:lnTo>
                <a:lnTo>
                  <a:pt x="1923288" y="320548"/>
                </a:lnTo>
                <a:lnTo>
                  <a:pt x="1923288" y="1602727"/>
                </a:lnTo>
                <a:lnTo>
                  <a:pt x="1919812" y="1650096"/>
                </a:lnTo>
                <a:lnTo>
                  <a:pt x="1909715" y="1695307"/>
                </a:lnTo>
                <a:lnTo>
                  <a:pt x="1893494" y="1737864"/>
                </a:lnTo>
                <a:lnTo>
                  <a:pt x="1871643" y="1777270"/>
                </a:lnTo>
                <a:lnTo>
                  <a:pt x="1844660" y="1813032"/>
                </a:lnTo>
                <a:lnTo>
                  <a:pt x="1813039" y="1844651"/>
                </a:lnTo>
                <a:lnTo>
                  <a:pt x="1777277" y="1871634"/>
                </a:lnTo>
                <a:lnTo>
                  <a:pt x="1737871" y="1893483"/>
                </a:lnTo>
                <a:lnTo>
                  <a:pt x="1695315" y="1909703"/>
                </a:lnTo>
                <a:lnTo>
                  <a:pt x="1650106" y="1919799"/>
                </a:lnTo>
                <a:lnTo>
                  <a:pt x="1602740" y="1923275"/>
                </a:lnTo>
                <a:lnTo>
                  <a:pt x="320560" y="1923275"/>
                </a:lnTo>
                <a:lnTo>
                  <a:pt x="273191" y="1919799"/>
                </a:lnTo>
                <a:lnTo>
                  <a:pt x="227979" y="1909703"/>
                </a:lnTo>
                <a:lnTo>
                  <a:pt x="185421" y="1893483"/>
                </a:lnTo>
                <a:lnTo>
                  <a:pt x="146013" y="1871634"/>
                </a:lnTo>
                <a:lnTo>
                  <a:pt x="110250" y="1844651"/>
                </a:lnTo>
                <a:lnTo>
                  <a:pt x="78629" y="1813032"/>
                </a:lnTo>
                <a:lnTo>
                  <a:pt x="51645" y="1777270"/>
                </a:lnTo>
                <a:lnTo>
                  <a:pt x="29794" y="1737864"/>
                </a:lnTo>
                <a:lnTo>
                  <a:pt x="13572" y="1695307"/>
                </a:lnTo>
                <a:lnTo>
                  <a:pt x="3475" y="1650096"/>
                </a:lnTo>
                <a:lnTo>
                  <a:pt x="0" y="1602727"/>
                </a:lnTo>
                <a:lnTo>
                  <a:pt x="0" y="320548"/>
                </a:lnTo>
                <a:close/>
              </a:path>
            </a:pathLst>
          </a:custGeom>
          <a:ln w="12191">
            <a:solidFill>
              <a:srgbClr val="8063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901159" y="3917081"/>
            <a:ext cx="1562735" cy="141414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ctr" marL="12700" marR="5080">
              <a:lnSpc>
                <a:spcPct val="93100"/>
              </a:lnSpc>
              <a:spcBef>
                <a:spcPts val="295"/>
              </a:spcBef>
            </a:pPr>
            <a:r>
              <a:rPr dirty="0" sz="2400" spc="-5">
                <a:latin typeface="Book Antiqua"/>
                <a:cs typeface="Book Antiqua"/>
              </a:rPr>
              <a:t>Between  </a:t>
            </a:r>
            <a:r>
              <a:rPr dirty="0" sz="2400">
                <a:latin typeface="Book Antiqua"/>
                <a:cs typeface="Book Antiqua"/>
              </a:rPr>
              <a:t>s</a:t>
            </a:r>
            <a:r>
              <a:rPr dirty="0" sz="2400" spc="5">
                <a:latin typeface="Book Antiqua"/>
                <a:cs typeface="Book Antiqua"/>
              </a:rPr>
              <a:t>u</a:t>
            </a:r>
            <a:r>
              <a:rPr dirty="0" sz="2400">
                <a:latin typeface="Book Antiqua"/>
                <a:cs typeface="Book Antiqua"/>
              </a:rPr>
              <a:t>bseque</a:t>
            </a:r>
            <a:r>
              <a:rPr dirty="0" sz="2400" spc="-5">
                <a:latin typeface="Book Antiqua"/>
                <a:cs typeface="Book Antiqua"/>
              </a:rPr>
              <a:t>n</a:t>
            </a:r>
            <a:r>
              <a:rPr dirty="0" sz="2400">
                <a:latin typeface="Book Antiqua"/>
                <a:cs typeface="Book Antiqua"/>
              </a:rPr>
              <a:t>t  HTTP</a:t>
            </a:r>
            <a:endParaRPr sz="2400">
              <a:latin typeface="Book Antiqua"/>
              <a:cs typeface="Book Antiqua"/>
            </a:endParaRPr>
          </a:p>
          <a:p>
            <a:pPr algn="ctr">
              <a:lnSpc>
                <a:spcPts val="2690"/>
              </a:lnSpc>
            </a:pPr>
            <a:r>
              <a:rPr dirty="0" sz="2400" spc="-5">
                <a:latin typeface="Book Antiqua"/>
                <a:cs typeface="Book Antiqua"/>
              </a:rPr>
              <a:t>requests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0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45"/>
              <a:t> </a:t>
            </a:r>
            <a:r>
              <a:rPr dirty="0"/>
              <a:t>14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6" name="object 16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761301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Comparing </a:t>
            </a:r>
            <a:r>
              <a:rPr dirty="0" sz="3200"/>
              <a:t>Data </a:t>
            </a:r>
            <a:r>
              <a:rPr dirty="0" sz="3200" spc="-5"/>
              <a:t>Sharing </a:t>
            </a:r>
            <a:r>
              <a:rPr dirty="0" sz="3200"/>
              <a:t>Techniques</a:t>
            </a:r>
            <a:r>
              <a:rPr dirty="0" sz="3200" spc="-30"/>
              <a:t> </a:t>
            </a:r>
            <a:r>
              <a:rPr dirty="0" sz="3200"/>
              <a:t>(1-2)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193035" y="1392936"/>
            <a:ext cx="8703945" cy="4864735"/>
          </a:xfrm>
          <a:custGeom>
            <a:avLst/>
            <a:gdLst/>
            <a:ahLst/>
            <a:cxnLst/>
            <a:rect l="l" t="t" r="r" b="b"/>
            <a:pathLst>
              <a:path w="8703945" h="4864735">
                <a:moveTo>
                  <a:pt x="4351782" y="0"/>
                </a:moveTo>
                <a:lnTo>
                  <a:pt x="0" y="2432304"/>
                </a:lnTo>
                <a:lnTo>
                  <a:pt x="4351782" y="4864608"/>
                </a:lnTo>
                <a:lnTo>
                  <a:pt x="8703564" y="2432304"/>
                </a:lnTo>
                <a:lnTo>
                  <a:pt x="4351782" y="0"/>
                </a:lnTo>
                <a:close/>
              </a:path>
            </a:pathLst>
          </a:custGeom>
          <a:solidFill>
            <a:srgbClr val="9D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20567" y="1856238"/>
            <a:ext cx="3394075" cy="1896110"/>
          </a:xfrm>
          <a:custGeom>
            <a:avLst/>
            <a:gdLst/>
            <a:ahLst/>
            <a:cxnLst/>
            <a:rect l="l" t="t" r="r" b="b"/>
            <a:pathLst>
              <a:path w="3394075" h="1896110">
                <a:moveTo>
                  <a:pt x="2828277" y="0"/>
                </a:moveTo>
                <a:lnTo>
                  <a:pt x="565670" y="0"/>
                </a:lnTo>
                <a:lnTo>
                  <a:pt x="504035" y="1854"/>
                </a:lnTo>
                <a:lnTo>
                  <a:pt x="444322" y="7287"/>
                </a:lnTo>
                <a:lnTo>
                  <a:pt x="386876" y="16108"/>
                </a:lnTo>
                <a:lnTo>
                  <a:pt x="332043" y="28123"/>
                </a:lnTo>
                <a:lnTo>
                  <a:pt x="280167" y="43139"/>
                </a:lnTo>
                <a:lnTo>
                  <a:pt x="231594" y="60964"/>
                </a:lnTo>
                <a:lnTo>
                  <a:pt x="186669" y="81405"/>
                </a:lnTo>
                <a:lnTo>
                  <a:pt x="145737" y="104269"/>
                </a:lnTo>
                <a:lnTo>
                  <a:pt x="109142" y="129363"/>
                </a:lnTo>
                <a:lnTo>
                  <a:pt x="77231" y="156495"/>
                </a:lnTo>
                <a:lnTo>
                  <a:pt x="50348" y="185473"/>
                </a:lnTo>
                <a:lnTo>
                  <a:pt x="13047" y="248191"/>
                </a:lnTo>
                <a:lnTo>
                  <a:pt x="0" y="315975"/>
                </a:lnTo>
                <a:lnTo>
                  <a:pt x="0" y="1579867"/>
                </a:lnTo>
                <a:lnTo>
                  <a:pt x="13047" y="1647652"/>
                </a:lnTo>
                <a:lnTo>
                  <a:pt x="50348" y="1710372"/>
                </a:lnTo>
                <a:lnTo>
                  <a:pt x="77231" y="1739350"/>
                </a:lnTo>
                <a:lnTo>
                  <a:pt x="109142" y="1766483"/>
                </a:lnTo>
                <a:lnTo>
                  <a:pt x="145737" y="1791579"/>
                </a:lnTo>
                <a:lnTo>
                  <a:pt x="186669" y="1814444"/>
                </a:lnTo>
                <a:lnTo>
                  <a:pt x="231594" y="1834887"/>
                </a:lnTo>
                <a:lnTo>
                  <a:pt x="280167" y="1852713"/>
                </a:lnTo>
                <a:lnTo>
                  <a:pt x="332043" y="1867730"/>
                </a:lnTo>
                <a:lnTo>
                  <a:pt x="386876" y="1879746"/>
                </a:lnTo>
                <a:lnTo>
                  <a:pt x="444322" y="1888567"/>
                </a:lnTo>
                <a:lnTo>
                  <a:pt x="504035" y="1894001"/>
                </a:lnTo>
                <a:lnTo>
                  <a:pt x="565670" y="1895856"/>
                </a:lnTo>
                <a:lnTo>
                  <a:pt x="2828277" y="1895856"/>
                </a:lnTo>
                <a:lnTo>
                  <a:pt x="2889912" y="1894001"/>
                </a:lnTo>
                <a:lnTo>
                  <a:pt x="2949625" y="1888567"/>
                </a:lnTo>
                <a:lnTo>
                  <a:pt x="3007071" y="1879746"/>
                </a:lnTo>
                <a:lnTo>
                  <a:pt x="3061904" y="1867730"/>
                </a:lnTo>
                <a:lnTo>
                  <a:pt x="3113780" y="1852713"/>
                </a:lnTo>
                <a:lnTo>
                  <a:pt x="3162353" y="1834887"/>
                </a:lnTo>
                <a:lnTo>
                  <a:pt x="3207278" y="1814444"/>
                </a:lnTo>
                <a:lnTo>
                  <a:pt x="3248210" y="1791579"/>
                </a:lnTo>
                <a:lnTo>
                  <a:pt x="3284805" y="1766483"/>
                </a:lnTo>
                <a:lnTo>
                  <a:pt x="3316716" y="1739350"/>
                </a:lnTo>
                <a:lnTo>
                  <a:pt x="3343599" y="1710372"/>
                </a:lnTo>
                <a:lnTo>
                  <a:pt x="3380900" y="1647652"/>
                </a:lnTo>
                <a:lnTo>
                  <a:pt x="3393948" y="1579867"/>
                </a:lnTo>
                <a:lnTo>
                  <a:pt x="3393948" y="315975"/>
                </a:lnTo>
                <a:lnTo>
                  <a:pt x="3380900" y="248191"/>
                </a:lnTo>
                <a:lnTo>
                  <a:pt x="3343599" y="185473"/>
                </a:lnTo>
                <a:lnTo>
                  <a:pt x="3316716" y="156495"/>
                </a:lnTo>
                <a:lnTo>
                  <a:pt x="3284805" y="129363"/>
                </a:lnTo>
                <a:lnTo>
                  <a:pt x="3248210" y="104269"/>
                </a:lnTo>
                <a:lnTo>
                  <a:pt x="3207278" y="81405"/>
                </a:lnTo>
                <a:lnTo>
                  <a:pt x="3162353" y="60964"/>
                </a:lnTo>
                <a:lnTo>
                  <a:pt x="3113780" y="43139"/>
                </a:lnTo>
                <a:lnTo>
                  <a:pt x="3061904" y="28123"/>
                </a:lnTo>
                <a:lnTo>
                  <a:pt x="3007071" y="16108"/>
                </a:lnTo>
                <a:lnTo>
                  <a:pt x="2949625" y="7287"/>
                </a:lnTo>
                <a:lnTo>
                  <a:pt x="2889912" y="1854"/>
                </a:lnTo>
                <a:lnTo>
                  <a:pt x="28282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20567" y="1856238"/>
            <a:ext cx="3394075" cy="1896110"/>
          </a:xfrm>
          <a:custGeom>
            <a:avLst/>
            <a:gdLst/>
            <a:ahLst/>
            <a:cxnLst/>
            <a:rect l="l" t="t" r="r" b="b"/>
            <a:pathLst>
              <a:path w="3394075" h="1896110">
                <a:moveTo>
                  <a:pt x="0" y="315975"/>
                </a:moveTo>
                <a:lnTo>
                  <a:pt x="13047" y="248191"/>
                </a:lnTo>
                <a:lnTo>
                  <a:pt x="50348" y="185473"/>
                </a:lnTo>
                <a:lnTo>
                  <a:pt x="77231" y="156495"/>
                </a:lnTo>
                <a:lnTo>
                  <a:pt x="109142" y="129363"/>
                </a:lnTo>
                <a:lnTo>
                  <a:pt x="145737" y="104269"/>
                </a:lnTo>
                <a:lnTo>
                  <a:pt x="186669" y="81405"/>
                </a:lnTo>
                <a:lnTo>
                  <a:pt x="231594" y="60964"/>
                </a:lnTo>
                <a:lnTo>
                  <a:pt x="280167" y="43139"/>
                </a:lnTo>
                <a:lnTo>
                  <a:pt x="332043" y="28123"/>
                </a:lnTo>
                <a:lnTo>
                  <a:pt x="386876" y="16108"/>
                </a:lnTo>
                <a:lnTo>
                  <a:pt x="444322" y="7287"/>
                </a:lnTo>
                <a:lnTo>
                  <a:pt x="504035" y="1854"/>
                </a:lnTo>
                <a:lnTo>
                  <a:pt x="565670" y="0"/>
                </a:lnTo>
                <a:lnTo>
                  <a:pt x="2828277" y="0"/>
                </a:lnTo>
                <a:lnTo>
                  <a:pt x="2889912" y="1854"/>
                </a:lnTo>
                <a:lnTo>
                  <a:pt x="2949625" y="7287"/>
                </a:lnTo>
                <a:lnTo>
                  <a:pt x="3007071" y="16108"/>
                </a:lnTo>
                <a:lnTo>
                  <a:pt x="3061904" y="28123"/>
                </a:lnTo>
                <a:lnTo>
                  <a:pt x="3113780" y="43139"/>
                </a:lnTo>
                <a:lnTo>
                  <a:pt x="3162353" y="60964"/>
                </a:lnTo>
                <a:lnTo>
                  <a:pt x="3207278" y="81405"/>
                </a:lnTo>
                <a:lnTo>
                  <a:pt x="3248210" y="104269"/>
                </a:lnTo>
                <a:lnTo>
                  <a:pt x="3284805" y="129363"/>
                </a:lnTo>
                <a:lnTo>
                  <a:pt x="3316716" y="156495"/>
                </a:lnTo>
                <a:lnTo>
                  <a:pt x="3343599" y="185473"/>
                </a:lnTo>
                <a:lnTo>
                  <a:pt x="3380900" y="248191"/>
                </a:lnTo>
                <a:lnTo>
                  <a:pt x="3393948" y="315975"/>
                </a:lnTo>
                <a:lnTo>
                  <a:pt x="3393948" y="1579867"/>
                </a:lnTo>
                <a:lnTo>
                  <a:pt x="3380900" y="1647652"/>
                </a:lnTo>
                <a:lnTo>
                  <a:pt x="3343599" y="1710372"/>
                </a:lnTo>
                <a:lnTo>
                  <a:pt x="3316716" y="1739350"/>
                </a:lnTo>
                <a:lnTo>
                  <a:pt x="3284805" y="1766483"/>
                </a:lnTo>
                <a:lnTo>
                  <a:pt x="3248210" y="1791579"/>
                </a:lnTo>
                <a:lnTo>
                  <a:pt x="3207278" y="1814444"/>
                </a:lnTo>
                <a:lnTo>
                  <a:pt x="3162353" y="1834887"/>
                </a:lnTo>
                <a:lnTo>
                  <a:pt x="3113780" y="1852713"/>
                </a:lnTo>
                <a:lnTo>
                  <a:pt x="3061904" y="1867730"/>
                </a:lnTo>
                <a:lnTo>
                  <a:pt x="3007071" y="1879746"/>
                </a:lnTo>
                <a:lnTo>
                  <a:pt x="2949625" y="1888567"/>
                </a:lnTo>
                <a:lnTo>
                  <a:pt x="2889912" y="1894001"/>
                </a:lnTo>
                <a:lnTo>
                  <a:pt x="2828277" y="1895856"/>
                </a:lnTo>
                <a:lnTo>
                  <a:pt x="565670" y="1895856"/>
                </a:lnTo>
                <a:lnTo>
                  <a:pt x="504035" y="1894001"/>
                </a:lnTo>
                <a:lnTo>
                  <a:pt x="444322" y="1888567"/>
                </a:lnTo>
                <a:lnTo>
                  <a:pt x="386876" y="1879746"/>
                </a:lnTo>
                <a:lnTo>
                  <a:pt x="332043" y="1867730"/>
                </a:lnTo>
                <a:lnTo>
                  <a:pt x="280167" y="1852713"/>
                </a:lnTo>
                <a:lnTo>
                  <a:pt x="231594" y="1834887"/>
                </a:lnTo>
                <a:lnTo>
                  <a:pt x="186669" y="1814444"/>
                </a:lnTo>
                <a:lnTo>
                  <a:pt x="145737" y="1791579"/>
                </a:lnTo>
                <a:lnTo>
                  <a:pt x="109142" y="1766483"/>
                </a:lnTo>
                <a:lnTo>
                  <a:pt x="77231" y="1739350"/>
                </a:lnTo>
                <a:lnTo>
                  <a:pt x="50348" y="1710372"/>
                </a:lnTo>
                <a:lnTo>
                  <a:pt x="13047" y="1647652"/>
                </a:lnTo>
                <a:lnTo>
                  <a:pt x="0" y="1579867"/>
                </a:lnTo>
                <a:lnTo>
                  <a:pt x="0" y="315975"/>
                </a:lnTo>
                <a:close/>
              </a:path>
            </a:pathLst>
          </a:custGeom>
          <a:ln w="12192">
            <a:solidFill>
              <a:srgbClr val="9DBA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75119" y="1856238"/>
            <a:ext cx="3394075" cy="1896110"/>
          </a:xfrm>
          <a:custGeom>
            <a:avLst/>
            <a:gdLst/>
            <a:ahLst/>
            <a:cxnLst/>
            <a:rect l="l" t="t" r="r" b="b"/>
            <a:pathLst>
              <a:path w="3394075" h="1896110">
                <a:moveTo>
                  <a:pt x="2828277" y="0"/>
                </a:moveTo>
                <a:lnTo>
                  <a:pt x="565670" y="0"/>
                </a:lnTo>
                <a:lnTo>
                  <a:pt x="504035" y="1854"/>
                </a:lnTo>
                <a:lnTo>
                  <a:pt x="444322" y="7287"/>
                </a:lnTo>
                <a:lnTo>
                  <a:pt x="386876" y="16108"/>
                </a:lnTo>
                <a:lnTo>
                  <a:pt x="332043" y="28123"/>
                </a:lnTo>
                <a:lnTo>
                  <a:pt x="280167" y="43139"/>
                </a:lnTo>
                <a:lnTo>
                  <a:pt x="231594" y="60964"/>
                </a:lnTo>
                <a:lnTo>
                  <a:pt x="186669" y="81405"/>
                </a:lnTo>
                <a:lnTo>
                  <a:pt x="145737" y="104269"/>
                </a:lnTo>
                <a:lnTo>
                  <a:pt x="109142" y="129363"/>
                </a:lnTo>
                <a:lnTo>
                  <a:pt x="77231" y="156495"/>
                </a:lnTo>
                <a:lnTo>
                  <a:pt x="50348" y="185473"/>
                </a:lnTo>
                <a:lnTo>
                  <a:pt x="13047" y="248191"/>
                </a:lnTo>
                <a:lnTo>
                  <a:pt x="0" y="315975"/>
                </a:lnTo>
                <a:lnTo>
                  <a:pt x="0" y="1579867"/>
                </a:lnTo>
                <a:lnTo>
                  <a:pt x="13047" y="1647652"/>
                </a:lnTo>
                <a:lnTo>
                  <a:pt x="50348" y="1710372"/>
                </a:lnTo>
                <a:lnTo>
                  <a:pt x="77231" y="1739350"/>
                </a:lnTo>
                <a:lnTo>
                  <a:pt x="109142" y="1766483"/>
                </a:lnTo>
                <a:lnTo>
                  <a:pt x="145737" y="1791579"/>
                </a:lnTo>
                <a:lnTo>
                  <a:pt x="186669" y="1814444"/>
                </a:lnTo>
                <a:lnTo>
                  <a:pt x="231594" y="1834887"/>
                </a:lnTo>
                <a:lnTo>
                  <a:pt x="280167" y="1852713"/>
                </a:lnTo>
                <a:lnTo>
                  <a:pt x="332043" y="1867730"/>
                </a:lnTo>
                <a:lnTo>
                  <a:pt x="386876" y="1879746"/>
                </a:lnTo>
                <a:lnTo>
                  <a:pt x="444322" y="1888567"/>
                </a:lnTo>
                <a:lnTo>
                  <a:pt x="504035" y="1894001"/>
                </a:lnTo>
                <a:lnTo>
                  <a:pt x="565670" y="1895856"/>
                </a:lnTo>
                <a:lnTo>
                  <a:pt x="2828277" y="1895856"/>
                </a:lnTo>
                <a:lnTo>
                  <a:pt x="2889912" y="1894001"/>
                </a:lnTo>
                <a:lnTo>
                  <a:pt x="2949625" y="1888567"/>
                </a:lnTo>
                <a:lnTo>
                  <a:pt x="3007071" y="1879746"/>
                </a:lnTo>
                <a:lnTo>
                  <a:pt x="3061904" y="1867730"/>
                </a:lnTo>
                <a:lnTo>
                  <a:pt x="3113780" y="1852713"/>
                </a:lnTo>
                <a:lnTo>
                  <a:pt x="3162353" y="1834887"/>
                </a:lnTo>
                <a:lnTo>
                  <a:pt x="3207278" y="1814444"/>
                </a:lnTo>
                <a:lnTo>
                  <a:pt x="3248210" y="1791579"/>
                </a:lnTo>
                <a:lnTo>
                  <a:pt x="3284805" y="1766483"/>
                </a:lnTo>
                <a:lnTo>
                  <a:pt x="3316716" y="1739350"/>
                </a:lnTo>
                <a:lnTo>
                  <a:pt x="3343599" y="1710372"/>
                </a:lnTo>
                <a:lnTo>
                  <a:pt x="3380900" y="1647652"/>
                </a:lnTo>
                <a:lnTo>
                  <a:pt x="3393948" y="1579867"/>
                </a:lnTo>
                <a:lnTo>
                  <a:pt x="3393948" y="315975"/>
                </a:lnTo>
                <a:lnTo>
                  <a:pt x="3380900" y="248191"/>
                </a:lnTo>
                <a:lnTo>
                  <a:pt x="3343599" y="185473"/>
                </a:lnTo>
                <a:lnTo>
                  <a:pt x="3316716" y="156495"/>
                </a:lnTo>
                <a:lnTo>
                  <a:pt x="3284805" y="129363"/>
                </a:lnTo>
                <a:lnTo>
                  <a:pt x="3248210" y="104269"/>
                </a:lnTo>
                <a:lnTo>
                  <a:pt x="3207278" y="81405"/>
                </a:lnTo>
                <a:lnTo>
                  <a:pt x="3162353" y="60964"/>
                </a:lnTo>
                <a:lnTo>
                  <a:pt x="3113780" y="43139"/>
                </a:lnTo>
                <a:lnTo>
                  <a:pt x="3061904" y="28123"/>
                </a:lnTo>
                <a:lnTo>
                  <a:pt x="3007071" y="16108"/>
                </a:lnTo>
                <a:lnTo>
                  <a:pt x="2949625" y="7287"/>
                </a:lnTo>
                <a:lnTo>
                  <a:pt x="2889912" y="1854"/>
                </a:lnTo>
                <a:lnTo>
                  <a:pt x="28282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75119" y="1856238"/>
            <a:ext cx="3394075" cy="1896110"/>
          </a:xfrm>
          <a:custGeom>
            <a:avLst/>
            <a:gdLst/>
            <a:ahLst/>
            <a:cxnLst/>
            <a:rect l="l" t="t" r="r" b="b"/>
            <a:pathLst>
              <a:path w="3394075" h="1896110">
                <a:moveTo>
                  <a:pt x="0" y="315975"/>
                </a:moveTo>
                <a:lnTo>
                  <a:pt x="13047" y="248191"/>
                </a:lnTo>
                <a:lnTo>
                  <a:pt x="50348" y="185473"/>
                </a:lnTo>
                <a:lnTo>
                  <a:pt x="77231" y="156495"/>
                </a:lnTo>
                <a:lnTo>
                  <a:pt x="109142" y="129363"/>
                </a:lnTo>
                <a:lnTo>
                  <a:pt x="145737" y="104269"/>
                </a:lnTo>
                <a:lnTo>
                  <a:pt x="186669" y="81405"/>
                </a:lnTo>
                <a:lnTo>
                  <a:pt x="231594" y="60964"/>
                </a:lnTo>
                <a:lnTo>
                  <a:pt x="280167" y="43139"/>
                </a:lnTo>
                <a:lnTo>
                  <a:pt x="332043" y="28123"/>
                </a:lnTo>
                <a:lnTo>
                  <a:pt x="386876" y="16108"/>
                </a:lnTo>
                <a:lnTo>
                  <a:pt x="444322" y="7287"/>
                </a:lnTo>
                <a:lnTo>
                  <a:pt x="504035" y="1854"/>
                </a:lnTo>
                <a:lnTo>
                  <a:pt x="565670" y="0"/>
                </a:lnTo>
                <a:lnTo>
                  <a:pt x="2828277" y="0"/>
                </a:lnTo>
                <a:lnTo>
                  <a:pt x="2889912" y="1854"/>
                </a:lnTo>
                <a:lnTo>
                  <a:pt x="2949625" y="7287"/>
                </a:lnTo>
                <a:lnTo>
                  <a:pt x="3007071" y="16108"/>
                </a:lnTo>
                <a:lnTo>
                  <a:pt x="3061904" y="28123"/>
                </a:lnTo>
                <a:lnTo>
                  <a:pt x="3113780" y="43139"/>
                </a:lnTo>
                <a:lnTo>
                  <a:pt x="3162353" y="60964"/>
                </a:lnTo>
                <a:lnTo>
                  <a:pt x="3207278" y="81405"/>
                </a:lnTo>
                <a:lnTo>
                  <a:pt x="3248210" y="104269"/>
                </a:lnTo>
                <a:lnTo>
                  <a:pt x="3284805" y="129363"/>
                </a:lnTo>
                <a:lnTo>
                  <a:pt x="3316716" y="156495"/>
                </a:lnTo>
                <a:lnTo>
                  <a:pt x="3343599" y="185473"/>
                </a:lnTo>
                <a:lnTo>
                  <a:pt x="3380900" y="248191"/>
                </a:lnTo>
                <a:lnTo>
                  <a:pt x="3393948" y="315975"/>
                </a:lnTo>
                <a:lnTo>
                  <a:pt x="3393948" y="1579867"/>
                </a:lnTo>
                <a:lnTo>
                  <a:pt x="3380900" y="1647652"/>
                </a:lnTo>
                <a:lnTo>
                  <a:pt x="3343599" y="1710372"/>
                </a:lnTo>
                <a:lnTo>
                  <a:pt x="3316716" y="1739350"/>
                </a:lnTo>
                <a:lnTo>
                  <a:pt x="3284805" y="1766483"/>
                </a:lnTo>
                <a:lnTo>
                  <a:pt x="3248210" y="1791579"/>
                </a:lnTo>
                <a:lnTo>
                  <a:pt x="3207278" y="1814444"/>
                </a:lnTo>
                <a:lnTo>
                  <a:pt x="3162353" y="1834887"/>
                </a:lnTo>
                <a:lnTo>
                  <a:pt x="3113780" y="1852713"/>
                </a:lnTo>
                <a:lnTo>
                  <a:pt x="3061904" y="1867730"/>
                </a:lnTo>
                <a:lnTo>
                  <a:pt x="3007071" y="1879746"/>
                </a:lnTo>
                <a:lnTo>
                  <a:pt x="2949625" y="1888567"/>
                </a:lnTo>
                <a:lnTo>
                  <a:pt x="2889912" y="1894001"/>
                </a:lnTo>
                <a:lnTo>
                  <a:pt x="2828277" y="1895856"/>
                </a:lnTo>
                <a:lnTo>
                  <a:pt x="565670" y="1895856"/>
                </a:lnTo>
                <a:lnTo>
                  <a:pt x="504035" y="1894001"/>
                </a:lnTo>
                <a:lnTo>
                  <a:pt x="444322" y="1888567"/>
                </a:lnTo>
                <a:lnTo>
                  <a:pt x="386876" y="1879746"/>
                </a:lnTo>
                <a:lnTo>
                  <a:pt x="332043" y="1867730"/>
                </a:lnTo>
                <a:lnTo>
                  <a:pt x="280167" y="1852713"/>
                </a:lnTo>
                <a:lnTo>
                  <a:pt x="231594" y="1834887"/>
                </a:lnTo>
                <a:lnTo>
                  <a:pt x="186669" y="1814444"/>
                </a:lnTo>
                <a:lnTo>
                  <a:pt x="145737" y="1791579"/>
                </a:lnTo>
                <a:lnTo>
                  <a:pt x="109142" y="1766483"/>
                </a:lnTo>
                <a:lnTo>
                  <a:pt x="77231" y="1739350"/>
                </a:lnTo>
                <a:lnTo>
                  <a:pt x="50348" y="1710372"/>
                </a:lnTo>
                <a:lnTo>
                  <a:pt x="13047" y="1647652"/>
                </a:lnTo>
                <a:lnTo>
                  <a:pt x="0" y="1579867"/>
                </a:lnTo>
                <a:lnTo>
                  <a:pt x="0" y="315975"/>
                </a:lnTo>
                <a:close/>
              </a:path>
            </a:pathLst>
          </a:custGeom>
          <a:ln w="12192">
            <a:solidFill>
              <a:srgbClr val="9DBA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988360" y="2239609"/>
            <a:ext cx="2767965" cy="104965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ctr" marL="12065" marR="5080">
              <a:lnSpc>
                <a:spcPts val="2590"/>
              </a:lnSpc>
              <a:spcBef>
                <a:spcPts val="425"/>
              </a:spcBef>
            </a:pPr>
            <a:r>
              <a:rPr dirty="0" sz="2400" spc="-5">
                <a:latin typeface="Book Antiqua"/>
                <a:cs typeface="Book Antiqua"/>
              </a:rPr>
              <a:t>When shopping</a:t>
            </a:r>
            <a:r>
              <a:rPr dirty="0" sz="2400" spc="-45">
                <a:latin typeface="Book Antiqua"/>
                <a:cs typeface="Book Antiqua"/>
              </a:rPr>
              <a:t> </a:t>
            </a:r>
            <a:r>
              <a:rPr dirty="0" sz="2400">
                <a:latin typeface="Book Antiqua"/>
                <a:cs typeface="Book Antiqua"/>
              </a:rPr>
              <a:t>cart  </a:t>
            </a:r>
            <a:r>
              <a:rPr dirty="0" sz="2400" spc="-5">
                <a:latin typeface="Book Antiqua"/>
                <a:cs typeface="Book Antiqua"/>
              </a:rPr>
              <a:t>components </a:t>
            </a:r>
            <a:r>
              <a:rPr dirty="0" sz="2400">
                <a:latin typeface="Book Antiqua"/>
                <a:cs typeface="Book Antiqua"/>
              </a:rPr>
              <a:t>are  </a:t>
            </a:r>
            <a:r>
              <a:rPr dirty="0" sz="2400" spc="-5">
                <a:latin typeface="Book Antiqua"/>
                <a:cs typeface="Book Antiqua"/>
              </a:rPr>
              <a:t>included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20567" y="3898398"/>
            <a:ext cx="3394075" cy="1897380"/>
          </a:xfrm>
          <a:custGeom>
            <a:avLst/>
            <a:gdLst/>
            <a:ahLst/>
            <a:cxnLst/>
            <a:rect l="l" t="t" r="r" b="b"/>
            <a:pathLst>
              <a:path w="3394075" h="1897379">
                <a:moveTo>
                  <a:pt x="2828277" y="0"/>
                </a:moveTo>
                <a:lnTo>
                  <a:pt x="565670" y="0"/>
                </a:lnTo>
                <a:lnTo>
                  <a:pt x="504035" y="1855"/>
                </a:lnTo>
                <a:lnTo>
                  <a:pt x="444322" y="7293"/>
                </a:lnTo>
                <a:lnTo>
                  <a:pt x="386876" y="16121"/>
                </a:lnTo>
                <a:lnTo>
                  <a:pt x="332043" y="28145"/>
                </a:lnTo>
                <a:lnTo>
                  <a:pt x="280167" y="43174"/>
                </a:lnTo>
                <a:lnTo>
                  <a:pt x="231594" y="61013"/>
                </a:lnTo>
                <a:lnTo>
                  <a:pt x="186669" y="81470"/>
                </a:lnTo>
                <a:lnTo>
                  <a:pt x="145737" y="104353"/>
                </a:lnTo>
                <a:lnTo>
                  <a:pt x="109142" y="129468"/>
                </a:lnTo>
                <a:lnTo>
                  <a:pt x="77231" y="156622"/>
                </a:lnTo>
                <a:lnTo>
                  <a:pt x="50348" y="185622"/>
                </a:lnTo>
                <a:lnTo>
                  <a:pt x="13047" y="248390"/>
                </a:lnTo>
                <a:lnTo>
                  <a:pt x="0" y="316229"/>
                </a:lnTo>
                <a:lnTo>
                  <a:pt x="0" y="1581137"/>
                </a:lnTo>
                <a:lnTo>
                  <a:pt x="13047" y="1648977"/>
                </a:lnTo>
                <a:lnTo>
                  <a:pt x="50348" y="1711747"/>
                </a:lnTo>
                <a:lnTo>
                  <a:pt x="77231" y="1740748"/>
                </a:lnTo>
                <a:lnTo>
                  <a:pt x="109142" y="1767903"/>
                </a:lnTo>
                <a:lnTo>
                  <a:pt x="145737" y="1793019"/>
                </a:lnTo>
                <a:lnTo>
                  <a:pt x="186669" y="1815903"/>
                </a:lnTo>
                <a:lnTo>
                  <a:pt x="231594" y="1836361"/>
                </a:lnTo>
                <a:lnTo>
                  <a:pt x="280167" y="1854202"/>
                </a:lnTo>
                <a:lnTo>
                  <a:pt x="332043" y="1869231"/>
                </a:lnTo>
                <a:lnTo>
                  <a:pt x="386876" y="1881257"/>
                </a:lnTo>
                <a:lnTo>
                  <a:pt x="444322" y="1890085"/>
                </a:lnTo>
                <a:lnTo>
                  <a:pt x="504035" y="1895524"/>
                </a:lnTo>
                <a:lnTo>
                  <a:pt x="565670" y="1897379"/>
                </a:lnTo>
                <a:lnTo>
                  <a:pt x="2828277" y="1897379"/>
                </a:lnTo>
                <a:lnTo>
                  <a:pt x="2889912" y="1895524"/>
                </a:lnTo>
                <a:lnTo>
                  <a:pt x="2949625" y="1890085"/>
                </a:lnTo>
                <a:lnTo>
                  <a:pt x="3007071" y="1881257"/>
                </a:lnTo>
                <a:lnTo>
                  <a:pt x="3061904" y="1869231"/>
                </a:lnTo>
                <a:lnTo>
                  <a:pt x="3113780" y="1854202"/>
                </a:lnTo>
                <a:lnTo>
                  <a:pt x="3162353" y="1836361"/>
                </a:lnTo>
                <a:lnTo>
                  <a:pt x="3207278" y="1815903"/>
                </a:lnTo>
                <a:lnTo>
                  <a:pt x="3248210" y="1793019"/>
                </a:lnTo>
                <a:lnTo>
                  <a:pt x="3284805" y="1767903"/>
                </a:lnTo>
                <a:lnTo>
                  <a:pt x="3316716" y="1740748"/>
                </a:lnTo>
                <a:lnTo>
                  <a:pt x="3343599" y="1711747"/>
                </a:lnTo>
                <a:lnTo>
                  <a:pt x="3380900" y="1648977"/>
                </a:lnTo>
                <a:lnTo>
                  <a:pt x="3393948" y="1581137"/>
                </a:lnTo>
                <a:lnTo>
                  <a:pt x="3393948" y="316229"/>
                </a:lnTo>
                <a:lnTo>
                  <a:pt x="3380900" y="248390"/>
                </a:lnTo>
                <a:lnTo>
                  <a:pt x="3343599" y="185622"/>
                </a:lnTo>
                <a:lnTo>
                  <a:pt x="3316716" y="156622"/>
                </a:lnTo>
                <a:lnTo>
                  <a:pt x="3284805" y="129468"/>
                </a:lnTo>
                <a:lnTo>
                  <a:pt x="3248210" y="104353"/>
                </a:lnTo>
                <a:lnTo>
                  <a:pt x="3207278" y="81470"/>
                </a:lnTo>
                <a:lnTo>
                  <a:pt x="3162353" y="61013"/>
                </a:lnTo>
                <a:lnTo>
                  <a:pt x="3113780" y="43174"/>
                </a:lnTo>
                <a:lnTo>
                  <a:pt x="3061904" y="28145"/>
                </a:lnTo>
                <a:lnTo>
                  <a:pt x="3007071" y="16121"/>
                </a:lnTo>
                <a:lnTo>
                  <a:pt x="2949625" y="7293"/>
                </a:lnTo>
                <a:lnTo>
                  <a:pt x="2889912" y="1855"/>
                </a:lnTo>
                <a:lnTo>
                  <a:pt x="28282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20567" y="3898398"/>
            <a:ext cx="3394075" cy="1897380"/>
          </a:xfrm>
          <a:custGeom>
            <a:avLst/>
            <a:gdLst/>
            <a:ahLst/>
            <a:cxnLst/>
            <a:rect l="l" t="t" r="r" b="b"/>
            <a:pathLst>
              <a:path w="3394075" h="1897379">
                <a:moveTo>
                  <a:pt x="0" y="316229"/>
                </a:moveTo>
                <a:lnTo>
                  <a:pt x="13047" y="248390"/>
                </a:lnTo>
                <a:lnTo>
                  <a:pt x="50348" y="185622"/>
                </a:lnTo>
                <a:lnTo>
                  <a:pt x="77231" y="156622"/>
                </a:lnTo>
                <a:lnTo>
                  <a:pt x="109142" y="129468"/>
                </a:lnTo>
                <a:lnTo>
                  <a:pt x="145737" y="104353"/>
                </a:lnTo>
                <a:lnTo>
                  <a:pt x="186669" y="81470"/>
                </a:lnTo>
                <a:lnTo>
                  <a:pt x="231594" y="61013"/>
                </a:lnTo>
                <a:lnTo>
                  <a:pt x="280167" y="43174"/>
                </a:lnTo>
                <a:lnTo>
                  <a:pt x="332043" y="28145"/>
                </a:lnTo>
                <a:lnTo>
                  <a:pt x="386876" y="16121"/>
                </a:lnTo>
                <a:lnTo>
                  <a:pt x="444322" y="7293"/>
                </a:lnTo>
                <a:lnTo>
                  <a:pt x="504035" y="1855"/>
                </a:lnTo>
                <a:lnTo>
                  <a:pt x="565670" y="0"/>
                </a:lnTo>
                <a:lnTo>
                  <a:pt x="2828277" y="0"/>
                </a:lnTo>
                <a:lnTo>
                  <a:pt x="2889912" y="1855"/>
                </a:lnTo>
                <a:lnTo>
                  <a:pt x="2949625" y="7293"/>
                </a:lnTo>
                <a:lnTo>
                  <a:pt x="3007071" y="16121"/>
                </a:lnTo>
                <a:lnTo>
                  <a:pt x="3061904" y="28145"/>
                </a:lnTo>
                <a:lnTo>
                  <a:pt x="3113780" y="43174"/>
                </a:lnTo>
                <a:lnTo>
                  <a:pt x="3162353" y="61013"/>
                </a:lnTo>
                <a:lnTo>
                  <a:pt x="3207278" y="81470"/>
                </a:lnTo>
                <a:lnTo>
                  <a:pt x="3248210" y="104353"/>
                </a:lnTo>
                <a:lnTo>
                  <a:pt x="3284805" y="129468"/>
                </a:lnTo>
                <a:lnTo>
                  <a:pt x="3316716" y="156622"/>
                </a:lnTo>
                <a:lnTo>
                  <a:pt x="3343599" y="185622"/>
                </a:lnTo>
                <a:lnTo>
                  <a:pt x="3380900" y="248390"/>
                </a:lnTo>
                <a:lnTo>
                  <a:pt x="3393948" y="316229"/>
                </a:lnTo>
                <a:lnTo>
                  <a:pt x="3393948" y="1581137"/>
                </a:lnTo>
                <a:lnTo>
                  <a:pt x="3380900" y="1648977"/>
                </a:lnTo>
                <a:lnTo>
                  <a:pt x="3343599" y="1711747"/>
                </a:lnTo>
                <a:lnTo>
                  <a:pt x="3316716" y="1740748"/>
                </a:lnTo>
                <a:lnTo>
                  <a:pt x="3284805" y="1767903"/>
                </a:lnTo>
                <a:lnTo>
                  <a:pt x="3248210" y="1793019"/>
                </a:lnTo>
                <a:lnTo>
                  <a:pt x="3207278" y="1815903"/>
                </a:lnTo>
                <a:lnTo>
                  <a:pt x="3162353" y="1836361"/>
                </a:lnTo>
                <a:lnTo>
                  <a:pt x="3113780" y="1854202"/>
                </a:lnTo>
                <a:lnTo>
                  <a:pt x="3061904" y="1869231"/>
                </a:lnTo>
                <a:lnTo>
                  <a:pt x="3007071" y="1881257"/>
                </a:lnTo>
                <a:lnTo>
                  <a:pt x="2949625" y="1890085"/>
                </a:lnTo>
                <a:lnTo>
                  <a:pt x="2889912" y="1895524"/>
                </a:lnTo>
                <a:lnTo>
                  <a:pt x="2828277" y="1897379"/>
                </a:lnTo>
                <a:lnTo>
                  <a:pt x="565670" y="1897379"/>
                </a:lnTo>
                <a:lnTo>
                  <a:pt x="504035" y="1895524"/>
                </a:lnTo>
                <a:lnTo>
                  <a:pt x="444322" y="1890085"/>
                </a:lnTo>
                <a:lnTo>
                  <a:pt x="386876" y="1881257"/>
                </a:lnTo>
                <a:lnTo>
                  <a:pt x="332043" y="1869231"/>
                </a:lnTo>
                <a:lnTo>
                  <a:pt x="280167" y="1854202"/>
                </a:lnTo>
                <a:lnTo>
                  <a:pt x="231594" y="1836361"/>
                </a:lnTo>
                <a:lnTo>
                  <a:pt x="186669" y="1815903"/>
                </a:lnTo>
                <a:lnTo>
                  <a:pt x="145737" y="1793019"/>
                </a:lnTo>
                <a:lnTo>
                  <a:pt x="109142" y="1767903"/>
                </a:lnTo>
                <a:lnTo>
                  <a:pt x="77231" y="1740748"/>
                </a:lnTo>
                <a:lnTo>
                  <a:pt x="50348" y="1711747"/>
                </a:lnTo>
                <a:lnTo>
                  <a:pt x="13047" y="1648977"/>
                </a:lnTo>
                <a:lnTo>
                  <a:pt x="0" y="1581137"/>
                </a:lnTo>
                <a:lnTo>
                  <a:pt x="0" y="316229"/>
                </a:lnTo>
                <a:close/>
              </a:path>
            </a:pathLst>
          </a:custGeom>
          <a:ln w="12192">
            <a:solidFill>
              <a:srgbClr val="9DBA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119653" y="2075015"/>
            <a:ext cx="3194685" cy="325755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ctr" marL="21590" marR="12700">
              <a:lnSpc>
                <a:spcPts val="2590"/>
              </a:lnSpc>
              <a:spcBef>
                <a:spcPts val="425"/>
              </a:spcBef>
            </a:pPr>
            <a:r>
              <a:rPr dirty="0" sz="2400">
                <a:latin typeface="Book Antiqua"/>
                <a:cs typeface="Book Antiqua"/>
              </a:rPr>
              <a:t>To </a:t>
            </a:r>
            <a:r>
              <a:rPr dirty="0" sz="2400" spc="-5">
                <a:latin typeface="Book Antiqua"/>
                <a:cs typeface="Book Antiqua"/>
              </a:rPr>
              <a:t>lookup data when</a:t>
            </a:r>
            <a:r>
              <a:rPr dirty="0" sz="2400" spc="-35">
                <a:latin typeface="Book Antiqua"/>
                <a:cs typeface="Book Antiqua"/>
              </a:rPr>
              <a:t> </a:t>
            </a:r>
            <a:r>
              <a:rPr dirty="0" sz="2400" spc="-5">
                <a:latin typeface="Book Antiqua"/>
                <a:cs typeface="Book Antiqua"/>
              </a:rPr>
              <a:t>it  is included</a:t>
            </a:r>
            <a:r>
              <a:rPr dirty="0" sz="2400" spc="-15">
                <a:latin typeface="Book Antiqua"/>
                <a:cs typeface="Book Antiqua"/>
              </a:rPr>
              <a:t> </a:t>
            </a:r>
            <a:r>
              <a:rPr dirty="0" sz="2400">
                <a:latin typeface="Book Antiqua"/>
                <a:cs typeface="Book Antiqua"/>
              </a:rPr>
              <a:t>as</a:t>
            </a:r>
            <a:endParaRPr sz="2400">
              <a:latin typeface="Book Antiqua"/>
              <a:cs typeface="Book Antiqua"/>
            </a:endParaRPr>
          </a:p>
          <a:p>
            <a:pPr algn="ctr" marL="12700" marR="5080">
              <a:lnSpc>
                <a:spcPts val="2590"/>
              </a:lnSpc>
              <a:spcBef>
                <a:spcPts val="5"/>
              </a:spcBef>
            </a:pPr>
            <a:r>
              <a:rPr dirty="0" sz="2400" spc="-5">
                <a:latin typeface="Book Antiqua"/>
                <a:cs typeface="Book Antiqua"/>
              </a:rPr>
              <a:t>drop-down lists into</a:t>
            </a:r>
            <a:r>
              <a:rPr dirty="0" sz="2400" spc="-30">
                <a:latin typeface="Book Antiqua"/>
                <a:cs typeface="Book Antiqua"/>
              </a:rPr>
              <a:t> </a:t>
            </a:r>
            <a:r>
              <a:rPr dirty="0" sz="2400">
                <a:latin typeface="Book Antiqua"/>
                <a:cs typeface="Book Antiqua"/>
              </a:rPr>
              <a:t>an  </a:t>
            </a:r>
            <a:r>
              <a:rPr dirty="0" sz="2400" spc="-5">
                <a:latin typeface="Book Antiqua"/>
                <a:cs typeface="Book Antiqua"/>
              </a:rPr>
              <a:t>entity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algn="ctr" marL="81280" marR="73025">
              <a:lnSpc>
                <a:spcPts val="2590"/>
              </a:lnSpc>
              <a:spcBef>
                <a:spcPts val="5"/>
              </a:spcBef>
            </a:pPr>
            <a:r>
              <a:rPr dirty="0" sz="2400" spc="-5">
                <a:latin typeface="Book Antiqua"/>
                <a:cs typeface="Book Antiqua"/>
              </a:rPr>
              <a:t>When </a:t>
            </a:r>
            <a:r>
              <a:rPr dirty="0" sz="2400">
                <a:latin typeface="Book Antiqua"/>
                <a:cs typeface="Book Antiqua"/>
              </a:rPr>
              <a:t>user </a:t>
            </a:r>
            <a:r>
              <a:rPr dirty="0" sz="2400" spc="-5">
                <a:latin typeface="Book Antiqua"/>
                <a:cs typeface="Book Antiqua"/>
              </a:rPr>
              <a:t>profile  widget or any</a:t>
            </a:r>
            <a:r>
              <a:rPr dirty="0" sz="2400" spc="-40">
                <a:latin typeface="Book Antiqua"/>
                <a:cs typeface="Book Antiqua"/>
              </a:rPr>
              <a:t> </a:t>
            </a:r>
            <a:r>
              <a:rPr dirty="0" sz="2400" spc="-5">
                <a:latin typeface="Book Antiqua"/>
                <a:cs typeface="Book Antiqua"/>
              </a:rPr>
              <a:t>widgets  </a:t>
            </a:r>
            <a:r>
              <a:rPr dirty="0" sz="2400">
                <a:latin typeface="Book Antiqua"/>
                <a:cs typeface="Book Antiqua"/>
              </a:rPr>
              <a:t>are</a:t>
            </a:r>
            <a:r>
              <a:rPr dirty="0" sz="2400" spc="-10">
                <a:latin typeface="Book Antiqua"/>
                <a:cs typeface="Book Antiqua"/>
              </a:rPr>
              <a:t> </a:t>
            </a:r>
            <a:r>
              <a:rPr dirty="0" sz="2400" spc="-5">
                <a:latin typeface="Book Antiqua"/>
                <a:cs typeface="Book Antiqua"/>
              </a:rPr>
              <a:t>included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75119" y="3898398"/>
            <a:ext cx="3394075" cy="1897380"/>
          </a:xfrm>
          <a:custGeom>
            <a:avLst/>
            <a:gdLst/>
            <a:ahLst/>
            <a:cxnLst/>
            <a:rect l="l" t="t" r="r" b="b"/>
            <a:pathLst>
              <a:path w="3394075" h="1897379">
                <a:moveTo>
                  <a:pt x="2828277" y="0"/>
                </a:moveTo>
                <a:lnTo>
                  <a:pt x="565670" y="0"/>
                </a:lnTo>
                <a:lnTo>
                  <a:pt x="504035" y="1855"/>
                </a:lnTo>
                <a:lnTo>
                  <a:pt x="444322" y="7293"/>
                </a:lnTo>
                <a:lnTo>
                  <a:pt x="386876" y="16121"/>
                </a:lnTo>
                <a:lnTo>
                  <a:pt x="332043" y="28145"/>
                </a:lnTo>
                <a:lnTo>
                  <a:pt x="280167" y="43174"/>
                </a:lnTo>
                <a:lnTo>
                  <a:pt x="231594" y="61013"/>
                </a:lnTo>
                <a:lnTo>
                  <a:pt x="186669" y="81470"/>
                </a:lnTo>
                <a:lnTo>
                  <a:pt x="145737" y="104353"/>
                </a:lnTo>
                <a:lnTo>
                  <a:pt x="109142" y="129468"/>
                </a:lnTo>
                <a:lnTo>
                  <a:pt x="77231" y="156622"/>
                </a:lnTo>
                <a:lnTo>
                  <a:pt x="50348" y="185622"/>
                </a:lnTo>
                <a:lnTo>
                  <a:pt x="13047" y="248390"/>
                </a:lnTo>
                <a:lnTo>
                  <a:pt x="0" y="316229"/>
                </a:lnTo>
                <a:lnTo>
                  <a:pt x="0" y="1581137"/>
                </a:lnTo>
                <a:lnTo>
                  <a:pt x="13047" y="1648977"/>
                </a:lnTo>
                <a:lnTo>
                  <a:pt x="50348" y="1711747"/>
                </a:lnTo>
                <a:lnTo>
                  <a:pt x="77231" y="1740748"/>
                </a:lnTo>
                <a:lnTo>
                  <a:pt x="109142" y="1767903"/>
                </a:lnTo>
                <a:lnTo>
                  <a:pt x="145737" y="1793019"/>
                </a:lnTo>
                <a:lnTo>
                  <a:pt x="186669" y="1815903"/>
                </a:lnTo>
                <a:lnTo>
                  <a:pt x="231594" y="1836361"/>
                </a:lnTo>
                <a:lnTo>
                  <a:pt x="280167" y="1854202"/>
                </a:lnTo>
                <a:lnTo>
                  <a:pt x="332043" y="1869231"/>
                </a:lnTo>
                <a:lnTo>
                  <a:pt x="386876" y="1881257"/>
                </a:lnTo>
                <a:lnTo>
                  <a:pt x="444322" y="1890085"/>
                </a:lnTo>
                <a:lnTo>
                  <a:pt x="504035" y="1895524"/>
                </a:lnTo>
                <a:lnTo>
                  <a:pt x="565670" y="1897379"/>
                </a:lnTo>
                <a:lnTo>
                  <a:pt x="2828277" y="1897379"/>
                </a:lnTo>
                <a:lnTo>
                  <a:pt x="2889912" y="1895524"/>
                </a:lnTo>
                <a:lnTo>
                  <a:pt x="2949625" y="1890085"/>
                </a:lnTo>
                <a:lnTo>
                  <a:pt x="3007071" y="1881257"/>
                </a:lnTo>
                <a:lnTo>
                  <a:pt x="3061904" y="1869231"/>
                </a:lnTo>
                <a:lnTo>
                  <a:pt x="3113780" y="1854202"/>
                </a:lnTo>
                <a:lnTo>
                  <a:pt x="3162353" y="1836361"/>
                </a:lnTo>
                <a:lnTo>
                  <a:pt x="3207278" y="1815903"/>
                </a:lnTo>
                <a:lnTo>
                  <a:pt x="3248210" y="1793019"/>
                </a:lnTo>
                <a:lnTo>
                  <a:pt x="3284805" y="1767903"/>
                </a:lnTo>
                <a:lnTo>
                  <a:pt x="3316716" y="1740748"/>
                </a:lnTo>
                <a:lnTo>
                  <a:pt x="3343599" y="1711747"/>
                </a:lnTo>
                <a:lnTo>
                  <a:pt x="3380900" y="1648977"/>
                </a:lnTo>
                <a:lnTo>
                  <a:pt x="3393948" y="1581137"/>
                </a:lnTo>
                <a:lnTo>
                  <a:pt x="3393948" y="316229"/>
                </a:lnTo>
                <a:lnTo>
                  <a:pt x="3380900" y="248390"/>
                </a:lnTo>
                <a:lnTo>
                  <a:pt x="3343599" y="185622"/>
                </a:lnTo>
                <a:lnTo>
                  <a:pt x="3316716" y="156622"/>
                </a:lnTo>
                <a:lnTo>
                  <a:pt x="3284805" y="129468"/>
                </a:lnTo>
                <a:lnTo>
                  <a:pt x="3248210" y="104353"/>
                </a:lnTo>
                <a:lnTo>
                  <a:pt x="3207278" y="81470"/>
                </a:lnTo>
                <a:lnTo>
                  <a:pt x="3162353" y="61013"/>
                </a:lnTo>
                <a:lnTo>
                  <a:pt x="3113780" y="43174"/>
                </a:lnTo>
                <a:lnTo>
                  <a:pt x="3061904" y="28145"/>
                </a:lnTo>
                <a:lnTo>
                  <a:pt x="3007071" y="16121"/>
                </a:lnTo>
                <a:lnTo>
                  <a:pt x="2949625" y="7293"/>
                </a:lnTo>
                <a:lnTo>
                  <a:pt x="2889912" y="1855"/>
                </a:lnTo>
                <a:lnTo>
                  <a:pt x="28282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675119" y="3898398"/>
            <a:ext cx="3394075" cy="1897380"/>
          </a:xfrm>
          <a:custGeom>
            <a:avLst/>
            <a:gdLst/>
            <a:ahLst/>
            <a:cxnLst/>
            <a:rect l="l" t="t" r="r" b="b"/>
            <a:pathLst>
              <a:path w="3394075" h="1897379">
                <a:moveTo>
                  <a:pt x="0" y="316229"/>
                </a:moveTo>
                <a:lnTo>
                  <a:pt x="13047" y="248390"/>
                </a:lnTo>
                <a:lnTo>
                  <a:pt x="50348" y="185622"/>
                </a:lnTo>
                <a:lnTo>
                  <a:pt x="77231" y="156622"/>
                </a:lnTo>
                <a:lnTo>
                  <a:pt x="109142" y="129468"/>
                </a:lnTo>
                <a:lnTo>
                  <a:pt x="145737" y="104353"/>
                </a:lnTo>
                <a:lnTo>
                  <a:pt x="186669" y="81470"/>
                </a:lnTo>
                <a:lnTo>
                  <a:pt x="231594" y="61013"/>
                </a:lnTo>
                <a:lnTo>
                  <a:pt x="280167" y="43174"/>
                </a:lnTo>
                <a:lnTo>
                  <a:pt x="332043" y="28145"/>
                </a:lnTo>
                <a:lnTo>
                  <a:pt x="386876" y="16121"/>
                </a:lnTo>
                <a:lnTo>
                  <a:pt x="444322" y="7293"/>
                </a:lnTo>
                <a:lnTo>
                  <a:pt x="504035" y="1855"/>
                </a:lnTo>
                <a:lnTo>
                  <a:pt x="565670" y="0"/>
                </a:lnTo>
                <a:lnTo>
                  <a:pt x="2828277" y="0"/>
                </a:lnTo>
                <a:lnTo>
                  <a:pt x="2889912" y="1855"/>
                </a:lnTo>
                <a:lnTo>
                  <a:pt x="2949625" y="7293"/>
                </a:lnTo>
                <a:lnTo>
                  <a:pt x="3007071" y="16121"/>
                </a:lnTo>
                <a:lnTo>
                  <a:pt x="3061904" y="28145"/>
                </a:lnTo>
                <a:lnTo>
                  <a:pt x="3113780" y="43174"/>
                </a:lnTo>
                <a:lnTo>
                  <a:pt x="3162353" y="61013"/>
                </a:lnTo>
                <a:lnTo>
                  <a:pt x="3207278" y="81470"/>
                </a:lnTo>
                <a:lnTo>
                  <a:pt x="3248210" y="104353"/>
                </a:lnTo>
                <a:lnTo>
                  <a:pt x="3284805" y="129468"/>
                </a:lnTo>
                <a:lnTo>
                  <a:pt x="3316716" y="156622"/>
                </a:lnTo>
                <a:lnTo>
                  <a:pt x="3343599" y="185622"/>
                </a:lnTo>
                <a:lnTo>
                  <a:pt x="3380900" y="248390"/>
                </a:lnTo>
                <a:lnTo>
                  <a:pt x="3393948" y="316229"/>
                </a:lnTo>
                <a:lnTo>
                  <a:pt x="3393948" y="1581137"/>
                </a:lnTo>
                <a:lnTo>
                  <a:pt x="3380900" y="1648977"/>
                </a:lnTo>
                <a:lnTo>
                  <a:pt x="3343599" y="1711747"/>
                </a:lnTo>
                <a:lnTo>
                  <a:pt x="3316716" y="1740748"/>
                </a:lnTo>
                <a:lnTo>
                  <a:pt x="3284805" y="1767903"/>
                </a:lnTo>
                <a:lnTo>
                  <a:pt x="3248210" y="1793019"/>
                </a:lnTo>
                <a:lnTo>
                  <a:pt x="3207278" y="1815903"/>
                </a:lnTo>
                <a:lnTo>
                  <a:pt x="3162353" y="1836361"/>
                </a:lnTo>
                <a:lnTo>
                  <a:pt x="3113780" y="1854202"/>
                </a:lnTo>
                <a:lnTo>
                  <a:pt x="3061904" y="1869231"/>
                </a:lnTo>
                <a:lnTo>
                  <a:pt x="3007071" y="1881257"/>
                </a:lnTo>
                <a:lnTo>
                  <a:pt x="2949625" y="1890085"/>
                </a:lnTo>
                <a:lnTo>
                  <a:pt x="2889912" y="1895524"/>
                </a:lnTo>
                <a:lnTo>
                  <a:pt x="2828277" y="1897379"/>
                </a:lnTo>
                <a:lnTo>
                  <a:pt x="565670" y="1897379"/>
                </a:lnTo>
                <a:lnTo>
                  <a:pt x="504035" y="1895524"/>
                </a:lnTo>
                <a:lnTo>
                  <a:pt x="444322" y="1890085"/>
                </a:lnTo>
                <a:lnTo>
                  <a:pt x="386876" y="1881257"/>
                </a:lnTo>
                <a:lnTo>
                  <a:pt x="332043" y="1869231"/>
                </a:lnTo>
                <a:lnTo>
                  <a:pt x="280167" y="1854202"/>
                </a:lnTo>
                <a:lnTo>
                  <a:pt x="231594" y="1836361"/>
                </a:lnTo>
                <a:lnTo>
                  <a:pt x="186669" y="1815903"/>
                </a:lnTo>
                <a:lnTo>
                  <a:pt x="145737" y="1793019"/>
                </a:lnTo>
                <a:lnTo>
                  <a:pt x="109142" y="1767903"/>
                </a:lnTo>
                <a:lnTo>
                  <a:pt x="77231" y="1740748"/>
                </a:lnTo>
                <a:lnTo>
                  <a:pt x="50348" y="1711747"/>
                </a:lnTo>
                <a:lnTo>
                  <a:pt x="13047" y="1648977"/>
                </a:lnTo>
                <a:lnTo>
                  <a:pt x="0" y="1581137"/>
                </a:lnTo>
                <a:lnTo>
                  <a:pt x="0" y="316229"/>
                </a:lnTo>
                <a:close/>
              </a:path>
            </a:pathLst>
          </a:custGeom>
          <a:ln w="12192">
            <a:solidFill>
              <a:srgbClr val="9DBA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773476" y="4282442"/>
            <a:ext cx="3196590" cy="104965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ctr"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 spc="-5">
                <a:latin typeface="Book Antiqua"/>
                <a:cs typeface="Book Antiqua"/>
              </a:rPr>
              <a:t>When aggregate data is  included in small  amounts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0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45"/>
              <a:t> </a:t>
            </a:r>
            <a:r>
              <a:rPr dirty="0"/>
              <a:t>14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5" name="object 15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761301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Comparing </a:t>
            </a:r>
            <a:r>
              <a:rPr dirty="0" sz="3200"/>
              <a:t>Data </a:t>
            </a:r>
            <a:r>
              <a:rPr dirty="0" sz="3200" spc="-5"/>
              <a:t>Sharing </a:t>
            </a:r>
            <a:r>
              <a:rPr dirty="0" sz="3200"/>
              <a:t>Techniques</a:t>
            </a:r>
            <a:r>
              <a:rPr dirty="0" sz="3200" spc="-30"/>
              <a:t> </a:t>
            </a:r>
            <a:r>
              <a:rPr dirty="0" sz="3200"/>
              <a:t>(2-2)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751116" y="1667535"/>
            <a:ext cx="3765550" cy="402590"/>
          </a:xfrm>
          <a:custGeom>
            <a:avLst/>
            <a:gdLst/>
            <a:ahLst/>
            <a:cxnLst/>
            <a:rect l="l" t="t" r="r" b="b"/>
            <a:pathLst>
              <a:path w="3765550" h="402589">
                <a:moveTo>
                  <a:pt x="0" y="0"/>
                </a:moveTo>
                <a:lnTo>
                  <a:pt x="3765143" y="0"/>
                </a:lnTo>
                <a:lnTo>
                  <a:pt x="3765143" y="402488"/>
                </a:lnTo>
                <a:lnTo>
                  <a:pt x="0" y="402488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16259" y="1667535"/>
            <a:ext cx="3162300" cy="402590"/>
          </a:xfrm>
          <a:custGeom>
            <a:avLst/>
            <a:gdLst/>
            <a:ahLst/>
            <a:cxnLst/>
            <a:rect l="l" t="t" r="r" b="b"/>
            <a:pathLst>
              <a:path w="3162300" h="402589">
                <a:moveTo>
                  <a:pt x="0" y="0"/>
                </a:moveTo>
                <a:lnTo>
                  <a:pt x="3161931" y="0"/>
                </a:lnTo>
                <a:lnTo>
                  <a:pt x="3161931" y="402488"/>
                </a:lnTo>
                <a:lnTo>
                  <a:pt x="0" y="402488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78191" y="1667535"/>
            <a:ext cx="4111625" cy="402590"/>
          </a:xfrm>
          <a:custGeom>
            <a:avLst/>
            <a:gdLst/>
            <a:ahLst/>
            <a:cxnLst/>
            <a:rect l="l" t="t" r="r" b="b"/>
            <a:pathLst>
              <a:path w="4111625" h="402589">
                <a:moveTo>
                  <a:pt x="0" y="0"/>
                </a:moveTo>
                <a:lnTo>
                  <a:pt x="4111040" y="0"/>
                </a:lnTo>
                <a:lnTo>
                  <a:pt x="4111040" y="402488"/>
                </a:lnTo>
                <a:lnTo>
                  <a:pt x="0" y="402488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1116" y="3700703"/>
            <a:ext cx="3765550" cy="2283460"/>
          </a:xfrm>
          <a:custGeom>
            <a:avLst/>
            <a:gdLst/>
            <a:ahLst/>
            <a:cxnLst/>
            <a:rect l="l" t="t" r="r" b="b"/>
            <a:pathLst>
              <a:path w="3765550" h="2283460">
                <a:moveTo>
                  <a:pt x="0" y="0"/>
                </a:moveTo>
                <a:lnTo>
                  <a:pt x="3765143" y="0"/>
                </a:lnTo>
                <a:lnTo>
                  <a:pt x="3765143" y="2282952"/>
                </a:lnTo>
                <a:lnTo>
                  <a:pt x="0" y="2282952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16259" y="3700703"/>
            <a:ext cx="3162300" cy="2283460"/>
          </a:xfrm>
          <a:custGeom>
            <a:avLst/>
            <a:gdLst/>
            <a:ahLst/>
            <a:cxnLst/>
            <a:rect l="l" t="t" r="r" b="b"/>
            <a:pathLst>
              <a:path w="3162300" h="2283460">
                <a:moveTo>
                  <a:pt x="0" y="0"/>
                </a:moveTo>
                <a:lnTo>
                  <a:pt x="3161931" y="0"/>
                </a:lnTo>
                <a:lnTo>
                  <a:pt x="3161931" y="2282952"/>
                </a:lnTo>
                <a:lnTo>
                  <a:pt x="0" y="2282952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78191" y="3700703"/>
            <a:ext cx="4111625" cy="2283460"/>
          </a:xfrm>
          <a:custGeom>
            <a:avLst/>
            <a:gdLst/>
            <a:ahLst/>
            <a:cxnLst/>
            <a:rect l="l" t="t" r="r" b="b"/>
            <a:pathLst>
              <a:path w="4111625" h="2283460">
                <a:moveTo>
                  <a:pt x="0" y="0"/>
                </a:moveTo>
                <a:lnTo>
                  <a:pt x="4111040" y="0"/>
                </a:lnTo>
                <a:lnTo>
                  <a:pt x="4111040" y="2282952"/>
                </a:lnTo>
                <a:lnTo>
                  <a:pt x="0" y="2282952"/>
                </a:lnTo>
                <a:lnTo>
                  <a:pt x="0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44763" y="1661190"/>
          <a:ext cx="11057255" cy="4525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4915"/>
                <a:gridCol w="3161665"/>
                <a:gridCol w="4110989"/>
              </a:tblGrid>
              <a:tr h="402489">
                <a:tc>
                  <a:txBody>
                    <a:bodyPr/>
                    <a:lstStyle/>
                    <a:p>
                      <a:pPr marL="1151890">
                        <a:lnSpc>
                          <a:spcPts val="2750"/>
                        </a:lnSpc>
                      </a:pPr>
                      <a:r>
                        <a:rPr dirty="0" sz="2400" spc="-10" b="1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ViewData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1EB8C1"/>
                      </a:solidFill>
                      <a:prstDash val="solid"/>
                    </a:lnL>
                    <a:lnR w="12700">
                      <a:solidFill>
                        <a:srgbClr val="1EB8C1"/>
                      </a:solidFill>
                      <a:prstDash val="solid"/>
                    </a:lnR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40435">
                        <a:lnSpc>
                          <a:spcPts val="2750"/>
                        </a:lnSpc>
                      </a:pPr>
                      <a:r>
                        <a:rPr dirty="0" sz="2400" spc="-5" b="1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ViewBag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1EB8C1"/>
                      </a:solidFill>
                      <a:prstDash val="solid"/>
                    </a:lnL>
                    <a:lnR w="12700">
                      <a:solidFill>
                        <a:srgbClr val="1EB8C1"/>
                      </a:solidFill>
                      <a:prstDash val="solid"/>
                    </a:lnR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50"/>
                        </a:lnSpc>
                      </a:pPr>
                      <a:r>
                        <a:rPr dirty="0" sz="2400" spc="-10" b="1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TempData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1EB8C1"/>
                      </a:solidFill>
                      <a:prstDash val="solid"/>
                    </a:lnL>
                    <a:lnR w="12700">
                      <a:solidFill>
                        <a:srgbClr val="1EB8C1"/>
                      </a:solidFill>
                      <a:prstDash val="solid"/>
                    </a:lnR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1630679">
                <a:tc>
                  <a:txBody>
                    <a:bodyPr/>
                    <a:lstStyle/>
                    <a:p>
                      <a:pPr marL="67945">
                        <a:lnSpc>
                          <a:spcPts val="2330"/>
                        </a:lnSpc>
                        <a:tabLst>
                          <a:tab pos="508634" algn="l"/>
                          <a:tab pos="1761489" algn="l"/>
                          <a:tab pos="2524760" algn="l"/>
                          <a:tab pos="3345179" algn="l"/>
                        </a:tabLst>
                      </a:pP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It	transfers	data	from	the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  <a:p>
                      <a:pPr marL="68580" marR="61594">
                        <a:lnSpc>
                          <a:spcPct val="107000"/>
                        </a:lnSpc>
                      </a:pP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controller </a:t>
                      </a:r>
                      <a:r>
                        <a:rPr dirty="0" sz="2000" spc="-1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to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the view. It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can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be 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accessed using strings as</a:t>
                      </a:r>
                      <a:r>
                        <a:rPr dirty="0" sz="2000" spc="-8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keys.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12700">
                      <a:solidFill>
                        <a:srgbClr val="1EB8C1"/>
                      </a:solidFill>
                      <a:prstDash val="solid"/>
                    </a:lnL>
                    <a:lnR w="12700">
                      <a:solidFill>
                        <a:srgbClr val="1EB8C1"/>
                      </a:solidFill>
                      <a:prstDash val="solid"/>
                    </a:lnR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CCE6E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30"/>
                        </a:lnSpc>
                        <a:tabLst>
                          <a:tab pos="707390" algn="l"/>
                          <a:tab pos="2129155" algn="l"/>
                        </a:tabLst>
                      </a:pP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	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dynamic	wrapper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  <a:p>
                      <a:pPr marL="68580" marR="59690">
                        <a:lnSpc>
                          <a:spcPts val="2560"/>
                        </a:lnSpc>
                        <a:spcBef>
                          <a:spcPts val="95"/>
                        </a:spcBef>
                      </a:pP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around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ViewData</a:t>
                      </a:r>
                      <a:r>
                        <a:rPr dirty="0" sz="2000" spc="-74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is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View  Bag.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1EB8C1"/>
                      </a:solidFill>
                      <a:prstDash val="solid"/>
                    </a:lnL>
                    <a:lnR w="12700">
                      <a:solidFill>
                        <a:srgbClr val="1EB8C1"/>
                      </a:solidFill>
                      <a:prstDash val="solid"/>
                    </a:lnR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CCE6E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30"/>
                        </a:lnSpc>
                        <a:tabLst>
                          <a:tab pos="407034" algn="l"/>
                          <a:tab pos="1065530" algn="l"/>
                          <a:tab pos="1414145" algn="l"/>
                          <a:tab pos="2549525" algn="l"/>
                          <a:tab pos="3039110" algn="l"/>
                          <a:tab pos="3558540" algn="l"/>
                        </a:tabLst>
                      </a:pP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If	data	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is	required	for	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the	next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request 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also,  then 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use</a:t>
                      </a:r>
                      <a:r>
                        <a:rPr dirty="0" sz="2000" spc="14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TempData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.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  <a:p>
                      <a:pPr marL="68580" marR="61594">
                        <a:lnSpc>
                          <a:spcPct val="107000"/>
                        </a:lnSpc>
                        <a:spcBef>
                          <a:spcPts val="25"/>
                        </a:spcBef>
                        <a:tabLst>
                          <a:tab pos="770890" algn="l"/>
                          <a:tab pos="1358900" algn="l"/>
                          <a:tab pos="1857375" algn="l"/>
                          <a:tab pos="2499360" algn="l"/>
                          <a:tab pos="3081020" algn="l"/>
                          <a:tab pos="3491229" algn="l"/>
                        </a:tabLst>
                      </a:pP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N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o</a:t>
                      </a:r>
                      <a:r>
                        <a:rPr dirty="0" sz="2000" spc="-1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t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e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	</a:t>
                      </a:r>
                      <a:r>
                        <a:rPr dirty="0" sz="2000" spc="-1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t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h</a:t>
                      </a:r>
                      <a:r>
                        <a:rPr dirty="0" sz="2000" spc="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t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	</a:t>
                      </a:r>
                      <a:r>
                        <a:rPr dirty="0" sz="2000" spc="-1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t</a:t>
                      </a:r>
                      <a:r>
                        <a:rPr dirty="0" sz="2000" spc="-1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h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e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	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d</a:t>
                      </a:r>
                      <a:r>
                        <a:rPr dirty="0" sz="2000" spc="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</a:t>
                      </a:r>
                      <a:r>
                        <a:rPr dirty="0" sz="2000" spc="-1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t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	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w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ill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	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b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e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	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g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one 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after the next</a:t>
                      </a:r>
                      <a:r>
                        <a:rPr dirty="0" sz="2000" spc="-2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request.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12700">
                      <a:solidFill>
                        <a:srgbClr val="1EB8C1"/>
                      </a:solidFill>
                      <a:prstDash val="solid"/>
                    </a:lnL>
                    <a:lnR w="12700">
                      <a:solidFill>
                        <a:srgbClr val="1EB8C1"/>
                      </a:solidFill>
                      <a:prstDash val="solid"/>
                    </a:lnR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CCE6E9"/>
                    </a:solidFill>
                  </a:tcPr>
                </a:tc>
              </a:tr>
              <a:tr h="2282952">
                <a:tc>
                  <a:txBody>
                    <a:bodyPr/>
                    <a:lstStyle/>
                    <a:p>
                      <a:pPr algn="just" marL="68580">
                        <a:lnSpc>
                          <a:spcPts val="2325"/>
                        </a:lnSpc>
                      </a:pP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It obtains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null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value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in case</a:t>
                      </a:r>
                      <a:r>
                        <a:rPr dirty="0" sz="2000" spc="16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000" spc="-1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of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  <a:p>
                      <a:pPr algn="just" marL="68580" marR="59055">
                        <a:lnSpc>
                          <a:spcPct val="107000"/>
                        </a:lnSpc>
                      </a:pP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redirection. However,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it also  requires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typecasting </a:t>
                      </a:r>
                      <a:r>
                        <a:rPr dirty="0" sz="2000" spc="-1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for 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complex data</a:t>
                      </a:r>
                      <a:r>
                        <a:rPr dirty="0" sz="2000" spc="-1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types.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12700">
                      <a:solidFill>
                        <a:srgbClr val="1EB8C1"/>
                      </a:solidFill>
                      <a:prstDash val="solid"/>
                    </a:lnL>
                    <a:lnR w="12700">
                      <a:solidFill>
                        <a:srgbClr val="1EB8C1"/>
                      </a:solidFill>
                      <a:prstDash val="solid"/>
                    </a:lnR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68580">
                        <a:lnSpc>
                          <a:spcPts val="2325"/>
                        </a:lnSpc>
                      </a:pP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It    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is     </a:t>
                      </a:r>
                      <a:r>
                        <a:rPr dirty="0" sz="2000" spc="-1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found    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only    </a:t>
                      </a:r>
                      <a:r>
                        <a:rPr dirty="0" sz="2000" spc="2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in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  <a:p>
                      <a:pPr algn="just" marL="685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ASP.NET         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MVC        </a:t>
                      </a:r>
                      <a:r>
                        <a:rPr dirty="0" sz="2000" spc="6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3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  <a:p>
                      <a:pPr algn="just" marL="68580" marR="59690">
                        <a:lnSpc>
                          <a:spcPct val="107000"/>
                        </a:lnSpc>
                      </a:pP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onwards. It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can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handle  complex  data  </a:t>
                      </a:r>
                      <a:r>
                        <a:rPr dirty="0" sz="2000" spc="-1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types 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without typecasting. </a:t>
                      </a:r>
                      <a:r>
                        <a:rPr dirty="0" sz="2000" spc="-2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It 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obtains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null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value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in case  of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a</a:t>
                      </a:r>
                      <a:r>
                        <a:rPr dirty="0" sz="2000" spc="-2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redirection.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12700">
                      <a:solidFill>
                        <a:srgbClr val="1EB8C1"/>
                      </a:solidFill>
                      <a:prstDash val="solid"/>
                    </a:lnL>
                    <a:lnR w="12700">
                      <a:solidFill>
                        <a:srgbClr val="1EB8C1"/>
                      </a:solidFill>
                      <a:prstDash val="solid"/>
                    </a:lnR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68580">
                        <a:lnSpc>
                          <a:spcPts val="2320"/>
                        </a:lnSpc>
                      </a:pP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Data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is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passed from the</a:t>
                      </a:r>
                      <a:r>
                        <a:rPr dirty="0" sz="2000" spc="7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current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  <a:p>
                      <a:pPr algn="just" marL="68580" marR="59055">
                        <a:lnSpc>
                          <a:spcPct val="107000"/>
                        </a:lnSpc>
                      </a:pP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request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to </a:t>
                      </a:r>
                      <a:r>
                        <a:rPr dirty="0" sz="2000" spc="-1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the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subsequent request 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(redirection) using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TempData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.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Due 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to this reason,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TempData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value  will </a:t>
                      </a:r>
                      <a:r>
                        <a:rPr dirty="0" sz="2000" spc="-5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not be</a:t>
                      </a:r>
                      <a:r>
                        <a:rPr dirty="0" sz="2000" spc="-1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000">
                          <a:solidFill>
                            <a:srgbClr val="585858"/>
                          </a:solidFill>
                          <a:latin typeface="Book Antiqua"/>
                          <a:cs typeface="Book Antiqua"/>
                        </a:rPr>
                        <a:t>null.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12700">
                      <a:solidFill>
                        <a:srgbClr val="1EB8C1"/>
                      </a:solidFill>
                      <a:prstDash val="solid"/>
                    </a:lnL>
                    <a:lnR w="12700">
                      <a:solidFill>
                        <a:srgbClr val="1EB8C1"/>
                      </a:solidFill>
                      <a:prstDash val="solid"/>
                    </a:lnR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</a:tr>
              <a:tr h="195967">
                <a:tc gridSpan="3"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dirty="0" sz="1200" spc="-5" b="1" i="1">
                          <a:solidFill>
                            <a:srgbClr val="FF0000"/>
                          </a:solidFill>
                          <a:latin typeface="Book Antiqua"/>
                          <a:cs typeface="Book Antiqua"/>
                        </a:rPr>
                        <a:t>Comparison Between ViewData, ViewBag, </a:t>
                      </a:r>
                      <a:r>
                        <a:rPr dirty="0" sz="1200" b="1" i="1">
                          <a:solidFill>
                            <a:srgbClr val="FF0000"/>
                          </a:solidFill>
                          <a:latin typeface="Book Antiqua"/>
                          <a:cs typeface="Book Antiqua"/>
                        </a:rPr>
                        <a:t>and</a:t>
                      </a:r>
                      <a:r>
                        <a:rPr dirty="0" sz="1200" spc="-35" b="1" i="1">
                          <a:solidFill>
                            <a:srgbClr val="FF0000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1200" spc="-5" b="1" i="1">
                          <a:solidFill>
                            <a:srgbClr val="FF0000"/>
                          </a:solidFill>
                          <a:latin typeface="Book Antiqua"/>
                          <a:cs typeface="Book Antiqua"/>
                        </a:rPr>
                        <a:t>TempData</a:t>
                      </a:r>
                      <a:endParaRPr sz="12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12700">
                      <a:solidFill>
                        <a:srgbClr val="1EB8C1"/>
                      </a:solidFill>
                      <a:prstDash val="solid"/>
                    </a:lnL>
                    <a:lnR w="12700">
                      <a:solidFill>
                        <a:srgbClr val="1EB8C1"/>
                      </a:solidFill>
                      <a:prstDash val="solid"/>
                    </a:lnR>
                    <a:lnT w="12700">
                      <a:solidFill>
                        <a:srgbClr val="1EB8C1"/>
                      </a:solidFill>
                      <a:prstDash val="solid"/>
                    </a:lnT>
                    <a:lnB w="12700">
                      <a:solidFill>
                        <a:srgbClr val="1EB8C1"/>
                      </a:solidFill>
                      <a:prstDash val="solid"/>
                    </a:lnB>
                    <a:solidFill>
                      <a:srgbClr val="CCE6E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0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45"/>
              <a:t> </a:t>
            </a:r>
            <a:r>
              <a:rPr dirty="0"/>
              <a:t>14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0" name="object 10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1013" y="107962"/>
            <a:ext cx="179451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Su</a:t>
            </a:r>
            <a:r>
              <a:rPr dirty="0" sz="3200"/>
              <a:t>mm</a:t>
            </a:r>
            <a:r>
              <a:rPr dirty="0" sz="3200" spc="5"/>
              <a:t>a</a:t>
            </a:r>
            <a:r>
              <a:rPr dirty="0" sz="3200" spc="-10"/>
              <a:t>r</a:t>
            </a:r>
            <a:r>
              <a:rPr dirty="0" sz="3200"/>
              <a:t>y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0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45"/>
              <a:t> </a:t>
            </a:r>
            <a:r>
              <a:rPr dirty="0"/>
              <a:t>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25043" y="1065770"/>
            <a:ext cx="11788140" cy="5146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ts val="282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Methods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used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to transfer results from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controller to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view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are as</a:t>
            </a:r>
            <a:r>
              <a:rPr dirty="0" sz="2400" spc="8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follows:</a:t>
            </a:r>
            <a:endParaRPr sz="2400">
              <a:latin typeface="Book Antiqua"/>
              <a:cs typeface="Book Antiqua"/>
            </a:endParaRPr>
          </a:p>
          <a:p>
            <a:pPr lvl="1" marL="812800" indent="-342900">
              <a:lnSpc>
                <a:spcPts val="2820"/>
              </a:lnSpc>
              <a:buFont typeface="Wingdings"/>
              <a:buChar char=""/>
              <a:tabLst>
                <a:tab pos="812800" algn="l"/>
              </a:tabLst>
            </a:pPr>
            <a:r>
              <a:rPr dirty="0" sz="2400" spc="-10">
                <a:solidFill>
                  <a:srgbClr val="585858"/>
                </a:solidFill>
                <a:latin typeface="Courier New"/>
                <a:cs typeface="Courier New"/>
              </a:rPr>
              <a:t>ViewData</a:t>
            </a:r>
            <a:endParaRPr sz="2400">
              <a:latin typeface="Courier New"/>
              <a:cs typeface="Courier New"/>
            </a:endParaRPr>
          </a:p>
          <a:p>
            <a:pPr lvl="1" marL="812800" indent="-342900">
              <a:lnSpc>
                <a:spcPct val="100000"/>
              </a:lnSpc>
              <a:buFont typeface="Wingdings"/>
              <a:buChar char=""/>
              <a:tabLst>
                <a:tab pos="812800" algn="l"/>
              </a:tabLst>
            </a:pPr>
            <a:r>
              <a:rPr dirty="0" sz="2400" spc="-5">
                <a:solidFill>
                  <a:srgbClr val="585858"/>
                </a:solidFill>
                <a:latin typeface="Courier New"/>
                <a:cs typeface="Courier New"/>
              </a:rPr>
              <a:t>ViewBag</a:t>
            </a:r>
            <a:endParaRPr sz="2400">
              <a:latin typeface="Courier New"/>
              <a:cs typeface="Courier New"/>
            </a:endParaRPr>
          </a:p>
          <a:p>
            <a:pPr lvl="1" marL="812800" indent="-342900">
              <a:lnSpc>
                <a:spcPct val="100000"/>
              </a:lnSpc>
              <a:buFont typeface="Wingdings"/>
              <a:buChar char=""/>
              <a:tabLst>
                <a:tab pos="812800" algn="l"/>
              </a:tabLst>
            </a:pPr>
            <a:r>
              <a:rPr dirty="0" sz="2400" spc="-10">
                <a:solidFill>
                  <a:srgbClr val="585858"/>
                </a:solidFill>
                <a:latin typeface="Courier New"/>
                <a:cs typeface="Courier New"/>
              </a:rPr>
              <a:t>TempData</a:t>
            </a:r>
            <a:endParaRPr sz="2400">
              <a:latin typeface="Courier New"/>
              <a:cs typeface="Courier New"/>
            </a:endParaRPr>
          </a:p>
          <a:p>
            <a:pPr lvl="1" marL="812800" indent="-342900">
              <a:lnSpc>
                <a:spcPct val="100000"/>
              </a:lnSpc>
              <a:spcBef>
                <a:spcPts val="35"/>
              </a:spcBef>
              <a:buFont typeface="Wingdings"/>
              <a:buChar char=""/>
              <a:tabLst>
                <a:tab pos="812800" algn="l"/>
              </a:tabLst>
            </a:pPr>
            <a:r>
              <a:rPr dirty="0" sz="2400" spc="-10">
                <a:solidFill>
                  <a:srgbClr val="585858"/>
                </a:solidFill>
                <a:latin typeface="Courier New"/>
                <a:cs typeface="Courier New"/>
              </a:rPr>
              <a:t>Strongly </a:t>
            </a:r>
            <a:r>
              <a:rPr dirty="0" sz="2400" spc="-5">
                <a:solidFill>
                  <a:srgbClr val="585858"/>
                </a:solidFill>
                <a:latin typeface="Courier New"/>
                <a:cs typeface="Courier New"/>
              </a:rPr>
              <a:t>typed</a:t>
            </a:r>
            <a:r>
              <a:rPr dirty="0" sz="2400" spc="-25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585858"/>
                </a:solidFill>
                <a:latin typeface="Courier New"/>
                <a:cs typeface="Courier New"/>
              </a:rPr>
              <a:t>view</a:t>
            </a:r>
            <a:endParaRPr sz="2400">
              <a:latin typeface="Courier New"/>
              <a:cs typeface="Courier New"/>
            </a:endParaRPr>
          </a:p>
          <a:p>
            <a:pPr marL="299085" marR="478155" indent="-287020">
              <a:lnSpc>
                <a:spcPts val="2960"/>
              </a:lnSpc>
              <a:spcBef>
                <a:spcPts val="3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400" spc="-5">
                <a:solidFill>
                  <a:srgbClr val="585858"/>
                </a:solidFill>
                <a:latin typeface="Courier New"/>
                <a:cs typeface="Courier New"/>
              </a:rPr>
              <a:t>ViewData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is inherited from </a:t>
            </a:r>
            <a:r>
              <a:rPr dirty="0" sz="2400" spc="-5">
                <a:solidFill>
                  <a:srgbClr val="585858"/>
                </a:solidFill>
                <a:latin typeface="Courier New"/>
                <a:cs typeface="Courier New"/>
              </a:rPr>
              <a:t>ViewDataDictionary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class and is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dictionary of  objects.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85858"/>
              </a:buClr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To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transfer temporary data from the controller to the view,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 </a:t>
            </a:r>
            <a:r>
              <a:rPr dirty="0" sz="2400" spc="-5">
                <a:solidFill>
                  <a:srgbClr val="585858"/>
                </a:solidFill>
                <a:latin typeface="Courier New"/>
                <a:cs typeface="Courier New"/>
              </a:rPr>
              <a:t>ViewBag</a:t>
            </a:r>
            <a:r>
              <a:rPr dirty="0" sz="2400" spc="-72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is used.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400" spc="-5">
                <a:solidFill>
                  <a:srgbClr val="585858"/>
                </a:solidFill>
                <a:latin typeface="Courier New"/>
                <a:cs typeface="Courier New"/>
              </a:rPr>
              <a:t>TempData</a:t>
            </a:r>
            <a:r>
              <a:rPr dirty="0" sz="2400" spc="-77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is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used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to transfer data between the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current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and next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HTTP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requests.</a:t>
            </a:r>
            <a:endParaRPr sz="24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85858"/>
              </a:buClr>
              <a:buFont typeface="Arial"/>
              <a:buChar char="•"/>
            </a:pPr>
            <a:endParaRPr sz="255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Strongly typed view binds any model with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view. Various advantages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are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displayed 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by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strongly typed view over standard</a:t>
            </a:r>
            <a:r>
              <a:rPr dirty="0" sz="2400" spc="4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view.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32486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Session</a:t>
            </a:r>
            <a:r>
              <a:rPr dirty="0" sz="3200" spc="-45"/>
              <a:t> </a:t>
            </a:r>
            <a:r>
              <a:rPr dirty="0" sz="3200"/>
              <a:t>Overview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0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45"/>
              <a:t> </a:t>
            </a:r>
            <a:r>
              <a:rPr dirty="0"/>
              <a:t>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60492" y="1570940"/>
            <a:ext cx="8450580" cy="2814320"/>
          </a:xfrm>
          <a:prstGeom prst="rect">
            <a:avLst/>
          </a:prstGeom>
        </p:spPr>
        <p:txBody>
          <a:bodyPr wrap="square" lIns="0" tIns="20447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61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Describe</a:t>
            </a:r>
            <a:r>
              <a:rPr dirty="0" sz="2400" spc="-1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ViewData</a:t>
            </a:r>
            <a:endParaRPr sz="2400">
              <a:latin typeface="Book Antiqua"/>
              <a:cs typeface="Book Antiqua"/>
            </a:endParaRPr>
          </a:p>
          <a:p>
            <a:pPr marL="287020" indent="-274320">
              <a:lnSpc>
                <a:spcPct val="100000"/>
              </a:lnSpc>
              <a:spcBef>
                <a:spcPts val="151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Define</a:t>
            </a:r>
            <a:r>
              <a:rPr dirty="0" sz="2400" spc="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ViewBag</a:t>
            </a:r>
            <a:endParaRPr sz="2400">
              <a:latin typeface="Book Antiqua"/>
              <a:cs typeface="Book Antiqua"/>
            </a:endParaRPr>
          </a:p>
          <a:p>
            <a:pPr marL="287020" indent="-274320">
              <a:lnSpc>
                <a:spcPct val="100000"/>
              </a:lnSpc>
              <a:spcBef>
                <a:spcPts val="151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Explain the role of</a:t>
            </a:r>
            <a:r>
              <a:rPr dirty="0" sz="2400" spc="4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TempData</a:t>
            </a:r>
            <a:endParaRPr sz="2400">
              <a:latin typeface="Book Antiqua"/>
              <a:cs typeface="Book Antiqua"/>
            </a:endParaRPr>
          </a:p>
          <a:p>
            <a:pPr marL="287020" indent="-274320">
              <a:lnSpc>
                <a:spcPct val="100000"/>
              </a:lnSpc>
              <a:spcBef>
                <a:spcPts val="151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Describe strongly typed</a:t>
            </a:r>
            <a:r>
              <a:rPr dirty="0" sz="2400" spc="2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views</a:t>
            </a:r>
            <a:endParaRPr sz="2400">
              <a:latin typeface="Book Antiqua"/>
              <a:cs typeface="Book Antiqua"/>
            </a:endParaRPr>
          </a:p>
          <a:p>
            <a:pPr marL="287020" indent="-274320">
              <a:lnSpc>
                <a:spcPct val="100000"/>
              </a:lnSpc>
              <a:spcBef>
                <a:spcPts val="151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List the differences between various data sharing</a:t>
            </a:r>
            <a:r>
              <a:rPr dirty="0" sz="2400" spc="10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techniques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520763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Introduction to </a:t>
            </a:r>
            <a:r>
              <a:rPr dirty="0" sz="3200"/>
              <a:t>Data</a:t>
            </a:r>
            <a:r>
              <a:rPr dirty="0" sz="3200" spc="-20"/>
              <a:t> </a:t>
            </a:r>
            <a:r>
              <a:rPr dirty="0" sz="3200" spc="-5"/>
              <a:t>Sharing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0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45"/>
              <a:t> </a:t>
            </a:r>
            <a:r>
              <a:rPr dirty="0"/>
              <a:t>14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895600" y="1965960"/>
            <a:ext cx="2849880" cy="1708785"/>
          </a:xfrm>
          <a:prstGeom prst="rect">
            <a:avLst/>
          </a:prstGeom>
          <a:solidFill>
            <a:srgbClr val="959790"/>
          </a:solidFill>
          <a:ln w="12192">
            <a:solidFill>
              <a:srgbClr val="FFFFFF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4300">
              <a:latin typeface="Times New Roman"/>
              <a:cs typeface="Times New Roman"/>
            </a:endParaRPr>
          </a:p>
          <a:p>
            <a:pPr marL="857885" indent="-217170">
              <a:lnSpc>
                <a:spcPct val="100000"/>
              </a:lnSpc>
              <a:buFont typeface="Symbol"/>
              <a:buChar char=""/>
              <a:tabLst>
                <a:tab pos="858519" algn="l"/>
              </a:tabLst>
            </a:pP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ViewData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30467" y="1965960"/>
            <a:ext cx="2848610" cy="1708785"/>
          </a:xfrm>
          <a:prstGeom prst="rect">
            <a:avLst/>
          </a:prstGeom>
          <a:solidFill>
            <a:srgbClr val="7AB878"/>
          </a:solidFill>
          <a:ln w="12192">
            <a:solidFill>
              <a:srgbClr val="FFFFFF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4300">
              <a:latin typeface="Times New Roman"/>
              <a:cs typeface="Times New Roman"/>
            </a:endParaRPr>
          </a:p>
          <a:p>
            <a:pPr marL="922655" indent="-217170">
              <a:lnSpc>
                <a:spcPct val="100000"/>
              </a:lnSpc>
              <a:buFont typeface="Symbol"/>
              <a:buChar char=""/>
              <a:tabLst>
                <a:tab pos="923290" algn="l"/>
              </a:tabLst>
            </a:pP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ViewBag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5600" y="3959352"/>
            <a:ext cx="2849880" cy="1710055"/>
          </a:xfrm>
          <a:prstGeom prst="rect">
            <a:avLst/>
          </a:prstGeom>
          <a:solidFill>
            <a:srgbClr val="62D5AF"/>
          </a:solidFill>
          <a:ln w="12192">
            <a:solidFill>
              <a:srgbClr val="FFFFFF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350">
              <a:latin typeface="Times New Roman"/>
              <a:cs typeface="Times New Roman"/>
            </a:endParaRPr>
          </a:p>
          <a:p>
            <a:pPr marL="818515" indent="-217170">
              <a:lnSpc>
                <a:spcPct val="100000"/>
              </a:lnSpc>
              <a:buFont typeface="Symbol"/>
              <a:buChar char=""/>
              <a:tabLst>
                <a:tab pos="819150" algn="l"/>
              </a:tabLst>
            </a:pP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TempData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30467" y="3959352"/>
            <a:ext cx="2848610" cy="1710055"/>
          </a:xfrm>
          <a:prstGeom prst="rect">
            <a:avLst/>
          </a:prstGeom>
          <a:solidFill>
            <a:srgbClr val="50B4F1"/>
          </a:solidFill>
          <a:ln w="12192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 marL="525780" marR="303530" indent="-525780">
              <a:lnSpc>
                <a:spcPts val="2690"/>
              </a:lnSpc>
              <a:buFont typeface="Symbol"/>
              <a:buChar char=""/>
              <a:tabLst>
                <a:tab pos="525780" algn="l"/>
              </a:tabLst>
            </a:pP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Strongly</a:t>
            </a:r>
            <a:r>
              <a:rPr dirty="0" sz="2400" spc="-6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Book Antiqua"/>
                <a:cs typeface="Book Antiqua"/>
              </a:rPr>
              <a:t>typed  view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18288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ViewD</a:t>
            </a:r>
            <a:r>
              <a:rPr dirty="0" sz="3200" spc="5"/>
              <a:t>a</a:t>
            </a:r>
            <a:r>
              <a:rPr dirty="0" sz="3200" spc="-5"/>
              <a:t>t</a:t>
            </a:r>
            <a:r>
              <a:rPr dirty="0" sz="3200"/>
              <a:t>a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578863" y="1456944"/>
            <a:ext cx="7075931" cy="2200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756548" y="3712785"/>
            <a:ext cx="7200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 i="1">
                <a:solidFill>
                  <a:srgbClr val="C00000"/>
                </a:solidFill>
                <a:latin typeface="Book Antiqua"/>
                <a:cs typeface="Book Antiqua"/>
              </a:rPr>
              <a:t>ViewData</a:t>
            </a:r>
            <a:endParaRPr sz="12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0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45"/>
              <a:t> </a:t>
            </a:r>
            <a:r>
              <a:rPr dirty="0"/>
              <a:t>14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1578863" y="4212335"/>
            <a:ext cx="10424160" cy="1940560"/>
          </a:xfrm>
          <a:prstGeom prst="rect">
            <a:avLst/>
          </a:prstGeom>
          <a:solidFill>
            <a:srgbClr val="FBF3D1"/>
          </a:solidFill>
          <a:ln w="9144">
            <a:solidFill>
              <a:srgbClr val="C05A39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algn="just" marL="91440" marR="85090">
              <a:lnSpc>
                <a:spcPct val="100000"/>
              </a:lnSpc>
              <a:spcBef>
                <a:spcPts val="110"/>
              </a:spcBef>
            </a:pPr>
            <a:r>
              <a:rPr dirty="0" sz="2400" spc="-10" b="1">
                <a:solidFill>
                  <a:srgbClr val="585858"/>
                </a:solidFill>
                <a:latin typeface="Courier New"/>
                <a:cs typeface="Courier New"/>
              </a:rPr>
              <a:t>ViewData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is called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as a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KeyValue pair object or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Dictionary object. 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Through the use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of </a:t>
            </a:r>
            <a:r>
              <a:rPr dirty="0" sz="2400" spc="-10">
                <a:solidFill>
                  <a:srgbClr val="585858"/>
                </a:solidFill>
                <a:latin typeface="Courier New"/>
                <a:cs typeface="Courier New"/>
              </a:rPr>
              <a:t>ViewData,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developers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can transfer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data from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 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controller to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view. By default, the type of </a:t>
            </a:r>
            <a:r>
              <a:rPr dirty="0" sz="2400" spc="-5">
                <a:solidFill>
                  <a:srgbClr val="585858"/>
                </a:solidFill>
                <a:latin typeface="Courier New"/>
                <a:cs typeface="Courier New"/>
              </a:rPr>
              <a:t>ViewData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is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an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object of  </a:t>
            </a:r>
            <a:r>
              <a:rPr dirty="0" sz="2400" spc="-10">
                <a:solidFill>
                  <a:srgbClr val="585858"/>
                </a:solidFill>
                <a:latin typeface="Courier New"/>
                <a:cs typeface="Courier New"/>
              </a:rPr>
              <a:t>ViewDataDictionary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class. In this Dictionary object, Strings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are used </a:t>
            </a:r>
            <a:r>
              <a:rPr dirty="0" sz="2400" spc="-15">
                <a:solidFill>
                  <a:srgbClr val="585858"/>
                </a:solidFill>
                <a:latin typeface="Book Antiqua"/>
                <a:cs typeface="Book Antiqua"/>
              </a:rPr>
              <a:t>as 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keys to store and </a:t>
            </a:r>
            <a:r>
              <a:rPr dirty="0" sz="2400">
                <a:solidFill>
                  <a:srgbClr val="585858"/>
                </a:solidFill>
                <a:latin typeface="Book Antiqua"/>
                <a:cs typeface="Book Antiqua"/>
              </a:rPr>
              <a:t>access 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value or data from</a:t>
            </a:r>
            <a:r>
              <a:rPr dirty="0" sz="2400" spc="30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Courier New"/>
                <a:cs typeface="Courier New"/>
              </a:rPr>
              <a:t>ViewData</a:t>
            </a:r>
            <a:r>
              <a:rPr dirty="0" sz="2400" spc="-5">
                <a:solidFill>
                  <a:srgbClr val="585858"/>
                </a:solidFill>
                <a:latin typeface="Book Antiqua"/>
                <a:cs typeface="Book Antiqua"/>
              </a:rPr>
              <a:t>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25666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ViewBag</a:t>
            </a:r>
            <a:r>
              <a:rPr dirty="0" sz="3200" spc="-85"/>
              <a:t> </a:t>
            </a:r>
            <a:r>
              <a:rPr dirty="0" sz="3200"/>
              <a:t>(1-2)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50748" y="1353311"/>
            <a:ext cx="4835651" cy="1895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59990" y="3270214"/>
            <a:ext cx="635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 i="1">
                <a:solidFill>
                  <a:srgbClr val="C00000"/>
                </a:solidFill>
                <a:latin typeface="Book Antiqua"/>
                <a:cs typeface="Book Antiqua"/>
              </a:rPr>
              <a:t>V</a:t>
            </a:r>
            <a:r>
              <a:rPr dirty="0" sz="1200" spc="-5" b="1" i="1">
                <a:solidFill>
                  <a:srgbClr val="C00000"/>
                </a:solidFill>
                <a:latin typeface="Book Antiqua"/>
                <a:cs typeface="Book Antiqua"/>
              </a:rPr>
              <a:t>iew</a:t>
            </a:r>
            <a:r>
              <a:rPr dirty="0" sz="1200" b="1" i="1">
                <a:solidFill>
                  <a:srgbClr val="C00000"/>
                </a:solidFill>
                <a:latin typeface="Book Antiqua"/>
                <a:cs typeface="Book Antiqua"/>
              </a:rPr>
              <a:t>Bag</a:t>
            </a:r>
            <a:endParaRPr sz="1200">
              <a:latin typeface="Book Antiqua"/>
              <a:cs typeface="Book Antiq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94832" y="2005583"/>
            <a:ext cx="6297295" cy="858519"/>
          </a:xfrm>
          <a:custGeom>
            <a:avLst/>
            <a:gdLst/>
            <a:ahLst/>
            <a:cxnLst/>
            <a:rect l="l" t="t" r="r" b="b"/>
            <a:pathLst>
              <a:path w="6297295" h="858519">
                <a:moveTo>
                  <a:pt x="0" y="0"/>
                </a:moveTo>
                <a:lnTo>
                  <a:pt x="6297168" y="0"/>
                </a:lnTo>
                <a:lnTo>
                  <a:pt x="6297168" y="858012"/>
                </a:lnTo>
                <a:lnTo>
                  <a:pt x="0" y="8580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894832" y="2005583"/>
            <a:ext cx="6297295" cy="858519"/>
          </a:xfrm>
          <a:custGeom>
            <a:avLst/>
            <a:gdLst/>
            <a:ahLst/>
            <a:cxnLst/>
            <a:rect l="l" t="t" r="r" b="b"/>
            <a:pathLst>
              <a:path w="6297295" h="858519">
                <a:moveTo>
                  <a:pt x="0" y="0"/>
                </a:moveTo>
                <a:lnTo>
                  <a:pt x="6297168" y="0"/>
                </a:lnTo>
                <a:lnTo>
                  <a:pt x="6297168" y="858012"/>
                </a:lnTo>
                <a:lnTo>
                  <a:pt x="0" y="858012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9597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208776" y="1504191"/>
            <a:ext cx="4409440" cy="1004569"/>
          </a:xfrm>
          <a:custGeom>
            <a:avLst/>
            <a:gdLst/>
            <a:ahLst/>
            <a:cxnLst/>
            <a:rect l="l" t="t" r="r" b="b"/>
            <a:pathLst>
              <a:path w="4409440" h="1004569">
                <a:moveTo>
                  <a:pt x="4241546" y="0"/>
                </a:moveTo>
                <a:lnTo>
                  <a:pt x="167386" y="0"/>
                </a:lnTo>
                <a:lnTo>
                  <a:pt x="122888" y="5979"/>
                </a:lnTo>
                <a:lnTo>
                  <a:pt x="82903" y="22853"/>
                </a:lnTo>
                <a:lnTo>
                  <a:pt x="49026" y="49026"/>
                </a:lnTo>
                <a:lnTo>
                  <a:pt x="22853" y="82903"/>
                </a:lnTo>
                <a:lnTo>
                  <a:pt x="5979" y="122888"/>
                </a:lnTo>
                <a:lnTo>
                  <a:pt x="0" y="167386"/>
                </a:lnTo>
                <a:lnTo>
                  <a:pt x="0" y="836917"/>
                </a:lnTo>
                <a:lnTo>
                  <a:pt x="5979" y="881419"/>
                </a:lnTo>
                <a:lnTo>
                  <a:pt x="22853" y="921408"/>
                </a:lnTo>
                <a:lnTo>
                  <a:pt x="49026" y="955287"/>
                </a:lnTo>
                <a:lnTo>
                  <a:pt x="82903" y="981462"/>
                </a:lnTo>
                <a:lnTo>
                  <a:pt x="122888" y="998336"/>
                </a:lnTo>
                <a:lnTo>
                  <a:pt x="167386" y="1004316"/>
                </a:lnTo>
                <a:lnTo>
                  <a:pt x="4241546" y="1004316"/>
                </a:lnTo>
                <a:lnTo>
                  <a:pt x="4286043" y="998336"/>
                </a:lnTo>
                <a:lnTo>
                  <a:pt x="4326028" y="981462"/>
                </a:lnTo>
                <a:lnTo>
                  <a:pt x="4359905" y="955287"/>
                </a:lnTo>
                <a:lnTo>
                  <a:pt x="4386078" y="921408"/>
                </a:lnTo>
                <a:lnTo>
                  <a:pt x="4402952" y="881419"/>
                </a:lnTo>
                <a:lnTo>
                  <a:pt x="4408932" y="836917"/>
                </a:lnTo>
                <a:lnTo>
                  <a:pt x="4408932" y="167386"/>
                </a:lnTo>
                <a:lnTo>
                  <a:pt x="4402952" y="122888"/>
                </a:lnTo>
                <a:lnTo>
                  <a:pt x="4386078" y="82903"/>
                </a:lnTo>
                <a:lnTo>
                  <a:pt x="4359905" y="49026"/>
                </a:lnTo>
                <a:lnTo>
                  <a:pt x="4326028" y="22853"/>
                </a:lnTo>
                <a:lnTo>
                  <a:pt x="4286043" y="5979"/>
                </a:lnTo>
                <a:lnTo>
                  <a:pt x="4241546" y="0"/>
                </a:lnTo>
                <a:close/>
              </a:path>
            </a:pathLst>
          </a:custGeom>
          <a:solidFill>
            <a:srgbClr val="9597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08776" y="1504191"/>
            <a:ext cx="4409440" cy="1004569"/>
          </a:xfrm>
          <a:custGeom>
            <a:avLst/>
            <a:gdLst/>
            <a:ahLst/>
            <a:cxnLst/>
            <a:rect l="l" t="t" r="r" b="b"/>
            <a:pathLst>
              <a:path w="4409440" h="1004569">
                <a:moveTo>
                  <a:pt x="0" y="167386"/>
                </a:moveTo>
                <a:lnTo>
                  <a:pt x="5979" y="122888"/>
                </a:lnTo>
                <a:lnTo>
                  <a:pt x="22853" y="82903"/>
                </a:lnTo>
                <a:lnTo>
                  <a:pt x="49026" y="49026"/>
                </a:lnTo>
                <a:lnTo>
                  <a:pt x="82903" y="22853"/>
                </a:lnTo>
                <a:lnTo>
                  <a:pt x="122888" y="5979"/>
                </a:lnTo>
                <a:lnTo>
                  <a:pt x="167386" y="0"/>
                </a:lnTo>
                <a:lnTo>
                  <a:pt x="4241546" y="0"/>
                </a:lnTo>
                <a:lnTo>
                  <a:pt x="4286043" y="5979"/>
                </a:lnTo>
                <a:lnTo>
                  <a:pt x="4326028" y="22853"/>
                </a:lnTo>
                <a:lnTo>
                  <a:pt x="4359905" y="49026"/>
                </a:lnTo>
                <a:lnTo>
                  <a:pt x="4386078" y="82903"/>
                </a:lnTo>
                <a:lnTo>
                  <a:pt x="4402952" y="122888"/>
                </a:lnTo>
                <a:lnTo>
                  <a:pt x="4408932" y="167386"/>
                </a:lnTo>
                <a:lnTo>
                  <a:pt x="4408932" y="836917"/>
                </a:lnTo>
                <a:lnTo>
                  <a:pt x="4402952" y="881419"/>
                </a:lnTo>
                <a:lnTo>
                  <a:pt x="4386078" y="921408"/>
                </a:lnTo>
                <a:lnTo>
                  <a:pt x="4359905" y="955287"/>
                </a:lnTo>
                <a:lnTo>
                  <a:pt x="4326028" y="981462"/>
                </a:lnTo>
                <a:lnTo>
                  <a:pt x="4286043" y="998336"/>
                </a:lnTo>
                <a:lnTo>
                  <a:pt x="4241546" y="1004316"/>
                </a:lnTo>
                <a:lnTo>
                  <a:pt x="167386" y="1004316"/>
                </a:lnTo>
                <a:lnTo>
                  <a:pt x="122888" y="998336"/>
                </a:lnTo>
                <a:lnTo>
                  <a:pt x="82903" y="981462"/>
                </a:lnTo>
                <a:lnTo>
                  <a:pt x="49026" y="955287"/>
                </a:lnTo>
                <a:lnTo>
                  <a:pt x="22853" y="921408"/>
                </a:lnTo>
                <a:lnTo>
                  <a:pt x="5979" y="881419"/>
                </a:lnTo>
                <a:lnTo>
                  <a:pt x="0" y="836917"/>
                </a:lnTo>
                <a:lnTo>
                  <a:pt x="0" y="16738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412397" y="1668288"/>
            <a:ext cx="3662679" cy="61468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320"/>
              </a:spcBef>
            </a:pP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ViewBag is used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to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transfer</a:t>
            </a:r>
            <a:r>
              <a:rPr dirty="0" sz="2000" spc="-15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data  from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the controller to the</a:t>
            </a:r>
            <a:r>
              <a:rPr dirty="0" sz="2000" spc="-3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view.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94832" y="3764279"/>
            <a:ext cx="6297295" cy="856615"/>
          </a:xfrm>
          <a:custGeom>
            <a:avLst/>
            <a:gdLst/>
            <a:ahLst/>
            <a:cxnLst/>
            <a:rect l="l" t="t" r="r" b="b"/>
            <a:pathLst>
              <a:path w="6297295" h="856614">
                <a:moveTo>
                  <a:pt x="0" y="0"/>
                </a:moveTo>
                <a:lnTo>
                  <a:pt x="6297168" y="0"/>
                </a:lnTo>
                <a:lnTo>
                  <a:pt x="6297168" y="856488"/>
                </a:lnTo>
                <a:lnTo>
                  <a:pt x="0" y="8564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94832" y="3764279"/>
            <a:ext cx="6297295" cy="856615"/>
          </a:xfrm>
          <a:custGeom>
            <a:avLst/>
            <a:gdLst/>
            <a:ahLst/>
            <a:cxnLst/>
            <a:rect l="l" t="t" r="r" b="b"/>
            <a:pathLst>
              <a:path w="6297295" h="856614">
                <a:moveTo>
                  <a:pt x="0" y="0"/>
                </a:moveTo>
                <a:lnTo>
                  <a:pt x="6297168" y="0"/>
                </a:lnTo>
                <a:lnTo>
                  <a:pt x="6297168" y="856488"/>
                </a:lnTo>
                <a:lnTo>
                  <a:pt x="0" y="856488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6CC7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08776" y="3046481"/>
            <a:ext cx="4409440" cy="1219200"/>
          </a:xfrm>
          <a:custGeom>
            <a:avLst/>
            <a:gdLst/>
            <a:ahLst/>
            <a:cxnLst/>
            <a:rect l="l" t="t" r="r" b="b"/>
            <a:pathLst>
              <a:path w="4409440" h="1219200">
                <a:moveTo>
                  <a:pt x="4205732" y="0"/>
                </a:moveTo>
                <a:lnTo>
                  <a:pt x="203200" y="0"/>
                </a:lnTo>
                <a:lnTo>
                  <a:pt x="156610" y="5366"/>
                </a:lnTo>
                <a:lnTo>
                  <a:pt x="113840" y="20652"/>
                </a:lnTo>
                <a:lnTo>
                  <a:pt x="76111" y="44638"/>
                </a:lnTo>
                <a:lnTo>
                  <a:pt x="44642" y="76106"/>
                </a:lnTo>
                <a:lnTo>
                  <a:pt x="20654" y="113835"/>
                </a:lnTo>
                <a:lnTo>
                  <a:pt x="5367" y="156606"/>
                </a:lnTo>
                <a:lnTo>
                  <a:pt x="0" y="203200"/>
                </a:lnTo>
                <a:lnTo>
                  <a:pt x="0" y="1015987"/>
                </a:lnTo>
                <a:lnTo>
                  <a:pt x="5367" y="1062581"/>
                </a:lnTo>
                <a:lnTo>
                  <a:pt x="20654" y="1105354"/>
                </a:lnTo>
                <a:lnTo>
                  <a:pt x="44642" y="1143085"/>
                </a:lnTo>
                <a:lnTo>
                  <a:pt x="76111" y="1174556"/>
                </a:lnTo>
                <a:lnTo>
                  <a:pt x="113840" y="1198544"/>
                </a:lnTo>
                <a:lnTo>
                  <a:pt x="156610" y="1213832"/>
                </a:lnTo>
                <a:lnTo>
                  <a:pt x="203200" y="1219200"/>
                </a:lnTo>
                <a:lnTo>
                  <a:pt x="4205732" y="1219200"/>
                </a:lnTo>
                <a:lnTo>
                  <a:pt x="4252321" y="1213832"/>
                </a:lnTo>
                <a:lnTo>
                  <a:pt x="4295091" y="1198544"/>
                </a:lnTo>
                <a:lnTo>
                  <a:pt x="4332820" y="1174556"/>
                </a:lnTo>
                <a:lnTo>
                  <a:pt x="4364289" y="1143085"/>
                </a:lnTo>
                <a:lnTo>
                  <a:pt x="4388277" y="1105354"/>
                </a:lnTo>
                <a:lnTo>
                  <a:pt x="4403564" y="1062581"/>
                </a:lnTo>
                <a:lnTo>
                  <a:pt x="4408932" y="1015987"/>
                </a:lnTo>
                <a:lnTo>
                  <a:pt x="4408932" y="203200"/>
                </a:lnTo>
                <a:lnTo>
                  <a:pt x="4403564" y="156606"/>
                </a:lnTo>
                <a:lnTo>
                  <a:pt x="4388277" y="113835"/>
                </a:lnTo>
                <a:lnTo>
                  <a:pt x="4364289" y="76106"/>
                </a:lnTo>
                <a:lnTo>
                  <a:pt x="4332820" y="44638"/>
                </a:lnTo>
                <a:lnTo>
                  <a:pt x="4295091" y="20652"/>
                </a:lnTo>
                <a:lnTo>
                  <a:pt x="4252321" y="5366"/>
                </a:lnTo>
                <a:lnTo>
                  <a:pt x="4205732" y="0"/>
                </a:lnTo>
                <a:close/>
              </a:path>
            </a:pathLst>
          </a:custGeom>
          <a:solidFill>
            <a:srgbClr val="6CC7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08776" y="3046481"/>
            <a:ext cx="4409440" cy="1219200"/>
          </a:xfrm>
          <a:custGeom>
            <a:avLst/>
            <a:gdLst/>
            <a:ahLst/>
            <a:cxnLst/>
            <a:rect l="l" t="t" r="r" b="b"/>
            <a:pathLst>
              <a:path w="4409440" h="1219200">
                <a:moveTo>
                  <a:pt x="0" y="203200"/>
                </a:moveTo>
                <a:lnTo>
                  <a:pt x="5367" y="156606"/>
                </a:lnTo>
                <a:lnTo>
                  <a:pt x="20654" y="113835"/>
                </a:lnTo>
                <a:lnTo>
                  <a:pt x="44642" y="76106"/>
                </a:lnTo>
                <a:lnTo>
                  <a:pt x="76111" y="44638"/>
                </a:lnTo>
                <a:lnTo>
                  <a:pt x="113840" y="20652"/>
                </a:lnTo>
                <a:lnTo>
                  <a:pt x="156610" y="5366"/>
                </a:lnTo>
                <a:lnTo>
                  <a:pt x="203200" y="0"/>
                </a:lnTo>
                <a:lnTo>
                  <a:pt x="4205732" y="0"/>
                </a:lnTo>
                <a:lnTo>
                  <a:pt x="4252321" y="5366"/>
                </a:lnTo>
                <a:lnTo>
                  <a:pt x="4295091" y="20652"/>
                </a:lnTo>
                <a:lnTo>
                  <a:pt x="4332820" y="44638"/>
                </a:lnTo>
                <a:lnTo>
                  <a:pt x="4364289" y="76106"/>
                </a:lnTo>
                <a:lnTo>
                  <a:pt x="4388277" y="113835"/>
                </a:lnTo>
                <a:lnTo>
                  <a:pt x="4403564" y="156606"/>
                </a:lnTo>
                <a:lnTo>
                  <a:pt x="4408932" y="203200"/>
                </a:lnTo>
                <a:lnTo>
                  <a:pt x="4408932" y="1015987"/>
                </a:lnTo>
                <a:lnTo>
                  <a:pt x="4403564" y="1062581"/>
                </a:lnTo>
                <a:lnTo>
                  <a:pt x="4388277" y="1105354"/>
                </a:lnTo>
                <a:lnTo>
                  <a:pt x="4364289" y="1143085"/>
                </a:lnTo>
                <a:lnTo>
                  <a:pt x="4332820" y="1174556"/>
                </a:lnTo>
                <a:lnTo>
                  <a:pt x="4295091" y="1198544"/>
                </a:lnTo>
                <a:lnTo>
                  <a:pt x="4252321" y="1213832"/>
                </a:lnTo>
                <a:lnTo>
                  <a:pt x="4205732" y="1219200"/>
                </a:lnTo>
                <a:lnTo>
                  <a:pt x="203200" y="1219200"/>
                </a:lnTo>
                <a:lnTo>
                  <a:pt x="156610" y="1213832"/>
                </a:lnTo>
                <a:lnTo>
                  <a:pt x="113840" y="1198544"/>
                </a:lnTo>
                <a:lnTo>
                  <a:pt x="76111" y="1174556"/>
                </a:lnTo>
                <a:lnTo>
                  <a:pt x="44642" y="1143085"/>
                </a:lnTo>
                <a:lnTo>
                  <a:pt x="20654" y="1105354"/>
                </a:lnTo>
                <a:lnTo>
                  <a:pt x="5367" y="1062581"/>
                </a:lnTo>
                <a:lnTo>
                  <a:pt x="0" y="1015987"/>
                </a:lnTo>
                <a:lnTo>
                  <a:pt x="0" y="20320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422895" y="3033964"/>
            <a:ext cx="3912235" cy="899794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 marR="5080">
              <a:lnSpc>
                <a:spcPct val="93300"/>
              </a:lnSpc>
              <a:spcBef>
                <a:spcPts val="265"/>
              </a:spcBef>
            </a:pP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ViewBag is a dynamic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data type  property of the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base class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of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all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the 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controllers,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which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is</a:t>
            </a:r>
            <a:r>
              <a:rPr dirty="0" sz="2000" spc="-4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the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22895" y="3886056"/>
            <a:ext cx="23539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ControllerBase</a:t>
            </a:r>
            <a:r>
              <a:rPr dirty="0" sz="2000" spc="-10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class.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94832" y="5305044"/>
            <a:ext cx="6297295" cy="858519"/>
          </a:xfrm>
          <a:custGeom>
            <a:avLst/>
            <a:gdLst/>
            <a:ahLst/>
            <a:cxnLst/>
            <a:rect l="l" t="t" r="r" b="b"/>
            <a:pathLst>
              <a:path w="6297295" h="858520">
                <a:moveTo>
                  <a:pt x="0" y="0"/>
                </a:moveTo>
                <a:lnTo>
                  <a:pt x="6297168" y="0"/>
                </a:lnTo>
                <a:lnTo>
                  <a:pt x="6297168" y="858011"/>
                </a:lnTo>
                <a:lnTo>
                  <a:pt x="0" y="8580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894832" y="5305044"/>
            <a:ext cx="6297295" cy="858519"/>
          </a:xfrm>
          <a:custGeom>
            <a:avLst/>
            <a:gdLst/>
            <a:ahLst/>
            <a:cxnLst/>
            <a:rect l="l" t="t" r="r" b="b"/>
            <a:pathLst>
              <a:path w="6297295" h="858520">
                <a:moveTo>
                  <a:pt x="0" y="0"/>
                </a:moveTo>
                <a:lnTo>
                  <a:pt x="6297168" y="0"/>
                </a:lnTo>
                <a:lnTo>
                  <a:pt x="6297168" y="858011"/>
                </a:lnTo>
                <a:lnTo>
                  <a:pt x="0" y="858011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50B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208776" y="4803650"/>
            <a:ext cx="4401820" cy="1004569"/>
          </a:xfrm>
          <a:custGeom>
            <a:avLst/>
            <a:gdLst/>
            <a:ahLst/>
            <a:cxnLst/>
            <a:rect l="l" t="t" r="r" b="b"/>
            <a:pathLst>
              <a:path w="4401820" h="1004570">
                <a:moveTo>
                  <a:pt x="4233926" y="0"/>
                </a:moveTo>
                <a:lnTo>
                  <a:pt x="167386" y="0"/>
                </a:lnTo>
                <a:lnTo>
                  <a:pt x="122888" y="5979"/>
                </a:lnTo>
                <a:lnTo>
                  <a:pt x="82903" y="22853"/>
                </a:lnTo>
                <a:lnTo>
                  <a:pt x="49026" y="49026"/>
                </a:lnTo>
                <a:lnTo>
                  <a:pt x="22853" y="82903"/>
                </a:lnTo>
                <a:lnTo>
                  <a:pt x="5979" y="122888"/>
                </a:lnTo>
                <a:lnTo>
                  <a:pt x="0" y="167386"/>
                </a:lnTo>
                <a:lnTo>
                  <a:pt x="0" y="836917"/>
                </a:lnTo>
                <a:lnTo>
                  <a:pt x="5979" y="881419"/>
                </a:lnTo>
                <a:lnTo>
                  <a:pt x="22853" y="921408"/>
                </a:lnTo>
                <a:lnTo>
                  <a:pt x="49026" y="955287"/>
                </a:lnTo>
                <a:lnTo>
                  <a:pt x="82903" y="981462"/>
                </a:lnTo>
                <a:lnTo>
                  <a:pt x="122888" y="998336"/>
                </a:lnTo>
                <a:lnTo>
                  <a:pt x="167386" y="1004316"/>
                </a:lnTo>
                <a:lnTo>
                  <a:pt x="4233926" y="1004316"/>
                </a:lnTo>
                <a:lnTo>
                  <a:pt x="4278423" y="998336"/>
                </a:lnTo>
                <a:lnTo>
                  <a:pt x="4318408" y="981462"/>
                </a:lnTo>
                <a:lnTo>
                  <a:pt x="4352285" y="955287"/>
                </a:lnTo>
                <a:lnTo>
                  <a:pt x="4378458" y="921408"/>
                </a:lnTo>
                <a:lnTo>
                  <a:pt x="4395332" y="881419"/>
                </a:lnTo>
                <a:lnTo>
                  <a:pt x="4401312" y="836917"/>
                </a:lnTo>
                <a:lnTo>
                  <a:pt x="4401312" y="167386"/>
                </a:lnTo>
                <a:lnTo>
                  <a:pt x="4395332" y="122888"/>
                </a:lnTo>
                <a:lnTo>
                  <a:pt x="4378458" y="82903"/>
                </a:lnTo>
                <a:lnTo>
                  <a:pt x="4352285" y="49026"/>
                </a:lnTo>
                <a:lnTo>
                  <a:pt x="4318408" y="22853"/>
                </a:lnTo>
                <a:lnTo>
                  <a:pt x="4278423" y="5979"/>
                </a:lnTo>
                <a:lnTo>
                  <a:pt x="4233926" y="0"/>
                </a:lnTo>
                <a:close/>
              </a:path>
            </a:pathLst>
          </a:custGeom>
          <a:solidFill>
            <a:srgbClr val="50B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208776" y="4803650"/>
            <a:ext cx="4401820" cy="1004569"/>
          </a:xfrm>
          <a:custGeom>
            <a:avLst/>
            <a:gdLst/>
            <a:ahLst/>
            <a:cxnLst/>
            <a:rect l="l" t="t" r="r" b="b"/>
            <a:pathLst>
              <a:path w="4401820" h="1004570">
                <a:moveTo>
                  <a:pt x="0" y="167386"/>
                </a:moveTo>
                <a:lnTo>
                  <a:pt x="5979" y="122888"/>
                </a:lnTo>
                <a:lnTo>
                  <a:pt x="22853" y="82903"/>
                </a:lnTo>
                <a:lnTo>
                  <a:pt x="49026" y="49026"/>
                </a:lnTo>
                <a:lnTo>
                  <a:pt x="82903" y="22853"/>
                </a:lnTo>
                <a:lnTo>
                  <a:pt x="122888" y="5979"/>
                </a:lnTo>
                <a:lnTo>
                  <a:pt x="167386" y="0"/>
                </a:lnTo>
                <a:lnTo>
                  <a:pt x="4233926" y="0"/>
                </a:lnTo>
                <a:lnTo>
                  <a:pt x="4278423" y="5979"/>
                </a:lnTo>
                <a:lnTo>
                  <a:pt x="4318408" y="22853"/>
                </a:lnTo>
                <a:lnTo>
                  <a:pt x="4352285" y="49026"/>
                </a:lnTo>
                <a:lnTo>
                  <a:pt x="4378458" y="82903"/>
                </a:lnTo>
                <a:lnTo>
                  <a:pt x="4395332" y="122888"/>
                </a:lnTo>
                <a:lnTo>
                  <a:pt x="4401312" y="167386"/>
                </a:lnTo>
                <a:lnTo>
                  <a:pt x="4401312" y="836917"/>
                </a:lnTo>
                <a:lnTo>
                  <a:pt x="4395332" y="881419"/>
                </a:lnTo>
                <a:lnTo>
                  <a:pt x="4378458" y="921408"/>
                </a:lnTo>
                <a:lnTo>
                  <a:pt x="4352285" y="955287"/>
                </a:lnTo>
                <a:lnTo>
                  <a:pt x="4318408" y="981462"/>
                </a:lnTo>
                <a:lnTo>
                  <a:pt x="4278423" y="998336"/>
                </a:lnTo>
                <a:lnTo>
                  <a:pt x="4233926" y="1004316"/>
                </a:lnTo>
                <a:lnTo>
                  <a:pt x="167386" y="1004316"/>
                </a:lnTo>
                <a:lnTo>
                  <a:pt x="122888" y="998336"/>
                </a:lnTo>
                <a:lnTo>
                  <a:pt x="82903" y="981462"/>
                </a:lnTo>
                <a:lnTo>
                  <a:pt x="49026" y="955287"/>
                </a:lnTo>
                <a:lnTo>
                  <a:pt x="22853" y="921408"/>
                </a:lnTo>
                <a:lnTo>
                  <a:pt x="5979" y="881419"/>
                </a:lnTo>
                <a:lnTo>
                  <a:pt x="0" y="836917"/>
                </a:lnTo>
                <a:lnTo>
                  <a:pt x="0" y="16738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412397" y="4967837"/>
            <a:ext cx="3160395" cy="61468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320"/>
              </a:spcBef>
            </a:pP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Data stored into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ViewBag is 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stateless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0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45"/>
              <a:t> </a:t>
            </a:r>
            <a:r>
              <a:rPr dirty="0"/>
              <a:t>14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1" name="object 21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25666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ViewBag</a:t>
            </a:r>
            <a:r>
              <a:rPr dirty="0" sz="3200" spc="-80"/>
              <a:t> </a:t>
            </a:r>
            <a:r>
              <a:rPr dirty="0" sz="3200"/>
              <a:t>(2-2)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446020" y="1761750"/>
            <a:ext cx="7964805" cy="974090"/>
          </a:xfrm>
          <a:custGeom>
            <a:avLst/>
            <a:gdLst/>
            <a:ahLst/>
            <a:cxnLst/>
            <a:rect l="l" t="t" r="r" b="b"/>
            <a:pathLst>
              <a:path w="7964805" h="974089">
                <a:moveTo>
                  <a:pt x="7802118" y="0"/>
                </a:moveTo>
                <a:lnTo>
                  <a:pt x="162306" y="0"/>
                </a:lnTo>
                <a:lnTo>
                  <a:pt x="119159" y="5797"/>
                </a:lnTo>
                <a:lnTo>
                  <a:pt x="80388" y="22160"/>
                </a:lnTo>
                <a:lnTo>
                  <a:pt x="47539" y="47539"/>
                </a:lnTo>
                <a:lnTo>
                  <a:pt x="22160" y="80388"/>
                </a:lnTo>
                <a:lnTo>
                  <a:pt x="5797" y="119159"/>
                </a:lnTo>
                <a:lnTo>
                  <a:pt x="0" y="162305"/>
                </a:lnTo>
                <a:lnTo>
                  <a:pt x="0" y="811517"/>
                </a:lnTo>
                <a:lnTo>
                  <a:pt x="5797" y="854669"/>
                </a:lnTo>
                <a:lnTo>
                  <a:pt x="22160" y="893444"/>
                </a:lnTo>
                <a:lnTo>
                  <a:pt x="47539" y="926295"/>
                </a:lnTo>
                <a:lnTo>
                  <a:pt x="80388" y="951675"/>
                </a:lnTo>
                <a:lnTo>
                  <a:pt x="119159" y="968038"/>
                </a:lnTo>
                <a:lnTo>
                  <a:pt x="162306" y="973835"/>
                </a:lnTo>
                <a:lnTo>
                  <a:pt x="7802118" y="973835"/>
                </a:lnTo>
                <a:lnTo>
                  <a:pt x="7845264" y="968038"/>
                </a:lnTo>
                <a:lnTo>
                  <a:pt x="7884035" y="951675"/>
                </a:lnTo>
                <a:lnTo>
                  <a:pt x="7916884" y="926295"/>
                </a:lnTo>
                <a:lnTo>
                  <a:pt x="7942263" y="893444"/>
                </a:lnTo>
                <a:lnTo>
                  <a:pt x="7958626" y="854669"/>
                </a:lnTo>
                <a:lnTo>
                  <a:pt x="7964424" y="811517"/>
                </a:lnTo>
                <a:lnTo>
                  <a:pt x="7964424" y="162305"/>
                </a:lnTo>
                <a:lnTo>
                  <a:pt x="7958626" y="119159"/>
                </a:lnTo>
                <a:lnTo>
                  <a:pt x="7942263" y="80388"/>
                </a:lnTo>
                <a:lnTo>
                  <a:pt x="7916884" y="47539"/>
                </a:lnTo>
                <a:lnTo>
                  <a:pt x="7884035" y="22160"/>
                </a:lnTo>
                <a:lnTo>
                  <a:pt x="7845264" y="5797"/>
                </a:lnTo>
                <a:lnTo>
                  <a:pt x="7802118" y="0"/>
                </a:lnTo>
                <a:close/>
              </a:path>
            </a:pathLst>
          </a:custGeom>
          <a:solidFill>
            <a:srgbClr val="EEC1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46020" y="1761750"/>
            <a:ext cx="7964805" cy="974090"/>
          </a:xfrm>
          <a:custGeom>
            <a:avLst/>
            <a:gdLst/>
            <a:ahLst/>
            <a:cxnLst/>
            <a:rect l="l" t="t" r="r" b="b"/>
            <a:pathLst>
              <a:path w="7964805" h="974089">
                <a:moveTo>
                  <a:pt x="0" y="162305"/>
                </a:moveTo>
                <a:lnTo>
                  <a:pt x="5797" y="119159"/>
                </a:lnTo>
                <a:lnTo>
                  <a:pt x="22160" y="80388"/>
                </a:lnTo>
                <a:lnTo>
                  <a:pt x="47539" y="47539"/>
                </a:lnTo>
                <a:lnTo>
                  <a:pt x="80388" y="22160"/>
                </a:lnTo>
                <a:lnTo>
                  <a:pt x="119159" y="5797"/>
                </a:lnTo>
                <a:lnTo>
                  <a:pt x="162306" y="0"/>
                </a:lnTo>
                <a:lnTo>
                  <a:pt x="7802118" y="0"/>
                </a:lnTo>
                <a:lnTo>
                  <a:pt x="7845264" y="5797"/>
                </a:lnTo>
                <a:lnTo>
                  <a:pt x="7884035" y="22160"/>
                </a:lnTo>
                <a:lnTo>
                  <a:pt x="7916884" y="47539"/>
                </a:lnTo>
                <a:lnTo>
                  <a:pt x="7942263" y="80388"/>
                </a:lnTo>
                <a:lnTo>
                  <a:pt x="7958626" y="119159"/>
                </a:lnTo>
                <a:lnTo>
                  <a:pt x="7964424" y="162305"/>
                </a:lnTo>
                <a:lnTo>
                  <a:pt x="7964424" y="811517"/>
                </a:lnTo>
                <a:lnTo>
                  <a:pt x="7958626" y="854669"/>
                </a:lnTo>
                <a:lnTo>
                  <a:pt x="7942263" y="893444"/>
                </a:lnTo>
                <a:lnTo>
                  <a:pt x="7916884" y="926295"/>
                </a:lnTo>
                <a:lnTo>
                  <a:pt x="7884035" y="951675"/>
                </a:lnTo>
                <a:lnTo>
                  <a:pt x="7845264" y="968038"/>
                </a:lnTo>
                <a:lnTo>
                  <a:pt x="7802118" y="973835"/>
                </a:lnTo>
                <a:lnTo>
                  <a:pt x="162306" y="973835"/>
                </a:lnTo>
                <a:lnTo>
                  <a:pt x="119159" y="968038"/>
                </a:lnTo>
                <a:lnTo>
                  <a:pt x="80388" y="951675"/>
                </a:lnTo>
                <a:lnTo>
                  <a:pt x="47539" y="926295"/>
                </a:lnTo>
                <a:lnTo>
                  <a:pt x="22160" y="893444"/>
                </a:lnTo>
                <a:lnTo>
                  <a:pt x="5797" y="854669"/>
                </a:lnTo>
                <a:lnTo>
                  <a:pt x="0" y="811517"/>
                </a:lnTo>
                <a:lnTo>
                  <a:pt x="0" y="162305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25395" y="1880909"/>
          <a:ext cx="8415020" cy="1205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655"/>
                <a:gridCol w="7968615"/>
              </a:tblGrid>
              <a:tr h="3685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EEC11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39115" indent="-270510">
                        <a:lnSpc>
                          <a:spcPct val="100000"/>
                        </a:lnSpc>
                        <a:spcBef>
                          <a:spcPts val="350"/>
                        </a:spcBef>
                        <a:buFont typeface="Symbol"/>
                        <a:buChar char=""/>
                        <a:tabLst>
                          <a:tab pos="538480" algn="l"/>
                          <a:tab pos="539750" algn="l"/>
                        </a:tabLst>
                      </a:pPr>
                      <a:r>
                        <a:rPr dirty="0" sz="20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ViewBag</a:t>
                      </a:r>
                      <a:r>
                        <a:rPr dirty="0" sz="2000" spc="-75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can </a:t>
                      </a:r>
                      <a:r>
                        <a:rPr dirty="0" sz="2000" spc="-5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be </a:t>
                      </a:r>
                      <a:r>
                        <a:rPr dirty="0" sz="2000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used </a:t>
                      </a:r>
                      <a:r>
                        <a:rPr dirty="0" sz="2000" spc="-5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to </a:t>
                      </a:r>
                      <a:r>
                        <a:rPr dirty="0" sz="2000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transfer </a:t>
                      </a:r>
                      <a:r>
                        <a:rPr dirty="0" sz="2000" spc="-5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data which </a:t>
                      </a:r>
                      <a:r>
                        <a:rPr dirty="0" sz="2000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is </a:t>
                      </a:r>
                      <a:r>
                        <a:rPr dirty="0" sz="2000" spc="-5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not </a:t>
                      </a:r>
                      <a:r>
                        <a:rPr dirty="0" sz="2000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in </a:t>
                      </a:r>
                      <a:r>
                        <a:rPr dirty="0" sz="2000" spc="-5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the model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EEC11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366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EEC118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EEC118"/>
                      </a:solidFill>
                      <a:prstDash val="solid"/>
                    </a:lnT>
                    <a:solidFill>
                      <a:srgbClr val="FFFFFF">
                        <a:alpha val="901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9240">
                        <a:lnSpc>
                          <a:spcPts val="2095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from </a:t>
                      </a:r>
                      <a:r>
                        <a:rPr dirty="0" sz="2000" spc="-5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the controller to</a:t>
                      </a:r>
                      <a:r>
                        <a:rPr dirty="0" sz="2000" spc="-20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2000" spc="-5">
                          <a:solidFill>
                            <a:srgbClr val="FFFFFF"/>
                          </a:solidFill>
                          <a:latin typeface="Book Antiqua"/>
                          <a:cs typeface="Book Antiqua"/>
                        </a:rPr>
                        <a:t>view.</a:t>
                      </a:r>
                      <a:endParaRPr sz="20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EEC118"/>
                      </a:solidFill>
                      <a:prstDash val="solid"/>
                    </a:lnT>
                    <a:solidFill>
                      <a:srgbClr val="FFFFFF">
                        <a:alpha val="90194"/>
                      </a:srgbClr>
                    </a:solidFill>
                  </a:tcPr>
                </a:tc>
              </a:tr>
              <a:tr h="46358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EEC118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EEC118"/>
                      </a:solidFill>
                      <a:prstDash val="solid"/>
                    </a:lnB>
                    <a:solidFill>
                      <a:srgbClr val="FFFFFF">
                        <a:alpha val="9019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031492" y="3745991"/>
            <a:ext cx="8387080" cy="832485"/>
          </a:xfrm>
          <a:custGeom>
            <a:avLst/>
            <a:gdLst/>
            <a:ahLst/>
            <a:cxnLst/>
            <a:rect l="l" t="t" r="r" b="b"/>
            <a:pathLst>
              <a:path w="8387080" h="832485">
                <a:moveTo>
                  <a:pt x="0" y="0"/>
                </a:moveTo>
                <a:lnTo>
                  <a:pt x="8386572" y="0"/>
                </a:lnTo>
                <a:lnTo>
                  <a:pt x="8386572" y="832103"/>
                </a:lnTo>
                <a:lnTo>
                  <a:pt x="0" y="83210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31492" y="3745991"/>
            <a:ext cx="8387080" cy="832485"/>
          </a:xfrm>
          <a:custGeom>
            <a:avLst/>
            <a:gdLst/>
            <a:ahLst/>
            <a:cxnLst/>
            <a:rect l="l" t="t" r="r" b="b"/>
            <a:pathLst>
              <a:path w="8387080" h="832485">
                <a:moveTo>
                  <a:pt x="0" y="0"/>
                </a:moveTo>
                <a:lnTo>
                  <a:pt x="8386572" y="0"/>
                </a:lnTo>
                <a:lnTo>
                  <a:pt x="8386572" y="832103"/>
                </a:lnTo>
                <a:lnTo>
                  <a:pt x="0" y="832103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BDC05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30779" y="3258306"/>
            <a:ext cx="7984490" cy="975360"/>
          </a:xfrm>
          <a:custGeom>
            <a:avLst/>
            <a:gdLst/>
            <a:ahLst/>
            <a:cxnLst/>
            <a:rect l="l" t="t" r="r" b="b"/>
            <a:pathLst>
              <a:path w="7984490" h="975360">
                <a:moveTo>
                  <a:pt x="7821676" y="0"/>
                </a:moveTo>
                <a:lnTo>
                  <a:pt x="162560" y="0"/>
                </a:lnTo>
                <a:lnTo>
                  <a:pt x="119346" y="5807"/>
                </a:lnTo>
                <a:lnTo>
                  <a:pt x="80514" y="22195"/>
                </a:lnTo>
                <a:lnTo>
                  <a:pt x="47613" y="47615"/>
                </a:lnTo>
                <a:lnTo>
                  <a:pt x="22194" y="80517"/>
                </a:lnTo>
                <a:lnTo>
                  <a:pt x="5807" y="119353"/>
                </a:lnTo>
                <a:lnTo>
                  <a:pt x="0" y="162572"/>
                </a:lnTo>
                <a:lnTo>
                  <a:pt x="0" y="812799"/>
                </a:lnTo>
                <a:lnTo>
                  <a:pt x="5807" y="856013"/>
                </a:lnTo>
                <a:lnTo>
                  <a:pt x="22194" y="894845"/>
                </a:lnTo>
                <a:lnTo>
                  <a:pt x="47613" y="927746"/>
                </a:lnTo>
                <a:lnTo>
                  <a:pt x="80514" y="953165"/>
                </a:lnTo>
                <a:lnTo>
                  <a:pt x="119346" y="969552"/>
                </a:lnTo>
                <a:lnTo>
                  <a:pt x="162560" y="975359"/>
                </a:lnTo>
                <a:lnTo>
                  <a:pt x="7821676" y="975359"/>
                </a:lnTo>
                <a:lnTo>
                  <a:pt x="7864889" y="969552"/>
                </a:lnTo>
                <a:lnTo>
                  <a:pt x="7903721" y="953165"/>
                </a:lnTo>
                <a:lnTo>
                  <a:pt x="7936622" y="927746"/>
                </a:lnTo>
                <a:lnTo>
                  <a:pt x="7962041" y="894845"/>
                </a:lnTo>
                <a:lnTo>
                  <a:pt x="7978428" y="856013"/>
                </a:lnTo>
                <a:lnTo>
                  <a:pt x="7984235" y="812799"/>
                </a:lnTo>
                <a:lnTo>
                  <a:pt x="7984235" y="162572"/>
                </a:lnTo>
                <a:lnTo>
                  <a:pt x="7978428" y="119353"/>
                </a:lnTo>
                <a:lnTo>
                  <a:pt x="7962041" y="80517"/>
                </a:lnTo>
                <a:lnTo>
                  <a:pt x="7936622" y="47615"/>
                </a:lnTo>
                <a:lnTo>
                  <a:pt x="7903721" y="22195"/>
                </a:lnTo>
                <a:lnTo>
                  <a:pt x="7864889" y="5807"/>
                </a:lnTo>
                <a:lnTo>
                  <a:pt x="7821676" y="0"/>
                </a:lnTo>
                <a:close/>
              </a:path>
            </a:pathLst>
          </a:custGeom>
          <a:solidFill>
            <a:srgbClr val="BDC0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30779" y="3258306"/>
            <a:ext cx="7984490" cy="975360"/>
          </a:xfrm>
          <a:custGeom>
            <a:avLst/>
            <a:gdLst/>
            <a:ahLst/>
            <a:cxnLst/>
            <a:rect l="l" t="t" r="r" b="b"/>
            <a:pathLst>
              <a:path w="7984490" h="975360">
                <a:moveTo>
                  <a:pt x="0" y="162572"/>
                </a:moveTo>
                <a:lnTo>
                  <a:pt x="5807" y="119353"/>
                </a:lnTo>
                <a:lnTo>
                  <a:pt x="22194" y="80517"/>
                </a:lnTo>
                <a:lnTo>
                  <a:pt x="47613" y="47615"/>
                </a:lnTo>
                <a:lnTo>
                  <a:pt x="80514" y="22195"/>
                </a:lnTo>
                <a:lnTo>
                  <a:pt x="119346" y="5807"/>
                </a:lnTo>
                <a:lnTo>
                  <a:pt x="162560" y="0"/>
                </a:lnTo>
                <a:lnTo>
                  <a:pt x="7821676" y="0"/>
                </a:lnTo>
                <a:lnTo>
                  <a:pt x="7864889" y="5807"/>
                </a:lnTo>
                <a:lnTo>
                  <a:pt x="7903721" y="22195"/>
                </a:lnTo>
                <a:lnTo>
                  <a:pt x="7936622" y="47615"/>
                </a:lnTo>
                <a:lnTo>
                  <a:pt x="7962041" y="80517"/>
                </a:lnTo>
                <a:lnTo>
                  <a:pt x="7978428" y="119353"/>
                </a:lnTo>
                <a:lnTo>
                  <a:pt x="7984235" y="162572"/>
                </a:lnTo>
                <a:lnTo>
                  <a:pt x="7984235" y="812799"/>
                </a:lnTo>
                <a:lnTo>
                  <a:pt x="7978428" y="856013"/>
                </a:lnTo>
                <a:lnTo>
                  <a:pt x="7962041" y="894845"/>
                </a:lnTo>
                <a:lnTo>
                  <a:pt x="7936622" y="927746"/>
                </a:lnTo>
                <a:lnTo>
                  <a:pt x="7903721" y="953165"/>
                </a:lnTo>
                <a:lnTo>
                  <a:pt x="7864889" y="969552"/>
                </a:lnTo>
                <a:lnTo>
                  <a:pt x="7821676" y="975359"/>
                </a:lnTo>
                <a:lnTo>
                  <a:pt x="162560" y="975359"/>
                </a:lnTo>
                <a:lnTo>
                  <a:pt x="119346" y="969552"/>
                </a:lnTo>
                <a:lnTo>
                  <a:pt x="80514" y="953165"/>
                </a:lnTo>
                <a:lnTo>
                  <a:pt x="47613" y="927746"/>
                </a:lnTo>
                <a:lnTo>
                  <a:pt x="22194" y="894845"/>
                </a:lnTo>
                <a:lnTo>
                  <a:pt x="5807" y="856013"/>
                </a:lnTo>
                <a:lnTo>
                  <a:pt x="0" y="812799"/>
                </a:lnTo>
                <a:lnTo>
                  <a:pt x="0" y="162572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687942" y="3406964"/>
            <a:ext cx="6490970" cy="6191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1940" indent="-269875">
              <a:lnSpc>
                <a:spcPts val="2335"/>
              </a:lnSpc>
              <a:spcBef>
                <a:spcPts val="105"/>
              </a:spcBef>
              <a:buFont typeface="Symbol"/>
              <a:buChar char=""/>
              <a:tabLst>
                <a:tab pos="281940" algn="l"/>
                <a:tab pos="282575" algn="l"/>
              </a:tabLst>
            </a:pP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ViewBag</a:t>
            </a:r>
            <a:r>
              <a:rPr dirty="0" sz="2000" spc="-79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is a dynamic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data type, which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internally uses</a:t>
            </a:r>
            <a:endParaRPr sz="2000">
              <a:latin typeface="Book Antiqua"/>
              <a:cs typeface="Book Antiqua"/>
            </a:endParaRPr>
          </a:p>
          <a:p>
            <a:pPr marL="12700">
              <a:lnSpc>
                <a:spcPts val="2335"/>
              </a:lnSpc>
            </a:pP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ViewData</a:t>
            </a:r>
            <a:r>
              <a:rPr dirty="0" sz="2000" spc="-7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to store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values.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31492" y="5242559"/>
            <a:ext cx="8387080" cy="832485"/>
          </a:xfrm>
          <a:custGeom>
            <a:avLst/>
            <a:gdLst/>
            <a:ahLst/>
            <a:cxnLst/>
            <a:rect l="l" t="t" r="r" b="b"/>
            <a:pathLst>
              <a:path w="8387080" h="832485">
                <a:moveTo>
                  <a:pt x="0" y="0"/>
                </a:moveTo>
                <a:lnTo>
                  <a:pt x="8386572" y="0"/>
                </a:lnTo>
                <a:lnTo>
                  <a:pt x="8386572" y="832103"/>
                </a:lnTo>
                <a:lnTo>
                  <a:pt x="0" y="83210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031492" y="5242559"/>
            <a:ext cx="8387080" cy="832485"/>
          </a:xfrm>
          <a:custGeom>
            <a:avLst/>
            <a:gdLst/>
            <a:ahLst/>
            <a:cxnLst/>
            <a:rect l="l" t="t" r="r" b="b"/>
            <a:pathLst>
              <a:path w="8387080" h="832485">
                <a:moveTo>
                  <a:pt x="0" y="0"/>
                </a:moveTo>
                <a:lnTo>
                  <a:pt x="8386572" y="0"/>
                </a:lnTo>
                <a:lnTo>
                  <a:pt x="8386572" y="832103"/>
                </a:lnTo>
                <a:lnTo>
                  <a:pt x="0" y="832103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9597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30779" y="4756398"/>
            <a:ext cx="7984490" cy="974090"/>
          </a:xfrm>
          <a:custGeom>
            <a:avLst/>
            <a:gdLst/>
            <a:ahLst/>
            <a:cxnLst/>
            <a:rect l="l" t="t" r="r" b="b"/>
            <a:pathLst>
              <a:path w="7984490" h="974089">
                <a:moveTo>
                  <a:pt x="7821917" y="0"/>
                </a:moveTo>
                <a:lnTo>
                  <a:pt x="162318" y="0"/>
                </a:lnTo>
                <a:lnTo>
                  <a:pt x="119166" y="5797"/>
                </a:lnTo>
                <a:lnTo>
                  <a:pt x="80391" y="22160"/>
                </a:lnTo>
                <a:lnTo>
                  <a:pt x="47540" y="47540"/>
                </a:lnTo>
                <a:lnTo>
                  <a:pt x="22160" y="80391"/>
                </a:lnTo>
                <a:lnTo>
                  <a:pt x="5797" y="119166"/>
                </a:lnTo>
                <a:lnTo>
                  <a:pt x="0" y="162318"/>
                </a:lnTo>
                <a:lnTo>
                  <a:pt x="0" y="811530"/>
                </a:lnTo>
                <a:lnTo>
                  <a:pt x="5797" y="854676"/>
                </a:lnTo>
                <a:lnTo>
                  <a:pt x="22160" y="893447"/>
                </a:lnTo>
                <a:lnTo>
                  <a:pt x="47540" y="926296"/>
                </a:lnTo>
                <a:lnTo>
                  <a:pt x="80391" y="951675"/>
                </a:lnTo>
                <a:lnTo>
                  <a:pt x="119166" y="968038"/>
                </a:lnTo>
                <a:lnTo>
                  <a:pt x="162318" y="973836"/>
                </a:lnTo>
                <a:lnTo>
                  <a:pt x="7821917" y="973836"/>
                </a:lnTo>
                <a:lnTo>
                  <a:pt x="7865069" y="968038"/>
                </a:lnTo>
                <a:lnTo>
                  <a:pt x="7903844" y="951675"/>
                </a:lnTo>
                <a:lnTo>
                  <a:pt x="7936695" y="926296"/>
                </a:lnTo>
                <a:lnTo>
                  <a:pt x="7962075" y="893447"/>
                </a:lnTo>
                <a:lnTo>
                  <a:pt x="7978438" y="854676"/>
                </a:lnTo>
                <a:lnTo>
                  <a:pt x="7984235" y="811530"/>
                </a:lnTo>
                <a:lnTo>
                  <a:pt x="7984235" y="162318"/>
                </a:lnTo>
                <a:lnTo>
                  <a:pt x="7978438" y="119166"/>
                </a:lnTo>
                <a:lnTo>
                  <a:pt x="7962075" y="80391"/>
                </a:lnTo>
                <a:lnTo>
                  <a:pt x="7936695" y="47540"/>
                </a:lnTo>
                <a:lnTo>
                  <a:pt x="7903844" y="22160"/>
                </a:lnTo>
                <a:lnTo>
                  <a:pt x="7865069" y="5797"/>
                </a:lnTo>
                <a:lnTo>
                  <a:pt x="7821917" y="0"/>
                </a:lnTo>
                <a:close/>
              </a:path>
            </a:pathLst>
          </a:custGeom>
          <a:solidFill>
            <a:srgbClr val="9597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30779" y="4756398"/>
            <a:ext cx="7984490" cy="974090"/>
          </a:xfrm>
          <a:custGeom>
            <a:avLst/>
            <a:gdLst/>
            <a:ahLst/>
            <a:cxnLst/>
            <a:rect l="l" t="t" r="r" b="b"/>
            <a:pathLst>
              <a:path w="7984490" h="974089">
                <a:moveTo>
                  <a:pt x="0" y="162318"/>
                </a:moveTo>
                <a:lnTo>
                  <a:pt x="5797" y="119166"/>
                </a:lnTo>
                <a:lnTo>
                  <a:pt x="22160" y="80391"/>
                </a:lnTo>
                <a:lnTo>
                  <a:pt x="47540" y="47540"/>
                </a:lnTo>
                <a:lnTo>
                  <a:pt x="80391" y="22160"/>
                </a:lnTo>
                <a:lnTo>
                  <a:pt x="119166" y="5797"/>
                </a:lnTo>
                <a:lnTo>
                  <a:pt x="162318" y="0"/>
                </a:lnTo>
                <a:lnTo>
                  <a:pt x="7821917" y="0"/>
                </a:lnTo>
                <a:lnTo>
                  <a:pt x="7865069" y="5797"/>
                </a:lnTo>
                <a:lnTo>
                  <a:pt x="7903844" y="22160"/>
                </a:lnTo>
                <a:lnTo>
                  <a:pt x="7936695" y="47540"/>
                </a:lnTo>
                <a:lnTo>
                  <a:pt x="7962075" y="80391"/>
                </a:lnTo>
                <a:lnTo>
                  <a:pt x="7978438" y="119166"/>
                </a:lnTo>
                <a:lnTo>
                  <a:pt x="7984235" y="162318"/>
                </a:lnTo>
                <a:lnTo>
                  <a:pt x="7984235" y="811530"/>
                </a:lnTo>
                <a:lnTo>
                  <a:pt x="7978438" y="854676"/>
                </a:lnTo>
                <a:lnTo>
                  <a:pt x="7962075" y="893447"/>
                </a:lnTo>
                <a:lnTo>
                  <a:pt x="7936695" y="926296"/>
                </a:lnTo>
                <a:lnTo>
                  <a:pt x="7903844" y="951675"/>
                </a:lnTo>
                <a:lnTo>
                  <a:pt x="7865069" y="968038"/>
                </a:lnTo>
                <a:lnTo>
                  <a:pt x="7821917" y="973836"/>
                </a:lnTo>
                <a:lnTo>
                  <a:pt x="162318" y="973836"/>
                </a:lnTo>
                <a:lnTo>
                  <a:pt x="119166" y="968038"/>
                </a:lnTo>
                <a:lnTo>
                  <a:pt x="80391" y="951675"/>
                </a:lnTo>
                <a:lnTo>
                  <a:pt x="47540" y="926296"/>
                </a:lnTo>
                <a:lnTo>
                  <a:pt x="22160" y="893447"/>
                </a:lnTo>
                <a:lnTo>
                  <a:pt x="5797" y="854676"/>
                </a:lnTo>
                <a:lnTo>
                  <a:pt x="0" y="811530"/>
                </a:lnTo>
                <a:lnTo>
                  <a:pt x="0" y="162318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687942" y="5047957"/>
            <a:ext cx="60693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Use </a:t>
            </a: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ViewBag</a:t>
            </a:r>
            <a:r>
              <a:rPr dirty="0" sz="2000" spc="-7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to store multiple properties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and values.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0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45"/>
              <a:t> </a:t>
            </a:r>
            <a:r>
              <a:rPr dirty="0"/>
              <a:t>14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6" name="object 16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284543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TempData</a:t>
            </a:r>
            <a:r>
              <a:rPr dirty="0" sz="3200" spc="-75"/>
              <a:t> </a:t>
            </a:r>
            <a:r>
              <a:rPr dirty="0" sz="3200"/>
              <a:t>(1-2)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453896" y="1175006"/>
            <a:ext cx="9192895" cy="917575"/>
          </a:xfrm>
          <a:custGeom>
            <a:avLst/>
            <a:gdLst/>
            <a:ahLst/>
            <a:cxnLst/>
            <a:rect l="l" t="t" r="r" b="b"/>
            <a:pathLst>
              <a:path w="9192895" h="917575">
                <a:moveTo>
                  <a:pt x="9039860" y="0"/>
                </a:moveTo>
                <a:lnTo>
                  <a:pt x="152908" y="0"/>
                </a:lnTo>
                <a:lnTo>
                  <a:pt x="104579" y="7794"/>
                </a:lnTo>
                <a:lnTo>
                  <a:pt x="62605" y="29500"/>
                </a:lnTo>
                <a:lnTo>
                  <a:pt x="29504" y="62599"/>
                </a:lnTo>
                <a:lnTo>
                  <a:pt x="7795" y="104574"/>
                </a:lnTo>
                <a:lnTo>
                  <a:pt x="0" y="152908"/>
                </a:lnTo>
                <a:lnTo>
                  <a:pt x="0" y="764527"/>
                </a:lnTo>
                <a:lnTo>
                  <a:pt x="7795" y="812861"/>
                </a:lnTo>
                <a:lnTo>
                  <a:pt x="29504" y="854839"/>
                </a:lnTo>
                <a:lnTo>
                  <a:pt x="62605" y="887942"/>
                </a:lnTo>
                <a:lnTo>
                  <a:pt x="104579" y="909651"/>
                </a:lnTo>
                <a:lnTo>
                  <a:pt x="152908" y="917448"/>
                </a:lnTo>
                <a:lnTo>
                  <a:pt x="9039860" y="917448"/>
                </a:lnTo>
                <a:lnTo>
                  <a:pt x="9088188" y="909651"/>
                </a:lnTo>
                <a:lnTo>
                  <a:pt x="9130162" y="887942"/>
                </a:lnTo>
                <a:lnTo>
                  <a:pt x="9163263" y="854839"/>
                </a:lnTo>
                <a:lnTo>
                  <a:pt x="9184972" y="812861"/>
                </a:lnTo>
                <a:lnTo>
                  <a:pt x="9192768" y="764527"/>
                </a:lnTo>
                <a:lnTo>
                  <a:pt x="9192768" y="152908"/>
                </a:lnTo>
                <a:lnTo>
                  <a:pt x="9184972" y="104574"/>
                </a:lnTo>
                <a:lnTo>
                  <a:pt x="9163263" y="62599"/>
                </a:lnTo>
                <a:lnTo>
                  <a:pt x="9130162" y="29500"/>
                </a:lnTo>
                <a:lnTo>
                  <a:pt x="9088188" y="7794"/>
                </a:lnTo>
                <a:lnTo>
                  <a:pt x="9039860" y="0"/>
                </a:lnTo>
                <a:close/>
              </a:path>
            </a:pathLst>
          </a:custGeom>
          <a:solidFill>
            <a:srgbClr val="9597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53896" y="1175006"/>
            <a:ext cx="9192895" cy="917575"/>
          </a:xfrm>
          <a:custGeom>
            <a:avLst/>
            <a:gdLst/>
            <a:ahLst/>
            <a:cxnLst/>
            <a:rect l="l" t="t" r="r" b="b"/>
            <a:pathLst>
              <a:path w="9192895" h="917575">
                <a:moveTo>
                  <a:pt x="0" y="152908"/>
                </a:moveTo>
                <a:lnTo>
                  <a:pt x="7795" y="104574"/>
                </a:lnTo>
                <a:lnTo>
                  <a:pt x="29504" y="62599"/>
                </a:lnTo>
                <a:lnTo>
                  <a:pt x="62605" y="29500"/>
                </a:lnTo>
                <a:lnTo>
                  <a:pt x="104579" y="7794"/>
                </a:lnTo>
                <a:lnTo>
                  <a:pt x="152908" y="0"/>
                </a:lnTo>
                <a:lnTo>
                  <a:pt x="9039860" y="0"/>
                </a:lnTo>
                <a:lnTo>
                  <a:pt x="9088188" y="7794"/>
                </a:lnTo>
                <a:lnTo>
                  <a:pt x="9130162" y="29500"/>
                </a:lnTo>
                <a:lnTo>
                  <a:pt x="9163263" y="62599"/>
                </a:lnTo>
                <a:lnTo>
                  <a:pt x="9184972" y="104574"/>
                </a:lnTo>
                <a:lnTo>
                  <a:pt x="9192768" y="152908"/>
                </a:lnTo>
                <a:lnTo>
                  <a:pt x="9192768" y="764527"/>
                </a:lnTo>
                <a:lnTo>
                  <a:pt x="9184972" y="812861"/>
                </a:lnTo>
                <a:lnTo>
                  <a:pt x="9163263" y="854839"/>
                </a:lnTo>
                <a:lnTo>
                  <a:pt x="9130162" y="887942"/>
                </a:lnTo>
                <a:lnTo>
                  <a:pt x="9088188" y="909651"/>
                </a:lnTo>
                <a:lnTo>
                  <a:pt x="9039860" y="917448"/>
                </a:lnTo>
                <a:lnTo>
                  <a:pt x="152908" y="917448"/>
                </a:lnTo>
                <a:lnTo>
                  <a:pt x="104579" y="909651"/>
                </a:lnTo>
                <a:lnTo>
                  <a:pt x="62605" y="887942"/>
                </a:lnTo>
                <a:lnTo>
                  <a:pt x="29504" y="854839"/>
                </a:lnTo>
                <a:lnTo>
                  <a:pt x="7795" y="812861"/>
                </a:lnTo>
                <a:lnTo>
                  <a:pt x="0" y="764527"/>
                </a:lnTo>
                <a:lnTo>
                  <a:pt x="0" y="152908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53896" y="2234186"/>
            <a:ext cx="9192895" cy="917575"/>
          </a:xfrm>
          <a:custGeom>
            <a:avLst/>
            <a:gdLst/>
            <a:ahLst/>
            <a:cxnLst/>
            <a:rect l="l" t="t" r="r" b="b"/>
            <a:pathLst>
              <a:path w="9192895" h="917575">
                <a:moveTo>
                  <a:pt x="9039860" y="0"/>
                </a:moveTo>
                <a:lnTo>
                  <a:pt x="152908" y="0"/>
                </a:lnTo>
                <a:lnTo>
                  <a:pt x="104579" y="7794"/>
                </a:lnTo>
                <a:lnTo>
                  <a:pt x="62605" y="29500"/>
                </a:lnTo>
                <a:lnTo>
                  <a:pt x="29504" y="62599"/>
                </a:lnTo>
                <a:lnTo>
                  <a:pt x="7795" y="104574"/>
                </a:lnTo>
                <a:lnTo>
                  <a:pt x="0" y="152908"/>
                </a:lnTo>
                <a:lnTo>
                  <a:pt x="0" y="764527"/>
                </a:lnTo>
                <a:lnTo>
                  <a:pt x="7795" y="812861"/>
                </a:lnTo>
                <a:lnTo>
                  <a:pt x="29504" y="854839"/>
                </a:lnTo>
                <a:lnTo>
                  <a:pt x="62605" y="887942"/>
                </a:lnTo>
                <a:lnTo>
                  <a:pt x="104579" y="909651"/>
                </a:lnTo>
                <a:lnTo>
                  <a:pt x="152908" y="917448"/>
                </a:lnTo>
                <a:lnTo>
                  <a:pt x="9039860" y="917448"/>
                </a:lnTo>
                <a:lnTo>
                  <a:pt x="9088188" y="909651"/>
                </a:lnTo>
                <a:lnTo>
                  <a:pt x="9130162" y="887942"/>
                </a:lnTo>
                <a:lnTo>
                  <a:pt x="9163263" y="854839"/>
                </a:lnTo>
                <a:lnTo>
                  <a:pt x="9184972" y="812861"/>
                </a:lnTo>
                <a:lnTo>
                  <a:pt x="9192768" y="764527"/>
                </a:lnTo>
                <a:lnTo>
                  <a:pt x="9192768" y="152908"/>
                </a:lnTo>
                <a:lnTo>
                  <a:pt x="9184972" y="104574"/>
                </a:lnTo>
                <a:lnTo>
                  <a:pt x="9163263" y="62599"/>
                </a:lnTo>
                <a:lnTo>
                  <a:pt x="9130162" y="29500"/>
                </a:lnTo>
                <a:lnTo>
                  <a:pt x="9088188" y="7794"/>
                </a:lnTo>
                <a:lnTo>
                  <a:pt x="9039860" y="0"/>
                </a:lnTo>
                <a:close/>
              </a:path>
            </a:pathLst>
          </a:custGeom>
          <a:solidFill>
            <a:srgbClr val="88B0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53896" y="2234186"/>
            <a:ext cx="9192895" cy="917575"/>
          </a:xfrm>
          <a:custGeom>
            <a:avLst/>
            <a:gdLst/>
            <a:ahLst/>
            <a:cxnLst/>
            <a:rect l="l" t="t" r="r" b="b"/>
            <a:pathLst>
              <a:path w="9192895" h="917575">
                <a:moveTo>
                  <a:pt x="0" y="152908"/>
                </a:moveTo>
                <a:lnTo>
                  <a:pt x="7795" y="104574"/>
                </a:lnTo>
                <a:lnTo>
                  <a:pt x="29504" y="62599"/>
                </a:lnTo>
                <a:lnTo>
                  <a:pt x="62605" y="29500"/>
                </a:lnTo>
                <a:lnTo>
                  <a:pt x="104579" y="7794"/>
                </a:lnTo>
                <a:lnTo>
                  <a:pt x="152908" y="0"/>
                </a:lnTo>
                <a:lnTo>
                  <a:pt x="9039860" y="0"/>
                </a:lnTo>
                <a:lnTo>
                  <a:pt x="9088188" y="7794"/>
                </a:lnTo>
                <a:lnTo>
                  <a:pt x="9130162" y="29500"/>
                </a:lnTo>
                <a:lnTo>
                  <a:pt x="9163263" y="62599"/>
                </a:lnTo>
                <a:lnTo>
                  <a:pt x="9184972" y="104574"/>
                </a:lnTo>
                <a:lnTo>
                  <a:pt x="9192768" y="152908"/>
                </a:lnTo>
                <a:lnTo>
                  <a:pt x="9192768" y="764527"/>
                </a:lnTo>
                <a:lnTo>
                  <a:pt x="9184972" y="812861"/>
                </a:lnTo>
                <a:lnTo>
                  <a:pt x="9163263" y="854839"/>
                </a:lnTo>
                <a:lnTo>
                  <a:pt x="9130162" y="887942"/>
                </a:lnTo>
                <a:lnTo>
                  <a:pt x="9088188" y="909651"/>
                </a:lnTo>
                <a:lnTo>
                  <a:pt x="9039860" y="917448"/>
                </a:lnTo>
                <a:lnTo>
                  <a:pt x="152908" y="917448"/>
                </a:lnTo>
                <a:lnTo>
                  <a:pt x="104579" y="909651"/>
                </a:lnTo>
                <a:lnTo>
                  <a:pt x="62605" y="887942"/>
                </a:lnTo>
                <a:lnTo>
                  <a:pt x="29504" y="854839"/>
                </a:lnTo>
                <a:lnTo>
                  <a:pt x="7795" y="812861"/>
                </a:lnTo>
                <a:lnTo>
                  <a:pt x="0" y="764527"/>
                </a:lnTo>
                <a:lnTo>
                  <a:pt x="0" y="152908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53896" y="3291842"/>
            <a:ext cx="9192895" cy="917575"/>
          </a:xfrm>
          <a:custGeom>
            <a:avLst/>
            <a:gdLst/>
            <a:ahLst/>
            <a:cxnLst/>
            <a:rect l="l" t="t" r="r" b="b"/>
            <a:pathLst>
              <a:path w="9192895" h="917575">
                <a:moveTo>
                  <a:pt x="9039860" y="0"/>
                </a:moveTo>
                <a:lnTo>
                  <a:pt x="152908" y="0"/>
                </a:lnTo>
                <a:lnTo>
                  <a:pt x="104579" y="7794"/>
                </a:lnTo>
                <a:lnTo>
                  <a:pt x="62605" y="29500"/>
                </a:lnTo>
                <a:lnTo>
                  <a:pt x="29504" y="62599"/>
                </a:lnTo>
                <a:lnTo>
                  <a:pt x="7795" y="104574"/>
                </a:lnTo>
                <a:lnTo>
                  <a:pt x="0" y="152908"/>
                </a:lnTo>
                <a:lnTo>
                  <a:pt x="0" y="764527"/>
                </a:lnTo>
                <a:lnTo>
                  <a:pt x="7795" y="812861"/>
                </a:lnTo>
                <a:lnTo>
                  <a:pt x="29504" y="854839"/>
                </a:lnTo>
                <a:lnTo>
                  <a:pt x="62605" y="887942"/>
                </a:lnTo>
                <a:lnTo>
                  <a:pt x="104579" y="909651"/>
                </a:lnTo>
                <a:lnTo>
                  <a:pt x="152908" y="917448"/>
                </a:lnTo>
                <a:lnTo>
                  <a:pt x="9039860" y="917448"/>
                </a:lnTo>
                <a:lnTo>
                  <a:pt x="9088188" y="909651"/>
                </a:lnTo>
                <a:lnTo>
                  <a:pt x="9130162" y="887942"/>
                </a:lnTo>
                <a:lnTo>
                  <a:pt x="9163263" y="854839"/>
                </a:lnTo>
                <a:lnTo>
                  <a:pt x="9184972" y="812861"/>
                </a:lnTo>
                <a:lnTo>
                  <a:pt x="9192768" y="764527"/>
                </a:lnTo>
                <a:lnTo>
                  <a:pt x="9192768" y="152908"/>
                </a:lnTo>
                <a:lnTo>
                  <a:pt x="9184972" y="104574"/>
                </a:lnTo>
                <a:lnTo>
                  <a:pt x="9163263" y="62599"/>
                </a:lnTo>
                <a:lnTo>
                  <a:pt x="9130162" y="29500"/>
                </a:lnTo>
                <a:lnTo>
                  <a:pt x="9088188" y="7794"/>
                </a:lnTo>
                <a:lnTo>
                  <a:pt x="9039860" y="0"/>
                </a:lnTo>
                <a:close/>
              </a:path>
            </a:pathLst>
          </a:custGeom>
          <a:solidFill>
            <a:srgbClr val="6CC7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53896" y="3291842"/>
            <a:ext cx="9192895" cy="917575"/>
          </a:xfrm>
          <a:custGeom>
            <a:avLst/>
            <a:gdLst/>
            <a:ahLst/>
            <a:cxnLst/>
            <a:rect l="l" t="t" r="r" b="b"/>
            <a:pathLst>
              <a:path w="9192895" h="917575">
                <a:moveTo>
                  <a:pt x="0" y="152908"/>
                </a:moveTo>
                <a:lnTo>
                  <a:pt x="7795" y="104574"/>
                </a:lnTo>
                <a:lnTo>
                  <a:pt x="29504" y="62599"/>
                </a:lnTo>
                <a:lnTo>
                  <a:pt x="62605" y="29500"/>
                </a:lnTo>
                <a:lnTo>
                  <a:pt x="104579" y="7794"/>
                </a:lnTo>
                <a:lnTo>
                  <a:pt x="152908" y="0"/>
                </a:lnTo>
                <a:lnTo>
                  <a:pt x="9039860" y="0"/>
                </a:lnTo>
                <a:lnTo>
                  <a:pt x="9088188" y="7794"/>
                </a:lnTo>
                <a:lnTo>
                  <a:pt x="9130162" y="29500"/>
                </a:lnTo>
                <a:lnTo>
                  <a:pt x="9163263" y="62599"/>
                </a:lnTo>
                <a:lnTo>
                  <a:pt x="9184972" y="104574"/>
                </a:lnTo>
                <a:lnTo>
                  <a:pt x="9192768" y="152908"/>
                </a:lnTo>
                <a:lnTo>
                  <a:pt x="9192768" y="764527"/>
                </a:lnTo>
                <a:lnTo>
                  <a:pt x="9184972" y="812861"/>
                </a:lnTo>
                <a:lnTo>
                  <a:pt x="9163263" y="854839"/>
                </a:lnTo>
                <a:lnTo>
                  <a:pt x="9130162" y="887942"/>
                </a:lnTo>
                <a:lnTo>
                  <a:pt x="9088188" y="909651"/>
                </a:lnTo>
                <a:lnTo>
                  <a:pt x="9039860" y="917448"/>
                </a:lnTo>
                <a:lnTo>
                  <a:pt x="152908" y="917448"/>
                </a:lnTo>
                <a:lnTo>
                  <a:pt x="104579" y="909651"/>
                </a:lnTo>
                <a:lnTo>
                  <a:pt x="62605" y="887942"/>
                </a:lnTo>
                <a:lnTo>
                  <a:pt x="29504" y="854839"/>
                </a:lnTo>
                <a:lnTo>
                  <a:pt x="7795" y="812861"/>
                </a:lnTo>
                <a:lnTo>
                  <a:pt x="0" y="764527"/>
                </a:lnTo>
                <a:lnTo>
                  <a:pt x="0" y="152908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53896" y="4351023"/>
            <a:ext cx="9192895" cy="917575"/>
          </a:xfrm>
          <a:custGeom>
            <a:avLst/>
            <a:gdLst/>
            <a:ahLst/>
            <a:cxnLst/>
            <a:rect l="l" t="t" r="r" b="b"/>
            <a:pathLst>
              <a:path w="9192895" h="917575">
                <a:moveTo>
                  <a:pt x="9039860" y="0"/>
                </a:moveTo>
                <a:lnTo>
                  <a:pt x="152908" y="0"/>
                </a:lnTo>
                <a:lnTo>
                  <a:pt x="104579" y="7794"/>
                </a:lnTo>
                <a:lnTo>
                  <a:pt x="62605" y="29500"/>
                </a:lnTo>
                <a:lnTo>
                  <a:pt x="29504" y="62599"/>
                </a:lnTo>
                <a:lnTo>
                  <a:pt x="7795" y="104574"/>
                </a:lnTo>
                <a:lnTo>
                  <a:pt x="0" y="152907"/>
                </a:lnTo>
                <a:lnTo>
                  <a:pt x="0" y="764527"/>
                </a:lnTo>
                <a:lnTo>
                  <a:pt x="7795" y="812861"/>
                </a:lnTo>
                <a:lnTo>
                  <a:pt x="29504" y="854839"/>
                </a:lnTo>
                <a:lnTo>
                  <a:pt x="62605" y="887942"/>
                </a:lnTo>
                <a:lnTo>
                  <a:pt x="104579" y="909651"/>
                </a:lnTo>
                <a:lnTo>
                  <a:pt x="152908" y="917447"/>
                </a:lnTo>
                <a:lnTo>
                  <a:pt x="9039860" y="917447"/>
                </a:lnTo>
                <a:lnTo>
                  <a:pt x="9088188" y="909651"/>
                </a:lnTo>
                <a:lnTo>
                  <a:pt x="9130162" y="887942"/>
                </a:lnTo>
                <a:lnTo>
                  <a:pt x="9163263" y="854839"/>
                </a:lnTo>
                <a:lnTo>
                  <a:pt x="9184972" y="812861"/>
                </a:lnTo>
                <a:lnTo>
                  <a:pt x="9192768" y="764527"/>
                </a:lnTo>
                <a:lnTo>
                  <a:pt x="9192768" y="152907"/>
                </a:lnTo>
                <a:lnTo>
                  <a:pt x="9184972" y="104574"/>
                </a:lnTo>
                <a:lnTo>
                  <a:pt x="9163263" y="62599"/>
                </a:lnTo>
                <a:lnTo>
                  <a:pt x="9130162" y="29500"/>
                </a:lnTo>
                <a:lnTo>
                  <a:pt x="9088188" y="7794"/>
                </a:lnTo>
                <a:lnTo>
                  <a:pt x="9039860" y="0"/>
                </a:lnTo>
                <a:close/>
              </a:path>
            </a:pathLst>
          </a:custGeom>
          <a:solidFill>
            <a:srgbClr val="5EDE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53896" y="4351023"/>
            <a:ext cx="9192895" cy="917575"/>
          </a:xfrm>
          <a:custGeom>
            <a:avLst/>
            <a:gdLst/>
            <a:ahLst/>
            <a:cxnLst/>
            <a:rect l="l" t="t" r="r" b="b"/>
            <a:pathLst>
              <a:path w="9192895" h="917575">
                <a:moveTo>
                  <a:pt x="0" y="152907"/>
                </a:moveTo>
                <a:lnTo>
                  <a:pt x="7795" y="104574"/>
                </a:lnTo>
                <a:lnTo>
                  <a:pt x="29504" y="62599"/>
                </a:lnTo>
                <a:lnTo>
                  <a:pt x="62605" y="29500"/>
                </a:lnTo>
                <a:lnTo>
                  <a:pt x="104579" y="7794"/>
                </a:lnTo>
                <a:lnTo>
                  <a:pt x="152908" y="0"/>
                </a:lnTo>
                <a:lnTo>
                  <a:pt x="9039860" y="0"/>
                </a:lnTo>
                <a:lnTo>
                  <a:pt x="9088188" y="7794"/>
                </a:lnTo>
                <a:lnTo>
                  <a:pt x="9130162" y="29500"/>
                </a:lnTo>
                <a:lnTo>
                  <a:pt x="9163263" y="62599"/>
                </a:lnTo>
                <a:lnTo>
                  <a:pt x="9184972" y="104574"/>
                </a:lnTo>
                <a:lnTo>
                  <a:pt x="9192768" y="152907"/>
                </a:lnTo>
                <a:lnTo>
                  <a:pt x="9192768" y="764527"/>
                </a:lnTo>
                <a:lnTo>
                  <a:pt x="9184972" y="812861"/>
                </a:lnTo>
                <a:lnTo>
                  <a:pt x="9163263" y="854839"/>
                </a:lnTo>
                <a:lnTo>
                  <a:pt x="9130162" y="887942"/>
                </a:lnTo>
                <a:lnTo>
                  <a:pt x="9088188" y="909651"/>
                </a:lnTo>
                <a:lnTo>
                  <a:pt x="9039860" y="917447"/>
                </a:lnTo>
                <a:lnTo>
                  <a:pt x="152908" y="917447"/>
                </a:lnTo>
                <a:lnTo>
                  <a:pt x="104579" y="909651"/>
                </a:lnTo>
                <a:lnTo>
                  <a:pt x="62605" y="887942"/>
                </a:lnTo>
                <a:lnTo>
                  <a:pt x="29504" y="854839"/>
                </a:lnTo>
                <a:lnTo>
                  <a:pt x="7795" y="812861"/>
                </a:lnTo>
                <a:lnTo>
                  <a:pt x="0" y="764527"/>
                </a:lnTo>
                <a:lnTo>
                  <a:pt x="0" y="152907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53896" y="5408679"/>
            <a:ext cx="9192895" cy="917575"/>
          </a:xfrm>
          <a:custGeom>
            <a:avLst/>
            <a:gdLst/>
            <a:ahLst/>
            <a:cxnLst/>
            <a:rect l="l" t="t" r="r" b="b"/>
            <a:pathLst>
              <a:path w="9192895" h="917575">
                <a:moveTo>
                  <a:pt x="9039860" y="0"/>
                </a:moveTo>
                <a:lnTo>
                  <a:pt x="152908" y="0"/>
                </a:lnTo>
                <a:lnTo>
                  <a:pt x="104579" y="7794"/>
                </a:lnTo>
                <a:lnTo>
                  <a:pt x="62605" y="29500"/>
                </a:lnTo>
                <a:lnTo>
                  <a:pt x="29504" y="62599"/>
                </a:lnTo>
                <a:lnTo>
                  <a:pt x="7795" y="104574"/>
                </a:lnTo>
                <a:lnTo>
                  <a:pt x="0" y="152907"/>
                </a:lnTo>
                <a:lnTo>
                  <a:pt x="0" y="764527"/>
                </a:lnTo>
                <a:lnTo>
                  <a:pt x="7795" y="812861"/>
                </a:lnTo>
                <a:lnTo>
                  <a:pt x="29504" y="854839"/>
                </a:lnTo>
                <a:lnTo>
                  <a:pt x="62605" y="887942"/>
                </a:lnTo>
                <a:lnTo>
                  <a:pt x="104579" y="909651"/>
                </a:lnTo>
                <a:lnTo>
                  <a:pt x="152908" y="917447"/>
                </a:lnTo>
                <a:lnTo>
                  <a:pt x="9039860" y="917447"/>
                </a:lnTo>
                <a:lnTo>
                  <a:pt x="9088188" y="909651"/>
                </a:lnTo>
                <a:lnTo>
                  <a:pt x="9130162" y="887942"/>
                </a:lnTo>
                <a:lnTo>
                  <a:pt x="9163263" y="854839"/>
                </a:lnTo>
                <a:lnTo>
                  <a:pt x="9184972" y="812861"/>
                </a:lnTo>
                <a:lnTo>
                  <a:pt x="9192768" y="764527"/>
                </a:lnTo>
                <a:lnTo>
                  <a:pt x="9192768" y="152907"/>
                </a:lnTo>
                <a:lnTo>
                  <a:pt x="9184972" y="104574"/>
                </a:lnTo>
                <a:lnTo>
                  <a:pt x="9163263" y="62599"/>
                </a:lnTo>
                <a:lnTo>
                  <a:pt x="9130162" y="29500"/>
                </a:lnTo>
                <a:lnTo>
                  <a:pt x="9088188" y="7794"/>
                </a:lnTo>
                <a:lnTo>
                  <a:pt x="9039860" y="0"/>
                </a:lnTo>
                <a:close/>
              </a:path>
            </a:pathLst>
          </a:custGeom>
          <a:solidFill>
            <a:srgbClr val="50B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53896" y="5408679"/>
            <a:ext cx="9192895" cy="917575"/>
          </a:xfrm>
          <a:custGeom>
            <a:avLst/>
            <a:gdLst/>
            <a:ahLst/>
            <a:cxnLst/>
            <a:rect l="l" t="t" r="r" b="b"/>
            <a:pathLst>
              <a:path w="9192895" h="917575">
                <a:moveTo>
                  <a:pt x="0" y="152907"/>
                </a:moveTo>
                <a:lnTo>
                  <a:pt x="7795" y="104574"/>
                </a:lnTo>
                <a:lnTo>
                  <a:pt x="29504" y="62599"/>
                </a:lnTo>
                <a:lnTo>
                  <a:pt x="62605" y="29500"/>
                </a:lnTo>
                <a:lnTo>
                  <a:pt x="104579" y="7794"/>
                </a:lnTo>
                <a:lnTo>
                  <a:pt x="152908" y="0"/>
                </a:lnTo>
                <a:lnTo>
                  <a:pt x="9039860" y="0"/>
                </a:lnTo>
                <a:lnTo>
                  <a:pt x="9088188" y="7794"/>
                </a:lnTo>
                <a:lnTo>
                  <a:pt x="9130162" y="29500"/>
                </a:lnTo>
                <a:lnTo>
                  <a:pt x="9163263" y="62599"/>
                </a:lnTo>
                <a:lnTo>
                  <a:pt x="9184972" y="104574"/>
                </a:lnTo>
                <a:lnTo>
                  <a:pt x="9192768" y="152907"/>
                </a:lnTo>
                <a:lnTo>
                  <a:pt x="9192768" y="764527"/>
                </a:lnTo>
                <a:lnTo>
                  <a:pt x="9184972" y="812861"/>
                </a:lnTo>
                <a:lnTo>
                  <a:pt x="9163263" y="854839"/>
                </a:lnTo>
                <a:lnTo>
                  <a:pt x="9130162" y="887942"/>
                </a:lnTo>
                <a:lnTo>
                  <a:pt x="9088188" y="909651"/>
                </a:lnTo>
                <a:lnTo>
                  <a:pt x="9039860" y="917447"/>
                </a:lnTo>
                <a:lnTo>
                  <a:pt x="152908" y="917447"/>
                </a:lnTo>
                <a:lnTo>
                  <a:pt x="104579" y="909651"/>
                </a:lnTo>
                <a:lnTo>
                  <a:pt x="62605" y="887942"/>
                </a:lnTo>
                <a:lnTo>
                  <a:pt x="29504" y="854839"/>
                </a:lnTo>
                <a:lnTo>
                  <a:pt x="7795" y="812861"/>
                </a:lnTo>
                <a:lnTo>
                  <a:pt x="0" y="764527"/>
                </a:lnTo>
                <a:lnTo>
                  <a:pt x="0" y="152907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561392" y="1296260"/>
            <a:ext cx="8625840" cy="484822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 marR="193675">
              <a:lnSpc>
                <a:spcPts val="2230"/>
              </a:lnSpc>
              <a:spcBef>
                <a:spcPts val="320"/>
              </a:spcBef>
              <a:buFont typeface="Symbol"/>
              <a:buChar char=""/>
              <a:tabLst>
                <a:tab pos="194310" algn="l"/>
              </a:tabLst>
            </a:pP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TempData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is used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only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for current and subsequent requests as it is a</a:t>
            </a:r>
            <a:r>
              <a:rPr dirty="0" sz="2000" spc="-16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very 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short-lived</a:t>
            </a:r>
            <a:r>
              <a:rPr dirty="0" sz="2000" spc="-3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instance.</a:t>
            </a:r>
            <a:endParaRPr sz="20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endParaRPr sz="2400">
              <a:latin typeface="Times New Roman"/>
              <a:cs typeface="Times New Roman"/>
            </a:endParaRPr>
          </a:p>
          <a:p>
            <a:pPr marL="193675" indent="-181610">
              <a:lnSpc>
                <a:spcPct val="100000"/>
              </a:lnSpc>
              <a:spcBef>
                <a:spcPts val="2014"/>
              </a:spcBef>
              <a:buFont typeface="Symbol"/>
              <a:buChar char=""/>
              <a:tabLst>
                <a:tab pos="194310" algn="l"/>
              </a:tabLst>
            </a:pP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Redirecting is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the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only case when users can rely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on</a:t>
            </a:r>
            <a:r>
              <a:rPr dirty="0" sz="2000" spc="-14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TempData.</a:t>
            </a:r>
            <a:endParaRPr sz="20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Symbol"/>
              <a:buChar char=""/>
            </a:pP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ts val="2230"/>
              </a:lnSpc>
              <a:spcBef>
                <a:spcPts val="2039"/>
              </a:spcBef>
              <a:buFont typeface="Symbol"/>
              <a:buChar char=""/>
              <a:tabLst>
                <a:tab pos="194310" algn="l"/>
              </a:tabLst>
            </a:pP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When redirecting, current request is killed, and a new request is created</a:t>
            </a:r>
            <a:r>
              <a:rPr dirty="0" sz="2000" spc="-21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on  the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server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to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serve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the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redirected</a:t>
            </a:r>
            <a:r>
              <a:rPr dirty="0" sz="2000" spc="-3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view.</a:t>
            </a:r>
            <a:endParaRPr sz="20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 marR="172085">
              <a:lnSpc>
                <a:spcPts val="2230"/>
              </a:lnSpc>
              <a:spcBef>
                <a:spcPts val="5"/>
              </a:spcBef>
            </a:pP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Sharing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data between the controller actions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are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done through the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ASP.NET  MVC </a:t>
            </a:r>
            <a:r>
              <a:rPr dirty="0" sz="2000" b="1">
                <a:solidFill>
                  <a:srgbClr val="FFFFFF"/>
                </a:solidFill>
                <a:latin typeface="Book Antiqua"/>
                <a:cs typeface="Book Antiqua"/>
              </a:rPr>
              <a:t>TempData</a:t>
            </a:r>
            <a:r>
              <a:rPr dirty="0" sz="2000" spc="-50" b="1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dictionary.</a:t>
            </a:r>
            <a:endParaRPr sz="20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 marR="483870" indent="64135">
              <a:lnSpc>
                <a:spcPts val="2230"/>
              </a:lnSpc>
            </a:pP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TempData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value lasts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until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it is read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or until the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session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times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out </a:t>
            </a:r>
            <a:r>
              <a:rPr dirty="0" sz="2000" spc="-5">
                <a:solidFill>
                  <a:srgbClr val="FFFFFF"/>
                </a:solidFill>
                <a:latin typeface="Book Antiqua"/>
                <a:cs typeface="Book Antiqua"/>
              </a:rPr>
              <a:t>of the 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current user’s</a:t>
            </a:r>
            <a:r>
              <a:rPr dirty="0" sz="2000" spc="-4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FFFFFF"/>
                </a:solidFill>
                <a:latin typeface="Book Antiqua"/>
                <a:cs typeface="Book Antiqua"/>
              </a:rPr>
              <a:t>session.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0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45"/>
              <a:t> </a:t>
            </a:r>
            <a:r>
              <a:rPr dirty="0"/>
              <a:t>14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4" name="object 14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139" y="210430"/>
            <a:ext cx="479171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FFFFFF"/>
                </a:solidFill>
                <a:latin typeface="Book Antiqua"/>
                <a:cs typeface="Book Antiqua"/>
              </a:rPr>
              <a:t>Strongly Typed </a:t>
            </a:r>
            <a:r>
              <a:rPr dirty="0" sz="3200">
                <a:solidFill>
                  <a:srgbClr val="FFFFFF"/>
                </a:solidFill>
                <a:latin typeface="Book Antiqua"/>
                <a:cs typeface="Book Antiqua"/>
              </a:rPr>
              <a:t>View</a:t>
            </a:r>
            <a:r>
              <a:rPr dirty="0" sz="3200" spc="-2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3200">
                <a:solidFill>
                  <a:srgbClr val="FFFFFF"/>
                </a:solidFill>
                <a:latin typeface="Book Antiqua"/>
                <a:cs typeface="Book Antiqua"/>
              </a:rPr>
              <a:t>(1-3)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1644" y="3012954"/>
            <a:ext cx="9935210" cy="1590040"/>
          </a:xfrm>
          <a:custGeom>
            <a:avLst/>
            <a:gdLst/>
            <a:ahLst/>
            <a:cxnLst/>
            <a:rect l="l" t="t" r="r" b="b"/>
            <a:pathLst>
              <a:path w="9935210" h="1590039">
                <a:moveTo>
                  <a:pt x="9800793" y="0"/>
                </a:moveTo>
                <a:lnTo>
                  <a:pt x="134162" y="0"/>
                </a:lnTo>
                <a:lnTo>
                  <a:pt x="103401" y="6996"/>
                </a:lnTo>
                <a:lnTo>
                  <a:pt x="50252" y="58199"/>
                </a:lnTo>
                <a:lnTo>
                  <a:pt x="29475" y="99224"/>
                </a:lnTo>
                <a:lnTo>
                  <a:pt x="13637" y="148414"/>
                </a:lnTo>
                <a:lnTo>
                  <a:pt x="3543" y="204176"/>
                </a:lnTo>
                <a:lnTo>
                  <a:pt x="0" y="264922"/>
                </a:lnTo>
                <a:lnTo>
                  <a:pt x="0" y="1324597"/>
                </a:lnTo>
                <a:lnTo>
                  <a:pt x="3543" y="1385343"/>
                </a:lnTo>
                <a:lnTo>
                  <a:pt x="13637" y="1441107"/>
                </a:lnTo>
                <a:lnTo>
                  <a:pt x="29475" y="1490299"/>
                </a:lnTo>
                <a:lnTo>
                  <a:pt x="50252" y="1531327"/>
                </a:lnTo>
                <a:lnTo>
                  <a:pt x="75163" y="1562603"/>
                </a:lnTo>
                <a:lnTo>
                  <a:pt x="134162" y="1589532"/>
                </a:lnTo>
                <a:lnTo>
                  <a:pt x="9800793" y="1589532"/>
                </a:lnTo>
                <a:lnTo>
                  <a:pt x="9859792" y="1562603"/>
                </a:lnTo>
                <a:lnTo>
                  <a:pt x="9884703" y="1531327"/>
                </a:lnTo>
                <a:lnTo>
                  <a:pt x="9905480" y="1490299"/>
                </a:lnTo>
                <a:lnTo>
                  <a:pt x="9921318" y="1441107"/>
                </a:lnTo>
                <a:lnTo>
                  <a:pt x="9931412" y="1385343"/>
                </a:lnTo>
                <a:lnTo>
                  <a:pt x="9934956" y="1324597"/>
                </a:lnTo>
                <a:lnTo>
                  <a:pt x="9934956" y="264922"/>
                </a:lnTo>
                <a:lnTo>
                  <a:pt x="9931412" y="204176"/>
                </a:lnTo>
                <a:lnTo>
                  <a:pt x="9921318" y="148414"/>
                </a:lnTo>
                <a:lnTo>
                  <a:pt x="9905480" y="99224"/>
                </a:lnTo>
                <a:lnTo>
                  <a:pt x="9884703" y="58199"/>
                </a:lnTo>
                <a:lnTo>
                  <a:pt x="9859792" y="26926"/>
                </a:lnTo>
                <a:lnTo>
                  <a:pt x="9800793" y="0"/>
                </a:lnTo>
                <a:close/>
              </a:path>
            </a:pathLst>
          </a:custGeom>
          <a:solidFill>
            <a:srgbClr val="1385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61644" y="3012954"/>
            <a:ext cx="9935210" cy="1590040"/>
          </a:xfrm>
          <a:custGeom>
            <a:avLst/>
            <a:gdLst/>
            <a:ahLst/>
            <a:cxnLst/>
            <a:rect l="l" t="t" r="r" b="b"/>
            <a:pathLst>
              <a:path w="9935210" h="1590039">
                <a:moveTo>
                  <a:pt x="0" y="264922"/>
                </a:moveTo>
                <a:lnTo>
                  <a:pt x="3543" y="204176"/>
                </a:lnTo>
                <a:lnTo>
                  <a:pt x="13637" y="148414"/>
                </a:lnTo>
                <a:lnTo>
                  <a:pt x="29475" y="99224"/>
                </a:lnTo>
                <a:lnTo>
                  <a:pt x="50252" y="58199"/>
                </a:lnTo>
                <a:lnTo>
                  <a:pt x="75163" y="26926"/>
                </a:lnTo>
                <a:lnTo>
                  <a:pt x="134162" y="0"/>
                </a:lnTo>
                <a:lnTo>
                  <a:pt x="9800793" y="0"/>
                </a:lnTo>
                <a:lnTo>
                  <a:pt x="9859792" y="26926"/>
                </a:lnTo>
                <a:lnTo>
                  <a:pt x="9884703" y="58199"/>
                </a:lnTo>
                <a:lnTo>
                  <a:pt x="9905480" y="99224"/>
                </a:lnTo>
                <a:lnTo>
                  <a:pt x="9921318" y="148414"/>
                </a:lnTo>
                <a:lnTo>
                  <a:pt x="9931412" y="204176"/>
                </a:lnTo>
                <a:lnTo>
                  <a:pt x="9934956" y="264922"/>
                </a:lnTo>
                <a:lnTo>
                  <a:pt x="9934956" y="1324597"/>
                </a:lnTo>
                <a:lnTo>
                  <a:pt x="9931412" y="1385343"/>
                </a:lnTo>
                <a:lnTo>
                  <a:pt x="9921318" y="1441107"/>
                </a:lnTo>
                <a:lnTo>
                  <a:pt x="9905480" y="1490299"/>
                </a:lnTo>
                <a:lnTo>
                  <a:pt x="9884703" y="1531327"/>
                </a:lnTo>
                <a:lnTo>
                  <a:pt x="9859792" y="1562603"/>
                </a:lnTo>
                <a:lnTo>
                  <a:pt x="9800793" y="1589532"/>
                </a:lnTo>
                <a:lnTo>
                  <a:pt x="134162" y="1589532"/>
                </a:lnTo>
                <a:lnTo>
                  <a:pt x="75163" y="1562603"/>
                </a:lnTo>
                <a:lnTo>
                  <a:pt x="50252" y="1531327"/>
                </a:lnTo>
                <a:lnTo>
                  <a:pt x="29475" y="1490299"/>
                </a:lnTo>
                <a:lnTo>
                  <a:pt x="13637" y="1441107"/>
                </a:lnTo>
                <a:lnTo>
                  <a:pt x="3543" y="1385343"/>
                </a:lnTo>
                <a:lnTo>
                  <a:pt x="0" y="1324597"/>
                </a:lnTo>
                <a:lnTo>
                  <a:pt x="0" y="264922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79605" y="3343623"/>
            <a:ext cx="9614535" cy="836294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0"/>
              </a:spcBef>
            </a:pPr>
            <a:r>
              <a:rPr dirty="0" sz="2800" spc="-5">
                <a:solidFill>
                  <a:srgbClr val="FFFFFF"/>
                </a:solidFill>
                <a:latin typeface="Book Antiqua"/>
                <a:cs typeface="Book Antiqua"/>
              </a:rPr>
              <a:t>Strongly typed view is the view </a:t>
            </a:r>
            <a:r>
              <a:rPr dirty="0" sz="2800">
                <a:solidFill>
                  <a:srgbClr val="FFFFFF"/>
                </a:solidFill>
                <a:latin typeface="Book Antiqua"/>
                <a:cs typeface="Book Antiqua"/>
              </a:rPr>
              <a:t>that </a:t>
            </a:r>
            <a:r>
              <a:rPr dirty="0" sz="2800" spc="-5">
                <a:solidFill>
                  <a:srgbClr val="FFFFFF"/>
                </a:solidFill>
                <a:latin typeface="Book Antiqua"/>
                <a:cs typeface="Book Antiqua"/>
              </a:rPr>
              <a:t>bonds </a:t>
            </a:r>
            <a:r>
              <a:rPr dirty="0" sz="2800">
                <a:solidFill>
                  <a:srgbClr val="FFFFFF"/>
                </a:solidFill>
                <a:latin typeface="Book Antiqua"/>
                <a:cs typeface="Book Antiqua"/>
              </a:rPr>
              <a:t>any </a:t>
            </a:r>
            <a:r>
              <a:rPr dirty="0" sz="2800" spc="-5">
                <a:solidFill>
                  <a:srgbClr val="FFFFFF"/>
                </a:solidFill>
                <a:latin typeface="Book Antiqua"/>
                <a:cs typeface="Book Antiqua"/>
              </a:rPr>
              <a:t>model with a  </a:t>
            </a:r>
            <a:r>
              <a:rPr dirty="0" sz="2800">
                <a:solidFill>
                  <a:srgbClr val="FFFFFF"/>
                </a:solidFill>
                <a:latin typeface="Book Antiqua"/>
                <a:cs typeface="Book Antiqua"/>
              </a:rPr>
              <a:t>view</a:t>
            </a:r>
            <a:endParaRPr sz="28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0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45"/>
              <a:t> </a:t>
            </a:r>
            <a:r>
              <a:rPr dirty="0"/>
              <a:t>14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210430"/>
            <a:ext cx="479171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Strongly Typed </a:t>
            </a:r>
            <a:r>
              <a:rPr dirty="0" sz="3200"/>
              <a:t>View</a:t>
            </a:r>
            <a:r>
              <a:rPr dirty="0" sz="3200" spc="-25"/>
              <a:t> </a:t>
            </a:r>
            <a:r>
              <a:rPr dirty="0" sz="3200"/>
              <a:t>(2-3)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051560" y="1911095"/>
            <a:ext cx="2390140" cy="737870"/>
          </a:xfrm>
          <a:custGeom>
            <a:avLst/>
            <a:gdLst/>
            <a:ahLst/>
            <a:cxnLst/>
            <a:rect l="l" t="t" r="r" b="b"/>
            <a:pathLst>
              <a:path w="2390140" h="737869">
                <a:moveTo>
                  <a:pt x="2315870" y="0"/>
                </a:moveTo>
                <a:lnTo>
                  <a:pt x="73761" y="0"/>
                </a:lnTo>
                <a:lnTo>
                  <a:pt x="45048" y="5795"/>
                </a:lnTo>
                <a:lnTo>
                  <a:pt x="21602" y="21602"/>
                </a:lnTo>
                <a:lnTo>
                  <a:pt x="5795" y="45048"/>
                </a:lnTo>
                <a:lnTo>
                  <a:pt x="0" y="73761"/>
                </a:lnTo>
                <a:lnTo>
                  <a:pt x="0" y="663854"/>
                </a:lnTo>
                <a:lnTo>
                  <a:pt x="5795" y="692567"/>
                </a:lnTo>
                <a:lnTo>
                  <a:pt x="21602" y="716013"/>
                </a:lnTo>
                <a:lnTo>
                  <a:pt x="45048" y="731820"/>
                </a:lnTo>
                <a:lnTo>
                  <a:pt x="73761" y="737615"/>
                </a:lnTo>
                <a:lnTo>
                  <a:pt x="2315870" y="737615"/>
                </a:lnTo>
                <a:lnTo>
                  <a:pt x="2344583" y="731820"/>
                </a:lnTo>
                <a:lnTo>
                  <a:pt x="2368029" y="716013"/>
                </a:lnTo>
                <a:lnTo>
                  <a:pt x="2383836" y="692567"/>
                </a:lnTo>
                <a:lnTo>
                  <a:pt x="2389632" y="663854"/>
                </a:lnTo>
                <a:lnTo>
                  <a:pt x="2389632" y="73761"/>
                </a:lnTo>
                <a:lnTo>
                  <a:pt x="2383836" y="45048"/>
                </a:lnTo>
                <a:lnTo>
                  <a:pt x="2368029" y="21602"/>
                </a:lnTo>
                <a:lnTo>
                  <a:pt x="2344583" y="5795"/>
                </a:lnTo>
                <a:lnTo>
                  <a:pt x="2315870" y="0"/>
                </a:lnTo>
                <a:close/>
              </a:path>
            </a:pathLst>
          </a:custGeom>
          <a:solidFill>
            <a:srgbClr val="9597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51560" y="1911095"/>
            <a:ext cx="2390140" cy="737870"/>
          </a:xfrm>
          <a:custGeom>
            <a:avLst/>
            <a:gdLst/>
            <a:ahLst/>
            <a:cxnLst/>
            <a:rect l="l" t="t" r="r" b="b"/>
            <a:pathLst>
              <a:path w="2390140" h="737869">
                <a:moveTo>
                  <a:pt x="0" y="73761"/>
                </a:moveTo>
                <a:lnTo>
                  <a:pt x="5795" y="45048"/>
                </a:lnTo>
                <a:lnTo>
                  <a:pt x="21602" y="21602"/>
                </a:lnTo>
                <a:lnTo>
                  <a:pt x="45048" y="5795"/>
                </a:lnTo>
                <a:lnTo>
                  <a:pt x="73761" y="0"/>
                </a:lnTo>
                <a:lnTo>
                  <a:pt x="2315870" y="0"/>
                </a:lnTo>
                <a:lnTo>
                  <a:pt x="2344583" y="5795"/>
                </a:lnTo>
                <a:lnTo>
                  <a:pt x="2368029" y="21602"/>
                </a:lnTo>
                <a:lnTo>
                  <a:pt x="2383836" y="45048"/>
                </a:lnTo>
                <a:lnTo>
                  <a:pt x="2389632" y="73761"/>
                </a:lnTo>
                <a:lnTo>
                  <a:pt x="2389632" y="663854"/>
                </a:lnTo>
                <a:lnTo>
                  <a:pt x="2383836" y="692567"/>
                </a:lnTo>
                <a:lnTo>
                  <a:pt x="2368029" y="716013"/>
                </a:lnTo>
                <a:lnTo>
                  <a:pt x="2344583" y="731820"/>
                </a:lnTo>
                <a:lnTo>
                  <a:pt x="2315870" y="737615"/>
                </a:lnTo>
                <a:lnTo>
                  <a:pt x="73761" y="737615"/>
                </a:lnTo>
                <a:lnTo>
                  <a:pt x="45048" y="731820"/>
                </a:lnTo>
                <a:lnTo>
                  <a:pt x="21602" y="716013"/>
                </a:lnTo>
                <a:lnTo>
                  <a:pt x="5795" y="692567"/>
                </a:lnTo>
                <a:lnTo>
                  <a:pt x="0" y="663854"/>
                </a:lnTo>
                <a:lnTo>
                  <a:pt x="0" y="7376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54383" y="1941058"/>
            <a:ext cx="1384935" cy="611505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12700" marR="5080" indent="69850">
              <a:lnSpc>
                <a:spcPts val="2210"/>
              </a:lnSpc>
              <a:spcBef>
                <a:spcPts val="335"/>
              </a:spcBef>
            </a:pPr>
            <a:r>
              <a:rPr dirty="0" sz="2000" b="1">
                <a:solidFill>
                  <a:srgbClr val="FFFFFF"/>
                </a:solidFill>
                <a:latin typeface="Book Antiqua"/>
                <a:cs typeface="Book Antiqua"/>
              </a:rPr>
              <a:t>Automatic  </a:t>
            </a:r>
            <a:r>
              <a:rPr dirty="0" sz="2000" b="1">
                <a:solidFill>
                  <a:srgbClr val="FFFFFF"/>
                </a:solidFill>
                <a:latin typeface="Book Antiqua"/>
                <a:cs typeface="Book Antiqua"/>
              </a:rPr>
              <a:t>S</a:t>
            </a:r>
            <a:r>
              <a:rPr dirty="0" sz="2000" spc="-5" b="1">
                <a:solidFill>
                  <a:srgbClr val="FFFFFF"/>
                </a:solidFill>
                <a:latin typeface="Book Antiqua"/>
                <a:cs typeface="Book Antiqua"/>
              </a:rPr>
              <a:t>c</a:t>
            </a:r>
            <a:r>
              <a:rPr dirty="0" sz="2000" spc="5" b="1">
                <a:solidFill>
                  <a:srgbClr val="FFFFFF"/>
                </a:solidFill>
                <a:latin typeface="Book Antiqua"/>
                <a:cs typeface="Book Antiqua"/>
              </a:rPr>
              <a:t>a</a:t>
            </a:r>
            <a:r>
              <a:rPr dirty="0" sz="2000" spc="-5" b="1">
                <a:solidFill>
                  <a:srgbClr val="FFFFFF"/>
                </a:solidFill>
                <a:latin typeface="Book Antiqua"/>
                <a:cs typeface="Book Antiqua"/>
              </a:rPr>
              <a:t>ff</a:t>
            </a:r>
            <a:r>
              <a:rPr dirty="0" sz="2000" b="1">
                <a:solidFill>
                  <a:srgbClr val="FFFFFF"/>
                </a:solidFill>
                <a:latin typeface="Book Antiqua"/>
                <a:cs typeface="Book Antiqua"/>
              </a:rPr>
              <a:t>old</a:t>
            </a:r>
            <a:r>
              <a:rPr dirty="0" sz="2000" spc="5" b="1">
                <a:solidFill>
                  <a:srgbClr val="FFFFFF"/>
                </a:solidFill>
                <a:latin typeface="Book Antiqua"/>
                <a:cs typeface="Book Antiqua"/>
              </a:rPr>
              <a:t>i</a:t>
            </a:r>
            <a:r>
              <a:rPr dirty="0" sz="2000" b="1">
                <a:solidFill>
                  <a:srgbClr val="FFFFFF"/>
                </a:solidFill>
                <a:latin typeface="Book Antiqua"/>
                <a:cs typeface="Book Antiqua"/>
              </a:rPr>
              <a:t>ng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90827" y="2648711"/>
            <a:ext cx="239395" cy="1111885"/>
          </a:xfrm>
          <a:custGeom>
            <a:avLst/>
            <a:gdLst/>
            <a:ahLst/>
            <a:cxnLst/>
            <a:rect l="l" t="t" r="r" b="b"/>
            <a:pathLst>
              <a:path w="239394" h="1111885">
                <a:moveTo>
                  <a:pt x="0" y="0"/>
                </a:moveTo>
                <a:lnTo>
                  <a:pt x="0" y="1111262"/>
                </a:lnTo>
                <a:lnTo>
                  <a:pt x="238975" y="1111262"/>
                </a:lnTo>
              </a:path>
            </a:pathLst>
          </a:custGeom>
          <a:ln w="12192">
            <a:solidFill>
              <a:srgbClr val="50B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30096" y="2833116"/>
            <a:ext cx="3009900" cy="1853564"/>
          </a:xfrm>
          <a:custGeom>
            <a:avLst/>
            <a:gdLst/>
            <a:ahLst/>
            <a:cxnLst/>
            <a:rect l="l" t="t" r="r" b="b"/>
            <a:pathLst>
              <a:path w="3009900" h="1853564">
                <a:moveTo>
                  <a:pt x="2824581" y="0"/>
                </a:moveTo>
                <a:lnTo>
                  <a:pt x="185318" y="0"/>
                </a:lnTo>
                <a:lnTo>
                  <a:pt x="136053" y="6619"/>
                </a:lnTo>
                <a:lnTo>
                  <a:pt x="91784" y="25301"/>
                </a:lnTo>
                <a:lnTo>
                  <a:pt x="54278" y="54278"/>
                </a:lnTo>
                <a:lnTo>
                  <a:pt x="25301" y="91784"/>
                </a:lnTo>
                <a:lnTo>
                  <a:pt x="6619" y="136053"/>
                </a:lnTo>
                <a:lnTo>
                  <a:pt x="0" y="185318"/>
                </a:lnTo>
                <a:lnTo>
                  <a:pt x="0" y="1667865"/>
                </a:lnTo>
                <a:lnTo>
                  <a:pt x="6619" y="1717130"/>
                </a:lnTo>
                <a:lnTo>
                  <a:pt x="25301" y="1761399"/>
                </a:lnTo>
                <a:lnTo>
                  <a:pt x="54278" y="1798905"/>
                </a:lnTo>
                <a:lnTo>
                  <a:pt x="91784" y="1827882"/>
                </a:lnTo>
                <a:lnTo>
                  <a:pt x="136053" y="1846564"/>
                </a:lnTo>
                <a:lnTo>
                  <a:pt x="185318" y="1853183"/>
                </a:lnTo>
                <a:lnTo>
                  <a:pt x="2824581" y="1853183"/>
                </a:lnTo>
                <a:lnTo>
                  <a:pt x="2873846" y="1846564"/>
                </a:lnTo>
                <a:lnTo>
                  <a:pt x="2918115" y="1827882"/>
                </a:lnTo>
                <a:lnTo>
                  <a:pt x="2955621" y="1798905"/>
                </a:lnTo>
                <a:lnTo>
                  <a:pt x="2984598" y="1761399"/>
                </a:lnTo>
                <a:lnTo>
                  <a:pt x="3003280" y="1717130"/>
                </a:lnTo>
                <a:lnTo>
                  <a:pt x="3009900" y="1667865"/>
                </a:lnTo>
                <a:lnTo>
                  <a:pt x="3009900" y="185318"/>
                </a:lnTo>
                <a:lnTo>
                  <a:pt x="3003280" y="136053"/>
                </a:lnTo>
                <a:lnTo>
                  <a:pt x="2984598" y="91784"/>
                </a:lnTo>
                <a:lnTo>
                  <a:pt x="2955621" y="54278"/>
                </a:lnTo>
                <a:lnTo>
                  <a:pt x="2918115" y="25301"/>
                </a:lnTo>
                <a:lnTo>
                  <a:pt x="2873846" y="6619"/>
                </a:lnTo>
                <a:lnTo>
                  <a:pt x="2824581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0096" y="2833116"/>
            <a:ext cx="3009900" cy="1853564"/>
          </a:xfrm>
          <a:custGeom>
            <a:avLst/>
            <a:gdLst/>
            <a:ahLst/>
            <a:cxnLst/>
            <a:rect l="l" t="t" r="r" b="b"/>
            <a:pathLst>
              <a:path w="3009900" h="1853564">
                <a:moveTo>
                  <a:pt x="0" y="185318"/>
                </a:moveTo>
                <a:lnTo>
                  <a:pt x="6619" y="136053"/>
                </a:lnTo>
                <a:lnTo>
                  <a:pt x="25301" y="91784"/>
                </a:lnTo>
                <a:lnTo>
                  <a:pt x="54278" y="54278"/>
                </a:lnTo>
                <a:lnTo>
                  <a:pt x="91784" y="25301"/>
                </a:lnTo>
                <a:lnTo>
                  <a:pt x="136053" y="6619"/>
                </a:lnTo>
                <a:lnTo>
                  <a:pt x="185318" y="0"/>
                </a:lnTo>
                <a:lnTo>
                  <a:pt x="2824581" y="0"/>
                </a:lnTo>
                <a:lnTo>
                  <a:pt x="2873846" y="6619"/>
                </a:lnTo>
                <a:lnTo>
                  <a:pt x="2918115" y="25301"/>
                </a:lnTo>
                <a:lnTo>
                  <a:pt x="2955621" y="54278"/>
                </a:lnTo>
                <a:lnTo>
                  <a:pt x="2984598" y="91784"/>
                </a:lnTo>
                <a:lnTo>
                  <a:pt x="3003280" y="136053"/>
                </a:lnTo>
                <a:lnTo>
                  <a:pt x="3009900" y="185318"/>
                </a:lnTo>
                <a:lnTo>
                  <a:pt x="3009900" y="1667865"/>
                </a:lnTo>
                <a:lnTo>
                  <a:pt x="3003280" y="1717130"/>
                </a:lnTo>
                <a:lnTo>
                  <a:pt x="2984598" y="1761399"/>
                </a:lnTo>
                <a:lnTo>
                  <a:pt x="2955621" y="1798905"/>
                </a:lnTo>
                <a:lnTo>
                  <a:pt x="2918115" y="1827882"/>
                </a:lnTo>
                <a:lnTo>
                  <a:pt x="2873846" y="1846564"/>
                </a:lnTo>
                <a:lnTo>
                  <a:pt x="2824581" y="1853183"/>
                </a:lnTo>
                <a:lnTo>
                  <a:pt x="185318" y="1853183"/>
                </a:lnTo>
                <a:lnTo>
                  <a:pt x="136053" y="1846564"/>
                </a:lnTo>
                <a:lnTo>
                  <a:pt x="91784" y="1827882"/>
                </a:lnTo>
                <a:lnTo>
                  <a:pt x="54278" y="1798905"/>
                </a:lnTo>
                <a:lnTo>
                  <a:pt x="25301" y="1761399"/>
                </a:lnTo>
                <a:lnTo>
                  <a:pt x="6619" y="1717130"/>
                </a:lnTo>
                <a:lnTo>
                  <a:pt x="0" y="1667865"/>
                </a:lnTo>
                <a:lnTo>
                  <a:pt x="0" y="185318"/>
                </a:lnTo>
                <a:close/>
              </a:path>
            </a:pathLst>
          </a:custGeom>
          <a:ln w="12192">
            <a:solidFill>
              <a:srgbClr val="9597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09195" y="3137427"/>
            <a:ext cx="28492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36089" algn="l"/>
                <a:tab pos="2487295" algn="l"/>
              </a:tabLst>
            </a:pP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D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e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p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e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nd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i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n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g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	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o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n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	</a:t>
            </a:r>
            <a:r>
              <a:rPr dirty="0" sz="2000" spc="-10">
                <a:solidFill>
                  <a:srgbClr val="585858"/>
                </a:solidFill>
                <a:latin typeface="Book Antiqua"/>
                <a:cs typeface="Book Antiqua"/>
              </a:rPr>
              <a:t>t</a:t>
            </a:r>
            <a:r>
              <a:rPr dirty="0" sz="2000" spc="-15">
                <a:solidFill>
                  <a:srgbClr val="585858"/>
                </a:solidFill>
                <a:latin typeface="Book Antiqua"/>
                <a:cs typeface="Book Antiqua"/>
              </a:rPr>
              <a:t>he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8940" y="3420948"/>
            <a:ext cx="28511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67765" algn="l"/>
                <a:tab pos="2409825" algn="l"/>
              </a:tabLst>
            </a:pP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sele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c</a:t>
            </a:r>
            <a:r>
              <a:rPr dirty="0" sz="2000" spc="-10">
                <a:solidFill>
                  <a:srgbClr val="585858"/>
                </a:solidFill>
                <a:latin typeface="Book Antiqua"/>
                <a:cs typeface="Book Antiqua"/>
              </a:rPr>
              <a:t>t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ed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	</a:t>
            </a:r>
            <a:r>
              <a:rPr dirty="0" sz="2000" spc="-10">
                <a:solidFill>
                  <a:srgbClr val="585858"/>
                </a:solidFill>
                <a:latin typeface="Book Antiqua"/>
                <a:cs typeface="Book Antiqua"/>
              </a:rPr>
              <a:t>t</a:t>
            </a:r>
            <a:r>
              <a:rPr dirty="0" sz="2000" spc="-15">
                <a:solidFill>
                  <a:srgbClr val="585858"/>
                </a:solidFill>
                <a:latin typeface="Book Antiqua"/>
                <a:cs typeface="Book Antiqua"/>
              </a:rPr>
              <a:t>e</a:t>
            </a:r>
            <a:r>
              <a:rPr dirty="0" sz="2000" spc="-10">
                <a:solidFill>
                  <a:srgbClr val="585858"/>
                </a:solidFill>
                <a:latin typeface="Book Antiqua"/>
                <a:cs typeface="Book Antiqua"/>
              </a:rPr>
              <a:t>m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p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l</a:t>
            </a:r>
            <a:r>
              <a:rPr dirty="0" sz="2000" spc="5">
                <a:solidFill>
                  <a:srgbClr val="585858"/>
                </a:solidFill>
                <a:latin typeface="Book Antiqua"/>
                <a:cs typeface="Book Antiqua"/>
              </a:rPr>
              <a:t>a</a:t>
            </a:r>
            <a:r>
              <a:rPr dirty="0" sz="2000" spc="-10">
                <a:solidFill>
                  <a:srgbClr val="585858"/>
                </a:solidFill>
                <a:latin typeface="Book Antiqua"/>
                <a:cs typeface="Book Antiqua"/>
              </a:rPr>
              <a:t>t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e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	</a:t>
            </a:r>
            <a:r>
              <a:rPr dirty="0" sz="2000" spc="5">
                <a:solidFill>
                  <a:srgbClr val="585858"/>
                </a:solidFill>
                <a:latin typeface="Book Antiqua"/>
                <a:cs typeface="Book Antiqua"/>
              </a:rPr>
              <a:t>a</a:t>
            </a:r>
            <a:r>
              <a:rPr dirty="0" sz="2000" spc="-15">
                <a:solidFill>
                  <a:srgbClr val="585858"/>
                </a:solidFill>
                <a:latin typeface="Book Antiqua"/>
                <a:cs typeface="Book Antiqua"/>
              </a:rPr>
              <a:t>nd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8940" y="3705997"/>
            <a:ext cx="2853055" cy="61468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320"/>
              </a:spcBef>
            </a:pP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model, it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creates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a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view  with skeleton.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54067" y="1911094"/>
            <a:ext cx="2772410" cy="737870"/>
          </a:xfrm>
          <a:custGeom>
            <a:avLst/>
            <a:gdLst/>
            <a:ahLst/>
            <a:cxnLst/>
            <a:rect l="l" t="t" r="r" b="b"/>
            <a:pathLst>
              <a:path w="2772409" h="737869">
                <a:moveTo>
                  <a:pt x="2698394" y="0"/>
                </a:moveTo>
                <a:lnTo>
                  <a:pt x="73761" y="0"/>
                </a:lnTo>
                <a:lnTo>
                  <a:pt x="45048" y="5795"/>
                </a:lnTo>
                <a:lnTo>
                  <a:pt x="21602" y="21602"/>
                </a:lnTo>
                <a:lnTo>
                  <a:pt x="5795" y="45048"/>
                </a:lnTo>
                <a:lnTo>
                  <a:pt x="0" y="73761"/>
                </a:lnTo>
                <a:lnTo>
                  <a:pt x="0" y="663854"/>
                </a:lnTo>
                <a:lnTo>
                  <a:pt x="5795" y="692567"/>
                </a:lnTo>
                <a:lnTo>
                  <a:pt x="21602" y="716013"/>
                </a:lnTo>
                <a:lnTo>
                  <a:pt x="45048" y="731820"/>
                </a:lnTo>
                <a:lnTo>
                  <a:pt x="73761" y="737615"/>
                </a:lnTo>
                <a:lnTo>
                  <a:pt x="2698394" y="737615"/>
                </a:lnTo>
                <a:lnTo>
                  <a:pt x="2727107" y="731820"/>
                </a:lnTo>
                <a:lnTo>
                  <a:pt x="2750553" y="716013"/>
                </a:lnTo>
                <a:lnTo>
                  <a:pt x="2766360" y="692567"/>
                </a:lnTo>
                <a:lnTo>
                  <a:pt x="2772156" y="663854"/>
                </a:lnTo>
                <a:lnTo>
                  <a:pt x="2772156" y="73761"/>
                </a:lnTo>
                <a:lnTo>
                  <a:pt x="2766360" y="45048"/>
                </a:lnTo>
                <a:lnTo>
                  <a:pt x="2750553" y="21602"/>
                </a:lnTo>
                <a:lnTo>
                  <a:pt x="2727107" y="5795"/>
                </a:lnTo>
                <a:lnTo>
                  <a:pt x="2698394" y="0"/>
                </a:lnTo>
                <a:close/>
              </a:path>
            </a:pathLst>
          </a:custGeom>
          <a:solidFill>
            <a:srgbClr val="6CC7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54067" y="1911094"/>
            <a:ext cx="2772410" cy="737870"/>
          </a:xfrm>
          <a:custGeom>
            <a:avLst/>
            <a:gdLst/>
            <a:ahLst/>
            <a:cxnLst/>
            <a:rect l="l" t="t" r="r" b="b"/>
            <a:pathLst>
              <a:path w="2772409" h="737869">
                <a:moveTo>
                  <a:pt x="0" y="73761"/>
                </a:moveTo>
                <a:lnTo>
                  <a:pt x="5795" y="45048"/>
                </a:lnTo>
                <a:lnTo>
                  <a:pt x="21602" y="21602"/>
                </a:lnTo>
                <a:lnTo>
                  <a:pt x="45048" y="5795"/>
                </a:lnTo>
                <a:lnTo>
                  <a:pt x="73761" y="0"/>
                </a:lnTo>
                <a:lnTo>
                  <a:pt x="2698394" y="0"/>
                </a:lnTo>
                <a:lnTo>
                  <a:pt x="2727107" y="5795"/>
                </a:lnTo>
                <a:lnTo>
                  <a:pt x="2750553" y="21602"/>
                </a:lnTo>
                <a:lnTo>
                  <a:pt x="2766360" y="45048"/>
                </a:lnTo>
                <a:lnTo>
                  <a:pt x="2772156" y="73761"/>
                </a:lnTo>
                <a:lnTo>
                  <a:pt x="2772156" y="663854"/>
                </a:lnTo>
                <a:lnTo>
                  <a:pt x="2766360" y="692567"/>
                </a:lnTo>
                <a:lnTo>
                  <a:pt x="2750553" y="716013"/>
                </a:lnTo>
                <a:lnTo>
                  <a:pt x="2727107" y="731820"/>
                </a:lnTo>
                <a:lnTo>
                  <a:pt x="2698394" y="737615"/>
                </a:lnTo>
                <a:lnTo>
                  <a:pt x="73761" y="737615"/>
                </a:lnTo>
                <a:lnTo>
                  <a:pt x="45048" y="731820"/>
                </a:lnTo>
                <a:lnTo>
                  <a:pt x="21602" y="716013"/>
                </a:lnTo>
                <a:lnTo>
                  <a:pt x="5795" y="692567"/>
                </a:lnTo>
                <a:lnTo>
                  <a:pt x="0" y="663854"/>
                </a:lnTo>
                <a:lnTo>
                  <a:pt x="0" y="7376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493050" y="2083424"/>
            <a:ext cx="24333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Book Antiqua"/>
                <a:cs typeface="Book Antiqua"/>
              </a:rPr>
              <a:t>IntelliSense</a:t>
            </a:r>
            <a:r>
              <a:rPr dirty="0" sz="2000" spc="-110" b="1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 b="1">
                <a:solidFill>
                  <a:srgbClr val="FFFFFF"/>
                </a:solidFill>
                <a:latin typeface="Book Antiqua"/>
                <a:cs typeface="Book Antiqua"/>
              </a:rPr>
              <a:t>Support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31435" y="2648711"/>
            <a:ext cx="277495" cy="1089025"/>
          </a:xfrm>
          <a:custGeom>
            <a:avLst/>
            <a:gdLst/>
            <a:ahLst/>
            <a:cxnLst/>
            <a:rect l="l" t="t" r="r" b="b"/>
            <a:pathLst>
              <a:path w="277495" h="1089025">
                <a:moveTo>
                  <a:pt x="0" y="0"/>
                </a:moveTo>
                <a:lnTo>
                  <a:pt x="0" y="1088605"/>
                </a:lnTo>
                <a:lnTo>
                  <a:pt x="277164" y="1088605"/>
                </a:lnTo>
              </a:path>
            </a:pathLst>
          </a:custGeom>
          <a:ln w="12192">
            <a:solidFill>
              <a:srgbClr val="50B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08803" y="2833116"/>
            <a:ext cx="2749550" cy="1807845"/>
          </a:xfrm>
          <a:custGeom>
            <a:avLst/>
            <a:gdLst/>
            <a:ahLst/>
            <a:cxnLst/>
            <a:rect l="l" t="t" r="r" b="b"/>
            <a:pathLst>
              <a:path w="2749550" h="1807845">
                <a:moveTo>
                  <a:pt x="2568549" y="0"/>
                </a:moveTo>
                <a:lnTo>
                  <a:pt x="180746" y="0"/>
                </a:lnTo>
                <a:lnTo>
                  <a:pt x="132697" y="6456"/>
                </a:lnTo>
                <a:lnTo>
                  <a:pt x="89520" y="24677"/>
                </a:lnTo>
                <a:lnTo>
                  <a:pt x="52939" y="52939"/>
                </a:lnTo>
                <a:lnTo>
                  <a:pt x="24677" y="89520"/>
                </a:lnTo>
                <a:lnTo>
                  <a:pt x="6456" y="132697"/>
                </a:lnTo>
                <a:lnTo>
                  <a:pt x="0" y="180746"/>
                </a:lnTo>
                <a:lnTo>
                  <a:pt x="0" y="1626717"/>
                </a:lnTo>
                <a:lnTo>
                  <a:pt x="6456" y="1674766"/>
                </a:lnTo>
                <a:lnTo>
                  <a:pt x="24677" y="1717943"/>
                </a:lnTo>
                <a:lnTo>
                  <a:pt x="52939" y="1754524"/>
                </a:lnTo>
                <a:lnTo>
                  <a:pt x="89520" y="1782786"/>
                </a:lnTo>
                <a:lnTo>
                  <a:pt x="132697" y="1801007"/>
                </a:lnTo>
                <a:lnTo>
                  <a:pt x="180746" y="1807463"/>
                </a:lnTo>
                <a:lnTo>
                  <a:pt x="2568549" y="1807463"/>
                </a:lnTo>
                <a:lnTo>
                  <a:pt x="2616598" y="1801007"/>
                </a:lnTo>
                <a:lnTo>
                  <a:pt x="2659775" y="1782786"/>
                </a:lnTo>
                <a:lnTo>
                  <a:pt x="2696356" y="1754524"/>
                </a:lnTo>
                <a:lnTo>
                  <a:pt x="2724618" y="1717943"/>
                </a:lnTo>
                <a:lnTo>
                  <a:pt x="2742839" y="1674766"/>
                </a:lnTo>
                <a:lnTo>
                  <a:pt x="2749296" y="1626717"/>
                </a:lnTo>
                <a:lnTo>
                  <a:pt x="2749296" y="180746"/>
                </a:lnTo>
                <a:lnTo>
                  <a:pt x="2742839" y="132697"/>
                </a:lnTo>
                <a:lnTo>
                  <a:pt x="2724618" y="89520"/>
                </a:lnTo>
                <a:lnTo>
                  <a:pt x="2696356" y="52939"/>
                </a:lnTo>
                <a:lnTo>
                  <a:pt x="2659775" y="24677"/>
                </a:lnTo>
                <a:lnTo>
                  <a:pt x="2616598" y="6456"/>
                </a:lnTo>
                <a:lnTo>
                  <a:pt x="2568549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08803" y="2833116"/>
            <a:ext cx="2749550" cy="1807845"/>
          </a:xfrm>
          <a:custGeom>
            <a:avLst/>
            <a:gdLst/>
            <a:ahLst/>
            <a:cxnLst/>
            <a:rect l="l" t="t" r="r" b="b"/>
            <a:pathLst>
              <a:path w="2749550" h="1807845">
                <a:moveTo>
                  <a:pt x="0" y="180746"/>
                </a:moveTo>
                <a:lnTo>
                  <a:pt x="6456" y="132697"/>
                </a:lnTo>
                <a:lnTo>
                  <a:pt x="24677" y="89520"/>
                </a:lnTo>
                <a:lnTo>
                  <a:pt x="52939" y="52939"/>
                </a:lnTo>
                <a:lnTo>
                  <a:pt x="89520" y="24677"/>
                </a:lnTo>
                <a:lnTo>
                  <a:pt x="132697" y="6456"/>
                </a:lnTo>
                <a:lnTo>
                  <a:pt x="180746" y="0"/>
                </a:lnTo>
                <a:lnTo>
                  <a:pt x="2568549" y="0"/>
                </a:lnTo>
                <a:lnTo>
                  <a:pt x="2616598" y="6456"/>
                </a:lnTo>
                <a:lnTo>
                  <a:pt x="2659775" y="24677"/>
                </a:lnTo>
                <a:lnTo>
                  <a:pt x="2696356" y="52939"/>
                </a:lnTo>
                <a:lnTo>
                  <a:pt x="2724618" y="89520"/>
                </a:lnTo>
                <a:lnTo>
                  <a:pt x="2742839" y="132697"/>
                </a:lnTo>
                <a:lnTo>
                  <a:pt x="2749296" y="180746"/>
                </a:lnTo>
                <a:lnTo>
                  <a:pt x="2749296" y="1626717"/>
                </a:lnTo>
                <a:lnTo>
                  <a:pt x="2742839" y="1674766"/>
                </a:lnTo>
                <a:lnTo>
                  <a:pt x="2724618" y="1717943"/>
                </a:lnTo>
                <a:lnTo>
                  <a:pt x="2696356" y="1754524"/>
                </a:lnTo>
                <a:lnTo>
                  <a:pt x="2659775" y="1782786"/>
                </a:lnTo>
                <a:lnTo>
                  <a:pt x="2616598" y="1801007"/>
                </a:lnTo>
                <a:lnTo>
                  <a:pt x="2568549" y="1807463"/>
                </a:lnTo>
                <a:lnTo>
                  <a:pt x="180746" y="1807463"/>
                </a:lnTo>
                <a:lnTo>
                  <a:pt x="132697" y="1801007"/>
                </a:lnTo>
                <a:lnTo>
                  <a:pt x="89520" y="1782786"/>
                </a:lnTo>
                <a:lnTo>
                  <a:pt x="52939" y="1754524"/>
                </a:lnTo>
                <a:lnTo>
                  <a:pt x="24677" y="1717943"/>
                </a:lnTo>
                <a:lnTo>
                  <a:pt x="6456" y="1674766"/>
                </a:lnTo>
                <a:lnTo>
                  <a:pt x="0" y="1626717"/>
                </a:lnTo>
                <a:lnTo>
                  <a:pt x="0" y="180746"/>
                </a:lnTo>
                <a:close/>
              </a:path>
            </a:pathLst>
          </a:custGeom>
          <a:ln w="12192">
            <a:solidFill>
              <a:srgbClr val="6CC7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987032" y="3114770"/>
            <a:ext cx="2593975" cy="118300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algn="just" marL="12700" marR="5080">
              <a:lnSpc>
                <a:spcPct val="93200"/>
              </a:lnSpc>
              <a:spcBef>
                <a:spcPts val="265"/>
              </a:spcBef>
            </a:pP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Visual Studio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is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used  to show IntelliSense  with the help of the  model.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495031" y="1911093"/>
            <a:ext cx="4078604" cy="737870"/>
          </a:xfrm>
          <a:custGeom>
            <a:avLst/>
            <a:gdLst/>
            <a:ahLst/>
            <a:cxnLst/>
            <a:rect l="l" t="t" r="r" b="b"/>
            <a:pathLst>
              <a:path w="4078604" h="737869">
                <a:moveTo>
                  <a:pt x="4004462" y="0"/>
                </a:moveTo>
                <a:lnTo>
                  <a:pt x="73761" y="0"/>
                </a:lnTo>
                <a:lnTo>
                  <a:pt x="45048" y="5795"/>
                </a:lnTo>
                <a:lnTo>
                  <a:pt x="21602" y="21602"/>
                </a:lnTo>
                <a:lnTo>
                  <a:pt x="5795" y="45048"/>
                </a:lnTo>
                <a:lnTo>
                  <a:pt x="0" y="73761"/>
                </a:lnTo>
                <a:lnTo>
                  <a:pt x="0" y="663854"/>
                </a:lnTo>
                <a:lnTo>
                  <a:pt x="5795" y="692567"/>
                </a:lnTo>
                <a:lnTo>
                  <a:pt x="21602" y="716013"/>
                </a:lnTo>
                <a:lnTo>
                  <a:pt x="45048" y="731820"/>
                </a:lnTo>
                <a:lnTo>
                  <a:pt x="73761" y="737615"/>
                </a:lnTo>
                <a:lnTo>
                  <a:pt x="4004462" y="737615"/>
                </a:lnTo>
                <a:lnTo>
                  <a:pt x="4033175" y="731820"/>
                </a:lnTo>
                <a:lnTo>
                  <a:pt x="4056621" y="716013"/>
                </a:lnTo>
                <a:lnTo>
                  <a:pt x="4072428" y="692567"/>
                </a:lnTo>
                <a:lnTo>
                  <a:pt x="4078224" y="663854"/>
                </a:lnTo>
                <a:lnTo>
                  <a:pt x="4078224" y="73761"/>
                </a:lnTo>
                <a:lnTo>
                  <a:pt x="4072428" y="45048"/>
                </a:lnTo>
                <a:lnTo>
                  <a:pt x="4056621" y="21602"/>
                </a:lnTo>
                <a:lnTo>
                  <a:pt x="4033175" y="5795"/>
                </a:lnTo>
                <a:lnTo>
                  <a:pt x="4004462" y="0"/>
                </a:lnTo>
                <a:close/>
              </a:path>
            </a:pathLst>
          </a:custGeom>
          <a:solidFill>
            <a:srgbClr val="50B4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495031" y="1911093"/>
            <a:ext cx="4078604" cy="737870"/>
          </a:xfrm>
          <a:custGeom>
            <a:avLst/>
            <a:gdLst/>
            <a:ahLst/>
            <a:cxnLst/>
            <a:rect l="l" t="t" r="r" b="b"/>
            <a:pathLst>
              <a:path w="4078604" h="737869">
                <a:moveTo>
                  <a:pt x="0" y="73761"/>
                </a:moveTo>
                <a:lnTo>
                  <a:pt x="5795" y="45048"/>
                </a:lnTo>
                <a:lnTo>
                  <a:pt x="21602" y="21602"/>
                </a:lnTo>
                <a:lnTo>
                  <a:pt x="45048" y="5795"/>
                </a:lnTo>
                <a:lnTo>
                  <a:pt x="73761" y="0"/>
                </a:lnTo>
                <a:lnTo>
                  <a:pt x="4004462" y="0"/>
                </a:lnTo>
                <a:lnTo>
                  <a:pt x="4033175" y="5795"/>
                </a:lnTo>
                <a:lnTo>
                  <a:pt x="4056621" y="21602"/>
                </a:lnTo>
                <a:lnTo>
                  <a:pt x="4072428" y="45048"/>
                </a:lnTo>
                <a:lnTo>
                  <a:pt x="4078224" y="73761"/>
                </a:lnTo>
                <a:lnTo>
                  <a:pt x="4078224" y="663854"/>
                </a:lnTo>
                <a:lnTo>
                  <a:pt x="4072428" y="692567"/>
                </a:lnTo>
                <a:lnTo>
                  <a:pt x="4056621" y="716013"/>
                </a:lnTo>
                <a:lnTo>
                  <a:pt x="4033175" y="731820"/>
                </a:lnTo>
                <a:lnTo>
                  <a:pt x="4004462" y="737615"/>
                </a:lnTo>
                <a:lnTo>
                  <a:pt x="73761" y="737615"/>
                </a:lnTo>
                <a:lnTo>
                  <a:pt x="45048" y="731820"/>
                </a:lnTo>
                <a:lnTo>
                  <a:pt x="21602" y="716013"/>
                </a:lnTo>
                <a:lnTo>
                  <a:pt x="5795" y="692567"/>
                </a:lnTo>
                <a:lnTo>
                  <a:pt x="0" y="663854"/>
                </a:lnTo>
                <a:lnTo>
                  <a:pt x="0" y="7376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766194" y="2083424"/>
            <a:ext cx="35363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Book Antiqua"/>
                <a:cs typeface="Book Antiqua"/>
              </a:rPr>
              <a:t>Compile </a:t>
            </a:r>
            <a:r>
              <a:rPr dirty="0" sz="2000" spc="-5" b="1">
                <a:solidFill>
                  <a:srgbClr val="FFFFFF"/>
                </a:solidFill>
                <a:latin typeface="Book Antiqua"/>
                <a:cs typeface="Book Antiqua"/>
              </a:rPr>
              <a:t>Time Type</a:t>
            </a:r>
            <a:r>
              <a:rPr dirty="0" sz="2000" spc="-95" b="1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000" b="1">
                <a:solidFill>
                  <a:srgbClr val="FFFFFF"/>
                </a:solidFill>
                <a:latin typeface="Book Antiqua"/>
                <a:cs typeface="Book Antiqua"/>
              </a:rPr>
              <a:t>Checking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903464" y="2648711"/>
            <a:ext cx="663575" cy="1202055"/>
          </a:xfrm>
          <a:custGeom>
            <a:avLst/>
            <a:gdLst/>
            <a:ahLst/>
            <a:cxnLst/>
            <a:rect l="l" t="t" r="r" b="b"/>
            <a:pathLst>
              <a:path w="663575" h="1202054">
                <a:moveTo>
                  <a:pt x="0" y="0"/>
                </a:moveTo>
                <a:lnTo>
                  <a:pt x="0" y="1201788"/>
                </a:lnTo>
                <a:lnTo>
                  <a:pt x="663498" y="1201788"/>
                </a:lnTo>
              </a:path>
            </a:pathLst>
          </a:custGeom>
          <a:ln w="12192">
            <a:solidFill>
              <a:srgbClr val="50B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566404" y="2759962"/>
            <a:ext cx="3009900" cy="2181225"/>
          </a:xfrm>
          <a:custGeom>
            <a:avLst/>
            <a:gdLst/>
            <a:ahLst/>
            <a:cxnLst/>
            <a:rect l="l" t="t" r="r" b="b"/>
            <a:pathLst>
              <a:path w="3009900" h="2181225">
                <a:moveTo>
                  <a:pt x="2791815" y="0"/>
                </a:moveTo>
                <a:lnTo>
                  <a:pt x="218084" y="0"/>
                </a:lnTo>
                <a:lnTo>
                  <a:pt x="168078" y="5759"/>
                </a:lnTo>
                <a:lnTo>
                  <a:pt x="122175" y="22165"/>
                </a:lnTo>
                <a:lnTo>
                  <a:pt x="81682" y="47910"/>
                </a:lnTo>
                <a:lnTo>
                  <a:pt x="47910" y="81682"/>
                </a:lnTo>
                <a:lnTo>
                  <a:pt x="22165" y="122175"/>
                </a:lnTo>
                <a:lnTo>
                  <a:pt x="5759" y="168078"/>
                </a:lnTo>
                <a:lnTo>
                  <a:pt x="0" y="218084"/>
                </a:lnTo>
                <a:lnTo>
                  <a:pt x="0" y="1962759"/>
                </a:lnTo>
                <a:lnTo>
                  <a:pt x="5759" y="2012765"/>
                </a:lnTo>
                <a:lnTo>
                  <a:pt x="22165" y="2058668"/>
                </a:lnTo>
                <a:lnTo>
                  <a:pt x="47910" y="2099161"/>
                </a:lnTo>
                <a:lnTo>
                  <a:pt x="81682" y="2132933"/>
                </a:lnTo>
                <a:lnTo>
                  <a:pt x="122175" y="2158678"/>
                </a:lnTo>
                <a:lnTo>
                  <a:pt x="168078" y="2175084"/>
                </a:lnTo>
                <a:lnTo>
                  <a:pt x="218084" y="2180844"/>
                </a:lnTo>
                <a:lnTo>
                  <a:pt x="2791815" y="2180844"/>
                </a:lnTo>
                <a:lnTo>
                  <a:pt x="2841821" y="2175084"/>
                </a:lnTo>
                <a:lnTo>
                  <a:pt x="2887724" y="2158678"/>
                </a:lnTo>
                <a:lnTo>
                  <a:pt x="2928217" y="2132933"/>
                </a:lnTo>
                <a:lnTo>
                  <a:pt x="2961989" y="2099161"/>
                </a:lnTo>
                <a:lnTo>
                  <a:pt x="2987734" y="2058668"/>
                </a:lnTo>
                <a:lnTo>
                  <a:pt x="3004140" y="2012765"/>
                </a:lnTo>
                <a:lnTo>
                  <a:pt x="3009900" y="1962759"/>
                </a:lnTo>
                <a:lnTo>
                  <a:pt x="3009900" y="218084"/>
                </a:lnTo>
                <a:lnTo>
                  <a:pt x="3004140" y="168078"/>
                </a:lnTo>
                <a:lnTo>
                  <a:pt x="2987734" y="122175"/>
                </a:lnTo>
                <a:lnTo>
                  <a:pt x="2961989" y="81682"/>
                </a:lnTo>
                <a:lnTo>
                  <a:pt x="2928217" y="47910"/>
                </a:lnTo>
                <a:lnTo>
                  <a:pt x="2887724" y="22165"/>
                </a:lnTo>
                <a:lnTo>
                  <a:pt x="2841821" y="5759"/>
                </a:lnTo>
                <a:lnTo>
                  <a:pt x="2791815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566404" y="2759962"/>
            <a:ext cx="3009900" cy="2181225"/>
          </a:xfrm>
          <a:custGeom>
            <a:avLst/>
            <a:gdLst/>
            <a:ahLst/>
            <a:cxnLst/>
            <a:rect l="l" t="t" r="r" b="b"/>
            <a:pathLst>
              <a:path w="3009900" h="2181225">
                <a:moveTo>
                  <a:pt x="0" y="218084"/>
                </a:moveTo>
                <a:lnTo>
                  <a:pt x="5759" y="168078"/>
                </a:lnTo>
                <a:lnTo>
                  <a:pt x="22165" y="122175"/>
                </a:lnTo>
                <a:lnTo>
                  <a:pt x="47910" y="81682"/>
                </a:lnTo>
                <a:lnTo>
                  <a:pt x="81682" y="47910"/>
                </a:lnTo>
                <a:lnTo>
                  <a:pt x="122175" y="22165"/>
                </a:lnTo>
                <a:lnTo>
                  <a:pt x="168078" y="5759"/>
                </a:lnTo>
                <a:lnTo>
                  <a:pt x="218084" y="0"/>
                </a:lnTo>
                <a:lnTo>
                  <a:pt x="2791815" y="0"/>
                </a:lnTo>
                <a:lnTo>
                  <a:pt x="2841821" y="5759"/>
                </a:lnTo>
                <a:lnTo>
                  <a:pt x="2887724" y="22165"/>
                </a:lnTo>
                <a:lnTo>
                  <a:pt x="2928217" y="47910"/>
                </a:lnTo>
                <a:lnTo>
                  <a:pt x="2961989" y="81682"/>
                </a:lnTo>
                <a:lnTo>
                  <a:pt x="2987734" y="122175"/>
                </a:lnTo>
                <a:lnTo>
                  <a:pt x="3004140" y="168078"/>
                </a:lnTo>
                <a:lnTo>
                  <a:pt x="3009900" y="218084"/>
                </a:lnTo>
                <a:lnTo>
                  <a:pt x="3009900" y="1962759"/>
                </a:lnTo>
                <a:lnTo>
                  <a:pt x="3004140" y="2012765"/>
                </a:lnTo>
                <a:lnTo>
                  <a:pt x="2987734" y="2058668"/>
                </a:lnTo>
                <a:lnTo>
                  <a:pt x="2961989" y="2099161"/>
                </a:lnTo>
                <a:lnTo>
                  <a:pt x="2928217" y="2132933"/>
                </a:lnTo>
                <a:lnTo>
                  <a:pt x="2887724" y="2158678"/>
                </a:lnTo>
                <a:lnTo>
                  <a:pt x="2841821" y="2175084"/>
                </a:lnTo>
                <a:lnTo>
                  <a:pt x="2791815" y="2180844"/>
                </a:lnTo>
                <a:lnTo>
                  <a:pt x="218084" y="2180844"/>
                </a:lnTo>
                <a:lnTo>
                  <a:pt x="168078" y="2175084"/>
                </a:lnTo>
                <a:lnTo>
                  <a:pt x="122175" y="2158678"/>
                </a:lnTo>
                <a:lnTo>
                  <a:pt x="81682" y="2132933"/>
                </a:lnTo>
                <a:lnTo>
                  <a:pt x="47910" y="2099161"/>
                </a:lnTo>
                <a:lnTo>
                  <a:pt x="22165" y="2058668"/>
                </a:lnTo>
                <a:lnTo>
                  <a:pt x="5759" y="2012765"/>
                </a:lnTo>
                <a:lnTo>
                  <a:pt x="0" y="1962759"/>
                </a:lnTo>
                <a:lnTo>
                  <a:pt x="0" y="218084"/>
                </a:lnTo>
                <a:close/>
              </a:path>
            </a:pathLst>
          </a:custGeom>
          <a:ln w="12192">
            <a:solidFill>
              <a:srgbClr val="50B4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8655421" y="3085896"/>
            <a:ext cx="2834640" cy="61468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320"/>
              </a:spcBef>
              <a:tabLst>
                <a:tab pos="652145" algn="l"/>
                <a:tab pos="1896110" algn="l"/>
                <a:tab pos="2467610" algn="l"/>
              </a:tabLst>
            </a:pP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Problems with data type  </a:t>
            </a:r>
            <a:r>
              <a:rPr dirty="0" sz="2000" spc="5">
                <a:solidFill>
                  <a:srgbClr val="585858"/>
                </a:solidFill>
                <a:latin typeface="Book Antiqua"/>
                <a:cs typeface="Book Antiqua"/>
              </a:rPr>
              <a:t>a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re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	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de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e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c</a:t>
            </a:r>
            <a:r>
              <a:rPr dirty="0" sz="2000" spc="-10">
                <a:solidFill>
                  <a:srgbClr val="585858"/>
                </a:solidFill>
                <a:latin typeface="Book Antiqua"/>
                <a:cs typeface="Book Antiqua"/>
              </a:rPr>
              <a:t>t</a:t>
            </a:r>
            <a:r>
              <a:rPr dirty="0" sz="2000" spc="-15">
                <a:solidFill>
                  <a:srgbClr val="585858"/>
                </a:solidFill>
                <a:latin typeface="Book Antiqua"/>
                <a:cs typeface="Book Antiqua"/>
              </a:rPr>
              <a:t>e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d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	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b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y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	</a:t>
            </a:r>
            <a:r>
              <a:rPr dirty="0" sz="2000" spc="-10">
                <a:solidFill>
                  <a:srgbClr val="585858"/>
                </a:solidFill>
                <a:latin typeface="Book Antiqua"/>
                <a:cs typeface="Book Antiqua"/>
              </a:rPr>
              <a:t>t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h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e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64920" algn="l"/>
              </a:tabLst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Aptech</a:t>
            </a:r>
            <a:r>
              <a:rPr dirty="0" spc="-20"/>
              <a:t> </a:t>
            </a:r>
            <a:r>
              <a:rPr dirty="0" spc="-5"/>
              <a:t>Limited	</a:t>
            </a:r>
            <a:r>
              <a:rPr dirty="0"/>
              <a:t>Programming for the Web with ASP.NET </a:t>
            </a:r>
            <a:r>
              <a:rPr dirty="0" spc="-5"/>
              <a:t>MVC/Session</a:t>
            </a:r>
            <a:r>
              <a:rPr dirty="0" spc="-145"/>
              <a:t> </a:t>
            </a:r>
            <a:r>
              <a:rPr dirty="0"/>
              <a:t>14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6" name="object 26"/>
          <p:cNvSpPr txBox="1"/>
          <p:nvPr/>
        </p:nvSpPr>
        <p:spPr>
          <a:xfrm>
            <a:off x="8655421" y="3654467"/>
            <a:ext cx="28346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1420" algn="l"/>
                <a:tab pos="1821180" algn="l"/>
              </a:tabLst>
            </a:pP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compiler	and	compiler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655421" y="3937989"/>
            <a:ext cx="2832735" cy="61595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 marR="5080" indent="-635">
              <a:lnSpc>
                <a:spcPts val="2240"/>
              </a:lnSpc>
              <a:spcBef>
                <a:spcPts val="310"/>
              </a:spcBef>
            </a:pP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errors are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thrown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rather  </a:t>
            </a:r>
            <a:r>
              <a:rPr dirty="0" sz="2000" spc="-5">
                <a:solidFill>
                  <a:srgbClr val="585858"/>
                </a:solidFill>
                <a:latin typeface="Book Antiqua"/>
                <a:cs typeface="Book Antiqua"/>
              </a:rPr>
              <a:t>than runtime</a:t>
            </a:r>
            <a:r>
              <a:rPr dirty="0" sz="2000" spc="-25">
                <a:solidFill>
                  <a:srgbClr val="585858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585858"/>
                </a:solidFill>
                <a:latin typeface="Book Antiqua"/>
                <a:cs typeface="Book Antiqua"/>
              </a:rPr>
              <a:t>errors.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28" name="object 28"/>
          <p:cNvSpPr txBox="1"/>
          <p:nvPr/>
        </p:nvSpPr>
        <p:spPr>
          <a:xfrm rot="18900000">
            <a:off x="2252292" y="3120979"/>
            <a:ext cx="7681691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0"/>
              </a:lnSpc>
            </a:pPr>
            <a:r>
              <a:rPr dirty="0" sz="4800">
                <a:latin typeface="Arial"/>
                <a:cs typeface="Arial"/>
              </a:rPr>
              <a:t>For Aptech </a:t>
            </a:r>
            <a:r>
              <a:rPr dirty="0" sz="4800" spc="-5">
                <a:latin typeface="Arial"/>
                <a:cs typeface="Arial"/>
              </a:rPr>
              <a:t>Centre Use</a:t>
            </a:r>
            <a:r>
              <a:rPr dirty="0" sz="4800" spc="-90">
                <a:latin typeface="Arial"/>
                <a:cs typeface="Arial"/>
              </a:rPr>
              <a:t> </a:t>
            </a:r>
            <a:r>
              <a:rPr dirty="0" sz="4800">
                <a:latin typeface="Arial"/>
                <a:cs typeface="Arial"/>
              </a:rPr>
              <a:t>Only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2020-10-03T03:15:07Z</dcterms:created>
  <dcterms:modified xsi:type="dcterms:W3CDTF">2020-10-03T03:15:07Z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2020-10-03T00:00:00Z</vt:filetime>
  </property>
</Properties>
</file>