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394" y="218313"/>
            <a:ext cx="9443211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541007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82" y="4337050"/>
                </a:lnTo>
                <a:lnTo>
                  <a:pt x="33858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56020" y="0"/>
            <a:ext cx="167487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60947" y="0"/>
            <a:ext cx="153162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8442" y="1340357"/>
            <a:ext cx="3071495" cy="2491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844" y="2145919"/>
            <a:ext cx="1079563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11" y="6446725"/>
            <a:ext cx="492760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9297" y="6430571"/>
            <a:ext cx="1917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tion/MVCDemoStudent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165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80"/>
              <a:t> </a:t>
            </a:r>
            <a:r>
              <a:rPr dirty="0"/>
              <a:t>15</a:t>
            </a:r>
          </a:p>
          <a:p>
            <a:pPr marL="12700" marR="626745">
              <a:lnSpc>
                <a:spcPct val="90000"/>
              </a:lnSpc>
              <a:spcBef>
                <a:spcPts val="280"/>
              </a:spcBef>
            </a:pPr>
            <a:r>
              <a:rPr dirty="0" sz="4000" spc="-10" i="1">
                <a:latin typeface="Book Antiqua"/>
                <a:cs typeface="Book Antiqua"/>
              </a:rPr>
              <a:t>Advanced  </a:t>
            </a:r>
            <a:r>
              <a:rPr dirty="0" sz="4000" spc="-5" i="1">
                <a:latin typeface="Book Antiqua"/>
                <a:cs typeface="Book Antiqua"/>
              </a:rPr>
              <a:t>Concepts</a:t>
            </a:r>
            <a:r>
              <a:rPr dirty="0" sz="4000" spc="-55" i="1">
                <a:latin typeface="Book Antiqua"/>
                <a:cs typeface="Book Antiqua"/>
              </a:rPr>
              <a:t> </a:t>
            </a:r>
            <a:r>
              <a:rPr dirty="0" sz="4000" spc="-5" i="1">
                <a:latin typeface="Book Antiqua"/>
                <a:cs typeface="Book Antiqua"/>
              </a:rPr>
              <a:t>in  MVC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18313"/>
            <a:ext cx="2025014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solidFill>
                  <a:srgbClr val="FFFFFF"/>
                </a:solidFill>
                <a:latin typeface="Book Antiqua"/>
                <a:cs typeface="Book Antiqua"/>
              </a:rPr>
              <a:t>Minifi</a:t>
            </a:r>
            <a:r>
              <a:rPr dirty="0" sz="2900" spc="-15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r>
              <a:rPr dirty="0" sz="2900">
                <a:solidFill>
                  <a:srgbClr val="FFFFFF"/>
                </a:solidFill>
                <a:latin typeface="Book Antiqua"/>
                <a:cs typeface="Book Antiqua"/>
              </a:rPr>
              <a:t>ation</a:t>
            </a:r>
            <a:endParaRPr sz="29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692" y="1975180"/>
            <a:ext cx="933132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Minification is a procedure used to decrease the size of CSS  and JavaScript files, thus </a:t>
            </a:r>
            <a:r>
              <a:rPr dirty="0" sz="2800" spc="-10">
                <a:solidFill>
                  <a:srgbClr val="585858"/>
                </a:solidFill>
                <a:latin typeface="Book Antiqua"/>
                <a:cs typeface="Book Antiqua"/>
              </a:rPr>
              <a:t>reducing the time </a:t>
            </a: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required for  downloading.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482981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Areas </a:t>
            </a:r>
            <a:r>
              <a:rPr dirty="0" sz="2900" spc="-5"/>
              <a:t>in </a:t>
            </a:r>
            <a:r>
              <a:rPr dirty="0" sz="2900"/>
              <a:t>ASP.NET MVC</a:t>
            </a:r>
            <a:r>
              <a:rPr dirty="0" sz="2900" spc="-100"/>
              <a:t> </a:t>
            </a:r>
            <a:r>
              <a:rPr dirty="0" sz="2900"/>
              <a:t>(1-4)</a:t>
            </a:r>
            <a:endParaRPr sz="29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651" y="3493008"/>
            <a:ext cx="2034539" cy="1221105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Models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884" y="3493008"/>
            <a:ext cx="2034539" cy="1221105"/>
          </a:xfrm>
          <a:prstGeom prst="rect">
            <a:avLst/>
          </a:prstGeom>
          <a:solidFill>
            <a:srgbClr val="7AB878"/>
          </a:solidFill>
          <a:ln w="12192">
            <a:solidFill>
              <a:srgbClr val="FFFFF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59817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Views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651" y="4916423"/>
            <a:ext cx="2034539" cy="1221105"/>
          </a:xfrm>
          <a:prstGeom prst="rect">
            <a:avLst/>
          </a:prstGeom>
          <a:solidFill>
            <a:srgbClr val="62D5AF"/>
          </a:solidFill>
          <a:ln w="12192">
            <a:solidFill>
              <a:srgbClr val="FFFFF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Controllers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7884" y="4916423"/>
            <a:ext cx="2034539" cy="122110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Routes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80" y="1331975"/>
            <a:ext cx="11140440" cy="1938655"/>
          </a:xfrm>
          <a:prstGeom prst="rect">
            <a:avLst/>
          </a:prstGeom>
          <a:solidFill>
            <a:srgbClr val="FBF3D1"/>
          </a:solidFill>
          <a:ln w="9144">
            <a:solidFill>
              <a:srgbClr val="C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33705" marR="83820" indent="-3429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433070" algn="l"/>
                <a:tab pos="434340" algn="l"/>
                <a:tab pos="1602740" algn="l"/>
                <a:tab pos="3173730" algn="l"/>
                <a:tab pos="3626485" algn="l"/>
                <a:tab pos="5407025" algn="l"/>
                <a:tab pos="6503034" algn="l"/>
                <a:tab pos="7766050" algn="l"/>
                <a:tab pos="8463915" algn="l"/>
                <a:tab pos="9587865" algn="l"/>
                <a:tab pos="10325100" algn="l"/>
                <a:tab pos="10896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Lo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g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ical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oupin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g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	Cont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oll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rs,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ews,	Mo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els,	and	relat</a:t>
            </a:r>
            <a:r>
              <a:rPr dirty="0" sz="2400" spc="15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	files	for	a  module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MVC</a:t>
            </a:r>
            <a:r>
              <a:rPr dirty="0" sz="2400" spc="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33705" marR="80645" indent="-342900">
              <a:lnSpc>
                <a:spcPct val="100000"/>
              </a:lnSpc>
              <a:buFont typeface="Arial"/>
              <a:buChar char="•"/>
              <a:tabLst>
                <a:tab pos="433070" algn="l"/>
                <a:tab pos="43434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Assist 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writing better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maintainable code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application by segregating 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it </a:t>
            </a:r>
            <a:r>
              <a:rPr dirty="0" sz="2400" spc="6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per the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 modules.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482981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Areas </a:t>
            </a:r>
            <a:r>
              <a:rPr dirty="0" sz="2900" spc="-5"/>
              <a:t>in </a:t>
            </a:r>
            <a:r>
              <a:rPr dirty="0" sz="2900"/>
              <a:t>ASP.NET MVC</a:t>
            </a:r>
            <a:r>
              <a:rPr dirty="0" sz="2900" spc="-100"/>
              <a:t> </a:t>
            </a:r>
            <a:r>
              <a:rPr dirty="0" sz="2900"/>
              <a:t>(2-4)</a:t>
            </a:r>
            <a:endParaRPr sz="29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17" y="1293113"/>
            <a:ext cx="2845435" cy="1292860"/>
          </a:xfrm>
          <a:prstGeom prst="rect">
            <a:avLst/>
          </a:prstGeom>
          <a:solidFill>
            <a:srgbClr val="9BBA58"/>
          </a:solidFill>
          <a:ln w="25907">
            <a:solidFill>
              <a:srgbClr val="C05A39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Student</a:t>
            </a:r>
            <a:r>
              <a:rPr dirty="0" sz="2400" spc="-25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Area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817" y="2585466"/>
            <a:ext cx="2845435" cy="2738755"/>
          </a:xfrm>
          <a:prstGeom prst="rect">
            <a:avLst/>
          </a:prstGeom>
          <a:solidFill>
            <a:srgbClr val="DEE7D1">
              <a:alpha val="90194"/>
            </a:srgbClr>
          </a:solidFill>
          <a:ln w="25907">
            <a:solidFill>
              <a:srgbClr val="C05A3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57150" marR="262255">
              <a:lnSpc>
                <a:spcPct val="90000"/>
              </a:lnSpc>
              <a:spcBef>
                <a:spcPts val="285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this functional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area, a student</a:t>
            </a:r>
            <a:r>
              <a:rPr dirty="0" sz="2400" spc="-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 create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her  profile,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check, and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upload  assessments.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414" y="1293113"/>
            <a:ext cx="2847340" cy="1292860"/>
          </a:xfrm>
          <a:prstGeom prst="rect">
            <a:avLst/>
          </a:prstGeom>
          <a:solidFill>
            <a:srgbClr val="9BBA58"/>
          </a:solidFill>
          <a:ln w="25907">
            <a:solidFill>
              <a:srgbClr val="C05A39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Professor</a:t>
            </a:r>
            <a:r>
              <a:rPr dirty="0" sz="2400" spc="-15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Area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414" y="2585466"/>
            <a:ext cx="2847340" cy="2738755"/>
          </a:xfrm>
          <a:prstGeom prst="rect">
            <a:avLst/>
          </a:prstGeom>
          <a:solidFill>
            <a:srgbClr val="DEE7D1">
              <a:alpha val="90194"/>
            </a:srgbClr>
          </a:solidFill>
          <a:ln w="25907">
            <a:solidFill>
              <a:srgbClr val="C05A3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58419" marR="112395">
              <a:lnSpc>
                <a:spcPct val="90000"/>
              </a:lnSpc>
              <a:spcBef>
                <a:spcPts val="285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this functional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area,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professor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generate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upload  assignments,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 also check</a:t>
            </a:r>
            <a:r>
              <a:rPr dirty="0" sz="2400" spc="-1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student's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performance.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9009" y="1293113"/>
            <a:ext cx="2847340" cy="1292860"/>
          </a:xfrm>
          <a:prstGeom prst="rect">
            <a:avLst/>
          </a:prstGeom>
          <a:solidFill>
            <a:srgbClr val="9BBA58"/>
          </a:solidFill>
          <a:ln w="25907">
            <a:solidFill>
              <a:srgbClr val="C05A39"/>
            </a:solidFill>
          </a:ln>
        </p:spPr>
        <p:txBody>
          <a:bodyPr wrap="square" lIns="0" tIns="299720" rIns="0" bIns="0" rtlCol="0" vert="horz">
            <a:spAutoFit/>
          </a:bodyPr>
          <a:lstStyle/>
          <a:p>
            <a:pPr marL="1092200" marR="424815" indent="-661670">
              <a:lnSpc>
                <a:spcPts val="2590"/>
              </a:lnSpc>
              <a:spcBef>
                <a:spcPts val="2360"/>
              </a:spcBef>
            </a:pP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Adm</a:t>
            </a:r>
            <a:r>
              <a:rPr dirty="0" sz="2400" spc="5" b="1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nis</a:t>
            </a:r>
            <a:r>
              <a:rPr dirty="0" sz="2400" spc="5" b="1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ra</a:t>
            </a: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or  </a:t>
            </a: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Area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9009" y="2585466"/>
            <a:ext cx="2847340" cy="2738755"/>
          </a:xfrm>
          <a:prstGeom prst="rect">
            <a:avLst/>
          </a:prstGeom>
          <a:solidFill>
            <a:srgbClr val="DEE7D1">
              <a:alpha val="90194"/>
            </a:srgbClr>
          </a:solidFill>
          <a:ln w="25907">
            <a:solidFill>
              <a:srgbClr val="C05A39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59055" marR="482600">
              <a:lnSpc>
                <a:spcPct val="90000"/>
              </a:lnSpc>
              <a:spcBef>
                <a:spcPts val="285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this</a:t>
            </a:r>
            <a:r>
              <a:rPr dirty="0" sz="2400" spc="-7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functional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area, an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administrator is  given control to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configure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manage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 application.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482981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Areas </a:t>
            </a:r>
            <a:r>
              <a:rPr dirty="0" sz="2900" spc="-5"/>
              <a:t>in </a:t>
            </a:r>
            <a:r>
              <a:rPr dirty="0" sz="2900"/>
              <a:t>ASP.NET MVC</a:t>
            </a:r>
            <a:r>
              <a:rPr dirty="0" sz="2900" spc="-105"/>
              <a:t> </a:t>
            </a:r>
            <a:r>
              <a:rPr dirty="0" sz="2900"/>
              <a:t>(3-4)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374394" y="1411300"/>
            <a:ext cx="9066530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900" spc="-5">
                <a:solidFill>
                  <a:srgbClr val="FFFFFF"/>
                </a:solidFill>
                <a:latin typeface="Book Antiqua"/>
                <a:cs typeface="Book Antiqua"/>
              </a:rPr>
              <a:t>procedure </a:t>
            </a:r>
            <a:r>
              <a:rPr dirty="0" sz="2900">
                <a:solidFill>
                  <a:srgbClr val="FFFFFF"/>
                </a:solidFill>
                <a:latin typeface="Book Antiqua"/>
                <a:cs typeface="Book Antiqua"/>
              </a:rPr>
              <a:t>to create an area in </a:t>
            </a:r>
            <a:r>
              <a:rPr dirty="0" sz="29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900" spc="5">
                <a:solidFill>
                  <a:srgbClr val="FFFFFF"/>
                </a:solidFill>
                <a:latin typeface="Book Antiqua"/>
                <a:cs typeface="Book Antiqua"/>
              </a:rPr>
              <a:t>MVC</a:t>
            </a:r>
            <a:r>
              <a:rPr dirty="0" sz="2900" spc="-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Book Antiqua"/>
                <a:cs typeface="Book Antiqua"/>
              </a:rPr>
              <a:t>application</a:t>
            </a:r>
            <a:endParaRPr sz="29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96" y="1240536"/>
            <a:ext cx="1658620" cy="548640"/>
          </a:xfrm>
          <a:custGeom>
            <a:avLst/>
            <a:gdLst/>
            <a:ahLst/>
            <a:cxnLst/>
            <a:rect l="l" t="t" r="r" b="b"/>
            <a:pathLst>
              <a:path w="1658620" h="548639">
                <a:moveTo>
                  <a:pt x="0" y="0"/>
                </a:moveTo>
                <a:lnTo>
                  <a:pt x="0" y="356616"/>
                </a:lnTo>
                <a:lnTo>
                  <a:pt x="829056" y="548640"/>
                </a:lnTo>
                <a:lnTo>
                  <a:pt x="1658112" y="356616"/>
                </a:lnTo>
                <a:lnTo>
                  <a:pt x="1658112" y="192024"/>
                </a:lnTo>
                <a:lnTo>
                  <a:pt x="829056" y="192024"/>
                </a:lnTo>
                <a:lnTo>
                  <a:pt x="0" y="0"/>
                </a:lnTo>
                <a:close/>
              </a:path>
              <a:path w="1658620" h="548639">
                <a:moveTo>
                  <a:pt x="1658112" y="0"/>
                </a:moveTo>
                <a:lnTo>
                  <a:pt x="829056" y="192024"/>
                </a:lnTo>
                <a:lnTo>
                  <a:pt x="1658112" y="192024"/>
                </a:lnTo>
                <a:lnTo>
                  <a:pt x="165811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296" y="1240536"/>
            <a:ext cx="1658620" cy="548640"/>
          </a:xfrm>
          <a:custGeom>
            <a:avLst/>
            <a:gdLst/>
            <a:ahLst/>
            <a:cxnLst/>
            <a:rect l="l" t="t" r="r" b="b"/>
            <a:pathLst>
              <a:path w="1658620" h="548639">
                <a:moveTo>
                  <a:pt x="1658112" y="0"/>
                </a:moveTo>
                <a:lnTo>
                  <a:pt x="1658112" y="356616"/>
                </a:lnTo>
                <a:lnTo>
                  <a:pt x="829056" y="548640"/>
                </a:lnTo>
                <a:lnTo>
                  <a:pt x="0" y="356616"/>
                </a:lnTo>
                <a:lnTo>
                  <a:pt x="0" y="0"/>
                </a:lnTo>
                <a:lnTo>
                  <a:pt x="829056" y="192024"/>
                </a:lnTo>
                <a:lnTo>
                  <a:pt x="1658112" y="0"/>
                </a:lnTo>
                <a:close/>
              </a:path>
            </a:pathLst>
          </a:custGeom>
          <a:ln w="12191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2932" y="1373505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1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0407" y="1240536"/>
            <a:ext cx="10235565" cy="356870"/>
          </a:xfrm>
          <a:custGeom>
            <a:avLst/>
            <a:gdLst/>
            <a:ahLst/>
            <a:cxnLst/>
            <a:rect l="l" t="t" r="r" b="b"/>
            <a:pathLst>
              <a:path w="10235565" h="356869">
                <a:moveTo>
                  <a:pt x="9978643" y="0"/>
                </a:moveTo>
                <a:lnTo>
                  <a:pt x="0" y="0"/>
                </a:lnTo>
                <a:lnTo>
                  <a:pt x="0" y="356616"/>
                </a:lnTo>
                <a:lnTo>
                  <a:pt x="9978643" y="356616"/>
                </a:lnTo>
                <a:lnTo>
                  <a:pt x="10046815" y="354488"/>
                </a:lnTo>
                <a:lnTo>
                  <a:pt x="10108089" y="348488"/>
                </a:lnTo>
                <a:lnTo>
                  <a:pt x="10160015" y="339185"/>
                </a:lnTo>
                <a:lnTo>
                  <a:pt x="10200141" y="327152"/>
                </a:lnTo>
                <a:lnTo>
                  <a:pt x="10235184" y="297180"/>
                </a:lnTo>
                <a:lnTo>
                  <a:pt x="10235184" y="59436"/>
                </a:lnTo>
                <a:lnTo>
                  <a:pt x="10200141" y="29464"/>
                </a:lnTo>
                <a:lnTo>
                  <a:pt x="10160015" y="17430"/>
                </a:lnTo>
                <a:lnTo>
                  <a:pt x="10108089" y="8128"/>
                </a:lnTo>
                <a:lnTo>
                  <a:pt x="10046815" y="2127"/>
                </a:lnTo>
                <a:lnTo>
                  <a:pt x="99786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40407" y="1240536"/>
            <a:ext cx="10235565" cy="356870"/>
          </a:xfrm>
          <a:custGeom>
            <a:avLst/>
            <a:gdLst/>
            <a:ahLst/>
            <a:cxnLst/>
            <a:rect l="l" t="t" r="r" b="b"/>
            <a:pathLst>
              <a:path w="10235565" h="356869">
                <a:moveTo>
                  <a:pt x="10235184" y="59436"/>
                </a:moveTo>
                <a:lnTo>
                  <a:pt x="10235184" y="297180"/>
                </a:lnTo>
                <a:lnTo>
                  <a:pt x="10226014" y="312959"/>
                </a:lnTo>
                <a:lnTo>
                  <a:pt x="10160015" y="339185"/>
                </a:lnTo>
                <a:lnTo>
                  <a:pt x="10108089" y="348488"/>
                </a:lnTo>
                <a:lnTo>
                  <a:pt x="10046815" y="354488"/>
                </a:lnTo>
                <a:lnTo>
                  <a:pt x="9978643" y="356616"/>
                </a:lnTo>
                <a:lnTo>
                  <a:pt x="0" y="356616"/>
                </a:lnTo>
                <a:lnTo>
                  <a:pt x="0" y="0"/>
                </a:lnTo>
                <a:lnTo>
                  <a:pt x="9978643" y="0"/>
                </a:lnTo>
                <a:lnTo>
                  <a:pt x="10046815" y="2127"/>
                </a:lnTo>
                <a:lnTo>
                  <a:pt x="10108089" y="8128"/>
                </a:lnTo>
                <a:lnTo>
                  <a:pt x="10160015" y="17430"/>
                </a:lnTo>
                <a:lnTo>
                  <a:pt x="10200141" y="29464"/>
                </a:lnTo>
                <a:lnTo>
                  <a:pt x="10226014" y="43656"/>
                </a:lnTo>
                <a:lnTo>
                  <a:pt x="10235184" y="59436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5432" y="1277493"/>
            <a:ext cx="46799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Book Antiqua"/>
                <a:cs typeface="Book Antiqua"/>
              </a:rPr>
              <a:t>In the </a:t>
            </a:r>
            <a:r>
              <a:rPr dirty="0" sz="1400" spc="-5" b="1">
                <a:latin typeface="Book Antiqua"/>
                <a:cs typeface="Book Antiqua"/>
              </a:rPr>
              <a:t>Solution Explorer </a:t>
            </a:r>
            <a:r>
              <a:rPr dirty="0" sz="1400">
                <a:latin typeface="Book Antiqua"/>
                <a:cs typeface="Book Antiqua"/>
              </a:rPr>
              <a:t>view, right-click </a:t>
            </a:r>
            <a:r>
              <a:rPr dirty="0" sz="1400" spc="-5">
                <a:latin typeface="Book Antiqua"/>
                <a:cs typeface="Book Antiqua"/>
              </a:rPr>
              <a:t>the project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name.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96" y="1729739"/>
            <a:ext cx="1658620" cy="548640"/>
          </a:xfrm>
          <a:custGeom>
            <a:avLst/>
            <a:gdLst/>
            <a:ahLst/>
            <a:cxnLst/>
            <a:rect l="l" t="t" r="r" b="b"/>
            <a:pathLst>
              <a:path w="1658620" h="548639">
                <a:moveTo>
                  <a:pt x="0" y="0"/>
                </a:moveTo>
                <a:lnTo>
                  <a:pt x="0" y="356616"/>
                </a:lnTo>
                <a:lnTo>
                  <a:pt x="829056" y="548640"/>
                </a:lnTo>
                <a:lnTo>
                  <a:pt x="1658112" y="356616"/>
                </a:lnTo>
                <a:lnTo>
                  <a:pt x="1658112" y="192024"/>
                </a:lnTo>
                <a:lnTo>
                  <a:pt x="829056" y="192024"/>
                </a:lnTo>
                <a:lnTo>
                  <a:pt x="0" y="0"/>
                </a:lnTo>
                <a:close/>
              </a:path>
              <a:path w="1658620" h="548639">
                <a:moveTo>
                  <a:pt x="1658112" y="0"/>
                </a:moveTo>
                <a:lnTo>
                  <a:pt x="829056" y="192024"/>
                </a:lnTo>
                <a:lnTo>
                  <a:pt x="1658112" y="192024"/>
                </a:lnTo>
                <a:lnTo>
                  <a:pt x="165811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96" y="1729739"/>
            <a:ext cx="1658620" cy="548640"/>
          </a:xfrm>
          <a:custGeom>
            <a:avLst/>
            <a:gdLst/>
            <a:ahLst/>
            <a:cxnLst/>
            <a:rect l="l" t="t" r="r" b="b"/>
            <a:pathLst>
              <a:path w="1658620" h="548639">
                <a:moveTo>
                  <a:pt x="1658112" y="0"/>
                </a:moveTo>
                <a:lnTo>
                  <a:pt x="1658112" y="356616"/>
                </a:lnTo>
                <a:lnTo>
                  <a:pt x="829056" y="548640"/>
                </a:lnTo>
                <a:lnTo>
                  <a:pt x="0" y="356616"/>
                </a:lnTo>
                <a:lnTo>
                  <a:pt x="0" y="0"/>
                </a:lnTo>
                <a:lnTo>
                  <a:pt x="829056" y="192024"/>
                </a:lnTo>
                <a:lnTo>
                  <a:pt x="1658112" y="0"/>
                </a:lnTo>
                <a:close/>
              </a:path>
            </a:pathLst>
          </a:custGeom>
          <a:ln w="12191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52322" y="1863089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0407" y="1729739"/>
            <a:ext cx="10235565" cy="356870"/>
          </a:xfrm>
          <a:custGeom>
            <a:avLst/>
            <a:gdLst/>
            <a:ahLst/>
            <a:cxnLst/>
            <a:rect l="l" t="t" r="r" b="b"/>
            <a:pathLst>
              <a:path w="10235565" h="356869">
                <a:moveTo>
                  <a:pt x="9978643" y="0"/>
                </a:moveTo>
                <a:lnTo>
                  <a:pt x="0" y="0"/>
                </a:lnTo>
                <a:lnTo>
                  <a:pt x="0" y="356616"/>
                </a:lnTo>
                <a:lnTo>
                  <a:pt x="9978643" y="356616"/>
                </a:lnTo>
                <a:lnTo>
                  <a:pt x="10046815" y="354488"/>
                </a:lnTo>
                <a:lnTo>
                  <a:pt x="10108089" y="348488"/>
                </a:lnTo>
                <a:lnTo>
                  <a:pt x="10160015" y="339185"/>
                </a:lnTo>
                <a:lnTo>
                  <a:pt x="10200141" y="327152"/>
                </a:lnTo>
                <a:lnTo>
                  <a:pt x="10235184" y="297180"/>
                </a:lnTo>
                <a:lnTo>
                  <a:pt x="10235184" y="59436"/>
                </a:lnTo>
                <a:lnTo>
                  <a:pt x="10200141" y="29464"/>
                </a:lnTo>
                <a:lnTo>
                  <a:pt x="10160015" y="17430"/>
                </a:lnTo>
                <a:lnTo>
                  <a:pt x="10108089" y="8128"/>
                </a:lnTo>
                <a:lnTo>
                  <a:pt x="10046815" y="2127"/>
                </a:lnTo>
                <a:lnTo>
                  <a:pt x="99786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40407" y="1729739"/>
            <a:ext cx="10235565" cy="356870"/>
          </a:xfrm>
          <a:custGeom>
            <a:avLst/>
            <a:gdLst/>
            <a:ahLst/>
            <a:cxnLst/>
            <a:rect l="l" t="t" r="r" b="b"/>
            <a:pathLst>
              <a:path w="10235565" h="356869">
                <a:moveTo>
                  <a:pt x="10235184" y="59436"/>
                </a:moveTo>
                <a:lnTo>
                  <a:pt x="10235184" y="297180"/>
                </a:lnTo>
                <a:lnTo>
                  <a:pt x="10226014" y="312959"/>
                </a:lnTo>
                <a:lnTo>
                  <a:pt x="10160015" y="339185"/>
                </a:lnTo>
                <a:lnTo>
                  <a:pt x="10108089" y="348488"/>
                </a:lnTo>
                <a:lnTo>
                  <a:pt x="10046815" y="354488"/>
                </a:lnTo>
                <a:lnTo>
                  <a:pt x="9978643" y="356616"/>
                </a:lnTo>
                <a:lnTo>
                  <a:pt x="0" y="356616"/>
                </a:lnTo>
                <a:lnTo>
                  <a:pt x="0" y="0"/>
                </a:lnTo>
                <a:lnTo>
                  <a:pt x="9978643" y="0"/>
                </a:lnTo>
                <a:lnTo>
                  <a:pt x="10046815" y="2127"/>
                </a:lnTo>
                <a:lnTo>
                  <a:pt x="10108089" y="8128"/>
                </a:lnTo>
                <a:lnTo>
                  <a:pt x="10160015" y="17430"/>
                </a:lnTo>
                <a:lnTo>
                  <a:pt x="10200141" y="29464"/>
                </a:lnTo>
                <a:lnTo>
                  <a:pt x="10226014" y="43656"/>
                </a:lnTo>
                <a:lnTo>
                  <a:pt x="10235184" y="59436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05432" y="1766392"/>
            <a:ext cx="15760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Book Antiqua"/>
                <a:cs typeface="Book Antiqua"/>
              </a:rPr>
              <a:t>Select </a:t>
            </a:r>
            <a:r>
              <a:rPr dirty="0" sz="1400" b="1">
                <a:latin typeface="Book Antiqua"/>
                <a:cs typeface="Book Antiqua"/>
              </a:rPr>
              <a:t>Add </a:t>
            </a:r>
            <a:r>
              <a:rPr dirty="0" sz="1400" spc="5" b="1">
                <a:latin typeface="Wingdings"/>
                <a:cs typeface="Wingdings"/>
              </a:rPr>
              <a:t></a:t>
            </a:r>
            <a:r>
              <a:rPr dirty="0" sz="1400" spc="-10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Book Antiqua"/>
                <a:cs typeface="Book Antiqua"/>
              </a:rPr>
              <a:t>Area</a:t>
            </a:r>
            <a:r>
              <a:rPr dirty="0" sz="1400" spc="5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296" y="2218944"/>
            <a:ext cx="1658620" cy="550545"/>
          </a:xfrm>
          <a:custGeom>
            <a:avLst/>
            <a:gdLst/>
            <a:ahLst/>
            <a:cxnLst/>
            <a:rect l="l" t="t" r="r" b="b"/>
            <a:pathLst>
              <a:path w="1658620" h="550544">
                <a:moveTo>
                  <a:pt x="0" y="0"/>
                </a:moveTo>
                <a:lnTo>
                  <a:pt x="0" y="357632"/>
                </a:lnTo>
                <a:lnTo>
                  <a:pt x="829056" y="550164"/>
                </a:lnTo>
                <a:lnTo>
                  <a:pt x="1658112" y="357632"/>
                </a:lnTo>
                <a:lnTo>
                  <a:pt x="1658112" y="192532"/>
                </a:lnTo>
                <a:lnTo>
                  <a:pt x="829056" y="192532"/>
                </a:lnTo>
                <a:lnTo>
                  <a:pt x="0" y="0"/>
                </a:lnTo>
                <a:close/>
              </a:path>
              <a:path w="1658620" h="550544">
                <a:moveTo>
                  <a:pt x="1658112" y="0"/>
                </a:moveTo>
                <a:lnTo>
                  <a:pt x="829056" y="192532"/>
                </a:lnTo>
                <a:lnTo>
                  <a:pt x="1658112" y="192532"/>
                </a:lnTo>
                <a:lnTo>
                  <a:pt x="165811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296" y="2218944"/>
            <a:ext cx="1658620" cy="550545"/>
          </a:xfrm>
          <a:custGeom>
            <a:avLst/>
            <a:gdLst/>
            <a:ahLst/>
            <a:cxnLst/>
            <a:rect l="l" t="t" r="r" b="b"/>
            <a:pathLst>
              <a:path w="1658620" h="550544">
                <a:moveTo>
                  <a:pt x="1658112" y="0"/>
                </a:moveTo>
                <a:lnTo>
                  <a:pt x="1658112" y="357632"/>
                </a:lnTo>
                <a:lnTo>
                  <a:pt x="829056" y="550164"/>
                </a:lnTo>
                <a:lnTo>
                  <a:pt x="0" y="357632"/>
                </a:lnTo>
                <a:lnTo>
                  <a:pt x="0" y="0"/>
                </a:lnTo>
                <a:lnTo>
                  <a:pt x="829056" y="192532"/>
                </a:lnTo>
                <a:lnTo>
                  <a:pt x="1658112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2932" y="2352294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3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40407" y="2218944"/>
            <a:ext cx="10235565" cy="356870"/>
          </a:xfrm>
          <a:custGeom>
            <a:avLst/>
            <a:gdLst/>
            <a:ahLst/>
            <a:cxnLst/>
            <a:rect l="l" t="t" r="r" b="b"/>
            <a:pathLst>
              <a:path w="10235565" h="356869">
                <a:moveTo>
                  <a:pt x="9978643" y="0"/>
                </a:moveTo>
                <a:lnTo>
                  <a:pt x="0" y="0"/>
                </a:lnTo>
                <a:lnTo>
                  <a:pt x="0" y="356616"/>
                </a:lnTo>
                <a:lnTo>
                  <a:pt x="9978643" y="356616"/>
                </a:lnTo>
                <a:lnTo>
                  <a:pt x="10046815" y="354488"/>
                </a:lnTo>
                <a:lnTo>
                  <a:pt x="10108089" y="348488"/>
                </a:lnTo>
                <a:lnTo>
                  <a:pt x="10160015" y="339185"/>
                </a:lnTo>
                <a:lnTo>
                  <a:pt x="10200141" y="327152"/>
                </a:lnTo>
                <a:lnTo>
                  <a:pt x="10235184" y="297180"/>
                </a:lnTo>
                <a:lnTo>
                  <a:pt x="10235184" y="59436"/>
                </a:lnTo>
                <a:lnTo>
                  <a:pt x="10200141" y="29464"/>
                </a:lnTo>
                <a:lnTo>
                  <a:pt x="10160015" y="17430"/>
                </a:lnTo>
                <a:lnTo>
                  <a:pt x="10108089" y="8128"/>
                </a:lnTo>
                <a:lnTo>
                  <a:pt x="10046815" y="2127"/>
                </a:lnTo>
                <a:lnTo>
                  <a:pt x="99786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0407" y="2218944"/>
            <a:ext cx="10235565" cy="356870"/>
          </a:xfrm>
          <a:custGeom>
            <a:avLst/>
            <a:gdLst/>
            <a:ahLst/>
            <a:cxnLst/>
            <a:rect l="l" t="t" r="r" b="b"/>
            <a:pathLst>
              <a:path w="10235565" h="356869">
                <a:moveTo>
                  <a:pt x="10235184" y="59436"/>
                </a:moveTo>
                <a:lnTo>
                  <a:pt x="10235184" y="297180"/>
                </a:lnTo>
                <a:lnTo>
                  <a:pt x="10226014" y="312959"/>
                </a:lnTo>
                <a:lnTo>
                  <a:pt x="10160015" y="339185"/>
                </a:lnTo>
                <a:lnTo>
                  <a:pt x="10108089" y="348488"/>
                </a:lnTo>
                <a:lnTo>
                  <a:pt x="10046815" y="354488"/>
                </a:lnTo>
                <a:lnTo>
                  <a:pt x="9978643" y="356616"/>
                </a:lnTo>
                <a:lnTo>
                  <a:pt x="0" y="356616"/>
                </a:lnTo>
                <a:lnTo>
                  <a:pt x="0" y="0"/>
                </a:lnTo>
                <a:lnTo>
                  <a:pt x="9978643" y="0"/>
                </a:lnTo>
                <a:lnTo>
                  <a:pt x="10046815" y="2127"/>
                </a:lnTo>
                <a:lnTo>
                  <a:pt x="10108089" y="8128"/>
                </a:lnTo>
                <a:lnTo>
                  <a:pt x="10160015" y="17430"/>
                </a:lnTo>
                <a:lnTo>
                  <a:pt x="10200141" y="29464"/>
                </a:lnTo>
                <a:lnTo>
                  <a:pt x="10226014" y="43656"/>
                </a:lnTo>
                <a:lnTo>
                  <a:pt x="10235184" y="59436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05432" y="2256282"/>
            <a:ext cx="95561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Book Antiqua"/>
                <a:cs typeface="Book Antiqua"/>
              </a:rPr>
              <a:t>Name the area, </a:t>
            </a:r>
            <a:r>
              <a:rPr dirty="0" sz="1400">
                <a:latin typeface="Book Antiqua"/>
                <a:cs typeface="Book Antiqua"/>
              </a:rPr>
              <a:t>for </a:t>
            </a:r>
            <a:r>
              <a:rPr dirty="0" sz="1400" spc="-5">
                <a:latin typeface="Book Antiqua"/>
                <a:cs typeface="Book Antiqua"/>
              </a:rPr>
              <a:t>example, </a:t>
            </a:r>
            <a:r>
              <a:rPr dirty="0" sz="1400" spc="-5" b="1">
                <a:latin typeface="Book Antiqua"/>
                <a:cs typeface="Book Antiqua"/>
              </a:rPr>
              <a:t>'Student'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then </a:t>
            </a:r>
            <a:r>
              <a:rPr dirty="0" sz="1400">
                <a:latin typeface="Book Antiqua"/>
                <a:cs typeface="Book Antiqua"/>
              </a:rPr>
              <a:t>click </a:t>
            </a:r>
            <a:r>
              <a:rPr dirty="0" sz="1400" spc="-5" b="1">
                <a:latin typeface="Book Antiqua"/>
                <a:cs typeface="Book Antiqua"/>
              </a:rPr>
              <a:t>Add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The </a:t>
            </a:r>
            <a:r>
              <a:rPr dirty="0" sz="1400" b="1">
                <a:latin typeface="Book Antiqua"/>
                <a:cs typeface="Book Antiqua"/>
              </a:rPr>
              <a:t>Areas </a:t>
            </a:r>
            <a:r>
              <a:rPr dirty="0" sz="1400">
                <a:latin typeface="Book Antiqua"/>
                <a:cs typeface="Book Antiqua"/>
              </a:rPr>
              <a:t>folder with a sub-folder for </a:t>
            </a:r>
            <a:r>
              <a:rPr dirty="0" sz="1400" spc="-5">
                <a:latin typeface="Book Antiqua"/>
                <a:cs typeface="Book Antiqua"/>
              </a:rPr>
              <a:t>Student </a:t>
            </a:r>
            <a:r>
              <a:rPr dirty="0" sz="1400">
                <a:latin typeface="Book Antiqua"/>
                <a:cs typeface="Book Antiqua"/>
              </a:rPr>
              <a:t>Area is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created.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296" y="2726435"/>
            <a:ext cx="1658620" cy="550545"/>
          </a:xfrm>
          <a:custGeom>
            <a:avLst/>
            <a:gdLst/>
            <a:ahLst/>
            <a:cxnLst/>
            <a:rect l="l" t="t" r="r" b="b"/>
            <a:pathLst>
              <a:path w="1658620" h="550545">
                <a:moveTo>
                  <a:pt x="0" y="0"/>
                </a:moveTo>
                <a:lnTo>
                  <a:pt x="0" y="357632"/>
                </a:lnTo>
                <a:lnTo>
                  <a:pt x="829056" y="550164"/>
                </a:lnTo>
                <a:lnTo>
                  <a:pt x="1658112" y="357632"/>
                </a:lnTo>
                <a:lnTo>
                  <a:pt x="1658112" y="192532"/>
                </a:lnTo>
                <a:lnTo>
                  <a:pt x="829056" y="192532"/>
                </a:lnTo>
                <a:lnTo>
                  <a:pt x="0" y="0"/>
                </a:lnTo>
                <a:close/>
              </a:path>
              <a:path w="1658620" h="550545">
                <a:moveTo>
                  <a:pt x="1658112" y="0"/>
                </a:moveTo>
                <a:lnTo>
                  <a:pt x="829056" y="192532"/>
                </a:lnTo>
                <a:lnTo>
                  <a:pt x="1658112" y="192532"/>
                </a:lnTo>
                <a:lnTo>
                  <a:pt x="165811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96" y="2726435"/>
            <a:ext cx="1658620" cy="550545"/>
          </a:xfrm>
          <a:custGeom>
            <a:avLst/>
            <a:gdLst/>
            <a:ahLst/>
            <a:cxnLst/>
            <a:rect l="l" t="t" r="r" b="b"/>
            <a:pathLst>
              <a:path w="1658620" h="550545">
                <a:moveTo>
                  <a:pt x="1658112" y="0"/>
                </a:moveTo>
                <a:lnTo>
                  <a:pt x="1658112" y="357632"/>
                </a:lnTo>
                <a:lnTo>
                  <a:pt x="829056" y="550164"/>
                </a:lnTo>
                <a:lnTo>
                  <a:pt x="0" y="357632"/>
                </a:lnTo>
                <a:lnTo>
                  <a:pt x="0" y="0"/>
                </a:lnTo>
                <a:lnTo>
                  <a:pt x="829056" y="192532"/>
                </a:lnTo>
                <a:lnTo>
                  <a:pt x="1658112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52322" y="2860039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4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81555" y="2645664"/>
            <a:ext cx="10236835" cy="472440"/>
          </a:xfrm>
          <a:custGeom>
            <a:avLst/>
            <a:gdLst/>
            <a:ahLst/>
            <a:cxnLst/>
            <a:rect l="l" t="t" r="r" b="b"/>
            <a:pathLst>
              <a:path w="10236835" h="472439">
                <a:moveTo>
                  <a:pt x="9953752" y="0"/>
                </a:moveTo>
                <a:lnTo>
                  <a:pt x="0" y="0"/>
                </a:lnTo>
                <a:lnTo>
                  <a:pt x="0" y="472439"/>
                </a:lnTo>
                <a:lnTo>
                  <a:pt x="9953752" y="472439"/>
                </a:lnTo>
                <a:lnTo>
                  <a:pt x="10018651" y="470357"/>
                </a:lnTo>
                <a:lnTo>
                  <a:pt x="10078217" y="464427"/>
                </a:lnTo>
                <a:lnTo>
                  <a:pt x="10130753" y="455125"/>
                </a:lnTo>
                <a:lnTo>
                  <a:pt x="10174566" y="442925"/>
                </a:lnTo>
                <a:lnTo>
                  <a:pt x="10229238" y="411737"/>
                </a:lnTo>
                <a:lnTo>
                  <a:pt x="10236708" y="393699"/>
                </a:lnTo>
                <a:lnTo>
                  <a:pt x="10236708" y="78739"/>
                </a:lnTo>
                <a:lnTo>
                  <a:pt x="10207959" y="44135"/>
                </a:lnTo>
                <a:lnTo>
                  <a:pt x="10130753" y="17314"/>
                </a:lnTo>
                <a:lnTo>
                  <a:pt x="10078217" y="8012"/>
                </a:lnTo>
                <a:lnTo>
                  <a:pt x="10018651" y="2082"/>
                </a:lnTo>
                <a:lnTo>
                  <a:pt x="99537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81555" y="2645664"/>
            <a:ext cx="10236835" cy="472440"/>
          </a:xfrm>
          <a:custGeom>
            <a:avLst/>
            <a:gdLst/>
            <a:ahLst/>
            <a:cxnLst/>
            <a:rect l="l" t="t" r="r" b="b"/>
            <a:pathLst>
              <a:path w="10236835" h="472439">
                <a:moveTo>
                  <a:pt x="10236708" y="78739"/>
                </a:moveTo>
                <a:lnTo>
                  <a:pt x="10236708" y="393699"/>
                </a:lnTo>
                <a:lnTo>
                  <a:pt x="10229238" y="411737"/>
                </a:lnTo>
                <a:lnTo>
                  <a:pt x="10174566" y="442925"/>
                </a:lnTo>
                <a:lnTo>
                  <a:pt x="10130753" y="455125"/>
                </a:lnTo>
                <a:lnTo>
                  <a:pt x="10078217" y="464427"/>
                </a:lnTo>
                <a:lnTo>
                  <a:pt x="10018651" y="470357"/>
                </a:lnTo>
                <a:lnTo>
                  <a:pt x="9953752" y="472439"/>
                </a:lnTo>
                <a:lnTo>
                  <a:pt x="0" y="472439"/>
                </a:lnTo>
                <a:lnTo>
                  <a:pt x="0" y="0"/>
                </a:lnTo>
                <a:lnTo>
                  <a:pt x="9953752" y="0"/>
                </a:lnTo>
                <a:lnTo>
                  <a:pt x="10018651" y="2082"/>
                </a:lnTo>
                <a:lnTo>
                  <a:pt x="10078217" y="8012"/>
                </a:lnTo>
                <a:lnTo>
                  <a:pt x="10130753" y="17314"/>
                </a:lnTo>
                <a:lnTo>
                  <a:pt x="10174566" y="29514"/>
                </a:lnTo>
                <a:lnTo>
                  <a:pt x="10229238" y="60702"/>
                </a:lnTo>
                <a:lnTo>
                  <a:pt x="10236708" y="78739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47469" y="2740532"/>
            <a:ext cx="5454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Book Antiqua"/>
                <a:cs typeface="Book Antiqua"/>
              </a:rPr>
              <a:t>Follow steps </a:t>
            </a:r>
            <a:r>
              <a:rPr dirty="0" sz="1400">
                <a:latin typeface="Book Antiqua"/>
                <a:cs typeface="Book Antiqua"/>
              </a:rPr>
              <a:t>1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3 and create Areas for Professor and</a:t>
            </a:r>
            <a:r>
              <a:rPr dirty="0" sz="1400" spc="-7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Administrator.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96" y="3215639"/>
            <a:ext cx="1658620" cy="550545"/>
          </a:xfrm>
          <a:custGeom>
            <a:avLst/>
            <a:gdLst/>
            <a:ahLst/>
            <a:cxnLst/>
            <a:rect l="l" t="t" r="r" b="b"/>
            <a:pathLst>
              <a:path w="1658620" h="550545">
                <a:moveTo>
                  <a:pt x="0" y="0"/>
                </a:moveTo>
                <a:lnTo>
                  <a:pt x="0" y="357632"/>
                </a:lnTo>
                <a:lnTo>
                  <a:pt x="829056" y="550164"/>
                </a:lnTo>
                <a:lnTo>
                  <a:pt x="1658112" y="357632"/>
                </a:lnTo>
                <a:lnTo>
                  <a:pt x="1658112" y="192532"/>
                </a:lnTo>
                <a:lnTo>
                  <a:pt x="829056" y="192532"/>
                </a:lnTo>
                <a:lnTo>
                  <a:pt x="0" y="0"/>
                </a:lnTo>
                <a:close/>
              </a:path>
              <a:path w="1658620" h="550545">
                <a:moveTo>
                  <a:pt x="1658112" y="0"/>
                </a:moveTo>
                <a:lnTo>
                  <a:pt x="829056" y="192532"/>
                </a:lnTo>
                <a:lnTo>
                  <a:pt x="1658112" y="192532"/>
                </a:lnTo>
                <a:lnTo>
                  <a:pt x="1658112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296" y="3215639"/>
            <a:ext cx="1658620" cy="550545"/>
          </a:xfrm>
          <a:custGeom>
            <a:avLst/>
            <a:gdLst/>
            <a:ahLst/>
            <a:cxnLst/>
            <a:rect l="l" t="t" r="r" b="b"/>
            <a:pathLst>
              <a:path w="1658620" h="550545">
                <a:moveTo>
                  <a:pt x="1658112" y="0"/>
                </a:moveTo>
                <a:lnTo>
                  <a:pt x="1658112" y="357632"/>
                </a:lnTo>
                <a:lnTo>
                  <a:pt x="829056" y="550164"/>
                </a:lnTo>
                <a:lnTo>
                  <a:pt x="0" y="357632"/>
                </a:lnTo>
                <a:lnTo>
                  <a:pt x="0" y="0"/>
                </a:lnTo>
                <a:lnTo>
                  <a:pt x="829056" y="192532"/>
                </a:lnTo>
                <a:lnTo>
                  <a:pt x="1658112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52932" y="3348939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5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81555" y="3214116"/>
            <a:ext cx="10236835" cy="455930"/>
          </a:xfrm>
          <a:custGeom>
            <a:avLst/>
            <a:gdLst/>
            <a:ahLst/>
            <a:cxnLst/>
            <a:rect l="l" t="t" r="r" b="b"/>
            <a:pathLst>
              <a:path w="10236835" h="455929">
                <a:moveTo>
                  <a:pt x="9980041" y="0"/>
                </a:moveTo>
                <a:lnTo>
                  <a:pt x="0" y="0"/>
                </a:lnTo>
                <a:lnTo>
                  <a:pt x="0" y="455676"/>
                </a:lnTo>
                <a:lnTo>
                  <a:pt x="9980041" y="455676"/>
                </a:lnTo>
                <a:lnTo>
                  <a:pt x="10048265" y="452960"/>
                </a:lnTo>
                <a:lnTo>
                  <a:pt x="10109576" y="445299"/>
                </a:lnTo>
                <a:lnTo>
                  <a:pt x="10161524" y="433419"/>
                </a:lnTo>
                <a:lnTo>
                  <a:pt x="10201660" y="418046"/>
                </a:lnTo>
                <a:lnTo>
                  <a:pt x="10236708" y="379730"/>
                </a:lnTo>
                <a:lnTo>
                  <a:pt x="10236708" y="75946"/>
                </a:lnTo>
                <a:lnTo>
                  <a:pt x="10201660" y="37629"/>
                </a:lnTo>
                <a:lnTo>
                  <a:pt x="10161524" y="22256"/>
                </a:lnTo>
                <a:lnTo>
                  <a:pt x="10109576" y="10376"/>
                </a:lnTo>
                <a:lnTo>
                  <a:pt x="10048265" y="2715"/>
                </a:lnTo>
                <a:lnTo>
                  <a:pt x="998004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81555" y="3214116"/>
            <a:ext cx="10236835" cy="455930"/>
          </a:xfrm>
          <a:custGeom>
            <a:avLst/>
            <a:gdLst/>
            <a:ahLst/>
            <a:cxnLst/>
            <a:rect l="l" t="t" r="r" b="b"/>
            <a:pathLst>
              <a:path w="10236835" h="455929">
                <a:moveTo>
                  <a:pt x="10236708" y="75946"/>
                </a:moveTo>
                <a:lnTo>
                  <a:pt x="10236708" y="379730"/>
                </a:lnTo>
                <a:lnTo>
                  <a:pt x="10227538" y="399907"/>
                </a:lnTo>
                <a:lnTo>
                  <a:pt x="10161524" y="433419"/>
                </a:lnTo>
                <a:lnTo>
                  <a:pt x="10109576" y="445299"/>
                </a:lnTo>
                <a:lnTo>
                  <a:pt x="10048265" y="452960"/>
                </a:lnTo>
                <a:lnTo>
                  <a:pt x="9980041" y="455676"/>
                </a:lnTo>
                <a:lnTo>
                  <a:pt x="0" y="455676"/>
                </a:lnTo>
                <a:lnTo>
                  <a:pt x="0" y="0"/>
                </a:lnTo>
                <a:lnTo>
                  <a:pt x="9980041" y="0"/>
                </a:lnTo>
                <a:lnTo>
                  <a:pt x="10048265" y="2715"/>
                </a:lnTo>
                <a:lnTo>
                  <a:pt x="10109576" y="10376"/>
                </a:lnTo>
                <a:lnTo>
                  <a:pt x="10161524" y="22256"/>
                </a:lnTo>
                <a:lnTo>
                  <a:pt x="10201660" y="37629"/>
                </a:lnTo>
                <a:lnTo>
                  <a:pt x="10227538" y="55768"/>
                </a:lnTo>
                <a:lnTo>
                  <a:pt x="10236708" y="75946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47469" y="3298697"/>
            <a:ext cx="64655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Book Antiqua"/>
                <a:cs typeface="Book Antiqua"/>
              </a:rPr>
              <a:t>Go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 spc="-5" b="1">
                <a:latin typeface="Courier New"/>
                <a:cs typeface="Courier New"/>
              </a:rPr>
              <a:t>Global.asax.cs </a:t>
            </a:r>
            <a:r>
              <a:rPr dirty="0" sz="1400">
                <a:latin typeface="Book Antiqua"/>
                <a:cs typeface="Book Antiqua"/>
              </a:rPr>
              <a:t>file and observe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>
                <a:latin typeface="Courier New"/>
                <a:cs typeface="Courier New"/>
              </a:rPr>
              <a:t>Application_Start()</a:t>
            </a:r>
            <a:r>
              <a:rPr dirty="0" sz="1400" spc="-100">
                <a:latin typeface="Courier New"/>
                <a:cs typeface="Courier New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method.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296" y="4047744"/>
            <a:ext cx="1614170" cy="605155"/>
          </a:xfrm>
          <a:custGeom>
            <a:avLst/>
            <a:gdLst/>
            <a:ahLst/>
            <a:cxnLst/>
            <a:rect l="l" t="t" r="r" b="b"/>
            <a:pathLst>
              <a:path w="1614170" h="605154">
                <a:moveTo>
                  <a:pt x="0" y="0"/>
                </a:moveTo>
                <a:lnTo>
                  <a:pt x="0" y="393318"/>
                </a:lnTo>
                <a:lnTo>
                  <a:pt x="806958" y="605027"/>
                </a:lnTo>
                <a:lnTo>
                  <a:pt x="1613916" y="393318"/>
                </a:lnTo>
                <a:lnTo>
                  <a:pt x="1613916" y="211708"/>
                </a:lnTo>
                <a:lnTo>
                  <a:pt x="806958" y="211708"/>
                </a:lnTo>
                <a:lnTo>
                  <a:pt x="0" y="0"/>
                </a:lnTo>
                <a:close/>
              </a:path>
              <a:path w="1614170" h="605154">
                <a:moveTo>
                  <a:pt x="1613916" y="0"/>
                </a:moveTo>
                <a:lnTo>
                  <a:pt x="806958" y="211708"/>
                </a:lnTo>
                <a:lnTo>
                  <a:pt x="1613916" y="211708"/>
                </a:lnTo>
                <a:lnTo>
                  <a:pt x="1613916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296" y="4047744"/>
            <a:ext cx="1614170" cy="605155"/>
          </a:xfrm>
          <a:custGeom>
            <a:avLst/>
            <a:gdLst/>
            <a:ahLst/>
            <a:cxnLst/>
            <a:rect l="l" t="t" r="r" b="b"/>
            <a:pathLst>
              <a:path w="1614170" h="605154">
                <a:moveTo>
                  <a:pt x="1613916" y="0"/>
                </a:moveTo>
                <a:lnTo>
                  <a:pt x="1613916" y="393318"/>
                </a:lnTo>
                <a:lnTo>
                  <a:pt x="806958" y="605027"/>
                </a:lnTo>
                <a:lnTo>
                  <a:pt x="0" y="393318"/>
                </a:lnTo>
                <a:lnTo>
                  <a:pt x="0" y="0"/>
                </a:lnTo>
                <a:lnTo>
                  <a:pt x="806958" y="211708"/>
                </a:lnTo>
                <a:lnTo>
                  <a:pt x="1613916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31291" y="4209415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6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96211" y="3889247"/>
            <a:ext cx="10279380" cy="1108075"/>
          </a:xfrm>
          <a:custGeom>
            <a:avLst/>
            <a:gdLst/>
            <a:ahLst/>
            <a:cxnLst/>
            <a:rect l="l" t="t" r="r" b="b"/>
            <a:pathLst>
              <a:path w="10279380" h="1108075">
                <a:moveTo>
                  <a:pt x="9717913" y="0"/>
                </a:moveTo>
                <a:lnTo>
                  <a:pt x="0" y="0"/>
                </a:lnTo>
                <a:lnTo>
                  <a:pt x="0" y="1107948"/>
                </a:lnTo>
                <a:lnTo>
                  <a:pt x="9717913" y="1107948"/>
                </a:lnTo>
                <a:lnTo>
                  <a:pt x="9788350" y="1106509"/>
                </a:lnTo>
                <a:lnTo>
                  <a:pt x="9856175" y="1102308"/>
                </a:lnTo>
                <a:lnTo>
                  <a:pt x="9920860" y="1095518"/>
                </a:lnTo>
                <a:lnTo>
                  <a:pt x="9981881" y="1086311"/>
                </a:lnTo>
                <a:lnTo>
                  <a:pt x="10038710" y="1074862"/>
                </a:lnTo>
                <a:lnTo>
                  <a:pt x="10090823" y="1061343"/>
                </a:lnTo>
                <a:lnTo>
                  <a:pt x="10137693" y="1045927"/>
                </a:lnTo>
                <a:lnTo>
                  <a:pt x="10178795" y="1028787"/>
                </a:lnTo>
                <a:lnTo>
                  <a:pt x="10213604" y="1010097"/>
                </a:lnTo>
                <a:lnTo>
                  <a:pt x="10262234" y="968756"/>
                </a:lnTo>
                <a:lnTo>
                  <a:pt x="10279380" y="923289"/>
                </a:lnTo>
                <a:lnTo>
                  <a:pt x="10279380" y="184657"/>
                </a:lnTo>
                <a:lnTo>
                  <a:pt x="10262234" y="139191"/>
                </a:lnTo>
                <a:lnTo>
                  <a:pt x="10213604" y="97850"/>
                </a:lnTo>
                <a:lnTo>
                  <a:pt x="10178795" y="79160"/>
                </a:lnTo>
                <a:lnTo>
                  <a:pt x="10137693" y="62020"/>
                </a:lnTo>
                <a:lnTo>
                  <a:pt x="10090823" y="46604"/>
                </a:lnTo>
                <a:lnTo>
                  <a:pt x="10038710" y="33085"/>
                </a:lnTo>
                <a:lnTo>
                  <a:pt x="9981881" y="21636"/>
                </a:lnTo>
                <a:lnTo>
                  <a:pt x="9920860" y="12429"/>
                </a:lnTo>
                <a:lnTo>
                  <a:pt x="9856175" y="5639"/>
                </a:lnTo>
                <a:lnTo>
                  <a:pt x="9788350" y="1438"/>
                </a:lnTo>
                <a:lnTo>
                  <a:pt x="971791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96211" y="3889247"/>
            <a:ext cx="10279380" cy="1108075"/>
          </a:xfrm>
          <a:custGeom>
            <a:avLst/>
            <a:gdLst/>
            <a:ahLst/>
            <a:cxnLst/>
            <a:rect l="l" t="t" r="r" b="b"/>
            <a:pathLst>
              <a:path w="10279380" h="1108075">
                <a:moveTo>
                  <a:pt x="10279380" y="184657"/>
                </a:moveTo>
                <a:lnTo>
                  <a:pt x="10279380" y="923289"/>
                </a:lnTo>
                <a:lnTo>
                  <a:pt x="10275006" y="946452"/>
                </a:lnTo>
                <a:lnTo>
                  <a:pt x="10241592" y="990029"/>
                </a:lnTo>
                <a:lnTo>
                  <a:pt x="10178795" y="1028787"/>
                </a:lnTo>
                <a:lnTo>
                  <a:pt x="10137693" y="1045927"/>
                </a:lnTo>
                <a:lnTo>
                  <a:pt x="10090823" y="1061343"/>
                </a:lnTo>
                <a:lnTo>
                  <a:pt x="10038710" y="1074862"/>
                </a:lnTo>
                <a:lnTo>
                  <a:pt x="9981881" y="1086311"/>
                </a:lnTo>
                <a:lnTo>
                  <a:pt x="9920860" y="1095518"/>
                </a:lnTo>
                <a:lnTo>
                  <a:pt x="9856175" y="1102308"/>
                </a:lnTo>
                <a:lnTo>
                  <a:pt x="9788350" y="1106509"/>
                </a:lnTo>
                <a:lnTo>
                  <a:pt x="9717913" y="1107948"/>
                </a:lnTo>
                <a:lnTo>
                  <a:pt x="0" y="1107948"/>
                </a:lnTo>
                <a:lnTo>
                  <a:pt x="0" y="0"/>
                </a:lnTo>
                <a:lnTo>
                  <a:pt x="9717913" y="0"/>
                </a:lnTo>
                <a:lnTo>
                  <a:pt x="9788350" y="1438"/>
                </a:lnTo>
                <a:lnTo>
                  <a:pt x="9856175" y="5639"/>
                </a:lnTo>
                <a:lnTo>
                  <a:pt x="9920860" y="12429"/>
                </a:lnTo>
                <a:lnTo>
                  <a:pt x="9981881" y="21636"/>
                </a:lnTo>
                <a:lnTo>
                  <a:pt x="10038710" y="33085"/>
                </a:lnTo>
                <a:lnTo>
                  <a:pt x="10090823" y="46604"/>
                </a:lnTo>
                <a:lnTo>
                  <a:pt x="10137693" y="62020"/>
                </a:lnTo>
                <a:lnTo>
                  <a:pt x="10178795" y="79160"/>
                </a:lnTo>
                <a:lnTo>
                  <a:pt x="10213604" y="97850"/>
                </a:lnTo>
                <a:lnTo>
                  <a:pt x="10262234" y="139191"/>
                </a:lnTo>
                <a:lnTo>
                  <a:pt x="10275006" y="161495"/>
                </a:lnTo>
                <a:lnTo>
                  <a:pt x="10279380" y="184657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772" y="5212079"/>
            <a:ext cx="1701164" cy="650875"/>
          </a:xfrm>
          <a:custGeom>
            <a:avLst/>
            <a:gdLst/>
            <a:ahLst/>
            <a:cxnLst/>
            <a:rect l="l" t="t" r="r" b="b"/>
            <a:pathLst>
              <a:path w="1701164" h="650875">
                <a:moveTo>
                  <a:pt x="0" y="0"/>
                </a:moveTo>
                <a:lnTo>
                  <a:pt x="0" y="422986"/>
                </a:lnTo>
                <a:lnTo>
                  <a:pt x="850391" y="650748"/>
                </a:lnTo>
                <a:lnTo>
                  <a:pt x="1700783" y="422986"/>
                </a:lnTo>
                <a:lnTo>
                  <a:pt x="1700783" y="227711"/>
                </a:lnTo>
                <a:lnTo>
                  <a:pt x="850391" y="227711"/>
                </a:lnTo>
                <a:lnTo>
                  <a:pt x="0" y="0"/>
                </a:lnTo>
                <a:close/>
              </a:path>
              <a:path w="1701164" h="650875">
                <a:moveTo>
                  <a:pt x="1700783" y="0"/>
                </a:moveTo>
                <a:lnTo>
                  <a:pt x="850391" y="227711"/>
                </a:lnTo>
                <a:lnTo>
                  <a:pt x="1700783" y="227711"/>
                </a:lnTo>
                <a:lnTo>
                  <a:pt x="1700783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772" y="5212079"/>
            <a:ext cx="1701164" cy="650875"/>
          </a:xfrm>
          <a:custGeom>
            <a:avLst/>
            <a:gdLst/>
            <a:ahLst/>
            <a:cxnLst/>
            <a:rect l="l" t="t" r="r" b="b"/>
            <a:pathLst>
              <a:path w="1701164" h="650875">
                <a:moveTo>
                  <a:pt x="1700783" y="0"/>
                </a:moveTo>
                <a:lnTo>
                  <a:pt x="1700783" y="422986"/>
                </a:lnTo>
                <a:lnTo>
                  <a:pt x="850391" y="650748"/>
                </a:lnTo>
                <a:lnTo>
                  <a:pt x="0" y="422986"/>
                </a:lnTo>
                <a:lnTo>
                  <a:pt x="0" y="0"/>
                </a:lnTo>
                <a:lnTo>
                  <a:pt x="850391" y="227711"/>
                </a:lnTo>
                <a:lnTo>
                  <a:pt x="1700783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73658" y="5396306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7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14500" y="5067300"/>
            <a:ext cx="10261600" cy="996950"/>
          </a:xfrm>
          <a:custGeom>
            <a:avLst/>
            <a:gdLst/>
            <a:ahLst/>
            <a:cxnLst/>
            <a:rect l="l" t="t" r="r" b="b"/>
            <a:pathLst>
              <a:path w="10261600" h="996950">
                <a:moveTo>
                  <a:pt x="9846945" y="0"/>
                </a:moveTo>
                <a:lnTo>
                  <a:pt x="0" y="0"/>
                </a:lnTo>
                <a:lnTo>
                  <a:pt x="0" y="996696"/>
                </a:lnTo>
                <a:lnTo>
                  <a:pt x="9846945" y="996696"/>
                </a:lnTo>
                <a:lnTo>
                  <a:pt x="9914121" y="994521"/>
                </a:lnTo>
                <a:lnTo>
                  <a:pt x="9977847" y="988227"/>
                </a:lnTo>
                <a:lnTo>
                  <a:pt x="10037269" y="978154"/>
                </a:lnTo>
                <a:lnTo>
                  <a:pt x="10091534" y="964645"/>
                </a:lnTo>
                <a:lnTo>
                  <a:pt x="10139791" y="948042"/>
                </a:lnTo>
                <a:lnTo>
                  <a:pt x="10181185" y="928686"/>
                </a:lnTo>
                <a:lnTo>
                  <a:pt x="10214865" y="906920"/>
                </a:lnTo>
                <a:lnTo>
                  <a:pt x="10255671" y="857525"/>
                </a:lnTo>
                <a:lnTo>
                  <a:pt x="10261092" y="830580"/>
                </a:lnTo>
                <a:lnTo>
                  <a:pt x="10261092" y="166115"/>
                </a:lnTo>
                <a:lnTo>
                  <a:pt x="10239978" y="113629"/>
                </a:lnTo>
                <a:lnTo>
                  <a:pt x="10181185" y="68031"/>
                </a:lnTo>
                <a:lnTo>
                  <a:pt x="10139791" y="48672"/>
                </a:lnTo>
                <a:lnTo>
                  <a:pt x="10091534" y="32064"/>
                </a:lnTo>
                <a:lnTo>
                  <a:pt x="10037269" y="18550"/>
                </a:lnTo>
                <a:lnTo>
                  <a:pt x="9977847" y="8473"/>
                </a:lnTo>
                <a:lnTo>
                  <a:pt x="9914121" y="2175"/>
                </a:lnTo>
                <a:lnTo>
                  <a:pt x="98469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14500" y="5067300"/>
            <a:ext cx="10261600" cy="996950"/>
          </a:xfrm>
          <a:custGeom>
            <a:avLst/>
            <a:gdLst/>
            <a:ahLst/>
            <a:cxnLst/>
            <a:rect l="l" t="t" r="r" b="b"/>
            <a:pathLst>
              <a:path w="10261600" h="996950">
                <a:moveTo>
                  <a:pt x="10261092" y="166115"/>
                </a:moveTo>
                <a:lnTo>
                  <a:pt x="10261092" y="830580"/>
                </a:lnTo>
                <a:lnTo>
                  <a:pt x="10255671" y="857525"/>
                </a:lnTo>
                <a:lnTo>
                  <a:pt x="10214865" y="906920"/>
                </a:lnTo>
                <a:lnTo>
                  <a:pt x="10181185" y="928686"/>
                </a:lnTo>
                <a:lnTo>
                  <a:pt x="10139791" y="948042"/>
                </a:lnTo>
                <a:lnTo>
                  <a:pt x="10091534" y="964645"/>
                </a:lnTo>
                <a:lnTo>
                  <a:pt x="10037269" y="978154"/>
                </a:lnTo>
                <a:lnTo>
                  <a:pt x="9977847" y="988227"/>
                </a:lnTo>
                <a:lnTo>
                  <a:pt x="9914121" y="994521"/>
                </a:lnTo>
                <a:lnTo>
                  <a:pt x="9846945" y="996696"/>
                </a:lnTo>
                <a:lnTo>
                  <a:pt x="0" y="996696"/>
                </a:lnTo>
                <a:lnTo>
                  <a:pt x="0" y="0"/>
                </a:lnTo>
                <a:lnTo>
                  <a:pt x="9846945" y="0"/>
                </a:lnTo>
                <a:lnTo>
                  <a:pt x="9914121" y="2175"/>
                </a:lnTo>
                <a:lnTo>
                  <a:pt x="9977847" y="8473"/>
                </a:lnTo>
                <a:lnTo>
                  <a:pt x="10037269" y="18550"/>
                </a:lnTo>
                <a:lnTo>
                  <a:pt x="10091534" y="32064"/>
                </a:lnTo>
                <a:lnTo>
                  <a:pt x="10139791" y="48672"/>
                </a:lnTo>
                <a:lnTo>
                  <a:pt x="10181185" y="68031"/>
                </a:lnTo>
                <a:lnTo>
                  <a:pt x="10214865" y="89797"/>
                </a:lnTo>
                <a:lnTo>
                  <a:pt x="10255671" y="139183"/>
                </a:lnTo>
                <a:lnTo>
                  <a:pt x="10261092" y="166115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61870" y="3878326"/>
            <a:ext cx="7886700" cy="220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400" spc="-5">
                <a:latin typeface="Book Antiqua"/>
                <a:cs typeface="Book Antiqua"/>
              </a:rPr>
              <a:t>Add '</a:t>
            </a:r>
            <a:r>
              <a:rPr dirty="0" sz="1400" spc="-5" b="1">
                <a:latin typeface="Courier New"/>
                <a:cs typeface="Courier New"/>
              </a:rPr>
              <a:t>HomeController</a:t>
            </a:r>
            <a:r>
              <a:rPr dirty="0" sz="1400" spc="-5" b="1">
                <a:latin typeface="Book Antiqua"/>
                <a:cs typeface="Book Antiqua"/>
              </a:rPr>
              <a:t>'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areas as</a:t>
            </a:r>
            <a:r>
              <a:rPr dirty="0" sz="1400" spc="-8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listed:</a:t>
            </a:r>
            <a:endParaRPr sz="1400">
              <a:latin typeface="Book Antiqua"/>
              <a:cs typeface="Book Antiqua"/>
            </a:endParaRPr>
          </a:p>
          <a:p>
            <a:pPr marL="355600" indent="-342900">
              <a:lnSpc>
                <a:spcPts val="1600"/>
              </a:lnSpc>
              <a:buFont typeface="Courier New"/>
              <a:buChar char="o"/>
              <a:tabLst>
                <a:tab pos="354965" algn="l"/>
                <a:tab pos="355600" algn="l"/>
              </a:tabLst>
            </a:pPr>
            <a:r>
              <a:rPr dirty="0" sz="1400">
                <a:latin typeface="Book Antiqua"/>
                <a:cs typeface="Book Antiqua"/>
              </a:rPr>
              <a:t>Professor</a:t>
            </a:r>
            <a:endParaRPr sz="1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354965" algn="l"/>
                <a:tab pos="355600" algn="l"/>
              </a:tabLst>
            </a:pPr>
            <a:r>
              <a:rPr dirty="0" sz="1400" spc="-5">
                <a:latin typeface="Book Antiqua"/>
                <a:cs typeface="Book Antiqua"/>
              </a:rPr>
              <a:t>Administrator</a:t>
            </a:r>
            <a:endParaRPr sz="1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Font typeface="Courier New"/>
              <a:buChar char="o"/>
              <a:tabLst>
                <a:tab pos="354965" algn="l"/>
                <a:tab pos="355600" algn="l"/>
              </a:tabLst>
            </a:pPr>
            <a:r>
              <a:rPr dirty="0" sz="1400" spc="-5">
                <a:latin typeface="Book Antiqua"/>
                <a:cs typeface="Book Antiqua"/>
              </a:rPr>
              <a:t>Student</a:t>
            </a:r>
            <a:endParaRPr sz="1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Courier New"/>
              <a:buChar char="o"/>
              <a:tabLst>
                <a:tab pos="354965" algn="l"/>
                <a:tab pos="355600" algn="l"/>
              </a:tabLst>
            </a:pPr>
            <a:r>
              <a:rPr dirty="0" sz="1400">
                <a:latin typeface="Book Antiqua"/>
                <a:cs typeface="Book Antiqua"/>
              </a:rPr>
              <a:t>Main</a:t>
            </a:r>
            <a:r>
              <a:rPr dirty="0" sz="1400" spc="-2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Area</a:t>
            </a:r>
            <a:endParaRPr sz="1400">
              <a:latin typeface="Book Antiqua"/>
              <a:cs typeface="Book Antiqua"/>
            </a:endParaRPr>
          </a:p>
          <a:p>
            <a:pPr marL="30480">
              <a:lnSpc>
                <a:spcPts val="1590"/>
              </a:lnSpc>
              <a:spcBef>
                <a:spcPts val="515"/>
              </a:spcBef>
            </a:pPr>
            <a:r>
              <a:rPr dirty="0" sz="1400">
                <a:latin typeface="Book Antiqua"/>
                <a:cs typeface="Book Antiqua"/>
              </a:rPr>
              <a:t>To all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Areas, insert </a:t>
            </a:r>
            <a:r>
              <a:rPr dirty="0" sz="1400" spc="-5">
                <a:latin typeface="Book Antiqua"/>
                <a:cs typeface="Book Antiqua"/>
              </a:rPr>
              <a:t>'Index</a:t>
            </a:r>
            <a:r>
              <a:rPr dirty="0" sz="1400" spc="-5" b="1">
                <a:latin typeface="Book Antiqua"/>
                <a:cs typeface="Book Antiqua"/>
              </a:rPr>
              <a:t>' </a:t>
            </a:r>
            <a:r>
              <a:rPr dirty="0" sz="1400">
                <a:latin typeface="Book Antiqua"/>
                <a:cs typeface="Book Antiqua"/>
              </a:rPr>
              <a:t>views </a:t>
            </a:r>
            <a:r>
              <a:rPr dirty="0" sz="1400" spc="-5">
                <a:latin typeface="Book Antiqua"/>
                <a:cs typeface="Book Antiqua"/>
              </a:rPr>
              <a:t>by </a:t>
            </a:r>
            <a:r>
              <a:rPr dirty="0" sz="1400">
                <a:latin typeface="Book Antiqua"/>
                <a:cs typeface="Book Antiqua"/>
              </a:rPr>
              <a:t>copying and </a:t>
            </a:r>
            <a:r>
              <a:rPr dirty="0" sz="1400" spc="-5">
                <a:latin typeface="Book Antiqua"/>
                <a:cs typeface="Book Antiqua"/>
              </a:rPr>
              <a:t>pasting the </a:t>
            </a:r>
            <a:r>
              <a:rPr dirty="0" sz="1400">
                <a:latin typeface="Book Antiqua"/>
                <a:cs typeface="Book Antiqua"/>
              </a:rPr>
              <a:t>following in </a:t>
            </a:r>
            <a:r>
              <a:rPr dirty="0" sz="1400" spc="-5">
                <a:latin typeface="Book Antiqua"/>
                <a:cs typeface="Book Antiqua"/>
              </a:rPr>
              <a:t>their </a:t>
            </a:r>
            <a:r>
              <a:rPr dirty="0" sz="1400">
                <a:latin typeface="Book Antiqua"/>
                <a:cs typeface="Book Antiqua"/>
              </a:rPr>
              <a:t>respective</a:t>
            </a:r>
            <a:r>
              <a:rPr dirty="0" sz="1400" spc="-45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views:</a:t>
            </a:r>
            <a:endParaRPr sz="1400">
              <a:latin typeface="Book Antiqua"/>
              <a:cs typeface="Book Antiqua"/>
            </a:endParaRPr>
          </a:p>
          <a:p>
            <a:pPr marL="378460">
              <a:lnSpc>
                <a:spcPts val="1590"/>
              </a:lnSpc>
            </a:pPr>
            <a:r>
              <a:rPr dirty="0" sz="1400" b="1">
                <a:latin typeface="Book Antiqua"/>
                <a:cs typeface="Book Antiqua"/>
              </a:rPr>
              <a:t>Main Area</a:t>
            </a:r>
            <a:r>
              <a:rPr dirty="0" sz="1400">
                <a:latin typeface="Book Antiqua"/>
                <a:cs typeface="Book Antiqua"/>
              </a:rPr>
              <a:t>: </a:t>
            </a:r>
            <a:r>
              <a:rPr dirty="0" sz="1400" spc="-5">
                <a:latin typeface="Courier New"/>
                <a:cs typeface="Courier New"/>
              </a:rPr>
              <a:t>&lt;h1&gt;Main Area Index</a:t>
            </a:r>
            <a:r>
              <a:rPr dirty="0" sz="1400" spc="-114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View&lt;/h1&gt;</a:t>
            </a:r>
            <a:endParaRPr sz="1400">
              <a:latin typeface="Courier New"/>
              <a:cs typeface="Courier New"/>
            </a:endParaRPr>
          </a:p>
          <a:p>
            <a:pPr marL="378460" marR="2600325">
              <a:lnSpc>
                <a:spcPct val="101800"/>
              </a:lnSpc>
              <a:spcBef>
                <a:spcPts val="5"/>
              </a:spcBef>
            </a:pPr>
            <a:r>
              <a:rPr dirty="0" sz="1400" spc="-5" b="1">
                <a:latin typeface="Book Antiqua"/>
                <a:cs typeface="Book Antiqua"/>
              </a:rPr>
              <a:t>Student </a:t>
            </a:r>
            <a:r>
              <a:rPr dirty="0" sz="1400" b="1">
                <a:latin typeface="Book Antiqua"/>
                <a:cs typeface="Book Antiqua"/>
              </a:rPr>
              <a:t>Area</a:t>
            </a:r>
            <a:r>
              <a:rPr dirty="0" sz="1400">
                <a:latin typeface="Book Antiqua"/>
                <a:cs typeface="Book Antiqua"/>
              </a:rPr>
              <a:t>: </a:t>
            </a:r>
            <a:r>
              <a:rPr dirty="0" sz="1400" spc="-5">
                <a:latin typeface="Book Antiqua"/>
                <a:cs typeface="Book Antiqua"/>
              </a:rPr>
              <a:t>&lt;</a:t>
            </a:r>
            <a:r>
              <a:rPr dirty="0" sz="1400" spc="-5">
                <a:latin typeface="Courier New"/>
                <a:cs typeface="Courier New"/>
              </a:rPr>
              <a:t>h1&gt;Student Area Index View&lt;/h1&gt;  </a:t>
            </a:r>
            <a:r>
              <a:rPr dirty="0" sz="1400" b="1">
                <a:latin typeface="Book Antiqua"/>
                <a:cs typeface="Book Antiqua"/>
              </a:rPr>
              <a:t>Professor Area</a:t>
            </a:r>
            <a:r>
              <a:rPr dirty="0" sz="1400">
                <a:latin typeface="Book Antiqua"/>
                <a:cs typeface="Book Antiqua"/>
              </a:rPr>
              <a:t>: </a:t>
            </a:r>
            <a:r>
              <a:rPr dirty="0" sz="1400" spc="-5">
                <a:latin typeface="Courier New"/>
                <a:cs typeface="Courier New"/>
              </a:rPr>
              <a:t>&lt;h1&gt;Professor Area Index View&lt;/h1&gt;  </a:t>
            </a:r>
            <a:r>
              <a:rPr dirty="0" sz="1400" spc="-5" b="1">
                <a:latin typeface="Book Antiqua"/>
                <a:cs typeface="Book Antiqua"/>
              </a:rPr>
              <a:t>Admin </a:t>
            </a:r>
            <a:r>
              <a:rPr dirty="0" sz="1400" b="1">
                <a:latin typeface="Book Antiqua"/>
                <a:cs typeface="Book Antiqua"/>
              </a:rPr>
              <a:t>Area</a:t>
            </a:r>
            <a:r>
              <a:rPr dirty="0" sz="1400">
                <a:latin typeface="Book Antiqua"/>
                <a:cs typeface="Book Antiqua"/>
              </a:rPr>
              <a:t>: </a:t>
            </a:r>
            <a:r>
              <a:rPr dirty="0" sz="1400" spc="-5">
                <a:latin typeface="Book Antiqua"/>
                <a:cs typeface="Book Antiqua"/>
              </a:rPr>
              <a:t>&lt;</a:t>
            </a:r>
            <a:r>
              <a:rPr dirty="0" sz="1400" spc="-5">
                <a:latin typeface="Courier New"/>
                <a:cs typeface="Courier New"/>
              </a:rPr>
              <a:t>h1&gt;Admin Area Index</a:t>
            </a:r>
            <a:r>
              <a:rPr dirty="0" sz="1400" spc="-10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View&lt;/h1&gt;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45" name="object 4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482981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Areas </a:t>
            </a:r>
            <a:r>
              <a:rPr dirty="0" sz="2900" spc="-5"/>
              <a:t>in </a:t>
            </a:r>
            <a:r>
              <a:rPr dirty="0" sz="2900"/>
              <a:t>ASP.NET MVC</a:t>
            </a:r>
            <a:r>
              <a:rPr dirty="0" sz="2900" spc="-105"/>
              <a:t> </a:t>
            </a:r>
            <a:r>
              <a:rPr dirty="0" sz="2900"/>
              <a:t>(4-4)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0" y="1316736"/>
            <a:ext cx="1789430" cy="687705"/>
          </a:xfrm>
          <a:custGeom>
            <a:avLst/>
            <a:gdLst/>
            <a:ahLst/>
            <a:cxnLst/>
            <a:rect l="l" t="t" r="r" b="b"/>
            <a:pathLst>
              <a:path w="1789430" h="687705">
                <a:moveTo>
                  <a:pt x="0" y="0"/>
                </a:moveTo>
                <a:lnTo>
                  <a:pt x="0" y="446786"/>
                </a:lnTo>
                <a:lnTo>
                  <a:pt x="894588" y="687324"/>
                </a:lnTo>
                <a:lnTo>
                  <a:pt x="1789176" y="446786"/>
                </a:lnTo>
                <a:lnTo>
                  <a:pt x="1789176" y="240538"/>
                </a:lnTo>
                <a:lnTo>
                  <a:pt x="894588" y="240538"/>
                </a:lnTo>
                <a:lnTo>
                  <a:pt x="0" y="0"/>
                </a:lnTo>
                <a:close/>
              </a:path>
              <a:path w="1789430" h="687705">
                <a:moveTo>
                  <a:pt x="1789176" y="0"/>
                </a:moveTo>
                <a:lnTo>
                  <a:pt x="894588" y="240538"/>
                </a:lnTo>
                <a:lnTo>
                  <a:pt x="1789176" y="240538"/>
                </a:lnTo>
                <a:lnTo>
                  <a:pt x="1789176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316736"/>
            <a:ext cx="1789430" cy="687705"/>
          </a:xfrm>
          <a:custGeom>
            <a:avLst/>
            <a:gdLst/>
            <a:ahLst/>
            <a:cxnLst/>
            <a:rect l="l" t="t" r="r" b="b"/>
            <a:pathLst>
              <a:path w="1789430" h="687705">
                <a:moveTo>
                  <a:pt x="1789176" y="0"/>
                </a:moveTo>
                <a:lnTo>
                  <a:pt x="1789176" y="446786"/>
                </a:lnTo>
                <a:lnTo>
                  <a:pt x="894588" y="687324"/>
                </a:lnTo>
                <a:lnTo>
                  <a:pt x="0" y="446786"/>
                </a:lnTo>
                <a:lnTo>
                  <a:pt x="0" y="0"/>
                </a:lnTo>
                <a:lnTo>
                  <a:pt x="894588" y="240538"/>
                </a:lnTo>
                <a:lnTo>
                  <a:pt x="1789176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6167" y="1518665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8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9176" y="1315211"/>
            <a:ext cx="9965690" cy="688975"/>
          </a:xfrm>
          <a:custGeom>
            <a:avLst/>
            <a:gdLst/>
            <a:ahLst/>
            <a:cxnLst/>
            <a:rect l="l" t="t" r="r" b="b"/>
            <a:pathLst>
              <a:path w="9965690" h="688975">
                <a:moveTo>
                  <a:pt x="9560433" y="0"/>
                </a:moveTo>
                <a:lnTo>
                  <a:pt x="0" y="0"/>
                </a:lnTo>
                <a:lnTo>
                  <a:pt x="0" y="688848"/>
                </a:lnTo>
                <a:lnTo>
                  <a:pt x="9560433" y="688848"/>
                </a:lnTo>
                <a:lnTo>
                  <a:pt x="9633224" y="686997"/>
                </a:lnTo>
                <a:lnTo>
                  <a:pt x="9701739" y="681661"/>
                </a:lnTo>
                <a:lnTo>
                  <a:pt x="9764832" y="673165"/>
                </a:lnTo>
                <a:lnTo>
                  <a:pt x="9821358" y="661835"/>
                </a:lnTo>
                <a:lnTo>
                  <a:pt x="9870174" y="647995"/>
                </a:lnTo>
                <a:lnTo>
                  <a:pt x="9910134" y="631970"/>
                </a:lnTo>
                <a:lnTo>
                  <a:pt x="9958909" y="594668"/>
                </a:lnTo>
                <a:lnTo>
                  <a:pt x="9965436" y="574040"/>
                </a:lnTo>
                <a:lnTo>
                  <a:pt x="9965436" y="114808"/>
                </a:lnTo>
                <a:lnTo>
                  <a:pt x="9940094" y="74761"/>
                </a:lnTo>
                <a:lnTo>
                  <a:pt x="9870174" y="40852"/>
                </a:lnTo>
                <a:lnTo>
                  <a:pt x="9821358" y="27012"/>
                </a:lnTo>
                <a:lnTo>
                  <a:pt x="9764832" y="15682"/>
                </a:lnTo>
                <a:lnTo>
                  <a:pt x="9701739" y="7186"/>
                </a:lnTo>
                <a:lnTo>
                  <a:pt x="9633224" y="1850"/>
                </a:lnTo>
                <a:lnTo>
                  <a:pt x="956043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9176" y="1315211"/>
            <a:ext cx="9965690" cy="688975"/>
          </a:xfrm>
          <a:custGeom>
            <a:avLst/>
            <a:gdLst/>
            <a:ahLst/>
            <a:cxnLst/>
            <a:rect l="l" t="t" r="r" b="b"/>
            <a:pathLst>
              <a:path w="9965690" h="688975">
                <a:moveTo>
                  <a:pt x="9965436" y="114808"/>
                </a:moveTo>
                <a:lnTo>
                  <a:pt x="9965436" y="574040"/>
                </a:lnTo>
                <a:lnTo>
                  <a:pt x="9958909" y="594668"/>
                </a:lnTo>
                <a:lnTo>
                  <a:pt x="9910134" y="631970"/>
                </a:lnTo>
                <a:lnTo>
                  <a:pt x="9870174" y="647995"/>
                </a:lnTo>
                <a:lnTo>
                  <a:pt x="9821358" y="661835"/>
                </a:lnTo>
                <a:lnTo>
                  <a:pt x="9764832" y="673165"/>
                </a:lnTo>
                <a:lnTo>
                  <a:pt x="9701739" y="681661"/>
                </a:lnTo>
                <a:lnTo>
                  <a:pt x="9633224" y="686997"/>
                </a:lnTo>
                <a:lnTo>
                  <a:pt x="9560433" y="688848"/>
                </a:lnTo>
                <a:lnTo>
                  <a:pt x="0" y="688848"/>
                </a:lnTo>
                <a:lnTo>
                  <a:pt x="0" y="0"/>
                </a:lnTo>
                <a:lnTo>
                  <a:pt x="9560433" y="0"/>
                </a:lnTo>
                <a:lnTo>
                  <a:pt x="9633224" y="1850"/>
                </a:lnTo>
                <a:lnTo>
                  <a:pt x="9701739" y="7186"/>
                </a:lnTo>
                <a:lnTo>
                  <a:pt x="9764832" y="15682"/>
                </a:lnTo>
                <a:lnTo>
                  <a:pt x="9821358" y="27012"/>
                </a:lnTo>
                <a:lnTo>
                  <a:pt x="9870174" y="40852"/>
                </a:lnTo>
                <a:lnTo>
                  <a:pt x="9910134" y="56877"/>
                </a:lnTo>
                <a:lnTo>
                  <a:pt x="9958909" y="94179"/>
                </a:lnTo>
                <a:lnTo>
                  <a:pt x="9965436" y="114808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54200" y="1323594"/>
            <a:ext cx="9573260" cy="62420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latin typeface="Book Antiqua"/>
                <a:cs typeface="Book Antiqua"/>
              </a:rPr>
              <a:t>Create </a:t>
            </a:r>
            <a:r>
              <a:rPr dirty="0" sz="1400" spc="-5">
                <a:latin typeface="Book Antiqua"/>
                <a:cs typeface="Book Antiqua"/>
              </a:rPr>
              <a:t>the application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go to </a:t>
            </a:r>
            <a:r>
              <a:rPr dirty="0" sz="1400" spc="-5" b="1">
                <a:latin typeface="Courier New"/>
                <a:cs typeface="Courier New"/>
              </a:rPr>
              <a:t>/MVCDemo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At </a:t>
            </a:r>
            <a:r>
              <a:rPr dirty="0" sz="1400" spc="-5">
                <a:latin typeface="Book Antiqua"/>
                <a:cs typeface="Book Antiqua"/>
              </a:rPr>
              <a:t>this </a:t>
            </a:r>
            <a:r>
              <a:rPr dirty="0" sz="1400">
                <a:latin typeface="Book Antiqua"/>
                <a:cs typeface="Book Antiqua"/>
              </a:rPr>
              <a:t>point, an </a:t>
            </a:r>
            <a:r>
              <a:rPr dirty="0" sz="1400" spc="-5">
                <a:latin typeface="Book Antiqua"/>
                <a:cs typeface="Book Antiqua"/>
              </a:rPr>
              <a:t>error </a:t>
            </a:r>
            <a:r>
              <a:rPr dirty="0" sz="1400">
                <a:latin typeface="Book Antiqua"/>
                <a:cs typeface="Book Antiqua"/>
              </a:rPr>
              <a:t>is </a:t>
            </a:r>
            <a:r>
              <a:rPr dirty="0" sz="1400" spc="-5">
                <a:latin typeface="Book Antiqua"/>
                <a:cs typeface="Book Antiqua"/>
              </a:rPr>
              <a:t>displayed. </a:t>
            </a:r>
            <a:r>
              <a:rPr dirty="0" sz="1400">
                <a:latin typeface="Book Antiqua"/>
                <a:cs typeface="Book Antiqua"/>
              </a:rPr>
              <a:t>To rectify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error, include  </a:t>
            </a:r>
            <a:r>
              <a:rPr dirty="0" sz="1400" spc="-5">
                <a:latin typeface="Courier New"/>
                <a:cs typeface="Courier New"/>
              </a:rPr>
              <a:t>RegisterRoutes() </a:t>
            </a:r>
            <a:r>
              <a:rPr dirty="0" sz="1400">
                <a:latin typeface="Book Antiqua"/>
                <a:cs typeface="Book Antiqua"/>
              </a:rPr>
              <a:t>method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b="1">
                <a:latin typeface="Courier New"/>
                <a:cs typeface="Courier New"/>
              </a:rPr>
              <a:t>RouteConfig.cs </a:t>
            </a:r>
            <a:r>
              <a:rPr dirty="0" sz="1400">
                <a:latin typeface="Book Antiqua"/>
                <a:cs typeface="Book Antiqua"/>
              </a:rPr>
              <a:t>file available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 b="1">
                <a:latin typeface="Courier New"/>
                <a:cs typeface="Courier New"/>
              </a:rPr>
              <a:t>App_Start </a:t>
            </a:r>
            <a:r>
              <a:rPr dirty="0" sz="1400" spc="-5">
                <a:latin typeface="Book Antiqua"/>
                <a:cs typeface="Book Antiqua"/>
              </a:rPr>
              <a:t>folder. </a:t>
            </a:r>
            <a:r>
              <a:rPr dirty="0" sz="1400">
                <a:latin typeface="Book Antiqua"/>
                <a:cs typeface="Book Antiqua"/>
              </a:rPr>
              <a:t>Code </a:t>
            </a:r>
            <a:r>
              <a:rPr dirty="0" sz="1400" spc="-5">
                <a:latin typeface="Book Antiqua"/>
                <a:cs typeface="Book Antiqua"/>
              </a:rPr>
              <a:t>Snippet </a:t>
            </a:r>
            <a:r>
              <a:rPr dirty="0" sz="1400">
                <a:latin typeface="Book Antiqua"/>
                <a:cs typeface="Book Antiqua"/>
              </a:rPr>
              <a:t>16 shows  how </a:t>
            </a:r>
            <a:r>
              <a:rPr dirty="0" sz="1400" spc="-5">
                <a:latin typeface="Book Antiqua"/>
                <a:cs typeface="Book Antiqua"/>
              </a:rPr>
              <a:t>to </a:t>
            </a:r>
            <a:r>
              <a:rPr dirty="0" sz="1400">
                <a:latin typeface="Book Antiqua"/>
                <a:cs typeface="Book Antiqua"/>
              </a:rPr>
              <a:t>route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namespace in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 spc="-5">
                <a:latin typeface="Courier New"/>
                <a:cs typeface="Courier New"/>
              </a:rPr>
              <a:t>HomeController</a:t>
            </a:r>
            <a:r>
              <a:rPr dirty="0" sz="1400" spc="-590">
                <a:latin typeface="Courier New"/>
                <a:cs typeface="Courier New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 the </a:t>
            </a:r>
            <a:r>
              <a:rPr dirty="0" sz="1400">
                <a:latin typeface="Book Antiqua"/>
                <a:cs typeface="Book Antiqua"/>
              </a:rPr>
              <a:t>Main </a:t>
            </a:r>
            <a:r>
              <a:rPr dirty="0" sz="1400" spc="-5">
                <a:latin typeface="Book Antiqua"/>
                <a:cs typeface="Book Antiqua"/>
              </a:rPr>
              <a:t>area </a:t>
            </a:r>
            <a:r>
              <a:rPr dirty="0" sz="1400">
                <a:latin typeface="Book Antiqua"/>
                <a:cs typeface="Book Antiqua"/>
              </a:rPr>
              <a:t>using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namespace </a:t>
            </a:r>
            <a:r>
              <a:rPr dirty="0" sz="1400" spc="-5">
                <a:latin typeface="Book Antiqua"/>
                <a:cs typeface="Book Antiqua"/>
              </a:rPr>
              <a:t>parameter.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490216"/>
            <a:ext cx="1786255" cy="684530"/>
          </a:xfrm>
          <a:custGeom>
            <a:avLst/>
            <a:gdLst/>
            <a:ahLst/>
            <a:cxnLst/>
            <a:rect l="l" t="t" r="r" b="b"/>
            <a:pathLst>
              <a:path w="1786255" h="684530">
                <a:moveTo>
                  <a:pt x="0" y="0"/>
                </a:moveTo>
                <a:lnTo>
                  <a:pt x="0" y="444754"/>
                </a:lnTo>
                <a:lnTo>
                  <a:pt x="893063" y="684276"/>
                </a:lnTo>
                <a:lnTo>
                  <a:pt x="1786127" y="444754"/>
                </a:lnTo>
                <a:lnTo>
                  <a:pt x="1786127" y="239522"/>
                </a:lnTo>
                <a:lnTo>
                  <a:pt x="893063" y="239522"/>
                </a:lnTo>
                <a:lnTo>
                  <a:pt x="0" y="0"/>
                </a:lnTo>
                <a:close/>
              </a:path>
              <a:path w="1786255" h="684530">
                <a:moveTo>
                  <a:pt x="1786127" y="0"/>
                </a:moveTo>
                <a:lnTo>
                  <a:pt x="893063" y="239522"/>
                </a:lnTo>
                <a:lnTo>
                  <a:pt x="1786127" y="239522"/>
                </a:lnTo>
                <a:lnTo>
                  <a:pt x="1786127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2490216"/>
            <a:ext cx="1786255" cy="684530"/>
          </a:xfrm>
          <a:custGeom>
            <a:avLst/>
            <a:gdLst/>
            <a:ahLst/>
            <a:cxnLst/>
            <a:rect l="l" t="t" r="r" b="b"/>
            <a:pathLst>
              <a:path w="1786255" h="684530">
                <a:moveTo>
                  <a:pt x="1786127" y="0"/>
                </a:moveTo>
                <a:lnTo>
                  <a:pt x="1786127" y="444754"/>
                </a:lnTo>
                <a:lnTo>
                  <a:pt x="893063" y="684276"/>
                </a:lnTo>
                <a:lnTo>
                  <a:pt x="0" y="444754"/>
                </a:lnTo>
                <a:lnTo>
                  <a:pt x="0" y="0"/>
                </a:lnTo>
                <a:lnTo>
                  <a:pt x="893063" y="239522"/>
                </a:lnTo>
                <a:lnTo>
                  <a:pt x="1786127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5558" y="2690241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9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6127" y="2490216"/>
            <a:ext cx="9968865" cy="619125"/>
          </a:xfrm>
          <a:custGeom>
            <a:avLst/>
            <a:gdLst/>
            <a:ahLst/>
            <a:cxnLst/>
            <a:rect l="l" t="t" r="r" b="b"/>
            <a:pathLst>
              <a:path w="9968865" h="619125">
                <a:moveTo>
                  <a:pt x="9692005" y="0"/>
                </a:moveTo>
                <a:lnTo>
                  <a:pt x="0" y="0"/>
                </a:lnTo>
                <a:lnTo>
                  <a:pt x="0" y="618744"/>
                </a:lnTo>
                <a:lnTo>
                  <a:pt x="9692005" y="618744"/>
                </a:lnTo>
                <a:lnTo>
                  <a:pt x="9755386" y="616017"/>
                </a:lnTo>
                <a:lnTo>
                  <a:pt x="9813575" y="608252"/>
                </a:lnTo>
                <a:lnTo>
                  <a:pt x="9864911" y="596070"/>
                </a:lnTo>
                <a:lnTo>
                  <a:pt x="9907731" y="580094"/>
                </a:lnTo>
                <a:lnTo>
                  <a:pt x="9961179" y="539247"/>
                </a:lnTo>
                <a:lnTo>
                  <a:pt x="9968484" y="515620"/>
                </a:lnTo>
                <a:lnTo>
                  <a:pt x="9968484" y="103124"/>
                </a:lnTo>
                <a:lnTo>
                  <a:pt x="9940375" y="57797"/>
                </a:lnTo>
                <a:lnTo>
                  <a:pt x="9864911" y="22673"/>
                </a:lnTo>
                <a:lnTo>
                  <a:pt x="9813575" y="10491"/>
                </a:lnTo>
                <a:lnTo>
                  <a:pt x="9755386" y="2726"/>
                </a:lnTo>
                <a:lnTo>
                  <a:pt x="969200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86127" y="2490216"/>
            <a:ext cx="9968865" cy="619125"/>
          </a:xfrm>
          <a:custGeom>
            <a:avLst/>
            <a:gdLst/>
            <a:ahLst/>
            <a:cxnLst/>
            <a:rect l="l" t="t" r="r" b="b"/>
            <a:pathLst>
              <a:path w="9968865" h="619125">
                <a:moveTo>
                  <a:pt x="9968484" y="103124"/>
                </a:moveTo>
                <a:lnTo>
                  <a:pt x="9968484" y="515620"/>
                </a:lnTo>
                <a:lnTo>
                  <a:pt x="9961179" y="539247"/>
                </a:lnTo>
                <a:lnTo>
                  <a:pt x="9907731" y="580094"/>
                </a:lnTo>
                <a:lnTo>
                  <a:pt x="9864911" y="596070"/>
                </a:lnTo>
                <a:lnTo>
                  <a:pt x="9813575" y="608252"/>
                </a:lnTo>
                <a:lnTo>
                  <a:pt x="9755386" y="616017"/>
                </a:lnTo>
                <a:lnTo>
                  <a:pt x="9692005" y="618744"/>
                </a:lnTo>
                <a:lnTo>
                  <a:pt x="0" y="618744"/>
                </a:lnTo>
                <a:lnTo>
                  <a:pt x="0" y="0"/>
                </a:lnTo>
                <a:lnTo>
                  <a:pt x="9692005" y="0"/>
                </a:lnTo>
                <a:lnTo>
                  <a:pt x="9755386" y="2726"/>
                </a:lnTo>
                <a:lnTo>
                  <a:pt x="9813575" y="10491"/>
                </a:lnTo>
                <a:lnTo>
                  <a:pt x="9864911" y="22673"/>
                </a:lnTo>
                <a:lnTo>
                  <a:pt x="9907731" y="38649"/>
                </a:lnTo>
                <a:lnTo>
                  <a:pt x="9961179" y="79496"/>
                </a:lnTo>
                <a:lnTo>
                  <a:pt x="9968484" y="103124"/>
                </a:lnTo>
                <a:close/>
              </a:path>
            </a:pathLst>
          </a:custGeom>
          <a:ln w="12191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52676" y="2451354"/>
            <a:ext cx="9533890" cy="649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Book Antiqua"/>
                <a:cs typeface="Book Antiqua"/>
              </a:rPr>
              <a:t>Now, </a:t>
            </a:r>
            <a:r>
              <a:rPr dirty="0" sz="1400" spc="-5" b="1">
                <a:latin typeface="Courier New"/>
                <a:cs typeface="Courier New"/>
              </a:rPr>
              <a:t>/MVCDemo/Student </a:t>
            </a:r>
            <a:r>
              <a:rPr dirty="0" sz="1400">
                <a:latin typeface="Book Antiqua"/>
                <a:cs typeface="Book Antiqua"/>
              </a:rPr>
              <a:t>displays an </a:t>
            </a:r>
            <a:r>
              <a:rPr dirty="0" sz="1400" spc="-5">
                <a:latin typeface="Book Antiqua"/>
                <a:cs typeface="Book Antiqua"/>
              </a:rPr>
              <a:t>error which states </a:t>
            </a:r>
            <a:r>
              <a:rPr dirty="0" sz="1400" spc="-5" b="1">
                <a:latin typeface="Book Antiqua"/>
                <a:cs typeface="Book Antiqua"/>
              </a:rPr>
              <a:t>"Resource cannot be</a:t>
            </a:r>
            <a:r>
              <a:rPr dirty="0" sz="1400" spc="-140" b="1">
                <a:latin typeface="Book Antiqua"/>
                <a:cs typeface="Book Antiqua"/>
              </a:rPr>
              <a:t> </a:t>
            </a:r>
            <a:r>
              <a:rPr dirty="0" sz="1400" spc="-5" b="1">
                <a:latin typeface="Book Antiqua"/>
                <a:cs typeface="Book Antiqua"/>
              </a:rPr>
              <a:t>found"</a:t>
            </a:r>
            <a:r>
              <a:rPr dirty="0" sz="1400" spc="-5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  <a:p>
            <a:pPr marL="12700" marR="5080">
              <a:lnSpc>
                <a:spcPts val="1520"/>
              </a:lnSpc>
              <a:spcBef>
                <a:spcPts val="204"/>
              </a:spcBef>
            </a:pPr>
            <a:r>
              <a:rPr dirty="0" sz="1400">
                <a:latin typeface="Book Antiqua"/>
                <a:cs typeface="Book Antiqua"/>
              </a:rPr>
              <a:t>To rectify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error, </a:t>
            </a:r>
            <a:r>
              <a:rPr dirty="0" sz="1400" spc="-5" b="1">
                <a:latin typeface="Courier New"/>
                <a:cs typeface="Courier New"/>
              </a:rPr>
              <a:t>RegisterArea() </a:t>
            </a:r>
            <a:r>
              <a:rPr dirty="0" sz="1400" spc="-5">
                <a:latin typeface="Book Antiqua"/>
                <a:cs typeface="Book Antiqua"/>
              </a:rPr>
              <a:t>area method </a:t>
            </a:r>
            <a:r>
              <a:rPr dirty="0" sz="1400">
                <a:latin typeface="Book Antiqua"/>
                <a:cs typeface="Book Antiqua"/>
              </a:rPr>
              <a:t>in </a:t>
            </a:r>
            <a:r>
              <a:rPr dirty="0" sz="1400" spc="-5" b="1">
                <a:latin typeface="Courier New"/>
                <a:cs typeface="Courier New"/>
              </a:rPr>
              <a:t>StudentAreaRegistration.cs </a:t>
            </a:r>
            <a:r>
              <a:rPr dirty="0" sz="1400">
                <a:latin typeface="Book Antiqua"/>
                <a:cs typeface="Book Antiqua"/>
              </a:rPr>
              <a:t>file under </a:t>
            </a:r>
            <a:r>
              <a:rPr dirty="0" sz="1400" spc="-5">
                <a:latin typeface="Book Antiqua"/>
                <a:cs typeface="Book Antiqua"/>
              </a:rPr>
              <a:t>the Student </a:t>
            </a:r>
            <a:r>
              <a:rPr dirty="0" sz="1400">
                <a:latin typeface="Book Antiqua"/>
                <a:cs typeface="Book Antiqua"/>
              </a:rPr>
              <a:t>folder  needs </a:t>
            </a:r>
            <a:r>
              <a:rPr dirty="0" sz="1400" spc="-5">
                <a:latin typeface="Book Antiqua"/>
                <a:cs typeface="Book Antiqua"/>
              </a:rPr>
              <a:t>to be </a:t>
            </a:r>
            <a:r>
              <a:rPr dirty="0" sz="1400">
                <a:latin typeface="Book Antiqua"/>
                <a:cs typeface="Book Antiqua"/>
              </a:rPr>
              <a:t>modified as shown in Code </a:t>
            </a:r>
            <a:r>
              <a:rPr dirty="0" sz="1400" spc="-5">
                <a:latin typeface="Book Antiqua"/>
                <a:cs typeface="Book Antiqua"/>
              </a:rPr>
              <a:t>Snippet</a:t>
            </a:r>
            <a:r>
              <a:rPr dirty="0" sz="1400" spc="-9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17.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276600"/>
            <a:ext cx="1786255" cy="571500"/>
          </a:xfrm>
          <a:custGeom>
            <a:avLst/>
            <a:gdLst/>
            <a:ahLst/>
            <a:cxnLst/>
            <a:rect l="l" t="t" r="r" b="b"/>
            <a:pathLst>
              <a:path w="1786255" h="571500">
                <a:moveTo>
                  <a:pt x="0" y="0"/>
                </a:moveTo>
                <a:lnTo>
                  <a:pt x="0" y="371475"/>
                </a:lnTo>
                <a:lnTo>
                  <a:pt x="893063" y="571500"/>
                </a:lnTo>
                <a:lnTo>
                  <a:pt x="1786127" y="371475"/>
                </a:lnTo>
                <a:lnTo>
                  <a:pt x="1786127" y="200025"/>
                </a:lnTo>
                <a:lnTo>
                  <a:pt x="893063" y="200025"/>
                </a:lnTo>
                <a:lnTo>
                  <a:pt x="0" y="0"/>
                </a:lnTo>
                <a:close/>
              </a:path>
              <a:path w="1786255" h="571500">
                <a:moveTo>
                  <a:pt x="1786127" y="0"/>
                </a:moveTo>
                <a:lnTo>
                  <a:pt x="893063" y="200025"/>
                </a:lnTo>
                <a:lnTo>
                  <a:pt x="1786127" y="200025"/>
                </a:lnTo>
                <a:lnTo>
                  <a:pt x="1786127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3276600"/>
            <a:ext cx="1786255" cy="571500"/>
          </a:xfrm>
          <a:custGeom>
            <a:avLst/>
            <a:gdLst/>
            <a:ahLst/>
            <a:cxnLst/>
            <a:rect l="l" t="t" r="r" b="b"/>
            <a:pathLst>
              <a:path w="1786255" h="571500">
                <a:moveTo>
                  <a:pt x="1786127" y="0"/>
                </a:moveTo>
                <a:lnTo>
                  <a:pt x="1786127" y="371475"/>
                </a:lnTo>
                <a:lnTo>
                  <a:pt x="893063" y="571500"/>
                </a:lnTo>
                <a:lnTo>
                  <a:pt x="0" y="371475"/>
                </a:lnTo>
                <a:lnTo>
                  <a:pt x="0" y="0"/>
                </a:lnTo>
                <a:lnTo>
                  <a:pt x="893063" y="200025"/>
                </a:lnTo>
                <a:lnTo>
                  <a:pt x="1786127" y="0"/>
                </a:lnTo>
                <a:close/>
              </a:path>
            </a:pathLst>
          </a:custGeom>
          <a:ln w="12192">
            <a:solidFill>
              <a:srgbClr val="1EB8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9838" y="3420871"/>
            <a:ext cx="205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Book Antiqua"/>
                <a:cs typeface="Book Antiqua"/>
              </a:rPr>
              <a:t>10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86127" y="3293364"/>
            <a:ext cx="9968865" cy="902335"/>
          </a:xfrm>
          <a:custGeom>
            <a:avLst/>
            <a:gdLst/>
            <a:ahLst/>
            <a:cxnLst/>
            <a:rect l="l" t="t" r="r" b="b"/>
            <a:pathLst>
              <a:path w="9968865" h="902335">
                <a:moveTo>
                  <a:pt x="9543161" y="0"/>
                </a:moveTo>
                <a:lnTo>
                  <a:pt x="0" y="0"/>
                </a:lnTo>
                <a:lnTo>
                  <a:pt x="0" y="902207"/>
                </a:lnTo>
                <a:lnTo>
                  <a:pt x="9543161" y="902207"/>
                </a:lnTo>
                <a:lnTo>
                  <a:pt x="9612162" y="900240"/>
                </a:lnTo>
                <a:lnTo>
                  <a:pt x="9677615" y="894543"/>
                </a:lnTo>
                <a:lnTo>
                  <a:pt x="9738643" y="885426"/>
                </a:lnTo>
                <a:lnTo>
                  <a:pt x="9794373" y="873199"/>
                </a:lnTo>
                <a:lnTo>
                  <a:pt x="9843928" y="858170"/>
                </a:lnTo>
                <a:lnTo>
                  <a:pt x="9886435" y="840650"/>
                </a:lnTo>
                <a:lnTo>
                  <a:pt x="9921019" y="820948"/>
                </a:lnTo>
                <a:lnTo>
                  <a:pt x="9962918" y="776233"/>
                </a:lnTo>
                <a:lnTo>
                  <a:pt x="9968484" y="751839"/>
                </a:lnTo>
                <a:lnTo>
                  <a:pt x="9968484" y="150367"/>
                </a:lnTo>
                <a:lnTo>
                  <a:pt x="9946805" y="102835"/>
                </a:lnTo>
                <a:lnTo>
                  <a:pt x="9886435" y="61557"/>
                </a:lnTo>
                <a:lnTo>
                  <a:pt x="9843928" y="44037"/>
                </a:lnTo>
                <a:lnTo>
                  <a:pt x="9794373" y="29008"/>
                </a:lnTo>
                <a:lnTo>
                  <a:pt x="9738643" y="16781"/>
                </a:lnTo>
                <a:lnTo>
                  <a:pt x="9677615" y="7664"/>
                </a:lnTo>
                <a:lnTo>
                  <a:pt x="9612162" y="1967"/>
                </a:lnTo>
                <a:lnTo>
                  <a:pt x="954316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52676" y="3288029"/>
            <a:ext cx="9291955" cy="867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-5">
                <a:latin typeface="Book Antiqua"/>
                <a:cs typeface="Book Antiqua"/>
              </a:rPr>
              <a:t>Open </a:t>
            </a:r>
            <a:r>
              <a:rPr dirty="0" sz="1400" spc="-5" b="1">
                <a:latin typeface="Courier New"/>
                <a:cs typeface="Courier New"/>
                <a:hlinkClick r:id="rId2"/>
              </a:rPr>
              <a:t>http://location/MVCDemoStudent</a:t>
            </a:r>
            <a:r>
              <a:rPr dirty="0" sz="1400" spc="-5">
                <a:latin typeface="Book Antiqua"/>
                <a:cs typeface="Book Antiqua"/>
                <a:hlinkClick r:id="rId2"/>
              </a:rPr>
              <a:t>, </a:t>
            </a:r>
            <a:r>
              <a:rPr dirty="0" sz="1400" spc="-5">
                <a:latin typeface="Book Antiqua"/>
                <a:cs typeface="Book Antiqua"/>
              </a:rPr>
              <a:t>which </a:t>
            </a:r>
            <a:r>
              <a:rPr dirty="0" sz="1400">
                <a:latin typeface="Book Antiqua"/>
                <a:cs typeface="Book Antiqua"/>
              </a:rPr>
              <a:t>could result in a </a:t>
            </a:r>
            <a:r>
              <a:rPr dirty="0" sz="1400" spc="-5">
                <a:latin typeface="Book Antiqua"/>
                <a:cs typeface="Book Antiqua"/>
              </a:rPr>
              <a:t>compilation error </a:t>
            </a:r>
            <a:r>
              <a:rPr dirty="0" sz="1400">
                <a:latin typeface="Book Antiqua"/>
                <a:cs typeface="Book Antiqua"/>
              </a:rPr>
              <a:t>linked</a:t>
            </a:r>
            <a:r>
              <a:rPr dirty="0" sz="1400" spc="-80">
                <a:latin typeface="Book Antiqua"/>
                <a:cs typeface="Book Antiqua"/>
              </a:rPr>
              <a:t> </a:t>
            </a:r>
            <a:r>
              <a:rPr dirty="0" sz="1400" spc="-5">
                <a:latin typeface="Book Antiqua"/>
                <a:cs typeface="Book Antiqua"/>
              </a:rPr>
              <a:t>to</a:t>
            </a:r>
            <a:endParaRPr sz="1400">
              <a:latin typeface="Book Antiqua"/>
              <a:cs typeface="Book Antiqua"/>
            </a:endParaRPr>
          </a:p>
          <a:p>
            <a:pPr marL="12700">
              <a:lnSpc>
                <a:spcPts val="1595"/>
              </a:lnSpc>
            </a:pPr>
            <a:r>
              <a:rPr dirty="0" sz="1400" spc="-5">
                <a:latin typeface="Courier New"/>
                <a:cs typeface="Courier New"/>
              </a:rPr>
              <a:t>System.Web.Optimization</a:t>
            </a:r>
            <a:r>
              <a:rPr dirty="0" sz="1400" spc="-5">
                <a:latin typeface="Book Antiqua"/>
                <a:cs typeface="Book Antiqua"/>
              </a:rPr>
              <a:t>. </a:t>
            </a:r>
            <a:r>
              <a:rPr dirty="0" sz="1400">
                <a:latin typeface="Book Antiqua"/>
                <a:cs typeface="Book Antiqua"/>
              </a:rPr>
              <a:t>To rectify </a:t>
            </a:r>
            <a:r>
              <a:rPr dirty="0" sz="1400" spc="-5">
                <a:latin typeface="Book Antiqua"/>
                <a:cs typeface="Book Antiqua"/>
              </a:rPr>
              <a:t>the </a:t>
            </a:r>
            <a:r>
              <a:rPr dirty="0" sz="1400">
                <a:latin typeface="Book Antiqua"/>
                <a:cs typeface="Book Antiqua"/>
              </a:rPr>
              <a:t>error, perform </a:t>
            </a:r>
            <a:r>
              <a:rPr dirty="0" sz="1400" spc="-5">
                <a:latin typeface="Book Antiqua"/>
                <a:cs typeface="Book Antiqua"/>
              </a:rPr>
              <a:t>the</a:t>
            </a:r>
            <a:r>
              <a:rPr dirty="0" sz="1400" spc="-80">
                <a:latin typeface="Book Antiqua"/>
                <a:cs typeface="Book Antiqua"/>
              </a:rPr>
              <a:t> </a:t>
            </a:r>
            <a:r>
              <a:rPr dirty="0" sz="1400">
                <a:latin typeface="Book Antiqua"/>
                <a:cs typeface="Book Antiqua"/>
              </a:rPr>
              <a:t>following:</a:t>
            </a:r>
            <a:endParaRPr sz="1400">
              <a:latin typeface="Book Antiqua"/>
              <a:cs typeface="Book Antiqua"/>
            </a:endParaRPr>
          </a:p>
          <a:p>
            <a:pPr marL="67310">
              <a:lnSpc>
                <a:spcPct val="100000"/>
              </a:lnSpc>
              <a:spcBef>
                <a:spcPts val="45"/>
              </a:spcBef>
            </a:pPr>
            <a:r>
              <a:rPr dirty="0" sz="1400" spc="-5">
                <a:latin typeface="Book Antiqua"/>
                <a:cs typeface="Book Antiqua"/>
              </a:rPr>
              <a:t>In the </a:t>
            </a:r>
            <a:r>
              <a:rPr dirty="0" sz="1400">
                <a:latin typeface="Book Antiqua"/>
                <a:cs typeface="Book Antiqua"/>
              </a:rPr>
              <a:t>Visual </a:t>
            </a:r>
            <a:r>
              <a:rPr dirty="0" sz="1400" spc="-5">
                <a:latin typeface="Book Antiqua"/>
                <a:cs typeface="Book Antiqua"/>
              </a:rPr>
              <a:t>Studio application, </a:t>
            </a:r>
            <a:r>
              <a:rPr dirty="0" sz="1400">
                <a:latin typeface="Book Antiqua"/>
                <a:cs typeface="Book Antiqua"/>
              </a:rPr>
              <a:t>click </a:t>
            </a:r>
            <a:r>
              <a:rPr dirty="0" sz="1400" b="1">
                <a:latin typeface="Book Antiqua"/>
                <a:cs typeface="Book Antiqua"/>
              </a:rPr>
              <a:t>Tools </a:t>
            </a:r>
            <a:r>
              <a:rPr dirty="0" sz="1400" spc="-5">
                <a:latin typeface="Wingdings"/>
                <a:cs typeface="Wingdings"/>
              </a:rPr>
              <a:t></a:t>
            </a:r>
            <a:r>
              <a:rPr dirty="0" sz="1400" spc="-5" b="1">
                <a:latin typeface="Book Antiqua"/>
                <a:cs typeface="Book Antiqua"/>
              </a:rPr>
              <a:t>Library Package </a:t>
            </a:r>
            <a:r>
              <a:rPr dirty="0" sz="1400" b="1">
                <a:latin typeface="Book Antiqua"/>
                <a:cs typeface="Book Antiqua"/>
              </a:rPr>
              <a:t>Manager </a:t>
            </a:r>
            <a:r>
              <a:rPr dirty="0" sz="1400" spc="-5">
                <a:latin typeface="Wingdings"/>
                <a:cs typeface="Wingdings"/>
              </a:rPr>
              <a:t></a:t>
            </a:r>
            <a:r>
              <a:rPr dirty="0" sz="1400" spc="-5" b="1">
                <a:latin typeface="Book Antiqua"/>
                <a:cs typeface="Book Antiqua"/>
              </a:rPr>
              <a:t>Package </a:t>
            </a:r>
            <a:r>
              <a:rPr dirty="0" sz="1400" b="1">
                <a:latin typeface="Book Antiqua"/>
                <a:cs typeface="Book Antiqua"/>
              </a:rPr>
              <a:t>Manager</a:t>
            </a:r>
            <a:r>
              <a:rPr dirty="0" sz="1400" spc="-90" b="1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Console</a:t>
            </a:r>
            <a:r>
              <a:rPr dirty="0" sz="1400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  <a:p>
            <a:pPr marL="6731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Book Antiqua"/>
                <a:cs typeface="Book Antiqua"/>
              </a:rPr>
              <a:t>In the </a:t>
            </a:r>
            <a:r>
              <a:rPr dirty="0" sz="1400">
                <a:latin typeface="Book Antiqua"/>
                <a:cs typeface="Book Antiqua"/>
              </a:rPr>
              <a:t>window </a:t>
            </a:r>
            <a:r>
              <a:rPr dirty="0" sz="1400" spc="-5">
                <a:latin typeface="Book Antiqua"/>
                <a:cs typeface="Book Antiqua"/>
              </a:rPr>
              <a:t>that appears, </a:t>
            </a:r>
            <a:r>
              <a:rPr dirty="0" sz="1400">
                <a:latin typeface="Book Antiqua"/>
                <a:cs typeface="Book Antiqua"/>
              </a:rPr>
              <a:t>enter </a:t>
            </a:r>
            <a:r>
              <a:rPr dirty="0" sz="1400" spc="-5">
                <a:latin typeface="Book Antiqua"/>
                <a:cs typeface="Book Antiqua"/>
              </a:rPr>
              <a:t>the command: </a:t>
            </a:r>
            <a:r>
              <a:rPr dirty="0" sz="1400" spc="-5" b="1">
                <a:latin typeface="Book Antiqua"/>
                <a:cs typeface="Book Antiqua"/>
              </a:rPr>
              <a:t>Install-Package Microsoft.Web.Optimization -Pre </a:t>
            </a:r>
            <a:r>
              <a:rPr dirty="0" sz="1400">
                <a:latin typeface="Book Antiqua"/>
                <a:cs typeface="Book Antiqua"/>
              </a:rPr>
              <a:t>and </a:t>
            </a:r>
            <a:r>
              <a:rPr dirty="0" sz="1400" spc="-5">
                <a:latin typeface="Book Antiqua"/>
                <a:cs typeface="Book Antiqua"/>
              </a:rPr>
              <a:t>press</a:t>
            </a:r>
            <a:r>
              <a:rPr dirty="0" sz="1400" spc="35">
                <a:latin typeface="Book Antiqua"/>
                <a:cs typeface="Book Antiqua"/>
              </a:rPr>
              <a:t> </a:t>
            </a:r>
            <a:r>
              <a:rPr dirty="0" sz="1400" b="1">
                <a:latin typeface="Book Antiqua"/>
                <a:cs typeface="Book Antiqua"/>
              </a:rPr>
              <a:t>Enter</a:t>
            </a:r>
            <a:r>
              <a:rPr dirty="0" sz="1400"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512071" y="3915917"/>
            <a:ext cx="122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>
                <a:uFill>
                  <a:solidFill>
                    <a:srgbClr val="1EB8C1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1400" spc="60">
                <a:uFill>
                  <a:solidFill>
                    <a:srgbClr val="1EB8C1"/>
                  </a:solidFill>
                </a:uFill>
                <a:latin typeface="Book Antiqua"/>
                <a:cs typeface="Book Antiqua"/>
              </a:rPr>
              <a:t> 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208" y="107645"/>
            <a:ext cx="17951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Summary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43" y="1196721"/>
            <a:ext cx="1185735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Bundling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minification 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two advanced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features in ASP.NET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help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reducing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code sizes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improving download</a:t>
            </a:r>
            <a:r>
              <a:rPr dirty="0" sz="24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times.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12382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Bundling involves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merging 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logically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close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files into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single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folder. There 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three  methods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Bundling: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Script,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Style,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Dynamic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Folder</a:t>
            </a:r>
            <a:r>
              <a:rPr dirty="0" sz="2400" spc="7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Bundling.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1206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Minification is the process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removing unwanted whitespaces and blanks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code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reduce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size of CSS and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JavaScript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files.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26797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Areas in ASP.NET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consist 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grouping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Controllers, Views,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Models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files  for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better organization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and</a:t>
            </a:r>
            <a:r>
              <a:rPr dirty="0" sz="2400" spc="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handling.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marR="97345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ActionLink HTML Helper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could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 used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move between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various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areas of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ASP.NET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 application.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32473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Session</a:t>
            </a:r>
            <a:r>
              <a:rPr dirty="0" sz="3200" spc="-55"/>
              <a:t> </a:t>
            </a:r>
            <a:r>
              <a:rPr dirty="0" sz="3200" spc="-5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677" y="1570680"/>
            <a:ext cx="9396730" cy="114236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advanced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features of ASP.NET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(bundling and</a:t>
            </a:r>
            <a:r>
              <a:rPr dirty="0" sz="24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minification)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areas in ASP.NET</a:t>
            </a:r>
            <a:r>
              <a:rPr dirty="0" sz="24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72453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Bundling and Minification </a:t>
            </a:r>
            <a:r>
              <a:rPr dirty="0" sz="3200" spc="-5"/>
              <a:t>in </a:t>
            </a:r>
            <a:r>
              <a:rPr dirty="0" sz="3200"/>
              <a:t>MVC</a:t>
            </a:r>
            <a:r>
              <a:rPr dirty="0" sz="3200" spc="-65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11836" y="1385316"/>
            <a:ext cx="11398250" cy="2056130"/>
          </a:xfrm>
          <a:custGeom>
            <a:avLst/>
            <a:gdLst/>
            <a:ahLst/>
            <a:cxnLst/>
            <a:rect l="l" t="t" r="r" b="b"/>
            <a:pathLst>
              <a:path w="11398250" h="2056129">
                <a:moveTo>
                  <a:pt x="0" y="2055876"/>
                </a:moveTo>
                <a:lnTo>
                  <a:pt x="11397996" y="2055876"/>
                </a:lnTo>
                <a:lnTo>
                  <a:pt x="11397996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</a:pathLst>
          </a:custGeom>
          <a:solidFill>
            <a:srgbClr val="7A62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1836" y="1385316"/>
            <a:ext cx="11398250" cy="2056130"/>
          </a:xfrm>
          <a:custGeom>
            <a:avLst/>
            <a:gdLst/>
            <a:ahLst/>
            <a:cxnLst/>
            <a:rect l="l" t="t" r="r" b="b"/>
            <a:pathLst>
              <a:path w="11398250" h="2056129">
                <a:moveTo>
                  <a:pt x="0" y="2055876"/>
                </a:moveTo>
                <a:lnTo>
                  <a:pt x="11397996" y="2055876"/>
                </a:lnTo>
                <a:lnTo>
                  <a:pt x="11397996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847" y="3477767"/>
            <a:ext cx="11356975" cy="1591310"/>
          </a:xfrm>
          <a:custGeom>
            <a:avLst/>
            <a:gdLst/>
            <a:ahLst/>
            <a:cxnLst/>
            <a:rect l="l" t="t" r="r" b="b"/>
            <a:pathLst>
              <a:path w="11356975" h="1591310">
                <a:moveTo>
                  <a:pt x="0" y="1591055"/>
                </a:moveTo>
                <a:lnTo>
                  <a:pt x="11356848" y="1591055"/>
                </a:lnTo>
                <a:lnTo>
                  <a:pt x="11356848" y="0"/>
                </a:lnTo>
                <a:lnTo>
                  <a:pt x="0" y="0"/>
                </a:lnTo>
                <a:lnTo>
                  <a:pt x="0" y="1591055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847" y="3477767"/>
            <a:ext cx="11356975" cy="1591310"/>
          </a:xfrm>
          <a:custGeom>
            <a:avLst/>
            <a:gdLst/>
            <a:ahLst/>
            <a:cxnLst/>
            <a:rect l="l" t="t" r="r" b="b"/>
            <a:pathLst>
              <a:path w="11356975" h="1591310">
                <a:moveTo>
                  <a:pt x="0" y="1591055"/>
                </a:moveTo>
                <a:lnTo>
                  <a:pt x="11356848" y="1591055"/>
                </a:lnTo>
                <a:lnTo>
                  <a:pt x="11356848" y="0"/>
                </a:lnTo>
                <a:lnTo>
                  <a:pt x="0" y="0"/>
                </a:lnTo>
                <a:lnTo>
                  <a:pt x="0" y="159105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0271" y="1628820"/>
            <a:ext cx="11294745" cy="319595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bundle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is defined as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logically grouped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set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files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having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unique</a:t>
            </a:r>
            <a:r>
              <a:rPr dirty="0" sz="2400" spc="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name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Loaded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with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only one HTTP</a:t>
            </a:r>
            <a:r>
              <a:rPr dirty="0" sz="2400" spc="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request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Can be created for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both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JavaScript and CSS</a:t>
            </a:r>
            <a:r>
              <a:rPr dirty="0" sz="2400" spc="-2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files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lvl="1" marL="450850" indent="-343535">
              <a:lnSpc>
                <a:spcPts val="2735"/>
              </a:lnSpc>
              <a:spcBef>
                <a:spcPts val="1745"/>
              </a:spcBef>
              <a:buFont typeface="Arial"/>
              <a:buChar char="•"/>
              <a:tabLst>
                <a:tab pos="450850" algn="l"/>
                <a:tab pos="451484" algn="l"/>
              </a:tabLst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Minification</a:t>
            </a:r>
            <a:r>
              <a:rPr dirty="0" sz="2400" spc="140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removes</a:t>
            </a:r>
            <a:r>
              <a:rPr dirty="0" sz="2400" spc="1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redundant</a:t>
            </a:r>
            <a:r>
              <a:rPr dirty="0" sz="2400" spc="1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whitespaces,</a:t>
            </a:r>
            <a:r>
              <a:rPr dirty="0" sz="2400" spc="1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line</a:t>
            </a:r>
            <a:r>
              <a:rPr dirty="0" sz="2400" spc="1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breaks,</a:t>
            </a:r>
            <a:r>
              <a:rPr dirty="0" sz="2400" spc="1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r>
              <a:rPr dirty="0" sz="2400" spc="13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comments</a:t>
            </a:r>
            <a:r>
              <a:rPr dirty="0" sz="2400" spc="1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from</a:t>
            </a:r>
            <a:endParaRPr sz="2400">
              <a:latin typeface="Book Antiqua"/>
              <a:cs typeface="Book Antiqua"/>
            </a:endParaRPr>
          </a:p>
          <a:p>
            <a:pPr marL="450850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code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thus, reducing its</a:t>
            </a:r>
            <a:r>
              <a:rPr dirty="0" sz="2400" spc="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size</a:t>
            </a:r>
            <a:endParaRPr sz="2400">
              <a:latin typeface="Book Antiqua"/>
              <a:cs typeface="Book Antiqua"/>
            </a:endParaRPr>
          </a:p>
          <a:p>
            <a:pPr lvl="1" marL="450850" indent="-3435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50850" algn="l"/>
                <a:tab pos="451484" algn="l"/>
              </a:tabLst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This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approach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improves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loading time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for</a:t>
            </a:r>
            <a:r>
              <a:rPr dirty="0" sz="2400" spc="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code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0693"/>
            <a:ext cx="72453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Bundling and Minification </a:t>
            </a:r>
            <a:r>
              <a:rPr dirty="0" sz="3200" spc="-5"/>
              <a:t>in </a:t>
            </a:r>
            <a:r>
              <a:rPr dirty="0" sz="3200"/>
              <a:t>MVC</a:t>
            </a:r>
            <a:r>
              <a:rPr dirty="0" sz="3200" spc="-60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475" y="1315211"/>
            <a:ext cx="3365500" cy="1658620"/>
          </a:xfrm>
          <a:prstGeom prst="rect">
            <a:avLst/>
          </a:prstGeom>
          <a:solidFill>
            <a:srgbClr val="7E7E7E"/>
          </a:solidFill>
          <a:ln w="12192">
            <a:solidFill>
              <a:srgbClr val="C05A3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175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ScriptBundle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475" y="2973323"/>
            <a:ext cx="3365500" cy="1518285"/>
          </a:xfrm>
          <a:prstGeom prst="rect">
            <a:avLst/>
          </a:prstGeom>
          <a:solidFill>
            <a:srgbClr val="E0E0E0">
              <a:alpha val="90194"/>
            </a:srgbClr>
          </a:solidFill>
          <a:ln w="12192">
            <a:solidFill>
              <a:srgbClr val="C05A39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332105" marR="113030" indent="-17145">
              <a:lnSpc>
                <a:spcPts val="2590"/>
              </a:lnSpc>
              <a:spcBef>
                <a:spcPts val="335"/>
              </a:spcBef>
            </a:pPr>
            <a:r>
              <a:rPr dirty="0" sz="2400">
                <a:latin typeface="Book Antiqua"/>
                <a:cs typeface="Book Antiqua"/>
              </a:rPr>
              <a:t>Bundles </a:t>
            </a:r>
            <a:r>
              <a:rPr dirty="0" sz="2400" spc="-5">
                <a:latin typeface="Book Antiqua"/>
                <a:cs typeface="Book Antiqua"/>
              </a:rPr>
              <a:t>that help </a:t>
            </a:r>
            <a:r>
              <a:rPr dirty="0" sz="2400">
                <a:latin typeface="Book Antiqua"/>
                <a:cs typeface="Book Antiqua"/>
              </a:rPr>
              <a:t>in  minification of one</a:t>
            </a:r>
            <a:r>
              <a:rPr dirty="0" sz="2400" spc="-75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or  more JavaScript</a:t>
            </a:r>
            <a:r>
              <a:rPr dirty="0" sz="2400" spc="-55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files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2771" y="1292352"/>
            <a:ext cx="3365500" cy="1681480"/>
          </a:xfrm>
          <a:prstGeom prst="rect">
            <a:avLst/>
          </a:prstGeom>
          <a:solidFill>
            <a:srgbClr val="AC6200"/>
          </a:solidFill>
          <a:ln w="12192">
            <a:solidFill>
              <a:srgbClr val="C05A3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78815">
              <a:lnSpc>
                <a:spcPct val="100000"/>
              </a:lnSpc>
              <a:spcBef>
                <a:spcPts val="171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StyleBundle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2771" y="2973323"/>
            <a:ext cx="3365500" cy="1518285"/>
          </a:xfrm>
          <a:prstGeom prst="rect">
            <a:avLst/>
          </a:prstGeom>
          <a:solidFill>
            <a:srgbClr val="EFD299">
              <a:alpha val="90194"/>
            </a:srgbClr>
          </a:solidFill>
          <a:ln w="12192">
            <a:solidFill>
              <a:srgbClr val="C05A39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360045" marR="140335" indent="-44450">
              <a:lnSpc>
                <a:spcPts val="2590"/>
              </a:lnSpc>
              <a:spcBef>
                <a:spcPts val="335"/>
              </a:spcBef>
            </a:pPr>
            <a:r>
              <a:rPr dirty="0" sz="2400">
                <a:latin typeface="Book Antiqua"/>
                <a:cs typeface="Book Antiqua"/>
              </a:rPr>
              <a:t>Bundles </a:t>
            </a:r>
            <a:r>
              <a:rPr dirty="0" sz="2400" spc="-5">
                <a:latin typeface="Book Antiqua"/>
                <a:cs typeface="Book Antiqua"/>
              </a:rPr>
              <a:t>that help </a:t>
            </a:r>
            <a:r>
              <a:rPr dirty="0" sz="2400">
                <a:latin typeface="Book Antiqua"/>
                <a:cs typeface="Book Antiqua"/>
              </a:rPr>
              <a:t>in  minification of</a:t>
            </a:r>
            <a:r>
              <a:rPr dirty="0" sz="2400" spc="-60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single  </a:t>
            </a:r>
            <a:r>
              <a:rPr dirty="0" sz="2400">
                <a:latin typeface="Book Antiqua"/>
                <a:cs typeface="Book Antiqua"/>
              </a:rPr>
              <a:t>or </a:t>
            </a:r>
            <a:r>
              <a:rPr dirty="0" sz="2400" spc="-5">
                <a:latin typeface="Book Antiqua"/>
                <a:cs typeface="Book Antiqua"/>
              </a:rPr>
              <a:t>multiple </a:t>
            </a:r>
            <a:r>
              <a:rPr dirty="0" sz="2400">
                <a:latin typeface="Book Antiqua"/>
                <a:cs typeface="Book Antiqua"/>
              </a:rPr>
              <a:t>CSS</a:t>
            </a:r>
            <a:r>
              <a:rPr dirty="0" sz="2400" spc="-50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style</a:t>
            </a:r>
            <a:endParaRPr sz="2400">
              <a:latin typeface="Book Antiqua"/>
              <a:cs typeface="Book Antiqua"/>
            </a:endParaRPr>
          </a:p>
          <a:p>
            <a:pPr marL="1123315">
              <a:lnSpc>
                <a:spcPts val="2560"/>
              </a:lnSpc>
            </a:pPr>
            <a:r>
              <a:rPr dirty="0" sz="2400">
                <a:latin typeface="Book Antiqua"/>
                <a:cs typeface="Book Antiqua"/>
              </a:rPr>
              <a:t>sheet</a:t>
            </a:r>
            <a:r>
              <a:rPr dirty="0" sz="2400" spc="-15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files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4068" y="1292352"/>
            <a:ext cx="3723640" cy="1681480"/>
          </a:xfrm>
          <a:prstGeom prst="rect">
            <a:avLst/>
          </a:prstGeom>
          <a:solidFill>
            <a:srgbClr val="B43500"/>
          </a:solidFill>
          <a:ln w="12192">
            <a:solidFill>
              <a:srgbClr val="C05A3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1710"/>
              </a:spcBef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DynamicFolderBundle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4068" y="2973323"/>
            <a:ext cx="3723640" cy="1518285"/>
          </a:xfrm>
          <a:prstGeom prst="rect">
            <a:avLst/>
          </a:prstGeom>
          <a:solidFill>
            <a:srgbClr val="FFC552">
              <a:alpha val="90194"/>
            </a:srgbClr>
          </a:solidFill>
          <a:ln w="12192">
            <a:solidFill>
              <a:srgbClr val="C05A39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400050" marR="182245" indent="-203200">
              <a:lnSpc>
                <a:spcPts val="2590"/>
              </a:lnSpc>
              <a:spcBef>
                <a:spcPts val="335"/>
              </a:spcBef>
            </a:pPr>
            <a:r>
              <a:rPr dirty="0" sz="2400">
                <a:latin typeface="Book Antiqua"/>
                <a:cs typeface="Book Antiqua"/>
              </a:rPr>
              <a:t>Bundle object created </a:t>
            </a:r>
            <a:r>
              <a:rPr dirty="0" sz="2400" spc="-5">
                <a:latin typeface="Book Antiqua"/>
                <a:cs typeface="Book Antiqua"/>
              </a:rPr>
              <a:t>by  </a:t>
            </a:r>
            <a:r>
              <a:rPr dirty="0" sz="2400">
                <a:latin typeface="Book Antiqua"/>
                <a:cs typeface="Book Antiqua"/>
              </a:rPr>
              <a:t>ASP.NET from a</a:t>
            </a:r>
            <a:r>
              <a:rPr dirty="0" sz="2400" spc="-95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folder</a:t>
            </a:r>
            <a:endParaRPr sz="2400">
              <a:latin typeface="Book Antiqua"/>
              <a:cs typeface="Book Antiqua"/>
            </a:endParaRPr>
          </a:p>
          <a:p>
            <a:pPr algn="ctr" marL="210820">
              <a:lnSpc>
                <a:spcPts val="2415"/>
              </a:lnSpc>
            </a:pPr>
            <a:r>
              <a:rPr dirty="0" sz="2400" spc="-5">
                <a:latin typeface="Book Antiqua"/>
                <a:cs typeface="Book Antiqua"/>
              </a:rPr>
              <a:t>having </a:t>
            </a:r>
            <a:r>
              <a:rPr dirty="0" sz="2400">
                <a:latin typeface="Book Antiqua"/>
                <a:cs typeface="Book Antiqua"/>
              </a:rPr>
              <a:t>same </a:t>
            </a:r>
            <a:r>
              <a:rPr dirty="0" sz="2400" spc="-5">
                <a:latin typeface="Book Antiqua"/>
                <a:cs typeface="Book Antiqua"/>
              </a:rPr>
              <a:t>type</a:t>
            </a:r>
            <a:r>
              <a:rPr dirty="0" sz="2400" spc="-10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of</a:t>
            </a:r>
            <a:endParaRPr sz="2400">
              <a:latin typeface="Book Antiqua"/>
              <a:cs typeface="Book Antiqua"/>
            </a:endParaRPr>
          </a:p>
          <a:p>
            <a:pPr algn="ctr" marL="210820">
              <a:lnSpc>
                <a:spcPts val="2735"/>
              </a:lnSpc>
            </a:pPr>
            <a:r>
              <a:rPr dirty="0" sz="2400">
                <a:latin typeface="Book Antiqua"/>
                <a:cs typeface="Book Antiqua"/>
              </a:rPr>
              <a:t>files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298069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/>
              <a:t>ScriptBundle</a:t>
            </a:r>
            <a:r>
              <a:rPr dirty="0" sz="2900" spc="-30"/>
              <a:t> </a:t>
            </a:r>
            <a:r>
              <a:rPr dirty="0" sz="2900"/>
              <a:t>(1-2)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045463" y="1987295"/>
            <a:ext cx="10629900" cy="708660"/>
          </a:xfrm>
          <a:custGeom>
            <a:avLst/>
            <a:gdLst/>
            <a:ahLst/>
            <a:cxnLst/>
            <a:rect l="l" t="t" r="r" b="b"/>
            <a:pathLst>
              <a:path w="10629900" h="708660">
                <a:moveTo>
                  <a:pt x="0" y="708660"/>
                </a:moveTo>
                <a:lnTo>
                  <a:pt x="10629900" y="708660"/>
                </a:lnTo>
                <a:lnTo>
                  <a:pt x="10629900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5463" y="1987295"/>
            <a:ext cx="10629900" cy="708660"/>
          </a:xfrm>
          <a:custGeom>
            <a:avLst/>
            <a:gdLst/>
            <a:ahLst/>
            <a:cxnLst/>
            <a:rect l="l" t="t" r="r" b="b"/>
            <a:pathLst>
              <a:path w="10629900" h="708660">
                <a:moveTo>
                  <a:pt x="0" y="708660"/>
                </a:moveTo>
                <a:lnTo>
                  <a:pt x="10629900" y="708660"/>
                </a:lnTo>
                <a:lnTo>
                  <a:pt x="10629900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5816" y="1502663"/>
            <a:ext cx="9737090" cy="731520"/>
          </a:xfrm>
          <a:custGeom>
            <a:avLst/>
            <a:gdLst/>
            <a:ahLst/>
            <a:cxnLst/>
            <a:rect l="l" t="t" r="r" b="b"/>
            <a:pathLst>
              <a:path w="9737090" h="731519">
                <a:moveTo>
                  <a:pt x="9550146" y="0"/>
                </a:moveTo>
                <a:lnTo>
                  <a:pt x="186690" y="0"/>
                </a:lnTo>
                <a:lnTo>
                  <a:pt x="127674" y="6217"/>
                </a:lnTo>
                <a:lnTo>
                  <a:pt x="76425" y="23530"/>
                </a:lnTo>
                <a:lnTo>
                  <a:pt x="36015" y="49926"/>
                </a:lnTo>
                <a:lnTo>
                  <a:pt x="9515" y="83393"/>
                </a:lnTo>
                <a:lnTo>
                  <a:pt x="0" y="121920"/>
                </a:lnTo>
                <a:lnTo>
                  <a:pt x="0" y="609600"/>
                </a:lnTo>
                <a:lnTo>
                  <a:pt x="9515" y="648126"/>
                </a:lnTo>
                <a:lnTo>
                  <a:pt x="36015" y="681593"/>
                </a:lnTo>
                <a:lnTo>
                  <a:pt x="76425" y="707989"/>
                </a:lnTo>
                <a:lnTo>
                  <a:pt x="127674" y="725302"/>
                </a:lnTo>
                <a:lnTo>
                  <a:pt x="186690" y="731520"/>
                </a:lnTo>
                <a:lnTo>
                  <a:pt x="9550146" y="731520"/>
                </a:lnTo>
                <a:lnTo>
                  <a:pt x="9609161" y="725302"/>
                </a:lnTo>
                <a:lnTo>
                  <a:pt x="9660410" y="707989"/>
                </a:lnTo>
                <a:lnTo>
                  <a:pt x="9700820" y="681593"/>
                </a:lnTo>
                <a:lnTo>
                  <a:pt x="9727320" y="648126"/>
                </a:lnTo>
                <a:lnTo>
                  <a:pt x="9736836" y="609600"/>
                </a:lnTo>
                <a:lnTo>
                  <a:pt x="9736836" y="121920"/>
                </a:lnTo>
                <a:lnTo>
                  <a:pt x="9727320" y="83393"/>
                </a:lnTo>
                <a:lnTo>
                  <a:pt x="9700820" y="49926"/>
                </a:lnTo>
                <a:lnTo>
                  <a:pt x="9660410" y="23530"/>
                </a:lnTo>
                <a:lnTo>
                  <a:pt x="9609161" y="6217"/>
                </a:lnTo>
                <a:lnTo>
                  <a:pt x="9550146" y="0"/>
                </a:lnTo>
                <a:close/>
              </a:path>
            </a:pathLst>
          </a:custGeom>
          <a:solidFill>
            <a:srgbClr val="7A62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75816" y="1502663"/>
            <a:ext cx="9737090" cy="731520"/>
          </a:xfrm>
          <a:custGeom>
            <a:avLst/>
            <a:gdLst/>
            <a:ahLst/>
            <a:cxnLst/>
            <a:rect l="l" t="t" r="r" b="b"/>
            <a:pathLst>
              <a:path w="9737090" h="731519">
                <a:moveTo>
                  <a:pt x="0" y="121920"/>
                </a:moveTo>
                <a:lnTo>
                  <a:pt x="9515" y="83393"/>
                </a:lnTo>
                <a:lnTo>
                  <a:pt x="36015" y="49926"/>
                </a:lnTo>
                <a:lnTo>
                  <a:pt x="76425" y="23530"/>
                </a:lnTo>
                <a:lnTo>
                  <a:pt x="127674" y="6217"/>
                </a:lnTo>
                <a:lnTo>
                  <a:pt x="186690" y="0"/>
                </a:lnTo>
                <a:lnTo>
                  <a:pt x="9550146" y="0"/>
                </a:lnTo>
                <a:lnTo>
                  <a:pt x="9609161" y="6217"/>
                </a:lnTo>
                <a:lnTo>
                  <a:pt x="9660410" y="23530"/>
                </a:lnTo>
                <a:lnTo>
                  <a:pt x="9700820" y="49926"/>
                </a:lnTo>
                <a:lnTo>
                  <a:pt x="9727320" y="83393"/>
                </a:lnTo>
                <a:lnTo>
                  <a:pt x="9736836" y="121920"/>
                </a:lnTo>
                <a:lnTo>
                  <a:pt x="9736836" y="609600"/>
                </a:lnTo>
                <a:lnTo>
                  <a:pt x="9727320" y="648126"/>
                </a:lnTo>
                <a:lnTo>
                  <a:pt x="9700820" y="681593"/>
                </a:lnTo>
                <a:lnTo>
                  <a:pt x="9660410" y="707989"/>
                </a:lnTo>
                <a:lnTo>
                  <a:pt x="9609161" y="725302"/>
                </a:lnTo>
                <a:lnTo>
                  <a:pt x="9550146" y="731520"/>
                </a:lnTo>
                <a:lnTo>
                  <a:pt x="186690" y="731520"/>
                </a:lnTo>
                <a:lnTo>
                  <a:pt x="127674" y="725302"/>
                </a:lnTo>
                <a:lnTo>
                  <a:pt x="76425" y="707989"/>
                </a:lnTo>
                <a:lnTo>
                  <a:pt x="36015" y="681593"/>
                </a:lnTo>
                <a:lnTo>
                  <a:pt x="9515" y="648126"/>
                </a:lnTo>
                <a:lnTo>
                  <a:pt x="0" y="609600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9917" y="1631950"/>
            <a:ext cx="946213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1.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From the </a:t>
            </a: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MVC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folder,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go to </a:t>
            </a:r>
            <a:r>
              <a:rPr dirty="0" sz="2400" spc="-10" b="1">
                <a:solidFill>
                  <a:srgbClr val="FFFFFF"/>
                </a:solidFill>
                <a:latin typeface="Courier New"/>
                <a:cs typeface="Courier New"/>
              </a:rPr>
              <a:t>App_Start\BundleConfig.cs</a:t>
            </a:r>
            <a:r>
              <a:rPr dirty="0" sz="2400" spc="-11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file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Book Antiqua"/>
                <a:cs typeface="Book Antiqua"/>
              </a:rPr>
              <a:t>By default, </a:t>
            </a:r>
            <a:r>
              <a:rPr dirty="0" sz="2000" spc="-5">
                <a:latin typeface="Book Antiqua"/>
                <a:cs typeface="Book Antiqua"/>
              </a:rPr>
              <a:t>the </a:t>
            </a:r>
            <a:r>
              <a:rPr dirty="0" sz="2000" spc="-5">
                <a:latin typeface="Courier New"/>
                <a:cs typeface="Courier New"/>
              </a:rPr>
              <a:t>BundleConfig.cs </a:t>
            </a:r>
            <a:r>
              <a:rPr dirty="0" sz="2000">
                <a:latin typeface="Book Antiqua"/>
                <a:cs typeface="Book Antiqua"/>
              </a:rPr>
              <a:t>file </a:t>
            </a:r>
            <a:r>
              <a:rPr dirty="0" sz="2000" spc="-5">
                <a:latin typeface="Book Antiqua"/>
                <a:cs typeface="Book Antiqua"/>
              </a:rPr>
              <a:t>is generated by</a:t>
            </a:r>
            <a:r>
              <a:rPr dirty="0" sz="2000" spc="-1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MVC.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5463" y="3738371"/>
            <a:ext cx="10629900" cy="1373505"/>
          </a:xfrm>
          <a:custGeom>
            <a:avLst/>
            <a:gdLst/>
            <a:ahLst/>
            <a:cxnLst/>
            <a:rect l="l" t="t" r="r" b="b"/>
            <a:pathLst>
              <a:path w="10629900" h="1373504">
                <a:moveTo>
                  <a:pt x="0" y="1373123"/>
                </a:moveTo>
                <a:lnTo>
                  <a:pt x="10629900" y="1373123"/>
                </a:lnTo>
                <a:lnTo>
                  <a:pt x="10629900" y="0"/>
                </a:lnTo>
                <a:lnTo>
                  <a:pt x="0" y="0"/>
                </a:lnTo>
                <a:lnTo>
                  <a:pt x="0" y="1373123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5463" y="3738371"/>
            <a:ext cx="10629900" cy="1373505"/>
          </a:xfrm>
          <a:custGeom>
            <a:avLst/>
            <a:gdLst/>
            <a:ahLst/>
            <a:cxnLst/>
            <a:rect l="l" t="t" r="r" b="b"/>
            <a:pathLst>
              <a:path w="10629900" h="1373504">
                <a:moveTo>
                  <a:pt x="0" y="1373123"/>
                </a:moveTo>
                <a:lnTo>
                  <a:pt x="10629900" y="1373123"/>
                </a:lnTo>
                <a:lnTo>
                  <a:pt x="10629900" y="0"/>
                </a:lnTo>
                <a:lnTo>
                  <a:pt x="0" y="0"/>
                </a:lnTo>
                <a:lnTo>
                  <a:pt x="0" y="137312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0011" y="3270503"/>
            <a:ext cx="9650095" cy="844550"/>
          </a:xfrm>
          <a:custGeom>
            <a:avLst/>
            <a:gdLst/>
            <a:ahLst/>
            <a:cxnLst/>
            <a:rect l="l" t="t" r="r" b="b"/>
            <a:pathLst>
              <a:path w="9650095" h="844550">
                <a:moveTo>
                  <a:pt x="9464929" y="0"/>
                </a:moveTo>
                <a:lnTo>
                  <a:pt x="185039" y="0"/>
                </a:lnTo>
                <a:lnTo>
                  <a:pt x="135834" y="5025"/>
                </a:lnTo>
                <a:lnTo>
                  <a:pt x="91628" y="19209"/>
                </a:lnTo>
                <a:lnTo>
                  <a:pt x="54181" y="41211"/>
                </a:lnTo>
                <a:lnTo>
                  <a:pt x="25254" y="69690"/>
                </a:lnTo>
                <a:lnTo>
                  <a:pt x="6606" y="103305"/>
                </a:lnTo>
                <a:lnTo>
                  <a:pt x="0" y="140715"/>
                </a:lnTo>
                <a:lnTo>
                  <a:pt x="0" y="703579"/>
                </a:lnTo>
                <a:lnTo>
                  <a:pt x="25254" y="774605"/>
                </a:lnTo>
                <a:lnTo>
                  <a:pt x="54181" y="803084"/>
                </a:lnTo>
                <a:lnTo>
                  <a:pt x="91628" y="825086"/>
                </a:lnTo>
                <a:lnTo>
                  <a:pt x="135834" y="839270"/>
                </a:lnTo>
                <a:lnTo>
                  <a:pt x="185039" y="844295"/>
                </a:lnTo>
                <a:lnTo>
                  <a:pt x="9464929" y="844295"/>
                </a:lnTo>
                <a:lnTo>
                  <a:pt x="9514133" y="839270"/>
                </a:lnTo>
                <a:lnTo>
                  <a:pt x="9558339" y="825086"/>
                </a:lnTo>
                <a:lnTo>
                  <a:pt x="9595786" y="803084"/>
                </a:lnTo>
                <a:lnTo>
                  <a:pt x="9624713" y="774605"/>
                </a:lnTo>
                <a:lnTo>
                  <a:pt x="9643361" y="740990"/>
                </a:lnTo>
                <a:lnTo>
                  <a:pt x="9649968" y="703579"/>
                </a:lnTo>
                <a:lnTo>
                  <a:pt x="9649968" y="140715"/>
                </a:lnTo>
                <a:lnTo>
                  <a:pt x="9624713" y="69690"/>
                </a:lnTo>
                <a:lnTo>
                  <a:pt x="9595786" y="41211"/>
                </a:lnTo>
                <a:lnTo>
                  <a:pt x="9558339" y="19209"/>
                </a:lnTo>
                <a:lnTo>
                  <a:pt x="9514133" y="5025"/>
                </a:lnTo>
                <a:lnTo>
                  <a:pt x="946492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0011" y="3270503"/>
            <a:ext cx="9650095" cy="844550"/>
          </a:xfrm>
          <a:custGeom>
            <a:avLst/>
            <a:gdLst/>
            <a:ahLst/>
            <a:cxnLst/>
            <a:rect l="l" t="t" r="r" b="b"/>
            <a:pathLst>
              <a:path w="9650095" h="844550">
                <a:moveTo>
                  <a:pt x="0" y="140715"/>
                </a:moveTo>
                <a:lnTo>
                  <a:pt x="25254" y="69690"/>
                </a:lnTo>
                <a:lnTo>
                  <a:pt x="54181" y="41211"/>
                </a:lnTo>
                <a:lnTo>
                  <a:pt x="91628" y="19209"/>
                </a:lnTo>
                <a:lnTo>
                  <a:pt x="135834" y="5025"/>
                </a:lnTo>
                <a:lnTo>
                  <a:pt x="185039" y="0"/>
                </a:lnTo>
                <a:lnTo>
                  <a:pt x="9464929" y="0"/>
                </a:lnTo>
                <a:lnTo>
                  <a:pt x="9514133" y="5025"/>
                </a:lnTo>
                <a:lnTo>
                  <a:pt x="9558339" y="19209"/>
                </a:lnTo>
                <a:lnTo>
                  <a:pt x="9595786" y="41211"/>
                </a:lnTo>
                <a:lnTo>
                  <a:pt x="9624713" y="69690"/>
                </a:lnTo>
                <a:lnTo>
                  <a:pt x="9643361" y="103305"/>
                </a:lnTo>
                <a:lnTo>
                  <a:pt x="9649968" y="140715"/>
                </a:lnTo>
                <a:lnTo>
                  <a:pt x="9649968" y="703579"/>
                </a:lnTo>
                <a:lnTo>
                  <a:pt x="9624713" y="774605"/>
                </a:lnTo>
                <a:lnTo>
                  <a:pt x="9595786" y="803084"/>
                </a:lnTo>
                <a:lnTo>
                  <a:pt x="9558339" y="825086"/>
                </a:lnTo>
                <a:lnTo>
                  <a:pt x="9514133" y="839270"/>
                </a:lnTo>
                <a:lnTo>
                  <a:pt x="9464929" y="844295"/>
                </a:lnTo>
                <a:lnTo>
                  <a:pt x="185039" y="844295"/>
                </a:lnTo>
                <a:lnTo>
                  <a:pt x="135834" y="839270"/>
                </a:lnTo>
                <a:lnTo>
                  <a:pt x="91628" y="825086"/>
                </a:lnTo>
                <a:lnTo>
                  <a:pt x="54181" y="803084"/>
                </a:lnTo>
                <a:lnTo>
                  <a:pt x="25254" y="774605"/>
                </a:lnTo>
                <a:lnTo>
                  <a:pt x="6606" y="740990"/>
                </a:lnTo>
                <a:lnTo>
                  <a:pt x="0" y="703579"/>
                </a:lnTo>
                <a:lnTo>
                  <a:pt x="0" y="1407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29917" y="3293491"/>
            <a:ext cx="938974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520">
              <a:lnSpc>
                <a:spcPts val="273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2. Write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customized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bundling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code in</a:t>
            </a:r>
            <a:r>
              <a:rPr dirty="0" sz="2400" spc="1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endParaRPr sz="2400">
              <a:latin typeface="Book Antiqua"/>
              <a:cs typeface="Book Antiqua"/>
            </a:endParaRPr>
          </a:p>
          <a:p>
            <a:pPr marL="223520">
              <a:lnSpc>
                <a:spcPts val="2730"/>
              </a:lnSpc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BundleConfig.RegisterBundles()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method</a:t>
            </a:r>
            <a:endParaRPr sz="2400">
              <a:latin typeface="Book Antiqua"/>
              <a:cs typeface="Book Antiqua"/>
            </a:endParaRPr>
          </a:p>
          <a:p>
            <a:pPr marL="355600" indent="-342900">
              <a:lnSpc>
                <a:spcPts val="2285"/>
              </a:lnSpc>
              <a:spcBef>
                <a:spcPts val="10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Book Antiqua"/>
                <a:cs typeface="Book Antiqua"/>
              </a:rPr>
              <a:t>Instead of using </a:t>
            </a:r>
            <a:r>
              <a:rPr dirty="0" sz="2000" spc="-5">
                <a:latin typeface="Book Antiqua"/>
                <a:cs typeface="Book Antiqua"/>
              </a:rPr>
              <a:t>the </a:t>
            </a:r>
            <a:r>
              <a:rPr dirty="0" sz="2000" spc="-5">
                <a:latin typeface="Courier New"/>
                <a:cs typeface="Courier New"/>
              </a:rPr>
              <a:t>BundleConfig</a:t>
            </a:r>
            <a:r>
              <a:rPr dirty="0" sz="2000" spc="-780">
                <a:latin typeface="Courier New"/>
                <a:cs typeface="Courier New"/>
              </a:rPr>
              <a:t> </a:t>
            </a:r>
            <a:r>
              <a:rPr dirty="0" sz="2000">
                <a:latin typeface="Book Antiqua"/>
                <a:cs typeface="Book Antiqua"/>
              </a:rPr>
              <a:t>class, developers can create custom classes.</a:t>
            </a:r>
            <a:endParaRPr sz="2000">
              <a:latin typeface="Book Antiqua"/>
              <a:cs typeface="Book Antiqua"/>
            </a:endParaRPr>
          </a:p>
          <a:p>
            <a:pPr marL="355600">
              <a:lnSpc>
                <a:spcPts val="2285"/>
              </a:lnSpc>
            </a:pPr>
            <a:r>
              <a:rPr dirty="0" sz="2000" spc="-5">
                <a:latin typeface="Book Antiqua"/>
                <a:cs typeface="Book Antiqua"/>
              </a:rPr>
              <a:t>However, it is </a:t>
            </a:r>
            <a:r>
              <a:rPr dirty="0" sz="2000">
                <a:latin typeface="Book Antiqua"/>
                <a:cs typeface="Book Antiqua"/>
              </a:rPr>
              <a:t>a </a:t>
            </a:r>
            <a:r>
              <a:rPr dirty="0" sz="2000" spc="-5">
                <a:latin typeface="Book Antiqua"/>
                <a:cs typeface="Book Antiqua"/>
              </a:rPr>
              <a:t>good </a:t>
            </a:r>
            <a:r>
              <a:rPr dirty="0" sz="2000">
                <a:latin typeface="Book Antiqua"/>
                <a:cs typeface="Book Antiqua"/>
              </a:rPr>
              <a:t>practice </a:t>
            </a:r>
            <a:r>
              <a:rPr dirty="0" sz="2000" spc="-5">
                <a:latin typeface="Book Antiqua"/>
                <a:cs typeface="Book Antiqua"/>
              </a:rPr>
              <a:t>to </a:t>
            </a:r>
            <a:r>
              <a:rPr dirty="0" sz="2000">
                <a:latin typeface="Book Antiqua"/>
                <a:cs typeface="Book Antiqua"/>
              </a:rPr>
              <a:t>follow standard</a:t>
            </a:r>
            <a:r>
              <a:rPr dirty="0" sz="2000" spc="-9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procedures.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13" name="object 1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298069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/>
              <a:t>ScriptBundle</a:t>
            </a:r>
            <a:r>
              <a:rPr dirty="0" sz="2900" spc="-30"/>
              <a:t> </a:t>
            </a:r>
            <a:r>
              <a:rPr dirty="0" sz="2900"/>
              <a:t>(2-2)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751331" y="1187196"/>
            <a:ext cx="788035" cy="1125220"/>
          </a:xfrm>
          <a:custGeom>
            <a:avLst/>
            <a:gdLst/>
            <a:ahLst/>
            <a:cxnLst/>
            <a:rect l="l" t="t" r="r" b="b"/>
            <a:pathLst>
              <a:path w="788035" h="1125220">
                <a:moveTo>
                  <a:pt x="0" y="0"/>
                </a:moveTo>
                <a:lnTo>
                  <a:pt x="0" y="730758"/>
                </a:lnTo>
                <a:lnTo>
                  <a:pt x="393954" y="1124712"/>
                </a:lnTo>
                <a:lnTo>
                  <a:pt x="787908" y="730758"/>
                </a:lnTo>
                <a:lnTo>
                  <a:pt x="787908" y="393954"/>
                </a:lnTo>
                <a:lnTo>
                  <a:pt x="393954" y="393954"/>
                </a:lnTo>
                <a:lnTo>
                  <a:pt x="0" y="0"/>
                </a:lnTo>
                <a:close/>
              </a:path>
              <a:path w="788035" h="1125220">
                <a:moveTo>
                  <a:pt x="787908" y="0"/>
                </a:moveTo>
                <a:lnTo>
                  <a:pt x="393954" y="393954"/>
                </a:lnTo>
                <a:lnTo>
                  <a:pt x="787908" y="393954"/>
                </a:lnTo>
                <a:lnTo>
                  <a:pt x="787908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1331" y="1187196"/>
            <a:ext cx="788035" cy="1125220"/>
          </a:xfrm>
          <a:custGeom>
            <a:avLst/>
            <a:gdLst/>
            <a:ahLst/>
            <a:cxnLst/>
            <a:rect l="l" t="t" r="r" b="b"/>
            <a:pathLst>
              <a:path w="788035" h="1125220">
                <a:moveTo>
                  <a:pt x="787908" y="0"/>
                </a:moveTo>
                <a:lnTo>
                  <a:pt x="787908" y="730758"/>
                </a:lnTo>
                <a:lnTo>
                  <a:pt x="393954" y="1124712"/>
                </a:lnTo>
                <a:lnTo>
                  <a:pt x="0" y="730758"/>
                </a:lnTo>
                <a:lnTo>
                  <a:pt x="0" y="0"/>
                </a:lnTo>
                <a:lnTo>
                  <a:pt x="393954" y="393954"/>
                </a:lnTo>
                <a:lnTo>
                  <a:pt x="787908" y="0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425" y="1553413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1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239" y="1187196"/>
            <a:ext cx="9630410" cy="731520"/>
          </a:xfrm>
          <a:custGeom>
            <a:avLst/>
            <a:gdLst/>
            <a:ahLst/>
            <a:cxnLst/>
            <a:rect l="l" t="t" r="r" b="b"/>
            <a:pathLst>
              <a:path w="9630410" h="731519">
                <a:moveTo>
                  <a:pt x="9508236" y="0"/>
                </a:moveTo>
                <a:lnTo>
                  <a:pt x="0" y="0"/>
                </a:lnTo>
                <a:lnTo>
                  <a:pt x="0" y="731520"/>
                </a:lnTo>
                <a:lnTo>
                  <a:pt x="9508236" y="731520"/>
                </a:lnTo>
                <a:lnTo>
                  <a:pt x="9555682" y="721935"/>
                </a:lnTo>
                <a:lnTo>
                  <a:pt x="9594437" y="695801"/>
                </a:lnTo>
                <a:lnTo>
                  <a:pt x="9620571" y="657046"/>
                </a:lnTo>
                <a:lnTo>
                  <a:pt x="9630156" y="609600"/>
                </a:lnTo>
                <a:lnTo>
                  <a:pt x="9630156" y="121920"/>
                </a:lnTo>
                <a:lnTo>
                  <a:pt x="9620571" y="74473"/>
                </a:lnTo>
                <a:lnTo>
                  <a:pt x="9594437" y="35718"/>
                </a:lnTo>
                <a:lnTo>
                  <a:pt x="9555682" y="9584"/>
                </a:lnTo>
                <a:lnTo>
                  <a:pt x="950823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9239" y="1187196"/>
            <a:ext cx="9630410" cy="731520"/>
          </a:xfrm>
          <a:custGeom>
            <a:avLst/>
            <a:gdLst/>
            <a:ahLst/>
            <a:cxnLst/>
            <a:rect l="l" t="t" r="r" b="b"/>
            <a:pathLst>
              <a:path w="9630410" h="731519">
                <a:moveTo>
                  <a:pt x="9630156" y="121920"/>
                </a:moveTo>
                <a:lnTo>
                  <a:pt x="9630156" y="609600"/>
                </a:lnTo>
                <a:lnTo>
                  <a:pt x="9620571" y="657046"/>
                </a:lnTo>
                <a:lnTo>
                  <a:pt x="9594437" y="695801"/>
                </a:lnTo>
                <a:lnTo>
                  <a:pt x="9555682" y="721935"/>
                </a:lnTo>
                <a:lnTo>
                  <a:pt x="9508236" y="731520"/>
                </a:lnTo>
                <a:lnTo>
                  <a:pt x="0" y="731520"/>
                </a:lnTo>
                <a:lnTo>
                  <a:pt x="0" y="0"/>
                </a:lnTo>
                <a:lnTo>
                  <a:pt x="9508236" y="0"/>
                </a:lnTo>
                <a:lnTo>
                  <a:pt x="9555682" y="9584"/>
                </a:lnTo>
                <a:lnTo>
                  <a:pt x="9594437" y="35718"/>
                </a:lnTo>
                <a:lnTo>
                  <a:pt x="9620571" y="74473"/>
                </a:lnTo>
                <a:lnTo>
                  <a:pt x="9630156" y="121920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68907" y="1215897"/>
            <a:ext cx="9298305" cy="6159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41300" marR="5080" indent="-228600">
              <a:lnSpc>
                <a:spcPts val="2240"/>
              </a:lnSpc>
              <a:spcBef>
                <a:spcPts val="310"/>
              </a:spcBef>
              <a:buChar char="•"/>
              <a:tabLst>
                <a:tab pos="24130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Generate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instance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ScriptBundle</a:t>
            </a:r>
            <a:r>
              <a:rPr dirty="0" sz="2000" spc="-71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class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including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bundle name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 a  constructor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parameter.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331" y="2197607"/>
            <a:ext cx="788035" cy="1126490"/>
          </a:xfrm>
          <a:custGeom>
            <a:avLst/>
            <a:gdLst/>
            <a:ahLst/>
            <a:cxnLst/>
            <a:rect l="l" t="t" r="r" b="b"/>
            <a:pathLst>
              <a:path w="788035" h="1126489">
                <a:moveTo>
                  <a:pt x="0" y="0"/>
                </a:moveTo>
                <a:lnTo>
                  <a:pt x="0" y="732282"/>
                </a:lnTo>
                <a:lnTo>
                  <a:pt x="393954" y="1126236"/>
                </a:lnTo>
                <a:lnTo>
                  <a:pt x="787908" y="732282"/>
                </a:lnTo>
                <a:lnTo>
                  <a:pt x="787908" y="393954"/>
                </a:lnTo>
                <a:lnTo>
                  <a:pt x="393954" y="393954"/>
                </a:lnTo>
                <a:lnTo>
                  <a:pt x="0" y="0"/>
                </a:lnTo>
                <a:close/>
              </a:path>
              <a:path w="788035" h="1126489">
                <a:moveTo>
                  <a:pt x="787908" y="0"/>
                </a:moveTo>
                <a:lnTo>
                  <a:pt x="393954" y="393954"/>
                </a:lnTo>
                <a:lnTo>
                  <a:pt x="787908" y="393954"/>
                </a:lnTo>
                <a:lnTo>
                  <a:pt x="787908" y="0"/>
                </a:lnTo>
                <a:close/>
              </a:path>
            </a:pathLst>
          </a:custGeom>
          <a:solidFill>
            <a:srgbClr val="88B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1331" y="2197607"/>
            <a:ext cx="788035" cy="1126490"/>
          </a:xfrm>
          <a:custGeom>
            <a:avLst/>
            <a:gdLst/>
            <a:ahLst/>
            <a:cxnLst/>
            <a:rect l="l" t="t" r="r" b="b"/>
            <a:pathLst>
              <a:path w="788035" h="1126489">
                <a:moveTo>
                  <a:pt x="787908" y="0"/>
                </a:moveTo>
                <a:lnTo>
                  <a:pt x="787908" y="732282"/>
                </a:lnTo>
                <a:lnTo>
                  <a:pt x="393954" y="1126236"/>
                </a:lnTo>
                <a:lnTo>
                  <a:pt x="0" y="732282"/>
                </a:lnTo>
                <a:lnTo>
                  <a:pt x="0" y="0"/>
                </a:lnTo>
                <a:lnTo>
                  <a:pt x="393954" y="393954"/>
                </a:lnTo>
                <a:lnTo>
                  <a:pt x="787908" y="0"/>
                </a:lnTo>
                <a:close/>
              </a:path>
            </a:pathLst>
          </a:custGeom>
          <a:ln w="12192">
            <a:solidFill>
              <a:srgbClr val="88B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8425" y="2565019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9239" y="2264664"/>
            <a:ext cx="9630410" cy="597535"/>
          </a:xfrm>
          <a:custGeom>
            <a:avLst/>
            <a:gdLst/>
            <a:ahLst/>
            <a:cxnLst/>
            <a:rect l="l" t="t" r="r" b="b"/>
            <a:pathLst>
              <a:path w="9630410" h="597535">
                <a:moveTo>
                  <a:pt x="9530588" y="0"/>
                </a:moveTo>
                <a:lnTo>
                  <a:pt x="0" y="0"/>
                </a:lnTo>
                <a:lnTo>
                  <a:pt x="0" y="597407"/>
                </a:lnTo>
                <a:lnTo>
                  <a:pt x="9530588" y="597407"/>
                </a:lnTo>
                <a:lnTo>
                  <a:pt x="9569344" y="589583"/>
                </a:lnTo>
                <a:lnTo>
                  <a:pt x="9600993" y="568245"/>
                </a:lnTo>
                <a:lnTo>
                  <a:pt x="9622331" y="536596"/>
                </a:lnTo>
                <a:lnTo>
                  <a:pt x="9630156" y="497839"/>
                </a:lnTo>
                <a:lnTo>
                  <a:pt x="9630156" y="99567"/>
                </a:lnTo>
                <a:lnTo>
                  <a:pt x="9622331" y="60811"/>
                </a:lnTo>
                <a:lnTo>
                  <a:pt x="9600993" y="29162"/>
                </a:lnTo>
                <a:lnTo>
                  <a:pt x="9569344" y="7824"/>
                </a:lnTo>
                <a:lnTo>
                  <a:pt x="953058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9239" y="2264664"/>
            <a:ext cx="9630410" cy="597535"/>
          </a:xfrm>
          <a:custGeom>
            <a:avLst/>
            <a:gdLst/>
            <a:ahLst/>
            <a:cxnLst/>
            <a:rect l="l" t="t" r="r" b="b"/>
            <a:pathLst>
              <a:path w="9630410" h="597535">
                <a:moveTo>
                  <a:pt x="9630156" y="99567"/>
                </a:moveTo>
                <a:lnTo>
                  <a:pt x="9630156" y="497839"/>
                </a:lnTo>
                <a:lnTo>
                  <a:pt x="9622331" y="536596"/>
                </a:lnTo>
                <a:lnTo>
                  <a:pt x="9600993" y="568245"/>
                </a:lnTo>
                <a:lnTo>
                  <a:pt x="9569344" y="589583"/>
                </a:lnTo>
                <a:lnTo>
                  <a:pt x="9530588" y="597407"/>
                </a:lnTo>
                <a:lnTo>
                  <a:pt x="0" y="597407"/>
                </a:lnTo>
                <a:lnTo>
                  <a:pt x="0" y="0"/>
                </a:lnTo>
                <a:lnTo>
                  <a:pt x="9530588" y="0"/>
                </a:lnTo>
                <a:lnTo>
                  <a:pt x="9569344" y="7824"/>
                </a:lnTo>
                <a:lnTo>
                  <a:pt x="9600993" y="29162"/>
                </a:lnTo>
                <a:lnTo>
                  <a:pt x="9622331" y="60811"/>
                </a:lnTo>
                <a:lnTo>
                  <a:pt x="9630156" y="99567"/>
                </a:lnTo>
                <a:close/>
              </a:path>
            </a:pathLst>
          </a:custGeom>
          <a:ln w="12192">
            <a:solidFill>
              <a:srgbClr val="88B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68907" y="2368423"/>
            <a:ext cx="8448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bundle name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serves as a virtual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path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starts with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symbol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'</a:t>
            </a:r>
            <a:r>
              <a:rPr dirty="0" sz="2000" spc="-80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 b="1">
                <a:solidFill>
                  <a:srgbClr val="585858"/>
                </a:solidFill>
                <a:latin typeface="Book Antiqua"/>
                <a:cs typeface="Book Antiqua"/>
              </a:rPr>
              <a:t>~/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'.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1331" y="3290315"/>
            <a:ext cx="788035" cy="1125220"/>
          </a:xfrm>
          <a:custGeom>
            <a:avLst/>
            <a:gdLst/>
            <a:ahLst/>
            <a:cxnLst/>
            <a:rect l="l" t="t" r="r" b="b"/>
            <a:pathLst>
              <a:path w="788035" h="1125220">
                <a:moveTo>
                  <a:pt x="0" y="0"/>
                </a:moveTo>
                <a:lnTo>
                  <a:pt x="0" y="730758"/>
                </a:lnTo>
                <a:lnTo>
                  <a:pt x="393954" y="1124712"/>
                </a:lnTo>
                <a:lnTo>
                  <a:pt x="787908" y="730758"/>
                </a:lnTo>
                <a:lnTo>
                  <a:pt x="787908" y="393954"/>
                </a:lnTo>
                <a:lnTo>
                  <a:pt x="393954" y="393954"/>
                </a:lnTo>
                <a:lnTo>
                  <a:pt x="0" y="0"/>
                </a:lnTo>
                <a:close/>
              </a:path>
              <a:path w="788035" h="1125220">
                <a:moveTo>
                  <a:pt x="787908" y="0"/>
                </a:moveTo>
                <a:lnTo>
                  <a:pt x="393954" y="393954"/>
                </a:lnTo>
                <a:lnTo>
                  <a:pt x="787908" y="393954"/>
                </a:lnTo>
                <a:lnTo>
                  <a:pt x="787908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1331" y="3290315"/>
            <a:ext cx="788035" cy="1125220"/>
          </a:xfrm>
          <a:custGeom>
            <a:avLst/>
            <a:gdLst/>
            <a:ahLst/>
            <a:cxnLst/>
            <a:rect l="l" t="t" r="r" b="b"/>
            <a:pathLst>
              <a:path w="788035" h="1125220">
                <a:moveTo>
                  <a:pt x="787908" y="0"/>
                </a:moveTo>
                <a:lnTo>
                  <a:pt x="787908" y="730758"/>
                </a:lnTo>
                <a:lnTo>
                  <a:pt x="393954" y="1124712"/>
                </a:lnTo>
                <a:lnTo>
                  <a:pt x="0" y="730758"/>
                </a:lnTo>
                <a:lnTo>
                  <a:pt x="0" y="0"/>
                </a:lnTo>
                <a:lnTo>
                  <a:pt x="393954" y="393954"/>
                </a:lnTo>
                <a:lnTo>
                  <a:pt x="787908" y="0"/>
                </a:lnTo>
                <a:close/>
              </a:path>
            </a:pathLst>
          </a:custGeom>
          <a:ln w="12192">
            <a:solidFill>
              <a:srgbClr val="6CC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8425" y="3657346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3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9239" y="3208020"/>
            <a:ext cx="9630410" cy="894715"/>
          </a:xfrm>
          <a:custGeom>
            <a:avLst/>
            <a:gdLst/>
            <a:ahLst/>
            <a:cxnLst/>
            <a:rect l="l" t="t" r="r" b="b"/>
            <a:pathLst>
              <a:path w="9630410" h="894714">
                <a:moveTo>
                  <a:pt x="9481058" y="0"/>
                </a:moveTo>
                <a:lnTo>
                  <a:pt x="0" y="0"/>
                </a:lnTo>
                <a:lnTo>
                  <a:pt x="0" y="894588"/>
                </a:lnTo>
                <a:lnTo>
                  <a:pt x="9481058" y="894588"/>
                </a:lnTo>
                <a:lnTo>
                  <a:pt x="9528165" y="886982"/>
                </a:lnTo>
                <a:lnTo>
                  <a:pt x="9569092" y="865806"/>
                </a:lnTo>
                <a:lnTo>
                  <a:pt x="9601374" y="833524"/>
                </a:lnTo>
                <a:lnTo>
                  <a:pt x="9622550" y="792597"/>
                </a:lnTo>
                <a:lnTo>
                  <a:pt x="9630156" y="745490"/>
                </a:lnTo>
                <a:lnTo>
                  <a:pt x="9630156" y="149098"/>
                </a:lnTo>
                <a:lnTo>
                  <a:pt x="9622550" y="101990"/>
                </a:lnTo>
                <a:lnTo>
                  <a:pt x="9601374" y="61063"/>
                </a:lnTo>
                <a:lnTo>
                  <a:pt x="9569092" y="28781"/>
                </a:lnTo>
                <a:lnTo>
                  <a:pt x="9528165" y="7605"/>
                </a:lnTo>
                <a:lnTo>
                  <a:pt x="94810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9239" y="3208020"/>
            <a:ext cx="9630410" cy="894715"/>
          </a:xfrm>
          <a:custGeom>
            <a:avLst/>
            <a:gdLst/>
            <a:ahLst/>
            <a:cxnLst/>
            <a:rect l="l" t="t" r="r" b="b"/>
            <a:pathLst>
              <a:path w="9630410" h="894714">
                <a:moveTo>
                  <a:pt x="9630156" y="149098"/>
                </a:moveTo>
                <a:lnTo>
                  <a:pt x="9630156" y="745490"/>
                </a:lnTo>
                <a:lnTo>
                  <a:pt x="9622550" y="792597"/>
                </a:lnTo>
                <a:lnTo>
                  <a:pt x="9601374" y="833524"/>
                </a:lnTo>
                <a:lnTo>
                  <a:pt x="9569092" y="865806"/>
                </a:lnTo>
                <a:lnTo>
                  <a:pt x="9528165" y="886982"/>
                </a:lnTo>
                <a:lnTo>
                  <a:pt x="9481058" y="894588"/>
                </a:lnTo>
                <a:lnTo>
                  <a:pt x="0" y="894588"/>
                </a:lnTo>
                <a:lnTo>
                  <a:pt x="0" y="0"/>
                </a:lnTo>
                <a:lnTo>
                  <a:pt x="9481058" y="0"/>
                </a:lnTo>
                <a:lnTo>
                  <a:pt x="9528165" y="7605"/>
                </a:lnTo>
                <a:lnTo>
                  <a:pt x="9569092" y="28781"/>
                </a:lnTo>
                <a:lnTo>
                  <a:pt x="9601374" y="61063"/>
                </a:lnTo>
                <a:lnTo>
                  <a:pt x="9622550" y="101990"/>
                </a:lnTo>
                <a:lnTo>
                  <a:pt x="9630156" y="149098"/>
                </a:lnTo>
                <a:close/>
              </a:path>
            </a:pathLst>
          </a:custGeom>
          <a:ln w="12192">
            <a:solidFill>
              <a:srgbClr val="6CC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68907" y="3176397"/>
            <a:ext cx="8870315" cy="89979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41300" marR="5080" indent="-228600">
              <a:lnSpc>
                <a:spcPct val="93300"/>
              </a:lnSpc>
              <a:spcBef>
                <a:spcPts val="265"/>
              </a:spcBef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With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help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Include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method,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add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multiple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'JS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' files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into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bundle. This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is  achieved by following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root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path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with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relative path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identified by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symbol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“~”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1331" y="4300728"/>
            <a:ext cx="788035" cy="1126490"/>
          </a:xfrm>
          <a:custGeom>
            <a:avLst/>
            <a:gdLst/>
            <a:ahLst/>
            <a:cxnLst/>
            <a:rect l="l" t="t" r="r" b="b"/>
            <a:pathLst>
              <a:path w="788035" h="1126489">
                <a:moveTo>
                  <a:pt x="0" y="0"/>
                </a:moveTo>
                <a:lnTo>
                  <a:pt x="0" y="732282"/>
                </a:lnTo>
                <a:lnTo>
                  <a:pt x="393954" y="1126236"/>
                </a:lnTo>
                <a:lnTo>
                  <a:pt x="787908" y="732282"/>
                </a:lnTo>
                <a:lnTo>
                  <a:pt x="787908" y="393954"/>
                </a:lnTo>
                <a:lnTo>
                  <a:pt x="393954" y="393954"/>
                </a:lnTo>
                <a:lnTo>
                  <a:pt x="0" y="0"/>
                </a:lnTo>
                <a:close/>
              </a:path>
              <a:path w="788035" h="1126489">
                <a:moveTo>
                  <a:pt x="787908" y="0"/>
                </a:moveTo>
                <a:lnTo>
                  <a:pt x="393954" y="393954"/>
                </a:lnTo>
                <a:lnTo>
                  <a:pt x="787908" y="393954"/>
                </a:lnTo>
                <a:lnTo>
                  <a:pt x="787908" y="0"/>
                </a:lnTo>
                <a:close/>
              </a:path>
            </a:pathLst>
          </a:custGeom>
          <a:solidFill>
            <a:srgbClr val="5ED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1331" y="4300728"/>
            <a:ext cx="788035" cy="1126490"/>
          </a:xfrm>
          <a:custGeom>
            <a:avLst/>
            <a:gdLst/>
            <a:ahLst/>
            <a:cxnLst/>
            <a:rect l="l" t="t" r="r" b="b"/>
            <a:pathLst>
              <a:path w="788035" h="1126489">
                <a:moveTo>
                  <a:pt x="787908" y="0"/>
                </a:moveTo>
                <a:lnTo>
                  <a:pt x="787908" y="732282"/>
                </a:lnTo>
                <a:lnTo>
                  <a:pt x="393954" y="1126236"/>
                </a:lnTo>
                <a:lnTo>
                  <a:pt x="0" y="732282"/>
                </a:lnTo>
                <a:lnTo>
                  <a:pt x="0" y="0"/>
                </a:lnTo>
                <a:lnTo>
                  <a:pt x="393954" y="393954"/>
                </a:lnTo>
                <a:lnTo>
                  <a:pt x="787908" y="0"/>
                </a:lnTo>
                <a:close/>
              </a:path>
            </a:pathLst>
          </a:custGeom>
          <a:ln w="12192">
            <a:solidFill>
              <a:srgbClr val="5EDE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68425" y="4668088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4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9239" y="4300728"/>
            <a:ext cx="9630410" cy="731520"/>
          </a:xfrm>
          <a:custGeom>
            <a:avLst/>
            <a:gdLst/>
            <a:ahLst/>
            <a:cxnLst/>
            <a:rect l="l" t="t" r="r" b="b"/>
            <a:pathLst>
              <a:path w="9630410" h="731520">
                <a:moveTo>
                  <a:pt x="9508236" y="0"/>
                </a:moveTo>
                <a:lnTo>
                  <a:pt x="0" y="0"/>
                </a:lnTo>
                <a:lnTo>
                  <a:pt x="0" y="731520"/>
                </a:lnTo>
                <a:lnTo>
                  <a:pt x="9508236" y="731520"/>
                </a:lnTo>
                <a:lnTo>
                  <a:pt x="9555682" y="721935"/>
                </a:lnTo>
                <a:lnTo>
                  <a:pt x="9594437" y="695801"/>
                </a:lnTo>
                <a:lnTo>
                  <a:pt x="9620571" y="657046"/>
                </a:lnTo>
                <a:lnTo>
                  <a:pt x="9630156" y="609600"/>
                </a:lnTo>
                <a:lnTo>
                  <a:pt x="9630156" y="121920"/>
                </a:lnTo>
                <a:lnTo>
                  <a:pt x="9620571" y="74473"/>
                </a:lnTo>
                <a:lnTo>
                  <a:pt x="9594437" y="35718"/>
                </a:lnTo>
                <a:lnTo>
                  <a:pt x="9555682" y="9584"/>
                </a:lnTo>
                <a:lnTo>
                  <a:pt x="950823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39239" y="4300728"/>
            <a:ext cx="9630410" cy="731520"/>
          </a:xfrm>
          <a:custGeom>
            <a:avLst/>
            <a:gdLst/>
            <a:ahLst/>
            <a:cxnLst/>
            <a:rect l="l" t="t" r="r" b="b"/>
            <a:pathLst>
              <a:path w="9630410" h="731520">
                <a:moveTo>
                  <a:pt x="9630156" y="121920"/>
                </a:moveTo>
                <a:lnTo>
                  <a:pt x="9630156" y="609600"/>
                </a:lnTo>
                <a:lnTo>
                  <a:pt x="9620571" y="657046"/>
                </a:lnTo>
                <a:lnTo>
                  <a:pt x="9594437" y="695801"/>
                </a:lnTo>
                <a:lnTo>
                  <a:pt x="9555682" y="721935"/>
                </a:lnTo>
                <a:lnTo>
                  <a:pt x="9508236" y="731520"/>
                </a:lnTo>
                <a:lnTo>
                  <a:pt x="0" y="731520"/>
                </a:lnTo>
                <a:lnTo>
                  <a:pt x="0" y="0"/>
                </a:lnTo>
                <a:lnTo>
                  <a:pt x="9508236" y="0"/>
                </a:lnTo>
                <a:lnTo>
                  <a:pt x="9555682" y="9584"/>
                </a:lnTo>
                <a:lnTo>
                  <a:pt x="9594437" y="35718"/>
                </a:lnTo>
                <a:lnTo>
                  <a:pt x="9620571" y="74473"/>
                </a:lnTo>
                <a:lnTo>
                  <a:pt x="9630156" y="121920"/>
                </a:lnTo>
                <a:close/>
              </a:path>
            </a:pathLst>
          </a:custGeom>
          <a:ln w="12192">
            <a:solidFill>
              <a:srgbClr val="5EDE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68907" y="4328236"/>
            <a:ext cx="9340850" cy="619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335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Include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bundle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into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BundleCollection</a:t>
            </a:r>
            <a:r>
              <a:rPr dirty="0" sz="2000" spc="-66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instance.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This is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parameter in</a:t>
            </a:r>
            <a:endParaRPr sz="2000">
              <a:latin typeface="Book Antiqua"/>
              <a:cs typeface="Book Antiqua"/>
            </a:endParaRPr>
          </a:p>
          <a:p>
            <a:pPr marL="241300">
              <a:lnSpc>
                <a:spcPts val="2335"/>
              </a:lnSpc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RegisterBundle()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method.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1331" y="5311140"/>
            <a:ext cx="788035" cy="1126490"/>
          </a:xfrm>
          <a:custGeom>
            <a:avLst/>
            <a:gdLst/>
            <a:ahLst/>
            <a:cxnLst/>
            <a:rect l="l" t="t" r="r" b="b"/>
            <a:pathLst>
              <a:path w="788035" h="1126489">
                <a:moveTo>
                  <a:pt x="0" y="0"/>
                </a:moveTo>
                <a:lnTo>
                  <a:pt x="0" y="732282"/>
                </a:lnTo>
                <a:lnTo>
                  <a:pt x="393954" y="1126236"/>
                </a:lnTo>
                <a:lnTo>
                  <a:pt x="787908" y="732282"/>
                </a:lnTo>
                <a:lnTo>
                  <a:pt x="787908" y="393954"/>
                </a:lnTo>
                <a:lnTo>
                  <a:pt x="393954" y="393954"/>
                </a:lnTo>
                <a:lnTo>
                  <a:pt x="0" y="0"/>
                </a:lnTo>
                <a:close/>
              </a:path>
              <a:path w="788035" h="1126489">
                <a:moveTo>
                  <a:pt x="787908" y="0"/>
                </a:moveTo>
                <a:lnTo>
                  <a:pt x="393954" y="393954"/>
                </a:lnTo>
                <a:lnTo>
                  <a:pt x="787908" y="393954"/>
                </a:lnTo>
                <a:lnTo>
                  <a:pt x="787908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1331" y="5311140"/>
            <a:ext cx="788035" cy="1126490"/>
          </a:xfrm>
          <a:custGeom>
            <a:avLst/>
            <a:gdLst/>
            <a:ahLst/>
            <a:cxnLst/>
            <a:rect l="l" t="t" r="r" b="b"/>
            <a:pathLst>
              <a:path w="788035" h="1126489">
                <a:moveTo>
                  <a:pt x="787908" y="0"/>
                </a:moveTo>
                <a:lnTo>
                  <a:pt x="787908" y="732282"/>
                </a:lnTo>
                <a:lnTo>
                  <a:pt x="393954" y="1126236"/>
                </a:lnTo>
                <a:lnTo>
                  <a:pt x="0" y="732282"/>
                </a:lnTo>
                <a:lnTo>
                  <a:pt x="0" y="0"/>
                </a:lnTo>
                <a:lnTo>
                  <a:pt x="393954" y="393954"/>
                </a:lnTo>
                <a:lnTo>
                  <a:pt x="787908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68425" y="567974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5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9239" y="5311140"/>
            <a:ext cx="9630410" cy="731520"/>
          </a:xfrm>
          <a:custGeom>
            <a:avLst/>
            <a:gdLst/>
            <a:ahLst/>
            <a:cxnLst/>
            <a:rect l="l" t="t" r="r" b="b"/>
            <a:pathLst>
              <a:path w="9630410" h="731520">
                <a:moveTo>
                  <a:pt x="9508236" y="0"/>
                </a:moveTo>
                <a:lnTo>
                  <a:pt x="0" y="0"/>
                </a:lnTo>
                <a:lnTo>
                  <a:pt x="0" y="731520"/>
                </a:lnTo>
                <a:lnTo>
                  <a:pt x="9508236" y="731520"/>
                </a:lnTo>
                <a:lnTo>
                  <a:pt x="9555682" y="721939"/>
                </a:lnTo>
                <a:lnTo>
                  <a:pt x="9594437" y="695810"/>
                </a:lnTo>
                <a:lnTo>
                  <a:pt x="9620571" y="657057"/>
                </a:lnTo>
                <a:lnTo>
                  <a:pt x="9630156" y="609600"/>
                </a:lnTo>
                <a:lnTo>
                  <a:pt x="9630156" y="121920"/>
                </a:lnTo>
                <a:lnTo>
                  <a:pt x="9620571" y="74473"/>
                </a:lnTo>
                <a:lnTo>
                  <a:pt x="9594437" y="35718"/>
                </a:lnTo>
                <a:lnTo>
                  <a:pt x="9555682" y="9584"/>
                </a:lnTo>
                <a:lnTo>
                  <a:pt x="950823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9239" y="5311140"/>
            <a:ext cx="9630410" cy="731520"/>
          </a:xfrm>
          <a:custGeom>
            <a:avLst/>
            <a:gdLst/>
            <a:ahLst/>
            <a:cxnLst/>
            <a:rect l="l" t="t" r="r" b="b"/>
            <a:pathLst>
              <a:path w="9630410" h="731520">
                <a:moveTo>
                  <a:pt x="9630156" y="121920"/>
                </a:moveTo>
                <a:lnTo>
                  <a:pt x="9630156" y="609600"/>
                </a:lnTo>
                <a:lnTo>
                  <a:pt x="9620571" y="657057"/>
                </a:lnTo>
                <a:lnTo>
                  <a:pt x="9594437" y="695810"/>
                </a:lnTo>
                <a:lnTo>
                  <a:pt x="9555682" y="721939"/>
                </a:lnTo>
                <a:lnTo>
                  <a:pt x="9508236" y="731520"/>
                </a:lnTo>
                <a:lnTo>
                  <a:pt x="0" y="731520"/>
                </a:lnTo>
                <a:lnTo>
                  <a:pt x="0" y="0"/>
                </a:lnTo>
                <a:lnTo>
                  <a:pt x="9508236" y="0"/>
                </a:lnTo>
                <a:lnTo>
                  <a:pt x="9555682" y="9584"/>
                </a:lnTo>
                <a:lnTo>
                  <a:pt x="9594437" y="35718"/>
                </a:lnTo>
                <a:lnTo>
                  <a:pt x="9620571" y="74473"/>
                </a:lnTo>
                <a:lnTo>
                  <a:pt x="9630156" y="12192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668907" y="5342026"/>
            <a:ext cx="9036685" cy="6159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41300" marR="5080" indent="-228600">
              <a:lnSpc>
                <a:spcPts val="2240"/>
              </a:lnSpc>
              <a:spcBef>
                <a:spcPts val="310"/>
              </a:spcBef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Set </a:t>
            </a:r>
            <a:r>
              <a:rPr dirty="0" sz="2000" spc="-5" b="1">
                <a:solidFill>
                  <a:srgbClr val="585858"/>
                </a:solidFill>
                <a:latin typeface="Courier New"/>
                <a:cs typeface="Courier New"/>
              </a:rPr>
              <a:t>BundleTable.EnableOptimizations=True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.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This allows for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bundling 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and minification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in 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Debug</a:t>
            </a:r>
            <a:r>
              <a:rPr dirty="0" sz="20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mode.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3" name="object 3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18313"/>
            <a:ext cx="277050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solidFill>
                  <a:srgbClr val="FFFFFF"/>
                </a:solidFill>
                <a:latin typeface="Book Antiqua"/>
                <a:cs typeface="Book Antiqua"/>
              </a:rPr>
              <a:t>Using</a:t>
            </a:r>
            <a:r>
              <a:rPr dirty="0" sz="29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900">
                <a:solidFill>
                  <a:srgbClr val="FFFFFF"/>
                </a:solidFill>
                <a:latin typeface="Book Antiqua"/>
                <a:cs typeface="Book Antiqua"/>
              </a:rPr>
              <a:t>Wildcards</a:t>
            </a:r>
            <a:endParaRPr sz="29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123" y="3002279"/>
            <a:ext cx="10970260" cy="954405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91440" marR="1125220">
              <a:lnSpc>
                <a:spcPct val="100000"/>
              </a:lnSpc>
              <a:spcBef>
                <a:spcPts val="155"/>
              </a:spcBef>
            </a:pP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When wildcards are used, appropriate versions </a:t>
            </a:r>
            <a:r>
              <a:rPr dirty="0" sz="2800" spc="-1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the files are  automatically</a:t>
            </a:r>
            <a:r>
              <a:rPr dirty="0" sz="28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included.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194056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Using</a:t>
            </a:r>
            <a:r>
              <a:rPr dirty="0" sz="2900" spc="-85"/>
              <a:t> </a:t>
            </a:r>
            <a:r>
              <a:rPr dirty="0" sz="2900"/>
              <a:t>CDN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123" y="2587751"/>
            <a:ext cx="10970260" cy="1568450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91440" marR="829944">
              <a:lnSpc>
                <a:spcPct val="100000"/>
              </a:lnSpc>
              <a:spcBef>
                <a:spcPts val="125"/>
              </a:spcBef>
            </a:pP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Content Delivery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Network (CDN)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also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helps to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load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the 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script</a:t>
            </a:r>
            <a:r>
              <a:rPr dirty="0" sz="32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files.</a:t>
            </a:r>
            <a:endParaRPr sz="3200">
              <a:latin typeface="Book Antiqua"/>
              <a:cs typeface="Book Antiqua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The jquery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library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can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be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loaded </a:t>
            </a:r>
            <a:r>
              <a:rPr dirty="0" sz="3200" spc="-5">
                <a:solidFill>
                  <a:srgbClr val="585858"/>
                </a:solidFill>
                <a:latin typeface="Book Antiqua"/>
                <a:cs typeface="Book Antiqua"/>
              </a:rPr>
              <a:t>from the</a:t>
            </a:r>
            <a:r>
              <a:rPr dirty="0" sz="3200" spc="-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585858"/>
                </a:solidFill>
                <a:latin typeface="Book Antiqua"/>
                <a:cs typeface="Book Antiqua"/>
              </a:rPr>
              <a:t>CDN.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18313"/>
            <a:ext cx="2000885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StyleBundle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Limited Programming for the Web with ASP.NET MVC/Session</a:t>
            </a:r>
            <a:r>
              <a:rPr dirty="0" spc="-17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StyleBundle procedures </a:t>
            </a:r>
            <a:r>
              <a:rPr dirty="0"/>
              <a:t>are similar </a:t>
            </a:r>
            <a:r>
              <a:rPr dirty="0" spc="-5"/>
              <a:t>to</a:t>
            </a:r>
            <a:r>
              <a:rPr dirty="0" spc="15"/>
              <a:t> </a:t>
            </a:r>
            <a:r>
              <a:rPr dirty="0" spc="-5"/>
              <a:t>ScriptBundle.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The </a:t>
            </a:r>
            <a:r>
              <a:rPr dirty="0" spc="-5"/>
              <a:t>method </a:t>
            </a:r>
            <a:r>
              <a:rPr dirty="0"/>
              <a:t>of </a:t>
            </a:r>
            <a:r>
              <a:rPr dirty="0" spc="-5"/>
              <a:t>adding </a:t>
            </a:r>
            <a:r>
              <a:rPr dirty="0"/>
              <a:t>a virtual </a:t>
            </a:r>
            <a:r>
              <a:rPr dirty="0" spc="-5"/>
              <a:t>path </a:t>
            </a:r>
            <a:r>
              <a:rPr dirty="0"/>
              <a:t>and file </a:t>
            </a:r>
            <a:r>
              <a:rPr dirty="0" spc="-5"/>
              <a:t>names/patterns </a:t>
            </a:r>
            <a:r>
              <a:rPr dirty="0"/>
              <a:t>in </a:t>
            </a:r>
            <a:r>
              <a:rPr dirty="0" spc="-5"/>
              <a:t>ScriptBundle  is </a:t>
            </a:r>
            <a:r>
              <a:rPr dirty="0"/>
              <a:t>followed in </a:t>
            </a:r>
            <a:r>
              <a:rPr dirty="0" spc="-5"/>
              <a:t>StyleBundle </a:t>
            </a:r>
            <a:r>
              <a:rPr dirty="0"/>
              <a:t>as</a:t>
            </a:r>
            <a:r>
              <a:rPr dirty="0" spc="10"/>
              <a:t> </a:t>
            </a:r>
            <a:r>
              <a:rPr dirty="0"/>
              <a:t>well.</a:t>
            </a: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2020-10-03T03:15:40Z</dcterms:created>
  <dcterms:modified xsi:type="dcterms:W3CDTF">2020-10-03T03:15:40Z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