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8442" y="1340357"/>
            <a:ext cx="3210559" cy="2491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6491" y="1188211"/>
            <a:ext cx="1144460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11" y="6446725"/>
            <a:ext cx="49276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9297" y="6430571"/>
            <a:ext cx="1917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1007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82" y="4337050"/>
                </a:lnTo>
                <a:lnTo>
                  <a:pt x="33858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56020" y="0"/>
            <a:ext cx="167487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60947" y="0"/>
            <a:ext cx="153162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65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65"/>
              <a:t> </a:t>
            </a:r>
            <a:r>
              <a:rPr dirty="0"/>
              <a:t>16</a:t>
            </a: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dirty="0" sz="4000" spc="-10" i="1">
                <a:latin typeface="Book Antiqua"/>
                <a:cs typeface="Book Antiqua"/>
              </a:rPr>
              <a:t>Features </a:t>
            </a:r>
            <a:r>
              <a:rPr dirty="0" sz="4000" spc="-5" i="1">
                <a:latin typeface="Book Antiqua"/>
                <a:cs typeface="Book Antiqua"/>
              </a:rPr>
              <a:t>of  </a:t>
            </a:r>
            <a:r>
              <a:rPr dirty="0" sz="4000" spc="-10" i="1">
                <a:latin typeface="Book Antiqua"/>
                <a:cs typeface="Book Antiqua"/>
              </a:rPr>
              <a:t>ASP.NET</a:t>
            </a:r>
            <a:r>
              <a:rPr dirty="0" sz="4000" spc="-60" i="1">
                <a:latin typeface="Book Antiqua"/>
                <a:cs typeface="Book Antiqua"/>
              </a:rPr>
              <a:t> </a:t>
            </a:r>
            <a:r>
              <a:rPr dirty="0" sz="4000" spc="-5" i="1">
                <a:latin typeface="Book Antiqua"/>
                <a:cs typeface="Book Antiqua"/>
              </a:rPr>
              <a:t>Core  2.1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55137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Creating Razor Class</a:t>
            </a:r>
            <a:r>
              <a:rPr dirty="0" sz="3200" spc="-50"/>
              <a:t> </a:t>
            </a:r>
            <a:r>
              <a:rPr dirty="0" sz="3200"/>
              <a:t>Libraries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616707" y="1313688"/>
            <a:ext cx="6448044" cy="433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7178" y="5682183"/>
            <a:ext cx="40055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Selecting Razor Class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Library</a:t>
            </a:r>
            <a:r>
              <a:rPr dirty="0" sz="1800" spc="-1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Template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10693"/>
            <a:ext cx="6886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GDPR </a:t>
            </a:r>
            <a:r>
              <a:rPr dirty="0" sz="3200" spc="-5"/>
              <a:t>Support in </a:t>
            </a:r>
            <a:r>
              <a:rPr dirty="0" sz="3200"/>
              <a:t>ASP.NET Core</a:t>
            </a:r>
            <a:r>
              <a:rPr dirty="0" sz="3200" spc="-40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Set of </a:t>
            </a:r>
            <a:r>
              <a:rPr dirty="0" spc="-5"/>
              <a:t>rules formulated to give European </a:t>
            </a:r>
            <a:r>
              <a:rPr dirty="0"/>
              <a:t>Union (EU) citizens </a:t>
            </a:r>
            <a:r>
              <a:rPr dirty="0" spc="-5"/>
              <a:t>greater </a:t>
            </a:r>
            <a:r>
              <a:rPr dirty="0"/>
              <a:t>control over </a:t>
            </a:r>
            <a:r>
              <a:rPr dirty="0" spc="-5"/>
              <a:t>their personal</a:t>
            </a:r>
            <a:r>
              <a:rPr dirty="0" spc="80"/>
              <a:t> </a:t>
            </a:r>
            <a:r>
              <a:rPr dirty="0"/>
              <a:t>data.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Lays down </a:t>
            </a:r>
            <a:r>
              <a:rPr dirty="0" spc="-5"/>
              <a:t>provisions and requirements pertaining to </a:t>
            </a:r>
            <a:r>
              <a:rPr dirty="0"/>
              <a:t>data collation </a:t>
            </a:r>
            <a:r>
              <a:rPr dirty="0" spc="-5"/>
              <a:t>and</a:t>
            </a:r>
            <a:r>
              <a:rPr dirty="0" spc="45"/>
              <a:t> </a:t>
            </a:r>
            <a:r>
              <a:rPr dirty="0" spc="-5"/>
              <a:t>processing.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34861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Applies </a:t>
            </a:r>
            <a:r>
              <a:rPr dirty="0" spc="-5"/>
              <a:t>to </a:t>
            </a:r>
            <a:r>
              <a:rPr dirty="0"/>
              <a:t>an enterprise established </a:t>
            </a:r>
            <a:r>
              <a:rPr dirty="0" spc="-5"/>
              <a:t>in the </a:t>
            </a:r>
            <a:r>
              <a:rPr dirty="0"/>
              <a:t>EU </a:t>
            </a:r>
            <a:r>
              <a:rPr dirty="0" spc="-5"/>
              <a:t>that </a:t>
            </a:r>
            <a:r>
              <a:rPr dirty="0"/>
              <a:t>is </a:t>
            </a:r>
            <a:r>
              <a:rPr dirty="0" spc="-5"/>
              <a:t>processing the personal </a:t>
            </a:r>
            <a:r>
              <a:rPr dirty="0"/>
              <a:t>data of </a:t>
            </a:r>
            <a:r>
              <a:rPr dirty="0" spc="-5"/>
              <a:t>people </a:t>
            </a:r>
            <a:r>
              <a:rPr dirty="0"/>
              <a:t>residing </a:t>
            </a:r>
            <a:r>
              <a:rPr dirty="0" spc="-5"/>
              <a:t>in the  </a:t>
            </a:r>
            <a:r>
              <a:rPr dirty="0"/>
              <a:t>EU.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To be GDPR compliant, organizations must </a:t>
            </a:r>
            <a:r>
              <a:rPr dirty="0" spc="-10"/>
              <a:t>put </a:t>
            </a:r>
            <a:r>
              <a:rPr dirty="0" spc="-5"/>
              <a:t>in place appropriate technical and organizational</a:t>
            </a:r>
            <a:r>
              <a:rPr dirty="0" spc="215"/>
              <a:t> </a:t>
            </a:r>
            <a:r>
              <a:rPr dirty="0" spc="-5"/>
              <a:t>measures.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ASP.NET </a:t>
            </a:r>
            <a:r>
              <a:rPr dirty="0" spc="-5"/>
              <a:t>Core provides </a:t>
            </a:r>
            <a:r>
              <a:rPr dirty="0"/>
              <a:t>APIs and </a:t>
            </a:r>
            <a:r>
              <a:rPr dirty="0" spc="-5"/>
              <a:t>templates to help meet </a:t>
            </a:r>
            <a:r>
              <a:rPr dirty="0"/>
              <a:t>some of </a:t>
            </a:r>
            <a:r>
              <a:rPr dirty="0" spc="-5"/>
              <a:t>the GDPR</a:t>
            </a:r>
            <a:r>
              <a:rPr dirty="0" spc="40"/>
              <a:t> </a:t>
            </a:r>
            <a:r>
              <a:rPr dirty="0" spc="-5"/>
              <a:t>requirements.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Project </a:t>
            </a:r>
            <a:r>
              <a:rPr dirty="0" spc="-5"/>
              <a:t>templates include extension points </a:t>
            </a:r>
            <a:r>
              <a:rPr dirty="0"/>
              <a:t>and </a:t>
            </a:r>
            <a:r>
              <a:rPr dirty="0" spc="-5"/>
              <a:t>stubbed markup </a:t>
            </a:r>
            <a:r>
              <a:rPr dirty="0"/>
              <a:t>which can </a:t>
            </a:r>
            <a:r>
              <a:rPr dirty="0" spc="-5"/>
              <a:t>be </a:t>
            </a:r>
            <a:r>
              <a:rPr dirty="0"/>
              <a:t>replaced </a:t>
            </a:r>
            <a:r>
              <a:rPr dirty="0" spc="-5"/>
              <a:t>by </a:t>
            </a:r>
            <a:r>
              <a:rPr dirty="0"/>
              <a:t>developers with</a:t>
            </a:r>
            <a:r>
              <a:rPr dirty="0" spc="80"/>
              <a:t> </a:t>
            </a:r>
            <a:r>
              <a:rPr dirty="0" spc="-5"/>
              <a:t>the</a:t>
            </a:r>
          </a:p>
          <a:p>
            <a:pPr marL="299085">
              <a:lnSpc>
                <a:spcPct val="100000"/>
              </a:lnSpc>
            </a:pPr>
            <a:r>
              <a:rPr dirty="0" spc="-5"/>
              <a:t>organization's privacy </a:t>
            </a:r>
            <a:r>
              <a:rPr dirty="0"/>
              <a:t>and </a:t>
            </a:r>
            <a:r>
              <a:rPr dirty="0" spc="-5"/>
              <a:t>cookie use</a:t>
            </a:r>
            <a:r>
              <a:rPr dirty="0" spc="30"/>
              <a:t> </a:t>
            </a:r>
            <a:r>
              <a:rPr dirty="0" spc="-5"/>
              <a:t>policy.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1466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A cookie </a:t>
            </a:r>
            <a:r>
              <a:rPr dirty="0" spc="-5"/>
              <a:t>consent </a:t>
            </a:r>
            <a:r>
              <a:rPr dirty="0"/>
              <a:t>feature allows developers </a:t>
            </a:r>
            <a:r>
              <a:rPr dirty="0" spc="-5"/>
              <a:t>to prompt </a:t>
            </a:r>
            <a:r>
              <a:rPr dirty="0"/>
              <a:t>(and </a:t>
            </a:r>
            <a:r>
              <a:rPr dirty="0" spc="-5"/>
              <a:t>track) consent </a:t>
            </a:r>
            <a:r>
              <a:rPr dirty="0"/>
              <a:t>from </a:t>
            </a:r>
            <a:r>
              <a:rPr dirty="0" spc="-5"/>
              <a:t>users before </a:t>
            </a:r>
            <a:r>
              <a:rPr dirty="0"/>
              <a:t>storing </a:t>
            </a:r>
            <a:r>
              <a:rPr dirty="0" spc="-5"/>
              <a:t>personal  </a:t>
            </a:r>
            <a:r>
              <a:rPr dirty="0"/>
              <a:t>data.</a:t>
            </a: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10693"/>
            <a:ext cx="68859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GDPR Support in ASP.NET Core</a:t>
            </a:r>
            <a:r>
              <a:rPr dirty="0" sz="3200" spc="-11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6491" y="1140409"/>
            <a:ext cx="111144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Some 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built-in GDPR support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Razor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Pages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 projects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created</a:t>
            </a:r>
            <a:r>
              <a:rPr dirty="0" sz="2400" spc="114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with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project templates: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0932" y="2482595"/>
            <a:ext cx="4540250" cy="1420495"/>
          </a:xfrm>
          <a:custGeom>
            <a:avLst/>
            <a:gdLst/>
            <a:ahLst/>
            <a:cxnLst/>
            <a:rect l="l" t="t" r="r" b="b"/>
            <a:pathLst>
              <a:path w="4540250" h="1420495">
                <a:moveTo>
                  <a:pt x="0" y="1420367"/>
                </a:moveTo>
                <a:lnTo>
                  <a:pt x="4539996" y="1420367"/>
                </a:lnTo>
                <a:lnTo>
                  <a:pt x="4539996" y="0"/>
                </a:lnTo>
                <a:lnTo>
                  <a:pt x="0" y="0"/>
                </a:lnTo>
                <a:lnTo>
                  <a:pt x="0" y="1420367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32" y="2482595"/>
            <a:ext cx="4540250" cy="1420495"/>
          </a:xfrm>
          <a:custGeom>
            <a:avLst/>
            <a:gdLst/>
            <a:ahLst/>
            <a:cxnLst/>
            <a:rect l="l" t="t" r="r" b="b"/>
            <a:pathLst>
              <a:path w="4540250" h="1420495">
                <a:moveTo>
                  <a:pt x="0" y="1420367"/>
                </a:moveTo>
                <a:lnTo>
                  <a:pt x="4539996" y="1420367"/>
                </a:lnTo>
                <a:lnTo>
                  <a:pt x="4539996" y="0"/>
                </a:lnTo>
                <a:lnTo>
                  <a:pt x="0" y="0"/>
                </a:lnTo>
                <a:lnTo>
                  <a:pt x="0" y="1420367"/>
                </a:lnTo>
                <a:close/>
              </a:path>
            </a:pathLst>
          </a:custGeom>
          <a:ln w="6096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9241" y="2760726"/>
            <a:ext cx="3206115" cy="8108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250"/>
              </a:spcBef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CookiePolicyOptions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and  UseCookiePolicy are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by</a:t>
            </a:r>
            <a:r>
              <a:rPr dirty="0" sz="1800" spc="-1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default  added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r>
              <a:rPr dirty="0" sz="18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Startup.cs.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1955" y="2278379"/>
            <a:ext cx="992505" cy="1490980"/>
          </a:xfrm>
          <a:custGeom>
            <a:avLst/>
            <a:gdLst/>
            <a:ahLst/>
            <a:cxnLst/>
            <a:rect l="l" t="t" r="r" b="b"/>
            <a:pathLst>
              <a:path w="992505" h="1490979">
                <a:moveTo>
                  <a:pt x="0" y="1490472"/>
                </a:moveTo>
                <a:lnTo>
                  <a:pt x="992124" y="1490472"/>
                </a:lnTo>
                <a:lnTo>
                  <a:pt x="992124" y="0"/>
                </a:lnTo>
                <a:lnTo>
                  <a:pt x="0" y="0"/>
                </a:lnTo>
                <a:lnTo>
                  <a:pt x="0" y="1490472"/>
                </a:lnTo>
                <a:close/>
              </a:path>
            </a:pathLst>
          </a:custGeom>
          <a:solidFill>
            <a:srgbClr val="F7CA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1955" y="2278379"/>
            <a:ext cx="992505" cy="1490980"/>
          </a:xfrm>
          <a:custGeom>
            <a:avLst/>
            <a:gdLst/>
            <a:ahLst/>
            <a:cxnLst/>
            <a:rect l="l" t="t" r="r" b="b"/>
            <a:pathLst>
              <a:path w="992505" h="1490979">
                <a:moveTo>
                  <a:pt x="0" y="1490472"/>
                </a:moveTo>
                <a:lnTo>
                  <a:pt x="992124" y="1490472"/>
                </a:lnTo>
                <a:lnTo>
                  <a:pt x="992124" y="0"/>
                </a:lnTo>
                <a:lnTo>
                  <a:pt x="0" y="0"/>
                </a:lnTo>
                <a:lnTo>
                  <a:pt x="0" y="149047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3555" y="2482595"/>
            <a:ext cx="4541520" cy="1420495"/>
          </a:xfrm>
          <a:custGeom>
            <a:avLst/>
            <a:gdLst/>
            <a:ahLst/>
            <a:cxnLst/>
            <a:rect l="l" t="t" r="r" b="b"/>
            <a:pathLst>
              <a:path w="4541520" h="1420495">
                <a:moveTo>
                  <a:pt x="0" y="1420367"/>
                </a:moveTo>
                <a:lnTo>
                  <a:pt x="4541520" y="1420367"/>
                </a:lnTo>
                <a:lnTo>
                  <a:pt x="4541520" y="0"/>
                </a:lnTo>
                <a:lnTo>
                  <a:pt x="0" y="0"/>
                </a:lnTo>
                <a:lnTo>
                  <a:pt x="0" y="1420367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53555" y="2482595"/>
            <a:ext cx="4541520" cy="1420495"/>
          </a:xfrm>
          <a:custGeom>
            <a:avLst/>
            <a:gdLst/>
            <a:ahLst/>
            <a:cxnLst/>
            <a:rect l="l" t="t" r="r" b="b"/>
            <a:pathLst>
              <a:path w="4541520" h="1420495">
                <a:moveTo>
                  <a:pt x="0" y="1420367"/>
                </a:moveTo>
                <a:lnTo>
                  <a:pt x="4541520" y="1420367"/>
                </a:lnTo>
                <a:lnTo>
                  <a:pt x="4541520" y="0"/>
                </a:lnTo>
                <a:lnTo>
                  <a:pt x="0" y="0"/>
                </a:lnTo>
                <a:lnTo>
                  <a:pt x="0" y="1420367"/>
                </a:lnTo>
                <a:close/>
              </a:path>
            </a:pathLst>
          </a:custGeom>
          <a:ln w="6096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03769" y="2888056"/>
            <a:ext cx="352679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1800" spc="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_CookieConsentPartial.cshtml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partial</a:t>
            </a:r>
            <a:r>
              <a:rPr dirty="0" sz="18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view.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4579" y="2278379"/>
            <a:ext cx="993775" cy="1490980"/>
          </a:xfrm>
          <a:custGeom>
            <a:avLst/>
            <a:gdLst/>
            <a:ahLst/>
            <a:cxnLst/>
            <a:rect l="l" t="t" r="r" b="b"/>
            <a:pathLst>
              <a:path w="993775" h="1490979">
                <a:moveTo>
                  <a:pt x="0" y="1490472"/>
                </a:moveTo>
                <a:lnTo>
                  <a:pt x="993648" y="1490472"/>
                </a:lnTo>
                <a:lnTo>
                  <a:pt x="993648" y="0"/>
                </a:lnTo>
                <a:lnTo>
                  <a:pt x="0" y="0"/>
                </a:lnTo>
                <a:lnTo>
                  <a:pt x="0" y="1490472"/>
                </a:lnTo>
                <a:close/>
              </a:path>
            </a:pathLst>
          </a:custGeom>
          <a:solidFill>
            <a:srgbClr val="F7E2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64579" y="2278379"/>
            <a:ext cx="993775" cy="1490980"/>
          </a:xfrm>
          <a:custGeom>
            <a:avLst/>
            <a:gdLst/>
            <a:ahLst/>
            <a:cxnLst/>
            <a:rect l="l" t="t" r="r" b="b"/>
            <a:pathLst>
              <a:path w="993775" h="1490979">
                <a:moveTo>
                  <a:pt x="0" y="1490472"/>
                </a:moveTo>
                <a:lnTo>
                  <a:pt x="993648" y="1490472"/>
                </a:lnTo>
                <a:lnTo>
                  <a:pt x="993648" y="0"/>
                </a:lnTo>
                <a:lnTo>
                  <a:pt x="0" y="0"/>
                </a:lnTo>
                <a:lnTo>
                  <a:pt x="0" y="149047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60932" y="4270247"/>
            <a:ext cx="4540250" cy="1419225"/>
          </a:xfrm>
          <a:custGeom>
            <a:avLst/>
            <a:gdLst/>
            <a:ahLst/>
            <a:cxnLst/>
            <a:rect l="l" t="t" r="r" b="b"/>
            <a:pathLst>
              <a:path w="4540250" h="1419225">
                <a:moveTo>
                  <a:pt x="0" y="1418843"/>
                </a:moveTo>
                <a:lnTo>
                  <a:pt x="4539996" y="1418843"/>
                </a:lnTo>
                <a:lnTo>
                  <a:pt x="4539996" y="0"/>
                </a:lnTo>
                <a:lnTo>
                  <a:pt x="0" y="0"/>
                </a:lnTo>
                <a:lnTo>
                  <a:pt x="0" y="1418843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60932" y="4270247"/>
            <a:ext cx="4540250" cy="1419225"/>
          </a:xfrm>
          <a:custGeom>
            <a:avLst/>
            <a:gdLst/>
            <a:ahLst/>
            <a:cxnLst/>
            <a:rect l="l" t="t" r="r" b="b"/>
            <a:pathLst>
              <a:path w="4540250" h="1419225">
                <a:moveTo>
                  <a:pt x="0" y="1418843"/>
                </a:moveTo>
                <a:lnTo>
                  <a:pt x="4539996" y="1418843"/>
                </a:lnTo>
                <a:lnTo>
                  <a:pt x="4539996" y="0"/>
                </a:lnTo>
                <a:lnTo>
                  <a:pt x="0" y="0"/>
                </a:lnTo>
                <a:lnTo>
                  <a:pt x="0" y="1418843"/>
                </a:lnTo>
                <a:close/>
              </a:path>
            </a:pathLst>
          </a:custGeom>
          <a:ln w="6096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09241" y="4419727"/>
            <a:ext cx="3505200" cy="106680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45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The Pages/Privacy.cshtml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page</a:t>
            </a:r>
            <a:r>
              <a:rPr dirty="0" sz="1800" spc="-1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or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Views/Home/Privacy.cshtml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view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provides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page to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display  an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organization's privacy policy.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1955" y="4064508"/>
            <a:ext cx="992505" cy="1490980"/>
          </a:xfrm>
          <a:custGeom>
            <a:avLst/>
            <a:gdLst/>
            <a:ahLst/>
            <a:cxnLst/>
            <a:rect l="l" t="t" r="r" b="b"/>
            <a:pathLst>
              <a:path w="992505" h="1490979">
                <a:moveTo>
                  <a:pt x="0" y="1490471"/>
                </a:moveTo>
                <a:lnTo>
                  <a:pt x="992124" y="1490471"/>
                </a:lnTo>
                <a:lnTo>
                  <a:pt x="992124" y="0"/>
                </a:lnTo>
                <a:lnTo>
                  <a:pt x="0" y="0"/>
                </a:lnTo>
                <a:lnTo>
                  <a:pt x="0" y="1490471"/>
                </a:lnTo>
                <a:close/>
              </a:path>
            </a:pathLst>
          </a:custGeom>
          <a:solidFill>
            <a:srgbClr val="D2D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71955" y="4064508"/>
            <a:ext cx="992505" cy="1490980"/>
          </a:xfrm>
          <a:custGeom>
            <a:avLst/>
            <a:gdLst/>
            <a:ahLst/>
            <a:cxnLst/>
            <a:rect l="l" t="t" r="r" b="b"/>
            <a:pathLst>
              <a:path w="992505" h="1490979">
                <a:moveTo>
                  <a:pt x="0" y="1490471"/>
                </a:moveTo>
                <a:lnTo>
                  <a:pt x="992124" y="1490471"/>
                </a:lnTo>
                <a:lnTo>
                  <a:pt x="992124" y="0"/>
                </a:lnTo>
                <a:lnTo>
                  <a:pt x="0" y="0"/>
                </a:lnTo>
                <a:lnTo>
                  <a:pt x="0" y="149047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53555" y="4270247"/>
            <a:ext cx="4541520" cy="1419225"/>
          </a:xfrm>
          <a:custGeom>
            <a:avLst/>
            <a:gdLst/>
            <a:ahLst/>
            <a:cxnLst/>
            <a:rect l="l" t="t" r="r" b="b"/>
            <a:pathLst>
              <a:path w="4541520" h="1419225">
                <a:moveTo>
                  <a:pt x="0" y="1418843"/>
                </a:moveTo>
                <a:lnTo>
                  <a:pt x="4541520" y="1418843"/>
                </a:lnTo>
                <a:lnTo>
                  <a:pt x="4541520" y="0"/>
                </a:lnTo>
                <a:lnTo>
                  <a:pt x="0" y="0"/>
                </a:lnTo>
                <a:lnTo>
                  <a:pt x="0" y="1418843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3555" y="4270247"/>
            <a:ext cx="4541520" cy="1419225"/>
          </a:xfrm>
          <a:custGeom>
            <a:avLst/>
            <a:gdLst/>
            <a:ahLst/>
            <a:cxnLst/>
            <a:rect l="l" t="t" r="r" b="b"/>
            <a:pathLst>
              <a:path w="4541520" h="1419225">
                <a:moveTo>
                  <a:pt x="0" y="1418843"/>
                </a:moveTo>
                <a:lnTo>
                  <a:pt x="4541520" y="1418843"/>
                </a:lnTo>
                <a:lnTo>
                  <a:pt x="4541520" y="0"/>
                </a:lnTo>
                <a:lnTo>
                  <a:pt x="0" y="0"/>
                </a:lnTo>
                <a:lnTo>
                  <a:pt x="0" y="1418843"/>
                </a:lnTo>
                <a:close/>
              </a:path>
            </a:pathLst>
          </a:custGeom>
          <a:ln w="6096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303769" y="4547057"/>
            <a:ext cx="3526790" cy="8115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250"/>
              </a:spcBef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The _CookieConsentPartial.cshtml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file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generates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link to the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Privacy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page.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64579" y="4064508"/>
            <a:ext cx="993775" cy="1490980"/>
          </a:xfrm>
          <a:custGeom>
            <a:avLst/>
            <a:gdLst/>
            <a:ahLst/>
            <a:cxnLst/>
            <a:rect l="l" t="t" r="r" b="b"/>
            <a:pathLst>
              <a:path w="993775" h="1490979">
                <a:moveTo>
                  <a:pt x="0" y="1490471"/>
                </a:moveTo>
                <a:lnTo>
                  <a:pt x="993648" y="1490471"/>
                </a:lnTo>
                <a:lnTo>
                  <a:pt x="993648" y="0"/>
                </a:lnTo>
                <a:lnTo>
                  <a:pt x="0" y="0"/>
                </a:lnTo>
                <a:lnTo>
                  <a:pt x="0" y="1490471"/>
                </a:lnTo>
                <a:close/>
              </a:path>
            </a:pathLst>
          </a:custGeom>
          <a:solidFill>
            <a:srgbClr val="C2DE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64579" y="4064508"/>
            <a:ext cx="993775" cy="1490980"/>
          </a:xfrm>
          <a:custGeom>
            <a:avLst/>
            <a:gdLst/>
            <a:ahLst/>
            <a:cxnLst/>
            <a:rect l="l" t="t" r="r" b="b"/>
            <a:pathLst>
              <a:path w="993775" h="1490979">
                <a:moveTo>
                  <a:pt x="0" y="1490471"/>
                </a:moveTo>
                <a:lnTo>
                  <a:pt x="993648" y="1490471"/>
                </a:lnTo>
                <a:lnTo>
                  <a:pt x="993648" y="0"/>
                </a:lnTo>
                <a:lnTo>
                  <a:pt x="0" y="0"/>
                </a:lnTo>
                <a:lnTo>
                  <a:pt x="0" y="149047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208" y="107645"/>
            <a:ext cx="17951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Summary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199769"/>
            <a:ext cx="1171257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120396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2.1 offers several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new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powerful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features that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improve productivity</a:t>
            </a:r>
            <a:r>
              <a:rPr dirty="0" sz="2000" spc="-1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performance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such as Razor Pages, Razor Class Libraries and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GDPR</a:t>
            </a:r>
            <a:r>
              <a:rPr dirty="0" sz="2000" spc="-1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support.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Razor Pages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new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feature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MVC designed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simplify Web app development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that 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more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focused on</a:t>
            </a:r>
            <a:r>
              <a:rPr dirty="0" sz="2000" spc="-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pages.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 ASP.NET Core 2.1, developers can create a Razor-based UI as 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library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share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it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across</a:t>
            </a:r>
            <a:r>
              <a:rPr dirty="0" sz="2000" spc="-1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multiple</a:t>
            </a:r>
            <a:endParaRPr sz="2000">
              <a:latin typeface="Book Antiqua"/>
              <a:cs typeface="Book Antiqu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projects.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GDPR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is a set of rules and requirements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pertaining 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data collation and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processing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applies</a:t>
            </a:r>
            <a:r>
              <a:rPr dirty="0" sz="2000" spc="-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to</a:t>
            </a:r>
            <a:endParaRPr sz="2000">
              <a:latin typeface="Book Antiqua"/>
              <a:cs typeface="Book Antiqua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enterprises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EU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that process personal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data of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people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residing in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20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EU.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4857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be GDPR compliant,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organizations must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put in place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appropriate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technical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organizational 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measures.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Core provides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APIs and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templates to help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meet some of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GDPR</a:t>
            </a:r>
            <a:r>
              <a:rPr dirty="0" sz="2000" spc="-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requirements.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32473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Session</a:t>
            </a:r>
            <a:r>
              <a:rPr dirty="0" sz="3200" spc="-55"/>
              <a:t> </a:t>
            </a:r>
            <a:r>
              <a:rPr dirty="0" sz="3200" spc="-5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677" y="1570680"/>
            <a:ext cx="8994775" cy="2029460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Describe Razor Pages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ASP.NET Core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2.1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Razor class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libraries</a:t>
            </a:r>
            <a:endParaRPr sz="2400">
              <a:latin typeface="Book Antiqua"/>
              <a:cs typeface="Book Antiqua"/>
            </a:endParaRPr>
          </a:p>
          <a:p>
            <a:pPr marL="287020" marR="5080" indent="-274320">
              <a:lnSpc>
                <a:spcPts val="2590"/>
              </a:lnSpc>
              <a:spcBef>
                <a:spcPts val="1839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General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Data Protection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Regulation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(GDPR) Support in  Core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2.1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49472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ASP.NET Core 2.1</a:t>
            </a:r>
            <a:r>
              <a:rPr dirty="0" sz="3200" spc="-85"/>
              <a:t> </a:t>
            </a:r>
            <a:r>
              <a:rPr dirty="0" sz="3200" spc="-5"/>
              <a:t>Features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160264" y="1292352"/>
            <a:ext cx="2414270" cy="1842770"/>
          </a:xfrm>
          <a:custGeom>
            <a:avLst/>
            <a:gdLst/>
            <a:ahLst/>
            <a:cxnLst/>
            <a:rect l="l" t="t" r="r" b="b"/>
            <a:pathLst>
              <a:path w="2414270" h="1842770">
                <a:moveTo>
                  <a:pt x="1207008" y="0"/>
                </a:moveTo>
                <a:lnTo>
                  <a:pt x="0" y="400684"/>
                </a:lnTo>
                <a:lnTo>
                  <a:pt x="0" y="1441831"/>
                </a:lnTo>
                <a:lnTo>
                  <a:pt x="1207008" y="1842516"/>
                </a:lnTo>
                <a:lnTo>
                  <a:pt x="2414016" y="1441831"/>
                </a:lnTo>
                <a:lnTo>
                  <a:pt x="2414016" y="400685"/>
                </a:lnTo>
                <a:lnTo>
                  <a:pt x="1207008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60264" y="1292352"/>
            <a:ext cx="2414270" cy="1842770"/>
          </a:xfrm>
          <a:custGeom>
            <a:avLst/>
            <a:gdLst/>
            <a:ahLst/>
            <a:cxnLst/>
            <a:rect l="l" t="t" r="r" b="b"/>
            <a:pathLst>
              <a:path w="2414270" h="1842770">
                <a:moveTo>
                  <a:pt x="1207008" y="0"/>
                </a:moveTo>
                <a:lnTo>
                  <a:pt x="2414016" y="400685"/>
                </a:lnTo>
                <a:lnTo>
                  <a:pt x="2414016" y="1441831"/>
                </a:lnTo>
                <a:lnTo>
                  <a:pt x="1207008" y="1842516"/>
                </a:lnTo>
                <a:lnTo>
                  <a:pt x="0" y="1441831"/>
                </a:lnTo>
                <a:lnTo>
                  <a:pt x="0" y="400685"/>
                </a:lnTo>
                <a:lnTo>
                  <a:pt x="1207008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64834" y="2015489"/>
            <a:ext cx="14039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Razor</a:t>
            </a:r>
            <a:r>
              <a:rPr dirty="0" sz="20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Pages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2671" y="2855976"/>
            <a:ext cx="2413000" cy="1842770"/>
          </a:xfrm>
          <a:custGeom>
            <a:avLst/>
            <a:gdLst/>
            <a:ahLst/>
            <a:cxnLst/>
            <a:rect l="l" t="t" r="r" b="b"/>
            <a:pathLst>
              <a:path w="2413000" h="1842770">
                <a:moveTo>
                  <a:pt x="1206246" y="0"/>
                </a:moveTo>
                <a:lnTo>
                  <a:pt x="0" y="400684"/>
                </a:lnTo>
                <a:lnTo>
                  <a:pt x="0" y="1441831"/>
                </a:lnTo>
                <a:lnTo>
                  <a:pt x="1206246" y="1842516"/>
                </a:lnTo>
                <a:lnTo>
                  <a:pt x="2412492" y="1441831"/>
                </a:lnTo>
                <a:lnTo>
                  <a:pt x="2412492" y="400685"/>
                </a:lnTo>
                <a:lnTo>
                  <a:pt x="1206246" y="0"/>
                </a:lnTo>
                <a:close/>
              </a:path>
            </a:pathLst>
          </a:custGeom>
          <a:solidFill>
            <a:srgbClr val="0F5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2671" y="2855976"/>
            <a:ext cx="2413000" cy="1842770"/>
          </a:xfrm>
          <a:custGeom>
            <a:avLst/>
            <a:gdLst/>
            <a:ahLst/>
            <a:cxnLst/>
            <a:rect l="l" t="t" r="r" b="b"/>
            <a:pathLst>
              <a:path w="2413000" h="1842770">
                <a:moveTo>
                  <a:pt x="1206246" y="0"/>
                </a:moveTo>
                <a:lnTo>
                  <a:pt x="2412492" y="400685"/>
                </a:lnTo>
                <a:lnTo>
                  <a:pt x="2412492" y="1441831"/>
                </a:lnTo>
                <a:lnTo>
                  <a:pt x="1206246" y="1842516"/>
                </a:lnTo>
                <a:lnTo>
                  <a:pt x="0" y="1441831"/>
                </a:lnTo>
                <a:lnTo>
                  <a:pt x="0" y="400685"/>
                </a:lnTo>
                <a:lnTo>
                  <a:pt x="1206246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0264" y="4421123"/>
            <a:ext cx="2414270" cy="1842770"/>
          </a:xfrm>
          <a:custGeom>
            <a:avLst/>
            <a:gdLst/>
            <a:ahLst/>
            <a:cxnLst/>
            <a:rect l="l" t="t" r="r" b="b"/>
            <a:pathLst>
              <a:path w="2414270" h="1842770">
                <a:moveTo>
                  <a:pt x="1207008" y="0"/>
                </a:moveTo>
                <a:lnTo>
                  <a:pt x="0" y="400684"/>
                </a:lnTo>
                <a:lnTo>
                  <a:pt x="0" y="1441767"/>
                </a:lnTo>
                <a:lnTo>
                  <a:pt x="1207008" y="1842516"/>
                </a:lnTo>
                <a:lnTo>
                  <a:pt x="2414016" y="1441767"/>
                </a:lnTo>
                <a:lnTo>
                  <a:pt x="2414016" y="400685"/>
                </a:lnTo>
                <a:lnTo>
                  <a:pt x="1207008" y="0"/>
                </a:lnTo>
                <a:close/>
              </a:path>
            </a:pathLst>
          </a:custGeom>
          <a:solidFill>
            <a:srgbClr val="C05A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60264" y="4421123"/>
            <a:ext cx="2414270" cy="1842770"/>
          </a:xfrm>
          <a:custGeom>
            <a:avLst/>
            <a:gdLst/>
            <a:ahLst/>
            <a:cxnLst/>
            <a:rect l="l" t="t" r="r" b="b"/>
            <a:pathLst>
              <a:path w="2414270" h="1842770">
                <a:moveTo>
                  <a:pt x="1207008" y="0"/>
                </a:moveTo>
                <a:lnTo>
                  <a:pt x="2414016" y="400685"/>
                </a:lnTo>
                <a:lnTo>
                  <a:pt x="2414016" y="1441767"/>
                </a:lnTo>
                <a:lnTo>
                  <a:pt x="1207008" y="1842516"/>
                </a:lnTo>
                <a:lnTo>
                  <a:pt x="0" y="1441767"/>
                </a:lnTo>
                <a:lnTo>
                  <a:pt x="0" y="400685"/>
                </a:lnTo>
                <a:lnTo>
                  <a:pt x="1207008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84040" y="3442842"/>
            <a:ext cx="2915920" cy="244411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72720" marR="1570990" indent="-16002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Razor</a:t>
            </a:r>
            <a:r>
              <a:rPr dirty="0" sz="20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Class  Libraries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L="1066165" marR="5080" indent="-4445">
              <a:lnSpc>
                <a:spcPts val="216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General Data  Protection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Regulation  (GDPR)</a:t>
            </a:r>
            <a:r>
              <a:rPr dirty="0" sz="2000" spc="-9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support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2229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Razor</a:t>
            </a:r>
            <a:r>
              <a:rPr dirty="0" sz="3200" spc="-95"/>
              <a:t> </a:t>
            </a:r>
            <a:r>
              <a:rPr dirty="0" sz="3200"/>
              <a:t>Pages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61" y="1293621"/>
            <a:ext cx="1126871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Preferred way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create user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interfaces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for Web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apps</a:t>
            </a:r>
            <a:endParaRPr sz="2400">
              <a:latin typeface="Book Antiqua"/>
              <a:cs typeface="Book Antiqu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New feature in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ASP.NET Core MVC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designed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simplify Web app development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that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more focused on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pages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Helps increase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productivity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Similar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view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ASP.NET</a:t>
            </a:r>
            <a:r>
              <a:rPr dirty="0" sz="24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Provides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two-way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data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binding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280" y="4850891"/>
            <a:ext cx="10555605" cy="707390"/>
          </a:xfrm>
          <a:prstGeom prst="rect">
            <a:avLst/>
          </a:prstGeom>
          <a:solidFill>
            <a:srgbClr val="F5DA75"/>
          </a:solidFill>
        </p:spPr>
        <p:txBody>
          <a:bodyPr wrap="square" lIns="0" tIns="285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One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major differences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between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Razor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pages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MVC is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that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model and</a:t>
            </a:r>
            <a:r>
              <a:rPr dirty="0" sz="2000" spc="-7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controller</a:t>
            </a:r>
            <a:endParaRPr sz="2000">
              <a:latin typeface="Book Antiqua"/>
              <a:cs typeface="Book Antiqua"/>
            </a:endParaRPr>
          </a:p>
          <a:p>
            <a:pPr marL="90805">
              <a:lnSpc>
                <a:spcPct val="100000"/>
              </a:lnSpc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code are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included within 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Razor Page</a:t>
            </a:r>
            <a:r>
              <a:rPr dirty="0" sz="2000" spc="-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itself.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42271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Benefits of Razor</a:t>
            </a:r>
            <a:r>
              <a:rPr dirty="0" sz="3200" spc="-50"/>
              <a:t> </a:t>
            </a:r>
            <a:r>
              <a:rPr dirty="0" sz="3200" spc="-5"/>
              <a:t>Pages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66822" y="2070354"/>
            <a:ext cx="6659880" cy="824865"/>
          </a:xfrm>
          <a:custGeom>
            <a:avLst/>
            <a:gdLst/>
            <a:ahLst/>
            <a:cxnLst/>
            <a:rect l="l" t="t" r="r" b="b"/>
            <a:pathLst>
              <a:path w="6659880" h="824864">
                <a:moveTo>
                  <a:pt x="0" y="824484"/>
                </a:moveTo>
                <a:lnTo>
                  <a:pt x="6659880" y="824484"/>
                </a:lnTo>
                <a:lnTo>
                  <a:pt x="6659880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6822" y="2070354"/>
            <a:ext cx="6659880" cy="824865"/>
          </a:xfrm>
          <a:custGeom>
            <a:avLst/>
            <a:gdLst/>
            <a:ahLst/>
            <a:cxnLst/>
            <a:rect l="l" t="t" r="r" b="b"/>
            <a:pathLst>
              <a:path w="6659880" h="824864">
                <a:moveTo>
                  <a:pt x="0" y="824484"/>
                </a:moveTo>
                <a:lnTo>
                  <a:pt x="6659880" y="824484"/>
                </a:lnTo>
                <a:lnTo>
                  <a:pt x="6659880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6298" y="1779270"/>
            <a:ext cx="5302250" cy="824865"/>
          </a:xfrm>
          <a:custGeom>
            <a:avLst/>
            <a:gdLst/>
            <a:ahLst/>
            <a:cxnLst/>
            <a:rect l="l" t="t" r="r" b="b"/>
            <a:pathLst>
              <a:path w="5302250" h="824864">
                <a:moveTo>
                  <a:pt x="5208143" y="0"/>
                </a:moveTo>
                <a:lnTo>
                  <a:pt x="93853" y="0"/>
                </a:lnTo>
                <a:lnTo>
                  <a:pt x="57328" y="10791"/>
                </a:lnTo>
                <a:lnTo>
                  <a:pt x="27495" y="40227"/>
                </a:lnTo>
                <a:lnTo>
                  <a:pt x="7377" y="83903"/>
                </a:lnTo>
                <a:lnTo>
                  <a:pt x="0" y="137413"/>
                </a:lnTo>
                <a:lnTo>
                  <a:pt x="0" y="687069"/>
                </a:lnTo>
                <a:lnTo>
                  <a:pt x="7377" y="740580"/>
                </a:lnTo>
                <a:lnTo>
                  <a:pt x="27495" y="784256"/>
                </a:lnTo>
                <a:lnTo>
                  <a:pt x="57328" y="813692"/>
                </a:lnTo>
                <a:lnTo>
                  <a:pt x="93853" y="824483"/>
                </a:lnTo>
                <a:lnTo>
                  <a:pt x="5208143" y="824483"/>
                </a:lnTo>
                <a:lnTo>
                  <a:pt x="5244667" y="813692"/>
                </a:lnTo>
                <a:lnTo>
                  <a:pt x="5274500" y="784256"/>
                </a:lnTo>
                <a:lnTo>
                  <a:pt x="5294618" y="740580"/>
                </a:lnTo>
                <a:lnTo>
                  <a:pt x="5301996" y="687069"/>
                </a:lnTo>
                <a:lnTo>
                  <a:pt x="5301996" y="137413"/>
                </a:lnTo>
                <a:lnTo>
                  <a:pt x="5294618" y="83903"/>
                </a:lnTo>
                <a:lnTo>
                  <a:pt x="5274500" y="40227"/>
                </a:lnTo>
                <a:lnTo>
                  <a:pt x="5244667" y="10791"/>
                </a:lnTo>
                <a:lnTo>
                  <a:pt x="5208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6298" y="1779270"/>
            <a:ext cx="5302250" cy="824865"/>
          </a:xfrm>
          <a:custGeom>
            <a:avLst/>
            <a:gdLst/>
            <a:ahLst/>
            <a:cxnLst/>
            <a:rect l="l" t="t" r="r" b="b"/>
            <a:pathLst>
              <a:path w="5302250" h="824864">
                <a:moveTo>
                  <a:pt x="0" y="137413"/>
                </a:moveTo>
                <a:lnTo>
                  <a:pt x="7377" y="83903"/>
                </a:lnTo>
                <a:lnTo>
                  <a:pt x="27495" y="40227"/>
                </a:lnTo>
                <a:lnTo>
                  <a:pt x="57328" y="10791"/>
                </a:lnTo>
                <a:lnTo>
                  <a:pt x="93853" y="0"/>
                </a:lnTo>
                <a:lnTo>
                  <a:pt x="5208143" y="0"/>
                </a:lnTo>
                <a:lnTo>
                  <a:pt x="5244667" y="10791"/>
                </a:lnTo>
                <a:lnTo>
                  <a:pt x="5274500" y="40227"/>
                </a:lnTo>
                <a:lnTo>
                  <a:pt x="5294618" y="83903"/>
                </a:lnTo>
                <a:lnTo>
                  <a:pt x="5301996" y="137413"/>
                </a:lnTo>
                <a:lnTo>
                  <a:pt x="5301996" y="687069"/>
                </a:lnTo>
                <a:lnTo>
                  <a:pt x="5294618" y="740580"/>
                </a:lnTo>
                <a:lnTo>
                  <a:pt x="5274500" y="784256"/>
                </a:lnTo>
                <a:lnTo>
                  <a:pt x="5244667" y="813692"/>
                </a:lnTo>
                <a:lnTo>
                  <a:pt x="5208143" y="824483"/>
                </a:lnTo>
                <a:lnTo>
                  <a:pt x="93853" y="824483"/>
                </a:lnTo>
                <a:lnTo>
                  <a:pt x="57328" y="813692"/>
                </a:lnTo>
                <a:lnTo>
                  <a:pt x="27495" y="784256"/>
                </a:lnTo>
                <a:lnTo>
                  <a:pt x="7377" y="740580"/>
                </a:lnTo>
                <a:lnTo>
                  <a:pt x="0" y="687069"/>
                </a:lnTo>
                <a:lnTo>
                  <a:pt x="0" y="137413"/>
                </a:lnTo>
                <a:close/>
              </a:path>
            </a:pathLst>
          </a:custGeom>
          <a:ln w="25908">
            <a:solidFill>
              <a:srgbClr val="8BA9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52342" y="1993214"/>
            <a:ext cx="22523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Book Antiqua"/>
                <a:cs typeface="Book Antiqua"/>
              </a:rPr>
              <a:t>Improved</a:t>
            </a:r>
            <a:r>
              <a:rPr dirty="0" sz="2000" spc="-7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Structure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6822" y="3336797"/>
            <a:ext cx="6659880" cy="824865"/>
          </a:xfrm>
          <a:custGeom>
            <a:avLst/>
            <a:gdLst/>
            <a:ahLst/>
            <a:cxnLst/>
            <a:rect l="l" t="t" r="r" b="b"/>
            <a:pathLst>
              <a:path w="6659880" h="824864">
                <a:moveTo>
                  <a:pt x="0" y="824483"/>
                </a:moveTo>
                <a:lnTo>
                  <a:pt x="6659880" y="824483"/>
                </a:lnTo>
                <a:lnTo>
                  <a:pt x="6659880" y="0"/>
                </a:lnTo>
                <a:lnTo>
                  <a:pt x="0" y="0"/>
                </a:lnTo>
                <a:lnTo>
                  <a:pt x="0" y="824483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6822" y="3336797"/>
            <a:ext cx="6659880" cy="824865"/>
          </a:xfrm>
          <a:custGeom>
            <a:avLst/>
            <a:gdLst/>
            <a:ahLst/>
            <a:cxnLst/>
            <a:rect l="l" t="t" r="r" b="b"/>
            <a:pathLst>
              <a:path w="6659880" h="824864">
                <a:moveTo>
                  <a:pt x="0" y="824483"/>
                </a:moveTo>
                <a:lnTo>
                  <a:pt x="6659880" y="824483"/>
                </a:lnTo>
                <a:lnTo>
                  <a:pt x="6659880" y="0"/>
                </a:lnTo>
                <a:lnTo>
                  <a:pt x="0" y="0"/>
                </a:lnTo>
                <a:lnTo>
                  <a:pt x="0" y="824483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46298" y="3045714"/>
            <a:ext cx="5302250" cy="824865"/>
          </a:xfrm>
          <a:custGeom>
            <a:avLst/>
            <a:gdLst/>
            <a:ahLst/>
            <a:cxnLst/>
            <a:rect l="l" t="t" r="r" b="b"/>
            <a:pathLst>
              <a:path w="5302250" h="824864">
                <a:moveTo>
                  <a:pt x="5208143" y="0"/>
                </a:moveTo>
                <a:lnTo>
                  <a:pt x="93853" y="0"/>
                </a:lnTo>
                <a:lnTo>
                  <a:pt x="57328" y="10791"/>
                </a:lnTo>
                <a:lnTo>
                  <a:pt x="27495" y="40227"/>
                </a:lnTo>
                <a:lnTo>
                  <a:pt x="7377" y="83903"/>
                </a:lnTo>
                <a:lnTo>
                  <a:pt x="0" y="137413"/>
                </a:lnTo>
                <a:lnTo>
                  <a:pt x="0" y="687069"/>
                </a:lnTo>
                <a:lnTo>
                  <a:pt x="7377" y="740580"/>
                </a:lnTo>
                <a:lnTo>
                  <a:pt x="27495" y="784256"/>
                </a:lnTo>
                <a:lnTo>
                  <a:pt x="57328" y="813692"/>
                </a:lnTo>
                <a:lnTo>
                  <a:pt x="93853" y="824483"/>
                </a:lnTo>
                <a:lnTo>
                  <a:pt x="5208143" y="824483"/>
                </a:lnTo>
                <a:lnTo>
                  <a:pt x="5244667" y="813692"/>
                </a:lnTo>
                <a:lnTo>
                  <a:pt x="5274500" y="784256"/>
                </a:lnTo>
                <a:lnTo>
                  <a:pt x="5294618" y="740580"/>
                </a:lnTo>
                <a:lnTo>
                  <a:pt x="5301996" y="687069"/>
                </a:lnTo>
                <a:lnTo>
                  <a:pt x="5301996" y="137413"/>
                </a:lnTo>
                <a:lnTo>
                  <a:pt x="5294618" y="83903"/>
                </a:lnTo>
                <a:lnTo>
                  <a:pt x="5274500" y="40227"/>
                </a:lnTo>
                <a:lnTo>
                  <a:pt x="5244667" y="10791"/>
                </a:lnTo>
                <a:lnTo>
                  <a:pt x="5208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46298" y="3045714"/>
            <a:ext cx="5302250" cy="824865"/>
          </a:xfrm>
          <a:custGeom>
            <a:avLst/>
            <a:gdLst/>
            <a:ahLst/>
            <a:cxnLst/>
            <a:rect l="l" t="t" r="r" b="b"/>
            <a:pathLst>
              <a:path w="5302250" h="824864">
                <a:moveTo>
                  <a:pt x="0" y="137413"/>
                </a:moveTo>
                <a:lnTo>
                  <a:pt x="7377" y="83903"/>
                </a:lnTo>
                <a:lnTo>
                  <a:pt x="27495" y="40227"/>
                </a:lnTo>
                <a:lnTo>
                  <a:pt x="57328" y="10791"/>
                </a:lnTo>
                <a:lnTo>
                  <a:pt x="93853" y="0"/>
                </a:lnTo>
                <a:lnTo>
                  <a:pt x="5208143" y="0"/>
                </a:lnTo>
                <a:lnTo>
                  <a:pt x="5244667" y="10791"/>
                </a:lnTo>
                <a:lnTo>
                  <a:pt x="5274500" y="40227"/>
                </a:lnTo>
                <a:lnTo>
                  <a:pt x="5294618" y="83903"/>
                </a:lnTo>
                <a:lnTo>
                  <a:pt x="5301996" y="137413"/>
                </a:lnTo>
                <a:lnTo>
                  <a:pt x="5301996" y="687069"/>
                </a:lnTo>
                <a:lnTo>
                  <a:pt x="5294618" y="740580"/>
                </a:lnTo>
                <a:lnTo>
                  <a:pt x="5274500" y="784256"/>
                </a:lnTo>
                <a:lnTo>
                  <a:pt x="5244667" y="813692"/>
                </a:lnTo>
                <a:lnTo>
                  <a:pt x="5208143" y="824483"/>
                </a:lnTo>
                <a:lnTo>
                  <a:pt x="93853" y="824483"/>
                </a:lnTo>
                <a:lnTo>
                  <a:pt x="57328" y="813692"/>
                </a:lnTo>
                <a:lnTo>
                  <a:pt x="27495" y="784256"/>
                </a:lnTo>
                <a:lnTo>
                  <a:pt x="7377" y="740580"/>
                </a:lnTo>
                <a:lnTo>
                  <a:pt x="0" y="687069"/>
                </a:lnTo>
                <a:lnTo>
                  <a:pt x="0" y="137413"/>
                </a:lnTo>
                <a:close/>
              </a:path>
            </a:pathLst>
          </a:custGeom>
          <a:ln w="25908">
            <a:solidFill>
              <a:srgbClr val="8BA9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52342" y="3260597"/>
            <a:ext cx="4715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Book Antiqua"/>
                <a:cs typeface="Book Antiqua"/>
              </a:rPr>
              <a:t>Self-Contained with Single</a:t>
            </a:r>
            <a:r>
              <a:rPr dirty="0" sz="2000" spc="-7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Responsibility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6822" y="4603241"/>
            <a:ext cx="6659880" cy="824865"/>
          </a:xfrm>
          <a:custGeom>
            <a:avLst/>
            <a:gdLst/>
            <a:ahLst/>
            <a:cxnLst/>
            <a:rect l="l" t="t" r="r" b="b"/>
            <a:pathLst>
              <a:path w="6659880" h="824864">
                <a:moveTo>
                  <a:pt x="0" y="824484"/>
                </a:moveTo>
                <a:lnTo>
                  <a:pt x="6659880" y="824484"/>
                </a:lnTo>
                <a:lnTo>
                  <a:pt x="6659880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66822" y="4603241"/>
            <a:ext cx="6659880" cy="824865"/>
          </a:xfrm>
          <a:custGeom>
            <a:avLst/>
            <a:gdLst/>
            <a:ahLst/>
            <a:cxnLst/>
            <a:rect l="l" t="t" r="r" b="b"/>
            <a:pathLst>
              <a:path w="6659880" h="824864">
                <a:moveTo>
                  <a:pt x="0" y="824484"/>
                </a:moveTo>
                <a:lnTo>
                  <a:pt x="6659880" y="824484"/>
                </a:lnTo>
                <a:lnTo>
                  <a:pt x="6659880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46298" y="4312158"/>
            <a:ext cx="5302250" cy="824865"/>
          </a:xfrm>
          <a:custGeom>
            <a:avLst/>
            <a:gdLst/>
            <a:ahLst/>
            <a:cxnLst/>
            <a:rect l="l" t="t" r="r" b="b"/>
            <a:pathLst>
              <a:path w="5302250" h="824864">
                <a:moveTo>
                  <a:pt x="5208143" y="0"/>
                </a:moveTo>
                <a:lnTo>
                  <a:pt x="93853" y="0"/>
                </a:lnTo>
                <a:lnTo>
                  <a:pt x="57328" y="10791"/>
                </a:lnTo>
                <a:lnTo>
                  <a:pt x="27495" y="40227"/>
                </a:lnTo>
                <a:lnTo>
                  <a:pt x="7377" y="83903"/>
                </a:lnTo>
                <a:lnTo>
                  <a:pt x="0" y="137413"/>
                </a:lnTo>
                <a:lnTo>
                  <a:pt x="0" y="687069"/>
                </a:lnTo>
                <a:lnTo>
                  <a:pt x="7377" y="740580"/>
                </a:lnTo>
                <a:lnTo>
                  <a:pt x="27495" y="784256"/>
                </a:lnTo>
                <a:lnTo>
                  <a:pt x="57328" y="813692"/>
                </a:lnTo>
                <a:lnTo>
                  <a:pt x="93853" y="824483"/>
                </a:lnTo>
                <a:lnTo>
                  <a:pt x="5208143" y="824483"/>
                </a:lnTo>
                <a:lnTo>
                  <a:pt x="5244667" y="813692"/>
                </a:lnTo>
                <a:lnTo>
                  <a:pt x="5274500" y="784256"/>
                </a:lnTo>
                <a:lnTo>
                  <a:pt x="5294618" y="740580"/>
                </a:lnTo>
                <a:lnTo>
                  <a:pt x="5301996" y="687069"/>
                </a:lnTo>
                <a:lnTo>
                  <a:pt x="5301996" y="137413"/>
                </a:lnTo>
                <a:lnTo>
                  <a:pt x="5294618" y="83903"/>
                </a:lnTo>
                <a:lnTo>
                  <a:pt x="5274500" y="40227"/>
                </a:lnTo>
                <a:lnTo>
                  <a:pt x="5244667" y="10791"/>
                </a:lnTo>
                <a:lnTo>
                  <a:pt x="5208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46298" y="4312158"/>
            <a:ext cx="5302250" cy="824865"/>
          </a:xfrm>
          <a:custGeom>
            <a:avLst/>
            <a:gdLst/>
            <a:ahLst/>
            <a:cxnLst/>
            <a:rect l="l" t="t" r="r" b="b"/>
            <a:pathLst>
              <a:path w="5302250" h="824864">
                <a:moveTo>
                  <a:pt x="0" y="137413"/>
                </a:moveTo>
                <a:lnTo>
                  <a:pt x="7377" y="83903"/>
                </a:lnTo>
                <a:lnTo>
                  <a:pt x="27495" y="40227"/>
                </a:lnTo>
                <a:lnTo>
                  <a:pt x="57328" y="10791"/>
                </a:lnTo>
                <a:lnTo>
                  <a:pt x="93853" y="0"/>
                </a:lnTo>
                <a:lnTo>
                  <a:pt x="5208143" y="0"/>
                </a:lnTo>
                <a:lnTo>
                  <a:pt x="5244667" y="10791"/>
                </a:lnTo>
                <a:lnTo>
                  <a:pt x="5274500" y="40227"/>
                </a:lnTo>
                <a:lnTo>
                  <a:pt x="5294618" y="83903"/>
                </a:lnTo>
                <a:lnTo>
                  <a:pt x="5301996" y="137413"/>
                </a:lnTo>
                <a:lnTo>
                  <a:pt x="5301996" y="687069"/>
                </a:lnTo>
                <a:lnTo>
                  <a:pt x="5294618" y="740580"/>
                </a:lnTo>
                <a:lnTo>
                  <a:pt x="5274500" y="784256"/>
                </a:lnTo>
                <a:lnTo>
                  <a:pt x="5244667" y="813692"/>
                </a:lnTo>
                <a:lnTo>
                  <a:pt x="5208143" y="824483"/>
                </a:lnTo>
                <a:lnTo>
                  <a:pt x="93853" y="824483"/>
                </a:lnTo>
                <a:lnTo>
                  <a:pt x="57328" y="813692"/>
                </a:lnTo>
                <a:lnTo>
                  <a:pt x="27495" y="784256"/>
                </a:lnTo>
                <a:lnTo>
                  <a:pt x="7377" y="740580"/>
                </a:lnTo>
                <a:lnTo>
                  <a:pt x="0" y="687069"/>
                </a:lnTo>
                <a:lnTo>
                  <a:pt x="0" y="137413"/>
                </a:lnTo>
                <a:close/>
              </a:path>
            </a:pathLst>
          </a:custGeom>
          <a:ln w="25908">
            <a:solidFill>
              <a:srgbClr val="8BA9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52342" y="4527296"/>
            <a:ext cx="24168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Book Antiqua"/>
                <a:cs typeface="Book Antiqua"/>
              </a:rPr>
              <a:t>Easier </a:t>
            </a:r>
            <a:r>
              <a:rPr dirty="0" sz="2000" spc="-5">
                <a:latin typeface="Book Antiqua"/>
                <a:cs typeface="Book Antiqua"/>
              </a:rPr>
              <a:t>Form</a:t>
            </a:r>
            <a:r>
              <a:rPr dirty="0" sz="2000" spc="-90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Creation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18" name="object 1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8081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Razor Pages, Web App </a:t>
            </a:r>
            <a:r>
              <a:rPr dirty="0" sz="3200" spc="-5"/>
              <a:t>Files, </a:t>
            </a:r>
            <a:r>
              <a:rPr dirty="0" sz="3200"/>
              <a:t>and </a:t>
            </a:r>
            <a:r>
              <a:rPr dirty="0" sz="3200" spc="-5"/>
              <a:t>Folders</a:t>
            </a:r>
            <a:r>
              <a:rPr dirty="0" sz="3200" spc="-40"/>
              <a:t> </a:t>
            </a:r>
            <a:r>
              <a:rPr dirty="0" sz="3200" spc="5"/>
              <a:t>1-2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333" y="1210436"/>
          <a:ext cx="7081520" cy="490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/>
                <a:gridCol w="1317625"/>
                <a:gridCol w="458470"/>
                <a:gridCol w="606425"/>
                <a:gridCol w="377825"/>
                <a:gridCol w="492125"/>
                <a:gridCol w="1139825"/>
                <a:gridCol w="643890"/>
              </a:tblGrid>
              <a:tr h="652272">
                <a:tc>
                  <a:txBody>
                    <a:bodyPr/>
                    <a:lstStyle/>
                    <a:p>
                      <a:pPr algn="ctr" marL="635">
                        <a:lnSpc>
                          <a:spcPts val="2335"/>
                        </a:lnSpc>
                      </a:pPr>
                      <a:r>
                        <a:rPr dirty="0" sz="20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File/Folder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0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Name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sz="20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Description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6993">
                <a:tc>
                  <a:txBody>
                    <a:bodyPr/>
                    <a:lstStyle/>
                    <a:p>
                      <a:pPr marL="67945">
                        <a:lnSpc>
                          <a:spcPts val="209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wwwroot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9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Contains</a:t>
                      </a:r>
                      <a:r>
                        <a:rPr dirty="0" sz="1800" spc="3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static</a:t>
                      </a:r>
                      <a:r>
                        <a:rPr dirty="0" sz="1800" spc="3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assets</a:t>
                      </a:r>
                      <a:r>
                        <a:rPr dirty="0" sz="1800" spc="3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such</a:t>
                      </a:r>
                      <a:r>
                        <a:rPr dirty="0" sz="1800" spc="3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</a:t>
                      </a:r>
                      <a:r>
                        <a:rPr dirty="0" sz="1800" spc="35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style</a:t>
                      </a:r>
                      <a:r>
                        <a:rPr dirty="0" sz="1800" spc="34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sheets</a:t>
                      </a:r>
                      <a:r>
                        <a:rPr dirty="0" sz="1800" spc="3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images.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9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7149">
                <a:tc>
                  <a:txBody>
                    <a:bodyPr/>
                    <a:lstStyle/>
                    <a:p>
                      <a:pPr marL="67945">
                        <a:lnSpc>
                          <a:spcPts val="2095"/>
                        </a:lnSpc>
                      </a:pPr>
                      <a:r>
                        <a:rPr dirty="0" sz="18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Pages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Includes 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sub-folder named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Shared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that</a:t>
                      </a:r>
                      <a:r>
                        <a:rPr dirty="0" sz="1800" spc="3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has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three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files: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411480" indent="-34353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Symbol"/>
                        <a:buChar char=""/>
                        <a:tabLst>
                          <a:tab pos="411480" algn="l"/>
                          <a:tab pos="412115" algn="l"/>
                        </a:tabLst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_Layout.cshtml</a:t>
                      </a:r>
                      <a:r>
                        <a:rPr dirty="0" sz="18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file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411480" indent="-343535">
                        <a:lnSpc>
                          <a:spcPct val="100000"/>
                        </a:lnSpc>
                        <a:spcBef>
                          <a:spcPts val="145"/>
                        </a:spcBef>
                        <a:buFont typeface="Symbol"/>
                        <a:buChar char=""/>
                        <a:tabLst>
                          <a:tab pos="411480" algn="l"/>
                          <a:tab pos="412115" algn="l"/>
                        </a:tabLst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_ValidationScriptsPartial.cshtml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411480" indent="-34353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Symbol"/>
                        <a:buChar char=""/>
                        <a:tabLst>
                          <a:tab pos="411480" algn="l"/>
                          <a:tab pos="412115" algn="l"/>
                        </a:tabLst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_CookieConsentPartial.cshtml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3822">
                <a:tc>
                  <a:txBody>
                    <a:bodyPr/>
                    <a:lstStyle/>
                    <a:p>
                      <a:pPr marL="67945">
                        <a:lnSpc>
                          <a:spcPts val="2095"/>
                        </a:lnSpc>
                      </a:pPr>
                      <a:r>
                        <a:rPr dirty="0" sz="18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appsettings.json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9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Is a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configuration</a:t>
                      </a:r>
                      <a:r>
                        <a:rPr dirty="0" sz="1800" spc="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file.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9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6994">
                <a:tc>
                  <a:txBody>
                    <a:bodyPr/>
                    <a:lstStyle/>
                    <a:p>
                      <a:pPr marL="67945">
                        <a:lnSpc>
                          <a:spcPts val="2095"/>
                        </a:lnSpc>
                      </a:pPr>
                      <a:r>
                        <a:rPr dirty="0" sz="18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Program.cs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Configures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application.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host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95"/>
                        </a:lnSpc>
                      </a:pPr>
                      <a:r>
                        <a:rPr dirty="0" sz="18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ASP.NET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Core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BF4E7"/>
                    </a:solidFill>
                  </a:tcPr>
                </a:tc>
              </a:tr>
              <a:tr h="880541"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dirty="0" sz="18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Startup.cs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9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  <a:tabLst>
                          <a:tab pos="411480" algn="l"/>
                          <a:tab pos="946150" algn="l"/>
                          <a:tab pos="1315085" algn="l"/>
                          <a:tab pos="1799589" algn="l"/>
                          <a:tab pos="2466340" algn="l"/>
                          <a:tab pos="3650615" algn="l"/>
                          <a:tab pos="4283075" algn="l"/>
                          <a:tab pos="4650105" algn="l"/>
                        </a:tabLst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Is	one	of	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	most	important	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ones	in	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  <a:p>
                      <a:pPr marL="68580" marR="61594">
                        <a:lnSpc>
                          <a:spcPct val="107200"/>
                        </a:lnSpc>
                      </a:pP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application and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configures services </a:t>
                      </a:r>
                      <a:r>
                        <a:rPr dirty="0" sz="18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and 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request  </a:t>
                      </a:r>
                      <a:r>
                        <a:rPr dirty="0" sz="18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pipeline.</a:t>
                      </a:r>
                      <a:endParaRPr sz="1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9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915656" y="3585971"/>
            <a:ext cx="1137285" cy="821690"/>
          </a:xfrm>
          <a:custGeom>
            <a:avLst/>
            <a:gdLst/>
            <a:ahLst/>
            <a:cxnLst/>
            <a:rect l="l" t="t" r="r" b="b"/>
            <a:pathLst>
              <a:path w="1137284" h="821689">
                <a:moveTo>
                  <a:pt x="269748" y="0"/>
                </a:moveTo>
                <a:lnTo>
                  <a:pt x="0" y="0"/>
                </a:lnTo>
                <a:lnTo>
                  <a:pt x="0" y="750951"/>
                </a:lnTo>
                <a:lnTo>
                  <a:pt x="843026" y="750951"/>
                </a:lnTo>
                <a:lnTo>
                  <a:pt x="843026" y="821436"/>
                </a:lnTo>
                <a:lnTo>
                  <a:pt x="1136904" y="616077"/>
                </a:lnTo>
                <a:lnTo>
                  <a:pt x="943893" y="481203"/>
                </a:lnTo>
                <a:lnTo>
                  <a:pt x="269748" y="481203"/>
                </a:lnTo>
                <a:lnTo>
                  <a:pt x="269748" y="0"/>
                </a:lnTo>
                <a:close/>
              </a:path>
              <a:path w="1137284" h="821689">
                <a:moveTo>
                  <a:pt x="843026" y="410718"/>
                </a:moveTo>
                <a:lnTo>
                  <a:pt x="843026" y="481203"/>
                </a:lnTo>
                <a:lnTo>
                  <a:pt x="943893" y="481203"/>
                </a:lnTo>
                <a:lnTo>
                  <a:pt x="843026" y="410718"/>
                </a:lnTo>
                <a:close/>
              </a:path>
            </a:pathLst>
          </a:custGeom>
          <a:solidFill>
            <a:srgbClr val="1589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15656" y="3585971"/>
            <a:ext cx="1137285" cy="821690"/>
          </a:xfrm>
          <a:custGeom>
            <a:avLst/>
            <a:gdLst/>
            <a:ahLst/>
            <a:cxnLst/>
            <a:rect l="l" t="t" r="r" b="b"/>
            <a:pathLst>
              <a:path w="1137284" h="821689">
                <a:moveTo>
                  <a:pt x="269748" y="0"/>
                </a:moveTo>
                <a:lnTo>
                  <a:pt x="269748" y="481203"/>
                </a:lnTo>
                <a:lnTo>
                  <a:pt x="843026" y="481203"/>
                </a:lnTo>
                <a:lnTo>
                  <a:pt x="843026" y="410718"/>
                </a:lnTo>
                <a:lnTo>
                  <a:pt x="1136904" y="616077"/>
                </a:lnTo>
                <a:lnTo>
                  <a:pt x="843026" y="821436"/>
                </a:lnTo>
                <a:lnTo>
                  <a:pt x="843026" y="750951"/>
                </a:lnTo>
                <a:lnTo>
                  <a:pt x="0" y="750951"/>
                </a:lnTo>
                <a:lnTo>
                  <a:pt x="0" y="0"/>
                </a:lnTo>
                <a:lnTo>
                  <a:pt x="269748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19059" y="2618232"/>
            <a:ext cx="1682750" cy="967740"/>
          </a:xfrm>
          <a:custGeom>
            <a:avLst/>
            <a:gdLst/>
            <a:ahLst/>
            <a:cxnLst/>
            <a:rect l="l" t="t" r="r" b="b"/>
            <a:pathLst>
              <a:path w="1682750" h="967739">
                <a:moveTo>
                  <a:pt x="1486154" y="0"/>
                </a:moveTo>
                <a:lnTo>
                  <a:pt x="196342" y="0"/>
                </a:lnTo>
                <a:lnTo>
                  <a:pt x="144139" y="5764"/>
                </a:lnTo>
                <a:lnTo>
                  <a:pt x="97234" y="22032"/>
                </a:lnTo>
                <a:lnTo>
                  <a:pt x="57499" y="47259"/>
                </a:lnTo>
                <a:lnTo>
                  <a:pt x="26801" y="79906"/>
                </a:lnTo>
                <a:lnTo>
                  <a:pt x="7012" y="118430"/>
                </a:lnTo>
                <a:lnTo>
                  <a:pt x="0" y="161289"/>
                </a:lnTo>
                <a:lnTo>
                  <a:pt x="0" y="806449"/>
                </a:lnTo>
                <a:lnTo>
                  <a:pt x="7012" y="849309"/>
                </a:lnTo>
                <a:lnTo>
                  <a:pt x="26801" y="887833"/>
                </a:lnTo>
                <a:lnTo>
                  <a:pt x="57499" y="920480"/>
                </a:lnTo>
                <a:lnTo>
                  <a:pt x="97234" y="945707"/>
                </a:lnTo>
                <a:lnTo>
                  <a:pt x="144139" y="961975"/>
                </a:lnTo>
                <a:lnTo>
                  <a:pt x="196342" y="967739"/>
                </a:lnTo>
                <a:lnTo>
                  <a:pt x="1486154" y="967739"/>
                </a:lnTo>
                <a:lnTo>
                  <a:pt x="1538356" y="961975"/>
                </a:lnTo>
                <a:lnTo>
                  <a:pt x="1585261" y="945707"/>
                </a:lnTo>
                <a:lnTo>
                  <a:pt x="1624996" y="920480"/>
                </a:lnTo>
                <a:lnTo>
                  <a:pt x="1655694" y="887833"/>
                </a:lnTo>
                <a:lnTo>
                  <a:pt x="1675483" y="849309"/>
                </a:lnTo>
                <a:lnTo>
                  <a:pt x="1682495" y="806449"/>
                </a:lnTo>
                <a:lnTo>
                  <a:pt x="1682495" y="161289"/>
                </a:lnTo>
                <a:lnTo>
                  <a:pt x="1675483" y="118430"/>
                </a:lnTo>
                <a:lnTo>
                  <a:pt x="1655694" y="79906"/>
                </a:lnTo>
                <a:lnTo>
                  <a:pt x="1624996" y="47259"/>
                </a:lnTo>
                <a:lnTo>
                  <a:pt x="1585261" y="22032"/>
                </a:lnTo>
                <a:lnTo>
                  <a:pt x="1538356" y="5764"/>
                </a:lnTo>
                <a:lnTo>
                  <a:pt x="1486154" y="0"/>
                </a:lnTo>
                <a:close/>
              </a:path>
            </a:pathLst>
          </a:custGeom>
          <a:solidFill>
            <a:srgbClr val="1589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19059" y="2618232"/>
            <a:ext cx="1682750" cy="967740"/>
          </a:xfrm>
          <a:custGeom>
            <a:avLst/>
            <a:gdLst/>
            <a:ahLst/>
            <a:cxnLst/>
            <a:rect l="l" t="t" r="r" b="b"/>
            <a:pathLst>
              <a:path w="1682750" h="967739">
                <a:moveTo>
                  <a:pt x="0" y="161289"/>
                </a:moveTo>
                <a:lnTo>
                  <a:pt x="7012" y="118430"/>
                </a:lnTo>
                <a:lnTo>
                  <a:pt x="26801" y="79906"/>
                </a:lnTo>
                <a:lnTo>
                  <a:pt x="57499" y="47259"/>
                </a:lnTo>
                <a:lnTo>
                  <a:pt x="97234" y="22032"/>
                </a:lnTo>
                <a:lnTo>
                  <a:pt x="144139" y="5764"/>
                </a:lnTo>
                <a:lnTo>
                  <a:pt x="196342" y="0"/>
                </a:lnTo>
                <a:lnTo>
                  <a:pt x="1486154" y="0"/>
                </a:lnTo>
                <a:lnTo>
                  <a:pt x="1538356" y="5764"/>
                </a:lnTo>
                <a:lnTo>
                  <a:pt x="1585261" y="22032"/>
                </a:lnTo>
                <a:lnTo>
                  <a:pt x="1624996" y="47259"/>
                </a:lnTo>
                <a:lnTo>
                  <a:pt x="1655694" y="79906"/>
                </a:lnTo>
                <a:lnTo>
                  <a:pt x="1675483" y="118430"/>
                </a:lnTo>
                <a:lnTo>
                  <a:pt x="1682495" y="161289"/>
                </a:lnTo>
                <a:lnTo>
                  <a:pt x="1682495" y="806449"/>
                </a:lnTo>
                <a:lnTo>
                  <a:pt x="1675483" y="849309"/>
                </a:lnTo>
                <a:lnTo>
                  <a:pt x="1655694" y="887833"/>
                </a:lnTo>
                <a:lnTo>
                  <a:pt x="1624996" y="920480"/>
                </a:lnTo>
                <a:lnTo>
                  <a:pt x="1585261" y="945707"/>
                </a:lnTo>
                <a:lnTo>
                  <a:pt x="1538356" y="961975"/>
                </a:lnTo>
                <a:lnTo>
                  <a:pt x="1486154" y="967739"/>
                </a:lnTo>
                <a:lnTo>
                  <a:pt x="196342" y="967739"/>
                </a:lnTo>
                <a:lnTo>
                  <a:pt x="144139" y="961975"/>
                </a:lnTo>
                <a:lnTo>
                  <a:pt x="97234" y="945707"/>
                </a:lnTo>
                <a:lnTo>
                  <a:pt x="57499" y="920480"/>
                </a:lnTo>
                <a:lnTo>
                  <a:pt x="26801" y="887833"/>
                </a:lnTo>
                <a:lnTo>
                  <a:pt x="7012" y="849309"/>
                </a:lnTo>
                <a:lnTo>
                  <a:pt x="0" y="806449"/>
                </a:lnTo>
                <a:lnTo>
                  <a:pt x="0" y="16128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987030" y="2960624"/>
            <a:ext cx="1148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Current</a:t>
            </a:r>
            <a:r>
              <a:rPr dirty="0" sz="1400" spc="-9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Pages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10116" y="4674108"/>
            <a:ext cx="1138555" cy="821690"/>
          </a:xfrm>
          <a:custGeom>
            <a:avLst/>
            <a:gdLst/>
            <a:ahLst/>
            <a:cxnLst/>
            <a:rect l="l" t="t" r="r" b="b"/>
            <a:pathLst>
              <a:path w="1138554" h="821689">
                <a:moveTo>
                  <a:pt x="269748" y="0"/>
                </a:moveTo>
                <a:lnTo>
                  <a:pt x="0" y="0"/>
                </a:lnTo>
                <a:lnTo>
                  <a:pt x="0" y="750951"/>
                </a:lnTo>
                <a:lnTo>
                  <a:pt x="844550" y="750951"/>
                </a:lnTo>
                <a:lnTo>
                  <a:pt x="844550" y="821436"/>
                </a:lnTo>
                <a:lnTo>
                  <a:pt x="1138428" y="616077"/>
                </a:lnTo>
                <a:lnTo>
                  <a:pt x="945417" y="481203"/>
                </a:lnTo>
                <a:lnTo>
                  <a:pt x="269748" y="481203"/>
                </a:lnTo>
                <a:lnTo>
                  <a:pt x="269748" y="0"/>
                </a:lnTo>
                <a:close/>
              </a:path>
              <a:path w="1138554" h="821689">
                <a:moveTo>
                  <a:pt x="844550" y="410718"/>
                </a:moveTo>
                <a:lnTo>
                  <a:pt x="844550" y="481203"/>
                </a:lnTo>
                <a:lnTo>
                  <a:pt x="945417" y="481203"/>
                </a:lnTo>
                <a:lnTo>
                  <a:pt x="844550" y="410718"/>
                </a:lnTo>
                <a:close/>
              </a:path>
            </a:pathLst>
          </a:custGeom>
          <a:solidFill>
            <a:srgbClr val="1589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10116" y="4674108"/>
            <a:ext cx="1138555" cy="821690"/>
          </a:xfrm>
          <a:custGeom>
            <a:avLst/>
            <a:gdLst/>
            <a:ahLst/>
            <a:cxnLst/>
            <a:rect l="l" t="t" r="r" b="b"/>
            <a:pathLst>
              <a:path w="1138554" h="821689">
                <a:moveTo>
                  <a:pt x="269748" y="0"/>
                </a:moveTo>
                <a:lnTo>
                  <a:pt x="269748" y="481203"/>
                </a:lnTo>
                <a:lnTo>
                  <a:pt x="844550" y="481203"/>
                </a:lnTo>
                <a:lnTo>
                  <a:pt x="844550" y="410718"/>
                </a:lnTo>
                <a:lnTo>
                  <a:pt x="1138428" y="616077"/>
                </a:lnTo>
                <a:lnTo>
                  <a:pt x="844550" y="821436"/>
                </a:lnTo>
                <a:lnTo>
                  <a:pt x="844550" y="750951"/>
                </a:lnTo>
                <a:lnTo>
                  <a:pt x="0" y="750951"/>
                </a:lnTo>
                <a:lnTo>
                  <a:pt x="0" y="0"/>
                </a:lnTo>
                <a:lnTo>
                  <a:pt x="269748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15043" y="3706367"/>
            <a:ext cx="1682750" cy="967740"/>
          </a:xfrm>
          <a:custGeom>
            <a:avLst/>
            <a:gdLst/>
            <a:ahLst/>
            <a:cxnLst/>
            <a:rect l="l" t="t" r="r" b="b"/>
            <a:pathLst>
              <a:path w="1682750" h="967739">
                <a:moveTo>
                  <a:pt x="1486154" y="0"/>
                </a:moveTo>
                <a:lnTo>
                  <a:pt x="196342" y="0"/>
                </a:lnTo>
                <a:lnTo>
                  <a:pt x="144139" y="5764"/>
                </a:lnTo>
                <a:lnTo>
                  <a:pt x="97234" y="22032"/>
                </a:lnTo>
                <a:lnTo>
                  <a:pt x="57499" y="47259"/>
                </a:lnTo>
                <a:lnTo>
                  <a:pt x="26801" y="79906"/>
                </a:lnTo>
                <a:lnTo>
                  <a:pt x="7012" y="118430"/>
                </a:lnTo>
                <a:lnTo>
                  <a:pt x="0" y="161289"/>
                </a:lnTo>
                <a:lnTo>
                  <a:pt x="0" y="806449"/>
                </a:lnTo>
                <a:lnTo>
                  <a:pt x="7012" y="849309"/>
                </a:lnTo>
                <a:lnTo>
                  <a:pt x="26801" y="887833"/>
                </a:lnTo>
                <a:lnTo>
                  <a:pt x="57499" y="920480"/>
                </a:lnTo>
                <a:lnTo>
                  <a:pt x="97234" y="945707"/>
                </a:lnTo>
                <a:lnTo>
                  <a:pt x="144139" y="961975"/>
                </a:lnTo>
                <a:lnTo>
                  <a:pt x="196342" y="967739"/>
                </a:lnTo>
                <a:lnTo>
                  <a:pt x="1486154" y="967739"/>
                </a:lnTo>
                <a:lnTo>
                  <a:pt x="1538356" y="961975"/>
                </a:lnTo>
                <a:lnTo>
                  <a:pt x="1585261" y="945707"/>
                </a:lnTo>
                <a:lnTo>
                  <a:pt x="1624996" y="920480"/>
                </a:lnTo>
                <a:lnTo>
                  <a:pt x="1655694" y="887833"/>
                </a:lnTo>
                <a:lnTo>
                  <a:pt x="1675483" y="849309"/>
                </a:lnTo>
                <a:lnTo>
                  <a:pt x="1682495" y="806449"/>
                </a:lnTo>
                <a:lnTo>
                  <a:pt x="1682495" y="161289"/>
                </a:lnTo>
                <a:lnTo>
                  <a:pt x="1675483" y="118430"/>
                </a:lnTo>
                <a:lnTo>
                  <a:pt x="1655694" y="79906"/>
                </a:lnTo>
                <a:lnTo>
                  <a:pt x="1624996" y="47259"/>
                </a:lnTo>
                <a:lnTo>
                  <a:pt x="1585261" y="22032"/>
                </a:lnTo>
                <a:lnTo>
                  <a:pt x="1538356" y="5764"/>
                </a:lnTo>
                <a:lnTo>
                  <a:pt x="1486154" y="0"/>
                </a:lnTo>
                <a:close/>
              </a:path>
            </a:pathLst>
          </a:custGeom>
          <a:solidFill>
            <a:srgbClr val="1589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15043" y="3706367"/>
            <a:ext cx="1682750" cy="967740"/>
          </a:xfrm>
          <a:custGeom>
            <a:avLst/>
            <a:gdLst/>
            <a:ahLst/>
            <a:cxnLst/>
            <a:rect l="l" t="t" r="r" b="b"/>
            <a:pathLst>
              <a:path w="1682750" h="967739">
                <a:moveTo>
                  <a:pt x="0" y="161289"/>
                </a:moveTo>
                <a:lnTo>
                  <a:pt x="7012" y="118430"/>
                </a:lnTo>
                <a:lnTo>
                  <a:pt x="26801" y="79906"/>
                </a:lnTo>
                <a:lnTo>
                  <a:pt x="57499" y="47259"/>
                </a:lnTo>
                <a:lnTo>
                  <a:pt x="97234" y="22032"/>
                </a:lnTo>
                <a:lnTo>
                  <a:pt x="144139" y="5764"/>
                </a:lnTo>
                <a:lnTo>
                  <a:pt x="196342" y="0"/>
                </a:lnTo>
                <a:lnTo>
                  <a:pt x="1486154" y="0"/>
                </a:lnTo>
                <a:lnTo>
                  <a:pt x="1538356" y="5764"/>
                </a:lnTo>
                <a:lnTo>
                  <a:pt x="1585261" y="22032"/>
                </a:lnTo>
                <a:lnTo>
                  <a:pt x="1624996" y="47259"/>
                </a:lnTo>
                <a:lnTo>
                  <a:pt x="1655694" y="79906"/>
                </a:lnTo>
                <a:lnTo>
                  <a:pt x="1675483" y="118430"/>
                </a:lnTo>
                <a:lnTo>
                  <a:pt x="1682495" y="161289"/>
                </a:lnTo>
                <a:lnTo>
                  <a:pt x="1682495" y="806449"/>
                </a:lnTo>
                <a:lnTo>
                  <a:pt x="1675483" y="849309"/>
                </a:lnTo>
                <a:lnTo>
                  <a:pt x="1655694" y="887833"/>
                </a:lnTo>
                <a:lnTo>
                  <a:pt x="1624996" y="920480"/>
                </a:lnTo>
                <a:lnTo>
                  <a:pt x="1585261" y="945707"/>
                </a:lnTo>
                <a:lnTo>
                  <a:pt x="1538356" y="961975"/>
                </a:lnTo>
                <a:lnTo>
                  <a:pt x="1486154" y="967739"/>
                </a:lnTo>
                <a:lnTo>
                  <a:pt x="196342" y="967739"/>
                </a:lnTo>
                <a:lnTo>
                  <a:pt x="144139" y="961975"/>
                </a:lnTo>
                <a:lnTo>
                  <a:pt x="97234" y="945707"/>
                </a:lnTo>
                <a:lnTo>
                  <a:pt x="57499" y="920480"/>
                </a:lnTo>
                <a:lnTo>
                  <a:pt x="26801" y="887833"/>
                </a:lnTo>
                <a:lnTo>
                  <a:pt x="7012" y="849309"/>
                </a:lnTo>
                <a:lnTo>
                  <a:pt x="0" y="806449"/>
                </a:lnTo>
                <a:lnTo>
                  <a:pt x="0" y="16128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76968" y="4048759"/>
            <a:ext cx="135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/Pages/Shared/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09504" y="4794503"/>
            <a:ext cx="1682750" cy="967740"/>
          </a:xfrm>
          <a:custGeom>
            <a:avLst/>
            <a:gdLst/>
            <a:ahLst/>
            <a:cxnLst/>
            <a:rect l="l" t="t" r="r" b="b"/>
            <a:pathLst>
              <a:path w="1682750" h="967739">
                <a:moveTo>
                  <a:pt x="1486154" y="0"/>
                </a:moveTo>
                <a:lnTo>
                  <a:pt x="196342" y="0"/>
                </a:lnTo>
                <a:lnTo>
                  <a:pt x="144139" y="5764"/>
                </a:lnTo>
                <a:lnTo>
                  <a:pt x="97234" y="22032"/>
                </a:lnTo>
                <a:lnTo>
                  <a:pt x="57499" y="47259"/>
                </a:lnTo>
                <a:lnTo>
                  <a:pt x="26801" y="79906"/>
                </a:lnTo>
                <a:lnTo>
                  <a:pt x="7012" y="118430"/>
                </a:lnTo>
                <a:lnTo>
                  <a:pt x="0" y="161290"/>
                </a:lnTo>
                <a:lnTo>
                  <a:pt x="0" y="806411"/>
                </a:lnTo>
                <a:lnTo>
                  <a:pt x="7012" y="849300"/>
                </a:lnTo>
                <a:lnTo>
                  <a:pt x="26801" y="887839"/>
                </a:lnTo>
                <a:lnTo>
                  <a:pt x="57499" y="920489"/>
                </a:lnTo>
                <a:lnTo>
                  <a:pt x="97234" y="945714"/>
                </a:lnTo>
                <a:lnTo>
                  <a:pt x="144139" y="961977"/>
                </a:lnTo>
                <a:lnTo>
                  <a:pt x="196342" y="967740"/>
                </a:lnTo>
                <a:lnTo>
                  <a:pt x="1486154" y="967740"/>
                </a:lnTo>
                <a:lnTo>
                  <a:pt x="1538356" y="961977"/>
                </a:lnTo>
                <a:lnTo>
                  <a:pt x="1585261" y="945714"/>
                </a:lnTo>
                <a:lnTo>
                  <a:pt x="1624996" y="920489"/>
                </a:lnTo>
                <a:lnTo>
                  <a:pt x="1655694" y="887839"/>
                </a:lnTo>
                <a:lnTo>
                  <a:pt x="1675483" y="849300"/>
                </a:lnTo>
                <a:lnTo>
                  <a:pt x="1682495" y="806411"/>
                </a:lnTo>
                <a:lnTo>
                  <a:pt x="1682495" y="161290"/>
                </a:lnTo>
                <a:lnTo>
                  <a:pt x="1675483" y="118430"/>
                </a:lnTo>
                <a:lnTo>
                  <a:pt x="1655694" y="79906"/>
                </a:lnTo>
                <a:lnTo>
                  <a:pt x="1624996" y="47259"/>
                </a:lnTo>
                <a:lnTo>
                  <a:pt x="1585261" y="22032"/>
                </a:lnTo>
                <a:lnTo>
                  <a:pt x="1538356" y="5764"/>
                </a:lnTo>
                <a:lnTo>
                  <a:pt x="1486154" y="0"/>
                </a:lnTo>
                <a:close/>
              </a:path>
            </a:pathLst>
          </a:custGeom>
          <a:solidFill>
            <a:srgbClr val="1589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09504" y="4794503"/>
            <a:ext cx="1682750" cy="967740"/>
          </a:xfrm>
          <a:custGeom>
            <a:avLst/>
            <a:gdLst/>
            <a:ahLst/>
            <a:cxnLst/>
            <a:rect l="l" t="t" r="r" b="b"/>
            <a:pathLst>
              <a:path w="1682750" h="967739">
                <a:moveTo>
                  <a:pt x="0" y="161290"/>
                </a:moveTo>
                <a:lnTo>
                  <a:pt x="7012" y="118430"/>
                </a:lnTo>
                <a:lnTo>
                  <a:pt x="26801" y="79906"/>
                </a:lnTo>
                <a:lnTo>
                  <a:pt x="57499" y="47259"/>
                </a:lnTo>
                <a:lnTo>
                  <a:pt x="97234" y="22032"/>
                </a:lnTo>
                <a:lnTo>
                  <a:pt x="144139" y="5764"/>
                </a:lnTo>
                <a:lnTo>
                  <a:pt x="196342" y="0"/>
                </a:lnTo>
                <a:lnTo>
                  <a:pt x="1486154" y="0"/>
                </a:lnTo>
                <a:lnTo>
                  <a:pt x="1538356" y="5764"/>
                </a:lnTo>
                <a:lnTo>
                  <a:pt x="1585261" y="22032"/>
                </a:lnTo>
                <a:lnTo>
                  <a:pt x="1624996" y="47259"/>
                </a:lnTo>
                <a:lnTo>
                  <a:pt x="1655694" y="79906"/>
                </a:lnTo>
                <a:lnTo>
                  <a:pt x="1675483" y="118430"/>
                </a:lnTo>
                <a:lnTo>
                  <a:pt x="1682495" y="161290"/>
                </a:lnTo>
                <a:lnTo>
                  <a:pt x="1682495" y="806411"/>
                </a:lnTo>
                <a:lnTo>
                  <a:pt x="1675483" y="849300"/>
                </a:lnTo>
                <a:lnTo>
                  <a:pt x="1655694" y="887839"/>
                </a:lnTo>
                <a:lnTo>
                  <a:pt x="1624996" y="920489"/>
                </a:lnTo>
                <a:lnTo>
                  <a:pt x="1585261" y="945714"/>
                </a:lnTo>
                <a:lnTo>
                  <a:pt x="1538356" y="961977"/>
                </a:lnTo>
                <a:lnTo>
                  <a:pt x="1486154" y="967740"/>
                </a:lnTo>
                <a:lnTo>
                  <a:pt x="196342" y="967740"/>
                </a:lnTo>
                <a:lnTo>
                  <a:pt x="144139" y="961977"/>
                </a:lnTo>
                <a:lnTo>
                  <a:pt x="97234" y="945714"/>
                </a:lnTo>
                <a:lnTo>
                  <a:pt x="57499" y="920489"/>
                </a:lnTo>
                <a:lnTo>
                  <a:pt x="26801" y="887839"/>
                </a:lnTo>
                <a:lnTo>
                  <a:pt x="7012" y="849300"/>
                </a:lnTo>
                <a:lnTo>
                  <a:pt x="0" y="806411"/>
                </a:lnTo>
                <a:lnTo>
                  <a:pt x="0" y="16129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57078" y="5137150"/>
            <a:ext cx="1390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/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V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iew</a:t>
            </a:r>
            <a:r>
              <a:rPr dirty="0" sz="1400" spc="5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/S</a:t>
            </a:r>
            <a:r>
              <a:rPr dirty="0" sz="1400" spc="-10">
                <a:solidFill>
                  <a:srgbClr val="FFFFFF"/>
                </a:solidFill>
                <a:latin typeface="Book Antiqua"/>
                <a:cs typeface="Book Antiqua"/>
              </a:rPr>
              <a:t>h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are</a:t>
            </a:r>
            <a:r>
              <a:rPr dirty="0" sz="1400" spc="-1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/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09306" y="1770126"/>
            <a:ext cx="37738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Book Antiqua"/>
                <a:cs typeface="Book Antiqua"/>
              </a:rPr>
              <a:t>Order </a:t>
            </a:r>
            <a:r>
              <a:rPr dirty="0" sz="2000" spc="-5" b="1">
                <a:solidFill>
                  <a:srgbClr val="FF0000"/>
                </a:solidFill>
                <a:latin typeface="Book Antiqua"/>
                <a:cs typeface="Book Antiqua"/>
              </a:rPr>
              <a:t>of </a:t>
            </a:r>
            <a:r>
              <a:rPr dirty="0" sz="2000" b="1">
                <a:solidFill>
                  <a:srgbClr val="FF0000"/>
                </a:solidFill>
                <a:latin typeface="Book Antiqua"/>
                <a:cs typeface="Book Antiqua"/>
              </a:rPr>
              <a:t>search </a:t>
            </a:r>
            <a:r>
              <a:rPr dirty="0" sz="2000" spc="-5" b="1">
                <a:solidFill>
                  <a:srgbClr val="FF0000"/>
                </a:solidFill>
                <a:latin typeface="Book Antiqua"/>
                <a:cs typeface="Book Antiqua"/>
              </a:rPr>
              <a:t>for </a:t>
            </a:r>
            <a:r>
              <a:rPr dirty="0" sz="2000" b="1">
                <a:solidFill>
                  <a:srgbClr val="FF0000"/>
                </a:solidFill>
                <a:latin typeface="Book Antiqua"/>
                <a:cs typeface="Book Antiqua"/>
              </a:rPr>
              <a:t>Razor</a:t>
            </a:r>
            <a:r>
              <a:rPr dirty="0" sz="2000" spc="-105" b="1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Book Antiqua"/>
                <a:cs typeface="Book Antiqua"/>
              </a:rPr>
              <a:t>Assets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8081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Razor Pages, Web App </a:t>
            </a:r>
            <a:r>
              <a:rPr dirty="0" sz="3200" spc="-5"/>
              <a:t>Files, </a:t>
            </a:r>
            <a:r>
              <a:rPr dirty="0" sz="3200"/>
              <a:t>and </a:t>
            </a:r>
            <a:r>
              <a:rPr dirty="0" sz="3200" spc="-5"/>
              <a:t>Folders</a:t>
            </a:r>
            <a:r>
              <a:rPr dirty="0" sz="3200" spc="-40"/>
              <a:t> </a:t>
            </a:r>
            <a:r>
              <a:rPr dirty="0" sz="3200" spc="5"/>
              <a:t>2-2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95500" y="1289303"/>
            <a:ext cx="7720583" cy="438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62293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Page Associations with URL</a:t>
            </a:r>
            <a:r>
              <a:rPr dirty="0" sz="3200" spc="-55"/>
              <a:t> </a:t>
            </a:r>
            <a:r>
              <a:rPr dirty="0" sz="3200"/>
              <a:t>Paths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9654" y="2695194"/>
            <a:ext cx="2740660" cy="662940"/>
          </a:xfrm>
          <a:custGeom>
            <a:avLst/>
            <a:gdLst/>
            <a:ahLst/>
            <a:cxnLst/>
            <a:rect l="l" t="t" r="r" b="b"/>
            <a:pathLst>
              <a:path w="2740660" h="662939">
                <a:moveTo>
                  <a:pt x="0" y="662940"/>
                </a:moveTo>
                <a:lnTo>
                  <a:pt x="2740152" y="662940"/>
                </a:lnTo>
                <a:lnTo>
                  <a:pt x="2740152" y="0"/>
                </a:lnTo>
                <a:lnTo>
                  <a:pt x="0" y="0"/>
                </a:lnTo>
                <a:lnTo>
                  <a:pt x="0" y="6629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654" y="2695194"/>
            <a:ext cx="2740660" cy="824865"/>
          </a:xfrm>
          <a:custGeom>
            <a:avLst/>
            <a:gdLst/>
            <a:ahLst/>
            <a:cxnLst/>
            <a:rect l="l" t="t" r="r" b="b"/>
            <a:pathLst>
              <a:path w="2740660" h="824864">
                <a:moveTo>
                  <a:pt x="0" y="824484"/>
                </a:moveTo>
                <a:lnTo>
                  <a:pt x="2740152" y="824484"/>
                </a:lnTo>
                <a:lnTo>
                  <a:pt x="2740152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654" y="2682239"/>
            <a:ext cx="2740660" cy="676275"/>
          </a:xfrm>
          <a:prstGeom prst="rect">
            <a:avLst/>
          </a:prstGeom>
          <a:solidFill>
            <a:srgbClr val="C0504D"/>
          </a:solidFill>
        </p:spPr>
        <p:txBody>
          <a:bodyPr wrap="square" lIns="0" tIns="17526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1380"/>
              </a:spcBef>
            </a:pPr>
            <a:r>
              <a:rPr dirty="0" sz="1600" spc="-5">
                <a:solidFill>
                  <a:srgbClr val="FFFFFF"/>
                </a:solidFill>
                <a:latin typeface="Century Gothic"/>
                <a:cs typeface="Century Gothic"/>
              </a:rPr>
              <a:t>/Pages/Index.cshtml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654" y="3358134"/>
            <a:ext cx="2740660" cy="824865"/>
          </a:xfrm>
          <a:custGeom>
            <a:avLst/>
            <a:gdLst/>
            <a:ahLst/>
            <a:cxnLst/>
            <a:rect l="l" t="t" r="r" b="b"/>
            <a:pathLst>
              <a:path w="2740660" h="824864">
                <a:moveTo>
                  <a:pt x="0" y="824483"/>
                </a:moveTo>
                <a:lnTo>
                  <a:pt x="2740152" y="824483"/>
                </a:lnTo>
                <a:lnTo>
                  <a:pt x="2740152" y="0"/>
                </a:lnTo>
                <a:lnTo>
                  <a:pt x="0" y="0"/>
                </a:lnTo>
                <a:lnTo>
                  <a:pt x="0" y="824483"/>
                </a:lnTo>
                <a:close/>
              </a:path>
            </a:pathLst>
          </a:custGeom>
          <a:solidFill>
            <a:srgbClr val="E8D0D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9654" y="3358134"/>
            <a:ext cx="2740660" cy="824865"/>
          </a:xfrm>
          <a:custGeom>
            <a:avLst/>
            <a:gdLst/>
            <a:ahLst/>
            <a:cxnLst/>
            <a:rect l="l" t="t" r="r" b="b"/>
            <a:pathLst>
              <a:path w="2740660" h="824864">
                <a:moveTo>
                  <a:pt x="0" y="824483"/>
                </a:moveTo>
                <a:lnTo>
                  <a:pt x="2740152" y="824483"/>
                </a:lnTo>
                <a:lnTo>
                  <a:pt x="2740152" y="0"/>
                </a:lnTo>
                <a:lnTo>
                  <a:pt x="0" y="0"/>
                </a:lnTo>
                <a:lnTo>
                  <a:pt x="0" y="824483"/>
                </a:lnTo>
                <a:close/>
              </a:path>
            </a:pathLst>
          </a:custGeom>
          <a:ln w="25908">
            <a:solidFill>
              <a:srgbClr val="E8D0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3377" y="3352622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entury Gothic"/>
                <a:cs typeface="Century Gothic"/>
              </a:rPr>
              <a:t>/ or</a:t>
            </a:r>
            <a:r>
              <a:rPr dirty="0" sz="1600" spc="-6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/Index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4417" y="2701289"/>
            <a:ext cx="2451100" cy="657225"/>
          </a:xfrm>
          <a:custGeom>
            <a:avLst/>
            <a:gdLst/>
            <a:ahLst/>
            <a:cxnLst/>
            <a:rect l="l" t="t" r="r" b="b"/>
            <a:pathLst>
              <a:path w="2451100" h="657225">
                <a:moveTo>
                  <a:pt x="0" y="656844"/>
                </a:moveTo>
                <a:lnTo>
                  <a:pt x="2450591" y="656844"/>
                </a:lnTo>
                <a:lnTo>
                  <a:pt x="2450591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solidFill>
            <a:srgbClr val="BD83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4417" y="2701289"/>
            <a:ext cx="2451100" cy="722630"/>
          </a:xfrm>
          <a:custGeom>
            <a:avLst/>
            <a:gdLst/>
            <a:ahLst/>
            <a:cxnLst/>
            <a:rect l="l" t="t" r="r" b="b"/>
            <a:pathLst>
              <a:path w="2451100" h="722629">
                <a:moveTo>
                  <a:pt x="0" y="722376"/>
                </a:moveTo>
                <a:lnTo>
                  <a:pt x="2450591" y="722376"/>
                </a:lnTo>
                <a:lnTo>
                  <a:pt x="2450591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25908">
            <a:solidFill>
              <a:srgbClr val="BD83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44417" y="2688335"/>
            <a:ext cx="2451100" cy="669925"/>
          </a:xfrm>
          <a:prstGeom prst="rect">
            <a:avLst/>
          </a:prstGeom>
          <a:solidFill>
            <a:srgbClr val="BD8351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Century Gothic"/>
                <a:cs typeface="Century Gothic"/>
              </a:rPr>
              <a:t>/Pages/Contact.cshtml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4417" y="3358134"/>
            <a:ext cx="2451100" cy="899160"/>
          </a:xfrm>
          <a:custGeom>
            <a:avLst/>
            <a:gdLst/>
            <a:ahLst/>
            <a:cxnLst/>
            <a:rect l="l" t="t" r="r" b="b"/>
            <a:pathLst>
              <a:path w="2451100" h="899160">
                <a:moveTo>
                  <a:pt x="0" y="899159"/>
                </a:moveTo>
                <a:lnTo>
                  <a:pt x="2450591" y="899159"/>
                </a:lnTo>
                <a:lnTo>
                  <a:pt x="2450591" y="0"/>
                </a:lnTo>
                <a:lnTo>
                  <a:pt x="0" y="0"/>
                </a:lnTo>
                <a:lnTo>
                  <a:pt x="0" y="899159"/>
                </a:lnTo>
                <a:close/>
              </a:path>
            </a:pathLst>
          </a:custGeom>
          <a:solidFill>
            <a:srgbClr val="E8DCD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44417" y="3358134"/>
            <a:ext cx="2451100" cy="899160"/>
          </a:xfrm>
          <a:custGeom>
            <a:avLst/>
            <a:gdLst/>
            <a:ahLst/>
            <a:cxnLst/>
            <a:rect l="l" t="t" r="r" b="b"/>
            <a:pathLst>
              <a:path w="2451100" h="899160">
                <a:moveTo>
                  <a:pt x="0" y="899159"/>
                </a:moveTo>
                <a:lnTo>
                  <a:pt x="2450591" y="899159"/>
                </a:lnTo>
                <a:lnTo>
                  <a:pt x="2450591" y="0"/>
                </a:lnTo>
                <a:lnTo>
                  <a:pt x="0" y="0"/>
                </a:lnTo>
                <a:lnTo>
                  <a:pt x="0" y="899159"/>
                </a:lnTo>
                <a:close/>
              </a:path>
            </a:pathLst>
          </a:custGeom>
          <a:ln w="25908">
            <a:solidFill>
              <a:srgbClr val="E8DC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44417" y="3352622"/>
            <a:ext cx="2451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entury Gothic"/>
                <a:cs typeface="Century Gothic"/>
              </a:rPr>
              <a:t>/Contact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25134" y="2695194"/>
            <a:ext cx="3045460" cy="662940"/>
          </a:xfrm>
          <a:prstGeom prst="rect">
            <a:avLst/>
          </a:prstGeom>
          <a:solidFill>
            <a:srgbClr val="C55A11"/>
          </a:solidFill>
          <a:ln w="25907">
            <a:solidFill>
              <a:srgbClr val="BCB154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500"/>
              </a:spcBef>
            </a:pPr>
            <a:r>
              <a:rPr dirty="0" sz="1600" spc="-5">
                <a:solidFill>
                  <a:srgbClr val="FFFFFF"/>
                </a:solidFill>
                <a:latin typeface="Century Gothic"/>
                <a:cs typeface="Century Gothic"/>
              </a:rPr>
              <a:t>/Pages/Store/Contact.cshtml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0655" y="3412235"/>
            <a:ext cx="3106420" cy="850900"/>
          </a:xfrm>
          <a:prstGeom prst="rect">
            <a:avLst/>
          </a:prstGeom>
          <a:solidFill>
            <a:srgbClr val="E7E6D1">
              <a:alpha val="90194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50"/>
              </a:spcBef>
            </a:pPr>
            <a:r>
              <a:rPr dirty="0" sz="1600" spc="-10">
                <a:latin typeface="Century Gothic"/>
                <a:cs typeface="Century Gothic"/>
              </a:rPr>
              <a:t>/Store/Contact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3718" y="2696717"/>
            <a:ext cx="2740660" cy="662940"/>
          </a:xfrm>
          <a:prstGeom prst="rect">
            <a:avLst/>
          </a:prstGeom>
          <a:solidFill>
            <a:srgbClr val="385622"/>
          </a:solidFill>
          <a:ln w="25907">
            <a:solidFill>
              <a:srgbClr val="9BBA58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solidFill>
                  <a:srgbClr val="FFFFFF"/>
                </a:solidFill>
                <a:latin typeface="Century Gothic"/>
                <a:cs typeface="Century Gothic"/>
              </a:rPr>
              <a:t>/Pages/Store/Index.cshtml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11056" y="3410711"/>
            <a:ext cx="2715895" cy="725805"/>
          </a:xfrm>
          <a:prstGeom prst="rect">
            <a:avLst/>
          </a:prstGeom>
          <a:solidFill>
            <a:srgbClr val="DEE7D1">
              <a:alpha val="90194"/>
            </a:srgbClr>
          </a:solidFill>
        </p:spPr>
        <p:txBody>
          <a:bodyPr wrap="square" lIns="0" tIns="1968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55"/>
              </a:spcBef>
            </a:pPr>
            <a:r>
              <a:rPr dirty="0" sz="1600" spc="-10">
                <a:latin typeface="Century Gothic"/>
                <a:cs typeface="Century Gothic"/>
              </a:rPr>
              <a:t>/Store </a:t>
            </a:r>
            <a:r>
              <a:rPr dirty="0" sz="1600" spc="-5">
                <a:latin typeface="Century Gothic"/>
                <a:cs typeface="Century Gothic"/>
              </a:rPr>
              <a:t>or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/Store/Index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38493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Razor Class</a:t>
            </a:r>
            <a:r>
              <a:rPr dirty="0" sz="3200" spc="-75"/>
              <a:t> </a:t>
            </a:r>
            <a:r>
              <a:rPr dirty="0" sz="3200"/>
              <a:t>Libraries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33" y="1203452"/>
            <a:ext cx="10405110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Create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Razor-based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UI as a library and share it across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multiple</a:t>
            </a:r>
            <a:r>
              <a:rPr dirty="0" sz="18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projects.</a:t>
            </a:r>
            <a:endParaRPr sz="1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This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promotes reusability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Razor class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library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can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be reused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across</a:t>
            </a:r>
            <a:r>
              <a:rPr dirty="0" sz="18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projects.</a:t>
            </a:r>
            <a:endParaRPr sz="1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Razor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SDK enables developers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to build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 Razor class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library that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packaged into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1800" spc="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NuGet</a:t>
            </a:r>
            <a:endParaRPr sz="1800">
              <a:latin typeface="Book Antiqua"/>
              <a:cs typeface="Book Antiqua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package.</a:t>
            </a:r>
            <a:endParaRPr sz="1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make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login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functionality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in apps easier,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faster,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more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secure, ASP.NET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2.1 also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provides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Identity as a Razor Class</a:t>
            </a:r>
            <a:r>
              <a:rPr dirty="0" sz="18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Library.</a:t>
            </a:r>
            <a:endParaRPr sz="1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9715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Identity is 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membership mechanism to incorporate login functionality in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ASP.NET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Core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 apps.</a:t>
            </a:r>
            <a:endParaRPr sz="1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447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Developers can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use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items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such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 Razor views,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pages, controllers, page models, View components,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and data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models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part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of a Razor Class</a:t>
            </a:r>
            <a:r>
              <a:rPr dirty="0" sz="18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Library.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2020-10-03T03:16:14Z</dcterms:created>
  <dcterms:modified xsi:type="dcterms:W3CDTF">2020-10-03T03:16:14Z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