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394" y="221361"/>
            <a:ext cx="94432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541007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82" y="4337050"/>
                </a:lnTo>
                <a:lnTo>
                  <a:pt x="33858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56020" y="0"/>
            <a:ext cx="16748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60947" y="0"/>
            <a:ext cx="153162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8442" y="1340357"/>
            <a:ext cx="3210559" cy="303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411" y="1304035"/>
            <a:ext cx="589089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11" y="6446725"/>
            <a:ext cx="49276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9297" y="6430571"/>
            <a:ext cx="1917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65"/>
              <a:t> </a:t>
            </a:r>
            <a:r>
              <a:rPr dirty="0"/>
              <a:t>17</a:t>
            </a: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dirty="0" sz="4000" spc="-10" i="1">
                <a:latin typeface="Book Antiqua"/>
                <a:cs typeface="Book Antiqua"/>
              </a:rPr>
              <a:t>Advanced  </a:t>
            </a:r>
            <a:r>
              <a:rPr dirty="0" sz="4000" spc="-5" i="1">
                <a:latin typeface="Book Antiqua"/>
                <a:cs typeface="Book Antiqua"/>
              </a:rPr>
              <a:t>Features of  </a:t>
            </a:r>
            <a:r>
              <a:rPr dirty="0" sz="4000" spc="-10" i="1">
                <a:latin typeface="Book Antiqua"/>
                <a:cs typeface="Book Antiqua"/>
              </a:rPr>
              <a:t>ASP.NET</a:t>
            </a:r>
            <a:r>
              <a:rPr dirty="0" sz="4000" spc="-60" i="1">
                <a:latin typeface="Book Antiqua"/>
                <a:cs typeface="Book Antiqua"/>
              </a:rPr>
              <a:t> </a:t>
            </a:r>
            <a:r>
              <a:rPr dirty="0" sz="4000" spc="-5" i="1">
                <a:latin typeface="Book Antiqua"/>
                <a:cs typeface="Book Antiqua"/>
              </a:rPr>
              <a:t>Core  2.1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208" y="107645"/>
            <a:ext cx="17951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Summary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196721"/>
            <a:ext cx="1185735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044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Razor Pages in ASP.NET Core 2.1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have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several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benefits including better organized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structure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project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files.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lightweight, extensible,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cross-platform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version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Entity</a:t>
            </a:r>
            <a:r>
              <a:rPr dirty="0" sz="2400" spc="1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Framework.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304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 Core Razor Pages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together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with EF Core can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 used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build Web apps for  CRUD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operations, sorting, filtering,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so</a:t>
            </a:r>
            <a:r>
              <a:rPr dirty="0" sz="24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on.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 deployed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local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folder, as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Windows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service,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</a:t>
            </a:r>
            <a:endParaRPr sz="2400">
              <a:latin typeface="Book Antiqua"/>
              <a:cs typeface="Book Antiqu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IIS,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or 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cloud on Azure App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service.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3247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Session</a:t>
            </a:r>
            <a:r>
              <a:rPr dirty="0" sz="3200" spc="-55"/>
              <a:t> </a:t>
            </a:r>
            <a:r>
              <a:rPr dirty="0" sz="3200" spc="-5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01292"/>
            <a:ext cx="10803890" cy="246761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7020" algn="l"/>
              </a:tabLst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Describe Data </a:t>
            </a:r>
            <a:r>
              <a:rPr dirty="0" sz="3200" spc="5">
                <a:solidFill>
                  <a:srgbClr val="585858"/>
                </a:solidFill>
                <a:latin typeface="Book Antiqua"/>
                <a:cs typeface="Book Antiqua"/>
              </a:rPr>
              <a:t>Access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with ASP.NET Core 2.1 and EF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Core</a:t>
            </a:r>
            <a:endParaRPr sz="3200">
              <a:latin typeface="Book Antiqua"/>
              <a:cs typeface="Book Antiqua"/>
            </a:endParaRPr>
          </a:p>
          <a:p>
            <a:pPr marL="286385" marR="374650" indent="-274320">
              <a:lnSpc>
                <a:spcPts val="3460"/>
              </a:lnSpc>
              <a:spcBef>
                <a:spcPts val="1845"/>
              </a:spcBef>
              <a:buFont typeface="Arial"/>
              <a:buChar char="•"/>
              <a:tabLst>
                <a:tab pos="287020" algn="l"/>
              </a:tabLst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Explain creation of Razor Pages application using Entity  Framework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(EF)</a:t>
            </a:r>
            <a:r>
              <a:rPr dirty="0" sz="3200" spc="-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Core</a:t>
            </a:r>
            <a:endParaRPr sz="32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87020" algn="l"/>
              </a:tabLst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Describe deploying ASP.NET Core 2.1</a:t>
            </a:r>
            <a:r>
              <a:rPr dirty="0" sz="32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applications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8852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Access with ASP.NET Core 2.1 and </a:t>
            </a:r>
            <a:r>
              <a:rPr dirty="0" sz="3200" spc="-5"/>
              <a:t>EF</a:t>
            </a:r>
            <a:r>
              <a:rPr dirty="0" sz="3200" spc="-80"/>
              <a:t> </a:t>
            </a:r>
            <a:r>
              <a:rPr dirty="0" sz="3200"/>
              <a:t>Core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44068" y="1537716"/>
            <a:ext cx="11399520" cy="4645660"/>
          </a:xfrm>
          <a:custGeom>
            <a:avLst/>
            <a:gdLst/>
            <a:ahLst/>
            <a:cxnLst/>
            <a:rect l="l" t="t" r="r" b="b"/>
            <a:pathLst>
              <a:path w="11399520" h="4645660">
                <a:moveTo>
                  <a:pt x="0" y="4645152"/>
                </a:moveTo>
                <a:lnTo>
                  <a:pt x="11399520" y="4645152"/>
                </a:lnTo>
                <a:lnTo>
                  <a:pt x="11399520" y="0"/>
                </a:lnTo>
                <a:lnTo>
                  <a:pt x="0" y="0"/>
                </a:lnTo>
                <a:lnTo>
                  <a:pt x="0" y="464515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3112" y="1550035"/>
            <a:ext cx="11242675" cy="41224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4965" marR="6350" indent="-3429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Book Antiqua"/>
                <a:cs typeface="Book Antiqua"/>
              </a:rPr>
              <a:t>Razor </a:t>
            </a:r>
            <a:r>
              <a:rPr dirty="0" sz="2800" spc="-5">
                <a:latin typeface="Book Antiqua"/>
                <a:cs typeface="Book Antiqua"/>
              </a:rPr>
              <a:t>Pages in </a:t>
            </a:r>
            <a:r>
              <a:rPr dirty="0" sz="2800" spc="-10">
                <a:latin typeface="Book Antiqua"/>
                <a:cs typeface="Book Antiqua"/>
              </a:rPr>
              <a:t>ASP.NET </a:t>
            </a:r>
            <a:r>
              <a:rPr dirty="0" sz="2800" spc="-5">
                <a:latin typeface="Book Antiqua"/>
                <a:cs typeface="Book Antiqua"/>
              </a:rPr>
              <a:t>Core 2.1 have several </a:t>
            </a:r>
            <a:r>
              <a:rPr dirty="0" sz="2800" spc="-10">
                <a:latin typeface="Book Antiqua"/>
                <a:cs typeface="Book Antiqua"/>
              </a:rPr>
              <a:t>benefits </a:t>
            </a:r>
            <a:r>
              <a:rPr dirty="0" sz="2800" spc="-5">
                <a:latin typeface="Book Antiqua"/>
                <a:cs typeface="Book Antiqua"/>
              </a:rPr>
              <a:t>including  better organized structure of </a:t>
            </a:r>
            <a:r>
              <a:rPr dirty="0" sz="2800" spc="-10">
                <a:latin typeface="Book Antiqua"/>
                <a:cs typeface="Book Antiqua"/>
              </a:rPr>
              <a:t>the project</a:t>
            </a:r>
            <a:r>
              <a:rPr dirty="0" sz="2800" spc="-15">
                <a:latin typeface="Book Antiqua"/>
                <a:cs typeface="Book Antiqua"/>
              </a:rPr>
              <a:t> </a:t>
            </a:r>
            <a:r>
              <a:rPr dirty="0" sz="2800">
                <a:latin typeface="Book Antiqua"/>
                <a:cs typeface="Book Antiqua"/>
              </a:rPr>
              <a:t>files.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spc="-5">
                <a:latin typeface="Book Antiqua"/>
                <a:cs typeface="Book Antiqua"/>
              </a:rPr>
              <a:t>EF Core is a lightweight, extensible, and cross-platform version </a:t>
            </a:r>
            <a:r>
              <a:rPr dirty="0" sz="2800" spc="-10">
                <a:latin typeface="Book Antiqua"/>
                <a:cs typeface="Book Antiqua"/>
              </a:rPr>
              <a:t>of  </a:t>
            </a:r>
            <a:r>
              <a:rPr dirty="0" sz="2800" spc="-5">
                <a:latin typeface="Book Antiqua"/>
                <a:cs typeface="Book Antiqua"/>
              </a:rPr>
              <a:t>Entity</a:t>
            </a:r>
            <a:r>
              <a:rPr dirty="0" sz="2800" spc="-15">
                <a:latin typeface="Book Antiqua"/>
                <a:cs typeface="Book Antiqua"/>
              </a:rPr>
              <a:t> </a:t>
            </a:r>
            <a:r>
              <a:rPr dirty="0" sz="2800" spc="-5">
                <a:latin typeface="Book Antiqua"/>
                <a:cs typeface="Book Antiqua"/>
              </a:rPr>
              <a:t>Framework.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spc="-5">
                <a:latin typeface="Book Antiqua"/>
                <a:cs typeface="Book Antiqua"/>
              </a:rPr>
              <a:t>ASP.NET Core Razor </a:t>
            </a:r>
            <a:r>
              <a:rPr dirty="0" sz="2800" spc="-10">
                <a:latin typeface="Book Antiqua"/>
                <a:cs typeface="Book Antiqua"/>
              </a:rPr>
              <a:t>Pages </a:t>
            </a:r>
            <a:r>
              <a:rPr dirty="0" sz="2800" spc="-5">
                <a:latin typeface="Book Antiqua"/>
                <a:cs typeface="Book Antiqua"/>
              </a:rPr>
              <a:t>together with EF Core can be </a:t>
            </a:r>
            <a:r>
              <a:rPr dirty="0" sz="2800" spc="-10">
                <a:latin typeface="Book Antiqua"/>
                <a:cs typeface="Book Antiqua"/>
              </a:rPr>
              <a:t>used </a:t>
            </a:r>
            <a:r>
              <a:rPr dirty="0" sz="2800" spc="-5">
                <a:latin typeface="Book Antiqua"/>
                <a:cs typeface="Book Antiqua"/>
              </a:rPr>
              <a:t>to  </a:t>
            </a:r>
            <a:r>
              <a:rPr dirty="0" sz="2800">
                <a:latin typeface="Book Antiqua"/>
                <a:cs typeface="Book Antiqua"/>
              </a:rPr>
              <a:t>build </a:t>
            </a:r>
            <a:r>
              <a:rPr dirty="0" sz="2800" spc="-5">
                <a:latin typeface="Book Antiqua"/>
                <a:cs typeface="Book Antiqua"/>
              </a:rPr>
              <a:t>Web apps for Create, Read, Update, and Delete (CRUD)  operations, sorting, filtering, and so</a:t>
            </a:r>
            <a:r>
              <a:rPr dirty="0" sz="2800" spc="-45">
                <a:latin typeface="Book Antiqua"/>
                <a:cs typeface="Book Antiqua"/>
              </a:rPr>
              <a:t> </a:t>
            </a:r>
            <a:r>
              <a:rPr dirty="0" sz="2800" spc="-5">
                <a:latin typeface="Book Antiqua"/>
                <a:cs typeface="Book Antiqua"/>
              </a:rPr>
              <a:t>on.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21361"/>
            <a:ext cx="8536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Creating Razor Pages Application Using EF Core</a:t>
            </a:r>
            <a:r>
              <a:rPr dirty="0" sz="2800" spc="60"/>
              <a:t> </a:t>
            </a:r>
            <a:r>
              <a:rPr dirty="0" sz="2800"/>
              <a:t>(1-5)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7411" y="1167389"/>
            <a:ext cx="8408670" cy="478091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Click </a:t>
            </a:r>
            <a:r>
              <a:rPr dirty="0" sz="1600" spc="-10" b="1">
                <a:solidFill>
                  <a:srgbClr val="585858"/>
                </a:solidFill>
                <a:latin typeface="Book Antiqua"/>
                <a:cs typeface="Book Antiqua"/>
              </a:rPr>
              <a:t>File </a:t>
            </a:r>
            <a:r>
              <a:rPr dirty="0" sz="1600" spc="-5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New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 In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New Project dialog box, click .NET Core in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left pane</a:t>
            </a:r>
            <a:r>
              <a:rPr dirty="0" sz="1600" spc="204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and</a:t>
            </a:r>
            <a:endParaRPr sz="1600">
              <a:latin typeface="Book Antiqua"/>
              <a:cs typeface="Book Antiqua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Core Web Application in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right</a:t>
            </a:r>
            <a:r>
              <a:rPr dirty="0" sz="1600" spc="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pane.</a:t>
            </a:r>
            <a:endParaRPr sz="16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Specify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name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PatientMonitoringSystem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and click</a:t>
            </a:r>
            <a:r>
              <a:rPr dirty="0" sz="1600" spc="1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OK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54965" marR="256540" indent="-342900">
              <a:lnSpc>
                <a:spcPct val="15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subsequent dialog box, select </a:t>
            </a:r>
            <a:r>
              <a:rPr dirty="0" sz="1600" spc="-10" b="1">
                <a:solidFill>
                  <a:srgbClr val="585858"/>
                </a:solidFill>
                <a:latin typeface="Book Antiqua"/>
                <a:cs typeface="Book Antiqua"/>
              </a:rPr>
              <a:t>ASP.NET Core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2.1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top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drop-down and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Web  </a:t>
            </a:r>
            <a:r>
              <a:rPr dirty="0" sz="1600" spc="-10" b="1">
                <a:solidFill>
                  <a:srgbClr val="585858"/>
                </a:solidFill>
                <a:latin typeface="Book Antiqua"/>
                <a:cs typeface="Book Antiqua"/>
              </a:rPr>
              <a:t>Application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1600" spc="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template.</a:t>
            </a:r>
            <a:endParaRPr sz="16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Click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OK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 The project will be</a:t>
            </a:r>
            <a:r>
              <a:rPr dirty="0" sz="1600" spc="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created.</a:t>
            </a:r>
            <a:endParaRPr sz="1600">
              <a:latin typeface="Book Antiqua"/>
              <a:cs typeface="Book Antiqua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Next, create a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new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folder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named </a:t>
            </a:r>
            <a:r>
              <a:rPr dirty="0" sz="1600" spc="-5" i="1">
                <a:solidFill>
                  <a:srgbClr val="585858"/>
                </a:solidFill>
                <a:latin typeface="Book Antiqua"/>
                <a:cs typeface="Book Antiqua"/>
              </a:rPr>
              <a:t>Models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and within it</a:t>
            </a:r>
            <a:r>
              <a:rPr dirty="0" sz="1600" spc="-5" i="1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 class file named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Patient</a:t>
            </a:r>
            <a:r>
              <a:rPr dirty="0" sz="1600" spc="-10" i="1">
                <a:solidFill>
                  <a:srgbClr val="585858"/>
                </a:solidFill>
                <a:latin typeface="Book Antiqua"/>
                <a:cs typeface="Book Antiqua"/>
              </a:rPr>
              <a:t>.cs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having  code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given in Code Snippet</a:t>
            </a:r>
            <a:r>
              <a:rPr dirty="0" sz="1600" spc="5">
                <a:solidFill>
                  <a:srgbClr val="585858"/>
                </a:solidFill>
                <a:latin typeface="Book Antiqua"/>
                <a:cs typeface="Book Antiqua"/>
              </a:rPr>
              <a:t> 1.</a:t>
            </a:r>
            <a:endParaRPr sz="16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Similarly,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create other entities such as Doctor and PatientEnrollment as shown in</a:t>
            </a:r>
            <a:r>
              <a:rPr dirty="0" sz="1600" spc="1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Code</a:t>
            </a:r>
            <a:endParaRPr sz="1600">
              <a:latin typeface="Book Antiqua"/>
              <a:cs typeface="Book Antiqua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Snippets 2 and 3</a:t>
            </a:r>
            <a:r>
              <a:rPr dirty="0" sz="1600" spc="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respectively.</a:t>
            </a:r>
            <a:endParaRPr sz="16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Edit </a:t>
            </a:r>
            <a:r>
              <a:rPr dirty="0" sz="1600" spc="-5" i="1">
                <a:solidFill>
                  <a:srgbClr val="585858"/>
                </a:solidFill>
                <a:latin typeface="Book Antiqua"/>
                <a:cs typeface="Book Antiqua"/>
              </a:rPr>
              <a:t>_Layout.cshtml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to delete default content.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Add 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line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that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is bold in Code Snippet</a:t>
            </a:r>
            <a:r>
              <a:rPr dirty="0" sz="1600" spc="2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4.</a:t>
            </a:r>
            <a:endParaRPr sz="16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In Solution Explorer, right-click </a:t>
            </a:r>
            <a:r>
              <a:rPr dirty="0" sz="1600" spc="-5" i="1">
                <a:solidFill>
                  <a:srgbClr val="585858"/>
                </a:solidFill>
                <a:latin typeface="Book Antiqua"/>
                <a:cs typeface="Book Antiqua"/>
              </a:rPr>
              <a:t>Pages/Patients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folder and select </a:t>
            </a:r>
            <a:r>
              <a:rPr dirty="0" sz="1600" spc="-10" b="1">
                <a:solidFill>
                  <a:srgbClr val="585858"/>
                </a:solidFill>
                <a:latin typeface="Book Antiqua"/>
                <a:cs typeface="Book Antiqua"/>
              </a:rPr>
              <a:t>Add </a:t>
            </a:r>
            <a:r>
              <a:rPr dirty="0" sz="1600" spc="-5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New</a:t>
            </a:r>
            <a:r>
              <a:rPr dirty="0" sz="1600" spc="229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Scaffolded</a:t>
            </a:r>
            <a:endParaRPr sz="1600">
              <a:latin typeface="Book Antiqua"/>
              <a:cs typeface="Book Antiqua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solidFill>
                  <a:srgbClr val="585858"/>
                </a:solidFill>
                <a:latin typeface="Book Antiqua"/>
                <a:cs typeface="Book Antiqua"/>
              </a:rPr>
              <a:t>Item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49511" y="2072639"/>
            <a:ext cx="3115055" cy="2310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32721" y="4417314"/>
            <a:ext cx="255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Adding 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Scaffolded</a:t>
            </a:r>
            <a:r>
              <a:rPr dirty="0" sz="1800" spc="-70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Item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21361"/>
            <a:ext cx="8536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Creating Razor Pages Application Using EF Core</a:t>
            </a:r>
            <a:r>
              <a:rPr dirty="0" sz="2800" spc="60"/>
              <a:t> </a:t>
            </a:r>
            <a:r>
              <a:rPr dirty="0" sz="2800"/>
              <a:t>(2-5)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3773" y="1838070"/>
            <a:ext cx="4872355" cy="2465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265" marR="116205" indent="-457200">
              <a:lnSpc>
                <a:spcPct val="100299"/>
              </a:lnSpc>
              <a:spcBef>
                <a:spcPts val="95"/>
              </a:spcBef>
              <a:buAutoNum type="arabicPeriod" startAt="9"/>
              <a:tabLst>
                <a:tab pos="46990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Add Scaffold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dialog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box,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select 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Razor Pages using Entity</a:t>
            </a:r>
            <a:r>
              <a:rPr dirty="0" sz="2000" spc="-105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Framework 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(CRUD) </a:t>
            </a:r>
            <a:r>
              <a:rPr dirty="0" sz="2000" spc="5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dirty="0" sz="20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Add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Book Antiqua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Add Razor Pages using Entity  </a:t>
            </a: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Framework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(CRUD)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dialog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box, under 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Model class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drop-down, select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Patient  </a:t>
            </a: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(PatientMonitoringSystem.Models)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088" y="1772411"/>
            <a:ext cx="5983223" cy="3660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99121" y="5450230"/>
            <a:ext cx="366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Adding 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Scaffolded Item for</a:t>
            </a:r>
            <a:r>
              <a:rPr dirty="0" sz="1800" spc="-55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CRUD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21361"/>
            <a:ext cx="8536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Creating Razor Pages Application Using EF Core</a:t>
            </a:r>
            <a:r>
              <a:rPr dirty="0" sz="2800" spc="60"/>
              <a:t> </a:t>
            </a:r>
            <a:r>
              <a:rPr dirty="0" sz="2800"/>
              <a:t>(3-5)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4162" y="1864867"/>
            <a:ext cx="700849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527685" algn="l"/>
                <a:tab pos="5283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the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Data context class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row,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select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+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(plus)  sign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change the generated name to 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PatientMonitoringSystem.Models.PMContext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Book Antiqua"/>
              <a:buAutoNum type="arabicPeriod" startAt="11"/>
            </a:pPr>
            <a:endParaRPr sz="2900">
              <a:latin typeface="Times New Roman"/>
              <a:cs typeface="Times New Roman"/>
            </a:endParaRPr>
          </a:p>
          <a:p>
            <a:pPr marL="527685" marR="194945" indent="-515620">
              <a:lnSpc>
                <a:spcPct val="100000"/>
              </a:lnSpc>
              <a:spcBef>
                <a:spcPts val="2430"/>
              </a:spcBef>
              <a:buAutoNum type="arabicPeriod" startAt="11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Click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Add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.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will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 generated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for</a:t>
            </a:r>
            <a:r>
              <a:rPr dirty="0" sz="2400" spc="-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Create,  Delete,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Index,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Details, and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Edit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162" y="5523382"/>
            <a:ext cx="5123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13.	Build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execute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24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7243" y="1341119"/>
            <a:ext cx="4200144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14488" y="3977640"/>
            <a:ext cx="2258568" cy="1652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21361"/>
            <a:ext cx="8536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Creating Razor Pages Application Using EF Core</a:t>
            </a:r>
            <a:r>
              <a:rPr dirty="0" sz="2800" spc="60"/>
              <a:t> </a:t>
            </a:r>
            <a:r>
              <a:rPr dirty="0" sz="2800"/>
              <a:t>(4-5)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100"/>
              </a:spcBef>
              <a:buAutoNum type="arabicPeriod" startAt="14"/>
              <a:tabLst>
                <a:tab pos="585470" algn="l"/>
                <a:tab pos="586105" algn="l"/>
              </a:tabLst>
            </a:pPr>
            <a:r>
              <a:rPr dirty="0"/>
              <a:t>Click </a:t>
            </a:r>
            <a:r>
              <a:rPr dirty="0" b="1">
                <a:latin typeface="Book Antiqua"/>
                <a:cs typeface="Book Antiqua"/>
              </a:rPr>
              <a:t>Patients</a:t>
            </a:r>
            <a:r>
              <a:rPr dirty="0"/>
              <a:t>. Then, click </a:t>
            </a:r>
            <a:r>
              <a:rPr dirty="0" spc="-5" b="1">
                <a:latin typeface="Book Antiqua"/>
                <a:cs typeface="Book Antiqua"/>
              </a:rPr>
              <a:t>Create</a:t>
            </a:r>
            <a:r>
              <a:rPr dirty="0" spc="-85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New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buClr>
                <a:srgbClr val="585858"/>
              </a:buClr>
              <a:buFont typeface="Book Antiqua"/>
              <a:buAutoNum type="arabicPeriod" startAt="14"/>
            </a:pPr>
            <a:endParaRPr sz="29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2425"/>
              </a:spcBef>
              <a:buAutoNum type="arabicPeriod" startAt="14"/>
              <a:tabLst>
                <a:tab pos="585470" algn="l"/>
                <a:tab pos="586105" algn="l"/>
              </a:tabLst>
            </a:pPr>
            <a:r>
              <a:rPr dirty="0"/>
              <a:t>Add a </a:t>
            </a:r>
            <a:r>
              <a:rPr dirty="0" spc="-5"/>
              <a:t>record </a:t>
            </a:r>
            <a:r>
              <a:rPr dirty="0"/>
              <a:t>and </a:t>
            </a:r>
            <a:r>
              <a:rPr dirty="0" spc="-5"/>
              <a:t>click</a:t>
            </a:r>
            <a:r>
              <a:rPr dirty="0" spc="-20"/>
              <a:t> </a:t>
            </a:r>
            <a:r>
              <a:rPr dirty="0" spc="-5" b="1">
                <a:latin typeface="Book Antiqua"/>
                <a:cs typeface="Book Antiqua"/>
              </a:rPr>
              <a:t>Create</a:t>
            </a:r>
            <a:r>
              <a:rPr dirty="0" spc="-5"/>
              <a:t>.</a:t>
            </a:r>
          </a:p>
          <a:p>
            <a:pPr>
              <a:lnSpc>
                <a:spcPct val="100000"/>
              </a:lnSpc>
              <a:buClr>
                <a:srgbClr val="585858"/>
              </a:buClr>
              <a:buFont typeface="Book Antiqua"/>
              <a:buAutoNum type="arabicPeriod" startAt="14"/>
            </a:pPr>
            <a:endParaRPr sz="2900">
              <a:latin typeface="Times New Roman"/>
              <a:cs typeface="Times New Roman"/>
            </a:endParaRPr>
          </a:p>
          <a:p>
            <a:pPr marL="585470" marR="210185" indent="-573405">
              <a:lnSpc>
                <a:spcPct val="99800"/>
              </a:lnSpc>
              <a:spcBef>
                <a:spcPts val="2445"/>
              </a:spcBef>
              <a:buAutoNum type="arabicPeriod" startAt="14"/>
              <a:tabLst>
                <a:tab pos="585470" algn="l"/>
                <a:tab pos="586105" algn="l"/>
              </a:tabLst>
            </a:pPr>
            <a:r>
              <a:rPr dirty="0"/>
              <a:t>Click </a:t>
            </a:r>
            <a:r>
              <a:rPr dirty="0" b="1">
                <a:latin typeface="Book Antiqua"/>
                <a:cs typeface="Book Antiqua"/>
              </a:rPr>
              <a:t>View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b="1">
                <a:latin typeface="Book Antiqua"/>
                <a:cs typeface="Book Antiqua"/>
              </a:rPr>
              <a:t>SQL Server Object  Explorer </a:t>
            </a:r>
            <a:r>
              <a:rPr dirty="0" spc="-5"/>
              <a:t>to </a:t>
            </a:r>
            <a:r>
              <a:rPr dirty="0"/>
              <a:t>see </a:t>
            </a:r>
            <a:r>
              <a:rPr dirty="0" spc="-5"/>
              <a:t>the local </a:t>
            </a:r>
            <a:r>
              <a:rPr dirty="0"/>
              <a:t>database</a:t>
            </a:r>
            <a:r>
              <a:rPr dirty="0" spc="-85"/>
              <a:t> </a:t>
            </a:r>
            <a:r>
              <a:rPr dirty="0"/>
              <a:t>and  </a:t>
            </a:r>
            <a:r>
              <a:rPr dirty="0" spc="-5"/>
              <a:t>tables</a:t>
            </a:r>
            <a:r>
              <a:rPr dirty="0" spc="-10"/>
              <a:t> </a:t>
            </a:r>
            <a:r>
              <a:rPr dirty="0" spc="-5"/>
              <a:t>generated.</a:t>
            </a:r>
          </a:p>
        </p:txBody>
      </p:sp>
      <p:sp>
        <p:nvSpPr>
          <p:cNvPr id="4" name="object 4"/>
          <p:cNvSpPr/>
          <p:nvPr/>
        </p:nvSpPr>
        <p:spPr>
          <a:xfrm>
            <a:off x="6792468" y="1240536"/>
            <a:ext cx="4489704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5140" y="4314444"/>
            <a:ext cx="3375659" cy="1763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21361"/>
            <a:ext cx="8536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Book Antiqua"/>
                <a:cs typeface="Book Antiqua"/>
              </a:rPr>
              <a:t>Creating Razor Pages Application Using EF Core</a:t>
            </a:r>
            <a:r>
              <a:rPr dirty="0" sz="2800" spc="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800">
                <a:solidFill>
                  <a:srgbClr val="FFFFFF"/>
                </a:solidFill>
                <a:latin typeface="Book Antiqua"/>
                <a:cs typeface="Book Antiqua"/>
              </a:rPr>
              <a:t>(5-5)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411" y="1304035"/>
            <a:ext cx="112007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17.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Right-click the table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Patient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select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View Data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. 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record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entered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through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browser page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will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displayed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table.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4267" y="2446020"/>
            <a:ext cx="7821168" cy="3148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77311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Deploying ASP.NET Core 2.1</a:t>
            </a:r>
            <a:r>
              <a:rPr dirty="0" sz="3200" spc="-95"/>
              <a:t> </a:t>
            </a:r>
            <a:r>
              <a:rPr dirty="0" sz="3200"/>
              <a:t>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7411" y="3619246"/>
            <a:ext cx="1170749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2606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When publishing to a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local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folder,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publish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folder will contain .exe and .dll files for the app,  its dependencies, and optionally, the .NET</a:t>
            </a:r>
            <a:r>
              <a:rPr dirty="0" sz="22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runtime.</a:t>
            </a:r>
            <a:endParaRPr sz="2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99085" marR="18605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Besides these files, the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publish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folder for an ASP.NET Core app also contains configuration  files, static assets, and MVC</a:t>
            </a:r>
            <a:r>
              <a:rPr dirty="0" sz="22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views.</a:t>
            </a:r>
            <a:endParaRPr sz="2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585858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Developers can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publish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ASP.NET Core Web apps to the cloud (on Azure App Service)</a:t>
            </a:r>
            <a:r>
              <a:rPr dirty="0" sz="2200" spc="1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using</a:t>
            </a:r>
            <a:endParaRPr sz="2200">
              <a:latin typeface="Book Antiqua"/>
              <a:cs typeface="Book Antiqua"/>
            </a:endParaRPr>
          </a:p>
          <a:p>
            <a:pPr marL="299085">
              <a:lnSpc>
                <a:spcPct val="100000"/>
              </a:lnSpc>
            </a:pP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Visual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Studio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2017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or from the command</a:t>
            </a:r>
            <a:r>
              <a:rPr dirty="0" sz="22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line.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017" y="1253490"/>
            <a:ext cx="547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ASP.NET Core app can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</a:t>
            </a:r>
            <a:r>
              <a:rPr dirty="0" sz="2400" spc="-10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deployed: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2352" y="1940051"/>
            <a:ext cx="2310384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61313" y="1959610"/>
            <a:ext cx="2169795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 a</a:t>
            </a:r>
            <a:r>
              <a:rPr dirty="0" sz="2000" spc="-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self-contained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local application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 publishing 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 folder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5240" y="1940051"/>
            <a:ext cx="2310384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42359" y="2233930"/>
            <a:ext cx="1676400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46405" marR="5080" indent="-43434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 a</a:t>
            </a:r>
            <a:r>
              <a:rPr dirty="0" sz="20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Windows  service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9652" y="1940051"/>
            <a:ext cx="2310383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80378" y="2233930"/>
            <a:ext cx="1868805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 indent="13335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cloud via  Microsoft</a:t>
            </a:r>
            <a:r>
              <a:rPr dirty="0" sz="2000" spc="-10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Azure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92540" y="1940051"/>
            <a:ext cx="2311907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78416" y="2370785"/>
            <a:ext cx="742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On</a:t>
            </a:r>
            <a:r>
              <a:rPr dirty="0" sz="20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IIS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2020-10-03T03:16:47Z</dcterms:created>
  <dcterms:modified xsi:type="dcterms:W3CDTF">2020-10-03T03:16:47Z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