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066" y="211327"/>
            <a:ext cx="959586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108" y="2400642"/>
            <a:ext cx="10488930" cy="173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5838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25328" y="6429413"/>
            <a:ext cx="2165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41007" y="0"/>
              <a:ext cx="5651500" cy="6858000"/>
            </a:xfrm>
            <a:custGeom>
              <a:avLst/>
              <a:gdLst/>
              <a:ahLst/>
              <a:cxnLst/>
              <a:rect l="l" t="t" r="r" b="b"/>
              <a:pathLst>
                <a:path w="5651500" h="6858000">
                  <a:moveTo>
                    <a:pt x="5650992" y="0"/>
                  </a:moveTo>
                  <a:lnTo>
                    <a:pt x="0" y="0"/>
                  </a:lnTo>
                  <a:lnTo>
                    <a:pt x="1189456" y="4337050"/>
                  </a:lnTo>
                  <a:lnTo>
                    <a:pt x="338632" y="6858000"/>
                  </a:lnTo>
                  <a:lnTo>
                    <a:pt x="5650992" y="6858000"/>
                  </a:lnTo>
                  <a:lnTo>
                    <a:pt x="56509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56020" y="0"/>
              <a:ext cx="1674876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60947" y="0"/>
              <a:ext cx="1531620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07451" y="1339710"/>
            <a:ext cx="2732405" cy="8337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300"/>
              <a:t>Session</a:t>
            </a:r>
            <a:r>
              <a:rPr dirty="0" sz="5300" spc="-105"/>
              <a:t> </a:t>
            </a:r>
            <a:r>
              <a:rPr dirty="0" sz="5300"/>
              <a:t>2</a:t>
            </a:r>
            <a:endParaRPr sz="5300"/>
          </a:p>
        </p:txBody>
      </p:sp>
      <p:sp>
        <p:nvSpPr>
          <p:cNvPr id="8" name="object 8"/>
          <p:cNvSpPr txBox="1"/>
          <p:nvPr/>
        </p:nvSpPr>
        <p:spPr>
          <a:xfrm>
            <a:off x="8107451" y="2592438"/>
            <a:ext cx="3771265" cy="22802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453390">
              <a:lnSpc>
                <a:spcPts val="4320"/>
              </a:lnSpc>
              <a:spcBef>
                <a:spcPts val="640"/>
              </a:spcBef>
            </a:pPr>
            <a:r>
              <a:rPr dirty="0" sz="4000" spc="-5">
                <a:solidFill>
                  <a:srgbClr val="FFFFFF"/>
                </a:solidFill>
                <a:latin typeface="Palladio Uralic"/>
                <a:cs typeface="Palladio Uralic"/>
              </a:rPr>
              <a:t>Working with  ASP.NET</a:t>
            </a:r>
            <a:r>
              <a:rPr dirty="0" sz="4000" spc="-8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Palladio Uralic"/>
                <a:cs typeface="Palladio Uralic"/>
              </a:rPr>
              <a:t>Web</a:t>
            </a:r>
            <a:endParaRPr sz="4000">
              <a:latin typeface="Palladio Uralic"/>
              <a:cs typeface="Palladio Uralic"/>
            </a:endParaRPr>
          </a:p>
          <a:p>
            <a:pPr marL="12700" marR="5080">
              <a:lnSpc>
                <a:spcPts val="4320"/>
              </a:lnSpc>
            </a:pPr>
            <a:r>
              <a:rPr dirty="0" sz="4000" spc="-5">
                <a:solidFill>
                  <a:srgbClr val="FFFFFF"/>
                </a:solidFill>
                <a:latin typeface="Palladio Uralic"/>
                <a:cs typeface="Palladio Uralic"/>
              </a:rPr>
              <a:t>Forms,</a:t>
            </a:r>
            <a:r>
              <a:rPr dirty="0" sz="4000" spc="-7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Palladio Uralic"/>
                <a:cs typeface="Palladio Uralic"/>
              </a:rPr>
              <a:t>Controls,  and</a:t>
            </a:r>
            <a:r>
              <a:rPr dirty="0" sz="4000" spc="-25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Palladio Uralic"/>
                <a:cs typeface="Palladio Uralic"/>
              </a:rPr>
              <a:t>Events</a:t>
            </a:r>
            <a:endParaRPr sz="40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8560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an ASP.NET Web </a:t>
            </a:r>
            <a:r>
              <a:rPr dirty="0" spc="-5"/>
              <a:t>Form</a:t>
            </a:r>
            <a:r>
              <a:rPr dirty="0" spc="-75"/>
              <a:t> </a:t>
            </a:r>
            <a:r>
              <a:rPr dirty="0"/>
              <a:t>(3-6)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6706" y="4851806"/>
            <a:ext cx="1220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Solution</a:t>
            </a:r>
            <a:r>
              <a:rPr dirty="0" sz="1200" spc="-7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Explorer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377696"/>
            <a:ext cx="4279392" cy="345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096255" y="1383791"/>
            <a:ext cx="6452870" cy="3456940"/>
            <a:chOff x="5096255" y="1383791"/>
            <a:chExt cx="6452870" cy="3456940"/>
          </a:xfrm>
        </p:grpSpPr>
        <p:sp>
          <p:nvSpPr>
            <p:cNvPr id="6" name="object 6"/>
            <p:cNvSpPr/>
            <p:nvPr/>
          </p:nvSpPr>
          <p:spPr>
            <a:xfrm>
              <a:off x="5105399" y="1392935"/>
              <a:ext cx="6430886" cy="3438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00827" y="1388363"/>
              <a:ext cx="6443980" cy="3447415"/>
            </a:xfrm>
            <a:custGeom>
              <a:avLst/>
              <a:gdLst/>
              <a:ahLst/>
              <a:cxnLst/>
              <a:rect l="l" t="t" r="r" b="b"/>
              <a:pathLst>
                <a:path w="6443980" h="3447415">
                  <a:moveTo>
                    <a:pt x="0" y="0"/>
                  </a:moveTo>
                  <a:lnTo>
                    <a:pt x="6443472" y="0"/>
                  </a:lnTo>
                  <a:lnTo>
                    <a:pt x="6443472" y="3447288"/>
                  </a:lnTo>
                  <a:lnTo>
                    <a:pt x="0" y="34472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26667" y="4993246"/>
            <a:ext cx="1391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Default .ASPX</a:t>
            </a:r>
            <a:r>
              <a:rPr dirty="0" sz="1200" spc="-6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8560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an ASP.NET Web </a:t>
            </a:r>
            <a:r>
              <a:rPr dirty="0" spc="-5"/>
              <a:t>Form</a:t>
            </a:r>
            <a:r>
              <a:rPr dirty="0" spc="-75"/>
              <a:t> </a:t>
            </a:r>
            <a:r>
              <a:rPr dirty="0"/>
              <a:t>(4-6)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5511" y="5972251"/>
            <a:ext cx="97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C00000"/>
                </a:solidFill>
                <a:latin typeface="Palladio Uralic"/>
                <a:cs typeface="Palladio Uralic"/>
              </a:rPr>
              <a:t>Design</a:t>
            </a:r>
            <a:r>
              <a:rPr dirty="0" sz="1200" spc="-85" i="1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dirty="0" sz="1200" i="1">
                <a:solidFill>
                  <a:srgbClr val="C00000"/>
                </a:solidFill>
                <a:latin typeface="Palladio Uralic"/>
                <a:cs typeface="Palladio Uralic"/>
              </a:rPr>
              <a:t>Output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7248" y="1205483"/>
            <a:ext cx="5410746" cy="462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8560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an ASP.NET Web </a:t>
            </a:r>
            <a:r>
              <a:rPr dirty="0" spc="-5"/>
              <a:t>Form</a:t>
            </a:r>
            <a:r>
              <a:rPr dirty="0" spc="-75"/>
              <a:t> </a:t>
            </a:r>
            <a:r>
              <a:rPr dirty="0"/>
              <a:t>(5-6)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0547" y="5714300"/>
            <a:ext cx="1339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Adding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a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New</a:t>
            </a:r>
            <a:r>
              <a:rPr dirty="0" sz="1200" spc="-7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Item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6948" y="1202436"/>
            <a:ext cx="4970145" cy="4436745"/>
            <a:chOff x="726948" y="1202436"/>
            <a:chExt cx="4970145" cy="4436745"/>
          </a:xfrm>
        </p:grpSpPr>
        <p:sp>
          <p:nvSpPr>
            <p:cNvPr id="5" name="object 5"/>
            <p:cNvSpPr/>
            <p:nvPr/>
          </p:nvSpPr>
          <p:spPr>
            <a:xfrm>
              <a:off x="736092" y="1211580"/>
              <a:ext cx="4951476" cy="4418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1520" y="1207008"/>
              <a:ext cx="4960620" cy="4427220"/>
            </a:xfrm>
            <a:custGeom>
              <a:avLst/>
              <a:gdLst/>
              <a:ahLst/>
              <a:cxnLst/>
              <a:rect l="l" t="t" r="r" b="b"/>
              <a:pathLst>
                <a:path w="4960620" h="4427220">
                  <a:moveTo>
                    <a:pt x="0" y="0"/>
                  </a:moveTo>
                  <a:lnTo>
                    <a:pt x="4960620" y="0"/>
                  </a:lnTo>
                  <a:lnTo>
                    <a:pt x="4960620" y="4427220"/>
                  </a:lnTo>
                  <a:lnTo>
                    <a:pt x="0" y="442722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8560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an ASP.NET Web </a:t>
            </a:r>
            <a:r>
              <a:rPr dirty="0" spc="-5"/>
              <a:t>Form</a:t>
            </a:r>
            <a:r>
              <a:rPr dirty="0" spc="-75"/>
              <a:t> </a:t>
            </a:r>
            <a:r>
              <a:rPr dirty="0"/>
              <a:t>(6-6)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6769" y="5865672"/>
            <a:ext cx="1372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Selecting Web</a:t>
            </a:r>
            <a:r>
              <a:rPr dirty="0" sz="1200" spc="-3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Form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0072" y="1248155"/>
            <a:ext cx="6271260" cy="4590415"/>
            <a:chOff x="2100072" y="1248155"/>
            <a:chExt cx="6271260" cy="4590415"/>
          </a:xfrm>
        </p:grpSpPr>
        <p:sp>
          <p:nvSpPr>
            <p:cNvPr id="5" name="object 5"/>
            <p:cNvSpPr/>
            <p:nvPr/>
          </p:nvSpPr>
          <p:spPr>
            <a:xfrm>
              <a:off x="2109216" y="1257299"/>
              <a:ext cx="6252972" cy="457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04644" y="1252727"/>
              <a:ext cx="6262370" cy="4581525"/>
            </a:xfrm>
            <a:custGeom>
              <a:avLst/>
              <a:gdLst/>
              <a:ahLst/>
              <a:cxnLst/>
              <a:rect l="l" t="t" r="r" b="b"/>
              <a:pathLst>
                <a:path w="6262370" h="4581525">
                  <a:moveTo>
                    <a:pt x="0" y="0"/>
                  </a:moveTo>
                  <a:lnTo>
                    <a:pt x="6262115" y="0"/>
                  </a:lnTo>
                  <a:lnTo>
                    <a:pt x="6262115" y="4581144"/>
                  </a:lnTo>
                  <a:lnTo>
                    <a:pt x="0" y="45811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1849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Adding Controls to the Form </a:t>
            </a:r>
            <a:r>
              <a:rPr dirty="0"/>
              <a:t>(1-3)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427" y="5879876"/>
            <a:ext cx="790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Design</a:t>
            </a:r>
            <a:r>
              <a:rPr dirty="0" sz="1200" spc="-4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Tab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8460" y="1171955"/>
            <a:ext cx="5815965" cy="4457700"/>
            <a:chOff x="2918460" y="1171955"/>
            <a:chExt cx="5815965" cy="4457700"/>
          </a:xfrm>
        </p:grpSpPr>
        <p:sp>
          <p:nvSpPr>
            <p:cNvPr id="5" name="object 5"/>
            <p:cNvSpPr/>
            <p:nvPr/>
          </p:nvSpPr>
          <p:spPr>
            <a:xfrm>
              <a:off x="2927604" y="1181099"/>
              <a:ext cx="5797296" cy="4439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23032" y="1176527"/>
              <a:ext cx="5806440" cy="4448810"/>
            </a:xfrm>
            <a:custGeom>
              <a:avLst/>
              <a:gdLst/>
              <a:ahLst/>
              <a:cxnLst/>
              <a:rect l="l" t="t" r="r" b="b"/>
              <a:pathLst>
                <a:path w="5806440" h="4448810">
                  <a:moveTo>
                    <a:pt x="0" y="0"/>
                  </a:moveTo>
                  <a:lnTo>
                    <a:pt x="5806440" y="0"/>
                  </a:lnTo>
                  <a:lnTo>
                    <a:pt x="5806440" y="4448556"/>
                  </a:lnTo>
                  <a:lnTo>
                    <a:pt x="0" y="44485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1836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Adding Controls to the Form</a:t>
            </a:r>
            <a:r>
              <a:rPr dirty="0" spc="-10"/>
              <a:t> </a:t>
            </a:r>
            <a:r>
              <a:rPr dirty="0"/>
              <a:t>(2-3)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904" y="5883988"/>
            <a:ext cx="1326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Selecting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a</a:t>
            </a:r>
            <a:r>
              <a:rPr dirty="0" sz="1200" spc="-5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Control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3660" y="1155191"/>
            <a:ext cx="6012180" cy="4639310"/>
            <a:chOff x="2613660" y="1155191"/>
            <a:chExt cx="6012180" cy="4639310"/>
          </a:xfrm>
        </p:grpSpPr>
        <p:sp>
          <p:nvSpPr>
            <p:cNvPr id="5" name="object 5"/>
            <p:cNvSpPr/>
            <p:nvPr/>
          </p:nvSpPr>
          <p:spPr>
            <a:xfrm>
              <a:off x="2622804" y="1164335"/>
              <a:ext cx="5994069" cy="4620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18232" y="1159763"/>
              <a:ext cx="6003290" cy="4630420"/>
            </a:xfrm>
            <a:custGeom>
              <a:avLst/>
              <a:gdLst/>
              <a:ahLst/>
              <a:cxnLst/>
              <a:rect l="l" t="t" r="r" b="b"/>
              <a:pathLst>
                <a:path w="6003290" h="4630420">
                  <a:moveTo>
                    <a:pt x="0" y="0"/>
                  </a:moveTo>
                  <a:lnTo>
                    <a:pt x="6003036" y="0"/>
                  </a:lnTo>
                  <a:lnTo>
                    <a:pt x="6003036" y="4629912"/>
                  </a:lnTo>
                  <a:lnTo>
                    <a:pt x="0" y="46299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1836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Adding Controls to the Form</a:t>
            </a:r>
            <a:r>
              <a:rPr dirty="0" spc="-10"/>
              <a:t> </a:t>
            </a:r>
            <a:r>
              <a:rPr dirty="0"/>
              <a:t>(3-3)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0680" y="5972251"/>
            <a:ext cx="1470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Creating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a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Web</a:t>
            </a:r>
            <a:r>
              <a:rPr dirty="0" sz="1200" spc="-5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Form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4520" y="1520952"/>
            <a:ext cx="6598920" cy="4293235"/>
            <a:chOff x="1874520" y="1520952"/>
            <a:chExt cx="6598920" cy="4293235"/>
          </a:xfrm>
        </p:grpSpPr>
        <p:sp>
          <p:nvSpPr>
            <p:cNvPr id="5" name="object 5"/>
            <p:cNvSpPr/>
            <p:nvPr/>
          </p:nvSpPr>
          <p:spPr>
            <a:xfrm>
              <a:off x="1883664" y="1530096"/>
              <a:ext cx="6580632" cy="4274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79092" y="1525524"/>
              <a:ext cx="6590030" cy="4284345"/>
            </a:xfrm>
            <a:custGeom>
              <a:avLst/>
              <a:gdLst/>
              <a:ahLst/>
              <a:cxnLst/>
              <a:rect l="l" t="t" r="r" b="b"/>
              <a:pathLst>
                <a:path w="6590030" h="4284345">
                  <a:moveTo>
                    <a:pt x="0" y="0"/>
                  </a:moveTo>
                  <a:lnTo>
                    <a:pt x="6589776" y="0"/>
                  </a:lnTo>
                  <a:lnTo>
                    <a:pt x="6589776" y="4283964"/>
                  </a:lnTo>
                  <a:lnTo>
                    <a:pt x="0" y="428396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38544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Controls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5"/>
              <a:t>ASP.NET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5751" y="1862327"/>
            <a:ext cx="8350250" cy="1359535"/>
            <a:chOff x="1825751" y="1862327"/>
            <a:chExt cx="8350250" cy="1359535"/>
          </a:xfrm>
        </p:grpSpPr>
        <p:sp>
          <p:nvSpPr>
            <p:cNvPr id="4" name="object 4"/>
            <p:cNvSpPr/>
            <p:nvPr/>
          </p:nvSpPr>
          <p:spPr>
            <a:xfrm>
              <a:off x="1828799" y="1865375"/>
              <a:ext cx="8343900" cy="1353820"/>
            </a:xfrm>
            <a:custGeom>
              <a:avLst/>
              <a:gdLst/>
              <a:ahLst/>
              <a:cxnLst/>
              <a:rect l="l" t="t" r="r" b="b"/>
              <a:pathLst>
                <a:path w="8343900" h="1353820">
                  <a:moveTo>
                    <a:pt x="7667244" y="0"/>
                  </a:moveTo>
                  <a:lnTo>
                    <a:pt x="7667244" y="338327"/>
                  </a:lnTo>
                  <a:lnTo>
                    <a:pt x="0" y="338327"/>
                  </a:lnTo>
                  <a:lnTo>
                    <a:pt x="0" y="1014983"/>
                  </a:lnTo>
                  <a:lnTo>
                    <a:pt x="7667244" y="1014983"/>
                  </a:lnTo>
                  <a:lnTo>
                    <a:pt x="7667244" y="1353311"/>
                  </a:lnTo>
                  <a:lnTo>
                    <a:pt x="8343900" y="676655"/>
                  </a:lnTo>
                  <a:lnTo>
                    <a:pt x="7667244" y="0"/>
                  </a:lnTo>
                  <a:close/>
                </a:path>
              </a:pathLst>
            </a:custGeom>
            <a:solidFill>
              <a:srgbClr val="119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8799" y="1865375"/>
              <a:ext cx="8343900" cy="1353820"/>
            </a:xfrm>
            <a:custGeom>
              <a:avLst/>
              <a:gdLst/>
              <a:ahLst/>
              <a:cxnLst/>
              <a:rect l="l" t="t" r="r" b="b"/>
              <a:pathLst>
                <a:path w="8343900" h="1353820">
                  <a:moveTo>
                    <a:pt x="0" y="338327"/>
                  </a:moveTo>
                  <a:lnTo>
                    <a:pt x="7667244" y="338327"/>
                  </a:lnTo>
                  <a:lnTo>
                    <a:pt x="7667244" y="0"/>
                  </a:lnTo>
                  <a:lnTo>
                    <a:pt x="8343900" y="676655"/>
                  </a:lnTo>
                  <a:lnTo>
                    <a:pt x="7667244" y="1353311"/>
                  </a:lnTo>
                  <a:lnTo>
                    <a:pt x="7667244" y="1014983"/>
                  </a:lnTo>
                  <a:lnTo>
                    <a:pt x="0" y="1014983"/>
                  </a:lnTo>
                  <a:lnTo>
                    <a:pt x="0" y="338327"/>
                  </a:lnTo>
                  <a:close/>
                </a:path>
              </a:pathLst>
            </a:custGeom>
            <a:ln w="6095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77083" y="2323338"/>
            <a:ext cx="6506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HTML Server Controls </a:t>
            </a:r>
            <a:r>
              <a:rPr dirty="0" sz="2400">
                <a:solidFill>
                  <a:srgbClr val="FFFFFF"/>
                </a:solidFill>
                <a:latin typeface="Palladio Uralic"/>
                <a:cs typeface="Palladio Uralic"/>
              </a:rPr>
              <a:t>-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Traditional HTML</a:t>
            </a:r>
            <a:r>
              <a:rPr dirty="0" sz="2400" spc="6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tags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9467" y="3383279"/>
            <a:ext cx="8402320" cy="1359535"/>
            <a:chOff x="1839467" y="3383279"/>
            <a:chExt cx="8402320" cy="1359535"/>
          </a:xfrm>
        </p:grpSpPr>
        <p:sp>
          <p:nvSpPr>
            <p:cNvPr id="8" name="object 8"/>
            <p:cNvSpPr/>
            <p:nvPr/>
          </p:nvSpPr>
          <p:spPr>
            <a:xfrm>
              <a:off x="1842515" y="3386327"/>
              <a:ext cx="8395970" cy="1353820"/>
            </a:xfrm>
            <a:custGeom>
              <a:avLst/>
              <a:gdLst/>
              <a:ahLst/>
              <a:cxnLst/>
              <a:rect l="l" t="t" r="r" b="b"/>
              <a:pathLst>
                <a:path w="8395970" h="1353820">
                  <a:moveTo>
                    <a:pt x="7719059" y="0"/>
                  </a:moveTo>
                  <a:lnTo>
                    <a:pt x="7719059" y="338328"/>
                  </a:lnTo>
                  <a:lnTo>
                    <a:pt x="0" y="338328"/>
                  </a:lnTo>
                  <a:lnTo>
                    <a:pt x="0" y="1014984"/>
                  </a:lnTo>
                  <a:lnTo>
                    <a:pt x="7719059" y="1014984"/>
                  </a:lnTo>
                  <a:lnTo>
                    <a:pt x="7719059" y="1353312"/>
                  </a:lnTo>
                  <a:lnTo>
                    <a:pt x="8395716" y="676656"/>
                  </a:lnTo>
                  <a:lnTo>
                    <a:pt x="7719059" y="0"/>
                  </a:lnTo>
                  <a:close/>
                </a:path>
              </a:pathLst>
            </a:custGeom>
            <a:solidFill>
              <a:srgbClr val="119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42515" y="3386327"/>
              <a:ext cx="8395970" cy="1353820"/>
            </a:xfrm>
            <a:custGeom>
              <a:avLst/>
              <a:gdLst/>
              <a:ahLst/>
              <a:cxnLst/>
              <a:rect l="l" t="t" r="r" b="b"/>
              <a:pathLst>
                <a:path w="8395970" h="1353820">
                  <a:moveTo>
                    <a:pt x="0" y="338328"/>
                  </a:moveTo>
                  <a:lnTo>
                    <a:pt x="7719059" y="338328"/>
                  </a:lnTo>
                  <a:lnTo>
                    <a:pt x="7719059" y="0"/>
                  </a:lnTo>
                  <a:lnTo>
                    <a:pt x="8395716" y="676656"/>
                  </a:lnTo>
                  <a:lnTo>
                    <a:pt x="7719059" y="1353312"/>
                  </a:lnTo>
                  <a:lnTo>
                    <a:pt x="7719059" y="1014984"/>
                  </a:lnTo>
                  <a:lnTo>
                    <a:pt x="0" y="1014984"/>
                  </a:lnTo>
                  <a:lnTo>
                    <a:pt x="0" y="338328"/>
                  </a:lnTo>
                  <a:close/>
                </a:path>
              </a:pathLst>
            </a:custGeom>
            <a:ln w="6095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375609" y="3843654"/>
            <a:ext cx="4991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Palladio Uralic"/>
                <a:cs typeface="Palladio Uralic"/>
              </a:rPr>
              <a:t>Web Server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Controls </a:t>
            </a:r>
            <a:r>
              <a:rPr dirty="0" sz="2400">
                <a:solidFill>
                  <a:srgbClr val="FFFFFF"/>
                </a:solidFill>
                <a:latin typeface="Palladio Uralic"/>
                <a:cs typeface="Palladio Uralic"/>
              </a:rPr>
              <a:t>-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ASP.NET</a:t>
            </a:r>
            <a:r>
              <a:rPr dirty="0" sz="2400" spc="-6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tags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1660" y="4928615"/>
            <a:ext cx="8429625" cy="1359535"/>
            <a:chOff x="1851660" y="4928615"/>
            <a:chExt cx="8429625" cy="1359535"/>
          </a:xfrm>
        </p:grpSpPr>
        <p:sp>
          <p:nvSpPr>
            <p:cNvPr id="12" name="object 12"/>
            <p:cNvSpPr/>
            <p:nvPr/>
          </p:nvSpPr>
          <p:spPr>
            <a:xfrm>
              <a:off x="1854708" y="4931663"/>
              <a:ext cx="8423275" cy="1353820"/>
            </a:xfrm>
            <a:custGeom>
              <a:avLst/>
              <a:gdLst/>
              <a:ahLst/>
              <a:cxnLst/>
              <a:rect l="l" t="t" r="r" b="b"/>
              <a:pathLst>
                <a:path w="8423275" h="1353820">
                  <a:moveTo>
                    <a:pt x="7746492" y="0"/>
                  </a:moveTo>
                  <a:lnTo>
                    <a:pt x="7746492" y="338328"/>
                  </a:lnTo>
                  <a:lnTo>
                    <a:pt x="0" y="338328"/>
                  </a:lnTo>
                  <a:lnTo>
                    <a:pt x="0" y="1014984"/>
                  </a:lnTo>
                  <a:lnTo>
                    <a:pt x="7746492" y="1014984"/>
                  </a:lnTo>
                  <a:lnTo>
                    <a:pt x="7746492" y="1353312"/>
                  </a:lnTo>
                  <a:lnTo>
                    <a:pt x="8423148" y="676656"/>
                  </a:lnTo>
                  <a:lnTo>
                    <a:pt x="7746492" y="0"/>
                  </a:lnTo>
                  <a:close/>
                </a:path>
              </a:pathLst>
            </a:custGeom>
            <a:solidFill>
              <a:srgbClr val="119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4708" y="4931663"/>
              <a:ext cx="8423275" cy="1353820"/>
            </a:xfrm>
            <a:custGeom>
              <a:avLst/>
              <a:gdLst/>
              <a:ahLst/>
              <a:cxnLst/>
              <a:rect l="l" t="t" r="r" b="b"/>
              <a:pathLst>
                <a:path w="8423275" h="1353820">
                  <a:moveTo>
                    <a:pt x="0" y="338328"/>
                  </a:moveTo>
                  <a:lnTo>
                    <a:pt x="7746492" y="338328"/>
                  </a:lnTo>
                  <a:lnTo>
                    <a:pt x="7746492" y="0"/>
                  </a:lnTo>
                  <a:lnTo>
                    <a:pt x="8423148" y="676656"/>
                  </a:lnTo>
                  <a:lnTo>
                    <a:pt x="7746492" y="1353312"/>
                  </a:lnTo>
                  <a:lnTo>
                    <a:pt x="7746492" y="1014984"/>
                  </a:lnTo>
                  <a:lnTo>
                    <a:pt x="0" y="1014984"/>
                  </a:lnTo>
                  <a:lnTo>
                    <a:pt x="0" y="338328"/>
                  </a:lnTo>
                  <a:close/>
                </a:path>
              </a:pathLst>
            </a:custGeom>
            <a:ln w="6096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96959" y="5389229"/>
            <a:ext cx="6598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Validation Server Controls </a:t>
            </a:r>
            <a:r>
              <a:rPr dirty="0" sz="2400">
                <a:solidFill>
                  <a:srgbClr val="FFFFFF"/>
                </a:solidFill>
                <a:latin typeface="Palladio Uralic"/>
                <a:cs typeface="Palladio Uralic"/>
              </a:rPr>
              <a:t>-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For input</a:t>
            </a:r>
            <a:r>
              <a:rPr dirty="0" sz="2400" spc="55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validation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074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 </a:t>
            </a:r>
            <a:r>
              <a:rPr dirty="0" spc="-5"/>
              <a:t>Server Controls</a:t>
            </a:r>
            <a:r>
              <a:rPr dirty="0" spc="-25"/>
              <a:t> </a:t>
            </a:r>
            <a:r>
              <a:rPr dirty="0"/>
              <a:t>(1-4)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936" y="1211580"/>
            <a:ext cx="11729085" cy="4622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Advantages of HTML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Server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Controls over HTML</a:t>
            </a:r>
            <a:r>
              <a:rPr dirty="0" sz="2400" spc="3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Elements: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276" y="1917344"/>
            <a:ext cx="11603355" cy="4511040"/>
            <a:chOff x="316276" y="1917344"/>
            <a:chExt cx="11603355" cy="4511040"/>
          </a:xfrm>
        </p:grpSpPr>
        <p:sp>
          <p:nvSpPr>
            <p:cNvPr id="5" name="object 5"/>
            <p:cNvSpPr/>
            <p:nvPr/>
          </p:nvSpPr>
          <p:spPr>
            <a:xfrm>
              <a:off x="322626" y="1923694"/>
              <a:ext cx="946785" cy="4498340"/>
            </a:xfrm>
            <a:custGeom>
              <a:avLst/>
              <a:gdLst/>
              <a:ahLst/>
              <a:cxnLst/>
              <a:rect l="l" t="t" r="r" b="b"/>
              <a:pathLst>
                <a:path w="946785" h="4498340">
                  <a:moveTo>
                    <a:pt x="15290" y="0"/>
                  </a:moveTo>
                  <a:lnTo>
                    <a:pt x="49163" y="34379"/>
                  </a:lnTo>
                  <a:lnTo>
                    <a:pt x="82408" y="69142"/>
                  </a:lnTo>
                  <a:lnTo>
                    <a:pt x="115026" y="104280"/>
                  </a:lnTo>
                  <a:lnTo>
                    <a:pt x="147017" y="139786"/>
                  </a:lnTo>
                  <a:lnTo>
                    <a:pt x="178380" y="175653"/>
                  </a:lnTo>
                  <a:lnTo>
                    <a:pt x="209117" y="211874"/>
                  </a:lnTo>
                  <a:lnTo>
                    <a:pt x="239226" y="248443"/>
                  </a:lnTo>
                  <a:lnTo>
                    <a:pt x="268707" y="285350"/>
                  </a:lnTo>
                  <a:lnTo>
                    <a:pt x="297562" y="322591"/>
                  </a:lnTo>
                  <a:lnTo>
                    <a:pt x="325789" y="360156"/>
                  </a:lnTo>
                  <a:lnTo>
                    <a:pt x="353389" y="398040"/>
                  </a:lnTo>
                  <a:lnTo>
                    <a:pt x="380361" y="436235"/>
                  </a:lnTo>
                  <a:lnTo>
                    <a:pt x="406706" y="474734"/>
                  </a:lnTo>
                  <a:lnTo>
                    <a:pt x="432424" y="513530"/>
                  </a:lnTo>
                  <a:lnTo>
                    <a:pt x="457515" y="552615"/>
                  </a:lnTo>
                  <a:lnTo>
                    <a:pt x="481979" y="591983"/>
                  </a:lnTo>
                  <a:lnTo>
                    <a:pt x="505815" y="631626"/>
                  </a:lnTo>
                  <a:lnTo>
                    <a:pt x="529024" y="671537"/>
                  </a:lnTo>
                  <a:lnTo>
                    <a:pt x="551606" y="711709"/>
                  </a:lnTo>
                  <a:lnTo>
                    <a:pt x="573560" y="752135"/>
                  </a:lnTo>
                  <a:lnTo>
                    <a:pt x="594887" y="792808"/>
                  </a:lnTo>
                  <a:lnTo>
                    <a:pt x="615587" y="833721"/>
                  </a:lnTo>
                  <a:lnTo>
                    <a:pt x="635660" y="874866"/>
                  </a:lnTo>
                  <a:lnTo>
                    <a:pt x="655105" y="916236"/>
                  </a:lnTo>
                  <a:lnTo>
                    <a:pt x="673923" y="957824"/>
                  </a:lnTo>
                  <a:lnTo>
                    <a:pt x="692114" y="999623"/>
                  </a:lnTo>
                  <a:lnTo>
                    <a:pt x="709678" y="1041626"/>
                  </a:lnTo>
                  <a:lnTo>
                    <a:pt x="726614" y="1083825"/>
                  </a:lnTo>
                  <a:lnTo>
                    <a:pt x="742923" y="1126215"/>
                  </a:lnTo>
                  <a:lnTo>
                    <a:pt x="758605" y="1168786"/>
                  </a:lnTo>
                  <a:lnTo>
                    <a:pt x="773659" y="1211533"/>
                  </a:lnTo>
                  <a:lnTo>
                    <a:pt x="788086" y="1254447"/>
                  </a:lnTo>
                  <a:lnTo>
                    <a:pt x="801886" y="1297523"/>
                  </a:lnTo>
                  <a:lnTo>
                    <a:pt x="815059" y="1340752"/>
                  </a:lnTo>
                  <a:lnTo>
                    <a:pt x="827604" y="1384128"/>
                  </a:lnTo>
                  <a:lnTo>
                    <a:pt x="839522" y="1427644"/>
                  </a:lnTo>
                  <a:lnTo>
                    <a:pt x="850813" y="1471291"/>
                  </a:lnTo>
                  <a:lnTo>
                    <a:pt x="861477" y="1515064"/>
                  </a:lnTo>
                  <a:lnTo>
                    <a:pt x="871513" y="1558955"/>
                  </a:lnTo>
                  <a:lnTo>
                    <a:pt x="880922" y="1602957"/>
                  </a:lnTo>
                  <a:lnTo>
                    <a:pt x="889704" y="1647062"/>
                  </a:lnTo>
                  <a:lnTo>
                    <a:pt x="897858" y="1691264"/>
                  </a:lnTo>
                  <a:lnTo>
                    <a:pt x="905386" y="1735555"/>
                  </a:lnTo>
                  <a:lnTo>
                    <a:pt x="912286" y="1779929"/>
                  </a:lnTo>
                  <a:lnTo>
                    <a:pt x="918558" y="1824377"/>
                  </a:lnTo>
                  <a:lnTo>
                    <a:pt x="924204" y="1868894"/>
                  </a:lnTo>
                  <a:lnTo>
                    <a:pt x="929222" y="1913471"/>
                  </a:lnTo>
                  <a:lnTo>
                    <a:pt x="933613" y="1958102"/>
                  </a:lnTo>
                  <a:lnTo>
                    <a:pt x="937376" y="2002780"/>
                  </a:lnTo>
                  <a:lnTo>
                    <a:pt x="940513" y="2047497"/>
                  </a:lnTo>
                  <a:lnTo>
                    <a:pt x="943022" y="2092246"/>
                  </a:lnTo>
                  <a:lnTo>
                    <a:pt x="944904" y="2137020"/>
                  </a:lnTo>
                  <a:lnTo>
                    <a:pt x="946158" y="2181811"/>
                  </a:lnTo>
                  <a:lnTo>
                    <a:pt x="946785" y="2226614"/>
                  </a:lnTo>
                  <a:lnTo>
                    <a:pt x="946785" y="2271420"/>
                  </a:lnTo>
                  <a:lnTo>
                    <a:pt x="946158" y="2316223"/>
                  </a:lnTo>
                  <a:lnTo>
                    <a:pt x="944904" y="2361015"/>
                  </a:lnTo>
                  <a:lnTo>
                    <a:pt x="943022" y="2405789"/>
                  </a:lnTo>
                  <a:lnTo>
                    <a:pt x="940513" y="2450538"/>
                  </a:lnTo>
                  <a:lnTo>
                    <a:pt x="937376" y="2495254"/>
                  </a:lnTo>
                  <a:lnTo>
                    <a:pt x="933613" y="2539932"/>
                  </a:lnTo>
                  <a:lnTo>
                    <a:pt x="929222" y="2584563"/>
                  </a:lnTo>
                  <a:lnTo>
                    <a:pt x="924204" y="2629140"/>
                  </a:lnTo>
                  <a:lnTo>
                    <a:pt x="918558" y="2673657"/>
                  </a:lnTo>
                  <a:lnTo>
                    <a:pt x="912286" y="2718105"/>
                  </a:lnTo>
                  <a:lnTo>
                    <a:pt x="905386" y="2762479"/>
                  </a:lnTo>
                  <a:lnTo>
                    <a:pt x="897858" y="2806770"/>
                  </a:lnTo>
                  <a:lnTo>
                    <a:pt x="889704" y="2850972"/>
                  </a:lnTo>
                  <a:lnTo>
                    <a:pt x="880922" y="2895077"/>
                  </a:lnTo>
                  <a:lnTo>
                    <a:pt x="871513" y="2939079"/>
                  </a:lnTo>
                  <a:lnTo>
                    <a:pt x="861477" y="2982970"/>
                  </a:lnTo>
                  <a:lnTo>
                    <a:pt x="850813" y="3026743"/>
                  </a:lnTo>
                  <a:lnTo>
                    <a:pt x="839522" y="3070391"/>
                  </a:lnTo>
                  <a:lnTo>
                    <a:pt x="827604" y="3113906"/>
                  </a:lnTo>
                  <a:lnTo>
                    <a:pt x="815059" y="3157282"/>
                  </a:lnTo>
                  <a:lnTo>
                    <a:pt x="801886" y="3200511"/>
                  </a:lnTo>
                  <a:lnTo>
                    <a:pt x="788086" y="3243587"/>
                  </a:lnTo>
                  <a:lnTo>
                    <a:pt x="773659" y="3286502"/>
                  </a:lnTo>
                  <a:lnTo>
                    <a:pt x="758605" y="3329248"/>
                  </a:lnTo>
                  <a:lnTo>
                    <a:pt x="742923" y="3371820"/>
                  </a:lnTo>
                  <a:lnTo>
                    <a:pt x="726614" y="3414209"/>
                  </a:lnTo>
                  <a:lnTo>
                    <a:pt x="709678" y="3456408"/>
                  </a:lnTo>
                  <a:lnTo>
                    <a:pt x="692114" y="3498411"/>
                  </a:lnTo>
                  <a:lnTo>
                    <a:pt x="673923" y="3540210"/>
                  </a:lnTo>
                  <a:lnTo>
                    <a:pt x="655105" y="3581799"/>
                  </a:lnTo>
                  <a:lnTo>
                    <a:pt x="635660" y="3623169"/>
                  </a:lnTo>
                  <a:lnTo>
                    <a:pt x="615587" y="3664313"/>
                  </a:lnTo>
                  <a:lnTo>
                    <a:pt x="594887" y="3705226"/>
                  </a:lnTo>
                  <a:lnTo>
                    <a:pt x="573560" y="3745899"/>
                  </a:lnTo>
                  <a:lnTo>
                    <a:pt x="551606" y="3786325"/>
                  </a:lnTo>
                  <a:lnTo>
                    <a:pt x="529024" y="3826497"/>
                  </a:lnTo>
                  <a:lnTo>
                    <a:pt x="505815" y="3866408"/>
                  </a:lnTo>
                  <a:lnTo>
                    <a:pt x="481979" y="3906051"/>
                  </a:lnTo>
                  <a:lnTo>
                    <a:pt x="457515" y="3945419"/>
                  </a:lnTo>
                  <a:lnTo>
                    <a:pt x="432424" y="3984504"/>
                  </a:lnTo>
                  <a:lnTo>
                    <a:pt x="406706" y="4023300"/>
                  </a:lnTo>
                  <a:lnTo>
                    <a:pt x="380361" y="4061799"/>
                  </a:lnTo>
                  <a:lnTo>
                    <a:pt x="353389" y="4099994"/>
                  </a:lnTo>
                  <a:lnTo>
                    <a:pt x="325789" y="4137878"/>
                  </a:lnTo>
                  <a:lnTo>
                    <a:pt x="297562" y="4175444"/>
                  </a:lnTo>
                  <a:lnTo>
                    <a:pt x="268707" y="4212684"/>
                  </a:lnTo>
                  <a:lnTo>
                    <a:pt x="239226" y="4249592"/>
                  </a:lnTo>
                  <a:lnTo>
                    <a:pt x="209117" y="4286160"/>
                  </a:lnTo>
                  <a:lnTo>
                    <a:pt x="178380" y="4322381"/>
                  </a:lnTo>
                  <a:lnTo>
                    <a:pt x="147017" y="4358248"/>
                  </a:lnTo>
                  <a:lnTo>
                    <a:pt x="115026" y="4393755"/>
                  </a:lnTo>
                  <a:lnTo>
                    <a:pt x="82408" y="4428892"/>
                  </a:lnTo>
                  <a:lnTo>
                    <a:pt x="49163" y="4463655"/>
                  </a:lnTo>
                  <a:lnTo>
                    <a:pt x="15290" y="4498035"/>
                  </a:lnTo>
                  <a:lnTo>
                    <a:pt x="0" y="4482731"/>
                  </a:lnTo>
                  <a:lnTo>
                    <a:pt x="33950" y="4448267"/>
                  </a:lnTo>
                  <a:lnTo>
                    <a:pt x="67267" y="4413417"/>
                  </a:lnTo>
                  <a:lnTo>
                    <a:pt x="99948" y="4378186"/>
                  </a:lnTo>
                  <a:lnTo>
                    <a:pt x="131995" y="4342584"/>
                  </a:lnTo>
                  <a:lnTo>
                    <a:pt x="163408" y="4306616"/>
                  </a:lnTo>
                  <a:lnTo>
                    <a:pt x="194186" y="4270290"/>
                  </a:lnTo>
                  <a:lnTo>
                    <a:pt x="224329" y="4233614"/>
                  </a:lnTo>
                  <a:lnTo>
                    <a:pt x="253837" y="4196595"/>
                  </a:lnTo>
                  <a:lnTo>
                    <a:pt x="282712" y="4159239"/>
                  </a:lnTo>
                  <a:lnTo>
                    <a:pt x="310951" y="4121556"/>
                  </a:lnTo>
                  <a:lnTo>
                    <a:pt x="338556" y="4083551"/>
                  </a:lnTo>
                  <a:lnTo>
                    <a:pt x="365526" y="4045232"/>
                  </a:lnTo>
                  <a:lnTo>
                    <a:pt x="391862" y="4006606"/>
                  </a:lnTo>
                  <a:lnTo>
                    <a:pt x="417563" y="3967681"/>
                  </a:lnTo>
                  <a:lnTo>
                    <a:pt x="442629" y="3928464"/>
                  </a:lnTo>
                  <a:lnTo>
                    <a:pt x="467061" y="3888962"/>
                  </a:lnTo>
                  <a:lnTo>
                    <a:pt x="490859" y="3849182"/>
                  </a:lnTo>
                  <a:lnTo>
                    <a:pt x="514021" y="3809133"/>
                  </a:lnTo>
                  <a:lnTo>
                    <a:pt x="536550" y="3768820"/>
                  </a:lnTo>
                  <a:lnTo>
                    <a:pt x="558443" y="3728252"/>
                  </a:lnTo>
                  <a:lnTo>
                    <a:pt x="579702" y="3687436"/>
                  </a:lnTo>
                  <a:lnTo>
                    <a:pt x="600326" y="3646379"/>
                  </a:lnTo>
                  <a:lnTo>
                    <a:pt x="620316" y="3605088"/>
                  </a:lnTo>
                  <a:lnTo>
                    <a:pt x="639671" y="3563571"/>
                  </a:lnTo>
                  <a:lnTo>
                    <a:pt x="658392" y="3521835"/>
                  </a:lnTo>
                  <a:lnTo>
                    <a:pt x="676478" y="3479887"/>
                  </a:lnTo>
                  <a:lnTo>
                    <a:pt x="693929" y="3437734"/>
                  </a:lnTo>
                  <a:lnTo>
                    <a:pt x="710746" y="3395385"/>
                  </a:lnTo>
                  <a:lnTo>
                    <a:pt x="726928" y="3352845"/>
                  </a:lnTo>
                  <a:lnTo>
                    <a:pt x="742476" y="3310123"/>
                  </a:lnTo>
                  <a:lnTo>
                    <a:pt x="757389" y="3267226"/>
                  </a:lnTo>
                  <a:lnTo>
                    <a:pt x="771667" y="3224161"/>
                  </a:lnTo>
                  <a:lnTo>
                    <a:pt x="785311" y="3180935"/>
                  </a:lnTo>
                  <a:lnTo>
                    <a:pt x="798320" y="3137556"/>
                  </a:lnTo>
                  <a:lnTo>
                    <a:pt x="810695" y="3094030"/>
                  </a:lnTo>
                  <a:lnTo>
                    <a:pt x="822435" y="3050366"/>
                  </a:lnTo>
                  <a:lnTo>
                    <a:pt x="833540" y="3006571"/>
                  </a:lnTo>
                  <a:lnTo>
                    <a:pt x="844011" y="2962652"/>
                  </a:lnTo>
                  <a:lnTo>
                    <a:pt x="853847" y="2918615"/>
                  </a:lnTo>
                  <a:lnTo>
                    <a:pt x="863049" y="2874469"/>
                  </a:lnTo>
                  <a:lnTo>
                    <a:pt x="871616" y="2830221"/>
                  </a:lnTo>
                  <a:lnTo>
                    <a:pt x="879548" y="2785878"/>
                  </a:lnTo>
                  <a:lnTo>
                    <a:pt x="886846" y="2741448"/>
                  </a:lnTo>
                  <a:lnTo>
                    <a:pt x="893509" y="2696937"/>
                  </a:lnTo>
                  <a:lnTo>
                    <a:pt x="899538" y="2652353"/>
                  </a:lnTo>
                  <a:lnTo>
                    <a:pt x="904932" y="2607703"/>
                  </a:lnTo>
                  <a:lnTo>
                    <a:pt x="909691" y="2562995"/>
                  </a:lnTo>
                  <a:lnTo>
                    <a:pt x="913816" y="2518235"/>
                  </a:lnTo>
                  <a:lnTo>
                    <a:pt x="917307" y="2473432"/>
                  </a:lnTo>
                  <a:lnTo>
                    <a:pt x="920162" y="2428593"/>
                  </a:lnTo>
                  <a:lnTo>
                    <a:pt x="922383" y="2383724"/>
                  </a:lnTo>
                  <a:lnTo>
                    <a:pt x="923970" y="2338833"/>
                  </a:lnTo>
                  <a:lnTo>
                    <a:pt x="924922" y="2293928"/>
                  </a:lnTo>
                  <a:lnTo>
                    <a:pt x="925239" y="2249016"/>
                  </a:lnTo>
                  <a:lnTo>
                    <a:pt x="924922" y="2204103"/>
                  </a:lnTo>
                  <a:lnTo>
                    <a:pt x="923970" y="2159198"/>
                  </a:lnTo>
                  <a:lnTo>
                    <a:pt x="922383" y="2114307"/>
                  </a:lnTo>
                  <a:lnTo>
                    <a:pt x="920162" y="2069438"/>
                  </a:lnTo>
                  <a:lnTo>
                    <a:pt x="917307" y="2024599"/>
                  </a:lnTo>
                  <a:lnTo>
                    <a:pt x="913816" y="1979795"/>
                  </a:lnTo>
                  <a:lnTo>
                    <a:pt x="909691" y="1935036"/>
                  </a:lnTo>
                  <a:lnTo>
                    <a:pt x="904932" y="1890328"/>
                  </a:lnTo>
                  <a:lnTo>
                    <a:pt x="899538" y="1845678"/>
                  </a:lnTo>
                  <a:lnTo>
                    <a:pt x="893509" y="1801094"/>
                  </a:lnTo>
                  <a:lnTo>
                    <a:pt x="886846" y="1756583"/>
                  </a:lnTo>
                  <a:lnTo>
                    <a:pt x="879548" y="1712152"/>
                  </a:lnTo>
                  <a:lnTo>
                    <a:pt x="871616" y="1667809"/>
                  </a:lnTo>
                  <a:lnTo>
                    <a:pt x="863049" y="1623561"/>
                  </a:lnTo>
                  <a:lnTo>
                    <a:pt x="853847" y="1579415"/>
                  </a:lnTo>
                  <a:lnTo>
                    <a:pt x="844011" y="1535379"/>
                  </a:lnTo>
                  <a:lnTo>
                    <a:pt x="833540" y="1491459"/>
                  </a:lnTo>
                  <a:lnTo>
                    <a:pt x="822435" y="1447664"/>
                  </a:lnTo>
                  <a:lnTo>
                    <a:pt x="810695" y="1403999"/>
                  </a:lnTo>
                  <a:lnTo>
                    <a:pt x="798320" y="1360474"/>
                  </a:lnTo>
                  <a:lnTo>
                    <a:pt x="785311" y="1317095"/>
                  </a:lnTo>
                  <a:lnTo>
                    <a:pt x="771667" y="1273869"/>
                  </a:lnTo>
                  <a:lnTo>
                    <a:pt x="757389" y="1230804"/>
                  </a:lnTo>
                  <a:lnTo>
                    <a:pt x="742476" y="1187906"/>
                  </a:lnTo>
                  <a:lnTo>
                    <a:pt x="726928" y="1145184"/>
                  </a:lnTo>
                  <a:lnTo>
                    <a:pt x="710746" y="1102644"/>
                  </a:lnTo>
                  <a:lnTo>
                    <a:pt x="693929" y="1060295"/>
                  </a:lnTo>
                  <a:lnTo>
                    <a:pt x="676478" y="1018142"/>
                  </a:lnTo>
                  <a:lnTo>
                    <a:pt x="658392" y="976194"/>
                  </a:lnTo>
                  <a:lnTo>
                    <a:pt x="639671" y="934457"/>
                  </a:lnTo>
                  <a:lnTo>
                    <a:pt x="620316" y="892940"/>
                  </a:lnTo>
                  <a:lnTo>
                    <a:pt x="600326" y="851649"/>
                  </a:lnTo>
                  <a:lnTo>
                    <a:pt x="579702" y="810591"/>
                  </a:lnTo>
                  <a:lnTo>
                    <a:pt x="558443" y="769775"/>
                  </a:lnTo>
                  <a:lnTo>
                    <a:pt x="536550" y="729207"/>
                  </a:lnTo>
                  <a:lnTo>
                    <a:pt x="514021" y="688894"/>
                  </a:lnTo>
                  <a:lnTo>
                    <a:pt x="490859" y="648844"/>
                  </a:lnTo>
                  <a:lnTo>
                    <a:pt x="467061" y="609065"/>
                  </a:lnTo>
                  <a:lnTo>
                    <a:pt x="442629" y="569562"/>
                  </a:lnTo>
                  <a:lnTo>
                    <a:pt x="417563" y="530345"/>
                  </a:lnTo>
                  <a:lnTo>
                    <a:pt x="391862" y="491420"/>
                  </a:lnTo>
                  <a:lnTo>
                    <a:pt x="365526" y="452794"/>
                  </a:lnTo>
                  <a:lnTo>
                    <a:pt x="338556" y="414474"/>
                  </a:lnTo>
                  <a:lnTo>
                    <a:pt x="310951" y="376469"/>
                  </a:lnTo>
                  <a:lnTo>
                    <a:pt x="282712" y="338785"/>
                  </a:lnTo>
                  <a:lnTo>
                    <a:pt x="253837" y="301429"/>
                  </a:lnTo>
                  <a:lnTo>
                    <a:pt x="224329" y="264410"/>
                  </a:lnTo>
                  <a:lnTo>
                    <a:pt x="194186" y="227733"/>
                  </a:lnTo>
                  <a:lnTo>
                    <a:pt x="163408" y="191407"/>
                  </a:lnTo>
                  <a:lnTo>
                    <a:pt x="131995" y="155439"/>
                  </a:lnTo>
                  <a:lnTo>
                    <a:pt x="99948" y="119836"/>
                  </a:lnTo>
                  <a:lnTo>
                    <a:pt x="67267" y="84605"/>
                  </a:lnTo>
                  <a:lnTo>
                    <a:pt x="33950" y="49754"/>
                  </a:lnTo>
                  <a:lnTo>
                    <a:pt x="0" y="15290"/>
                  </a:lnTo>
                  <a:lnTo>
                    <a:pt x="15290" y="0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3335" y="2173224"/>
              <a:ext cx="11130280" cy="727075"/>
            </a:xfrm>
            <a:custGeom>
              <a:avLst/>
              <a:gdLst/>
              <a:ahLst/>
              <a:cxnLst/>
              <a:rect l="l" t="t" r="r" b="b"/>
              <a:pathLst>
                <a:path w="11130280" h="727075">
                  <a:moveTo>
                    <a:pt x="11129772" y="0"/>
                  </a:moveTo>
                  <a:lnTo>
                    <a:pt x="0" y="0"/>
                  </a:lnTo>
                  <a:lnTo>
                    <a:pt x="0" y="726948"/>
                  </a:lnTo>
                  <a:lnTo>
                    <a:pt x="11129772" y="726948"/>
                  </a:lnTo>
                  <a:lnTo>
                    <a:pt x="11129772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3335" y="2173224"/>
              <a:ext cx="11130280" cy="727075"/>
            </a:xfrm>
            <a:custGeom>
              <a:avLst/>
              <a:gdLst/>
              <a:ahLst/>
              <a:cxnLst/>
              <a:rect l="l" t="t" r="r" b="b"/>
              <a:pathLst>
                <a:path w="11130280" h="727075">
                  <a:moveTo>
                    <a:pt x="0" y="0"/>
                  </a:moveTo>
                  <a:lnTo>
                    <a:pt x="11129772" y="0"/>
                  </a:lnTo>
                  <a:lnTo>
                    <a:pt x="11129772" y="726948"/>
                  </a:lnTo>
                  <a:lnTo>
                    <a:pt x="0" y="7269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9183" y="2083307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5" h="908685">
                  <a:moveTo>
                    <a:pt x="454152" y="0"/>
                  </a:moveTo>
                  <a:lnTo>
                    <a:pt x="407716" y="2344"/>
                  </a:lnTo>
                  <a:lnTo>
                    <a:pt x="362623" y="9226"/>
                  </a:lnTo>
                  <a:lnTo>
                    <a:pt x="319099" y="20417"/>
                  </a:lnTo>
                  <a:lnTo>
                    <a:pt x="277373" y="35688"/>
                  </a:lnTo>
                  <a:lnTo>
                    <a:pt x="237674" y="54812"/>
                  </a:lnTo>
                  <a:lnTo>
                    <a:pt x="200229" y="77561"/>
                  </a:lnTo>
                  <a:lnTo>
                    <a:pt x="165267" y="103705"/>
                  </a:lnTo>
                  <a:lnTo>
                    <a:pt x="133016" y="133016"/>
                  </a:lnTo>
                  <a:lnTo>
                    <a:pt x="103705" y="165267"/>
                  </a:lnTo>
                  <a:lnTo>
                    <a:pt x="77561" y="200229"/>
                  </a:lnTo>
                  <a:lnTo>
                    <a:pt x="54812" y="237674"/>
                  </a:lnTo>
                  <a:lnTo>
                    <a:pt x="35688" y="277373"/>
                  </a:lnTo>
                  <a:lnTo>
                    <a:pt x="20417" y="319099"/>
                  </a:lnTo>
                  <a:lnTo>
                    <a:pt x="9226" y="362623"/>
                  </a:lnTo>
                  <a:lnTo>
                    <a:pt x="2344" y="407716"/>
                  </a:lnTo>
                  <a:lnTo>
                    <a:pt x="0" y="454151"/>
                  </a:lnTo>
                  <a:lnTo>
                    <a:pt x="2344" y="500587"/>
                  </a:lnTo>
                  <a:lnTo>
                    <a:pt x="9226" y="545680"/>
                  </a:lnTo>
                  <a:lnTo>
                    <a:pt x="20417" y="589204"/>
                  </a:lnTo>
                  <a:lnTo>
                    <a:pt x="35688" y="630930"/>
                  </a:lnTo>
                  <a:lnTo>
                    <a:pt x="54812" y="670629"/>
                  </a:lnTo>
                  <a:lnTo>
                    <a:pt x="77561" y="708074"/>
                  </a:lnTo>
                  <a:lnTo>
                    <a:pt x="103705" y="743036"/>
                  </a:lnTo>
                  <a:lnTo>
                    <a:pt x="133016" y="775287"/>
                  </a:lnTo>
                  <a:lnTo>
                    <a:pt x="165267" y="804598"/>
                  </a:lnTo>
                  <a:lnTo>
                    <a:pt x="200229" y="830742"/>
                  </a:lnTo>
                  <a:lnTo>
                    <a:pt x="237674" y="853491"/>
                  </a:lnTo>
                  <a:lnTo>
                    <a:pt x="277373" y="872615"/>
                  </a:lnTo>
                  <a:lnTo>
                    <a:pt x="319099" y="887886"/>
                  </a:lnTo>
                  <a:lnTo>
                    <a:pt x="362623" y="899077"/>
                  </a:lnTo>
                  <a:lnTo>
                    <a:pt x="407716" y="905959"/>
                  </a:lnTo>
                  <a:lnTo>
                    <a:pt x="454152" y="908303"/>
                  </a:lnTo>
                  <a:lnTo>
                    <a:pt x="500587" y="905959"/>
                  </a:lnTo>
                  <a:lnTo>
                    <a:pt x="545680" y="899077"/>
                  </a:lnTo>
                  <a:lnTo>
                    <a:pt x="589204" y="887886"/>
                  </a:lnTo>
                  <a:lnTo>
                    <a:pt x="630930" y="872615"/>
                  </a:lnTo>
                  <a:lnTo>
                    <a:pt x="670629" y="853491"/>
                  </a:lnTo>
                  <a:lnTo>
                    <a:pt x="708074" y="830742"/>
                  </a:lnTo>
                  <a:lnTo>
                    <a:pt x="743036" y="804598"/>
                  </a:lnTo>
                  <a:lnTo>
                    <a:pt x="775287" y="775287"/>
                  </a:lnTo>
                  <a:lnTo>
                    <a:pt x="804598" y="743036"/>
                  </a:lnTo>
                  <a:lnTo>
                    <a:pt x="830742" y="708074"/>
                  </a:lnTo>
                  <a:lnTo>
                    <a:pt x="853491" y="670629"/>
                  </a:lnTo>
                  <a:lnTo>
                    <a:pt x="872615" y="630930"/>
                  </a:lnTo>
                  <a:lnTo>
                    <a:pt x="887886" y="589204"/>
                  </a:lnTo>
                  <a:lnTo>
                    <a:pt x="899077" y="545680"/>
                  </a:lnTo>
                  <a:lnTo>
                    <a:pt x="905959" y="500587"/>
                  </a:lnTo>
                  <a:lnTo>
                    <a:pt x="908304" y="454151"/>
                  </a:lnTo>
                  <a:lnTo>
                    <a:pt x="905959" y="407716"/>
                  </a:lnTo>
                  <a:lnTo>
                    <a:pt x="899077" y="362623"/>
                  </a:lnTo>
                  <a:lnTo>
                    <a:pt x="887886" y="319099"/>
                  </a:lnTo>
                  <a:lnTo>
                    <a:pt x="872615" y="277373"/>
                  </a:lnTo>
                  <a:lnTo>
                    <a:pt x="853491" y="237674"/>
                  </a:lnTo>
                  <a:lnTo>
                    <a:pt x="830742" y="200229"/>
                  </a:lnTo>
                  <a:lnTo>
                    <a:pt x="804598" y="165267"/>
                  </a:lnTo>
                  <a:lnTo>
                    <a:pt x="775287" y="133016"/>
                  </a:lnTo>
                  <a:lnTo>
                    <a:pt x="743036" y="103705"/>
                  </a:lnTo>
                  <a:lnTo>
                    <a:pt x="708074" y="77561"/>
                  </a:lnTo>
                  <a:lnTo>
                    <a:pt x="670629" y="54812"/>
                  </a:lnTo>
                  <a:lnTo>
                    <a:pt x="630930" y="35688"/>
                  </a:lnTo>
                  <a:lnTo>
                    <a:pt x="589204" y="20417"/>
                  </a:lnTo>
                  <a:lnTo>
                    <a:pt x="545680" y="9226"/>
                  </a:lnTo>
                  <a:lnTo>
                    <a:pt x="500587" y="2344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9183" y="2083307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5" h="908685">
                  <a:moveTo>
                    <a:pt x="0" y="454151"/>
                  </a:moveTo>
                  <a:lnTo>
                    <a:pt x="2344" y="407716"/>
                  </a:lnTo>
                  <a:lnTo>
                    <a:pt x="9226" y="362623"/>
                  </a:lnTo>
                  <a:lnTo>
                    <a:pt x="20417" y="319099"/>
                  </a:lnTo>
                  <a:lnTo>
                    <a:pt x="35688" y="277373"/>
                  </a:lnTo>
                  <a:lnTo>
                    <a:pt x="54812" y="237674"/>
                  </a:lnTo>
                  <a:lnTo>
                    <a:pt x="77561" y="200229"/>
                  </a:lnTo>
                  <a:lnTo>
                    <a:pt x="103705" y="165267"/>
                  </a:lnTo>
                  <a:lnTo>
                    <a:pt x="133016" y="133016"/>
                  </a:lnTo>
                  <a:lnTo>
                    <a:pt x="165267" y="103705"/>
                  </a:lnTo>
                  <a:lnTo>
                    <a:pt x="200229" y="77561"/>
                  </a:lnTo>
                  <a:lnTo>
                    <a:pt x="237674" y="54812"/>
                  </a:lnTo>
                  <a:lnTo>
                    <a:pt x="277373" y="35688"/>
                  </a:lnTo>
                  <a:lnTo>
                    <a:pt x="319099" y="20417"/>
                  </a:lnTo>
                  <a:lnTo>
                    <a:pt x="362623" y="9226"/>
                  </a:lnTo>
                  <a:lnTo>
                    <a:pt x="407716" y="2344"/>
                  </a:lnTo>
                  <a:lnTo>
                    <a:pt x="454152" y="0"/>
                  </a:lnTo>
                  <a:lnTo>
                    <a:pt x="500587" y="2344"/>
                  </a:lnTo>
                  <a:lnTo>
                    <a:pt x="545680" y="9226"/>
                  </a:lnTo>
                  <a:lnTo>
                    <a:pt x="589204" y="20417"/>
                  </a:lnTo>
                  <a:lnTo>
                    <a:pt x="630930" y="35688"/>
                  </a:lnTo>
                  <a:lnTo>
                    <a:pt x="670629" y="54812"/>
                  </a:lnTo>
                  <a:lnTo>
                    <a:pt x="708074" y="77561"/>
                  </a:lnTo>
                  <a:lnTo>
                    <a:pt x="743036" y="103705"/>
                  </a:lnTo>
                  <a:lnTo>
                    <a:pt x="775287" y="133016"/>
                  </a:lnTo>
                  <a:lnTo>
                    <a:pt x="804598" y="165267"/>
                  </a:lnTo>
                  <a:lnTo>
                    <a:pt x="830742" y="200229"/>
                  </a:lnTo>
                  <a:lnTo>
                    <a:pt x="853491" y="237674"/>
                  </a:lnTo>
                  <a:lnTo>
                    <a:pt x="872615" y="277373"/>
                  </a:lnTo>
                  <a:lnTo>
                    <a:pt x="887886" y="319099"/>
                  </a:lnTo>
                  <a:lnTo>
                    <a:pt x="899077" y="362623"/>
                  </a:lnTo>
                  <a:lnTo>
                    <a:pt x="905959" y="407716"/>
                  </a:lnTo>
                  <a:lnTo>
                    <a:pt x="908304" y="454151"/>
                  </a:lnTo>
                  <a:lnTo>
                    <a:pt x="905959" y="500587"/>
                  </a:lnTo>
                  <a:lnTo>
                    <a:pt x="899077" y="545680"/>
                  </a:lnTo>
                  <a:lnTo>
                    <a:pt x="887886" y="589204"/>
                  </a:lnTo>
                  <a:lnTo>
                    <a:pt x="872615" y="630930"/>
                  </a:lnTo>
                  <a:lnTo>
                    <a:pt x="853491" y="670629"/>
                  </a:lnTo>
                  <a:lnTo>
                    <a:pt x="830742" y="708074"/>
                  </a:lnTo>
                  <a:lnTo>
                    <a:pt x="804598" y="743036"/>
                  </a:lnTo>
                  <a:lnTo>
                    <a:pt x="775287" y="775287"/>
                  </a:lnTo>
                  <a:lnTo>
                    <a:pt x="743036" y="804598"/>
                  </a:lnTo>
                  <a:lnTo>
                    <a:pt x="708074" y="830742"/>
                  </a:lnTo>
                  <a:lnTo>
                    <a:pt x="670629" y="853491"/>
                  </a:lnTo>
                  <a:lnTo>
                    <a:pt x="630930" y="872615"/>
                  </a:lnTo>
                  <a:lnTo>
                    <a:pt x="589204" y="887886"/>
                  </a:lnTo>
                  <a:lnTo>
                    <a:pt x="545680" y="899077"/>
                  </a:lnTo>
                  <a:lnTo>
                    <a:pt x="500587" y="905959"/>
                  </a:lnTo>
                  <a:lnTo>
                    <a:pt x="454152" y="908303"/>
                  </a:lnTo>
                  <a:lnTo>
                    <a:pt x="407716" y="905959"/>
                  </a:lnTo>
                  <a:lnTo>
                    <a:pt x="362623" y="899077"/>
                  </a:lnTo>
                  <a:lnTo>
                    <a:pt x="319099" y="887886"/>
                  </a:lnTo>
                  <a:lnTo>
                    <a:pt x="277373" y="872615"/>
                  </a:lnTo>
                  <a:lnTo>
                    <a:pt x="237674" y="853491"/>
                  </a:lnTo>
                  <a:lnTo>
                    <a:pt x="200229" y="830742"/>
                  </a:lnTo>
                  <a:lnTo>
                    <a:pt x="165267" y="804598"/>
                  </a:lnTo>
                  <a:lnTo>
                    <a:pt x="133016" y="775287"/>
                  </a:lnTo>
                  <a:lnTo>
                    <a:pt x="103705" y="743036"/>
                  </a:lnTo>
                  <a:lnTo>
                    <a:pt x="77561" y="708074"/>
                  </a:lnTo>
                  <a:lnTo>
                    <a:pt x="54812" y="670629"/>
                  </a:lnTo>
                  <a:lnTo>
                    <a:pt x="35688" y="630930"/>
                  </a:lnTo>
                  <a:lnTo>
                    <a:pt x="20417" y="589204"/>
                  </a:lnTo>
                  <a:lnTo>
                    <a:pt x="9226" y="545680"/>
                  </a:lnTo>
                  <a:lnTo>
                    <a:pt x="2344" y="500587"/>
                  </a:lnTo>
                  <a:lnTo>
                    <a:pt x="0" y="454151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0912" y="3264408"/>
              <a:ext cx="10712450" cy="727075"/>
            </a:xfrm>
            <a:custGeom>
              <a:avLst/>
              <a:gdLst/>
              <a:ahLst/>
              <a:cxnLst/>
              <a:rect l="l" t="t" r="r" b="b"/>
              <a:pathLst>
                <a:path w="10712450" h="727075">
                  <a:moveTo>
                    <a:pt x="10712196" y="0"/>
                  </a:moveTo>
                  <a:lnTo>
                    <a:pt x="0" y="0"/>
                  </a:lnTo>
                  <a:lnTo>
                    <a:pt x="0" y="726948"/>
                  </a:lnTo>
                  <a:lnTo>
                    <a:pt x="10712196" y="726948"/>
                  </a:lnTo>
                  <a:lnTo>
                    <a:pt x="10712196" y="0"/>
                  </a:lnTo>
                  <a:close/>
                </a:path>
              </a:pathLst>
            </a:custGeom>
            <a:solidFill>
              <a:srgbClr val="9043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00912" y="3264408"/>
              <a:ext cx="10712450" cy="727075"/>
            </a:xfrm>
            <a:custGeom>
              <a:avLst/>
              <a:gdLst/>
              <a:ahLst/>
              <a:cxnLst/>
              <a:rect l="l" t="t" r="r" b="b"/>
              <a:pathLst>
                <a:path w="10712450" h="727075">
                  <a:moveTo>
                    <a:pt x="0" y="0"/>
                  </a:moveTo>
                  <a:lnTo>
                    <a:pt x="10712196" y="0"/>
                  </a:lnTo>
                  <a:lnTo>
                    <a:pt x="10712196" y="726948"/>
                  </a:lnTo>
                  <a:lnTo>
                    <a:pt x="0" y="7269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5235" y="3172967"/>
              <a:ext cx="909955" cy="908685"/>
            </a:xfrm>
            <a:custGeom>
              <a:avLst/>
              <a:gdLst/>
              <a:ahLst/>
              <a:cxnLst/>
              <a:rect l="l" t="t" r="r" b="b"/>
              <a:pathLst>
                <a:path w="909955" h="908685">
                  <a:moveTo>
                    <a:pt x="454914" y="0"/>
                  </a:moveTo>
                  <a:lnTo>
                    <a:pt x="408401" y="2344"/>
                  </a:lnTo>
                  <a:lnTo>
                    <a:pt x="363232" y="9226"/>
                  </a:lnTo>
                  <a:lnTo>
                    <a:pt x="319635" y="20417"/>
                  </a:lnTo>
                  <a:lnTo>
                    <a:pt x="277840" y="35688"/>
                  </a:lnTo>
                  <a:lnTo>
                    <a:pt x="238074" y="54812"/>
                  </a:lnTo>
                  <a:lnTo>
                    <a:pt x="200566" y="77561"/>
                  </a:lnTo>
                  <a:lnTo>
                    <a:pt x="165545" y="103705"/>
                  </a:lnTo>
                  <a:lnTo>
                    <a:pt x="133240" y="133016"/>
                  </a:lnTo>
                  <a:lnTo>
                    <a:pt x="103879" y="165267"/>
                  </a:lnTo>
                  <a:lnTo>
                    <a:pt x="77691" y="200229"/>
                  </a:lnTo>
                  <a:lnTo>
                    <a:pt x="54905" y="237674"/>
                  </a:lnTo>
                  <a:lnTo>
                    <a:pt x="35749" y="277373"/>
                  </a:lnTo>
                  <a:lnTo>
                    <a:pt x="20451" y="319099"/>
                  </a:lnTo>
                  <a:lnTo>
                    <a:pt x="9242" y="362623"/>
                  </a:lnTo>
                  <a:lnTo>
                    <a:pt x="2348" y="407716"/>
                  </a:lnTo>
                  <a:lnTo>
                    <a:pt x="0" y="454152"/>
                  </a:lnTo>
                  <a:lnTo>
                    <a:pt x="2348" y="500587"/>
                  </a:lnTo>
                  <a:lnTo>
                    <a:pt x="9242" y="545680"/>
                  </a:lnTo>
                  <a:lnTo>
                    <a:pt x="20451" y="589204"/>
                  </a:lnTo>
                  <a:lnTo>
                    <a:pt x="35749" y="630930"/>
                  </a:lnTo>
                  <a:lnTo>
                    <a:pt x="54905" y="670629"/>
                  </a:lnTo>
                  <a:lnTo>
                    <a:pt x="77691" y="708074"/>
                  </a:lnTo>
                  <a:lnTo>
                    <a:pt x="103879" y="743036"/>
                  </a:lnTo>
                  <a:lnTo>
                    <a:pt x="133240" y="775287"/>
                  </a:lnTo>
                  <a:lnTo>
                    <a:pt x="165545" y="804598"/>
                  </a:lnTo>
                  <a:lnTo>
                    <a:pt x="200566" y="830742"/>
                  </a:lnTo>
                  <a:lnTo>
                    <a:pt x="238074" y="853491"/>
                  </a:lnTo>
                  <a:lnTo>
                    <a:pt x="277840" y="872615"/>
                  </a:lnTo>
                  <a:lnTo>
                    <a:pt x="319635" y="887886"/>
                  </a:lnTo>
                  <a:lnTo>
                    <a:pt x="363232" y="899077"/>
                  </a:lnTo>
                  <a:lnTo>
                    <a:pt x="408401" y="905959"/>
                  </a:lnTo>
                  <a:lnTo>
                    <a:pt x="454914" y="908304"/>
                  </a:lnTo>
                  <a:lnTo>
                    <a:pt x="501426" y="905959"/>
                  </a:lnTo>
                  <a:lnTo>
                    <a:pt x="546595" y="899077"/>
                  </a:lnTo>
                  <a:lnTo>
                    <a:pt x="590192" y="887886"/>
                  </a:lnTo>
                  <a:lnTo>
                    <a:pt x="631987" y="872615"/>
                  </a:lnTo>
                  <a:lnTo>
                    <a:pt x="671753" y="853491"/>
                  </a:lnTo>
                  <a:lnTo>
                    <a:pt x="709261" y="830742"/>
                  </a:lnTo>
                  <a:lnTo>
                    <a:pt x="744282" y="804598"/>
                  </a:lnTo>
                  <a:lnTo>
                    <a:pt x="776587" y="775287"/>
                  </a:lnTo>
                  <a:lnTo>
                    <a:pt x="805948" y="743036"/>
                  </a:lnTo>
                  <a:lnTo>
                    <a:pt x="832136" y="708074"/>
                  </a:lnTo>
                  <a:lnTo>
                    <a:pt x="854922" y="670629"/>
                  </a:lnTo>
                  <a:lnTo>
                    <a:pt x="874078" y="630930"/>
                  </a:lnTo>
                  <a:lnTo>
                    <a:pt x="889376" y="589204"/>
                  </a:lnTo>
                  <a:lnTo>
                    <a:pt x="900585" y="545680"/>
                  </a:lnTo>
                  <a:lnTo>
                    <a:pt x="907479" y="500587"/>
                  </a:lnTo>
                  <a:lnTo>
                    <a:pt x="909828" y="454152"/>
                  </a:lnTo>
                  <a:lnTo>
                    <a:pt x="907479" y="407716"/>
                  </a:lnTo>
                  <a:lnTo>
                    <a:pt x="900585" y="362623"/>
                  </a:lnTo>
                  <a:lnTo>
                    <a:pt x="889376" y="319099"/>
                  </a:lnTo>
                  <a:lnTo>
                    <a:pt x="874078" y="277373"/>
                  </a:lnTo>
                  <a:lnTo>
                    <a:pt x="854922" y="237674"/>
                  </a:lnTo>
                  <a:lnTo>
                    <a:pt x="832136" y="200229"/>
                  </a:lnTo>
                  <a:lnTo>
                    <a:pt x="805948" y="165267"/>
                  </a:lnTo>
                  <a:lnTo>
                    <a:pt x="776587" y="133016"/>
                  </a:lnTo>
                  <a:lnTo>
                    <a:pt x="744282" y="103705"/>
                  </a:lnTo>
                  <a:lnTo>
                    <a:pt x="709261" y="77561"/>
                  </a:lnTo>
                  <a:lnTo>
                    <a:pt x="671753" y="54812"/>
                  </a:lnTo>
                  <a:lnTo>
                    <a:pt x="631987" y="35688"/>
                  </a:lnTo>
                  <a:lnTo>
                    <a:pt x="590192" y="20417"/>
                  </a:lnTo>
                  <a:lnTo>
                    <a:pt x="546595" y="9226"/>
                  </a:lnTo>
                  <a:lnTo>
                    <a:pt x="501426" y="2344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5235" y="3172967"/>
              <a:ext cx="909955" cy="908685"/>
            </a:xfrm>
            <a:custGeom>
              <a:avLst/>
              <a:gdLst/>
              <a:ahLst/>
              <a:cxnLst/>
              <a:rect l="l" t="t" r="r" b="b"/>
              <a:pathLst>
                <a:path w="909955" h="908685">
                  <a:moveTo>
                    <a:pt x="0" y="454152"/>
                  </a:moveTo>
                  <a:lnTo>
                    <a:pt x="2348" y="407716"/>
                  </a:lnTo>
                  <a:lnTo>
                    <a:pt x="9242" y="362623"/>
                  </a:lnTo>
                  <a:lnTo>
                    <a:pt x="20451" y="319099"/>
                  </a:lnTo>
                  <a:lnTo>
                    <a:pt x="35749" y="277373"/>
                  </a:lnTo>
                  <a:lnTo>
                    <a:pt x="54905" y="237674"/>
                  </a:lnTo>
                  <a:lnTo>
                    <a:pt x="77691" y="200229"/>
                  </a:lnTo>
                  <a:lnTo>
                    <a:pt x="103879" y="165267"/>
                  </a:lnTo>
                  <a:lnTo>
                    <a:pt x="133240" y="133016"/>
                  </a:lnTo>
                  <a:lnTo>
                    <a:pt x="165545" y="103705"/>
                  </a:lnTo>
                  <a:lnTo>
                    <a:pt x="200566" y="77561"/>
                  </a:lnTo>
                  <a:lnTo>
                    <a:pt x="238074" y="54812"/>
                  </a:lnTo>
                  <a:lnTo>
                    <a:pt x="277840" y="35688"/>
                  </a:lnTo>
                  <a:lnTo>
                    <a:pt x="319635" y="20417"/>
                  </a:lnTo>
                  <a:lnTo>
                    <a:pt x="363232" y="9226"/>
                  </a:lnTo>
                  <a:lnTo>
                    <a:pt x="408401" y="2344"/>
                  </a:lnTo>
                  <a:lnTo>
                    <a:pt x="454914" y="0"/>
                  </a:lnTo>
                  <a:lnTo>
                    <a:pt x="501426" y="2344"/>
                  </a:lnTo>
                  <a:lnTo>
                    <a:pt x="546595" y="9226"/>
                  </a:lnTo>
                  <a:lnTo>
                    <a:pt x="590192" y="20417"/>
                  </a:lnTo>
                  <a:lnTo>
                    <a:pt x="631987" y="35688"/>
                  </a:lnTo>
                  <a:lnTo>
                    <a:pt x="671753" y="54812"/>
                  </a:lnTo>
                  <a:lnTo>
                    <a:pt x="709261" y="77561"/>
                  </a:lnTo>
                  <a:lnTo>
                    <a:pt x="744282" y="103705"/>
                  </a:lnTo>
                  <a:lnTo>
                    <a:pt x="776587" y="133016"/>
                  </a:lnTo>
                  <a:lnTo>
                    <a:pt x="805948" y="165267"/>
                  </a:lnTo>
                  <a:lnTo>
                    <a:pt x="832136" y="200229"/>
                  </a:lnTo>
                  <a:lnTo>
                    <a:pt x="854922" y="237674"/>
                  </a:lnTo>
                  <a:lnTo>
                    <a:pt x="874078" y="277373"/>
                  </a:lnTo>
                  <a:lnTo>
                    <a:pt x="889376" y="319099"/>
                  </a:lnTo>
                  <a:lnTo>
                    <a:pt x="900585" y="362623"/>
                  </a:lnTo>
                  <a:lnTo>
                    <a:pt x="907479" y="407716"/>
                  </a:lnTo>
                  <a:lnTo>
                    <a:pt x="909828" y="454152"/>
                  </a:lnTo>
                  <a:lnTo>
                    <a:pt x="907479" y="500587"/>
                  </a:lnTo>
                  <a:lnTo>
                    <a:pt x="900585" y="545680"/>
                  </a:lnTo>
                  <a:lnTo>
                    <a:pt x="889376" y="589204"/>
                  </a:lnTo>
                  <a:lnTo>
                    <a:pt x="874078" y="630930"/>
                  </a:lnTo>
                  <a:lnTo>
                    <a:pt x="854922" y="670629"/>
                  </a:lnTo>
                  <a:lnTo>
                    <a:pt x="832136" y="708074"/>
                  </a:lnTo>
                  <a:lnTo>
                    <a:pt x="805948" y="743036"/>
                  </a:lnTo>
                  <a:lnTo>
                    <a:pt x="776587" y="775287"/>
                  </a:lnTo>
                  <a:lnTo>
                    <a:pt x="744282" y="804598"/>
                  </a:lnTo>
                  <a:lnTo>
                    <a:pt x="709261" y="830742"/>
                  </a:lnTo>
                  <a:lnTo>
                    <a:pt x="671753" y="853491"/>
                  </a:lnTo>
                  <a:lnTo>
                    <a:pt x="631987" y="872615"/>
                  </a:lnTo>
                  <a:lnTo>
                    <a:pt x="590192" y="887886"/>
                  </a:lnTo>
                  <a:lnTo>
                    <a:pt x="546595" y="899077"/>
                  </a:lnTo>
                  <a:lnTo>
                    <a:pt x="501426" y="905959"/>
                  </a:lnTo>
                  <a:lnTo>
                    <a:pt x="454914" y="908304"/>
                  </a:lnTo>
                  <a:lnTo>
                    <a:pt x="408401" y="905959"/>
                  </a:lnTo>
                  <a:lnTo>
                    <a:pt x="363232" y="899077"/>
                  </a:lnTo>
                  <a:lnTo>
                    <a:pt x="319635" y="887886"/>
                  </a:lnTo>
                  <a:lnTo>
                    <a:pt x="277840" y="872615"/>
                  </a:lnTo>
                  <a:lnTo>
                    <a:pt x="238074" y="853491"/>
                  </a:lnTo>
                  <a:lnTo>
                    <a:pt x="200566" y="830742"/>
                  </a:lnTo>
                  <a:lnTo>
                    <a:pt x="165545" y="804598"/>
                  </a:lnTo>
                  <a:lnTo>
                    <a:pt x="133240" y="775287"/>
                  </a:lnTo>
                  <a:lnTo>
                    <a:pt x="103879" y="743036"/>
                  </a:lnTo>
                  <a:lnTo>
                    <a:pt x="77691" y="708074"/>
                  </a:lnTo>
                  <a:lnTo>
                    <a:pt x="54905" y="670629"/>
                  </a:lnTo>
                  <a:lnTo>
                    <a:pt x="35749" y="630930"/>
                  </a:lnTo>
                  <a:lnTo>
                    <a:pt x="20451" y="589204"/>
                  </a:lnTo>
                  <a:lnTo>
                    <a:pt x="9242" y="545680"/>
                  </a:lnTo>
                  <a:lnTo>
                    <a:pt x="2348" y="500587"/>
                  </a:lnTo>
                  <a:lnTo>
                    <a:pt x="0" y="454152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0912" y="4354067"/>
              <a:ext cx="10712450" cy="727075"/>
            </a:xfrm>
            <a:custGeom>
              <a:avLst/>
              <a:gdLst/>
              <a:ahLst/>
              <a:cxnLst/>
              <a:rect l="l" t="t" r="r" b="b"/>
              <a:pathLst>
                <a:path w="10712450" h="727075">
                  <a:moveTo>
                    <a:pt x="10712196" y="0"/>
                  </a:moveTo>
                  <a:lnTo>
                    <a:pt x="0" y="0"/>
                  </a:lnTo>
                  <a:lnTo>
                    <a:pt x="0" y="726947"/>
                  </a:lnTo>
                  <a:lnTo>
                    <a:pt x="10712196" y="726947"/>
                  </a:lnTo>
                  <a:lnTo>
                    <a:pt x="10712196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0912" y="4354067"/>
              <a:ext cx="10712450" cy="727075"/>
            </a:xfrm>
            <a:custGeom>
              <a:avLst/>
              <a:gdLst/>
              <a:ahLst/>
              <a:cxnLst/>
              <a:rect l="l" t="t" r="r" b="b"/>
              <a:pathLst>
                <a:path w="10712450" h="727075">
                  <a:moveTo>
                    <a:pt x="0" y="0"/>
                  </a:moveTo>
                  <a:lnTo>
                    <a:pt x="10712196" y="0"/>
                  </a:lnTo>
                  <a:lnTo>
                    <a:pt x="10712196" y="726947"/>
                  </a:lnTo>
                  <a:lnTo>
                    <a:pt x="0" y="72694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5235" y="4264151"/>
              <a:ext cx="909955" cy="908685"/>
            </a:xfrm>
            <a:custGeom>
              <a:avLst/>
              <a:gdLst/>
              <a:ahLst/>
              <a:cxnLst/>
              <a:rect l="l" t="t" r="r" b="b"/>
              <a:pathLst>
                <a:path w="909955" h="908685">
                  <a:moveTo>
                    <a:pt x="454914" y="0"/>
                  </a:moveTo>
                  <a:lnTo>
                    <a:pt x="408401" y="2344"/>
                  </a:lnTo>
                  <a:lnTo>
                    <a:pt x="363232" y="9226"/>
                  </a:lnTo>
                  <a:lnTo>
                    <a:pt x="319635" y="20417"/>
                  </a:lnTo>
                  <a:lnTo>
                    <a:pt x="277840" y="35688"/>
                  </a:lnTo>
                  <a:lnTo>
                    <a:pt x="238074" y="54812"/>
                  </a:lnTo>
                  <a:lnTo>
                    <a:pt x="200566" y="77561"/>
                  </a:lnTo>
                  <a:lnTo>
                    <a:pt x="165545" y="103705"/>
                  </a:lnTo>
                  <a:lnTo>
                    <a:pt x="133240" y="133016"/>
                  </a:lnTo>
                  <a:lnTo>
                    <a:pt x="103879" y="165267"/>
                  </a:lnTo>
                  <a:lnTo>
                    <a:pt x="77691" y="200229"/>
                  </a:lnTo>
                  <a:lnTo>
                    <a:pt x="54905" y="237674"/>
                  </a:lnTo>
                  <a:lnTo>
                    <a:pt x="35749" y="277373"/>
                  </a:lnTo>
                  <a:lnTo>
                    <a:pt x="20451" y="319099"/>
                  </a:lnTo>
                  <a:lnTo>
                    <a:pt x="9242" y="362623"/>
                  </a:lnTo>
                  <a:lnTo>
                    <a:pt x="2348" y="407716"/>
                  </a:lnTo>
                  <a:lnTo>
                    <a:pt x="0" y="454152"/>
                  </a:lnTo>
                  <a:lnTo>
                    <a:pt x="2348" y="500587"/>
                  </a:lnTo>
                  <a:lnTo>
                    <a:pt x="9242" y="545680"/>
                  </a:lnTo>
                  <a:lnTo>
                    <a:pt x="20451" y="589204"/>
                  </a:lnTo>
                  <a:lnTo>
                    <a:pt x="35749" y="630930"/>
                  </a:lnTo>
                  <a:lnTo>
                    <a:pt x="54905" y="670629"/>
                  </a:lnTo>
                  <a:lnTo>
                    <a:pt x="77691" y="708074"/>
                  </a:lnTo>
                  <a:lnTo>
                    <a:pt x="103879" y="743036"/>
                  </a:lnTo>
                  <a:lnTo>
                    <a:pt x="133240" y="775287"/>
                  </a:lnTo>
                  <a:lnTo>
                    <a:pt x="165545" y="804598"/>
                  </a:lnTo>
                  <a:lnTo>
                    <a:pt x="200566" y="830742"/>
                  </a:lnTo>
                  <a:lnTo>
                    <a:pt x="238074" y="853491"/>
                  </a:lnTo>
                  <a:lnTo>
                    <a:pt x="277840" y="872615"/>
                  </a:lnTo>
                  <a:lnTo>
                    <a:pt x="319635" y="887886"/>
                  </a:lnTo>
                  <a:lnTo>
                    <a:pt x="363232" y="899077"/>
                  </a:lnTo>
                  <a:lnTo>
                    <a:pt x="408401" y="905959"/>
                  </a:lnTo>
                  <a:lnTo>
                    <a:pt x="454914" y="908304"/>
                  </a:lnTo>
                  <a:lnTo>
                    <a:pt x="501426" y="905959"/>
                  </a:lnTo>
                  <a:lnTo>
                    <a:pt x="546595" y="899077"/>
                  </a:lnTo>
                  <a:lnTo>
                    <a:pt x="590192" y="887886"/>
                  </a:lnTo>
                  <a:lnTo>
                    <a:pt x="631987" y="872615"/>
                  </a:lnTo>
                  <a:lnTo>
                    <a:pt x="671753" y="853491"/>
                  </a:lnTo>
                  <a:lnTo>
                    <a:pt x="709261" y="830742"/>
                  </a:lnTo>
                  <a:lnTo>
                    <a:pt x="744282" y="804598"/>
                  </a:lnTo>
                  <a:lnTo>
                    <a:pt x="776587" y="775287"/>
                  </a:lnTo>
                  <a:lnTo>
                    <a:pt x="805948" y="743036"/>
                  </a:lnTo>
                  <a:lnTo>
                    <a:pt x="832136" y="708074"/>
                  </a:lnTo>
                  <a:lnTo>
                    <a:pt x="854922" y="670629"/>
                  </a:lnTo>
                  <a:lnTo>
                    <a:pt x="874078" y="630930"/>
                  </a:lnTo>
                  <a:lnTo>
                    <a:pt x="889376" y="589204"/>
                  </a:lnTo>
                  <a:lnTo>
                    <a:pt x="900585" y="545680"/>
                  </a:lnTo>
                  <a:lnTo>
                    <a:pt x="907479" y="500587"/>
                  </a:lnTo>
                  <a:lnTo>
                    <a:pt x="909828" y="454152"/>
                  </a:lnTo>
                  <a:lnTo>
                    <a:pt x="907479" y="407716"/>
                  </a:lnTo>
                  <a:lnTo>
                    <a:pt x="900585" y="362623"/>
                  </a:lnTo>
                  <a:lnTo>
                    <a:pt x="889376" y="319099"/>
                  </a:lnTo>
                  <a:lnTo>
                    <a:pt x="874078" y="277373"/>
                  </a:lnTo>
                  <a:lnTo>
                    <a:pt x="854922" y="237674"/>
                  </a:lnTo>
                  <a:lnTo>
                    <a:pt x="832136" y="200229"/>
                  </a:lnTo>
                  <a:lnTo>
                    <a:pt x="805948" y="165267"/>
                  </a:lnTo>
                  <a:lnTo>
                    <a:pt x="776587" y="133016"/>
                  </a:lnTo>
                  <a:lnTo>
                    <a:pt x="744282" y="103705"/>
                  </a:lnTo>
                  <a:lnTo>
                    <a:pt x="709261" y="77561"/>
                  </a:lnTo>
                  <a:lnTo>
                    <a:pt x="671753" y="54812"/>
                  </a:lnTo>
                  <a:lnTo>
                    <a:pt x="631987" y="35688"/>
                  </a:lnTo>
                  <a:lnTo>
                    <a:pt x="590192" y="20417"/>
                  </a:lnTo>
                  <a:lnTo>
                    <a:pt x="546595" y="9226"/>
                  </a:lnTo>
                  <a:lnTo>
                    <a:pt x="501426" y="2344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5235" y="4264151"/>
              <a:ext cx="909955" cy="908685"/>
            </a:xfrm>
            <a:custGeom>
              <a:avLst/>
              <a:gdLst/>
              <a:ahLst/>
              <a:cxnLst/>
              <a:rect l="l" t="t" r="r" b="b"/>
              <a:pathLst>
                <a:path w="909955" h="908685">
                  <a:moveTo>
                    <a:pt x="0" y="454152"/>
                  </a:moveTo>
                  <a:lnTo>
                    <a:pt x="2348" y="407716"/>
                  </a:lnTo>
                  <a:lnTo>
                    <a:pt x="9242" y="362623"/>
                  </a:lnTo>
                  <a:lnTo>
                    <a:pt x="20451" y="319099"/>
                  </a:lnTo>
                  <a:lnTo>
                    <a:pt x="35749" y="277373"/>
                  </a:lnTo>
                  <a:lnTo>
                    <a:pt x="54905" y="237674"/>
                  </a:lnTo>
                  <a:lnTo>
                    <a:pt x="77691" y="200229"/>
                  </a:lnTo>
                  <a:lnTo>
                    <a:pt x="103879" y="165267"/>
                  </a:lnTo>
                  <a:lnTo>
                    <a:pt x="133240" y="133016"/>
                  </a:lnTo>
                  <a:lnTo>
                    <a:pt x="165545" y="103705"/>
                  </a:lnTo>
                  <a:lnTo>
                    <a:pt x="200566" y="77561"/>
                  </a:lnTo>
                  <a:lnTo>
                    <a:pt x="238074" y="54812"/>
                  </a:lnTo>
                  <a:lnTo>
                    <a:pt x="277840" y="35688"/>
                  </a:lnTo>
                  <a:lnTo>
                    <a:pt x="319635" y="20417"/>
                  </a:lnTo>
                  <a:lnTo>
                    <a:pt x="363232" y="9226"/>
                  </a:lnTo>
                  <a:lnTo>
                    <a:pt x="408401" y="2344"/>
                  </a:lnTo>
                  <a:lnTo>
                    <a:pt x="454914" y="0"/>
                  </a:lnTo>
                  <a:lnTo>
                    <a:pt x="501426" y="2344"/>
                  </a:lnTo>
                  <a:lnTo>
                    <a:pt x="546595" y="9226"/>
                  </a:lnTo>
                  <a:lnTo>
                    <a:pt x="590192" y="20417"/>
                  </a:lnTo>
                  <a:lnTo>
                    <a:pt x="631987" y="35688"/>
                  </a:lnTo>
                  <a:lnTo>
                    <a:pt x="671753" y="54812"/>
                  </a:lnTo>
                  <a:lnTo>
                    <a:pt x="709261" y="77561"/>
                  </a:lnTo>
                  <a:lnTo>
                    <a:pt x="744282" y="103705"/>
                  </a:lnTo>
                  <a:lnTo>
                    <a:pt x="776587" y="133016"/>
                  </a:lnTo>
                  <a:lnTo>
                    <a:pt x="805948" y="165267"/>
                  </a:lnTo>
                  <a:lnTo>
                    <a:pt x="832136" y="200229"/>
                  </a:lnTo>
                  <a:lnTo>
                    <a:pt x="854922" y="237674"/>
                  </a:lnTo>
                  <a:lnTo>
                    <a:pt x="874078" y="277373"/>
                  </a:lnTo>
                  <a:lnTo>
                    <a:pt x="889376" y="319099"/>
                  </a:lnTo>
                  <a:lnTo>
                    <a:pt x="900585" y="362623"/>
                  </a:lnTo>
                  <a:lnTo>
                    <a:pt x="907479" y="407716"/>
                  </a:lnTo>
                  <a:lnTo>
                    <a:pt x="909828" y="454152"/>
                  </a:lnTo>
                  <a:lnTo>
                    <a:pt x="907479" y="500587"/>
                  </a:lnTo>
                  <a:lnTo>
                    <a:pt x="900585" y="545680"/>
                  </a:lnTo>
                  <a:lnTo>
                    <a:pt x="889376" y="589204"/>
                  </a:lnTo>
                  <a:lnTo>
                    <a:pt x="874078" y="630930"/>
                  </a:lnTo>
                  <a:lnTo>
                    <a:pt x="854922" y="670629"/>
                  </a:lnTo>
                  <a:lnTo>
                    <a:pt x="832136" y="708074"/>
                  </a:lnTo>
                  <a:lnTo>
                    <a:pt x="805948" y="743036"/>
                  </a:lnTo>
                  <a:lnTo>
                    <a:pt x="776587" y="775287"/>
                  </a:lnTo>
                  <a:lnTo>
                    <a:pt x="744282" y="804598"/>
                  </a:lnTo>
                  <a:lnTo>
                    <a:pt x="709261" y="830742"/>
                  </a:lnTo>
                  <a:lnTo>
                    <a:pt x="671753" y="853491"/>
                  </a:lnTo>
                  <a:lnTo>
                    <a:pt x="631987" y="872615"/>
                  </a:lnTo>
                  <a:lnTo>
                    <a:pt x="590192" y="887886"/>
                  </a:lnTo>
                  <a:lnTo>
                    <a:pt x="546595" y="899077"/>
                  </a:lnTo>
                  <a:lnTo>
                    <a:pt x="501426" y="905959"/>
                  </a:lnTo>
                  <a:lnTo>
                    <a:pt x="454914" y="908304"/>
                  </a:lnTo>
                  <a:lnTo>
                    <a:pt x="408401" y="905959"/>
                  </a:lnTo>
                  <a:lnTo>
                    <a:pt x="363232" y="899077"/>
                  </a:lnTo>
                  <a:lnTo>
                    <a:pt x="319635" y="887886"/>
                  </a:lnTo>
                  <a:lnTo>
                    <a:pt x="277840" y="872615"/>
                  </a:lnTo>
                  <a:lnTo>
                    <a:pt x="238074" y="853491"/>
                  </a:lnTo>
                  <a:lnTo>
                    <a:pt x="200566" y="830742"/>
                  </a:lnTo>
                  <a:lnTo>
                    <a:pt x="165545" y="804598"/>
                  </a:lnTo>
                  <a:lnTo>
                    <a:pt x="133240" y="775287"/>
                  </a:lnTo>
                  <a:lnTo>
                    <a:pt x="103879" y="743036"/>
                  </a:lnTo>
                  <a:lnTo>
                    <a:pt x="77691" y="708074"/>
                  </a:lnTo>
                  <a:lnTo>
                    <a:pt x="54905" y="670629"/>
                  </a:lnTo>
                  <a:lnTo>
                    <a:pt x="35749" y="630930"/>
                  </a:lnTo>
                  <a:lnTo>
                    <a:pt x="20451" y="589204"/>
                  </a:lnTo>
                  <a:lnTo>
                    <a:pt x="9242" y="545680"/>
                  </a:lnTo>
                  <a:lnTo>
                    <a:pt x="2348" y="500587"/>
                  </a:lnTo>
                  <a:lnTo>
                    <a:pt x="0" y="454152"/>
                  </a:lnTo>
                  <a:close/>
                </a:path>
              </a:pathLst>
            </a:custGeom>
            <a:ln w="12192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3335" y="5445251"/>
              <a:ext cx="11130280" cy="727075"/>
            </a:xfrm>
            <a:custGeom>
              <a:avLst/>
              <a:gdLst/>
              <a:ahLst/>
              <a:cxnLst/>
              <a:rect l="l" t="t" r="r" b="b"/>
              <a:pathLst>
                <a:path w="11130280" h="727075">
                  <a:moveTo>
                    <a:pt x="11129772" y="0"/>
                  </a:moveTo>
                  <a:lnTo>
                    <a:pt x="0" y="0"/>
                  </a:lnTo>
                  <a:lnTo>
                    <a:pt x="0" y="726948"/>
                  </a:lnTo>
                  <a:lnTo>
                    <a:pt x="11129772" y="726948"/>
                  </a:lnTo>
                  <a:lnTo>
                    <a:pt x="11129772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3335" y="5445251"/>
              <a:ext cx="11130280" cy="727075"/>
            </a:xfrm>
            <a:custGeom>
              <a:avLst/>
              <a:gdLst/>
              <a:ahLst/>
              <a:cxnLst/>
              <a:rect l="l" t="t" r="r" b="b"/>
              <a:pathLst>
                <a:path w="11130280" h="727075">
                  <a:moveTo>
                    <a:pt x="0" y="0"/>
                  </a:moveTo>
                  <a:lnTo>
                    <a:pt x="11129772" y="0"/>
                  </a:lnTo>
                  <a:lnTo>
                    <a:pt x="11129772" y="726948"/>
                  </a:lnTo>
                  <a:lnTo>
                    <a:pt x="0" y="7269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347711" y="2305761"/>
            <a:ext cx="9857740" cy="3662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Compiled into the </a:t>
            </a:r>
            <a:r>
              <a:rPr dirty="0" sz="2400">
                <a:solidFill>
                  <a:srgbClr val="FFFFFF"/>
                </a:solidFill>
                <a:latin typeface="Palladio Uralic"/>
                <a:cs typeface="Palladio Uralic"/>
              </a:rPr>
              <a:t>assembly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with the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runat="server"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attribute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900">
              <a:latin typeface="Palladio Uralic"/>
              <a:cs typeface="Palladio Uralic"/>
            </a:endParaRPr>
          </a:p>
          <a:p>
            <a:pPr marL="429259">
              <a:lnSpc>
                <a:spcPct val="100000"/>
              </a:lnSpc>
              <a:spcBef>
                <a:spcPts val="2225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Map to the corresponding HTML</a:t>
            </a:r>
            <a:r>
              <a:rPr dirty="0" sz="2400" spc="2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tags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900">
              <a:latin typeface="Palladio Uralic"/>
              <a:cs typeface="Palladio Uralic"/>
            </a:endParaRPr>
          </a:p>
          <a:p>
            <a:pPr marL="429259">
              <a:lnSpc>
                <a:spcPct val="100000"/>
              </a:lnSpc>
              <a:spcBef>
                <a:spcPts val="2230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Retain their values, whenever ASP.NET page is</a:t>
            </a:r>
            <a:r>
              <a:rPr dirty="0" sz="2400" spc="1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reloaded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9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OnserverEvent</a:t>
            </a:r>
            <a:r>
              <a:rPr dirty="0" sz="2400" spc="-8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is included in most controls for commonly used events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3088" y="5347715"/>
            <a:ext cx="920750" cy="920750"/>
            <a:chOff x="323088" y="5347715"/>
            <a:chExt cx="920750" cy="920750"/>
          </a:xfrm>
        </p:grpSpPr>
        <p:sp>
          <p:nvSpPr>
            <p:cNvPr id="22" name="object 22"/>
            <p:cNvSpPr/>
            <p:nvPr/>
          </p:nvSpPr>
          <p:spPr>
            <a:xfrm>
              <a:off x="329184" y="5353811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5" h="908685">
                  <a:moveTo>
                    <a:pt x="454152" y="0"/>
                  </a:moveTo>
                  <a:lnTo>
                    <a:pt x="407716" y="2344"/>
                  </a:lnTo>
                  <a:lnTo>
                    <a:pt x="362623" y="9226"/>
                  </a:lnTo>
                  <a:lnTo>
                    <a:pt x="319099" y="20417"/>
                  </a:lnTo>
                  <a:lnTo>
                    <a:pt x="277373" y="35688"/>
                  </a:lnTo>
                  <a:lnTo>
                    <a:pt x="237674" y="54812"/>
                  </a:lnTo>
                  <a:lnTo>
                    <a:pt x="200229" y="77561"/>
                  </a:lnTo>
                  <a:lnTo>
                    <a:pt x="165267" y="103705"/>
                  </a:lnTo>
                  <a:lnTo>
                    <a:pt x="133016" y="133016"/>
                  </a:lnTo>
                  <a:lnTo>
                    <a:pt x="103705" y="165267"/>
                  </a:lnTo>
                  <a:lnTo>
                    <a:pt x="77561" y="200229"/>
                  </a:lnTo>
                  <a:lnTo>
                    <a:pt x="54812" y="237674"/>
                  </a:lnTo>
                  <a:lnTo>
                    <a:pt x="35688" y="277373"/>
                  </a:lnTo>
                  <a:lnTo>
                    <a:pt x="20417" y="319099"/>
                  </a:lnTo>
                  <a:lnTo>
                    <a:pt x="9226" y="362623"/>
                  </a:lnTo>
                  <a:lnTo>
                    <a:pt x="2344" y="407716"/>
                  </a:lnTo>
                  <a:lnTo>
                    <a:pt x="0" y="454151"/>
                  </a:lnTo>
                  <a:lnTo>
                    <a:pt x="2344" y="500587"/>
                  </a:lnTo>
                  <a:lnTo>
                    <a:pt x="9226" y="545680"/>
                  </a:lnTo>
                  <a:lnTo>
                    <a:pt x="20417" y="589204"/>
                  </a:lnTo>
                  <a:lnTo>
                    <a:pt x="35688" y="630930"/>
                  </a:lnTo>
                  <a:lnTo>
                    <a:pt x="54812" y="670629"/>
                  </a:lnTo>
                  <a:lnTo>
                    <a:pt x="77561" y="708074"/>
                  </a:lnTo>
                  <a:lnTo>
                    <a:pt x="103705" y="743036"/>
                  </a:lnTo>
                  <a:lnTo>
                    <a:pt x="133016" y="775287"/>
                  </a:lnTo>
                  <a:lnTo>
                    <a:pt x="165267" y="804598"/>
                  </a:lnTo>
                  <a:lnTo>
                    <a:pt x="200229" y="830742"/>
                  </a:lnTo>
                  <a:lnTo>
                    <a:pt x="237674" y="853491"/>
                  </a:lnTo>
                  <a:lnTo>
                    <a:pt x="277373" y="872615"/>
                  </a:lnTo>
                  <a:lnTo>
                    <a:pt x="319099" y="887886"/>
                  </a:lnTo>
                  <a:lnTo>
                    <a:pt x="362623" y="899077"/>
                  </a:lnTo>
                  <a:lnTo>
                    <a:pt x="407716" y="905959"/>
                  </a:lnTo>
                  <a:lnTo>
                    <a:pt x="454152" y="908303"/>
                  </a:lnTo>
                  <a:lnTo>
                    <a:pt x="500587" y="905959"/>
                  </a:lnTo>
                  <a:lnTo>
                    <a:pt x="545680" y="899077"/>
                  </a:lnTo>
                  <a:lnTo>
                    <a:pt x="589204" y="887886"/>
                  </a:lnTo>
                  <a:lnTo>
                    <a:pt x="630930" y="872615"/>
                  </a:lnTo>
                  <a:lnTo>
                    <a:pt x="670629" y="853491"/>
                  </a:lnTo>
                  <a:lnTo>
                    <a:pt x="708074" y="830742"/>
                  </a:lnTo>
                  <a:lnTo>
                    <a:pt x="743036" y="804598"/>
                  </a:lnTo>
                  <a:lnTo>
                    <a:pt x="775287" y="775287"/>
                  </a:lnTo>
                  <a:lnTo>
                    <a:pt x="804598" y="743036"/>
                  </a:lnTo>
                  <a:lnTo>
                    <a:pt x="830742" y="708074"/>
                  </a:lnTo>
                  <a:lnTo>
                    <a:pt x="853491" y="670629"/>
                  </a:lnTo>
                  <a:lnTo>
                    <a:pt x="872615" y="630930"/>
                  </a:lnTo>
                  <a:lnTo>
                    <a:pt x="887886" y="589204"/>
                  </a:lnTo>
                  <a:lnTo>
                    <a:pt x="899077" y="545680"/>
                  </a:lnTo>
                  <a:lnTo>
                    <a:pt x="905959" y="500587"/>
                  </a:lnTo>
                  <a:lnTo>
                    <a:pt x="908304" y="454151"/>
                  </a:lnTo>
                  <a:lnTo>
                    <a:pt x="905959" y="407716"/>
                  </a:lnTo>
                  <a:lnTo>
                    <a:pt x="899077" y="362623"/>
                  </a:lnTo>
                  <a:lnTo>
                    <a:pt x="887886" y="319099"/>
                  </a:lnTo>
                  <a:lnTo>
                    <a:pt x="872615" y="277373"/>
                  </a:lnTo>
                  <a:lnTo>
                    <a:pt x="853491" y="237674"/>
                  </a:lnTo>
                  <a:lnTo>
                    <a:pt x="830742" y="200229"/>
                  </a:lnTo>
                  <a:lnTo>
                    <a:pt x="804598" y="165267"/>
                  </a:lnTo>
                  <a:lnTo>
                    <a:pt x="775287" y="133016"/>
                  </a:lnTo>
                  <a:lnTo>
                    <a:pt x="743036" y="103705"/>
                  </a:lnTo>
                  <a:lnTo>
                    <a:pt x="708074" y="77561"/>
                  </a:lnTo>
                  <a:lnTo>
                    <a:pt x="670629" y="54812"/>
                  </a:lnTo>
                  <a:lnTo>
                    <a:pt x="630930" y="35688"/>
                  </a:lnTo>
                  <a:lnTo>
                    <a:pt x="589204" y="20417"/>
                  </a:lnTo>
                  <a:lnTo>
                    <a:pt x="545680" y="9226"/>
                  </a:lnTo>
                  <a:lnTo>
                    <a:pt x="500587" y="2344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9184" y="5353811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5" h="908685">
                  <a:moveTo>
                    <a:pt x="0" y="454151"/>
                  </a:moveTo>
                  <a:lnTo>
                    <a:pt x="2344" y="407716"/>
                  </a:lnTo>
                  <a:lnTo>
                    <a:pt x="9226" y="362623"/>
                  </a:lnTo>
                  <a:lnTo>
                    <a:pt x="20417" y="319099"/>
                  </a:lnTo>
                  <a:lnTo>
                    <a:pt x="35688" y="277373"/>
                  </a:lnTo>
                  <a:lnTo>
                    <a:pt x="54812" y="237674"/>
                  </a:lnTo>
                  <a:lnTo>
                    <a:pt x="77561" y="200229"/>
                  </a:lnTo>
                  <a:lnTo>
                    <a:pt x="103705" y="165267"/>
                  </a:lnTo>
                  <a:lnTo>
                    <a:pt x="133016" y="133016"/>
                  </a:lnTo>
                  <a:lnTo>
                    <a:pt x="165267" y="103705"/>
                  </a:lnTo>
                  <a:lnTo>
                    <a:pt x="200229" y="77561"/>
                  </a:lnTo>
                  <a:lnTo>
                    <a:pt x="237674" y="54812"/>
                  </a:lnTo>
                  <a:lnTo>
                    <a:pt x="277373" y="35688"/>
                  </a:lnTo>
                  <a:lnTo>
                    <a:pt x="319099" y="20417"/>
                  </a:lnTo>
                  <a:lnTo>
                    <a:pt x="362623" y="9226"/>
                  </a:lnTo>
                  <a:lnTo>
                    <a:pt x="407716" y="2344"/>
                  </a:lnTo>
                  <a:lnTo>
                    <a:pt x="454152" y="0"/>
                  </a:lnTo>
                  <a:lnTo>
                    <a:pt x="500587" y="2344"/>
                  </a:lnTo>
                  <a:lnTo>
                    <a:pt x="545680" y="9226"/>
                  </a:lnTo>
                  <a:lnTo>
                    <a:pt x="589204" y="20417"/>
                  </a:lnTo>
                  <a:lnTo>
                    <a:pt x="630930" y="35688"/>
                  </a:lnTo>
                  <a:lnTo>
                    <a:pt x="670629" y="54812"/>
                  </a:lnTo>
                  <a:lnTo>
                    <a:pt x="708074" y="77561"/>
                  </a:lnTo>
                  <a:lnTo>
                    <a:pt x="743036" y="103705"/>
                  </a:lnTo>
                  <a:lnTo>
                    <a:pt x="775287" y="133016"/>
                  </a:lnTo>
                  <a:lnTo>
                    <a:pt x="804598" y="165267"/>
                  </a:lnTo>
                  <a:lnTo>
                    <a:pt x="830742" y="200229"/>
                  </a:lnTo>
                  <a:lnTo>
                    <a:pt x="853491" y="237674"/>
                  </a:lnTo>
                  <a:lnTo>
                    <a:pt x="872615" y="277373"/>
                  </a:lnTo>
                  <a:lnTo>
                    <a:pt x="887886" y="319099"/>
                  </a:lnTo>
                  <a:lnTo>
                    <a:pt x="899077" y="362623"/>
                  </a:lnTo>
                  <a:lnTo>
                    <a:pt x="905959" y="407716"/>
                  </a:lnTo>
                  <a:lnTo>
                    <a:pt x="908304" y="454151"/>
                  </a:lnTo>
                  <a:lnTo>
                    <a:pt x="905959" y="500587"/>
                  </a:lnTo>
                  <a:lnTo>
                    <a:pt x="899077" y="545680"/>
                  </a:lnTo>
                  <a:lnTo>
                    <a:pt x="887886" y="589204"/>
                  </a:lnTo>
                  <a:lnTo>
                    <a:pt x="872615" y="630930"/>
                  </a:lnTo>
                  <a:lnTo>
                    <a:pt x="853491" y="670629"/>
                  </a:lnTo>
                  <a:lnTo>
                    <a:pt x="830742" y="708074"/>
                  </a:lnTo>
                  <a:lnTo>
                    <a:pt x="804598" y="743036"/>
                  </a:lnTo>
                  <a:lnTo>
                    <a:pt x="775287" y="775287"/>
                  </a:lnTo>
                  <a:lnTo>
                    <a:pt x="743036" y="804598"/>
                  </a:lnTo>
                  <a:lnTo>
                    <a:pt x="708074" y="830742"/>
                  </a:lnTo>
                  <a:lnTo>
                    <a:pt x="670629" y="853491"/>
                  </a:lnTo>
                  <a:lnTo>
                    <a:pt x="630930" y="872615"/>
                  </a:lnTo>
                  <a:lnTo>
                    <a:pt x="589204" y="887886"/>
                  </a:lnTo>
                  <a:lnTo>
                    <a:pt x="545680" y="899077"/>
                  </a:lnTo>
                  <a:lnTo>
                    <a:pt x="500587" y="905959"/>
                  </a:lnTo>
                  <a:lnTo>
                    <a:pt x="454152" y="908303"/>
                  </a:lnTo>
                  <a:lnTo>
                    <a:pt x="407716" y="905959"/>
                  </a:lnTo>
                  <a:lnTo>
                    <a:pt x="362623" y="899077"/>
                  </a:lnTo>
                  <a:lnTo>
                    <a:pt x="319099" y="887886"/>
                  </a:lnTo>
                  <a:lnTo>
                    <a:pt x="277373" y="872615"/>
                  </a:lnTo>
                  <a:lnTo>
                    <a:pt x="237674" y="853491"/>
                  </a:lnTo>
                  <a:lnTo>
                    <a:pt x="200229" y="830742"/>
                  </a:lnTo>
                  <a:lnTo>
                    <a:pt x="165267" y="804598"/>
                  </a:lnTo>
                  <a:lnTo>
                    <a:pt x="133016" y="775287"/>
                  </a:lnTo>
                  <a:lnTo>
                    <a:pt x="103705" y="743036"/>
                  </a:lnTo>
                  <a:lnTo>
                    <a:pt x="77561" y="708074"/>
                  </a:lnTo>
                  <a:lnTo>
                    <a:pt x="54812" y="670629"/>
                  </a:lnTo>
                  <a:lnTo>
                    <a:pt x="35688" y="630930"/>
                  </a:lnTo>
                  <a:lnTo>
                    <a:pt x="20417" y="589204"/>
                  </a:lnTo>
                  <a:lnTo>
                    <a:pt x="9226" y="545680"/>
                  </a:lnTo>
                  <a:lnTo>
                    <a:pt x="2344" y="500587"/>
                  </a:lnTo>
                  <a:lnTo>
                    <a:pt x="0" y="454151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074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 </a:t>
            </a:r>
            <a:r>
              <a:rPr dirty="0" spc="-5"/>
              <a:t>Server Controls</a:t>
            </a:r>
            <a:r>
              <a:rPr dirty="0" spc="-30"/>
              <a:t> </a:t>
            </a:r>
            <a:r>
              <a:rPr dirty="0"/>
              <a:t>(2-4)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" y="1598358"/>
            <a:ext cx="11082655" cy="652780"/>
          </a:xfrm>
          <a:custGeom>
            <a:avLst/>
            <a:gdLst/>
            <a:ahLst/>
            <a:cxnLst/>
            <a:rect l="l" t="t" r="r" b="b"/>
            <a:pathLst>
              <a:path w="11082655" h="652780">
                <a:moveTo>
                  <a:pt x="11082528" y="0"/>
                </a:moveTo>
                <a:lnTo>
                  <a:pt x="2944368" y="0"/>
                </a:lnTo>
                <a:lnTo>
                  <a:pt x="0" y="0"/>
                </a:lnTo>
                <a:lnTo>
                  <a:pt x="0" y="652284"/>
                </a:lnTo>
                <a:lnTo>
                  <a:pt x="2944368" y="652284"/>
                </a:lnTo>
                <a:lnTo>
                  <a:pt x="11082528" y="652284"/>
                </a:lnTo>
                <a:lnTo>
                  <a:pt x="11082528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808" y="2902902"/>
            <a:ext cx="11082655" cy="652780"/>
          </a:xfrm>
          <a:custGeom>
            <a:avLst/>
            <a:gdLst/>
            <a:ahLst/>
            <a:cxnLst/>
            <a:rect l="l" t="t" r="r" b="b"/>
            <a:pathLst>
              <a:path w="11082655" h="652779">
                <a:moveTo>
                  <a:pt x="11082528" y="0"/>
                </a:moveTo>
                <a:lnTo>
                  <a:pt x="2944368" y="0"/>
                </a:lnTo>
                <a:lnTo>
                  <a:pt x="0" y="0"/>
                </a:lnTo>
                <a:lnTo>
                  <a:pt x="0" y="652272"/>
                </a:lnTo>
                <a:lnTo>
                  <a:pt x="2944368" y="652272"/>
                </a:lnTo>
                <a:lnTo>
                  <a:pt x="11082528" y="652272"/>
                </a:lnTo>
                <a:lnTo>
                  <a:pt x="11082528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808" y="4207446"/>
            <a:ext cx="11082655" cy="652780"/>
          </a:xfrm>
          <a:custGeom>
            <a:avLst/>
            <a:gdLst/>
            <a:ahLst/>
            <a:cxnLst/>
            <a:rect l="l" t="t" r="r" b="b"/>
            <a:pathLst>
              <a:path w="11082655" h="652779">
                <a:moveTo>
                  <a:pt x="11082528" y="0"/>
                </a:moveTo>
                <a:lnTo>
                  <a:pt x="2944368" y="0"/>
                </a:lnTo>
                <a:lnTo>
                  <a:pt x="0" y="0"/>
                </a:lnTo>
                <a:lnTo>
                  <a:pt x="0" y="652272"/>
                </a:lnTo>
                <a:lnTo>
                  <a:pt x="2944368" y="652272"/>
                </a:lnTo>
                <a:lnTo>
                  <a:pt x="11082528" y="652272"/>
                </a:lnTo>
                <a:lnTo>
                  <a:pt x="11082528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43458" y="1200658"/>
            <a:ext cx="11095355" cy="4318000"/>
            <a:chOff x="743458" y="1200658"/>
            <a:chExt cx="11095355" cy="4318000"/>
          </a:xfrm>
        </p:grpSpPr>
        <p:sp>
          <p:nvSpPr>
            <p:cNvPr id="7" name="object 7"/>
            <p:cNvSpPr/>
            <p:nvPr/>
          </p:nvSpPr>
          <p:spPr>
            <a:xfrm>
              <a:off x="749808" y="1207007"/>
              <a:ext cx="11082655" cy="391795"/>
            </a:xfrm>
            <a:custGeom>
              <a:avLst/>
              <a:gdLst/>
              <a:ahLst/>
              <a:cxnLst/>
              <a:rect l="l" t="t" r="r" b="b"/>
              <a:pathLst>
                <a:path w="11082655" h="391794">
                  <a:moveTo>
                    <a:pt x="11082528" y="0"/>
                  </a:moveTo>
                  <a:lnTo>
                    <a:pt x="2944368" y="0"/>
                  </a:lnTo>
                  <a:lnTo>
                    <a:pt x="0" y="0"/>
                  </a:lnTo>
                  <a:lnTo>
                    <a:pt x="0" y="391350"/>
                  </a:lnTo>
                  <a:lnTo>
                    <a:pt x="2944368" y="391350"/>
                  </a:lnTo>
                  <a:lnTo>
                    <a:pt x="11082528" y="391350"/>
                  </a:lnTo>
                  <a:lnTo>
                    <a:pt x="11082528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3458" y="1598358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9808" y="2250630"/>
              <a:ext cx="11082655" cy="652780"/>
            </a:xfrm>
            <a:custGeom>
              <a:avLst/>
              <a:gdLst/>
              <a:ahLst/>
              <a:cxnLst/>
              <a:rect l="l" t="t" r="r" b="b"/>
              <a:pathLst>
                <a:path w="11082655" h="652780">
                  <a:moveTo>
                    <a:pt x="11082528" y="0"/>
                  </a:moveTo>
                  <a:lnTo>
                    <a:pt x="2944368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2944368" y="652272"/>
                  </a:lnTo>
                  <a:lnTo>
                    <a:pt x="11082528" y="652272"/>
                  </a:lnTo>
                  <a:lnTo>
                    <a:pt x="11082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3458" y="2250630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458" y="2902902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9808" y="3555174"/>
              <a:ext cx="11082655" cy="652780"/>
            </a:xfrm>
            <a:custGeom>
              <a:avLst/>
              <a:gdLst/>
              <a:ahLst/>
              <a:cxnLst/>
              <a:rect l="l" t="t" r="r" b="b"/>
              <a:pathLst>
                <a:path w="11082655" h="652779">
                  <a:moveTo>
                    <a:pt x="11082528" y="0"/>
                  </a:moveTo>
                  <a:lnTo>
                    <a:pt x="2944368" y="0"/>
                  </a:lnTo>
                  <a:lnTo>
                    <a:pt x="0" y="0"/>
                  </a:lnTo>
                  <a:lnTo>
                    <a:pt x="0" y="652284"/>
                  </a:lnTo>
                  <a:lnTo>
                    <a:pt x="2944368" y="652284"/>
                  </a:lnTo>
                  <a:lnTo>
                    <a:pt x="11082528" y="652284"/>
                  </a:lnTo>
                  <a:lnTo>
                    <a:pt x="11082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3458" y="3555174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3458" y="4207446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9808" y="4859718"/>
              <a:ext cx="11082655" cy="652780"/>
            </a:xfrm>
            <a:custGeom>
              <a:avLst/>
              <a:gdLst/>
              <a:ahLst/>
              <a:cxnLst/>
              <a:rect l="l" t="t" r="r" b="b"/>
              <a:pathLst>
                <a:path w="11082655" h="652779">
                  <a:moveTo>
                    <a:pt x="11082528" y="0"/>
                  </a:moveTo>
                  <a:lnTo>
                    <a:pt x="2944368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2944368" y="652272"/>
                  </a:lnTo>
                  <a:lnTo>
                    <a:pt x="11082528" y="652272"/>
                  </a:lnTo>
                  <a:lnTo>
                    <a:pt x="11082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3458" y="4859718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9808" y="1200658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w="0" h="4318000">
                  <a:moveTo>
                    <a:pt x="0" y="0"/>
                  </a:moveTo>
                  <a:lnTo>
                    <a:pt x="0" y="4317682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832336" y="1200658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w="0" h="4318000">
                  <a:moveTo>
                    <a:pt x="0" y="0"/>
                  </a:moveTo>
                  <a:lnTo>
                    <a:pt x="0" y="4317682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3458" y="1207008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3458" y="5511990"/>
              <a:ext cx="11095355" cy="0"/>
            </a:xfrm>
            <a:custGeom>
              <a:avLst/>
              <a:gdLst/>
              <a:ahLst/>
              <a:cxnLst/>
              <a:rect l="l" t="t" r="r" b="b"/>
              <a:pathLst>
                <a:path w="11095355" h="0">
                  <a:moveTo>
                    <a:pt x="0" y="0"/>
                  </a:moveTo>
                  <a:lnTo>
                    <a:pt x="11095228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22121" y="1183640"/>
            <a:ext cx="8549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5965" algn="l"/>
              </a:tabLst>
            </a:pP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Control</a:t>
            </a:r>
            <a:r>
              <a:rPr dirty="0" sz="2400" spc="10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Name	</a:t>
            </a: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HTML Tag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with</a:t>
            </a:r>
            <a:r>
              <a:rPr dirty="0" sz="2400" spc="-35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Description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88968" y="1574990"/>
            <a:ext cx="12547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HtmlHead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3371" y="1555902"/>
            <a:ext cx="5627370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&lt;head&gt;element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store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page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Title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and CSS,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JavaScript</a:t>
            </a:r>
            <a:r>
              <a:rPr dirty="0" sz="2000" spc="-8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links.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8968" y="2227040"/>
            <a:ext cx="2075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HtmlInputButton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3371" y="2207952"/>
            <a:ext cx="4156710" cy="67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7000"/>
              </a:lnSpc>
              <a:spcBef>
                <a:spcPts val="9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button|submit|reset&gt; 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Similar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HTML Submit</a:t>
            </a:r>
            <a:r>
              <a:rPr dirty="0" sz="2000" spc="-8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Button.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222" y="2879089"/>
            <a:ext cx="20193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HtmlInputCheck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3625" y="2860001"/>
            <a:ext cx="4784725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</a:t>
            </a:r>
            <a:r>
              <a:rPr dirty="0" sz="2000" spc="-3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checkbox&gt;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Check/Uncheck multiple</a:t>
            </a:r>
            <a:r>
              <a:rPr dirty="0" sz="2000" spc="-4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options.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477" y="3531139"/>
            <a:ext cx="1720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HtmlInputFile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3880" y="3512051"/>
            <a:ext cx="3725545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</a:t>
            </a:r>
            <a:r>
              <a:rPr dirty="0" sz="2000" spc="-3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file&gt;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browse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and upload</a:t>
            </a:r>
            <a:r>
              <a:rPr dirty="0" sz="2000" spc="-10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files.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9731" y="4183188"/>
            <a:ext cx="2172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HtmlInputHidden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4134" y="4164100"/>
            <a:ext cx="3506470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</a:t>
            </a:r>
            <a:r>
              <a:rPr dirty="0" sz="2000" spc="-3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hidden&gt;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store temporary</a:t>
            </a:r>
            <a:r>
              <a:rPr dirty="0" sz="2000" spc="-7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value.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9986" y="4835237"/>
            <a:ext cx="20027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HtmlInputImage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4389" y="4816149"/>
            <a:ext cx="3660775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</a:t>
            </a:r>
            <a:r>
              <a:rPr dirty="0" sz="2000" spc="-3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image&gt;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load and display</a:t>
            </a:r>
            <a:r>
              <a:rPr dirty="0" sz="2000" spc="-114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image.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4223" y="5694776"/>
            <a:ext cx="1571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HTML Server</a:t>
            </a:r>
            <a:r>
              <a:rPr dirty="0" sz="1200" spc="-2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Controls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Session</a:t>
            </a:r>
            <a:r>
              <a:rPr dirty="0" spc="-50"/>
              <a:t> </a:t>
            </a:r>
            <a:r>
              <a:rPr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87" y="1570939"/>
            <a:ext cx="7690484" cy="16992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480">
                <a:solidFill>
                  <a:srgbClr val="585858"/>
                </a:solidFill>
                <a:latin typeface="Palladio Uralic"/>
                <a:cs typeface="Palladio Uralic"/>
              </a:rPr>
              <a:t>EebxpalpapinlicWation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development and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Web</a:t>
            </a:r>
            <a:r>
              <a:rPr dirty="0" sz="2400" spc="1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Forms</a:t>
            </a:r>
            <a:endParaRPr sz="24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Describe event handling in</a:t>
            </a:r>
            <a:r>
              <a:rPr dirty="0" sz="2400" spc="1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ASP.NET</a:t>
            </a:r>
            <a:endParaRPr sz="24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List and describe various types of controls in</a:t>
            </a:r>
            <a:r>
              <a:rPr dirty="0" sz="2400" spc="4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ASP.NET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0742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 </a:t>
            </a:r>
            <a:r>
              <a:rPr dirty="0" spc="-5"/>
              <a:t>Server Controls</a:t>
            </a:r>
            <a:r>
              <a:rPr dirty="0" spc="-35"/>
              <a:t> </a:t>
            </a:r>
            <a:r>
              <a:rPr dirty="0"/>
              <a:t>(3-4)</a:t>
            </a:r>
          </a:p>
        </p:txBody>
      </p:sp>
      <p:sp>
        <p:nvSpPr>
          <p:cNvPr id="3" name="object 3"/>
          <p:cNvSpPr/>
          <p:nvPr/>
        </p:nvSpPr>
        <p:spPr>
          <a:xfrm>
            <a:off x="841248" y="1605343"/>
            <a:ext cx="10753725" cy="652780"/>
          </a:xfrm>
          <a:custGeom>
            <a:avLst/>
            <a:gdLst/>
            <a:ahLst/>
            <a:cxnLst/>
            <a:rect l="l" t="t" r="r" b="b"/>
            <a:pathLst>
              <a:path w="10753725" h="652780">
                <a:moveTo>
                  <a:pt x="10753344" y="0"/>
                </a:moveTo>
                <a:lnTo>
                  <a:pt x="3566160" y="0"/>
                </a:lnTo>
                <a:lnTo>
                  <a:pt x="0" y="0"/>
                </a:lnTo>
                <a:lnTo>
                  <a:pt x="0" y="652272"/>
                </a:lnTo>
                <a:lnTo>
                  <a:pt x="3566160" y="652272"/>
                </a:lnTo>
                <a:lnTo>
                  <a:pt x="10753344" y="652272"/>
                </a:lnTo>
                <a:lnTo>
                  <a:pt x="10753344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1248" y="2909887"/>
            <a:ext cx="10753725" cy="652780"/>
          </a:xfrm>
          <a:custGeom>
            <a:avLst/>
            <a:gdLst/>
            <a:ahLst/>
            <a:cxnLst/>
            <a:rect l="l" t="t" r="r" b="b"/>
            <a:pathLst>
              <a:path w="10753725" h="652779">
                <a:moveTo>
                  <a:pt x="10753344" y="0"/>
                </a:moveTo>
                <a:lnTo>
                  <a:pt x="3566160" y="0"/>
                </a:lnTo>
                <a:lnTo>
                  <a:pt x="0" y="0"/>
                </a:lnTo>
                <a:lnTo>
                  <a:pt x="0" y="652272"/>
                </a:lnTo>
                <a:lnTo>
                  <a:pt x="3566160" y="652272"/>
                </a:lnTo>
                <a:lnTo>
                  <a:pt x="10753344" y="652272"/>
                </a:lnTo>
                <a:lnTo>
                  <a:pt x="10753344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1248" y="4214431"/>
            <a:ext cx="10753725" cy="652780"/>
          </a:xfrm>
          <a:custGeom>
            <a:avLst/>
            <a:gdLst/>
            <a:ahLst/>
            <a:cxnLst/>
            <a:rect l="l" t="t" r="r" b="b"/>
            <a:pathLst>
              <a:path w="10753725" h="652779">
                <a:moveTo>
                  <a:pt x="10753344" y="0"/>
                </a:moveTo>
                <a:lnTo>
                  <a:pt x="3566160" y="0"/>
                </a:lnTo>
                <a:lnTo>
                  <a:pt x="0" y="0"/>
                </a:lnTo>
                <a:lnTo>
                  <a:pt x="0" y="652272"/>
                </a:lnTo>
                <a:lnTo>
                  <a:pt x="3566160" y="652272"/>
                </a:lnTo>
                <a:lnTo>
                  <a:pt x="10753344" y="652272"/>
                </a:lnTo>
                <a:lnTo>
                  <a:pt x="10753344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834897" y="1207642"/>
            <a:ext cx="10766425" cy="4318000"/>
            <a:chOff x="834897" y="1207642"/>
            <a:chExt cx="10766425" cy="4318000"/>
          </a:xfrm>
        </p:grpSpPr>
        <p:sp>
          <p:nvSpPr>
            <p:cNvPr id="7" name="object 7"/>
            <p:cNvSpPr/>
            <p:nvPr/>
          </p:nvSpPr>
          <p:spPr>
            <a:xfrm>
              <a:off x="841248" y="1213992"/>
              <a:ext cx="10753725" cy="391795"/>
            </a:xfrm>
            <a:custGeom>
              <a:avLst/>
              <a:gdLst/>
              <a:ahLst/>
              <a:cxnLst/>
              <a:rect l="l" t="t" r="r" b="b"/>
              <a:pathLst>
                <a:path w="10753725" h="391794">
                  <a:moveTo>
                    <a:pt x="10753344" y="0"/>
                  </a:moveTo>
                  <a:lnTo>
                    <a:pt x="3566160" y="0"/>
                  </a:lnTo>
                  <a:lnTo>
                    <a:pt x="0" y="0"/>
                  </a:lnTo>
                  <a:lnTo>
                    <a:pt x="0" y="391350"/>
                  </a:lnTo>
                  <a:lnTo>
                    <a:pt x="3566160" y="391350"/>
                  </a:lnTo>
                  <a:lnTo>
                    <a:pt x="10753344" y="391350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4897" y="1605343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1248" y="2257615"/>
              <a:ext cx="10753725" cy="652780"/>
            </a:xfrm>
            <a:custGeom>
              <a:avLst/>
              <a:gdLst/>
              <a:ahLst/>
              <a:cxnLst/>
              <a:rect l="l" t="t" r="r" b="b"/>
              <a:pathLst>
                <a:path w="10753725" h="652780">
                  <a:moveTo>
                    <a:pt x="10753344" y="0"/>
                  </a:moveTo>
                  <a:lnTo>
                    <a:pt x="3566160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3566160" y="652272"/>
                  </a:lnTo>
                  <a:lnTo>
                    <a:pt x="10753344" y="652272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34897" y="2257615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4897" y="2909887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1248" y="3562159"/>
              <a:ext cx="10753725" cy="652780"/>
            </a:xfrm>
            <a:custGeom>
              <a:avLst/>
              <a:gdLst/>
              <a:ahLst/>
              <a:cxnLst/>
              <a:rect l="l" t="t" r="r" b="b"/>
              <a:pathLst>
                <a:path w="10753725" h="652779">
                  <a:moveTo>
                    <a:pt x="10753344" y="0"/>
                  </a:moveTo>
                  <a:lnTo>
                    <a:pt x="3566160" y="0"/>
                  </a:lnTo>
                  <a:lnTo>
                    <a:pt x="0" y="0"/>
                  </a:lnTo>
                  <a:lnTo>
                    <a:pt x="0" y="652284"/>
                  </a:lnTo>
                  <a:lnTo>
                    <a:pt x="3566160" y="652284"/>
                  </a:lnTo>
                  <a:lnTo>
                    <a:pt x="10753344" y="652284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4897" y="3562159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4897" y="4214431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1248" y="4866703"/>
              <a:ext cx="10753725" cy="652780"/>
            </a:xfrm>
            <a:custGeom>
              <a:avLst/>
              <a:gdLst/>
              <a:ahLst/>
              <a:cxnLst/>
              <a:rect l="l" t="t" r="r" b="b"/>
              <a:pathLst>
                <a:path w="10753725" h="652779">
                  <a:moveTo>
                    <a:pt x="10753344" y="0"/>
                  </a:moveTo>
                  <a:lnTo>
                    <a:pt x="3566160" y="0"/>
                  </a:lnTo>
                  <a:lnTo>
                    <a:pt x="0" y="0"/>
                  </a:lnTo>
                  <a:lnTo>
                    <a:pt x="0" y="652284"/>
                  </a:lnTo>
                  <a:lnTo>
                    <a:pt x="3566160" y="652284"/>
                  </a:lnTo>
                  <a:lnTo>
                    <a:pt x="10753344" y="652284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4897" y="4866703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1247" y="1207642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w="0" h="4318000">
                  <a:moveTo>
                    <a:pt x="0" y="0"/>
                  </a:moveTo>
                  <a:lnTo>
                    <a:pt x="0" y="4317682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94591" y="1207642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w="0" h="4318000">
                  <a:moveTo>
                    <a:pt x="0" y="0"/>
                  </a:moveTo>
                  <a:lnTo>
                    <a:pt x="0" y="4317682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34897" y="1213992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4897" y="5518975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24202" y="1190625"/>
            <a:ext cx="8385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0" algn="l"/>
              </a:tabLst>
            </a:pP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Control</a:t>
            </a:r>
            <a:r>
              <a:rPr dirty="0" sz="2400" spc="10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Name	</a:t>
            </a: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HTML Tag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with</a:t>
            </a:r>
            <a:r>
              <a:rPr dirty="0" sz="2400" spc="-35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Description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80408" y="1581975"/>
            <a:ext cx="23983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HtmlInputpassword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6574" y="1562887"/>
            <a:ext cx="3877945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</a:t>
            </a:r>
            <a:r>
              <a:rPr dirty="0" sz="2000" spc="-3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password&gt;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Textbox that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masks password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</a:t>
            </a:r>
            <a:r>
              <a:rPr dirty="0" sz="2000" spc="-8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*.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0408" y="2234025"/>
            <a:ext cx="27673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HtmlInputRadioButton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46574" y="2214936"/>
            <a:ext cx="5706745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</a:t>
            </a:r>
            <a:r>
              <a:rPr dirty="0" sz="2000" spc="-3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radio&gt;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select single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option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from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multiple</a:t>
            </a:r>
            <a:r>
              <a:rPr dirty="0" sz="2000" spc="-9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options.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408" y="2886074"/>
            <a:ext cx="18338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HtmlInputreset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6574" y="2866985"/>
            <a:ext cx="2925445" cy="67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 reset&gt;  HTML Form reset</a:t>
            </a:r>
            <a:r>
              <a:rPr dirty="0" sz="2000" spc="-114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button.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0408" y="3538123"/>
            <a:ext cx="1143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</a:t>
            </a:r>
            <a:r>
              <a:rPr dirty="0" sz="2000" b="1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dirty="0" sz="2000" spc="-10" b="1">
                <a:solidFill>
                  <a:srgbClr val="585858"/>
                </a:solidFill>
                <a:latin typeface="Palladio Uralic"/>
                <a:cs typeface="Palladio Uralic"/>
              </a:rPr>
              <a:t>m</a:t>
            </a:r>
            <a:r>
              <a:rPr dirty="0" sz="2000" b="1">
                <a:solidFill>
                  <a:srgbClr val="585858"/>
                </a:solidFill>
                <a:latin typeface="Palladio Uralic"/>
                <a:cs typeface="Palladio Uralic"/>
              </a:rPr>
              <a:t>l</a:t>
            </a: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r>
              <a:rPr dirty="0" sz="2000" spc="5" b="1">
                <a:solidFill>
                  <a:srgbClr val="585858"/>
                </a:solidFill>
                <a:latin typeface="Palladio Uralic"/>
                <a:cs typeface="Palladio Uralic"/>
              </a:rPr>
              <a:t>ex</a:t>
            </a:r>
            <a:r>
              <a:rPr dirty="0" sz="2000" b="1">
                <a:solidFill>
                  <a:srgbClr val="585858"/>
                </a:solidFill>
                <a:latin typeface="Palladio Uralic"/>
                <a:cs typeface="Palladio Uralic"/>
              </a:rPr>
              <a:t>t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6574" y="3519035"/>
            <a:ext cx="2898140" cy="67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&lt;input type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=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Text&gt; 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Similar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HTML</a:t>
            </a:r>
            <a:r>
              <a:rPr dirty="0" sz="2000" spc="-11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textbox.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0662" y="4190173"/>
            <a:ext cx="1353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HtmlImage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6828" y="4171085"/>
            <a:ext cx="2607310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&lt;img&gt;</a:t>
            </a:r>
            <a:r>
              <a:rPr dirty="0" sz="2000" spc="-2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element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display</a:t>
            </a:r>
            <a:r>
              <a:rPr dirty="0" sz="2000" spc="-10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image.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0917" y="4842223"/>
            <a:ext cx="11849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85858"/>
                </a:solidFill>
                <a:latin typeface="Palladio Uralic"/>
                <a:cs typeface="Palladio Uralic"/>
              </a:rPr>
              <a:t>HtmlLink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7083" y="4823134"/>
            <a:ext cx="3173730" cy="6775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&lt;link&gt;</a:t>
            </a:r>
            <a:r>
              <a:rPr dirty="0" sz="2000" spc="-2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element</a:t>
            </a:r>
            <a:endParaRPr sz="20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Similar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HTML</a:t>
            </a:r>
            <a:r>
              <a:rPr dirty="0" sz="2000" spc="-12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hyperlink.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22823" y="6238747"/>
            <a:ext cx="1571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HTML Server</a:t>
            </a:r>
            <a:r>
              <a:rPr dirty="0" sz="1200" spc="-2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Controls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0742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 </a:t>
            </a:r>
            <a:r>
              <a:rPr dirty="0" spc="-5"/>
              <a:t>Server Controls</a:t>
            </a:r>
            <a:r>
              <a:rPr dirty="0" spc="-35"/>
              <a:t> </a:t>
            </a:r>
            <a:r>
              <a:rPr dirty="0"/>
              <a:t>(4-4)</a:t>
            </a:r>
          </a:p>
        </p:txBody>
      </p:sp>
      <p:sp>
        <p:nvSpPr>
          <p:cNvPr id="3" name="object 3"/>
          <p:cNvSpPr/>
          <p:nvPr/>
        </p:nvSpPr>
        <p:spPr>
          <a:xfrm>
            <a:off x="859536" y="1722437"/>
            <a:ext cx="10753725" cy="830580"/>
          </a:xfrm>
          <a:custGeom>
            <a:avLst/>
            <a:gdLst/>
            <a:ahLst/>
            <a:cxnLst/>
            <a:rect l="l" t="t" r="r" b="b"/>
            <a:pathLst>
              <a:path w="10753725" h="830580">
                <a:moveTo>
                  <a:pt x="10753344" y="0"/>
                </a:moveTo>
                <a:lnTo>
                  <a:pt x="3035808" y="0"/>
                </a:lnTo>
                <a:lnTo>
                  <a:pt x="0" y="0"/>
                </a:lnTo>
                <a:lnTo>
                  <a:pt x="0" y="830440"/>
                </a:lnTo>
                <a:lnTo>
                  <a:pt x="3035808" y="830440"/>
                </a:lnTo>
                <a:lnTo>
                  <a:pt x="10753344" y="830440"/>
                </a:lnTo>
                <a:lnTo>
                  <a:pt x="10753344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536" y="3383330"/>
            <a:ext cx="10753725" cy="830580"/>
          </a:xfrm>
          <a:custGeom>
            <a:avLst/>
            <a:gdLst/>
            <a:ahLst/>
            <a:cxnLst/>
            <a:rect l="l" t="t" r="r" b="b"/>
            <a:pathLst>
              <a:path w="10753725" h="830579">
                <a:moveTo>
                  <a:pt x="10753344" y="0"/>
                </a:moveTo>
                <a:lnTo>
                  <a:pt x="3035808" y="0"/>
                </a:lnTo>
                <a:lnTo>
                  <a:pt x="0" y="0"/>
                </a:lnTo>
                <a:lnTo>
                  <a:pt x="0" y="830440"/>
                </a:lnTo>
                <a:lnTo>
                  <a:pt x="3035808" y="830440"/>
                </a:lnTo>
                <a:lnTo>
                  <a:pt x="10753344" y="830440"/>
                </a:lnTo>
                <a:lnTo>
                  <a:pt x="10753344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53186" y="1310386"/>
            <a:ext cx="10766425" cy="3761740"/>
            <a:chOff x="853186" y="1310386"/>
            <a:chExt cx="10766425" cy="3761740"/>
          </a:xfrm>
        </p:grpSpPr>
        <p:sp>
          <p:nvSpPr>
            <p:cNvPr id="6" name="object 6"/>
            <p:cNvSpPr/>
            <p:nvPr/>
          </p:nvSpPr>
          <p:spPr>
            <a:xfrm>
              <a:off x="859536" y="1316735"/>
              <a:ext cx="10753725" cy="405765"/>
            </a:xfrm>
            <a:custGeom>
              <a:avLst/>
              <a:gdLst/>
              <a:ahLst/>
              <a:cxnLst/>
              <a:rect l="l" t="t" r="r" b="b"/>
              <a:pathLst>
                <a:path w="10753725" h="405764">
                  <a:moveTo>
                    <a:pt x="10753344" y="0"/>
                  </a:moveTo>
                  <a:lnTo>
                    <a:pt x="3035808" y="0"/>
                  </a:lnTo>
                  <a:lnTo>
                    <a:pt x="0" y="0"/>
                  </a:lnTo>
                  <a:lnTo>
                    <a:pt x="0" y="405701"/>
                  </a:lnTo>
                  <a:lnTo>
                    <a:pt x="3035808" y="405701"/>
                  </a:lnTo>
                  <a:lnTo>
                    <a:pt x="10753344" y="405701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3186" y="1722437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9536" y="2552890"/>
              <a:ext cx="10753725" cy="830580"/>
            </a:xfrm>
            <a:custGeom>
              <a:avLst/>
              <a:gdLst/>
              <a:ahLst/>
              <a:cxnLst/>
              <a:rect l="l" t="t" r="r" b="b"/>
              <a:pathLst>
                <a:path w="10753725" h="830579">
                  <a:moveTo>
                    <a:pt x="10753344" y="0"/>
                  </a:moveTo>
                  <a:lnTo>
                    <a:pt x="3035808" y="0"/>
                  </a:lnTo>
                  <a:lnTo>
                    <a:pt x="0" y="0"/>
                  </a:lnTo>
                  <a:lnTo>
                    <a:pt x="0" y="830440"/>
                  </a:lnTo>
                  <a:lnTo>
                    <a:pt x="3035808" y="830440"/>
                  </a:lnTo>
                  <a:lnTo>
                    <a:pt x="10753344" y="830440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3186" y="2552890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53186" y="3383330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59536" y="4213783"/>
              <a:ext cx="10753725" cy="852169"/>
            </a:xfrm>
            <a:custGeom>
              <a:avLst/>
              <a:gdLst/>
              <a:ahLst/>
              <a:cxnLst/>
              <a:rect l="l" t="t" r="r" b="b"/>
              <a:pathLst>
                <a:path w="10753725" h="852170">
                  <a:moveTo>
                    <a:pt x="10753344" y="0"/>
                  </a:moveTo>
                  <a:lnTo>
                    <a:pt x="3035808" y="0"/>
                  </a:lnTo>
                  <a:lnTo>
                    <a:pt x="0" y="0"/>
                  </a:lnTo>
                  <a:lnTo>
                    <a:pt x="0" y="851992"/>
                  </a:lnTo>
                  <a:lnTo>
                    <a:pt x="3035808" y="851992"/>
                  </a:lnTo>
                  <a:lnTo>
                    <a:pt x="10753344" y="851992"/>
                  </a:lnTo>
                  <a:lnTo>
                    <a:pt x="10753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3186" y="4213783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9536" y="1310386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w="0" h="3761740">
                  <a:moveTo>
                    <a:pt x="0" y="0"/>
                  </a:moveTo>
                  <a:lnTo>
                    <a:pt x="0" y="376174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612879" y="1310386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w="0" h="3761740">
                  <a:moveTo>
                    <a:pt x="0" y="0"/>
                  </a:moveTo>
                  <a:lnTo>
                    <a:pt x="0" y="376174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3186" y="1316736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53186" y="5065776"/>
              <a:ext cx="10766425" cy="0"/>
            </a:xfrm>
            <a:custGeom>
              <a:avLst/>
              <a:gdLst/>
              <a:ahLst/>
              <a:cxnLst/>
              <a:rect l="l" t="t" r="r" b="b"/>
              <a:pathLst>
                <a:path w="10766425" h="0">
                  <a:moveTo>
                    <a:pt x="0" y="0"/>
                  </a:moveTo>
                  <a:lnTo>
                    <a:pt x="1076604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76489" y="1293367"/>
            <a:ext cx="2000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Control</a:t>
            </a:r>
            <a:r>
              <a:rPr dirty="0" sz="2400" spc="-65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Name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46712" y="1293367"/>
            <a:ext cx="401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HTML Tag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with</a:t>
            </a:r>
            <a:r>
              <a:rPr dirty="0" sz="2400" spc="-40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Description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8696" y="1700593"/>
            <a:ext cx="1347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HtmlAnchor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4504" y="1680705"/>
            <a:ext cx="2856230" cy="6140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&lt;a&gt;</a:t>
            </a:r>
            <a:r>
              <a:rPr dirty="0" sz="1800" spc="-1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element</a:t>
            </a:r>
            <a:endParaRPr sz="18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Similar </a:t>
            </a:r>
            <a:r>
              <a:rPr dirty="0" sz="1800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HTML</a:t>
            </a:r>
            <a:r>
              <a:rPr dirty="0" sz="1800" spc="-4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hyperlink.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8696" y="2531097"/>
            <a:ext cx="1282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HtmlButton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4504" y="2511209"/>
            <a:ext cx="2538095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&lt;button&gt; element  Similar </a:t>
            </a:r>
            <a:r>
              <a:rPr dirty="0" sz="1800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HTML</a:t>
            </a:r>
            <a:r>
              <a:rPr dirty="0" sz="1800" spc="-4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button.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8467" y="3361601"/>
            <a:ext cx="1115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Palladio Uralic"/>
                <a:cs typeface="Palladio Uralic"/>
              </a:rPr>
              <a:t>Ht</a:t>
            </a: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m</a:t>
            </a:r>
            <a:r>
              <a:rPr dirty="0" sz="1800" b="1">
                <a:solidFill>
                  <a:srgbClr val="585858"/>
                </a:solidFill>
                <a:latin typeface="Palladio Uralic"/>
                <a:cs typeface="Palladio Uralic"/>
              </a:rPr>
              <a:t>l</a:t>
            </a: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F</a:t>
            </a:r>
            <a:r>
              <a:rPr dirty="0" sz="1800" spc="-10" b="1">
                <a:solidFill>
                  <a:srgbClr val="585858"/>
                </a:solidFill>
                <a:latin typeface="Palladio Uralic"/>
                <a:cs typeface="Palladio Uralic"/>
              </a:rPr>
              <a:t>o</a:t>
            </a: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r</a:t>
            </a:r>
            <a:r>
              <a:rPr dirty="0" sz="1800" b="1">
                <a:solidFill>
                  <a:srgbClr val="585858"/>
                </a:solidFill>
                <a:latin typeface="Palladio Uralic"/>
                <a:cs typeface="Palladio Uralic"/>
              </a:rPr>
              <a:t>m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4275" y="3341712"/>
            <a:ext cx="4048125" cy="6140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&lt;form&gt; element</a:t>
            </a:r>
            <a:endParaRPr sz="18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HTML form used </a:t>
            </a:r>
            <a:r>
              <a:rPr dirty="0" sz="1800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add input</a:t>
            </a:r>
            <a:r>
              <a:rPr dirty="0" sz="1800" spc="2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controls.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8467" y="4192104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HtmlTable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4275" y="4172216"/>
            <a:ext cx="5312410" cy="6140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585858"/>
                </a:solidFill>
                <a:latin typeface="Palladio Uralic"/>
                <a:cs typeface="Palladio Uralic"/>
              </a:rPr>
              <a:t>&lt;table&gt;</a:t>
            </a:r>
            <a:r>
              <a:rPr dirty="0" sz="1800" spc="-1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element</a:t>
            </a:r>
            <a:endParaRPr sz="18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HTML </a:t>
            </a:r>
            <a:r>
              <a:rPr dirty="0" sz="1800">
                <a:solidFill>
                  <a:srgbClr val="585858"/>
                </a:solidFill>
                <a:latin typeface="Palladio Uralic"/>
                <a:cs typeface="Palladio Uralic"/>
              </a:rPr>
              <a:t>table to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show data/control </a:t>
            </a:r>
            <a:r>
              <a:rPr dirty="0" sz="1800">
                <a:solidFill>
                  <a:srgbClr val="585858"/>
                </a:solidFill>
                <a:latin typeface="Palladio Uralic"/>
                <a:cs typeface="Palladio Uralic"/>
              </a:rPr>
              <a:t>in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tabular</a:t>
            </a:r>
            <a:r>
              <a:rPr dirty="0" sz="1800" spc="2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Palladio Uralic"/>
                <a:cs typeface="Palladio Uralic"/>
              </a:rPr>
              <a:t>format.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7415" y="5543803"/>
            <a:ext cx="1571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HTML Server</a:t>
            </a:r>
            <a:r>
              <a:rPr dirty="0" sz="1200" spc="-2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Controls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3763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 </a:t>
            </a:r>
            <a:r>
              <a:rPr dirty="0" spc="-5"/>
              <a:t>Server</a:t>
            </a:r>
            <a:r>
              <a:rPr dirty="0" spc="-50"/>
              <a:t> </a:t>
            </a:r>
            <a:r>
              <a:rPr dirty="0" spc="-5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26" y="6434818"/>
            <a:ext cx="48583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4920" algn="l"/>
              </a:tabLst>
            </a:pPr>
            <a:r>
              <a:rPr dirty="0" sz="1100">
                <a:solidFill>
                  <a:srgbClr val="585858"/>
                </a:solidFill>
                <a:latin typeface="Palladio Uralic"/>
                <a:cs typeface="Palladio Uralic"/>
              </a:rPr>
              <a:t>©</a:t>
            </a:r>
            <a:r>
              <a:rPr dirty="0" sz="1100" spc="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100">
                <a:solidFill>
                  <a:srgbClr val="585858"/>
                </a:solidFill>
                <a:latin typeface="Palladio Uralic"/>
                <a:cs typeface="Palladio Uralic"/>
              </a:rPr>
              <a:t>Aptech</a:t>
            </a:r>
            <a:r>
              <a:rPr dirty="0" sz="1100" spc="-2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100" spc="-5">
                <a:solidFill>
                  <a:srgbClr val="585858"/>
                </a:solidFill>
                <a:latin typeface="Palladio Uralic"/>
                <a:cs typeface="Palladio Uralic"/>
              </a:rPr>
              <a:t>Limited	</a:t>
            </a:r>
            <a:r>
              <a:rPr dirty="0" sz="1100">
                <a:solidFill>
                  <a:srgbClr val="585858"/>
                </a:solidFill>
                <a:latin typeface="Palladio Uralic"/>
                <a:cs typeface="Palladio Uralic"/>
              </a:rPr>
              <a:t>Programming for the Web with ASP.NET </a:t>
            </a:r>
            <a:r>
              <a:rPr dirty="0" sz="1100" spc="-5">
                <a:solidFill>
                  <a:srgbClr val="585858"/>
                </a:solidFill>
                <a:latin typeface="Palladio Uralic"/>
                <a:cs typeface="Palladio Uralic"/>
              </a:rPr>
              <a:t>MVC/Session</a:t>
            </a:r>
            <a:r>
              <a:rPr dirty="0" sz="1100" spc="-15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100">
                <a:solidFill>
                  <a:srgbClr val="585858"/>
                </a:solidFill>
                <a:latin typeface="Palladio Uralic"/>
                <a:cs typeface="Palladio Uralic"/>
              </a:rPr>
              <a:t>2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0728" y="641866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585858"/>
                </a:solidFill>
                <a:latin typeface="Palladio Uralic"/>
                <a:cs typeface="Palladio Uralic"/>
              </a:rPr>
              <a:t>22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344" y="1577022"/>
            <a:ext cx="11042015" cy="346075"/>
          </a:xfrm>
          <a:custGeom>
            <a:avLst/>
            <a:gdLst/>
            <a:ahLst/>
            <a:cxnLst/>
            <a:rect l="l" t="t" r="r" b="b"/>
            <a:pathLst>
              <a:path w="11042015" h="346075">
                <a:moveTo>
                  <a:pt x="11041786" y="0"/>
                </a:moveTo>
                <a:lnTo>
                  <a:pt x="2958490" y="0"/>
                </a:lnTo>
                <a:lnTo>
                  <a:pt x="0" y="0"/>
                </a:lnTo>
                <a:lnTo>
                  <a:pt x="0" y="345719"/>
                </a:lnTo>
                <a:lnTo>
                  <a:pt x="2958490" y="345719"/>
                </a:lnTo>
                <a:lnTo>
                  <a:pt x="11041786" y="345719"/>
                </a:lnTo>
                <a:lnTo>
                  <a:pt x="11041786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7344" y="2268473"/>
            <a:ext cx="11042015" cy="346075"/>
          </a:xfrm>
          <a:custGeom>
            <a:avLst/>
            <a:gdLst/>
            <a:ahLst/>
            <a:cxnLst/>
            <a:rect l="l" t="t" r="r" b="b"/>
            <a:pathLst>
              <a:path w="11042015" h="346075">
                <a:moveTo>
                  <a:pt x="11041786" y="0"/>
                </a:moveTo>
                <a:lnTo>
                  <a:pt x="2958490" y="0"/>
                </a:lnTo>
                <a:lnTo>
                  <a:pt x="0" y="0"/>
                </a:lnTo>
                <a:lnTo>
                  <a:pt x="0" y="345719"/>
                </a:lnTo>
                <a:lnTo>
                  <a:pt x="2958490" y="345719"/>
                </a:lnTo>
                <a:lnTo>
                  <a:pt x="11041786" y="345719"/>
                </a:lnTo>
                <a:lnTo>
                  <a:pt x="11041786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344" y="2959925"/>
            <a:ext cx="11042015" cy="346075"/>
          </a:xfrm>
          <a:custGeom>
            <a:avLst/>
            <a:gdLst/>
            <a:ahLst/>
            <a:cxnLst/>
            <a:rect l="l" t="t" r="r" b="b"/>
            <a:pathLst>
              <a:path w="11042015" h="346075">
                <a:moveTo>
                  <a:pt x="11041786" y="0"/>
                </a:moveTo>
                <a:lnTo>
                  <a:pt x="2958490" y="0"/>
                </a:lnTo>
                <a:lnTo>
                  <a:pt x="0" y="0"/>
                </a:lnTo>
                <a:lnTo>
                  <a:pt x="0" y="345719"/>
                </a:lnTo>
                <a:lnTo>
                  <a:pt x="2958490" y="345719"/>
                </a:lnTo>
                <a:lnTo>
                  <a:pt x="11041786" y="345719"/>
                </a:lnTo>
                <a:lnTo>
                  <a:pt x="11041786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344" y="3651376"/>
            <a:ext cx="11042015" cy="346075"/>
          </a:xfrm>
          <a:custGeom>
            <a:avLst/>
            <a:gdLst/>
            <a:ahLst/>
            <a:cxnLst/>
            <a:rect l="l" t="t" r="r" b="b"/>
            <a:pathLst>
              <a:path w="11042015" h="346075">
                <a:moveTo>
                  <a:pt x="11041786" y="0"/>
                </a:moveTo>
                <a:lnTo>
                  <a:pt x="2958490" y="0"/>
                </a:lnTo>
                <a:lnTo>
                  <a:pt x="0" y="0"/>
                </a:lnTo>
                <a:lnTo>
                  <a:pt x="0" y="345719"/>
                </a:lnTo>
                <a:lnTo>
                  <a:pt x="2958490" y="345719"/>
                </a:lnTo>
                <a:lnTo>
                  <a:pt x="11041786" y="345719"/>
                </a:lnTo>
                <a:lnTo>
                  <a:pt x="11041786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7344" y="4342828"/>
            <a:ext cx="11042015" cy="346075"/>
          </a:xfrm>
          <a:custGeom>
            <a:avLst/>
            <a:gdLst/>
            <a:ahLst/>
            <a:cxnLst/>
            <a:rect l="l" t="t" r="r" b="b"/>
            <a:pathLst>
              <a:path w="11042015" h="346075">
                <a:moveTo>
                  <a:pt x="11041786" y="0"/>
                </a:moveTo>
                <a:lnTo>
                  <a:pt x="2958490" y="0"/>
                </a:lnTo>
                <a:lnTo>
                  <a:pt x="0" y="0"/>
                </a:lnTo>
                <a:lnTo>
                  <a:pt x="0" y="345732"/>
                </a:lnTo>
                <a:lnTo>
                  <a:pt x="2958490" y="345732"/>
                </a:lnTo>
                <a:lnTo>
                  <a:pt x="11041786" y="345732"/>
                </a:lnTo>
                <a:lnTo>
                  <a:pt x="11041786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344" y="5379999"/>
            <a:ext cx="11042015" cy="346075"/>
          </a:xfrm>
          <a:custGeom>
            <a:avLst/>
            <a:gdLst/>
            <a:ahLst/>
            <a:cxnLst/>
            <a:rect l="l" t="t" r="r" b="b"/>
            <a:pathLst>
              <a:path w="11042015" h="346075">
                <a:moveTo>
                  <a:pt x="11041786" y="0"/>
                </a:moveTo>
                <a:lnTo>
                  <a:pt x="2958490" y="0"/>
                </a:lnTo>
                <a:lnTo>
                  <a:pt x="0" y="0"/>
                </a:lnTo>
                <a:lnTo>
                  <a:pt x="0" y="345719"/>
                </a:lnTo>
                <a:lnTo>
                  <a:pt x="2958490" y="345719"/>
                </a:lnTo>
                <a:lnTo>
                  <a:pt x="11041786" y="345719"/>
                </a:lnTo>
                <a:lnTo>
                  <a:pt x="11041786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40994" y="1092708"/>
          <a:ext cx="11061065" cy="498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0"/>
                <a:gridCol w="8101330"/>
              </a:tblGrid>
              <a:tr h="92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EB8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EB8C1"/>
                      </a:solidFill>
                      <a:prstDash val="solid"/>
                    </a:lnB>
                  </a:tcPr>
                </a:tc>
              </a:tr>
              <a:tr h="391350">
                <a:tc>
                  <a:txBody>
                    <a:bodyPr/>
                    <a:lstStyle/>
                    <a:p>
                      <a:pPr marL="9906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Web Server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Control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Description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</a:tr>
              <a:tr h="345732">
                <a:tc>
                  <a:txBody>
                    <a:bodyPr/>
                    <a:lstStyle/>
                    <a:p>
                      <a:pPr marL="63500">
                        <a:lnSpc>
                          <a:spcPts val="209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AdRotator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sequence of images.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45719">
                <a:tc>
                  <a:txBody>
                    <a:bodyPr/>
                    <a:lstStyle/>
                    <a:p>
                      <a:pPr marL="63500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push button.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5732">
                <a:tc>
                  <a:txBody>
                    <a:bodyPr/>
                    <a:lstStyle/>
                    <a:p>
                      <a:pPr marL="63500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Calendar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calendar.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45719">
                <a:tc>
                  <a:txBody>
                    <a:bodyPr/>
                    <a:lstStyle/>
                    <a:p>
                      <a:pPr marL="64135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CheckBox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check</a:t>
                      </a:r>
                      <a:r>
                        <a:rPr dirty="0" sz="1800" spc="-2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box.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5732">
                <a:tc>
                  <a:txBody>
                    <a:bodyPr/>
                    <a:lstStyle/>
                    <a:p>
                      <a:pPr marL="64135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CheckBoxList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Creates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multi-selection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check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box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group.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45719">
                <a:tc>
                  <a:txBody>
                    <a:bodyPr/>
                    <a:lstStyle/>
                    <a:p>
                      <a:pPr marL="63500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DataGrid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fields of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data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source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in a</a:t>
                      </a:r>
                      <a:r>
                        <a:rPr dirty="0" sz="1800" spc="-3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grid.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5719">
                <a:tc>
                  <a:txBody>
                    <a:bodyPr/>
                    <a:lstStyle/>
                    <a:p>
                      <a:pPr marL="64135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DataList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items from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data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source by using</a:t>
                      </a:r>
                      <a:r>
                        <a:rPr dirty="0" sz="1800" spc="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templates.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45732">
                <a:tc>
                  <a:txBody>
                    <a:bodyPr/>
                    <a:lstStyle/>
                    <a:p>
                      <a:pPr marL="64135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Image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an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image.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5719">
                <a:tc>
                  <a:txBody>
                    <a:bodyPr/>
                    <a:lstStyle/>
                    <a:p>
                      <a:pPr marL="64135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ImageButton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clickable</a:t>
                      </a:r>
                      <a:r>
                        <a:rPr dirty="0" sz="1800" spc="-2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image.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691451">
                <a:tc>
                  <a:txBody>
                    <a:bodyPr/>
                    <a:lstStyle/>
                    <a:p>
                      <a:pPr marL="64135">
                        <a:lnSpc>
                          <a:spcPts val="208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Label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8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static text that displays information as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response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to an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action</a:t>
                      </a:r>
                      <a:r>
                        <a:rPr dirty="0" sz="1800" spc="24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or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description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of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how a control will behave when</a:t>
                      </a:r>
                      <a:r>
                        <a:rPr dirty="0" sz="1800" spc="3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clicked.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5727">
                <a:tc>
                  <a:txBody>
                    <a:bodyPr/>
                    <a:lstStyle/>
                    <a:p>
                      <a:pPr marL="64135">
                        <a:lnSpc>
                          <a:spcPts val="208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ListBox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8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Creates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single or multi-selection drop-down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list.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45724">
                <a:tc>
                  <a:txBody>
                    <a:bodyPr/>
                    <a:lstStyle/>
                    <a:p>
                      <a:pPr marL="64135">
                        <a:lnSpc>
                          <a:spcPts val="208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Table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8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Creates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table.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466169" y="6324829"/>
            <a:ext cx="1423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Web Server</a:t>
            </a:r>
            <a:r>
              <a:rPr dirty="0" sz="1200" spc="-3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Controls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75666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Validation </a:t>
            </a:r>
            <a:r>
              <a:rPr dirty="0" spc="-5"/>
              <a:t>Server Controls</a:t>
            </a:r>
            <a:r>
              <a:rPr dirty="0" spc="-35"/>
              <a:t> </a:t>
            </a:r>
            <a:r>
              <a:rPr dirty="0"/>
              <a:t>(1-2)</a:t>
            </a:r>
          </a:p>
        </p:txBody>
      </p:sp>
      <p:sp>
        <p:nvSpPr>
          <p:cNvPr id="3" name="object 3"/>
          <p:cNvSpPr/>
          <p:nvPr/>
        </p:nvSpPr>
        <p:spPr>
          <a:xfrm>
            <a:off x="877824" y="1665934"/>
            <a:ext cx="11059795" cy="756285"/>
          </a:xfrm>
          <a:custGeom>
            <a:avLst/>
            <a:gdLst/>
            <a:ahLst/>
            <a:cxnLst/>
            <a:rect l="l" t="t" r="r" b="b"/>
            <a:pathLst>
              <a:path w="11059795" h="756285">
                <a:moveTo>
                  <a:pt x="11059300" y="0"/>
                </a:moveTo>
                <a:lnTo>
                  <a:pt x="4246626" y="0"/>
                </a:lnTo>
                <a:lnTo>
                  <a:pt x="0" y="0"/>
                </a:lnTo>
                <a:lnTo>
                  <a:pt x="0" y="756208"/>
                </a:lnTo>
                <a:lnTo>
                  <a:pt x="4246626" y="756208"/>
                </a:lnTo>
                <a:lnTo>
                  <a:pt x="11059300" y="756208"/>
                </a:lnTo>
                <a:lnTo>
                  <a:pt x="1105930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3034677"/>
            <a:ext cx="11059795" cy="612775"/>
          </a:xfrm>
          <a:custGeom>
            <a:avLst/>
            <a:gdLst/>
            <a:ahLst/>
            <a:cxnLst/>
            <a:rect l="l" t="t" r="r" b="b"/>
            <a:pathLst>
              <a:path w="11059795" h="612775">
                <a:moveTo>
                  <a:pt x="11059300" y="0"/>
                </a:moveTo>
                <a:lnTo>
                  <a:pt x="4246626" y="0"/>
                </a:lnTo>
                <a:lnTo>
                  <a:pt x="0" y="0"/>
                </a:lnTo>
                <a:lnTo>
                  <a:pt x="0" y="612546"/>
                </a:lnTo>
                <a:lnTo>
                  <a:pt x="4246626" y="612546"/>
                </a:lnTo>
                <a:lnTo>
                  <a:pt x="11059300" y="612546"/>
                </a:lnTo>
                <a:lnTo>
                  <a:pt x="1105930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4409833"/>
            <a:ext cx="11059795" cy="381635"/>
          </a:xfrm>
          <a:custGeom>
            <a:avLst/>
            <a:gdLst/>
            <a:ahLst/>
            <a:cxnLst/>
            <a:rect l="l" t="t" r="r" b="b"/>
            <a:pathLst>
              <a:path w="11059795" h="381635">
                <a:moveTo>
                  <a:pt x="11059300" y="0"/>
                </a:moveTo>
                <a:lnTo>
                  <a:pt x="4246626" y="0"/>
                </a:lnTo>
                <a:lnTo>
                  <a:pt x="0" y="0"/>
                </a:lnTo>
                <a:lnTo>
                  <a:pt x="0" y="381317"/>
                </a:lnTo>
                <a:lnTo>
                  <a:pt x="4246626" y="381317"/>
                </a:lnTo>
                <a:lnTo>
                  <a:pt x="11059300" y="381317"/>
                </a:lnTo>
                <a:lnTo>
                  <a:pt x="1105930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15965" y="5787641"/>
            <a:ext cx="165988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5" i="1">
                <a:solidFill>
                  <a:srgbClr val="C00000"/>
                </a:solidFill>
                <a:latin typeface="Palladio Uralic"/>
                <a:cs typeface="Palladio Uralic"/>
              </a:rPr>
              <a:t>Validation Server</a:t>
            </a:r>
            <a:r>
              <a:rPr dirty="0" sz="1200" spc="-15" i="1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dirty="0" sz="1200" spc="-5" i="1">
                <a:solidFill>
                  <a:srgbClr val="C00000"/>
                </a:solidFill>
                <a:latin typeface="Palladio Uralic"/>
                <a:cs typeface="Palladio Uralic"/>
              </a:rPr>
              <a:t>Controls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6610" y="1284617"/>
          <a:ext cx="11133455" cy="507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/>
                <a:gridCol w="3950970"/>
                <a:gridCol w="6179820"/>
                <a:gridCol w="927100"/>
              </a:tblGrid>
              <a:tr h="381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3370">
                        <a:lnSpc>
                          <a:spcPts val="2330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Validation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Server</a:t>
                      </a:r>
                      <a:r>
                        <a:rPr dirty="0" sz="2000" spc="-6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Control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 marL="3014980">
                        <a:lnSpc>
                          <a:spcPts val="2330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Description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</a:tr>
              <a:tr h="756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185"/>
                        </a:lnSpc>
                      </a:pPr>
                      <a:r>
                        <a:rPr dirty="0" sz="20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CompareValidator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226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Compares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the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value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of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one input control to the value</a:t>
                      </a:r>
                      <a:r>
                        <a:rPr dirty="0" sz="2000" spc="-13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1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of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another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input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control or to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fixed</a:t>
                      </a:r>
                      <a:r>
                        <a:rPr dirty="0" sz="2000" spc="-6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value.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2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190"/>
                        </a:lnSpc>
                      </a:pPr>
                      <a:r>
                        <a:rPr dirty="0" sz="20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CustomValidator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226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Allows writing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method to handle the validation of</a:t>
                      </a:r>
                      <a:r>
                        <a:rPr dirty="0" sz="2000" spc="-17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the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value</a:t>
                      </a:r>
                      <a:r>
                        <a:rPr dirty="0" sz="2000" spc="-3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entered.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190"/>
                        </a:lnSpc>
                      </a:pPr>
                      <a:r>
                        <a:rPr dirty="0" sz="2000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RangeValidator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226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Checks</a:t>
                      </a:r>
                      <a:r>
                        <a:rPr dirty="0" sz="2000" spc="24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that</a:t>
                      </a:r>
                      <a:r>
                        <a:rPr dirty="0" sz="2000" spc="24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the</a:t>
                      </a:r>
                      <a:r>
                        <a:rPr dirty="0" sz="2000" spc="24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user</a:t>
                      </a:r>
                      <a:r>
                        <a:rPr dirty="0" sz="2000" spc="24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enters</a:t>
                      </a:r>
                      <a:r>
                        <a:rPr dirty="0" sz="2000" spc="25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</a:t>
                      </a:r>
                      <a:r>
                        <a:rPr dirty="0" sz="2000" spc="25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value</a:t>
                      </a:r>
                      <a:r>
                        <a:rPr dirty="0" sz="2000" spc="24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that</a:t>
                      </a:r>
                      <a:r>
                        <a:rPr dirty="0" sz="2000" spc="25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falls</a:t>
                      </a:r>
                      <a:r>
                        <a:rPr dirty="0" sz="2000" spc="25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between</a:t>
                      </a:r>
                      <a:r>
                        <a:rPr dirty="0" sz="2000" spc="25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1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two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values.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62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190"/>
                        </a:lnSpc>
                      </a:pPr>
                      <a:r>
                        <a:rPr dirty="0" sz="20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RegularExpressionValidator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2260"/>
                        </a:lnSpc>
                        <a:tabLst>
                          <a:tab pos="1385570" algn="l"/>
                          <a:tab pos="1990725" algn="l"/>
                          <a:tab pos="2508885" algn="l"/>
                          <a:tab pos="3295650" algn="l"/>
                          <a:tab pos="3684270" algn="l"/>
                          <a:tab pos="4126229" algn="l"/>
                          <a:tab pos="4900295" algn="l"/>
                          <a:tab pos="5861685" algn="l"/>
                          <a:tab pos="6950075" algn="l"/>
                        </a:tabLst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Ensures	that	the	value	of	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an	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input	control	matches	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specified</a:t>
                      </a:r>
                      <a:r>
                        <a:rPr dirty="0" sz="2000" spc="-1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pattern.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190"/>
                        </a:lnSpc>
                      </a:pPr>
                      <a:r>
                        <a:rPr dirty="0" sz="20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RequiredFieldValidator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ts val="2265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Makes an input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control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 required</a:t>
                      </a:r>
                      <a:r>
                        <a:rPr dirty="0" sz="2000" spc="-10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field.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4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B w="9525">
                      <a:solidFill>
                        <a:srgbClr val="7D3B0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190"/>
                        </a:lnSpc>
                      </a:pPr>
                      <a:r>
                        <a:rPr dirty="0" sz="20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ValidationSummary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9525">
                      <a:solidFill>
                        <a:srgbClr val="7D3B0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755">
                        <a:lnSpc>
                          <a:spcPts val="226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Displays a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report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of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all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validation errors that occurred</a:t>
                      </a:r>
                      <a:r>
                        <a:rPr dirty="0" sz="2000" spc="-29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in a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Web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page.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17467">
                <a:tc gridSpan="3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Syntax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&lt;asp:control_name id="some_id" runat="server"</a:t>
                      </a:r>
                      <a:r>
                        <a:rPr dirty="0" sz="1800" spc="-114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795">
                    <a:lnL w="9525">
                      <a:solidFill>
                        <a:srgbClr val="7D3B08"/>
                      </a:solidFill>
                      <a:prstDash val="solid"/>
                    </a:lnL>
                    <a:lnR w="9525">
                      <a:solidFill>
                        <a:srgbClr val="7D3B08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7D3B08"/>
                      </a:solidFill>
                      <a:prstDash val="solid"/>
                    </a:lnB>
                    <a:solidFill>
                      <a:srgbClr val="FBF3D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D3B08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75666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Validation </a:t>
            </a:r>
            <a:r>
              <a:rPr dirty="0" spc="-5"/>
              <a:t>Server Controls</a:t>
            </a:r>
            <a:r>
              <a:rPr dirty="0" spc="-35"/>
              <a:t> </a:t>
            </a:r>
            <a:r>
              <a:rPr dirty="0"/>
              <a:t>(2-2)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5965" y="5787641"/>
            <a:ext cx="165988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5" i="1">
                <a:solidFill>
                  <a:srgbClr val="C00000"/>
                </a:solidFill>
                <a:latin typeface="Palladio Uralic"/>
                <a:cs typeface="Palladio Uralic"/>
              </a:rPr>
              <a:t>Validation Server</a:t>
            </a:r>
            <a:r>
              <a:rPr dirty="0" sz="1200" spc="-15" i="1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dirty="0" sz="1200" spc="-5" i="1">
                <a:solidFill>
                  <a:srgbClr val="C00000"/>
                </a:solidFill>
                <a:latin typeface="Palladio Uralic"/>
                <a:cs typeface="Palladio Uralic"/>
              </a:rPr>
              <a:t>Controls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1502663"/>
            <a:ext cx="4290047" cy="3107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7779" y="2295144"/>
            <a:ext cx="694791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083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Event Handling in </a:t>
            </a:r>
            <a:r>
              <a:rPr dirty="0" spc="-5"/>
              <a:t>ASP.NET</a:t>
            </a:r>
            <a:r>
              <a:rPr dirty="0" spc="-90"/>
              <a:t> </a:t>
            </a:r>
            <a:r>
              <a:rPr dirty="0"/>
              <a:t>(1-4)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8532" y="2049779"/>
            <a:ext cx="10110470" cy="3601720"/>
            <a:chOff x="1208532" y="2049779"/>
            <a:chExt cx="10110470" cy="3601720"/>
          </a:xfrm>
        </p:grpSpPr>
        <p:sp>
          <p:nvSpPr>
            <p:cNvPr id="4" name="object 4"/>
            <p:cNvSpPr/>
            <p:nvPr/>
          </p:nvSpPr>
          <p:spPr>
            <a:xfrm>
              <a:off x="1214628" y="205587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285750" y="285750"/>
                  </a:lnTo>
                  <a:lnTo>
                    <a:pt x="0" y="0"/>
                  </a:lnTo>
                  <a:lnTo>
                    <a:pt x="0" y="529590"/>
                  </a:lnTo>
                  <a:lnTo>
                    <a:pt x="285750" y="815340"/>
                  </a:lnTo>
                  <a:lnTo>
                    <a:pt x="571500" y="52959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14628" y="205587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571500" y="529590"/>
                  </a:lnTo>
                  <a:lnTo>
                    <a:pt x="285750" y="815340"/>
                  </a:lnTo>
                  <a:lnTo>
                    <a:pt x="0" y="529590"/>
                  </a:lnTo>
                  <a:lnTo>
                    <a:pt x="0" y="0"/>
                  </a:lnTo>
                  <a:lnTo>
                    <a:pt x="285750" y="285750"/>
                  </a:lnTo>
                  <a:lnTo>
                    <a:pt x="571500" y="0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86128" y="2055875"/>
              <a:ext cx="9526905" cy="528955"/>
            </a:xfrm>
            <a:custGeom>
              <a:avLst/>
              <a:gdLst/>
              <a:ahLst/>
              <a:cxnLst/>
              <a:rect l="l" t="t" r="r" b="b"/>
              <a:pathLst>
                <a:path w="9526905" h="528955">
                  <a:moveTo>
                    <a:pt x="9438386" y="0"/>
                  </a:moveTo>
                  <a:lnTo>
                    <a:pt x="0" y="0"/>
                  </a:lnTo>
                  <a:lnTo>
                    <a:pt x="0" y="528828"/>
                  </a:lnTo>
                  <a:lnTo>
                    <a:pt x="9438386" y="528828"/>
                  </a:lnTo>
                  <a:lnTo>
                    <a:pt x="9472694" y="521901"/>
                  </a:lnTo>
                  <a:lnTo>
                    <a:pt x="9500709" y="503013"/>
                  </a:lnTo>
                  <a:lnTo>
                    <a:pt x="9519597" y="474998"/>
                  </a:lnTo>
                  <a:lnTo>
                    <a:pt x="9526524" y="440690"/>
                  </a:lnTo>
                  <a:lnTo>
                    <a:pt x="9526524" y="88137"/>
                  </a:lnTo>
                  <a:lnTo>
                    <a:pt x="9519597" y="53829"/>
                  </a:lnTo>
                  <a:lnTo>
                    <a:pt x="9500709" y="25814"/>
                  </a:lnTo>
                  <a:lnTo>
                    <a:pt x="9472694" y="6926"/>
                  </a:lnTo>
                  <a:lnTo>
                    <a:pt x="943838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6128" y="2055875"/>
              <a:ext cx="9526905" cy="528955"/>
            </a:xfrm>
            <a:custGeom>
              <a:avLst/>
              <a:gdLst/>
              <a:ahLst/>
              <a:cxnLst/>
              <a:rect l="l" t="t" r="r" b="b"/>
              <a:pathLst>
                <a:path w="9526905" h="528955">
                  <a:moveTo>
                    <a:pt x="9526524" y="88137"/>
                  </a:moveTo>
                  <a:lnTo>
                    <a:pt x="9526524" y="440690"/>
                  </a:lnTo>
                  <a:lnTo>
                    <a:pt x="9519597" y="474998"/>
                  </a:lnTo>
                  <a:lnTo>
                    <a:pt x="9500709" y="503013"/>
                  </a:lnTo>
                  <a:lnTo>
                    <a:pt x="9472694" y="521901"/>
                  </a:lnTo>
                  <a:lnTo>
                    <a:pt x="9438386" y="528828"/>
                  </a:lnTo>
                  <a:lnTo>
                    <a:pt x="0" y="528828"/>
                  </a:lnTo>
                  <a:lnTo>
                    <a:pt x="0" y="0"/>
                  </a:lnTo>
                  <a:lnTo>
                    <a:pt x="9438386" y="0"/>
                  </a:lnTo>
                  <a:lnTo>
                    <a:pt x="9472694" y="6926"/>
                  </a:lnTo>
                  <a:lnTo>
                    <a:pt x="9500709" y="25814"/>
                  </a:lnTo>
                  <a:lnTo>
                    <a:pt x="9519597" y="53829"/>
                  </a:lnTo>
                  <a:lnTo>
                    <a:pt x="9526524" y="88137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4628" y="274929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285750" y="285750"/>
                  </a:lnTo>
                  <a:lnTo>
                    <a:pt x="0" y="0"/>
                  </a:lnTo>
                  <a:lnTo>
                    <a:pt x="0" y="529590"/>
                  </a:lnTo>
                  <a:lnTo>
                    <a:pt x="285750" y="815340"/>
                  </a:lnTo>
                  <a:lnTo>
                    <a:pt x="571500" y="52959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EC1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14628" y="274929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571500" y="529590"/>
                  </a:lnTo>
                  <a:lnTo>
                    <a:pt x="285750" y="815340"/>
                  </a:lnTo>
                  <a:lnTo>
                    <a:pt x="0" y="529590"/>
                  </a:lnTo>
                  <a:lnTo>
                    <a:pt x="0" y="0"/>
                  </a:lnTo>
                  <a:lnTo>
                    <a:pt x="285750" y="285750"/>
                  </a:lnTo>
                  <a:lnTo>
                    <a:pt x="57150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86128" y="274929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438132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9438132" y="530351"/>
                  </a:lnTo>
                  <a:lnTo>
                    <a:pt x="9472538" y="523405"/>
                  </a:lnTo>
                  <a:lnTo>
                    <a:pt x="9500635" y="504463"/>
                  </a:lnTo>
                  <a:lnTo>
                    <a:pt x="9519577" y="476366"/>
                  </a:lnTo>
                  <a:lnTo>
                    <a:pt x="9526524" y="441959"/>
                  </a:lnTo>
                  <a:lnTo>
                    <a:pt x="9526524" y="88391"/>
                  </a:lnTo>
                  <a:lnTo>
                    <a:pt x="9519577" y="53985"/>
                  </a:lnTo>
                  <a:lnTo>
                    <a:pt x="9500635" y="25888"/>
                  </a:lnTo>
                  <a:lnTo>
                    <a:pt x="9472538" y="694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86128" y="274929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526524" y="88391"/>
                  </a:moveTo>
                  <a:lnTo>
                    <a:pt x="9526524" y="441959"/>
                  </a:lnTo>
                  <a:lnTo>
                    <a:pt x="9519577" y="476366"/>
                  </a:lnTo>
                  <a:lnTo>
                    <a:pt x="9500635" y="504463"/>
                  </a:lnTo>
                  <a:lnTo>
                    <a:pt x="9472538" y="523405"/>
                  </a:lnTo>
                  <a:lnTo>
                    <a:pt x="9438132" y="530351"/>
                  </a:lnTo>
                  <a:lnTo>
                    <a:pt x="0" y="530351"/>
                  </a:lnTo>
                  <a:lnTo>
                    <a:pt x="0" y="0"/>
                  </a:lnTo>
                  <a:lnTo>
                    <a:pt x="9438132" y="0"/>
                  </a:lnTo>
                  <a:lnTo>
                    <a:pt x="9472538" y="6946"/>
                  </a:lnTo>
                  <a:lnTo>
                    <a:pt x="9500635" y="25888"/>
                  </a:lnTo>
                  <a:lnTo>
                    <a:pt x="9519577" y="53985"/>
                  </a:lnTo>
                  <a:lnTo>
                    <a:pt x="9526524" y="88391"/>
                  </a:lnTo>
                  <a:close/>
                </a:path>
              </a:pathLst>
            </a:custGeom>
            <a:ln w="12191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14628" y="344271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285750" y="285750"/>
                  </a:lnTo>
                  <a:lnTo>
                    <a:pt x="0" y="0"/>
                  </a:lnTo>
                  <a:lnTo>
                    <a:pt x="0" y="529590"/>
                  </a:lnTo>
                  <a:lnTo>
                    <a:pt x="285750" y="815340"/>
                  </a:lnTo>
                  <a:lnTo>
                    <a:pt x="571500" y="52959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14628" y="344271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571500" y="529590"/>
                  </a:lnTo>
                  <a:lnTo>
                    <a:pt x="285750" y="815340"/>
                  </a:lnTo>
                  <a:lnTo>
                    <a:pt x="0" y="529590"/>
                  </a:lnTo>
                  <a:lnTo>
                    <a:pt x="0" y="0"/>
                  </a:lnTo>
                  <a:lnTo>
                    <a:pt x="285750" y="285750"/>
                  </a:lnTo>
                  <a:lnTo>
                    <a:pt x="571500" y="0"/>
                  </a:lnTo>
                  <a:close/>
                </a:path>
              </a:pathLst>
            </a:custGeom>
            <a:ln w="12192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86128" y="344271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438132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9438132" y="530351"/>
                  </a:lnTo>
                  <a:lnTo>
                    <a:pt x="9472538" y="523405"/>
                  </a:lnTo>
                  <a:lnTo>
                    <a:pt x="9500635" y="504463"/>
                  </a:lnTo>
                  <a:lnTo>
                    <a:pt x="9519577" y="476366"/>
                  </a:lnTo>
                  <a:lnTo>
                    <a:pt x="9526524" y="441959"/>
                  </a:lnTo>
                  <a:lnTo>
                    <a:pt x="9526524" y="88391"/>
                  </a:lnTo>
                  <a:lnTo>
                    <a:pt x="9519577" y="53985"/>
                  </a:lnTo>
                  <a:lnTo>
                    <a:pt x="9500635" y="25888"/>
                  </a:lnTo>
                  <a:lnTo>
                    <a:pt x="9472538" y="694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6128" y="344271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526524" y="88391"/>
                  </a:moveTo>
                  <a:lnTo>
                    <a:pt x="9526524" y="441959"/>
                  </a:lnTo>
                  <a:lnTo>
                    <a:pt x="9519577" y="476366"/>
                  </a:lnTo>
                  <a:lnTo>
                    <a:pt x="9500635" y="504463"/>
                  </a:lnTo>
                  <a:lnTo>
                    <a:pt x="9472538" y="523405"/>
                  </a:lnTo>
                  <a:lnTo>
                    <a:pt x="9438132" y="530351"/>
                  </a:lnTo>
                  <a:lnTo>
                    <a:pt x="0" y="530351"/>
                  </a:lnTo>
                  <a:lnTo>
                    <a:pt x="0" y="0"/>
                  </a:lnTo>
                  <a:lnTo>
                    <a:pt x="9438132" y="0"/>
                  </a:lnTo>
                  <a:lnTo>
                    <a:pt x="9472538" y="6946"/>
                  </a:lnTo>
                  <a:lnTo>
                    <a:pt x="9500635" y="25888"/>
                  </a:lnTo>
                  <a:lnTo>
                    <a:pt x="9519577" y="53985"/>
                  </a:lnTo>
                  <a:lnTo>
                    <a:pt x="9526524" y="88391"/>
                  </a:lnTo>
                  <a:close/>
                </a:path>
              </a:pathLst>
            </a:custGeom>
            <a:ln w="12191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4628" y="413613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285750" y="285750"/>
                  </a:lnTo>
                  <a:lnTo>
                    <a:pt x="0" y="0"/>
                  </a:lnTo>
                  <a:lnTo>
                    <a:pt x="0" y="529590"/>
                  </a:lnTo>
                  <a:lnTo>
                    <a:pt x="285750" y="815340"/>
                  </a:lnTo>
                  <a:lnTo>
                    <a:pt x="571500" y="52959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14628" y="413613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571500" y="529590"/>
                  </a:lnTo>
                  <a:lnTo>
                    <a:pt x="285750" y="815340"/>
                  </a:lnTo>
                  <a:lnTo>
                    <a:pt x="0" y="529590"/>
                  </a:lnTo>
                  <a:lnTo>
                    <a:pt x="0" y="0"/>
                  </a:lnTo>
                  <a:lnTo>
                    <a:pt x="285750" y="285750"/>
                  </a:lnTo>
                  <a:lnTo>
                    <a:pt x="571500" y="0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86128" y="413613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438132" y="0"/>
                  </a:moveTo>
                  <a:lnTo>
                    <a:pt x="0" y="0"/>
                  </a:lnTo>
                  <a:lnTo>
                    <a:pt x="0" y="530352"/>
                  </a:lnTo>
                  <a:lnTo>
                    <a:pt x="9438132" y="530352"/>
                  </a:lnTo>
                  <a:lnTo>
                    <a:pt x="9472538" y="523405"/>
                  </a:lnTo>
                  <a:lnTo>
                    <a:pt x="9500635" y="504463"/>
                  </a:lnTo>
                  <a:lnTo>
                    <a:pt x="9519577" y="476366"/>
                  </a:lnTo>
                  <a:lnTo>
                    <a:pt x="9526524" y="441960"/>
                  </a:lnTo>
                  <a:lnTo>
                    <a:pt x="9526524" y="88392"/>
                  </a:lnTo>
                  <a:lnTo>
                    <a:pt x="9519577" y="53985"/>
                  </a:lnTo>
                  <a:lnTo>
                    <a:pt x="9500635" y="25888"/>
                  </a:lnTo>
                  <a:lnTo>
                    <a:pt x="9472538" y="694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86128" y="413613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526524" y="88392"/>
                  </a:moveTo>
                  <a:lnTo>
                    <a:pt x="9526524" y="441960"/>
                  </a:lnTo>
                  <a:lnTo>
                    <a:pt x="9519577" y="476366"/>
                  </a:lnTo>
                  <a:lnTo>
                    <a:pt x="9500635" y="504463"/>
                  </a:lnTo>
                  <a:lnTo>
                    <a:pt x="9472538" y="523405"/>
                  </a:lnTo>
                  <a:lnTo>
                    <a:pt x="9438132" y="530352"/>
                  </a:lnTo>
                  <a:lnTo>
                    <a:pt x="0" y="530352"/>
                  </a:lnTo>
                  <a:lnTo>
                    <a:pt x="0" y="0"/>
                  </a:lnTo>
                  <a:lnTo>
                    <a:pt x="9438132" y="0"/>
                  </a:lnTo>
                  <a:lnTo>
                    <a:pt x="9472538" y="6946"/>
                  </a:lnTo>
                  <a:lnTo>
                    <a:pt x="9500635" y="25888"/>
                  </a:lnTo>
                  <a:lnTo>
                    <a:pt x="9519577" y="53985"/>
                  </a:lnTo>
                  <a:lnTo>
                    <a:pt x="9526524" y="88392"/>
                  </a:lnTo>
                  <a:close/>
                </a:path>
              </a:pathLst>
            </a:custGeom>
            <a:ln w="12191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14628" y="482955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285750" y="285750"/>
                  </a:lnTo>
                  <a:lnTo>
                    <a:pt x="0" y="0"/>
                  </a:lnTo>
                  <a:lnTo>
                    <a:pt x="0" y="529590"/>
                  </a:lnTo>
                  <a:lnTo>
                    <a:pt x="285750" y="815340"/>
                  </a:lnTo>
                  <a:lnTo>
                    <a:pt x="571500" y="52959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14628" y="4829555"/>
              <a:ext cx="571500" cy="815340"/>
            </a:xfrm>
            <a:custGeom>
              <a:avLst/>
              <a:gdLst/>
              <a:ahLst/>
              <a:cxnLst/>
              <a:rect l="l" t="t" r="r" b="b"/>
              <a:pathLst>
                <a:path w="571500" h="815339">
                  <a:moveTo>
                    <a:pt x="571500" y="0"/>
                  </a:moveTo>
                  <a:lnTo>
                    <a:pt x="571500" y="529590"/>
                  </a:lnTo>
                  <a:lnTo>
                    <a:pt x="285750" y="815340"/>
                  </a:lnTo>
                  <a:lnTo>
                    <a:pt x="0" y="529590"/>
                  </a:lnTo>
                  <a:lnTo>
                    <a:pt x="0" y="0"/>
                  </a:lnTo>
                  <a:lnTo>
                    <a:pt x="285750" y="285750"/>
                  </a:lnTo>
                  <a:lnTo>
                    <a:pt x="571500" y="0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86128" y="482955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438132" y="0"/>
                  </a:moveTo>
                  <a:lnTo>
                    <a:pt x="0" y="0"/>
                  </a:lnTo>
                  <a:lnTo>
                    <a:pt x="0" y="530352"/>
                  </a:lnTo>
                  <a:lnTo>
                    <a:pt x="9438132" y="530352"/>
                  </a:lnTo>
                  <a:lnTo>
                    <a:pt x="9472538" y="523405"/>
                  </a:lnTo>
                  <a:lnTo>
                    <a:pt x="9500635" y="504463"/>
                  </a:lnTo>
                  <a:lnTo>
                    <a:pt x="9519577" y="476366"/>
                  </a:lnTo>
                  <a:lnTo>
                    <a:pt x="9526524" y="441960"/>
                  </a:lnTo>
                  <a:lnTo>
                    <a:pt x="9526524" y="88392"/>
                  </a:lnTo>
                  <a:lnTo>
                    <a:pt x="9519577" y="53985"/>
                  </a:lnTo>
                  <a:lnTo>
                    <a:pt x="9500635" y="25888"/>
                  </a:lnTo>
                  <a:lnTo>
                    <a:pt x="9472538" y="694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86128" y="4829555"/>
              <a:ext cx="9526905" cy="530860"/>
            </a:xfrm>
            <a:custGeom>
              <a:avLst/>
              <a:gdLst/>
              <a:ahLst/>
              <a:cxnLst/>
              <a:rect l="l" t="t" r="r" b="b"/>
              <a:pathLst>
                <a:path w="9526905" h="530860">
                  <a:moveTo>
                    <a:pt x="9526524" y="88392"/>
                  </a:moveTo>
                  <a:lnTo>
                    <a:pt x="9526524" y="441960"/>
                  </a:lnTo>
                  <a:lnTo>
                    <a:pt x="9519577" y="476366"/>
                  </a:lnTo>
                  <a:lnTo>
                    <a:pt x="9500635" y="504463"/>
                  </a:lnTo>
                  <a:lnTo>
                    <a:pt x="9472538" y="523405"/>
                  </a:lnTo>
                  <a:lnTo>
                    <a:pt x="9438132" y="530352"/>
                  </a:lnTo>
                  <a:lnTo>
                    <a:pt x="0" y="530352"/>
                  </a:lnTo>
                  <a:lnTo>
                    <a:pt x="0" y="0"/>
                  </a:lnTo>
                  <a:lnTo>
                    <a:pt x="9438132" y="0"/>
                  </a:lnTo>
                  <a:lnTo>
                    <a:pt x="9472538" y="6946"/>
                  </a:lnTo>
                  <a:lnTo>
                    <a:pt x="9500635" y="25888"/>
                  </a:lnTo>
                  <a:lnTo>
                    <a:pt x="9519577" y="53985"/>
                  </a:lnTo>
                  <a:lnTo>
                    <a:pt x="9526524" y="88392"/>
                  </a:lnTo>
                  <a:close/>
                </a:path>
              </a:pathLst>
            </a:custGeom>
            <a:ln w="12191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19988" y="1494536"/>
            <a:ext cx="7916545" cy="37357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Sequence of steps while handling Button Click event</a:t>
            </a:r>
            <a:r>
              <a:rPr dirty="0" sz="2200" spc="-4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are:</a:t>
            </a:r>
            <a:endParaRPr sz="2200">
              <a:latin typeface="Palladio Uralic"/>
              <a:cs typeface="Palladio Uralic"/>
            </a:endParaRPr>
          </a:p>
          <a:p>
            <a:pPr marL="1236345" indent="-229235">
              <a:lnSpc>
                <a:spcPct val="100000"/>
              </a:lnSpc>
              <a:spcBef>
                <a:spcPts val="2325"/>
              </a:spcBef>
              <a:buChar char="•"/>
              <a:tabLst>
                <a:tab pos="1236980" algn="l"/>
              </a:tabLst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User clicks a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Button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in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client</a:t>
            </a:r>
            <a:r>
              <a:rPr dirty="0" sz="2000" spc="-8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(Browser)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Palladio Uralic"/>
              <a:buChar char="•"/>
            </a:pPr>
            <a:endParaRPr sz="2550">
              <a:latin typeface="Palladio Uralic"/>
              <a:cs typeface="Palladio Uralic"/>
            </a:endParaRPr>
          </a:p>
          <a:p>
            <a:pPr marL="1236345" indent="-229235">
              <a:lnSpc>
                <a:spcPct val="100000"/>
              </a:lnSpc>
              <a:buChar char="•"/>
              <a:tabLst>
                <a:tab pos="1236980" algn="l"/>
              </a:tabLst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Click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event is raised by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the</a:t>
            </a:r>
            <a:r>
              <a:rPr dirty="0" sz="2000" spc="-7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application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Palladio Uralic"/>
              <a:buChar char="•"/>
            </a:pPr>
            <a:endParaRPr sz="2550">
              <a:latin typeface="Palladio Uralic"/>
              <a:cs typeface="Palladio Uralic"/>
            </a:endParaRPr>
          </a:p>
          <a:p>
            <a:pPr marL="1236345" indent="-229235">
              <a:lnSpc>
                <a:spcPct val="100000"/>
              </a:lnSpc>
              <a:buChar char="•"/>
              <a:tabLst>
                <a:tab pos="1236980" algn="l"/>
              </a:tabLst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Browser publishes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this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event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the</a:t>
            </a:r>
            <a:r>
              <a:rPr dirty="0" sz="2000" spc="-6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server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Palladio Uralic"/>
              <a:buChar char="•"/>
            </a:pPr>
            <a:endParaRPr sz="2550">
              <a:latin typeface="Palladio Uralic"/>
              <a:cs typeface="Palladio Uralic"/>
            </a:endParaRPr>
          </a:p>
          <a:p>
            <a:pPr marL="1236345" indent="-229235">
              <a:lnSpc>
                <a:spcPct val="100000"/>
              </a:lnSpc>
              <a:buChar char="•"/>
              <a:tabLst>
                <a:tab pos="1236980" algn="l"/>
              </a:tabLst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event handler is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executed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by</a:t>
            </a:r>
            <a:r>
              <a:rPr dirty="0" sz="2000" spc="-6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server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Palladio Uralic"/>
              <a:buChar char="•"/>
            </a:pPr>
            <a:endParaRPr sz="2550">
              <a:latin typeface="Palladio Uralic"/>
              <a:cs typeface="Palladio Uralic"/>
            </a:endParaRPr>
          </a:p>
          <a:p>
            <a:pPr marL="1236345" indent="-229235">
              <a:lnSpc>
                <a:spcPct val="100000"/>
              </a:lnSpc>
              <a:buChar char="•"/>
              <a:tabLst>
                <a:tab pos="1236980" algn="l"/>
              </a:tabLst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Notifications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generated by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system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to the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user</a:t>
            </a:r>
            <a:r>
              <a:rPr dirty="0" sz="2000" spc="-8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(Browser)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0839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Event Handling in ASP.NET</a:t>
            </a:r>
            <a:r>
              <a:rPr dirty="0" spc="-114"/>
              <a:t> </a:t>
            </a:r>
            <a:r>
              <a:rPr dirty="0"/>
              <a:t>(2-4)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8576" y="1865376"/>
            <a:ext cx="8369934" cy="533400"/>
            <a:chOff x="798576" y="1865376"/>
            <a:chExt cx="8369934" cy="533400"/>
          </a:xfrm>
        </p:grpSpPr>
        <p:sp>
          <p:nvSpPr>
            <p:cNvPr id="4" name="object 4"/>
            <p:cNvSpPr/>
            <p:nvPr/>
          </p:nvSpPr>
          <p:spPr>
            <a:xfrm>
              <a:off x="804672" y="1871472"/>
              <a:ext cx="8357870" cy="521334"/>
            </a:xfrm>
            <a:custGeom>
              <a:avLst/>
              <a:gdLst/>
              <a:ahLst/>
              <a:cxnLst/>
              <a:rect l="l" t="t" r="r" b="b"/>
              <a:pathLst>
                <a:path w="8357870" h="521335">
                  <a:moveTo>
                    <a:pt x="8270748" y="0"/>
                  </a:moveTo>
                  <a:lnTo>
                    <a:pt x="86868" y="0"/>
                  </a:lnTo>
                  <a:lnTo>
                    <a:pt x="53053" y="6825"/>
                  </a:lnTo>
                  <a:lnTo>
                    <a:pt x="25441" y="25441"/>
                  </a:lnTo>
                  <a:lnTo>
                    <a:pt x="6825" y="53053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5" y="468154"/>
                  </a:lnTo>
                  <a:lnTo>
                    <a:pt x="25441" y="495766"/>
                  </a:lnTo>
                  <a:lnTo>
                    <a:pt x="53053" y="514382"/>
                  </a:lnTo>
                  <a:lnTo>
                    <a:pt x="86868" y="521207"/>
                  </a:lnTo>
                  <a:lnTo>
                    <a:pt x="8270748" y="521207"/>
                  </a:lnTo>
                  <a:lnTo>
                    <a:pt x="8304562" y="514382"/>
                  </a:lnTo>
                  <a:lnTo>
                    <a:pt x="8332174" y="495766"/>
                  </a:lnTo>
                  <a:lnTo>
                    <a:pt x="8350790" y="468154"/>
                  </a:lnTo>
                  <a:lnTo>
                    <a:pt x="8357616" y="434339"/>
                  </a:lnTo>
                  <a:lnTo>
                    <a:pt x="8357616" y="86867"/>
                  </a:lnTo>
                  <a:lnTo>
                    <a:pt x="8350790" y="53053"/>
                  </a:lnTo>
                  <a:lnTo>
                    <a:pt x="8332174" y="25441"/>
                  </a:lnTo>
                  <a:lnTo>
                    <a:pt x="8304562" y="6825"/>
                  </a:lnTo>
                  <a:lnTo>
                    <a:pt x="8270748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672" y="1871472"/>
              <a:ext cx="8357870" cy="521334"/>
            </a:xfrm>
            <a:custGeom>
              <a:avLst/>
              <a:gdLst/>
              <a:ahLst/>
              <a:cxnLst/>
              <a:rect l="l" t="t" r="r" b="b"/>
              <a:pathLst>
                <a:path w="8357870" h="521335">
                  <a:moveTo>
                    <a:pt x="0" y="86867"/>
                  </a:moveTo>
                  <a:lnTo>
                    <a:pt x="6825" y="53053"/>
                  </a:lnTo>
                  <a:lnTo>
                    <a:pt x="25441" y="25441"/>
                  </a:lnTo>
                  <a:lnTo>
                    <a:pt x="53053" y="6825"/>
                  </a:lnTo>
                  <a:lnTo>
                    <a:pt x="86868" y="0"/>
                  </a:lnTo>
                  <a:lnTo>
                    <a:pt x="8270748" y="0"/>
                  </a:lnTo>
                  <a:lnTo>
                    <a:pt x="8304562" y="6825"/>
                  </a:lnTo>
                  <a:lnTo>
                    <a:pt x="8332174" y="25441"/>
                  </a:lnTo>
                  <a:lnTo>
                    <a:pt x="8350790" y="53053"/>
                  </a:lnTo>
                  <a:lnTo>
                    <a:pt x="8357616" y="86867"/>
                  </a:lnTo>
                  <a:lnTo>
                    <a:pt x="8357616" y="434339"/>
                  </a:lnTo>
                  <a:lnTo>
                    <a:pt x="8350790" y="468154"/>
                  </a:lnTo>
                  <a:lnTo>
                    <a:pt x="8332174" y="495766"/>
                  </a:lnTo>
                  <a:lnTo>
                    <a:pt x="8304562" y="514382"/>
                  </a:lnTo>
                  <a:lnTo>
                    <a:pt x="8270748" y="521207"/>
                  </a:lnTo>
                  <a:lnTo>
                    <a:pt x="86868" y="521207"/>
                  </a:lnTo>
                  <a:lnTo>
                    <a:pt x="53053" y="514382"/>
                  </a:lnTo>
                  <a:lnTo>
                    <a:pt x="25441" y="495766"/>
                  </a:lnTo>
                  <a:lnTo>
                    <a:pt x="6825" y="468154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98576" y="2738627"/>
            <a:ext cx="8369934" cy="533400"/>
            <a:chOff x="798576" y="2738627"/>
            <a:chExt cx="8369934" cy="533400"/>
          </a:xfrm>
        </p:grpSpPr>
        <p:sp>
          <p:nvSpPr>
            <p:cNvPr id="7" name="object 7"/>
            <p:cNvSpPr/>
            <p:nvPr/>
          </p:nvSpPr>
          <p:spPr>
            <a:xfrm>
              <a:off x="804672" y="2744723"/>
              <a:ext cx="8357870" cy="521334"/>
            </a:xfrm>
            <a:custGeom>
              <a:avLst/>
              <a:gdLst/>
              <a:ahLst/>
              <a:cxnLst/>
              <a:rect l="l" t="t" r="r" b="b"/>
              <a:pathLst>
                <a:path w="8357870" h="521335">
                  <a:moveTo>
                    <a:pt x="8270748" y="0"/>
                  </a:moveTo>
                  <a:lnTo>
                    <a:pt x="86868" y="0"/>
                  </a:lnTo>
                  <a:lnTo>
                    <a:pt x="53053" y="6825"/>
                  </a:lnTo>
                  <a:lnTo>
                    <a:pt x="25441" y="25441"/>
                  </a:lnTo>
                  <a:lnTo>
                    <a:pt x="6825" y="53053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5" y="468154"/>
                  </a:lnTo>
                  <a:lnTo>
                    <a:pt x="25441" y="495766"/>
                  </a:lnTo>
                  <a:lnTo>
                    <a:pt x="53053" y="514382"/>
                  </a:lnTo>
                  <a:lnTo>
                    <a:pt x="86868" y="521207"/>
                  </a:lnTo>
                  <a:lnTo>
                    <a:pt x="8270748" y="521207"/>
                  </a:lnTo>
                  <a:lnTo>
                    <a:pt x="8304562" y="514382"/>
                  </a:lnTo>
                  <a:lnTo>
                    <a:pt x="8332174" y="495766"/>
                  </a:lnTo>
                  <a:lnTo>
                    <a:pt x="8350790" y="468154"/>
                  </a:lnTo>
                  <a:lnTo>
                    <a:pt x="8357616" y="434339"/>
                  </a:lnTo>
                  <a:lnTo>
                    <a:pt x="8357616" y="86867"/>
                  </a:lnTo>
                  <a:lnTo>
                    <a:pt x="8350790" y="53053"/>
                  </a:lnTo>
                  <a:lnTo>
                    <a:pt x="8332174" y="25441"/>
                  </a:lnTo>
                  <a:lnTo>
                    <a:pt x="8304562" y="6825"/>
                  </a:lnTo>
                  <a:lnTo>
                    <a:pt x="8270748" y="0"/>
                  </a:lnTo>
                  <a:close/>
                </a:path>
              </a:pathLst>
            </a:custGeom>
            <a:solidFill>
              <a:srgbClr val="B893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4672" y="2744723"/>
              <a:ext cx="8357870" cy="521334"/>
            </a:xfrm>
            <a:custGeom>
              <a:avLst/>
              <a:gdLst/>
              <a:ahLst/>
              <a:cxnLst/>
              <a:rect l="l" t="t" r="r" b="b"/>
              <a:pathLst>
                <a:path w="8357870" h="521335">
                  <a:moveTo>
                    <a:pt x="0" y="86867"/>
                  </a:moveTo>
                  <a:lnTo>
                    <a:pt x="6825" y="53053"/>
                  </a:lnTo>
                  <a:lnTo>
                    <a:pt x="25441" y="25441"/>
                  </a:lnTo>
                  <a:lnTo>
                    <a:pt x="53053" y="6825"/>
                  </a:lnTo>
                  <a:lnTo>
                    <a:pt x="86868" y="0"/>
                  </a:lnTo>
                  <a:lnTo>
                    <a:pt x="8270748" y="0"/>
                  </a:lnTo>
                  <a:lnTo>
                    <a:pt x="8304562" y="6825"/>
                  </a:lnTo>
                  <a:lnTo>
                    <a:pt x="8332174" y="25441"/>
                  </a:lnTo>
                  <a:lnTo>
                    <a:pt x="8350790" y="53053"/>
                  </a:lnTo>
                  <a:lnTo>
                    <a:pt x="8357616" y="86867"/>
                  </a:lnTo>
                  <a:lnTo>
                    <a:pt x="8357616" y="434339"/>
                  </a:lnTo>
                  <a:lnTo>
                    <a:pt x="8350790" y="468154"/>
                  </a:lnTo>
                  <a:lnTo>
                    <a:pt x="8332174" y="495766"/>
                  </a:lnTo>
                  <a:lnTo>
                    <a:pt x="8304562" y="514382"/>
                  </a:lnTo>
                  <a:lnTo>
                    <a:pt x="8270748" y="521207"/>
                  </a:lnTo>
                  <a:lnTo>
                    <a:pt x="86868" y="521207"/>
                  </a:lnTo>
                  <a:lnTo>
                    <a:pt x="53053" y="514382"/>
                  </a:lnTo>
                  <a:lnTo>
                    <a:pt x="25441" y="495766"/>
                  </a:lnTo>
                  <a:lnTo>
                    <a:pt x="6825" y="468154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98576" y="3584447"/>
            <a:ext cx="8369934" cy="533400"/>
            <a:chOff x="798576" y="3584447"/>
            <a:chExt cx="8369934" cy="533400"/>
          </a:xfrm>
        </p:grpSpPr>
        <p:sp>
          <p:nvSpPr>
            <p:cNvPr id="10" name="object 10"/>
            <p:cNvSpPr/>
            <p:nvPr/>
          </p:nvSpPr>
          <p:spPr>
            <a:xfrm>
              <a:off x="804672" y="3590543"/>
              <a:ext cx="8357870" cy="521334"/>
            </a:xfrm>
            <a:custGeom>
              <a:avLst/>
              <a:gdLst/>
              <a:ahLst/>
              <a:cxnLst/>
              <a:rect l="l" t="t" r="r" b="b"/>
              <a:pathLst>
                <a:path w="8357870" h="521335">
                  <a:moveTo>
                    <a:pt x="8270748" y="0"/>
                  </a:moveTo>
                  <a:lnTo>
                    <a:pt x="86868" y="0"/>
                  </a:lnTo>
                  <a:lnTo>
                    <a:pt x="53053" y="6825"/>
                  </a:lnTo>
                  <a:lnTo>
                    <a:pt x="25441" y="25441"/>
                  </a:lnTo>
                  <a:lnTo>
                    <a:pt x="6825" y="53053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5" y="468154"/>
                  </a:lnTo>
                  <a:lnTo>
                    <a:pt x="25441" y="495766"/>
                  </a:lnTo>
                  <a:lnTo>
                    <a:pt x="53053" y="514382"/>
                  </a:lnTo>
                  <a:lnTo>
                    <a:pt x="86868" y="521207"/>
                  </a:lnTo>
                  <a:lnTo>
                    <a:pt x="8270748" y="521207"/>
                  </a:lnTo>
                  <a:lnTo>
                    <a:pt x="8304562" y="514382"/>
                  </a:lnTo>
                  <a:lnTo>
                    <a:pt x="8332174" y="495766"/>
                  </a:lnTo>
                  <a:lnTo>
                    <a:pt x="8350790" y="468154"/>
                  </a:lnTo>
                  <a:lnTo>
                    <a:pt x="8357616" y="434339"/>
                  </a:lnTo>
                  <a:lnTo>
                    <a:pt x="8357616" y="86867"/>
                  </a:lnTo>
                  <a:lnTo>
                    <a:pt x="8350790" y="53053"/>
                  </a:lnTo>
                  <a:lnTo>
                    <a:pt x="8332174" y="25441"/>
                  </a:lnTo>
                  <a:lnTo>
                    <a:pt x="8304562" y="6825"/>
                  </a:lnTo>
                  <a:lnTo>
                    <a:pt x="8270748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4672" y="3590543"/>
              <a:ext cx="8357870" cy="521334"/>
            </a:xfrm>
            <a:custGeom>
              <a:avLst/>
              <a:gdLst/>
              <a:ahLst/>
              <a:cxnLst/>
              <a:rect l="l" t="t" r="r" b="b"/>
              <a:pathLst>
                <a:path w="8357870" h="521335">
                  <a:moveTo>
                    <a:pt x="0" y="86867"/>
                  </a:moveTo>
                  <a:lnTo>
                    <a:pt x="6825" y="53053"/>
                  </a:lnTo>
                  <a:lnTo>
                    <a:pt x="25441" y="25441"/>
                  </a:lnTo>
                  <a:lnTo>
                    <a:pt x="53053" y="6825"/>
                  </a:lnTo>
                  <a:lnTo>
                    <a:pt x="86868" y="0"/>
                  </a:lnTo>
                  <a:lnTo>
                    <a:pt x="8270748" y="0"/>
                  </a:lnTo>
                  <a:lnTo>
                    <a:pt x="8304562" y="6825"/>
                  </a:lnTo>
                  <a:lnTo>
                    <a:pt x="8332174" y="25441"/>
                  </a:lnTo>
                  <a:lnTo>
                    <a:pt x="8350790" y="53053"/>
                  </a:lnTo>
                  <a:lnTo>
                    <a:pt x="8357616" y="86867"/>
                  </a:lnTo>
                  <a:lnTo>
                    <a:pt x="8357616" y="434339"/>
                  </a:lnTo>
                  <a:lnTo>
                    <a:pt x="8350790" y="468154"/>
                  </a:lnTo>
                  <a:lnTo>
                    <a:pt x="8332174" y="495766"/>
                  </a:lnTo>
                  <a:lnTo>
                    <a:pt x="8304562" y="514382"/>
                  </a:lnTo>
                  <a:lnTo>
                    <a:pt x="8270748" y="521207"/>
                  </a:lnTo>
                  <a:lnTo>
                    <a:pt x="86868" y="521207"/>
                  </a:lnTo>
                  <a:lnTo>
                    <a:pt x="53053" y="514382"/>
                  </a:lnTo>
                  <a:lnTo>
                    <a:pt x="25441" y="495766"/>
                  </a:lnTo>
                  <a:lnTo>
                    <a:pt x="6825" y="468154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98576" y="4431804"/>
            <a:ext cx="8369934" cy="532130"/>
            <a:chOff x="798576" y="4431804"/>
            <a:chExt cx="8369934" cy="532130"/>
          </a:xfrm>
        </p:grpSpPr>
        <p:sp>
          <p:nvSpPr>
            <p:cNvPr id="13" name="object 13"/>
            <p:cNvSpPr/>
            <p:nvPr/>
          </p:nvSpPr>
          <p:spPr>
            <a:xfrm>
              <a:off x="804672" y="4437900"/>
              <a:ext cx="8357870" cy="520065"/>
            </a:xfrm>
            <a:custGeom>
              <a:avLst/>
              <a:gdLst/>
              <a:ahLst/>
              <a:cxnLst/>
              <a:rect l="l" t="t" r="r" b="b"/>
              <a:pathLst>
                <a:path w="8357870" h="520064">
                  <a:moveTo>
                    <a:pt x="8271002" y="0"/>
                  </a:moveTo>
                  <a:lnTo>
                    <a:pt x="86614" y="0"/>
                  </a:lnTo>
                  <a:lnTo>
                    <a:pt x="52903" y="6805"/>
                  </a:lnTo>
                  <a:lnTo>
                    <a:pt x="25371" y="25366"/>
                  </a:lnTo>
                  <a:lnTo>
                    <a:pt x="6807" y="52897"/>
                  </a:lnTo>
                  <a:lnTo>
                    <a:pt x="0" y="86613"/>
                  </a:lnTo>
                  <a:lnTo>
                    <a:pt x="0" y="433057"/>
                  </a:lnTo>
                  <a:lnTo>
                    <a:pt x="6807" y="466775"/>
                  </a:lnTo>
                  <a:lnTo>
                    <a:pt x="25371" y="494310"/>
                  </a:lnTo>
                  <a:lnTo>
                    <a:pt x="52903" y="512876"/>
                  </a:lnTo>
                  <a:lnTo>
                    <a:pt x="86614" y="519683"/>
                  </a:lnTo>
                  <a:lnTo>
                    <a:pt x="8271002" y="519683"/>
                  </a:lnTo>
                  <a:lnTo>
                    <a:pt x="8304712" y="512876"/>
                  </a:lnTo>
                  <a:lnTo>
                    <a:pt x="8332244" y="494310"/>
                  </a:lnTo>
                  <a:lnTo>
                    <a:pt x="8350808" y="466775"/>
                  </a:lnTo>
                  <a:lnTo>
                    <a:pt x="8357616" y="433057"/>
                  </a:lnTo>
                  <a:lnTo>
                    <a:pt x="8357616" y="86613"/>
                  </a:lnTo>
                  <a:lnTo>
                    <a:pt x="8350808" y="52897"/>
                  </a:lnTo>
                  <a:lnTo>
                    <a:pt x="8332244" y="25366"/>
                  </a:lnTo>
                  <a:lnTo>
                    <a:pt x="8304712" y="6805"/>
                  </a:lnTo>
                  <a:lnTo>
                    <a:pt x="8271002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672" y="4437900"/>
              <a:ext cx="8357870" cy="520065"/>
            </a:xfrm>
            <a:custGeom>
              <a:avLst/>
              <a:gdLst/>
              <a:ahLst/>
              <a:cxnLst/>
              <a:rect l="l" t="t" r="r" b="b"/>
              <a:pathLst>
                <a:path w="8357870" h="520064">
                  <a:moveTo>
                    <a:pt x="0" y="86613"/>
                  </a:moveTo>
                  <a:lnTo>
                    <a:pt x="6807" y="52897"/>
                  </a:lnTo>
                  <a:lnTo>
                    <a:pt x="25371" y="25366"/>
                  </a:lnTo>
                  <a:lnTo>
                    <a:pt x="52903" y="6805"/>
                  </a:lnTo>
                  <a:lnTo>
                    <a:pt x="86614" y="0"/>
                  </a:lnTo>
                  <a:lnTo>
                    <a:pt x="8271002" y="0"/>
                  </a:lnTo>
                  <a:lnTo>
                    <a:pt x="8304712" y="6805"/>
                  </a:lnTo>
                  <a:lnTo>
                    <a:pt x="8332244" y="25366"/>
                  </a:lnTo>
                  <a:lnTo>
                    <a:pt x="8350808" y="52897"/>
                  </a:lnTo>
                  <a:lnTo>
                    <a:pt x="8357616" y="86613"/>
                  </a:lnTo>
                  <a:lnTo>
                    <a:pt x="8357616" y="433057"/>
                  </a:lnTo>
                  <a:lnTo>
                    <a:pt x="8350808" y="466775"/>
                  </a:lnTo>
                  <a:lnTo>
                    <a:pt x="8332244" y="494310"/>
                  </a:lnTo>
                  <a:lnTo>
                    <a:pt x="8304712" y="512876"/>
                  </a:lnTo>
                  <a:lnTo>
                    <a:pt x="8271002" y="519683"/>
                  </a:lnTo>
                  <a:lnTo>
                    <a:pt x="86614" y="519683"/>
                  </a:lnTo>
                  <a:lnTo>
                    <a:pt x="52903" y="512876"/>
                  </a:lnTo>
                  <a:lnTo>
                    <a:pt x="25371" y="494310"/>
                  </a:lnTo>
                  <a:lnTo>
                    <a:pt x="6807" y="466775"/>
                  </a:lnTo>
                  <a:lnTo>
                    <a:pt x="0" y="433057"/>
                  </a:lnTo>
                  <a:lnTo>
                    <a:pt x="0" y="86613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18819" y="1253743"/>
            <a:ext cx="7630795" cy="4036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585858"/>
                </a:solidFill>
                <a:latin typeface="Palladio Uralic"/>
                <a:cs typeface="Palladio Uralic"/>
              </a:rPr>
              <a:t>Application and Session</a:t>
            </a:r>
            <a:r>
              <a:rPr dirty="0" sz="2800" spc="50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800" spc="-5" b="1">
                <a:solidFill>
                  <a:srgbClr val="585858"/>
                </a:solidFill>
                <a:latin typeface="Palladio Uralic"/>
                <a:cs typeface="Palladio Uralic"/>
              </a:rPr>
              <a:t>Events</a:t>
            </a:r>
            <a:endParaRPr sz="2800">
              <a:latin typeface="Palladio Uralic"/>
              <a:cs typeface="Palladio Uralic"/>
            </a:endParaRPr>
          </a:p>
          <a:p>
            <a:pPr marL="202565">
              <a:lnSpc>
                <a:spcPct val="100000"/>
              </a:lnSpc>
              <a:spcBef>
                <a:spcPts val="173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Application_Start</a:t>
            </a:r>
            <a:endParaRPr sz="2400">
              <a:latin typeface="Courier New"/>
              <a:cs typeface="Courier New"/>
            </a:endParaRPr>
          </a:p>
          <a:p>
            <a:pPr marL="579755" indent="-229235">
              <a:lnSpc>
                <a:spcPct val="100000"/>
              </a:lnSpc>
              <a:spcBef>
                <a:spcPts val="730"/>
              </a:spcBef>
              <a:buChar char="•"/>
              <a:tabLst>
                <a:tab pos="580390" algn="l"/>
              </a:tabLst>
            </a:pP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Raised when </a:t>
            </a:r>
            <a:r>
              <a:rPr dirty="0" sz="220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application/Website is</a:t>
            </a:r>
            <a:r>
              <a:rPr dirty="0" sz="2200" spc="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started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.</a:t>
            </a:r>
            <a:endParaRPr sz="2400">
              <a:latin typeface="Palladio Uralic"/>
              <a:cs typeface="Palladio Uralic"/>
            </a:endParaRPr>
          </a:p>
          <a:p>
            <a:pPr marL="202565">
              <a:lnSpc>
                <a:spcPct val="100000"/>
              </a:lnSpc>
              <a:spcBef>
                <a:spcPts val="39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Application_End</a:t>
            </a:r>
            <a:endParaRPr sz="2400">
              <a:latin typeface="Courier New"/>
              <a:cs typeface="Courier New"/>
            </a:endParaRPr>
          </a:p>
          <a:p>
            <a:pPr marL="579755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80390" algn="l"/>
              </a:tabLst>
            </a:pP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Raised when </a:t>
            </a:r>
            <a:r>
              <a:rPr dirty="0" sz="220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application/Website is</a:t>
            </a:r>
            <a:r>
              <a:rPr dirty="0" sz="2200" spc="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closed.</a:t>
            </a:r>
            <a:endParaRPr sz="2200">
              <a:latin typeface="Palladio Uralic"/>
              <a:cs typeface="Palladio Uralic"/>
            </a:endParaRPr>
          </a:p>
          <a:p>
            <a:pPr marL="202565">
              <a:lnSpc>
                <a:spcPct val="100000"/>
              </a:lnSpc>
              <a:spcBef>
                <a:spcPts val="28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Session_Start</a:t>
            </a:r>
            <a:endParaRPr sz="2400">
              <a:latin typeface="Courier New"/>
              <a:cs typeface="Courier New"/>
            </a:endParaRPr>
          </a:p>
          <a:p>
            <a:pPr marL="579755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580390" algn="l"/>
              </a:tabLst>
            </a:pP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Raised when a user requests a page from </a:t>
            </a:r>
            <a:r>
              <a:rPr dirty="0" sz="2200">
                <a:solidFill>
                  <a:srgbClr val="585858"/>
                </a:solidFill>
                <a:latin typeface="Palladio Uralic"/>
                <a:cs typeface="Palladio Uralic"/>
              </a:rPr>
              <a:t>the</a:t>
            </a:r>
            <a:r>
              <a:rPr dirty="0" sz="2200" spc="1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application.</a:t>
            </a:r>
            <a:endParaRPr sz="2200">
              <a:latin typeface="Palladio Uralic"/>
              <a:cs typeface="Palladio Uralic"/>
            </a:endParaRPr>
          </a:p>
          <a:p>
            <a:pPr marL="202565">
              <a:lnSpc>
                <a:spcPct val="100000"/>
              </a:lnSpc>
              <a:spcBef>
                <a:spcPts val="28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Session_End</a:t>
            </a:r>
            <a:endParaRPr sz="2400">
              <a:latin typeface="Courier New"/>
              <a:cs typeface="Courier New"/>
            </a:endParaRPr>
          </a:p>
          <a:p>
            <a:pPr marL="579755" indent="-229235">
              <a:lnSpc>
                <a:spcPct val="100000"/>
              </a:lnSpc>
              <a:spcBef>
                <a:spcPts val="860"/>
              </a:spcBef>
              <a:buChar char="•"/>
              <a:tabLst>
                <a:tab pos="580390" algn="l"/>
              </a:tabLst>
            </a:pP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Raised when </a:t>
            </a:r>
            <a:r>
              <a:rPr dirty="0" sz="2200">
                <a:solidFill>
                  <a:srgbClr val="585858"/>
                </a:solidFill>
                <a:latin typeface="Palladio Uralic"/>
                <a:cs typeface="Palladio Uralic"/>
              </a:rPr>
              <a:t>the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session</a:t>
            </a:r>
            <a:r>
              <a:rPr dirty="0" sz="2200" spc="-2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Palladio Uralic"/>
                <a:cs typeface="Palladio Uralic"/>
              </a:rPr>
              <a:t>ends.</a:t>
            </a:r>
            <a:endParaRPr sz="2200">
              <a:latin typeface="Palladio Uralic"/>
              <a:cs typeface="Palladio Ural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083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Event Handling in </a:t>
            </a:r>
            <a:r>
              <a:rPr dirty="0" spc="-5"/>
              <a:t>ASP.NET</a:t>
            </a:r>
            <a:r>
              <a:rPr dirty="0" spc="-90"/>
              <a:t> </a:t>
            </a:r>
            <a:r>
              <a:rPr dirty="0"/>
              <a:t>(3-4)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124" y="1159357"/>
            <a:ext cx="109353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Application state indicates data storage, available for all the</a:t>
            </a:r>
            <a:r>
              <a:rPr dirty="0" sz="2400" spc="7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classes.</a:t>
            </a:r>
            <a:endParaRPr sz="2400">
              <a:latin typeface="Palladio Uralic"/>
              <a:cs typeface="Palladio Ural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Session state enables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user to store and access values as one browses the</a:t>
            </a:r>
            <a:r>
              <a:rPr dirty="0" sz="2400" spc="10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pages.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Page and Control</a:t>
            </a:r>
            <a:r>
              <a:rPr dirty="0" sz="2400" spc="5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Events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075" y="3425952"/>
            <a:ext cx="1975485" cy="1184275"/>
          </a:xfrm>
          <a:prstGeom prst="rect">
            <a:avLst/>
          </a:prstGeom>
          <a:solidFill>
            <a:srgbClr val="EE791F"/>
          </a:solidFill>
          <a:ln w="12191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PreInit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0776" y="3425952"/>
            <a:ext cx="1975485" cy="1184275"/>
          </a:xfrm>
          <a:prstGeom prst="rect">
            <a:avLst/>
          </a:prstGeom>
          <a:solidFill>
            <a:srgbClr val="7A6208"/>
          </a:solidFill>
          <a:ln w="12192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Init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476" y="3435096"/>
            <a:ext cx="2283460" cy="1165860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InitComplete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2023" y="3425952"/>
            <a:ext cx="1975485" cy="118427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PreLoad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3723" y="3425952"/>
            <a:ext cx="1975485" cy="1184275"/>
          </a:xfrm>
          <a:prstGeom prst="rect">
            <a:avLst/>
          </a:prstGeom>
          <a:solidFill>
            <a:srgbClr val="C05A39"/>
          </a:solidFill>
          <a:ln w="12192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Load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5207" y="4808220"/>
            <a:ext cx="1975485" cy="1184275"/>
          </a:xfrm>
          <a:prstGeom prst="rect">
            <a:avLst/>
          </a:prstGeom>
          <a:solidFill>
            <a:srgbClr val="EE791F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PreRender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908" y="4847844"/>
            <a:ext cx="2341245" cy="1104900"/>
          </a:xfrm>
          <a:prstGeom prst="rect">
            <a:avLst/>
          </a:prstGeom>
          <a:solidFill>
            <a:srgbClr val="7A6208"/>
          </a:solidFill>
          <a:ln w="12192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LoadComplete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5892" y="4808220"/>
            <a:ext cx="1975485" cy="1184275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Render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592" y="4808220"/>
            <a:ext cx="1975485" cy="118427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Unload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083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Event Handling in </a:t>
            </a:r>
            <a:r>
              <a:rPr dirty="0" spc="-5"/>
              <a:t>ASP.NET</a:t>
            </a:r>
            <a:r>
              <a:rPr dirty="0" spc="-90"/>
              <a:t> </a:t>
            </a:r>
            <a:r>
              <a:rPr dirty="0"/>
              <a:t>(4-4)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124" y="1067917"/>
            <a:ext cx="58235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Creating Event Handlers in Visual</a:t>
            </a:r>
            <a:r>
              <a:rPr dirty="0" sz="2400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Studio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Code for creating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simple button</a:t>
            </a:r>
            <a:r>
              <a:rPr dirty="0" sz="2400" spc="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control: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368" y="3436873"/>
            <a:ext cx="10698480" cy="587375"/>
          </a:xfrm>
          <a:custGeom>
            <a:avLst/>
            <a:gdLst/>
            <a:ahLst/>
            <a:cxnLst/>
            <a:rect l="l" t="t" r="r" b="b"/>
            <a:pathLst>
              <a:path w="10698480" h="587375">
                <a:moveTo>
                  <a:pt x="10698480" y="0"/>
                </a:moveTo>
                <a:lnTo>
                  <a:pt x="6675120" y="0"/>
                </a:lnTo>
                <a:lnTo>
                  <a:pt x="2999232" y="0"/>
                </a:lnTo>
                <a:lnTo>
                  <a:pt x="0" y="0"/>
                </a:lnTo>
                <a:lnTo>
                  <a:pt x="0" y="586994"/>
                </a:lnTo>
                <a:lnTo>
                  <a:pt x="2999232" y="586994"/>
                </a:lnTo>
                <a:lnTo>
                  <a:pt x="6675120" y="586994"/>
                </a:lnTo>
                <a:lnTo>
                  <a:pt x="10698480" y="586994"/>
                </a:lnTo>
                <a:lnTo>
                  <a:pt x="1069848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8368" y="4610861"/>
            <a:ext cx="10698480" cy="294005"/>
          </a:xfrm>
          <a:custGeom>
            <a:avLst/>
            <a:gdLst/>
            <a:ahLst/>
            <a:cxnLst/>
            <a:rect l="l" t="t" r="r" b="b"/>
            <a:pathLst>
              <a:path w="10698480" h="294004">
                <a:moveTo>
                  <a:pt x="10698480" y="0"/>
                </a:moveTo>
                <a:lnTo>
                  <a:pt x="6675120" y="0"/>
                </a:lnTo>
                <a:lnTo>
                  <a:pt x="2999232" y="0"/>
                </a:lnTo>
                <a:lnTo>
                  <a:pt x="0" y="0"/>
                </a:lnTo>
                <a:lnTo>
                  <a:pt x="0" y="293509"/>
                </a:lnTo>
                <a:lnTo>
                  <a:pt x="2999232" y="293509"/>
                </a:lnTo>
                <a:lnTo>
                  <a:pt x="6675120" y="293509"/>
                </a:lnTo>
                <a:lnTo>
                  <a:pt x="10698480" y="293509"/>
                </a:lnTo>
                <a:lnTo>
                  <a:pt x="1069848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368" y="5727446"/>
            <a:ext cx="10698480" cy="457200"/>
          </a:xfrm>
          <a:custGeom>
            <a:avLst/>
            <a:gdLst/>
            <a:ahLst/>
            <a:cxnLst/>
            <a:rect l="l" t="t" r="r" b="b"/>
            <a:pathLst>
              <a:path w="10698480" h="457200">
                <a:moveTo>
                  <a:pt x="10698480" y="0"/>
                </a:moveTo>
                <a:lnTo>
                  <a:pt x="6675120" y="0"/>
                </a:lnTo>
                <a:lnTo>
                  <a:pt x="2999232" y="0"/>
                </a:lnTo>
                <a:lnTo>
                  <a:pt x="0" y="0"/>
                </a:lnTo>
                <a:lnTo>
                  <a:pt x="0" y="456971"/>
                </a:lnTo>
                <a:lnTo>
                  <a:pt x="2999232" y="456971"/>
                </a:lnTo>
                <a:lnTo>
                  <a:pt x="6675120" y="456971"/>
                </a:lnTo>
                <a:lnTo>
                  <a:pt x="10698480" y="456971"/>
                </a:lnTo>
                <a:lnTo>
                  <a:pt x="1069848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2015" y="3045523"/>
          <a:ext cx="10717530" cy="314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585"/>
                <a:gridCol w="3450590"/>
                <a:gridCol w="4472940"/>
              </a:tblGrid>
              <a:tr h="391350">
                <a:tc>
                  <a:txBody>
                    <a:bodyPr/>
                    <a:lstStyle/>
                    <a:p>
                      <a:pPr marL="1100455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Event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73735">
                        <a:lnSpc>
                          <a:spcPts val="279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Attribute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8309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Control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solidFill>
                      <a:srgbClr val="1EB8C1"/>
                    </a:solidFill>
                  </a:tcPr>
                </a:tc>
              </a:tr>
              <a:tr h="587006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Click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OnClick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Button, Image</a:t>
                      </a:r>
                      <a:r>
                        <a:rPr dirty="0" sz="1800" spc="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Button,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  <a:p>
                      <a:pPr marL="517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Link Button, and IUmage</a:t>
                      </a:r>
                      <a:r>
                        <a:rPr dirty="0" sz="1800" spc="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map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86994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Command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OnCommand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090"/>
                        </a:lnSpc>
                        <a:tabLst>
                          <a:tab pos="1489710" algn="l"/>
                          <a:tab pos="2349500" algn="l"/>
                          <a:tab pos="3321685" algn="l"/>
                          <a:tab pos="3937000" algn="l"/>
                        </a:tabLst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Button,	Image	Button,	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and	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Link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  <a:p>
                      <a:pPr marL="517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484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TextChanged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OnTextChanged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Text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box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823090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SelectedIndexChanged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OnSelectedIndexChanged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090"/>
                        </a:lnSpc>
                        <a:tabLst>
                          <a:tab pos="1920875" algn="l"/>
                          <a:tab pos="2568575" algn="l"/>
                          <a:tab pos="3156585" algn="l"/>
                          <a:tab pos="3806190" algn="l"/>
                        </a:tabLst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Drop-down	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List,	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List	Box,	Radio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  <a:p>
                      <a:pPr marL="516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List,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and Check Box</a:t>
                      </a:r>
                      <a:r>
                        <a:rPr dirty="0" sz="1800" spc="-2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List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6958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CheckedChanged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OnCheckedChanged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Check box and Radio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Palladio Uralic"/>
                          <a:cs typeface="Palladio Uralic"/>
                        </a:rPr>
                        <a:t>Button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B="0" marT="0"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8779" y="6139502"/>
            <a:ext cx="1696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Common Control</a:t>
            </a:r>
            <a:r>
              <a:rPr dirty="0" sz="1200" spc="-6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Events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247" y="2181796"/>
            <a:ext cx="10570845" cy="358775"/>
          </a:xfrm>
          <a:prstGeom prst="rect">
            <a:avLst/>
          </a:prstGeom>
          <a:solidFill>
            <a:srgbClr val="FBF4E7"/>
          </a:solidFill>
          <a:ln w="12700">
            <a:solidFill>
              <a:srgbClr val="EEC11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060">
              <a:lnSpc>
                <a:spcPts val="2515"/>
              </a:lnSpc>
            </a:pPr>
            <a:r>
              <a:rPr dirty="0" sz="2200">
                <a:solidFill>
                  <a:srgbClr val="585858"/>
                </a:solidFill>
                <a:latin typeface="Courier New"/>
                <a:cs typeface="Courier New"/>
              </a:rPr>
              <a:t>&lt;asp:Button ID="btnCancel" runat="server" Text="Cancel"</a:t>
            </a:r>
            <a:r>
              <a:rPr dirty="0" sz="2200" spc="3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915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 Handling in</a:t>
            </a:r>
            <a:r>
              <a:rPr dirty="0" spc="-114"/>
              <a:t> </a:t>
            </a:r>
            <a:r>
              <a:rPr dirty="0"/>
              <a:t>ASP.NET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Exceptions are run-time errors </a:t>
            </a:r>
            <a:r>
              <a:rPr dirty="0"/>
              <a:t>that </a:t>
            </a:r>
            <a:r>
              <a:rPr dirty="0" spc="-5"/>
              <a:t>disrupt </a:t>
            </a:r>
            <a:r>
              <a:rPr dirty="0"/>
              <a:t>the </a:t>
            </a:r>
            <a:r>
              <a:rPr dirty="0" spc="-5"/>
              <a:t>execution flow of  instructions in a</a:t>
            </a:r>
            <a:r>
              <a:rPr dirty="0" spc="-35"/>
              <a:t> </a:t>
            </a:r>
            <a:r>
              <a:rPr dirty="0" spc="-5"/>
              <a:t>program.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pc="-10"/>
              <a:t>Upon </a:t>
            </a:r>
            <a:r>
              <a:rPr dirty="0" spc="-5"/>
              <a:t>encountering </a:t>
            </a:r>
            <a:r>
              <a:rPr dirty="0"/>
              <a:t>an </a:t>
            </a:r>
            <a:r>
              <a:rPr dirty="0" spc="-5"/>
              <a:t>exception, the application</a:t>
            </a:r>
            <a:r>
              <a:rPr dirty="0" spc="-30"/>
              <a:t> </a:t>
            </a:r>
            <a:r>
              <a:rPr dirty="0" spc="-5"/>
              <a:t>terminates.</a:t>
            </a: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Web Application Development and Web </a:t>
            </a:r>
            <a:r>
              <a:rPr dirty="0" spc="-5"/>
              <a:t>Forms</a:t>
            </a:r>
            <a:r>
              <a:rPr dirty="0" spc="-90"/>
              <a:t> </a:t>
            </a:r>
            <a:r>
              <a:rPr dirty="0" spc="5"/>
              <a:t>(1-2)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79" y="1333500"/>
            <a:ext cx="6911340" cy="1057910"/>
            <a:chOff x="182879" y="1333500"/>
            <a:chExt cx="6911340" cy="1057910"/>
          </a:xfrm>
        </p:grpSpPr>
        <p:sp>
          <p:nvSpPr>
            <p:cNvPr id="4" name="object 4"/>
            <p:cNvSpPr/>
            <p:nvPr/>
          </p:nvSpPr>
          <p:spPr>
            <a:xfrm>
              <a:off x="188975" y="1339595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4">
                  <a:moveTo>
                    <a:pt x="6765810" y="0"/>
                  </a:moveTo>
                  <a:lnTo>
                    <a:pt x="133337" y="0"/>
                  </a:lnTo>
                  <a:lnTo>
                    <a:pt x="91194" y="8882"/>
                  </a:lnTo>
                  <a:lnTo>
                    <a:pt x="54592" y="33616"/>
                  </a:lnTo>
                  <a:lnTo>
                    <a:pt x="25727" y="71334"/>
                  </a:lnTo>
                  <a:lnTo>
                    <a:pt x="6798" y="119166"/>
                  </a:lnTo>
                  <a:lnTo>
                    <a:pt x="0" y="174244"/>
                  </a:lnTo>
                  <a:lnTo>
                    <a:pt x="0" y="871207"/>
                  </a:lnTo>
                  <a:lnTo>
                    <a:pt x="6798" y="926286"/>
                  </a:lnTo>
                  <a:lnTo>
                    <a:pt x="25727" y="974121"/>
                  </a:lnTo>
                  <a:lnTo>
                    <a:pt x="54592" y="1011842"/>
                  </a:lnTo>
                  <a:lnTo>
                    <a:pt x="91194" y="1036580"/>
                  </a:lnTo>
                  <a:lnTo>
                    <a:pt x="133337" y="1045464"/>
                  </a:lnTo>
                  <a:lnTo>
                    <a:pt x="6765810" y="1045464"/>
                  </a:lnTo>
                  <a:lnTo>
                    <a:pt x="6807953" y="1036580"/>
                  </a:lnTo>
                  <a:lnTo>
                    <a:pt x="6844555" y="1011842"/>
                  </a:lnTo>
                  <a:lnTo>
                    <a:pt x="6873420" y="974121"/>
                  </a:lnTo>
                  <a:lnTo>
                    <a:pt x="6892349" y="926286"/>
                  </a:lnTo>
                  <a:lnTo>
                    <a:pt x="6899148" y="871207"/>
                  </a:lnTo>
                  <a:lnTo>
                    <a:pt x="6899148" y="174244"/>
                  </a:lnTo>
                  <a:lnTo>
                    <a:pt x="6892349" y="119166"/>
                  </a:lnTo>
                  <a:lnTo>
                    <a:pt x="6873420" y="71334"/>
                  </a:lnTo>
                  <a:lnTo>
                    <a:pt x="6844555" y="33616"/>
                  </a:lnTo>
                  <a:lnTo>
                    <a:pt x="6807953" y="8882"/>
                  </a:lnTo>
                  <a:lnTo>
                    <a:pt x="6765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8975" y="1339595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4">
                  <a:moveTo>
                    <a:pt x="0" y="174244"/>
                  </a:moveTo>
                  <a:lnTo>
                    <a:pt x="6798" y="119166"/>
                  </a:lnTo>
                  <a:lnTo>
                    <a:pt x="25727" y="71334"/>
                  </a:lnTo>
                  <a:lnTo>
                    <a:pt x="54592" y="33616"/>
                  </a:lnTo>
                  <a:lnTo>
                    <a:pt x="91194" y="8882"/>
                  </a:lnTo>
                  <a:lnTo>
                    <a:pt x="133337" y="0"/>
                  </a:lnTo>
                  <a:lnTo>
                    <a:pt x="6765810" y="0"/>
                  </a:lnTo>
                  <a:lnTo>
                    <a:pt x="6807953" y="8882"/>
                  </a:lnTo>
                  <a:lnTo>
                    <a:pt x="6844555" y="33616"/>
                  </a:lnTo>
                  <a:lnTo>
                    <a:pt x="6873420" y="71334"/>
                  </a:lnTo>
                  <a:lnTo>
                    <a:pt x="6892349" y="119166"/>
                  </a:lnTo>
                  <a:lnTo>
                    <a:pt x="6899148" y="174244"/>
                  </a:lnTo>
                  <a:lnTo>
                    <a:pt x="6899148" y="871207"/>
                  </a:lnTo>
                  <a:lnTo>
                    <a:pt x="6892349" y="926286"/>
                  </a:lnTo>
                  <a:lnTo>
                    <a:pt x="6873420" y="974121"/>
                  </a:lnTo>
                  <a:lnTo>
                    <a:pt x="6844555" y="1011842"/>
                  </a:lnTo>
                  <a:lnTo>
                    <a:pt x="6807953" y="1036580"/>
                  </a:lnTo>
                  <a:lnTo>
                    <a:pt x="6765810" y="1045464"/>
                  </a:lnTo>
                  <a:lnTo>
                    <a:pt x="133337" y="1045464"/>
                  </a:lnTo>
                  <a:lnTo>
                    <a:pt x="91194" y="1036580"/>
                  </a:lnTo>
                  <a:lnTo>
                    <a:pt x="54592" y="1011842"/>
                  </a:lnTo>
                  <a:lnTo>
                    <a:pt x="25727" y="974121"/>
                  </a:lnTo>
                  <a:lnTo>
                    <a:pt x="6798" y="926286"/>
                  </a:lnTo>
                  <a:lnTo>
                    <a:pt x="0" y="871207"/>
                  </a:lnTo>
                  <a:lnTo>
                    <a:pt x="0" y="174244"/>
                  </a:lnTo>
                  <a:close/>
                </a:path>
              </a:pathLst>
            </a:custGeom>
            <a:ln w="12191">
              <a:solidFill>
                <a:srgbClr val="47A2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82879" y="2540507"/>
            <a:ext cx="6911340" cy="1057910"/>
            <a:chOff x="182879" y="2540507"/>
            <a:chExt cx="6911340" cy="1057910"/>
          </a:xfrm>
        </p:grpSpPr>
        <p:sp>
          <p:nvSpPr>
            <p:cNvPr id="7" name="object 7"/>
            <p:cNvSpPr/>
            <p:nvPr/>
          </p:nvSpPr>
          <p:spPr>
            <a:xfrm>
              <a:off x="188975" y="2546603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5">
                  <a:moveTo>
                    <a:pt x="6765810" y="0"/>
                  </a:moveTo>
                  <a:lnTo>
                    <a:pt x="133337" y="0"/>
                  </a:lnTo>
                  <a:lnTo>
                    <a:pt x="91194" y="8882"/>
                  </a:lnTo>
                  <a:lnTo>
                    <a:pt x="54592" y="33616"/>
                  </a:lnTo>
                  <a:lnTo>
                    <a:pt x="25727" y="71334"/>
                  </a:lnTo>
                  <a:lnTo>
                    <a:pt x="6798" y="119166"/>
                  </a:lnTo>
                  <a:lnTo>
                    <a:pt x="0" y="174244"/>
                  </a:lnTo>
                  <a:lnTo>
                    <a:pt x="0" y="871207"/>
                  </a:lnTo>
                  <a:lnTo>
                    <a:pt x="6798" y="926286"/>
                  </a:lnTo>
                  <a:lnTo>
                    <a:pt x="25727" y="974121"/>
                  </a:lnTo>
                  <a:lnTo>
                    <a:pt x="54592" y="1011842"/>
                  </a:lnTo>
                  <a:lnTo>
                    <a:pt x="91194" y="1036580"/>
                  </a:lnTo>
                  <a:lnTo>
                    <a:pt x="133337" y="1045464"/>
                  </a:lnTo>
                  <a:lnTo>
                    <a:pt x="6765810" y="1045464"/>
                  </a:lnTo>
                  <a:lnTo>
                    <a:pt x="6807953" y="1036580"/>
                  </a:lnTo>
                  <a:lnTo>
                    <a:pt x="6844555" y="1011842"/>
                  </a:lnTo>
                  <a:lnTo>
                    <a:pt x="6873420" y="974121"/>
                  </a:lnTo>
                  <a:lnTo>
                    <a:pt x="6892349" y="926286"/>
                  </a:lnTo>
                  <a:lnTo>
                    <a:pt x="6899148" y="871207"/>
                  </a:lnTo>
                  <a:lnTo>
                    <a:pt x="6899148" y="174244"/>
                  </a:lnTo>
                  <a:lnTo>
                    <a:pt x="6892349" y="119166"/>
                  </a:lnTo>
                  <a:lnTo>
                    <a:pt x="6873420" y="71334"/>
                  </a:lnTo>
                  <a:lnTo>
                    <a:pt x="6844555" y="33616"/>
                  </a:lnTo>
                  <a:lnTo>
                    <a:pt x="6807953" y="8882"/>
                  </a:lnTo>
                  <a:lnTo>
                    <a:pt x="6765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8975" y="2546603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5">
                  <a:moveTo>
                    <a:pt x="0" y="174244"/>
                  </a:moveTo>
                  <a:lnTo>
                    <a:pt x="6798" y="119166"/>
                  </a:lnTo>
                  <a:lnTo>
                    <a:pt x="25727" y="71334"/>
                  </a:lnTo>
                  <a:lnTo>
                    <a:pt x="54592" y="33616"/>
                  </a:lnTo>
                  <a:lnTo>
                    <a:pt x="91194" y="8882"/>
                  </a:lnTo>
                  <a:lnTo>
                    <a:pt x="133337" y="0"/>
                  </a:lnTo>
                  <a:lnTo>
                    <a:pt x="6765810" y="0"/>
                  </a:lnTo>
                  <a:lnTo>
                    <a:pt x="6807953" y="8882"/>
                  </a:lnTo>
                  <a:lnTo>
                    <a:pt x="6844555" y="33616"/>
                  </a:lnTo>
                  <a:lnTo>
                    <a:pt x="6873420" y="71334"/>
                  </a:lnTo>
                  <a:lnTo>
                    <a:pt x="6892349" y="119166"/>
                  </a:lnTo>
                  <a:lnTo>
                    <a:pt x="6899148" y="174244"/>
                  </a:lnTo>
                  <a:lnTo>
                    <a:pt x="6899148" y="871207"/>
                  </a:lnTo>
                  <a:lnTo>
                    <a:pt x="6892349" y="926286"/>
                  </a:lnTo>
                  <a:lnTo>
                    <a:pt x="6873420" y="974121"/>
                  </a:lnTo>
                  <a:lnTo>
                    <a:pt x="6844555" y="1011842"/>
                  </a:lnTo>
                  <a:lnTo>
                    <a:pt x="6807953" y="1036580"/>
                  </a:lnTo>
                  <a:lnTo>
                    <a:pt x="6765810" y="1045464"/>
                  </a:lnTo>
                  <a:lnTo>
                    <a:pt x="133337" y="1045464"/>
                  </a:lnTo>
                  <a:lnTo>
                    <a:pt x="91194" y="1036580"/>
                  </a:lnTo>
                  <a:lnTo>
                    <a:pt x="54592" y="1011842"/>
                  </a:lnTo>
                  <a:lnTo>
                    <a:pt x="25727" y="974121"/>
                  </a:lnTo>
                  <a:lnTo>
                    <a:pt x="6798" y="926286"/>
                  </a:lnTo>
                  <a:lnTo>
                    <a:pt x="0" y="871207"/>
                  </a:lnTo>
                  <a:lnTo>
                    <a:pt x="0" y="174244"/>
                  </a:lnTo>
                  <a:close/>
                </a:path>
              </a:pathLst>
            </a:custGeom>
            <a:ln w="12191">
              <a:solidFill>
                <a:srgbClr val="47A2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82879" y="3745991"/>
            <a:ext cx="6911340" cy="1057910"/>
            <a:chOff x="182879" y="3745991"/>
            <a:chExt cx="6911340" cy="1057910"/>
          </a:xfrm>
        </p:grpSpPr>
        <p:sp>
          <p:nvSpPr>
            <p:cNvPr id="10" name="object 10"/>
            <p:cNvSpPr/>
            <p:nvPr/>
          </p:nvSpPr>
          <p:spPr>
            <a:xfrm>
              <a:off x="188975" y="3752087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5">
                  <a:moveTo>
                    <a:pt x="6765810" y="0"/>
                  </a:moveTo>
                  <a:lnTo>
                    <a:pt x="133337" y="0"/>
                  </a:lnTo>
                  <a:lnTo>
                    <a:pt x="91194" y="8882"/>
                  </a:lnTo>
                  <a:lnTo>
                    <a:pt x="54592" y="33616"/>
                  </a:lnTo>
                  <a:lnTo>
                    <a:pt x="25727" y="71334"/>
                  </a:lnTo>
                  <a:lnTo>
                    <a:pt x="6798" y="119166"/>
                  </a:lnTo>
                  <a:lnTo>
                    <a:pt x="0" y="174244"/>
                  </a:lnTo>
                  <a:lnTo>
                    <a:pt x="0" y="871207"/>
                  </a:lnTo>
                  <a:lnTo>
                    <a:pt x="6798" y="926286"/>
                  </a:lnTo>
                  <a:lnTo>
                    <a:pt x="25727" y="974121"/>
                  </a:lnTo>
                  <a:lnTo>
                    <a:pt x="54592" y="1011842"/>
                  </a:lnTo>
                  <a:lnTo>
                    <a:pt x="91194" y="1036580"/>
                  </a:lnTo>
                  <a:lnTo>
                    <a:pt x="133337" y="1045463"/>
                  </a:lnTo>
                  <a:lnTo>
                    <a:pt x="6765810" y="1045463"/>
                  </a:lnTo>
                  <a:lnTo>
                    <a:pt x="6807953" y="1036580"/>
                  </a:lnTo>
                  <a:lnTo>
                    <a:pt x="6844555" y="1011842"/>
                  </a:lnTo>
                  <a:lnTo>
                    <a:pt x="6873420" y="974121"/>
                  </a:lnTo>
                  <a:lnTo>
                    <a:pt x="6892349" y="926286"/>
                  </a:lnTo>
                  <a:lnTo>
                    <a:pt x="6899148" y="871207"/>
                  </a:lnTo>
                  <a:lnTo>
                    <a:pt x="6899148" y="174244"/>
                  </a:lnTo>
                  <a:lnTo>
                    <a:pt x="6892349" y="119166"/>
                  </a:lnTo>
                  <a:lnTo>
                    <a:pt x="6873420" y="71334"/>
                  </a:lnTo>
                  <a:lnTo>
                    <a:pt x="6844555" y="33616"/>
                  </a:lnTo>
                  <a:lnTo>
                    <a:pt x="6807953" y="8882"/>
                  </a:lnTo>
                  <a:lnTo>
                    <a:pt x="6765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8975" y="3752087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5">
                  <a:moveTo>
                    <a:pt x="0" y="174244"/>
                  </a:moveTo>
                  <a:lnTo>
                    <a:pt x="6798" y="119166"/>
                  </a:lnTo>
                  <a:lnTo>
                    <a:pt x="25727" y="71334"/>
                  </a:lnTo>
                  <a:lnTo>
                    <a:pt x="54592" y="33616"/>
                  </a:lnTo>
                  <a:lnTo>
                    <a:pt x="91194" y="8882"/>
                  </a:lnTo>
                  <a:lnTo>
                    <a:pt x="133337" y="0"/>
                  </a:lnTo>
                  <a:lnTo>
                    <a:pt x="6765810" y="0"/>
                  </a:lnTo>
                  <a:lnTo>
                    <a:pt x="6807953" y="8882"/>
                  </a:lnTo>
                  <a:lnTo>
                    <a:pt x="6844555" y="33616"/>
                  </a:lnTo>
                  <a:lnTo>
                    <a:pt x="6873420" y="71334"/>
                  </a:lnTo>
                  <a:lnTo>
                    <a:pt x="6892349" y="119166"/>
                  </a:lnTo>
                  <a:lnTo>
                    <a:pt x="6899148" y="174244"/>
                  </a:lnTo>
                  <a:lnTo>
                    <a:pt x="6899148" y="871207"/>
                  </a:lnTo>
                  <a:lnTo>
                    <a:pt x="6892349" y="926286"/>
                  </a:lnTo>
                  <a:lnTo>
                    <a:pt x="6873420" y="974121"/>
                  </a:lnTo>
                  <a:lnTo>
                    <a:pt x="6844555" y="1011842"/>
                  </a:lnTo>
                  <a:lnTo>
                    <a:pt x="6807953" y="1036580"/>
                  </a:lnTo>
                  <a:lnTo>
                    <a:pt x="6765810" y="1045463"/>
                  </a:lnTo>
                  <a:lnTo>
                    <a:pt x="133337" y="1045463"/>
                  </a:lnTo>
                  <a:lnTo>
                    <a:pt x="91194" y="1036580"/>
                  </a:lnTo>
                  <a:lnTo>
                    <a:pt x="54592" y="1011842"/>
                  </a:lnTo>
                  <a:lnTo>
                    <a:pt x="25727" y="974121"/>
                  </a:lnTo>
                  <a:lnTo>
                    <a:pt x="6798" y="926286"/>
                  </a:lnTo>
                  <a:lnTo>
                    <a:pt x="0" y="871207"/>
                  </a:lnTo>
                  <a:lnTo>
                    <a:pt x="0" y="174244"/>
                  </a:lnTo>
                  <a:close/>
                </a:path>
              </a:pathLst>
            </a:custGeom>
            <a:ln w="12191">
              <a:solidFill>
                <a:srgbClr val="47A2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82879" y="4951476"/>
            <a:ext cx="6911340" cy="1057910"/>
            <a:chOff x="182879" y="4951476"/>
            <a:chExt cx="6911340" cy="1057910"/>
          </a:xfrm>
        </p:grpSpPr>
        <p:sp>
          <p:nvSpPr>
            <p:cNvPr id="13" name="object 13"/>
            <p:cNvSpPr/>
            <p:nvPr/>
          </p:nvSpPr>
          <p:spPr>
            <a:xfrm>
              <a:off x="188975" y="4957572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5">
                  <a:moveTo>
                    <a:pt x="6765810" y="0"/>
                  </a:moveTo>
                  <a:lnTo>
                    <a:pt x="133337" y="0"/>
                  </a:lnTo>
                  <a:lnTo>
                    <a:pt x="91194" y="8882"/>
                  </a:lnTo>
                  <a:lnTo>
                    <a:pt x="54592" y="33616"/>
                  </a:lnTo>
                  <a:lnTo>
                    <a:pt x="25727" y="71334"/>
                  </a:lnTo>
                  <a:lnTo>
                    <a:pt x="6798" y="119166"/>
                  </a:lnTo>
                  <a:lnTo>
                    <a:pt x="0" y="174244"/>
                  </a:lnTo>
                  <a:lnTo>
                    <a:pt x="0" y="871207"/>
                  </a:lnTo>
                  <a:lnTo>
                    <a:pt x="6798" y="926286"/>
                  </a:lnTo>
                  <a:lnTo>
                    <a:pt x="25727" y="974121"/>
                  </a:lnTo>
                  <a:lnTo>
                    <a:pt x="54592" y="1011842"/>
                  </a:lnTo>
                  <a:lnTo>
                    <a:pt x="91194" y="1036580"/>
                  </a:lnTo>
                  <a:lnTo>
                    <a:pt x="133337" y="1045463"/>
                  </a:lnTo>
                  <a:lnTo>
                    <a:pt x="6765810" y="1045463"/>
                  </a:lnTo>
                  <a:lnTo>
                    <a:pt x="6807953" y="1036580"/>
                  </a:lnTo>
                  <a:lnTo>
                    <a:pt x="6844555" y="1011842"/>
                  </a:lnTo>
                  <a:lnTo>
                    <a:pt x="6873420" y="974121"/>
                  </a:lnTo>
                  <a:lnTo>
                    <a:pt x="6892349" y="926286"/>
                  </a:lnTo>
                  <a:lnTo>
                    <a:pt x="6899148" y="871207"/>
                  </a:lnTo>
                  <a:lnTo>
                    <a:pt x="6899148" y="174244"/>
                  </a:lnTo>
                  <a:lnTo>
                    <a:pt x="6892349" y="119166"/>
                  </a:lnTo>
                  <a:lnTo>
                    <a:pt x="6873420" y="71334"/>
                  </a:lnTo>
                  <a:lnTo>
                    <a:pt x="6844555" y="33616"/>
                  </a:lnTo>
                  <a:lnTo>
                    <a:pt x="6807953" y="8882"/>
                  </a:lnTo>
                  <a:lnTo>
                    <a:pt x="6765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8975" y="4957572"/>
              <a:ext cx="6899275" cy="1045844"/>
            </a:xfrm>
            <a:custGeom>
              <a:avLst/>
              <a:gdLst/>
              <a:ahLst/>
              <a:cxnLst/>
              <a:rect l="l" t="t" r="r" b="b"/>
              <a:pathLst>
                <a:path w="6899275" h="1045845">
                  <a:moveTo>
                    <a:pt x="0" y="174244"/>
                  </a:moveTo>
                  <a:lnTo>
                    <a:pt x="6798" y="119166"/>
                  </a:lnTo>
                  <a:lnTo>
                    <a:pt x="25727" y="71334"/>
                  </a:lnTo>
                  <a:lnTo>
                    <a:pt x="54592" y="33616"/>
                  </a:lnTo>
                  <a:lnTo>
                    <a:pt x="91194" y="8882"/>
                  </a:lnTo>
                  <a:lnTo>
                    <a:pt x="133337" y="0"/>
                  </a:lnTo>
                  <a:lnTo>
                    <a:pt x="6765810" y="0"/>
                  </a:lnTo>
                  <a:lnTo>
                    <a:pt x="6807953" y="8882"/>
                  </a:lnTo>
                  <a:lnTo>
                    <a:pt x="6844555" y="33616"/>
                  </a:lnTo>
                  <a:lnTo>
                    <a:pt x="6873420" y="71334"/>
                  </a:lnTo>
                  <a:lnTo>
                    <a:pt x="6892349" y="119166"/>
                  </a:lnTo>
                  <a:lnTo>
                    <a:pt x="6899148" y="174244"/>
                  </a:lnTo>
                  <a:lnTo>
                    <a:pt x="6899148" y="871207"/>
                  </a:lnTo>
                  <a:lnTo>
                    <a:pt x="6892349" y="926286"/>
                  </a:lnTo>
                  <a:lnTo>
                    <a:pt x="6873420" y="974121"/>
                  </a:lnTo>
                  <a:lnTo>
                    <a:pt x="6844555" y="1011842"/>
                  </a:lnTo>
                  <a:lnTo>
                    <a:pt x="6807953" y="1036580"/>
                  </a:lnTo>
                  <a:lnTo>
                    <a:pt x="6765810" y="1045463"/>
                  </a:lnTo>
                  <a:lnTo>
                    <a:pt x="133337" y="1045463"/>
                  </a:lnTo>
                  <a:lnTo>
                    <a:pt x="91194" y="1036580"/>
                  </a:lnTo>
                  <a:lnTo>
                    <a:pt x="54592" y="1011842"/>
                  </a:lnTo>
                  <a:lnTo>
                    <a:pt x="25727" y="974121"/>
                  </a:lnTo>
                  <a:lnTo>
                    <a:pt x="6798" y="926286"/>
                  </a:lnTo>
                  <a:lnTo>
                    <a:pt x="0" y="871207"/>
                  </a:lnTo>
                  <a:lnTo>
                    <a:pt x="0" y="174244"/>
                  </a:lnTo>
                  <a:close/>
                </a:path>
              </a:pathLst>
            </a:custGeom>
            <a:ln w="12191">
              <a:solidFill>
                <a:srgbClr val="47A2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7016" y="1526984"/>
            <a:ext cx="6520815" cy="436054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278765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 Web application is a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computer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program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consisting</a:t>
            </a:r>
            <a:r>
              <a:rPr dirty="0" sz="2000" spc="-14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of 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HTML Pages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with contents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and hyperlinks</a:t>
            </a:r>
            <a:r>
              <a:rPr dirty="0" sz="2000" spc="-7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(URL).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Palladio Uralic"/>
              <a:cs typeface="Palladio Uralic"/>
            </a:endParaRPr>
          </a:p>
          <a:p>
            <a:pPr marL="12700" marR="5080">
              <a:lnSpc>
                <a:spcPts val="2160"/>
              </a:lnSpc>
            </a:pP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It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resides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on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remote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server and passed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over the network 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such as a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browser</a:t>
            </a:r>
            <a:r>
              <a:rPr dirty="0" sz="2000" spc="-5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application.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Palladio Uralic"/>
              <a:cs typeface="Palladio Uralic"/>
            </a:endParaRPr>
          </a:p>
          <a:p>
            <a:pPr marL="12700" marR="105410">
              <a:lnSpc>
                <a:spcPts val="2160"/>
              </a:lnSpc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ASP.NET is an advanced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technology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enabling a fast</a:t>
            </a:r>
            <a:r>
              <a:rPr dirty="0" sz="2000" spc="-13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Web 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development with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lesser</a:t>
            </a:r>
            <a:r>
              <a:rPr dirty="0" sz="2000" spc="-2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code.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Palladio Uralic"/>
              <a:cs typeface="Palladio Uralic"/>
            </a:endParaRPr>
          </a:p>
          <a:p>
            <a:pPr marL="12700" marR="213360">
              <a:lnSpc>
                <a:spcPts val="2160"/>
              </a:lnSpc>
            </a:pP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ASP.NET offers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three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programming models for</a:t>
            </a:r>
            <a:r>
              <a:rPr dirty="0" sz="2000" spc="-20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creating  Websites - Web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Forms,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Web Pages, and Model-View- 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Controller </a:t>
            </a:r>
            <a:r>
              <a:rPr dirty="0" sz="2000">
                <a:solidFill>
                  <a:srgbClr val="585858"/>
                </a:solidFill>
                <a:latin typeface="Palladio Uralic"/>
                <a:cs typeface="Palladio Uralic"/>
              </a:rPr>
              <a:t>(MVC)</a:t>
            </a:r>
            <a:r>
              <a:rPr dirty="0" sz="2000" spc="-5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Palladio Uralic"/>
                <a:cs typeface="Palladio Uralic"/>
              </a:rPr>
              <a:t>Applications.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42631" y="2019300"/>
            <a:ext cx="4715256" cy="346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</a:t>
            </a:r>
            <a:r>
              <a:rPr dirty="0" spc="-5"/>
              <a:t>u</a:t>
            </a:r>
            <a:r>
              <a:rPr dirty="0"/>
              <a:t>mm</a:t>
            </a:r>
            <a:r>
              <a:rPr dirty="0" spc="5"/>
              <a:t>a</a:t>
            </a:r>
            <a:r>
              <a:rPr dirty="0" spc="-10"/>
              <a:t>r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295" y="1237373"/>
            <a:ext cx="1160018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ASP.NET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Forms is the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best method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to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create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ASP.NET Websites and 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Web-based</a:t>
            </a:r>
            <a:r>
              <a:rPr dirty="0" sz="2400" spc="-5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applications.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form can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be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created using Visual Studio .NET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-</a:t>
            </a:r>
            <a:r>
              <a:rPr dirty="0" sz="2400" spc="1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ASPX.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algn="just" marL="299085" marR="635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Types of server controls for input validation are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namely, HTML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server controls  (traditional HTML tags), Web server controls (new ASP.NET tags), and validation 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server</a:t>
            </a:r>
            <a:r>
              <a:rPr dirty="0" sz="2400" spc="-2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controls.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Events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handled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at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the server end when raised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at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the client end in</a:t>
            </a:r>
            <a:r>
              <a:rPr dirty="0" sz="2400" spc="100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ASP.NET.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400">
              <a:latin typeface="Palladio Uralic"/>
              <a:cs typeface="Palladio Uralic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The keywords try-catch-finally </a:t>
            </a:r>
            <a:r>
              <a:rPr dirty="0" sz="2400">
                <a:solidFill>
                  <a:srgbClr val="585858"/>
                </a:solidFill>
                <a:latin typeface="Palladio Uralic"/>
                <a:cs typeface="Palladio Uralic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used to attain exception handling in</a:t>
            </a:r>
            <a:r>
              <a:rPr dirty="0" sz="2400" spc="165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Palladio Uralic"/>
                <a:cs typeface="Palladio Uralic"/>
              </a:rPr>
              <a:t>ASP.NET.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0388" y="1815083"/>
            <a:ext cx="9316212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25300" y="6100248"/>
            <a:ext cx="205676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C00000"/>
                </a:solidFill>
                <a:latin typeface="Palladio Uralic"/>
                <a:cs typeface="Palladio Uralic"/>
              </a:rPr>
              <a:t>Web </a:t>
            </a:r>
            <a:r>
              <a:rPr dirty="0" sz="1400" spc="-5" b="1">
                <a:solidFill>
                  <a:srgbClr val="C00000"/>
                </a:solidFill>
                <a:latin typeface="Palladio Uralic"/>
                <a:cs typeface="Palladio Uralic"/>
              </a:rPr>
              <a:t>Application</a:t>
            </a:r>
            <a:r>
              <a:rPr dirty="0" sz="1400" spc="-110" b="1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dirty="0" sz="1400" b="1">
                <a:solidFill>
                  <a:srgbClr val="C00000"/>
                </a:solidFill>
                <a:latin typeface="Palladio Uralic"/>
                <a:cs typeface="Palladio Uralic"/>
              </a:rPr>
              <a:t>Process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Web Application Development and Web </a:t>
            </a:r>
            <a:r>
              <a:rPr dirty="0" spc="-5"/>
              <a:t>Forms</a:t>
            </a:r>
            <a:r>
              <a:rPr dirty="0" spc="-90"/>
              <a:t> </a:t>
            </a:r>
            <a:r>
              <a:rPr dirty="0" spc="5"/>
              <a:t>(2-2)</a:t>
            </a: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3486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</a:t>
            </a:r>
            <a:r>
              <a:rPr dirty="0" spc="-5"/>
              <a:t>Environment</a:t>
            </a:r>
            <a:r>
              <a:rPr dirty="0" spc="-70"/>
              <a:t> </a:t>
            </a:r>
            <a:r>
              <a:rPr dirty="0"/>
              <a:t>Setup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919" y="1630679"/>
            <a:ext cx="5992495" cy="1231900"/>
            <a:chOff x="502919" y="1630679"/>
            <a:chExt cx="5992495" cy="1231900"/>
          </a:xfrm>
        </p:grpSpPr>
        <p:sp>
          <p:nvSpPr>
            <p:cNvPr id="4" name="object 4"/>
            <p:cNvSpPr/>
            <p:nvPr/>
          </p:nvSpPr>
          <p:spPr>
            <a:xfrm>
              <a:off x="509015" y="1636775"/>
              <a:ext cx="5980430" cy="1219200"/>
            </a:xfrm>
            <a:custGeom>
              <a:avLst/>
              <a:gdLst/>
              <a:ahLst/>
              <a:cxnLst/>
              <a:rect l="l" t="t" r="r" b="b"/>
              <a:pathLst>
                <a:path w="5980430" h="1219200">
                  <a:moveTo>
                    <a:pt x="5870016" y="0"/>
                  </a:moveTo>
                  <a:lnTo>
                    <a:pt x="110159" y="0"/>
                  </a:lnTo>
                  <a:lnTo>
                    <a:pt x="75338" y="10358"/>
                  </a:lnTo>
                  <a:lnTo>
                    <a:pt x="45098" y="39204"/>
                  </a:lnTo>
                  <a:lnTo>
                    <a:pt x="21252" y="83190"/>
                  </a:lnTo>
                  <a:lnTo>
                    <a:pt x="5615" y="138970"/>
                  </a:lnTo>
                  <a:lnTo>
                    <a:pt x="0" y="203200"/>
                  </a:lnTo>
                  <a:lnTo>
                    <a:pt x="0" y="1015987"/>
                  </a:lnTo>
                  <a:lnTo>
                    <a:pt x="5615" y="1080217"/>
                  </a:lnTo>
                  <a:lnTo>
                    <a:pt x="21252" y="1136001"/>
                  </a:lnTo>
                  <a:lnTo>
                    <a:pt x="45098" y="1179991"/>
                  </a:lnTo>
                  <a:lnTo>
                    <a:pt x="75338" y="1208839"/>
                  </a:lnTo>
                  <a:lnTo>
                    <a:pt x="110159" y="1219200"/>
                  </a:lnTo>
                  <a:lnTo>
                    <a:pt x="5870016" y="1219200"/>
                  </a:lnTo>
                  <a:lnTo>
                    <a:pt x="5935072" y="1179991"/>
                  </a:lnTo>
                  <a:lnTo>
                    <a:pt x="5958919" y="1136001"/>
                  </a:lnTo>
                  <a:lnTo>
                    <a:pt x="5974559" y="1080217"/>
                  </a:lnTo>
                  <a:lnTo>
                    <a:pt x="5980176" y="1015987"/>
                  </a:lnTo>
                  <a:lnTo>
                    <a:pt x="5980176" y="203200"/>
                  </a:lnTo>
                  <a:lnTo>
                    <a:pt x="5974559" y="138970"/>
                  </a:lnTo>
                  <a:lnTo>
                    <a:pt x="5958919" y="83190"/>
                  </a:lnTo>
                  <a:lnTo>
                    <a:pt x="5935072" y="39204"/>
                  </a:lnTo>
                  <a:lnTo>
                    <a:pt x="5904832" y="10358"/>
                  </a:lnTo>
                  <a:lnTo>
                    <a:pt x="5870016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015" y="1636775"/>
              <a:ext cx="5980430" cy="1219200"/>
            </a:xfrm>
            <a:custGeom>
              <a:avLst/>
              <a:gdLst/>
              <a:ahLst/>
              <a:cxnLst/>
              <a:rect l="l" t="t" r="r" b="b"/>
              <a:pathLst>
                <a:path w="5980430" h="1219200">
                  <a:moveTo>
                    <a:pt x="0" y="203200"/>
                  </a:moveTo>
                  <a:lnTo>
                    <a:pt x="5615" y="138970"/>
                  </a:lnTo>
                  <a:lnTo>
                    <a:pt x="21252" y="83190"/>
                  </a:lnTo>
                  <a:lnTo>
                    <a:pt x="45098" y="39204"/>
                  </a:lnTo>
                  <a:lnTo>
                    <a:pt x="75338" y="10358"/>
                  </a:lnTo>
                  <a:lnTo>
                    <a:pt x="110159" y="0"/>
                  </a:lnTo>
                  <a:lnTo>
                    <a:pt x="5870016" y="0"/>
                  </a:lnTo>
                  <a:lnTo>
                    <a:pt x="5935072" y="39204"/>
                  </a:lnTo>
                  <a:lnTo>
                    <a:pt x="5958919" y="83190"/>
                  </a:lnTo>
                  <a:lnTo>
                    <a:pt x="5974559" y="138970"/>
                  </a:lnTo>
                  <a:lnTo>
                    <a:pt x="5980176" y="203200"/>
                  </a:lnTo>
                  <a:lnTo>
                    <a:pt x="5980176" y="1015987"/>
                  </a:lnTo>
                  <a:lnTo>
                    <a:pt x="5974559" y="1080217"/>
                  </a:lnTo>
                  <a:lnTo>
                    <a:pt x="5958919" y="1136001"/>
                  </a:lnTo>
                  <a:lnTo>
                    <a:pt x="5935072" y="1179991"/>
                  </a:lnTo>
                  <a:lnTo>
                    <a:pt x="5904832" y="1208839"/>
                  </a:lnTo>
                  <a:lnTo>
                    <a:pt x="5870016" y="1219200"/>
                  </a:lnTo>
                  <a:lnTo>
                    <a:pt x="110159" y="1219200"/>
                  </a:lnTo>
                  <a:lnTo>
                    <a:pt x="45098" y="1179991"/>
                  </a:lnTo>
                  <a:lnTo>
                    <a:pt x="21252" y="1136001"/>
                  </a:lnTo>
                  <a:lnTo>
                    <a:pt x="5615" y="1080217"/>
                  </a:lnTo>
                  <a:lnTo>
                    <a:pt x="0" y="1015987"/>
                  </a:lnTo>
                  <a:lnTo>
                    <a:pt x="0" y="2032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31915" y="1773593"/>
            <a:ext cx="4838065" cy="8801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Microsoft Visual Studio is an</a:t>
            </a:r>
            <a:r>
              <a:rPr dirty="0" sz="2000" spc="-12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exceptionally 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capable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IDE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writing, compiling,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and  debugging</a:t>
            </a:r>
            <a:r>
              <a:rPr dirty="0" sz="2000" spc="-15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code.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919" y="3038855"/>
            <a:ext cx="5992495" cy="1231900"/>
            <a:chOff x="502919" y="3038855"/>
            <a:chExt cx="5992495" cy="1231900"/>
          </a:xfrm>
        </p:grpSpPr>
        <p:sp>
          <p:nvSpPr>
            <p:cNvPr id="8" name="object 8"/>
            <p:cNvSpPr/>
            <p:nvPr/>
          </p:nvSpPr>
          <p:spPr>
            <a:xfrm>
              <a:off x="509015" y="3044951"/>
              <a:ext cx="5980430" cy="1219200"/>
            </a:xfrm>
            <a:custGeom>
              <a:avLst/>
              <a:gdLst/>
              <a:ahLst/>
              <a:cxnLst/>
              <a:rect l="l" t="t" r="r" b="b"/>
              <a:pathLst>
                <a:path w="5980430" h="1219200">
                  <a:moveTo>
                    <a:pt x="5870016" y="0"/>
                  </a:moveTo>
                  <a:lnTo>
                    <a:pt x="110159" y="0"/>
                  </a:lnTo>
                  <a:lnTo>
                    <a:pt x="75338" y="10358"/>
                  </a:lnTo>
                  <a:lnTo>
                    <a:pt x="45098" y="39204"/>
                  </a:lnTo>
                  <a:lnTo>
                    <a:pt x="21252" y="83190"/>
                  </a:lnTo>
                  <a:lnTo>
                    <a:pt x="5615" y="138970"/>
                  </a:lnTo>
                  <a:lnTo>
                    <a:pt x="0" y="203200"/>
                  </a:lnTo>
                  <a:lnTo>
                    <a:pt x="0" y="1015987"/>
                  </a:lnTo>
                  <a:lnTo>
                    <a:pt x="5615" y="1080217"/>
                  </a:lnTo>
                  <a:lnTo>
                    <a:pt x="21252" y="1136001"/>
                  </a:lnTo>
                  <a:lnTo>
                    <a:pt x="45098" y="1179991"/>
                  </a:lnTo>
                  <a:lnTo>
                    <a:pt x="75338" y="1208839"/>
                  </a:lnTo>
                  <a:lnTo>
                    <a:pt x="110159" y="1219200"/>
                  </a:lnTo>
                  <a:lnTo>
                    <a:pt x="5870016" y="1219200"/>
                  </a:lnTo>
                  <a:lnTo>
                    <a:pt x="5935072" y="1179991"/>
                  </a:lnTo>
                  <a:lnTo>
                    <a:pt x="5958919" y="1136001"/>
                  </a:lnTo>
                  <a:lnTo>
                    <a:pt x="5974559" y="1080217"/>
                  </a:lnTo>
                  <a:lnTo>
                    <a:pt x="5980176" y="1015987"/>
                  </a:lnTo>
                  <a:lnTo>
                    <a:pt x="5980176" y="203200"/>
                  </a:lnTo>
                  <a:lnTo>
                    <a:pt x="5974559" y="138970"/>
                  </a:lnTo>
                  <a:lnTo>
                    <a:pt x="5958919" y="83190"/>
                  </a:lnTo>
                  <a:lnTo>
                    <a:pt x="5935072" y="39204"/>
                  </a:lnTo>
                  <a:lnTo>
                    <a:pt x="5904832" y="10358"/>
                  </a:lnTo>
                  <a:lnTo>
                    <a:pt x="5870016" y="0"/>
                  </a:lnTo>
                  <a:close/>
                </a:path>
              </a:pathLst>
            </a:custGeom>
            <a:solidFill>
              <a:srgbClr val="7D3B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015" y="3044951"/>
              <a:ext cx="5980430" cy="1219200"/>
            </a:xfrm>
            <a:custGeom>
              <a:avLst/>
              <a:gdLst/>
              <a:ahLst/>
              <a:cxnLst/>
              <a:rect l="l" t="t" r="r" b="b"/>
              <a:pathLst>
                <a:path w="5980430" h="1219200">
                  <a:moveTo>
                    <a:pt x="0" y="203200"/>
                  </a:moveTo>
                  <a:lnTo>
                    <a:pt x="5615" y="138970"/>
                  </a:lnTo>
                  <a:lnTo>
                    <a:pt x="21252" y="83190"/>
                  </a:lnTo>
                  <a:lnTo>
                    <a:pt x="45098" y="39204"/>
                  </a:lnTo>
                  <a:lnTo>
                    <a:pt x="75338" y="10358"/>
                  </a:lnTo>
                  <a:lnTo>
                    <a:pt x="110159" y="0"/>
                  </a:lnTo>
                  <a:lnTo>
                    <a:pt x="5870016" y="0"/>
                  </a:lnTo>
                  <a:lnTo>
                    <a:pt x="5935072" y="39204"/>
                  </a:lnTo>
                  <a:lnTo>
                    <a:pt x="5958919" y="83190"/>
                  </a:lnTo>
                  <a:lnTo>
                    <a:pt x="5974559" y="138970"/>
                  </a:lnTo>
                  <a:lnTo>
                    <a:pt x="5980176" y="203200"/>
                  </a:lnTo>
                  <a:lnTo>
                    <a:pt x="5980176" y="1015987"/>
                  </a:lnTo>
                  <a:lnTo>
                    <a:pt x="5974559" y="1080217"/>
                  </a:lnTo>
                  <a:lnTo>
                    <a:pt x="5958919" y="1136001"/>
                  </a:lnTo>
                  <a:lnTo>
                    <a:pt x="5935072" y="1179991"/>
                  </a:lnTo>
                  <a:lnTo>
                    <a:pt x="5904832" y="1208839"/>
                  </a:lnTo>
                  <a:lnTo>
                    <a:pt x="5870016" y="1219200"/>
                  </a:lnTo>
                  <a:lnTo>
                    <a:pt x="110159" y="1219200"/>
                  </a:lnTo>
                  <a:lnTo>
                    <a:pt x="45098" y="1179991"/>
                  </a:lnTo>
                  <a:lnTo>
                    <a:pt x="21252" y="1136001"/>
                  </a:lnTo>
                  <a:lnTo>
                    <a:pt x="5615" y="1080217"/>
                  </a:lnTo>
                  <a:lnTo>
                    <a:pt x="0" y="1015987"/>
                  </a:lnTo>
                  <a:lnTo>
                    <a:pt x="0" y="2032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02919" y="4445508"/>
            <a:ext cx="5992495" cy="1233170"/>
            <a:chOff x="502919" y="4445508"/>
            <a:chExt cx="5992495" cy="1233170"/>
          </a:xfrm>
        </p:grpSpPr>
        <p:sp>
          <p:nvSpPr>
            <p:cNvPr id="11" name="object 11"/>
            <p:cNvSpPr/>
            <p:nvPr/>
          </p:nvSpPr>
          <p:spPr>
            <a:xfrm>
              <a:off x="509015" y="4451604"/>
              <a:ext cx="5980430" cy="1221105"/>
            </a:xfrm>
            <a:custGeom>
              <a:avLst/>
              <a:gdLst/>
              <a:ahLst/>
              <a:cxnLst/>
              <a:rect l="l" t="t" r="r" b="b"/>
              <a:pathLst>
                <a:path w="5980430" h="1221104">
                  <a:moveTo>
                    <a:pt x="5870016" y="0"/>
                  </a:moveTo>
                  <a:lnTo>
                    <a:pt x="110159" y="0"/>
                  </a:lnTo>
                  <a:lnTo>
                    <a:pt x="75338" y="10371"/>
                  </a:lnTo>
                  <a:lnTo>
                    <a:pt x="45098" y="39253"/>
                  </a:lnTo>
                  <a:lnTo>
                    <a:pt x="21252" y="83294"/>
                  </a:lnTo>
                  <a:lnTo>
                    <a:pt x="5615" y="139144"/>
                  </a:lnTo>
                  <a:lnTo>
                    <a:pt x="0" y="203454"/>
                  </a:lnTo>
                  <a:lnTo>
                    <a:pt x="0" y="1017257"/>
                  </a:lnTo>
                  <a:lnTo>
                    <a:pt x="5615" y="1081567"/>
                  </a:lnTo>
                  <a:lnTo>
                    <a:pt x="21252" y="1137421"/>
                  </a:lnTo>
                  <a:lnTo>
                    <a:pt x="45098" y="1181466"/>
                  </a:lnTo>
                  <a:lnTo>
                    <a:pt x="75338" y="1210350"/>
                  </a:lnTo>
                  <a:lnTo>
                    <a:pt x="110159" y="1220724"/>
                  </a:lnTo>
                  <a:lnTo>
                    <a:pt x="5870016" y="1220724"/>
                  </a:lnTo>
                  <a:lnTo>
                    <a:pt x="5935072" y="1181466"/>
                  </a:lnTo>
                  <a:lnTo>
                    <a:pt x="5958919" y="1137421"/>
                  </a:lnTo>
                  <a:lnTo>
                    <a:pt x="5974559" y="1081567"/>
                  </a:lnTo>
                  <a:lnTo>
                    <a:pt x="5980176" y="1017257"/>
                  </a:lnTo>
                  <a:lnTo>
                    <a:pt x="5980176" y="203454"/>
                  </a:lnTo>
                  <a:lnTo>
                    <a:pt x="5974559" y="139144"/>
                  </a:lnTo>
                  <a:lnTo>
                    <a:pt x="5958919" y="83294"/>
                  </a:lnTo>
                  <a:lnTo>
                    <a:pt x="5935072" y="39253"/>
                  </a:lnTo>
                  <a:lnTo>
                    <a:pt x="5904832" y="10371"/>
                  </a:lnTo>
                  <a:lnTo>
                    <a:pt x="5870016" y="0"/>
                  </a:lnTo>
                  <a:close/>
                </a:path>
              </a:pathLst>
            </a:custGeom>
            <a:solidFill>
              <a:srgbClr val="9043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015" y="4451604"/>
              <a:ext cx="5980430" cy="1221105"/>
            </a:xfrm>
            <a:custGeom>
              <a:avLst/>
              <a:gdLst/>
              <a:ahLst/>
              <a:cxnLst/>
              <a:rect l="l" t="t" r="r" b="b"/>
              <a:pathLst>
                <a:path w="5980430" h="1221104">
                  <a:moveTo>
                    <a:pt x="0" y="203454"/>
                  </a:moveTo>
                  <a:lnTo>
                    <a:pt x="5615" y="139144"/>
                  </a:lnTo>
                  <a:lnTo>
                    <a:pt x="21252" y="83294"/>
                  </a:lnTo>
                  <a:lnTo>
                    <a:pt x="45098" y="39253"/>
                  </a:lnTo>
                  <a:lnTo>
                    <a:pt x="75338" y="10371"/>
                  </a:lnTo>
                  <a:lnTo>
                    <a:pt x="110159" y="0"/>
                  </a:lnTo>
                  <a:lnTo>
                    <a:pt x="5870016" y="0"/>
                  </a:lnTo>
                  <a:lnTo>
                    <a:pt x="5935072" y="39253"/>
                  </a:lnTo>
                  <a:lnTo>
                    <a:pt x="5958919" y="83294"/>
                  </a:lnTo>
                  <a:lnTo>
                    <a:pt x="5974559" y="139144"/>
                  </a:lnTo>
                  <a:lnTo>
                    <a:pt x="5980176" y="203454"/>
                  </a:lnTo>
                  <a:lnTo>
                    <a:pt x="5980176" y="1017257"/>
                  </a:lnTo>
                  <a:lnTo>
                    <a:pt x="5974559" y="1081567"/>
                  </a:lnTo>
                  <a:lnTo>
                    <a:pt x="5958919" y="1137421"/>
                  </a:lnTo>
                  <a:lnTo>
                    <a:pt x="5935072" y="1181466"/>
                  </a:lnTo>
                  <a:lnTo>
                    <a:pt x="5904832" y="1210350"/>
                  </a:lnTo>
                  <a:lnTo>
                    <a:pt x="5870016" y="1220724"/>
                  </a:lnTo>
                  <a:lnTo>
                    <a:pt x="110159" y="1220724"/>
                  </a:lnTo>
                  <a:lnTo>
                    <a:pt x="45098" y="1181466"/>
                  </a:lnTo>
                  <a:lnTo>
                    <a:pt x="21252" y="1137421"/>
                  </a:lnTo>
                  <a:lnTo>
                    <a:pt x="5615" y="1081567"/>
                  </a:lnTo>
                  <a:lnTo>
                    <a:pt x="0" y="1017257"/>
                  </a:lnTo>
                  <a:lnTo>
                    <a:pt x="0" y="20345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31915" y="3044380"/>
            <a:ext cx="5506085" cy="22879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Provides a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complete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set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of development tools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for  building ASP.NET Web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applications,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Web  services,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desktop applications,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mobile  applications.</a:t>
            </a:r>
            <a:endParaRPr sz="20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2400">
              <a:latin typeface="Palladio Uralic"/>
              <a:cs typeface="Palladio Uralic"/>
            </a:endParaRPr>
          </a:p>
          <a:p>
            <a:pPr marL="12700" marR="229870">
              <a:lnSpc>
                <a:spcPts val="2160"/>
              </a:lnSpc>
              <a:spcBef>
                <a:spcPts val="1730"/>
              </a:spcBef>
            </a:pP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While installing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it, one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must select</a:t>
            </a:r>
            <a:r>
              <a:rPr dirty="0" sz="2000" spc="-12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appropriate  workloads so as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to </a:t>
            </a:r>
            <a:r>
              <a:rPr dirty="0" sz="2000">
                <a:solidFill>
                  <a:srgbClr val="FFFFFF"/>
                </a:solidFill>
                <a:latin typeface="Palladio Uralic"/>
                <a:cs typeface="Palladio Uralic"/>
              </a:rPr>
              <a:t>ensure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correct</a:t>
            </a:r>
            <a:r>
              <a:rPr dirty="0" sz="2000" spc="-105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Palladio Uralic"/>
                <a:cs typeface="Palladio Uralic"/>
              </a:rPr>
              <a:t>templates.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67143" y="2164079"/>
            <a:ext cx="5315711" cy="3366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30211" y="1710931"/>
            <a:ext cx="4387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00000"/>
                </a:solidFill>
                <a:latin typeface="TeXGyrePagella"/>
                <a:cs typeface="TeXGyrePagella"/>
              </a:rPr>
              <a:t>Selecting </a:t>
            </a:r>
            <a:r>
              <a:rPr dirty="0" sz="1800" spc="-10" b="1" i="1">
                <a:solidFill>
                  <a:srgbClr val="C00000"/>
                </a:solidFill>
                <a:latin typeface="TeXGyrePagella"/>
                <a:cs typeface="TeXGyrePagella"/>
              </a:rPr>
              <a:t>Workloads </a:t>
            </a:r>
            <a:r>
              <a:rPr dirty="0" sz="1800" spc="-5" b="1" i="1">
                <a:solidFill>
                  <a:srgbClr val="C00000"/>
                </a:solidFill>
                <a:latin typeface="TeXGyrePagella"/>
                <a:cs typeface="TeXGyrePagella"/>
              </a:rPr>
              <a:t>for </a:t>
            </a:r>
            <a:r>
              <a:rPr dirty="0" sz="1800" b="1" i="1">
                <a:solidFill>
                  <a:srgbClr val="C00000"/>
                </a:solidFill>
                <a:latin typeface="TeXGyrePagella"/>
                <a:cs typeface="TeXGyrePagella"/>
              </a:rPr>
              <a:t>Web</a:t>
            </a:r>
            <a:r>
              <a:rPr dirty="0" sz="1800" spc="1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800" spc="-5" b="1" i="1">
                <a:solidFill>
                  <a:srgbClr val="C00000"/>
                </a:solidFill>
                <a:latin typeface="TeXGyrePagella"/>
                <a:cs typeface="TeXGyrePagella"/>
              </a:rPr>
              <a:t>Development</a:t>
            </a:r>
            <a:endParaRPr sz="18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39077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 Web</a:t>
            </a:r>
            <a:r>
              <a:rPr dirty="0" spc="-100"/>
              <a:t> </a:t>
            </a:r>
            <a:r>
              <a:rPr dirty="0" spc="-5"/>
              <a:t>Forms</a:t>
            </a:r>
          </a:p>
        </p:txBody>
      </p:sp>
      <p:sp>
        <p:nvSpPr>
          <p:cNvPr id="3" name="object 3"/>
          <p:cNvSpPr/>
          <p:nvPr/>
        </p:nvSpPr>
        <p:spPr>
          <a:xfrm>
            <a:off x="679704" y="1400555"/>
            <a:ext cx="5995416" cy="4360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06700" y="5816338"/>
            <a:ext cx="2341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Processing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of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ASP.NET Web</a:t>
            </a:r>
            <a:r>
              <a:rPr dirty="0" sz="1200" spc="-2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Form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88480" y="1478280"/>
            <a:ext cx="5067300" cy="1681480"/>
            <a:chOff x="6888480" y="1478280"/>
            <a:chExt cx="5067300" cy="1681480"/>
          </a:xfrm>
        </p:grpSpPr>
        <p:sp>
          <p:nvSpPr>
            <p:cNvPr id="6" name="object 6"/>
            <p:cNvSpPr/>
            <p:nvPr/>
          </p:nvSpPr>
          <p:spPr>
            <a:xfrm>
              <a:off x="6901434" y="1939290"/>
              <a:ext cx="5041900" cy="1207135"/>
            </a:xfrm>
            <a:custGeom>
              <a:avLst/>
              <a:gdLst/>
              <a:ahLst/>
              <a:cxnLst/>
              <a:rect l="l" t="t" r="r" b="b"/>
              <a:pathLst>
                <a:path w="5041900" h="1207135">
                  <a:moveTo>
                    <a:pt x="5041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5041391" y="1207008"/>
                  </a:lnTo>
                  <a:lnTo>
                    <a:pt x="5041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01434" y="1939290"/>
              <a:ext cx="5041900" cy="1207135"/>
            </a:xfrm>
            <a:custGeom>
              <a:avLst/>
              <a:gdLst/>
              <a:ahLst/>
              <a:cxnLst/>
              <a:rect l="l" t="t" r="r" b="b"/>
              <a:pathLst>
                <a:path w="5041900" h="1207135">
                  <a:moveTo>
                    <a:pt x="0" y="0"/>
                  </a:moveTo>
                  <a:lnTo>
                    <a:pt x="5041391" y="0"/>
                  </a:lnTo>
                  <a:lnTo>
                    <a:pt x="5041391" y="1207008"/>
                  </a:lnTo>
                  <a:lnTo>
                    <a:pt x="0" y="12070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52894" y="1491234"/>
              <a:ext cx="3529965" cy="713740"/>
            </a:xfrm>
            <a:custGeom>
              <a:avLst/>
              <a:gdLst/>
              <a:ahLst/>
              <a:cxnLst/>
              <a:rect l="l" t="t" r="r" b="b"/>
              <a:pathLst>
                <a:path w="3529965" h="713739">
                  <a:moveTo>
                    <a:pt x="3473437" y="0"/>
                  </a:moveTo>
                  <a:lnTo>
                    <a:pt x="56146" y="0"/>
                  </a:lnTo>
                  <a:lnTo>
                    <a:pt x="34290" y="9342"/>
                  </a:lnTo>
                  <a:lnTo>
                    <a:pt x="16443" y="34818"/>
                  </a:lnTo>
                  <a:lnTo>
                    <a:pt x="4411" y="72603"/>
                  </a:lnTo>
                  <a:lnTo>
                    <a:pt x="0" y="118872"/>
                  </a:lnTo>
                  <a:lnTo>
                    <a:pt x="0" y="594360"/>
                  </a:lnTo>
                  <a:lnTo>
                    <a:pt x="4411" y="640628"/>
                  </a:lnTo>
                  <a:lnTo>
                    <a:pt x="16443" y="678413"/>
                  </a:lnTo>
                  <a:lnTo>
                    <a:pt x="34290" y="703889"/>
                  </a:lnTo>
                  <a:lnTo>
                    <a:pt x="56146" y="713232"/>
                  </a:lnTo>
                  <a:lnTo>
                    <a:pt x="3473437" y="713232"/>
                  </a:lnTo>
                  <a:lnTo>
                    <a:pt x="3495293" y="703889"/>
                  </a:lnTo>
                  <a:lnTo>
                    <a:pt x="3513140" y="678413"/>
                  </a:lnTo>
                  <a:lnTo>
                    <a:pt x="3525172" y="640628"/>
                  </a:lnTo>
                  <a:lnTo>
                    <a:pt x="3529584" y="594360"/>
                  </a:lnTo>
                  <a:lnTo>
                    <a:pt x="3529584" y="118872"/>
                  </a:lnTo>
                  <a:lnTo>
                    <a:pt x="3525172" y="72603"/>
                  </a:lnTo>
                  <a:lnTo>
                    <a:pt x="3513140" y="34818"/>
                  </a:lnTo>
                  <a:lnTo>
                    <a:pt x="3495294" y="9342"/>
                  </a:lnTo>
                  <a:lnTo>
                    <a:pt x="3473437" y="0"/>
                  </a:lnTo>
                  <a:close/>
                </a:path>
              </a:pathLst>
            </a:custGeom>
            <a:solidFill>
              <a:srgbClr val="4F61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52894" y="1491234"/>
              <a:ext cx="3529965" cy="713740"/>
            </a:xfrm>
            <a:custGeom>
              <a:avLst/>
              <a:gdLst/>
              <a:ahLst/>
              <a:cxnLst/>
              <a:rect l="l" t="t" r="r" b="b"/>
              <a:pathLst>
                <a:path w="3529965" h="713739">
                  <a:moveTo>
                    <a:pt x="0" y="118872"/>
                  </a:moveTo>
                  <a:lnTo>
                    <a:pt x="4411" y="72603"/>
                  </a:lnTo>
                  <a:lnTo>
                    <a:pt x="16443" y="34818"/>
                  </a:lnTo>
                  <a:lnTo>
                    <a:pt x="34290" y="9342"/>
                  </a:lnTo>
                  <a:lnTo>
                    <a:pt x="56146" y="0"/>
                  </a:lnTo>
                  <a:lnTo>
                    <a:pt x="3473437" y="0"/>
                  </a:lnTo>
                  <a:lnTo>
                    <a:pt x="3495294" y="9342"/>
                  </a:lnTo>
                  <a:lnTo>
                    <a:pt x="3513140" y="34818"/>
                  </a:lnTo>
                  <a:lnTo>
                    <a:pt x="3525172" y="72603"/>
                  </a:lnTo>
                  <a:lnTo>
                    <a:pt x="3529584" y="118872"/>
                  </a:lnTo>
                  <a:lnTo>
                    <a:pt x="3529584" y="594360"/>
                  </a:lnTo>
                  <a:lnTo>
                    <a:pt x="3525172" y="640628"/>
                  </a:lnTo>
                  <a:lnTo>
                    <a:pt x="3513140" y="678413"/>
                  </a:lnTo>
                  <a:lnTo>
                    <a:pt x="3495293" y="703889"/>
                  </a:lnTo>
                  <a:lnTo>
                    <a:pt x="3473437" y="713232"/>
                  </a:lnTo>
                  <a:lnTo>
                    <a:pt x="56146" y="713232"/>
                  </a:lnTo>
                  <a:lnTo>
                    <a:pt x="34290" y="703889"/>
                  </a:lnTo>
                  <a:lnTo>
                    <a:pt x="16443" y="678413"/>
                  </a:lnTo>
                  <a:lnTo>
                    <a:pt x="4411" y="640628"/>
                  </a:lnTo>
                  <a:lnTo>
                    <a:pt x="0" y="594360"/>
                  </a:lnTo>
                  <a:lnTo>
                    <a:pt x="0" y="1188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888480" y="3262884"/>
            <a:ext cx="5067300" cy="2425065"/>
            <a:chOff x="6888480" y="3262884"/>
            <a:chExt cx="5067300" cy="2425065"/>
          </a:xfrm>
        </p:grpSpPr>
        <p:sp>
          <p:nvSpPr>
            <p:cNvPr id="11" name="object 11"/>
            <p:cNvSpPr/>
            <p:nvPr/>
          </p:nvSpPr>
          <p:spPr>
            <a:xfrm>
              <a:off x="6901434" y="3723894"/>
              <a:ext cx="5041900" cy="1950720"/>
            </a:xfrm>
            <a:custGeom>
              <a:avLst/>
              <a:gdLst/>
              <a:ahLst/>
              <a:cxnLst/>
              <a:rect l="l" t="t" r="r" b="b"/>
              <a:pathLst>
                <a:path w="5041900" h="1950720">
                  <a:moveTo>
                    <a:pt x="5041391" y="0"/>
                  </a:moveTo>
                  <a:lnTo>
                    <a:pt x="0" y="0"/>
                  </a:lnTo>
                  <a:lnTo>
                    <a:pt x="0" y="1950719"/>
                  </a:lnTo>
                  <a:lnTo>
                    <a:pt x="5041391" y="1950719"/>
                  </a:lnTo>
                  <a:lnTo>
                    <a:pt x="5041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01434" y="3723894"/>
              <a:ext cx="5041900" cy="1950720"/>
            </a:xfrm>
            <a:custGeom>
              <a:avLst/>
              <a:gdLst/>
              <a:ahLst/>
              <a:cxnLst/>
              <a:rect l="l" t="t" r="r" b="b"/>
              <a:pathLst>
                <a:path w="5041900" h="1950720">
                  <a:moveTo>
                    <a:pt x="0" y="0"/>
                  </a:moveTo>
                  <a:lnTo>
                    <a:pt x="5041391" y="0"/>
                  </a:lnTo>
                  <a:lnTo>
                    <a:pt x="5041391" y="1950719"/>
                  </a:lnTo>
                  <a:lnTo>
                    <a:pt x="0" y="195071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52894" y="3275838"/>
              <a:ext cx="3529965" cy="731520"/>
            </a:xfrm>
            <a:custGeom>
              <a:avLst/>
              <a:gdLst/>
              <a:ahLst/>
              <a:cxnLst/>
              <a:rect l="l" t="t" r="r" b="b"/>
              <a:pathLst>
                <a:path w="3529965" h="731520">
                  <a:moveTo>
                    <a:pt x="3473437" y="0"/>
                  </a:moveTo>
                  <a:lnTo>
                    <a:pt x="56146" y="0"/>
                  </a:lnTo>
                  <a:lnTo>
                    <a:pt x="34290" y="9580"/>
                  </a:lnTo>
                  <a:lnTo>
                    <a:pt x="16443" y="35709"/>
                  </a:lnTo>
                  <a:lnTo>
                    <a:pt x="4411" y="74462"/>
                  </a:lnTo>
                  <a:lnTo>
                    <a:pt x="0" y="121920"/>
                  </a:lnTo>
                  <a:lnTo>
                    <a:pt x="0" y="609600"/>
                  </a:lnTo>
                  <a:lnTo>
                    <a:pt x="4411" y="657057"/>
                  </a:lnTo>
                  <a:lnTo>
                    <a:pt x="16443" y="695810"/>
                  </a:lnTo>
                  <a:lnTo>
                    <a:pt x="34290" y="721939"/>
                  </a:lnTo>
                  <a:lnTo>
                    <a:pt x="56146" y="731520"/>
                  </a:lnTo>
                  <a:lnTo>
                    <a:pt x="3473437" y="731520"/>
                  </a:lnTo>
                  <a:lnTo>
                    <a:pt x="3495293" y="721939"/>
                  </a:lnTo>
                  <a:lnTo>
                    <a:pt x="3513140" y="695810"/>
                  </a:lnTo>
                  <a:lnTo>
                    <a:pt x="3525172" y="657057"/>
                  </a:lnTo>
                  <a:lnTo>
                    <a:pt x="3529584" y="609600"/>
                  </a:lnTo>
                  <a:lnTo>
                    <a:pt x="3529584" y="121920"/>
                  </a:lnTo>
                  <a:lnTo>
                    <a:pt x="3525172" y="74462"/>
                  </a:lnTo>
                  <a:lnTo>
                    <a:pt x="3513140" y="35709"/>
                  </a:lnTo>
                  <a:lnTo>
                    <a:pt x="3495294" y="9580"/>
                  </a:lnTo>
                  <a:lnTo>
                    <a:pt x="3473437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52894" y="3275838"/>
              <a:ext cx="3529965" cy="731520"/>
            </a:xfrm>
            <a:custGeom>
              <a:avLst/>
              <a:gdLst/>
              <a:ahLst/>
              <a:cxnLst/>
              <a:rect l="l" t="t" r="r" b="b"/>
              <a:pathLst>
                <a:path w="3529965" h="731520">
                  <a:moveTo>
                    <a:pt x="0" y="121920"/>
                  </a:moveTo>
                  <a:lnTo>
                    <a:pt x="4411" y="74462"/>
                  </a:lnTo>
                  <a:lnTo>
                    <a:pt x="16443" y="35709"/>
                  </a:lnTo>
                  <a:lnTo>
                    <a:pt x="34290" y="9580"/>
                  </a:lnTo>
                  <a:lnTo>
                    <a:pt x="56146" y="0"/>
                  </a:lnTo>
                  <a:lnTo>
                    <a:pt x="3473437" y="0"/>
                  </a:lnTo>
                  <a:lnTo>
                    <a:pt x="3495294" y="9580"/>
                  </a:lnTo>
                  <a:lnTo>
                    <a:pt x="3513140" y="35709"/>
                  </a:lnTo>
                  <a:lnTo>
                    <a:pt x="3525172" y="74462"/>
                  </a:lnTo>
                  <a:lnTo>
                    <a:pt x="3529584" y="121920"/>
                  </a:lnTo>
                  <a:lnTo>
                    <a:pt x="3529584" y="609600"/>
                  </a:lnTo>
                  <a:lnTo>
                    <a:pt x="3525172" y="657057"/>
                  </a:lnTo>
                  <a:lnTo>
                    <a:pt x="3513140" y="695810"/>
                  </a:lnTo>
                  <a:lnTo>
                    <a:pt x="3495293" y="721939"/>
                  </a:lnTo>
                  <a:lnTo>
                    <a:pt x="3473437" y="731520"/>
                  </a:lnTo>
                  <a:lnTo>
                    <a:pt x="56146" y="731520"/>
                  </a:lnTo>
                  <a:lnTo>
                    <a:pt x="34290" y="721939"/>
                  </a:lnTo>
                  <a:lnTo>
                    <a:pt x="16443" y="695810"/>
                  </a:lnTo>
                  <a:lnTo>
                    <a:pt x="4411" y="657057"/>
                  </a:lnTo>
                  <a:lnTo>
                    <a:pt x="0" y="609600"/>
                  </a:lnTo>
                  <a:lnTo>
                    <a:pt x="0" y="1219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162038" y="1611795"/>
            <a:ext cx="4406265" cy="3957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Palladio Uralic"/>
                <a:cs typeface="Palladio Uralic"/>
              </a:rPr>
              <a:t>ASPX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Palladio Uralic"/>
              <a:cs typeface="Palladio Uralic"/>
            </a:endParaRPr>
          </a:p>
          <a:p>
            <a:pPr marL="184150" marR="221615">
              <a:lnSpc>
                <a:spcPts val="2590"/>
              </a:lnSpc>
            </a:pPr>
            <a:r>
              <a:rPr dirty="0" sz="2400" spc="-5">
                <a:latin typeface="Palladio Uralic"/>
                <a:cs typeface="Palladio Uralic"/>
              </a:rPr>
              <a:t>Is </a:t>
            </a:r>
            <a:r>
              <a:rPr dirty="0" sz="2400">
                <a:latin typeface="Palladio Uralic"/>
                <a:cs typeface="Palladio Uralic"/>
              </a:rPr>
              <a:t>a </a:t>
            </a:r>
            <a:r>
              <a:rPr dirty="0" sz="2400" spc="-5">
                <a:latin typeface="Palladio Uralic"/>
                <a:cs typeface="Palladio Uralic"/>
              </a:rPr>
              <a:t>visual based </a:t>
            </a:r>
            <a:r>
              <a:rPr dirty="0" sz="2400">
                <a:latin typeface="Palladio Uralic"/>
                <a:cs typeface="Palladio Uralic"/>
              </a:rPr>
              <a:t>Web </a:t>
            </a:r>
            <a:r>
              <a:rPr dirty="0" sz="2400" spc="-5">
                <a:latin typeface="Palladio Uralic"/>
                <a:cs typeface="Palladio Uralic"/>
              </a:rPr>
              <a:t>page</a:t>
            </a:r>
            <a:r>
              <a:rPr dirty="0" sz="2400" spc="-75">
                <a:latin typeface="Palladio Uralic"/>
                <a:cs typeface="Palladio Uralic"/>
              </a:rPr>
              <a:t> </a:t>
            </a:r>
            <a:r>
              <a:rPr dirty="0" sz="2400" spc="-5">
                <a:latin typeface="Palladio Uralic"/>
                <a:cs typeface="Palladio Uralic"/>
              </a:rPr>
              <a:t>or  </a:t>
            </a:r>
            <a:r>
              <a:rPr dirty="0" sz="2400">
                <a:latin typeface="Palladio Uralic"/>
                <a:cs typeface="Palladio Uralic"/>
              </a:rPr>
              <a:t>User </a:t>
            </a:r>
            <a:r>
              <a:rPr dirty="0" sz="2400" spc="-5">
                <a:latin typeface="Palladio Uralic"/>
                <a:cs typeface="Palladio Uralic"/>
              </a:rPr>
              <a:t>Interface</a:t>
            </a:r>
            <a:r>
              <a:rPr dirty="0" sz="2400" spc="-10">
                <a:latin typeface="Palladio Uralic"/>
                <a:cs typeface="Palladio Uralic"/>
              </a:rPr>
              <a:t> </a:t>
            </a:r>
            <a:r>
              <a:rPr dirty="0" sz="2400" spc="-5">
                <a:latin typeface="Palladio Uralic"/>
                <a:cs typeface="Palladio Uralic"/>
              </a:rPr>
              <a:t>(UI).</a:t>
            </a:r>
            <a:endParaRPr sz="2400">
              <a:latin typeface="Palladio Uralic"/>
              <a:cs typeface="Palladio Uralic"/>
            </a:endParaRPr>
          </a:p>
          <a:p>
            <a:pPr marL="160655">
              <a:lnSpc>
                <a:spcPct val="100000"/>
              </a:lnSpc>
              <a:spcBef>
                <a:spcPts val="2365"/>
              </a:spcBef>
            </a:pP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Code-behind</a:t>
            </a:r>
            <a:r>
              <a:rPr dirty="0" sz="2400" spc="-1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Palladio Uralic"/>
                <a:cs typeface="Palladio Uralic"/>
              </a:rPr>
              <a:t>file</a:t>
            </a:r>
            <a:endParaRPr sz="2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Palladio Uralic"/>
              <a:cs typeface="Palladio Uralic"/>
            </a:endParaRPr>
          </a:p>
          <a:p>
            <a:pPr marL="12700" marR="5080">
              <a:lnSpc>
                <a:spcPts val="2590"/>
              </a:lnSpc>
              <a:spcBef>
                <a:spcPts val="5"/>
              </a:spcBef>
            </a:pPr>
            <a:r>
              <a:rPr dirty="0" sz="2400" spc="-5">
                <a:latin typeface="Palladio Uralic"/>
                <a:cs typeface="Palladio Uralic"/>
              </a:rPr>
              <a:t>Contains server-side code of the  </a:t>
            </a:r>
            <a:r>
              <a:rPr dirty="0" sz="2400">
                <a:latin typeface="Palladio Uralic"/>
                <a:cs typeface="Palladio Uralic"/>
              </a:rPr>
              <a:t>Web </a:t>
            </a:r>
            <a:r>
              <a:rPr dirty="0" sz="2400" spc="-5">
                <a:latin typeface="Palladio Uralic"/>
                <a:cs typeface="Palladio Uralic"/>
              </a:rPr>
              <a:t>page specifying how the  </a:t>
            </a:r>
            <a:r>
              <a:rPr dirty="0" sz="2400">
                <a:latin typeface="Palladio Uralic"/>
                <a:cs typeface="Palladio Uralic"/>
              </a:rPr>
              <a:t>Web </a:t>
            </a:r>
            <a:r>
              <a:rPr dirty="0" sz="2400" spc="-5">
                <a:latin typeface="Palladio Uralic"/>
                <a:cs typeface="Palladio Uralic"/>
              </a:rPr>
              <a:t>page and its visual controls  should behave upon</a:t>
            </a:r>
            <a:r>
              <a:rPr dirty="0" sz="2400" spc="-20">
                <a:latin typeface="Palladio Uralic"/>
                <a:cs typeface="Palladio Uralic"/>
              </a:rPr>
              <a:t> </a:t>
            </a:r>
            <a:r>
              <a:rPr dirty="0" sz="2400" spc="-5">
                <a:latin typeface="Palladio Uralic"/>
                <a:cs typeface="Palladio Uralic"/>
              </a:rPr>
              <a:t>execution.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06739" y="5695232"/>
            <a:ext cx="1830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Web Forms Page</a:t>
            </a:r>
            <a:r>
              <a:rPr dirty="0" sz="1200" spc="-3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Segments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5826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ASP.NET </a:t>
            </a:r>
            <a:r>
              <a:rPr dirty="0"/>
              <a:t>Web </a:t>
            </a:r>
            <a:r>
              <a:rPr dirty="0" spc="-5"/>
              <a:t>Forms </a:t>
            </a:r>
            <a:r>
              <a:rPr dirty="0"/>
              <a:t>-</a:t>
            </a:r>
            <a:r>
              <a:rPr dirty="0" spc="-65"/>
              <a:t> </a:t>
            </a: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9776" y="1376172"/>
            <a:ext cx="6428740" cy="4732020"/>
            <a:chOff x="2779776" y="1376172"/>
            <a:chExt cx="6428740" cy="4732020"/>
          </a:xfrm>
        </p:grpSpPr>
        <p:sp>
          <p:nvSpPr>
            <p:cNvPr id="4" name="object 4"/>
            <p:cNvSpPr/>
            <p:nvPr/>
          </p:nvSpPr>
          <p:spPr>
            <a:xfrm>
              <a:off x="2788920" y="1385316"/>
              <a:ext cx="6409944" cy="471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84348" y="1380744"/>
              <a:ext cx="6419215" cy="4723130"/>
            </a:xfrm>
            <a:custGeom>
              <a:avLst/>
              <a:gdLst/>
              <a:ahLst/>
              <a:cxnLst/>
              <a:rect l="l" t="t" r="r" b="b"/>
              <a:pathLst>
                <a:path w="6419215" h="4723130">
                  <a:moveTo>
                    <a:pt x="0" y="0"/>
                  </a:moveTo>
                  <a:lnTo>
                    <a:pt x="6419088" y="0"/>
                  </a:lnTo>
                  <a:lnTo>
                    <a:pt x="6419088" y="4722876"/>
                  </a:lnTo>
                  <a:lnTo>
                    <a:pt x="0" y="472287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8567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an ASP.NET Web </a:t>
            </a:r>
            <a:r>
              <a:rPr dirty="0" spc="-5"/>
              <a:t>Form</a:t>
            </a:r>
            <a:r>
              <a:rPr dirty="0" spc="-70"/>
              <a:t> </a:t>
            </a:r>
            <a:r>
              <a:rPr dirty="0"/>
              <a:t>(1-6)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6835" y="1251203"/>
            <a:ext cx="6583680" cy="4590415"/>
            <a:chOff x="2116835" y="1251203"/>
            <a:chExt cx="6583680" cy="4590415"/>
          </a:xfrm>
        </p:grpSpPr>
        <p:sp>
          <p:nvSpPr>
            <p:cNvPr id="4" name="object 4"/>
            <p:cNvSpPr/>
            <p:nvPr/>
          </p:nvSpPr>
          <p:spPr>
            <a:xfrm>
              <a:off x="2125979" y="1260347"/>
              <a:ext cx="6565392" cy="457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1407" y="1255775"/>
              <a:ext cx="6574790" cy="4581525"/>
            </a:xfrm>
            <a:custGeom>
              <a:avLst/>
              <a:gdLst/>
              <a:ahLst/>
              <a:cxnLst/>
              <a:rect l="l" t="t" r="r" b="b"/>
              <a:pathLst>
                <a:path w="6574790" h="4581525">
                  <a:moveTo>
                    <a:pt x="0" y="0"/>
                  </a:moveTo>
                  <a:lnTo>
                    <a:pt x="6574535" y="0"/>
                  </a:lnTo>
                  <a:lnTo>
                    <a:pt x="6574535" y="4581144"/>
                  </a:lnTo>
                  <a:lnTo>
                    <a:pt x="0" y="45811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601451" y="5935847"/>
            <a:ext cx="1614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Creating a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New</a:t>
            </a:r>
            <a:r>
              <a:rPr dirty="0" sz="1200" spc="-8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Project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8067" y="6079616"/>
            <a:ext cx="1493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Selecting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a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Web</a:t>
            </a:r>
            <a:r>
              <a:rPr dirty="0" sz="1200" spc="-4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Form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6539" y="1155191"/>
            <a:ext cx="6000115" cy="4897120"/>
            <a:chOff x="2796539" y="1155191"/>
            <a:chExt cx="6000115" cy="4897120"/>
          </a:xfrm>
        </p:grpSpPr>
        <p:sp>
          <p:nvSpPr>
            <p:cNvPr id="4" name="object 4"/>
            <p:cNvSpPr/>
            <p:nvPr/>
          </p:nvSpPr>
          <p:spPr>
            <a:xfrm>
              <a:off x="2805683" y="1164335"/>
              <a:ext cx="5981700" cy="4878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01111" y="1159763"/>
              <a:ext cx="5991225" cy="4887595"/>
            </a:xfrm>
            <a:custGeom>
              <a:avLst/>
              <a:gdLst/>
              <a:ahLst/>
              <a:cxnLst/>
              <a:rect l="l" t="t" r="r" b="b"/>
              <a:pathLst>
                <a:path w="5991225" h="4887595">
                  <a:moveTo>
                    <a:pt x="0" y="0"/>
                  </a:moveTo>
                  <a:lnTo>
                    <a:pt x="5990844" y="0"/>
                  </a:lnTo>
                  <a:lnTo>
                    <a:pt x="5990844" y="4887468"/>
                  </a:lnTo>
                  <a:lnTo>
                    <a:pt x="0" y="48874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7188" y="211327"/>
            <a:ext cx="68567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an ASP.NET Web </a:t>
            </a:r>
            <a:r>
              <a:rPr dirty="0" spc="-5"/>
              <a:t>Form</a:t>
            </a:r>
            <a:r>
              <a:rPr dirty="0" spc="-70"/>
              <a:t> </a:t>
            </a:r>
            <a:r>
              <a:rPr dirty="0"/>
              <a:t>(2-6)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5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Aptech</dc:creator>
  <dc:title>Title with Picture Layout</dc:title>
  <dcterms:created xsi:type="dcterms:W3CDTF">2020-10-01T11:20:37Z</dcterms:created>
  <dcterms:modified xsi:type="dcterms:W3CDTF">2020-10-01T11:20:37Z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2020-10-01T00:00:00Z</vt:filetime>
  </property>
</Properties>
</file>