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12192000" y="0"/>
                </a:moveTo>
                <a:lnTo>
                  <a:pt x="0" y="0"/>
                </a:lnTo>
                <a:lnTo>
                  <a:pt x="0" y="954024"/>
                </a:lnTo>
                <a:lnTo>
                  <a:pt x="12192000" y="954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12192000" y="0"/>
                </a:moveTo>
                <a:lnTo>
                  <a:pt x="0" y="0"/>
                </a:lnTo>
                <a:lnTo>
                  <a:pt x="0" y="82296"/>
                </a:lnTo>
                <a:lnTo>
                  <a:pt x="12192000" y="82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12192000" y="0"/>
                </a:moveTo>
                <a:lnTo>
                  <a:pt x="0" y="0"/>
                </a:lnTo>
                <a:lnTo>
                  <a:pt x="0" y="82296"/>
                </a:lnTo>
                <a:lnTo>
                  <a:pt x="12192000" y="82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1508" y="1339710"/>
            <a:ext cx="9488983" cy="83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00657" y="1418234"/>
            <a:ext cx="7776845" cy="4629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7426" y="6445566"/>
            <a:ext cx="4788535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25328" y="6429413"/>
            <a:ext cx="21653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541007" y="0"/>
              <a:ext cx="5651500" cy="6858000"/>
            </a:xfrm>
            <a:custGeom>
              <a:avLst/>
              <a:gdLst/>
              <a:ahLst/>
              <a:cxnLst/>
              <a:rect l="l" t="t" r="r" b="b"/>
              <a:pathLst>
                <a:path w="5651500" h="6858000">
                  <a:moveTo>
                    <a:pt x="5650992" y="0"/>
                  </a:moveTo>
                  <a:lnTo>
                    <a:pt x="0" y="0"/>
                  </a:lnTo>
                  <a:lnTo>
                    <a:pt x="1189456" y="4337050"/>
                  </a:lnTo>
                  <a:lnTo>
                    <a:pt x="338632" y="6858000"/>
                  </a:lnTo>
                  <a:lnTo>
                    <a:pt x="5650992" y="6858000"/>
                  </a:lnTo>
                  <a:lnTo>
                    <a:pt x="56509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56020" y="0"/>
              <a:ext cx="1674876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60947" y="0"/>
              <a:ext cx="1531620" cy="685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768465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Session</a:t>
            </a:r>
            <a:r>
              <a:rPr dirty="0" spc="-25"/>
              <a:t> </a:t>
            </a:r>
            <a:r>
              <a:rPr dirty="0" spc="-345"/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07451" y="2647302"/>
            <a:ext cx="3212465" cy="228028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-5" i="1">
                <a:solidFill>
                  <a:srgbClr val="FFFFFF"/>
                </a:solidFill>
                <a:latin typeface="Palladio Uralic"/>
                <a:cs typeface="Palladio Uralic"/>
              </a:rPr>
              <a:t>Working with  </a:t>
            </a:r>
            <a:r>
              <a:rPr dirty="0" sz="4000" spc="-10" i="1">
                <a:solidFill>
                  <a:srgbClr val="FFFFFF"/>
                </a:solidFill>
                <a:latin typeface="Palladio Uralic"/>
                <a:cs typeface="Palladio Uralic"/>
              </a:rPr>
              <a:t>ADO.NET</a:t>
            </a:r>
            <a:r>
              <a:rPr dirty="0" sz="4000" spc="-45" i="1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4000" spc="-10" i="1">
                <a:solidFill>
                  <a:srgbClr val="FFFFFF"/>
                </a:solidFill>
                <a:latin typeface="Palladio Uralic"/>
                <a:cs typeface="Palladio Uralic"/>
              </a:rPr>
              <a:t>and  </a:t>
            </a:r>
            <a:r>
              <a:rPr dirty="0" sz="4000" spc="-5" i="1">
                <a:solidFill>
                  <a:srgbClr val="FFFFFF"/>
                </a:solidFill>
                <a:latin typeface="Palladio Uralic"/>
                <a:cs typeface="Palladio Uralic"/>
              </a:rPr>
              <a:t>Entity  Framework</a:t>
            </a:r>
            <a:endParaRPr sz="4000">
              <a:latin typeface="Palladio Uralic"/>
              <a:cs typeface="Palladio Uralic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5321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"/>
              <a:t>Connecting </a:t>
            </a:r>
            <a:r>
              <a:rPr dirty="0" sz="3200" spc="-25"/>
              <a:t>to </a:t>
            </a:r>
            <a:r>
              <a:rPr dirty="0" sz="3200" spc="-15"/>
              <a:t>a </a:t>
            </a:r>
            <a:r>
              <a:rPr dirty="0" sz="3200" spc="-10"/>
              <a:t>Database</a:t>
            </a:r>
            <a:r>
              <a:rPr dirty="0" sz="3200" spc="114"/>
              <a:t> </a:t>
            </a:r>
            <a:r>
              <a:rPr dirty="0" sz="3200" spc="-140"/>
              <a:t>(5-6)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3668267" y="1298447"/>
            <a:ext cx="3637915" cy="1731645"/>
            <a:chOff x="3668267" y="1298447"/>
            <a:chExt cx="3637915" cy="1731645"/>
          </a:xfrm>
        </p:grpSpPr>
        <p:sp>
          <p:nvSpPr>
            <p:cNvPr id="4" name="object 4"/>
            <p:cNvSpPr/>
            <p:nvPr/>
          </p:nvSpPr>
          <p:spPr>
            <a:xfrm>
              <a:off x="3677411" y="1307591"/>
              <a:ext cx="3619499" cy="17129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72839" y="1303019"/>
              <a:ext cx="3629025" cy="1722120"/>
            </a:xfrm>
            <a:custGeom>
              <a:avLst/>
              <a:gdLst/>
              <a:ahLst/>
              <a:cxnLst/>
              <a:rect l="l" t="t" r="r" b="b"/>
              <a:pathLst>
                <a:path w="3629025" h="1722120">
                  <a:moveTo>
                    <a:pt x="0" y="0"/>
                  </a:moveTo>
                  <a:lnTo>
                    <a:pt x="3628644" y="0"/>
                  </a:lnTo>
                  <a:lnTo>
                    <a:pt x="3628644" y="1722120"/>
                  </a:lnTo>
                  <a:lnTo>
                    <a:pt x="0" y="172212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399401" y="2098814"/>
            <a:ext cx="1597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Create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Table Web</a:t>
            </a:r>
            <a:r>
              <a:rPr dirty="0" sz="1200" spc="-4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Page</a:t>
            </a:r>
            <a:endParaRPr sz="1200">
              <a:latin typeface="TeXGyrePagella"/>
              <a:cs typeface="TeXGyrePagell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63923" y="3157727"/>
            <a:ext cx="3048000" cy="3009900"/>
            <a:chOff x="3963923" y="3157727"/>
            <a:chExt cx="3048000" cy="3009900"/>
          </a:xfrm>
        </p:grpSpPr>
        <p:sp>
          <p:nvSpPr>
            <p:cNvPr id="8" name="object 8"/>
            <p:cNvSpPr/>
            <p:nvPr/>
          </p:nvSpPr>
          <p:spPr>
            <a:xfrm>
              <a:off x="3973067" y="3166871"/>
              <a:ext cx="3029712" cy="29846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68495" y="3162299"/>
              <a:ext cx="3039110" cy="3001010"/>
            </a:xfrm>
            <a:custGeom>
              <a:avLst/>
              <a:gdLst/>
              <a:ahLst/>
              <a:cxnLst/>
              <a:rect l="l" t="t" r="r" b="b"/>
              <a:pathLst>
                <a:path w="3039109" h="3001010">
                  <a:moveTo>
                    <a:pt x="0" y="0"/>
                  </a:moveTo>
                  <a:lnTo>
                    <a:pt x="3038855" y="0"/>
                  </a:lnTo>
                  <a:lnTo>
                    <a:pt x="3038855" y="3000756"/>
                  </a:lnTo>
                  <a:lnTo>
                    <a:pt x="0" y="300075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171728" y="4620666"/>
            <a:ext cx="1677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Table Structure in</a:t>
            </a:r>
            <a:r>
              <a:rPr dirty="0" sz="1200" spc="-5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SSMS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5321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"/>
              <a:t>Connecting </a:t>
            </a:r>
            <a:r>
              <a:rPr dirty="0" sz="3200" spc="-25"/>
              <a:t>to </a:t>
            </a:r>
            <a:r>
              <a:rPr dirty="0" sz="3200" spc="-15"/>
              <a:t>a </a:t>
            </a:r>
            <a:r>
              <a:rPr dirty="0" sz="3200" spc="-10"/>
              <a:t>Database</a:t>
            </a:r>
            <a:r>
              <a:rPr dirty="0" sz="3200" spc="95"/>
              <a:t> </a:t>
            </a:r>
            <a:r>
              <a:rPr dirty="0" sz="3200" spc="-160"/>
              <a:t>(6-6)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3054095" y="1210055"/>
            <a:ext cx="5733415" cy="3230880"/>
            <a:chOff x="3054095" y="1210055"/>
            <a:chExt cx="5733415" cy="3230880"/>
          </a:xfrm>
        </p:grpSpPr>
        <p:sp>
          <p:nvSpPr>
            <p:cNvPr id="4" name="object 4"/>
            <p:cNvSpPr/>
            <p:nvPr/>
          </p:nvSpPr>
          <p:spPr>
            <a:xfrm>
              <a:off x="3063239" y="1219199"/>
              <a:ext cx="5715000" cy="3212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58667" y="1214627"/>
              <a:ext cx="5724525" cy="3221990"/>
            </a:xfrm>
            <a:custGeom>
              <a:avLst/>
              <a:gdLst/>
              <a:ahLst/>
              <a:cxnLst/>
              <a:rect l="l" t="t" r="r" b="b"/>
              <a:pathLst>
                <a:path w="5724525" h="3221990">
                  <a:moveTo>
                    <a:pt x="0" y="0"/>
                  </a:moveTo>
                  <a:lnTo>
                    <a:pt x="5724144" y="0"/>
                  </a:lnTo>
                  <a:lnTo>
                    <a:pt x="5724144" y="3221736"/>
                  </a:lnTo>
                  <a:lnTo>
                    <a:pt x="0" y="322173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97208" y="4643704"/>
            <a:ext cx="1644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Insert Record Web</a:t>
            </a:r>
            <a:r>
              <a:rPr dirty="0" sz="1200" spc="-3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Page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61733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5"/>
              <a:t>Accessing </a:t>
            </a:r>
            <a:r>
              <a:rPr dirty="0" sz="3200"/>
              <a:t>Data </a:t>
            </a:r>
            <a:r>
              <a:rPr dirty="0" sz="3200" spc="60"/>
              <a:t>with </a:t>
            </a:r>
            <a:r>
              <a:rPr dirty="0" sz="3200" spc="75"/>
              <a:t>ADO.NET</a:t>
            </a:r>
            <a:r>
              <a:rPr dirty="0" sz="3200" spc="-70"/>
              <a:t> (1-2)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79056" y="2073592"/>
            <a:ext cx="5572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Retrieving data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inserted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using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C#</a:t>
            </a:r>
            <a:r>
              <a:rPr dirty="0" sz="2400" spc="9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code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8608" y="1292352"/>
            <a:ext cx="4965192" cy="3974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55763" y="5426369"/>
            <a:ext cx="1646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Select Record Web</a:t>
            </a:r>
            <a:r>
              <a:rPr dirty="0" sz="1200" spc="-2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Page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61733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5"/>
              <a:t>Accessing </a:t>
            </a:r>
            <a:r>
              <a:rPr dirty="0" sz="3200"/>
              <a:t>Data </a:t>
            </a:r>
            <a:r>
              <a:rPr dirty="0" sz="3200" spc="60"/>
              <a:t>with </a:t>
            </a:r>
            <a:r>
              <a:rPr dirty="0" sz="3200" spc="75"/>
              <a:t>ADO.NET</a:t>
            </a:r>
            <a:r>
              <a:rPr dirty="0" sz="3200" spc="-50"/>
              <a:t> </a:t>
            </a:r>
            <a:r>
              <a:rPr dirty="0" sz="3200" spc="-155"/>
              <a:t>(2-2)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6859523" y="1458467"/>
            <a:ext cx="4430395" cy="2574290"/>
            <a:chOff x="6859523" y="1458467"/>
            <a:chExt cx="4430395" cy="2574290"/>
          </a:xfrm>
        </p:grpSpPr>
        <p:sp>
          <p:nvSpPr>
            <p:cNvPr id="4" name="object 4"/>
            <p:cNvSpPr/>
            <p:nvPr/>
          </p:nvSpPr>
          <p:spPr>
            <a:xfrm>
              <a:off x="6868667" y="1467611"/>
              <a:ext cx="4411980" cy="2555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64095" y="1463039"/>
              <a:ext cx="4421505" cy="2565400"/>
            </a:xfrm>
            <a:custGeom>
              <a:avLst/>
              <a:gdLst/>
              <a:ahLst/>
              <a:cxnLst/>
              <a:rect l="l" t="t" r="r" b="b"/>
              <a:pathLst>
                <a:path w="4421505" h="2565400">
                  <a:moveTo>
                    <a:pt x="0" y="0"/>
                  </a:moveTo>
                  <a:lnTo>
                    <a:pt x="4421124" y="0"/>
                  </a:lnTo>
                  <a:lnTo>
                    <a:pt x="4421124" y="2564892"/>
                  </a:lnTo>
                  <a:lnTo>
                    <a:pt x="0" y="25648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191334" y="4445584"/>
            <a:ext cx="16814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Delete Record Web</a:t>
            </a:r>
            <a:r>
              <a:rPr dirty="0" sz="1200" spc="-1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Page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9641" y="2333840"/>
            <a:ext cx="4324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Deleting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row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using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C#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code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2310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/>
              <a:t>Entity </a:t>
            </a:r>
            <a:r>
              <a:rPr dirty="0" sz="3200" spc="15"/>
              <a:t>Framework</a:t>
            </a:r>
            <a:r>
              <a:rPr dirty="0" sz="3200"/>
              <a:t> </a:t>
            </a:r>
            <a:r>
              <a:rPr dirty="0" sz="3200" spc="-70"/>
              <a:t>(1-2)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289303" y="1267967"/>
            <a:ext cx="10429240" cy="1021080"/>
            <a:chOff x="1289303" y="1267967"/>
            <a:chExt cx="10429240" cy="1021080"/>
          </a:xfrm>
        </p:grpSpPr>
        <p:sp>
          <p:nvSpPr>
            <p:cNvPr id="4" name="object 4"/>
            <p:cNvSpPr/>
            <p:nvPr/>
          </p:nvSpPr>
          <p:spPr>
            <a:xfrm>
              <a:off x="1295399" y="1828799"/>
              <a:ext cx="10416540" cy="454659"/>
            </a:xfrm>
            <a:custGeom>
              <a:avLst/>
              <a:gdLst/>
              <a:ahLst/>
              <a:cxnLst/>
              <a:rect l="l" t="t" r="r" b="b"/>
              <a:pathLst>
                <a:path w="10416540" h="454660">
                  <a:moveTo>
                    <a:pt x="10416540" y="0"/>
                  </a:moveTo>
                  <a:lnTo>
                    <a:pt x="0" y="0"/>
                  </a:lnTo>
                  <a:lnTo>
                    <a:pt x="0" y="454151"/>
                  </a:lnTo>
                  <a:lnTo>
                    <a:pt x="10416540" y="454151"/>
                  </a:lnTo>
                  <a:lnTo>
                    <a:pt x="1041654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95399" y="1828799"/>
              <a:ext cx="10416540" cy="454659"/>
            </a:xfrm>
            <a:custGeom>
              <a:avLst/>
              <a:gdLst/>
              <a:ahLst/>
              <a:cxnLst/>
              <a:rect l="l" t="t" r="r" b="b"/>
              <a:pathLst>
                <a:path w="10416540" h="454660">
                  <a:moveTo>
                    <a:pt x="0" y="0"/>
                  </a:moveTo>
                  <a:lnTo>
                    <a:pt x="10416540" y="0"/>
                  </a:lnTo>
                  <a:lnTo>
                    <a:pt x="10416540" y="454151"/>
                  </a:lnTo>
                  <a:lnTo>
                    <a:pt x="0" y="45415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597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16607" y="1274063"/>
              <a:ext cx="9191625" cy="820419"/>
            </a:xfrm>
            <a:custGeom>
              <a:avLst/>
              <a:gdLst/>
              <a:ahLst/>
              <a:cxnLst/>
              <a:rect l="l" t="t" r="r" b="b"/>
              <a:pathLst>
                <a:path w="9191625" h="820419">
                  <a:moveTo>
                    <a:pt x="9054592" y="0"/>
                  </a:moveTo>
                  <a:lnTo>
                    <a:pt x="136652" y="0"/>
                  </a:lnTo>
                  <a:lnTo>
                    <a:pt x="93457" y="6966"/>
                  </a:lnTo>
                  <a:lnTo>
                    <a:pt x="55944" y="26364"/>
                  </a:lnTo>
                  <a:lnTo>
                    <a:pt x="26364" y="55944"/>
                  </a:lnTo>
                  <a:lnTo>
                    <a:pt x="6966" y="93457"/>
                  </a:lnTo>
                  <a:lnTo>
                    <a:pt x="0" y="136651"/>
                  </a:lnTo>
                  <a:lnTo>
                    <a:pt x="0" y="683259"/>
                  </a:lnTo>
                  <a:lnTo>
                    <a:pt x="6966" y="726449"/>
                  </a:lnTo>
                  <a:lnTo>
                    <a:pt x="26364" y="763961"/>
                  </a:lnTo>
                  <a:lnTo>
                    <a:pt x="55944" y="793543"/>
                  </a:lnTo>
                  <a:lnTo>
                    <a:pt x="93457" y="812944"/>
                  </a:lnTo>
                  <a:lnTo>
                    <a:pt x="136652" y="819911"/>
                  </a:lnTo>
                  <a:lnTo>
                    <a:pt x="9054592" y="819911"/>
                  </a:lnTo>
                  <a:lnTo>
                    <a:pt x="9097786" y="812944"/>
                  </a:lnTo>
                  <a:lnTo>
                    <a:pt x="9135299" y="793543"/>
                  </a:lnTo>
                  <a:lnTo>
                    <a:pt x="9164879" y="763961"/>
                  </a:lnTo>
                  <a:lnTo>
                    <a:pt x="9184277" y="726449"/>
                  </a:lnTo>
                  <a:lnTo>
                    <a:pt x="9191244" y="683259"/>
                  </a:lnTo>
                  <a:lnTo>
                    <a:pt x="9191244" y="136651"/>
                  </a:lnTo>
                  <a:lnTo>
                    <a:pt x="9184277" y="93457"/>
                  </a:lnTo>
                  <a:lnTo>
                    <a:pt x="9164879" y="55944"/>
                  </a:lnTo>
                  <a:lnTo>
                    <a:pt x="9135299" y="26364"/>
                  </a:lnTo>
                  <a:lnTo>
                    <a:pt x="9097786" y="6966"/>
                  </a:lnTo>
                  <a:lnTo>
                    <a:pt x="9054592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6607" y="1274063"/>
              <a:ext cx="9191625" cy="820419"/>
            </a:xfrm>
            <a:custGeom>
              <a:avLst/>
              <a:gdLst/>
              <a:ahLst/>
              <a:cxnLst/>
              <a:rect l="l" t="t" r="r" b="b"/>
              <a:pathLst>
                <a:path w="9191625" h="820419">
                  <a:moveTo>
                    <a:pt x="0" y="136651"/>
                  </a:moveTo>
                  <a:lnTo>
                    <a:pt x="6966" y="93457"/>
                  </a:lnTo>
                  <a:lnTo>
                    <a:pt x="26364" y="55944"/>
                  </a:lnTo>
                  <a:lnTo>
                    <a:pt x="55944" y="26364"/>
                  </a:lnTo>
                  <a:lnTo>
                    <a:pt x="93457" y="6966"/>
                  </a:lnTo>
                  <a:lnTo>
                    <a:pt x="136652" y="0"/>
                  </a:lnTo>
                  <a:lnTo>
                    <a:pt x="9054592" y="0"/>
                  </a:lnTo>
                  <a:lnTo>
                    <a:pt x="9097786" y="6966"/>
                  </a:lnTo>
                  <a:lnTo>
                    <a:pt x="9135299" y="26364"/>
                  </a:lnTo>
                  <a:lnTo>
                    <a:pt x="9164879" y="55944"/>
                  </a:lnTo>
                  <a:lnTo>
                    <a:pt x="9184277" y="93457"/>
                  </a:lnTo>
                  <a:lnTo>
                    <a:pt x="9191244" y="136651"/>
                  </a:lnTo>
                  <a:lnTo>
                    <a:pt x="9191244" y="683259"/>
                  </a:lnTo>
                  <a:lnTo>
                    <a:pt x="9184277" y="726449"/>
                  </a:lnTo>
                  <a:lnTo>
                    <a:pt x="9164879" y="763961"/>
                  </a:lnTo>
                  <a:lnTo>
                    <a:pt x="9135299" y="793543"/>
                  </a:lnTo>
                  <a:lnTo>
                    <a:pt x="9097786" y="812944"/>
                  </a:lnTo>
                  <a:lnTo>
                    <a:pt x="9054592" y="819911"/>
                  </a:lnTo>
                  <a:lnTo>
                    <a:pt x="136652" y="819911"/>
                  </a:lnTo>
                  <a:lnTo>
                    <a:pt x="93457" y="812944"/>
                  </a:lnTo>
                  <a:lnTo>
                    <a:pt x="55944" y="793543"/>
                  </a:lnTo>
                  <a:lnTo>
                    <a:pt x="26364" y="763961"/>
                  </a:lnTo>
                  <a:lnTo>
                    <a:pt x="6966" y="726449"/>
                  </a:lnTo>
                  <a:lnTo>
                    <a:pt x="0" y="683259"/>
                  </a:lnTo>
                  <a:lnTo>
                    <a:pt x="0" y="13665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289303" y="2372867"/>
            <a:ext cx="10429240" cy="937260"/>
            <a:chOff x="1289303" y="2372867"/>
            <a:chExt cx="10429240" cy="937260"/>
          </a:xfrm>
        </p:grpSpPr>
        <p:sp>
          <p:nvSpPr>
            <p:cNvPr id="9" name="object 9"/>
            <p:cNvSpPr/>
            <p:nvPr/>
          </p:nvSpPr>
          <p:spPr>
            <a:xfrm>
              <a:off x="1295399" y="2851403"/>
              <a:ext cx="10416540" cy="452755"/>
            </a:xfrm>
            <a:custGeom>
              <a:avLst/>
              <a:gdLst/>
              <a:ahLst/>
              <a:cxnLst/>
              <a:rect l="l" t="t" r="r" b="b"/>
              <a:pathLst>
                <a:path w="10416540" h="452754">
                  <a:moveTo>
                    <a:pt x="10416540" y="0"/>
                  </a:moveTo>
                  <a:lnTo>
                    <a:pt x="0" y="0"/>
                  </a:lnTo>
                  <a:lnTo>
                    <a:pt x="0" y="452627"/>
                  </a:lnTo>
                  <a:lnTo>
                    <a:pt x="10416540" y="452627"/>
                  </a:lnTo>
                  <a:lnTo>
                    <a:pt x="1041654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95399" y="2851403"/>
              <a:ext cx="10416540" cy="452755"/>
            </a:xfrm>
            <a:custGeom>
              <a:avLst/>
              <a:gdLst/>
              <a:ahLst/>
              <a:cxnLst/>
              <a:rect l="l" t="t" r="r" b="b"/>
              <a:pathLst>
                <a:path w="10416540" h="452754">
                  <a:moveTo>
                    <a:pt x="0" y="0"/>
                  </a:moveTo>
                  <a:lnTo>
                    <a:pt x="10416540" y="0"/>
                  </a:lnTo>
                  <a:lnTo>
                    <a:pt x="10416540" y="452627"/>
                  </a:lnTo>
                  <a:lnTo>
                    <a:pt x="0" y="45262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AB8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16607" y="2378963"/>
              <a:ext cx="9161145" cy="737870"/>
            </a:xfrm>
            <a:custGeom>
              <a:avLst/>
              <a:gdLst/>
              <a:ahLst/>
              <a:cxnLst/>
              <a:rect l="l" t="t" r="r" b="b"/>
              <a:pathLst>
                <a:path w="9161145" h="737869">
                  <a:moveTo>
                    <a:pt x="9037828" y="0"/>
                  </a:moveTo>
                  <a:lnTo>
                    <a:pt x="122936" y="0"/>
                  </a:lnTo>
                  <a:lnTo>
                    <a:pt x="75084" y="9661"/>
                  </a:lnTo>
                  <a:lnTo>
                    <a:pt x="36007" y="36007"/>
                  </a:lnTo>
                  <a:lnTo>
                    <a:pt x="9661" y="75084"/>
                  </a:lnTo>
                  <a:lnTo>
                    <a:pt x="0" y="122936"/>
                  </a:lnTo>
                  <a:lnTo>
                    <a:pt x="0" y="614680"/>
                  </a:lnTo>
                  <a:lnTo>
                    <a:pt x="9661" y="662531"/>
                  </a:lnTo>
                  <a:lnTo>
                    <a:pt x="36007" y="701608"/>
                  </a:lnTo>
                  <a:lnTo>
                    <a:pt x="75084" y="727954"/>
                  </a:lnTo>
                  <a:lnTo>
                    <a:pt x="122936" y="737616"/>
                  </a:lnTo>
                  <a:lnTo>
                    <a:pt x="9037828" y="737616"/>
                  </a:lnTo>
                  <a:lnTo>
                    <a:pt x="9085679" y="727954"/>
                  </a:lnTo>
                  <a:lnTo>
                    <a:pt x="9124756" y="701608"/>
                  </a:lnTo>
                  <a:lnTo>
                    <a:pt x="9151102" y="662531"/>
                  </a:lnTo>
                  <a:lnTo>
                    <a:pt x="9160764" y="614680"/>
                  </a:lnTo>
                  <a:lnTo>
                    <a:pt x="9160764" y="122936"/>
                  </a:lnTo>
                  <a:lnTo>
                    <a:pt x="9151102" y="75084"/>
                  </a:lnTo>
                  <a:lnTo>
                    <a:pt x="9124756" y="36007"/>
                  </a:lnTo>
                  <a:lnTo>
                    <a:pt x="9085679" y="9661"/>
                  </a:lnTo>
                  <a:lnTo>
                    <a:pt x="9037828" y="0"/>
                  </a:lnTo>
                  <a:close/>
                </a:path>
              </a:pathLst>
            </a:custGeom>
            <a:solidFill>
              <a:srgbClr val="7AB8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16607" y="2378963"/>
              <a:ext cx="9161145" cy="737870"/>
            </a:xfrm>
            <a:custGeom>
              <a:avLst/>
              <a:gdLst/>
              <a:ahLst/>
              <a:cxnLst/>
              <a:rect l="l" t="t" r="r" b="b"/>
              <a:pathLst>
                <a:path w="9161145" h="737869">
                  <a:moveTo>
                    <a:pt x="0" y="122936"/>
                  </a:moveTo>
                  <a:lnTo>
                    <a:pt x="9661" y="75084"/>
                  </a:lnTo>
                  <a:lnTo>
                    <a:pt x="36007" y="36007"/>
                  </a:lnTo>
                  <a:lnTo>
                    <a:pt x="75084" y="9661"/>
                  </a:lnTo>
                  <a:lnTo>
                    <a:pt x="122936" y="0"/>
                  </a:lnTo>
                  <a:lnTo>
                    <a:pt x="9037828" y="0"/>
                  </a:lnTo>
                  <a:lnTo>
                    <a:pt x="9085679" y="9661"/>
                  </a:lnTo>
                  <a:lnTo>
                    <a:pt x="9124756" y="36007"/>
                  </a:lnTo>
                  <a:lnTo>
                    <a:pt x="9151102" y="75084"/>
                  </a:lnTo>
                  <a:lnTo>
                    <a:pt x="9160764" y="122936"/>
                  </a:lnTo>
                  <a:lnTo>
                    <a:pt x="9160764" y="614680"/>
                  </a:lnTo>
                  <a:lnTo>
                    <a:pt x="9151102" y="662531"/>
                  </a:lnTo>
                  <a:lnTo>
                    <a:pt x="9124756" y="701608"/>
                  </a:lnTo>
                  <a:lnTo>
                    <a:pt x="9085679" y="727954"/>
                  </a:lnTo>
                  <a:lnTo>
                    <a:pt x="9037828" y="737616"/>
                  </a:lnTo>
                  <a:lnTo>
                    <a:pt x="122936" y="737616"/>
                  </a:lnTo>
                  <a:lnTo>
                    <a:pt x="75084" y="727954"/>
                  </a:lnTo>
                  <a:lnTo>
                    <a:pt x="36007" y="701608"/>
                  </a:lnTo>
                  <a:lnTo>
                    <a:pt x="9661" y="662531"/>
                  </a:lnTo>
                  <a:lnTo>
                    <a:pt x="0" y="614680"/>
                  </a:lnTo>
                  <a:lnTo>
                    <a:pt x="0" y="1229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289303" y="3395459"/>
            <a:ext cx="10429240" cy="1030605"/>
            <a:chOff x="1289303" y="3395459"/>
            <a:chExt cx="10429240" cy="1030605"/>
          </a:xfrm>
        </p:grpSpPr>
        <p:sp>
          <p:nvSpPr>
            <p:cNvPr id="14" name="object 14"/>
            <p:cNvSpPr/>
            <p:nvPr/>
          </p:nvSpPr>
          <p:spPr>
            <a:xfrm>
              <a:off x="1295399" y="3966972"/>
              <a:ext cx="10416540" cy="452755"/>
            </a:xfrm>
            <a:custGeom>
              <a:avLst/>
              <a:gdLst/>
              <a:ahLst/>
              <a:cxnLst/>
              <a:rect l="l" t="t" r="r" b="b"/>
              <a:pathLst>
                <a:path w="10416540" h="452754">
                  <a:moveTo>
                    <a:pt x="10416540" y="0"/>
                  </a:moveTo>
                  <a:lnTo>
                    <a:pt x="0" y="0"/>
                  </a:lnTo>
                  <a:lnTo>
                    <a:pt x="0" y="452627"/>
                  </a:lnTo>
                  <a:lnTo>
                    <a:pt x="10416540" y="452627"/>
                  </a:lnTo>
                  <a:lnTo>
                    <a:pt x="1041654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95399" y="3966972"/>
              <a:ext cx="10416540" cy="452755"/>
            </a:xfrm>
            <a:custGeom>
              <a:avLst/>
              <a:gdLst/>
              <a:ahLst/>
              <a:cxnLst/>
              <a:rect l="l" t="t" r="r" b="b"/>
              <a:pathLst>
                <a:path w="10416540" h="452754">
                  <a:moveTo>
                    <a:pt x="0" y="0"/>
                  </a:moveTo>
                  <a:lnTo>
                    <a:pt x="10416540" y="0"/>
                  </a:lnTo>
                  <a:lnTo>
                    <a:pt x="10416540" y="452627"/>
                  </a:lnTo>
                  <a:lnTo>
                    <a:pt x="0" y="45262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62D5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16607" y="3401555"/>
              <a:ext cx="9238615" cy="830580"/>
            </a:xfrm>
            <a:custGeom>
              <a:avLst/>
              <a:gdLst/>
              <a:ahLst/>
              <a:cxnLst/>
              <a:rect l="l" t="t" r="r" b="b"/>
              <a:pathLst>
                <a:path w="9238615" h="830579">
                  <a:moveTo>
                    <a:pt x="9100058" y="0"/>
                  </a:moveTo>
                  <a:lnTo>
                    <a:pt x="138430" y="0"/>
                  </a:lnTo>
                  <a:lnTo>
                    <a:pt x="94674" y="7058"/>
                  </a:lnTo>
                  <a:lnTo>
                    <a:pt x="56674" y="26713"/>
                  </a:lnTo>
                  <a:lnTo>
                    <a:pt x="26708" y="56682"/>
                  </a:lnTo>
                  <a:lnTo>
                    <a:pt x="7057" y="94686"/>
                  </a:lnTo>
                  <a:lnTo>
                    <a:pt x="0" y="138442"/>
                  </a:lnTo>
                  <a:lnTo>
                    <a:pt x="0" y="692150"/>
                  </a:lnTo>
                  <a:lnTo>
                    <a:pt x="7057" y="735905"/>
                  </a:lnTo>
                  <a:lnTo>
                    <a:pt x="26708" y="773905"/>
                  </a:lnTo>
                  <a:lnTo>
                    <a:pt x="56674" y="803871"/>
                  </a:lnTo>
                  <a:lnTo>
                    <a:pt x="94674" y="823522"/>
                  </a:lnTo>
                  <a:lnTo>
                    <a:pt x="138430" y="830580"/>
                  </a:lnTo>
                  <a:lnTo>
                    <a:pt x="9100058" y="830580"/>
                  </a:lnTo>
                  <a:lnTo>
                    <a:pt x="9143813" y="823522"/>
                  </a:lnTo>
                  <a:lnTo>
                    <a:pt x="9181813" y="803871"/>
                  </a:lnTo>
                  <a:lnTo>
                    <a:pt x="9211779" y="773905"/>
                  </a:lnTo>
                  <a:lnTo>
                    <a:pt x="9231430" y="735905"/>
                  </a:lnTo>
                  <a:lnTo>
                    <a:pt x="9238488" y="692150"/>
                  </a:lnTo>
                  <a:lnTo>
                    <a:pt x="9238488" y="138442"/>
                  </a:lnTo>
                  <a:lnTo>
                    <a:pt x="9231430" y="94686"/>
                  </a:lnTo>
                  <a:lnTo>
                    <a:pt x="9211779" y="56682"/>
                  </a:lnTo>
                  <a:lnTo>
                    <a:pt x="9181813" y="26713"/>
                  </a:lnTo>
                  <a:lnTo>
                    <a:pt x="9143813" y="7058"/>
                  </a:lnTo>
                  <a:lnTo>
                    <a:pt x="9100058" y="0"/>
                  </a:lnTo>
                  <a:close/>
                </a:path>
              </a:pathLst>
            </a:custGeom>
            <a:solidFill>
              <a:srgbClr val="62D5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16607" y="3401555"/>
              <a:ext cx="9238615" cy="830580"/>
            </a:xfrm>
            <a:custGeom>
              <a:avLst/>
              <a:gdLst/>
              <a:ahLst/>
              <a:cxnLst/>
              <a:rect l="l" t="t" r="r" b="b"/>
              <a:pathLst>
                <a:path w="9238615" h="830579">
                  <a:moveTo>
                    <a:pt x="0" y="138442"/>
                  </a:moveTo>
                  <a:lnTo>
                    <a:pt x="7057" y="94686"/>
                  </a:lnTo>
                  <a:lnTo>
                    <a:pt x="26708" y="56682"/>
                  </a:lnTo>
                  <a:lnTo>
                    <a:pt x="56674" y="26713"/>
                  </a:lnTo>
                  <a:lnTo>
                    <a:pt x="94674" y="7058"/>
                  </a:lnTo>
                  <a:lnTo>
                    <a:pt x="138430" y="0"/>
                  </a:lnTo>
                  <a:lnTo>
                    <a:pt x="9100058" y="0"/>
                  </a:lnTo>
                  <a:lnTo>
                    <a:pt x="9143813" y="7058"/>
                  </a:lnTo>
                  <a:lnTo>
                    <a:pt x="9181813" y="26713"/>
                  </a:lnTo>
                  <a:lnTo>
                    <a:pt x="9211779" y="56682"/>
                  </a:lnTo>
                  <a:lnTo>
                    <a:pt x="9231430" y="94686"/>
                  </a:lnTo>
                  <a:lnTo>
                    <a:pt x="9238488" y="138442"/>
                  </a:lnTo>
                  <a:lnTo>
                    <a:pt x="9238488" y="692150"/>
                  </a:lnTo>
                  <a:lnTo>
                    <a:pt x="9231430" y="735905"/>
                  </a:lnTo>
                  <a:lnTo>
                    <a:pt x="9211779" y="773905"/>
                  </a:lnTo>
                  <a:lnTo>
                    <a:pt x="9181813" y="803871"/>
                  </a:lnTo>
                  <a:lnTo>
                    <a:pt x="9143813" y="823522"/>
                  </a:lnTo>
                  <a:lnTo>
                    <a:pt x="9100058" y="830580"/>
                  </a:lnTo>
                  <a:lnTo>
                    <a:pt x="138430" y="830580"/>
                  </a:lnTo>
                  <a:lnTo>
                    <a:pt x="94674" y="823522"/>
                  </a:lnTo>
                  <a:lnTo>
                    <a:pt x="56674" y="803871"/>
                  </a:lnTo>
                  <a:lnTo>
                    <a:pt x="26708" y="773905"/>
                  </a:lnTo>
                  <a:lnTo>
                    <a:pt x="7057" y="735905"/>
                  </a:lnTo>
                  <a:lnTo>
                    <a:pt x="0" y="692150"/>
                  </a:lnTo>
                  <a:lnTo>
                    <a:pt x="0" y="13844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115096" y="1282077"/>
            <a:ext cx="8535670" cy="286512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6510" marR="5080">
              <a:lnSpc>
                <a:spcPts val="2690"/>
              </a:lnSpc>
              <a:spcBef>
                <a:spcPts val="345"/>
              </a:spcBef>
            </a:pP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Entity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Framework </a:t>
            </a:r>
            <a:r>
              <a:rPr dirty="0" sz="2400" spc="-105">
                <a:solidFill>
                  <a:srgbClr val="585858"/>
                </a:solidFill>
                <a:latin typeface="Georgia"/>
                <a:cs typeface="Georgia"/>
              </a:rPr>
              <a:t>(EF)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Relational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Mapping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(ORM)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tool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used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connect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2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database.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Georgia"/>
              <a:cs typeface="Georgia"/>
            </a:endParaRPr>
          </a:p>
          <a:p>
            <a:pPr marL="12700" marR="302895">
              <a:lnSpc>
                <a:spcPts val="2690"/>
              </a:lnSpc>
              <a:spcBef>
                <a:spcPts val="5"/>
              </a:spcBef>
            </a:pPr>
            <a:r>
              <a:rPr dirty="0" sz="2400" spc="-8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90">
                <a:solidFill>
                  <a:srgbClr val="585858"/>
                </a:solidFill>
                <a:latin typeface="Georgia"/>
                <a:cs typeface="Georgia"/>
              </a:rPr>
              <a:t>EF,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ADO.NET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classes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used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for 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performing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operations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not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written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16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developer.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Georgia"/>
              <a:cs typeface="Georgia"/>
            </a:endParaRPr>
          </a:p>
          <a:p>
            <a:pPr marL="17145" marR="14604">
              <a:lnSpc>
                <a:spcPts val="2690"/>
              </a:lnSpc>
              <a:spcBef>
                <a:spcPts val="5"/>
              </a:spcBef>
            </a:pP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Using </a:t>
            </a:r>
            <a:r>
              <a:rPr dirty="0" sz="2400" spc="-90">
                <a:solidFill>
                  <a:srgbClr val="585858"/>
                </a:solidFill>
                <a:latin typeface="Georgia"/>
                <a:cs typeface="Georgia"/>
              </a:rPr>
              <a:t>EF,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business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objects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entities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generated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according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database</a:t>
            </a:r>
            <a:r>
              <a:rPr dirty="0" sz="2400" spc="1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tables.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16607" y="4517135"/>
            <a:ext cx="7291070" cy="532130"/>
          </a:xfrm>
          <a:custGeom>
            <a:avLst/>
            <a:gdLst/>
            <a:ahLst/>
            <a:cxnLst/>
            <a:rect l="l" t="t" r="r" b="b"/>
            <a:pathLst>
              <a:path w="7291070" h="532129">
                <a:moveTo>
                  <a:pt x="7202170" y="0"/>
                </a:moveTo>
                <a:lnTo>
                  <a:pt x="88646" y="0"/>
                </a:lnTo>
                <a:lnTo>
                  <a:pt x="54140" y="6966"/>
                </a:lnTo>
                <a:lnTo>
                  <a:pt x="25963" y="25963"/>
                </a:lnTo>
                <a:lnTo>
                  <a:pt x="6966" y="54140"/>
                </a:lnTo>
                <a:lnTo>
                  <a:pt x="0" y="88645"/>
                </a:lnTo>
                <a:lnTo>
                  <a:pt x="0" y="443229"/>
                </a:lnTo>
                <a:lnTo>
                  <a:pt x="6966" y="477735"/>
                </a:lnTo>
                <a:lnTo>
                  <a:pt x="25963" y="505912"/>
                </a:lnTo>
                <a:lnTo>
                  <a:pt x="54140" y="524909"/>
                </a:lnTo>
                <a:lnTo>
                  <a:pt x="88646" y="531875"/>
                </a:lnTo>
                <a:lnTo>
                  <a:pt x="7202170" y="531875"/>
                </a:lnTo>
                <a:lnTo>
                  <a:pt x="7236675" y="524909"/>
                </a:lnTo>
                <a:lnTo>
                  <a:pt x="7264852" y="505912"/>
                </a:lnTo>
                <a:lnTo>
                  <a:pt x="7283849" y="477735"/>
                </a:lnTo>
                <a:lnTo>
                  <a:pt x="7290816" y="443229"/>
                </a:lnTo>
                <a:lnTo>
                  <a:pt x="7290816" y="88645"/>
                </a:lnTo>
                <a:lnTo>
                  <a:pt x="7283849" y="54140"/>
                </a:lnTo>
                <a:lnTo>
                  <a:pt x="7264852" y="25963"/>
                </a:lnTo>
                <a:lnTo>
                  <a:pt x="7236675" y="6966"/>
                </a:lnTo>
                <a:lnTo>
                  <a:pt x="7202170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289303" y="4571276"/>
          <a:ext cx="10434955" cy="1578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7291070"/>
                <a:gridCol w="2604770"/>
              </a:tblGrid>
              <a:tr h="211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50B4F1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ts val="1560"/>
                        </a:lnSpc>
                      </a:pPr>
                      <a:r>
                        <a:rPr dirty="0" sz="2400" spc="-9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It </a:t>
                      </a:r>
                      <a:r>
                        <a:rPr dirty="0" sz="2400" spc="3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provides </a:t>
                      </a:r>
                      <a:r>
                        <a:rPr dirty="0" sz="2400" spc="-25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the </a:t>
                      </a:r>
                      <a:r>
                        <a:rPr dirty="0" sz="2400" spc="-15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mechanism</a:t>
                      </a:r>
                      <a:r>
                        <a:rPr dirty="0" sz="2400" spc="17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2400" spc="-4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for: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B w="12700">
                      <a:solidFill>
                        <a:srgbClr val="50B4F1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50B4F1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7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50B4F1"/>
                      </a:solidFill>
                      <a:prstDash val="solid"/>
                    </a:lnL>
                    <a:lnT w="12700">
                      <a:solidFill>
                        <a:srgbClr val="50B4F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50B4F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50B4F1"/>
                      </a:solidFill>
                      <a:prstDash val="solid"/>
                    </a:lnR>
                    <a:lnT w="12700">
                      <a:solidFill>
                        <a:srgbClr val="50B4F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182878">
                <a:tc gridSpan="3">
                  <a:txBody>
                    <a:bodyPr/>
                    <a:lstStyle/>
                    <a:p>
                      <a:pPr marL="980440" indent="-172720">
                        <a:lnSpc>
                          <a:spcPct val="100000"/>
                        </a:lnSpc>
                        <a:spcBef>
                          <a:spcPts val="1265"/>
                        </a:spcBef>
                        <a:buChar char="•"/>
                        <a:tabLst>
                          <a:tab pos="981075" algn="l"/>
                        </a:tabLst>
                      </a:pPr>
                      <a:r>
                        <a:rPr dirty="0" sz="1800" spc="15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Working </a:t>
                      </a:r>
                      <a:r>
                        <a:rPr dirty="0" sz="1800" spc="3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with </a:t>
                      </a:r>
                      <a:r>
                        <a:rPr dirty="0" sz="1800" spc="-15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basic </a:t>
                      </a:r>
                      <a:r>
                        <a:rPr dirty="0" sz="1800" spc="3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CRUD</a:t>
                      </a:r>
                      <a:r>
                        <a:rPr dirty="0" sz="1800" spc="2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800" spc="-1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operations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80440" indent="-172720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•"/>
                        <a:tabLst>
                          <a:tab pos="981075" algn="l"/>
                        </a:tabLst>
                      </a:pPr>
                      <a:r>
                        <a:rPr dirty="0" sz="1800" spc="5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Supporting </a:t>
                      </a:r>
                      <a:r>
                        <a:rPr dirty="0" sz="1800" spc="-1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one </a:t>
                      </a:r>
                      <a:r>
                        <a:rPr dirty="0" sz="1800" spc="-15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to one, </a:t>
                      </a:r>
                      <a:r>
                        <a:rPr dirty="0" sz="1800" spc="-1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one </a:t>
                      </a:r>
                      <a:r>
                        <a:rPr dirty="0" sz="1800" spc="-15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to </a:t>
                      </a:r>
                      <a:r>
                        <a:rPr dirty="0" sz="1800" spc="5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many, </a:t>
                      </a:r>
                      <a:r>
                        <a:rPr dirty="0" sz="1800" spc="1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and </a:t>
                      </a:r>
                      <a:r>
                        <a:rPr dirty="0" sz="1800" spc="2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many </a:t>
                      </a:r>
                      <a:r>
                        <a:rPr dirty="0" sz="1800" spc="-15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to </a:t>
                      </a:r>
                      <a:r>
                        <a:rPr dirty="0" sz="1800" spc="2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many</a:t>
                      </a:r>
                      <a:r>
                        <a:rPr dirty="0" sz="1800" spc="24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800" spc="-1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relationships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80440" indent="-172720">
                        <a:lnSpc>
                          <a:spcPct val="100000"/>
                        </a:lnSpc>
                        <a:spcBef>
                          <a:spcPts val="180"/>
                        </a:spcBef>
                        <a:buChar char="•"/>
                        <a:tabLst>
                          <a:tab pos="981075" algn="l"/>
                        </a:tabLst>
                      </a:pPr>
                      <a:r>
                        <a:rPr dirty="0" sz="1800" spc="1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Creating </a:t>
                      </a:r>
                      <a:r>
                        <a:rPr dirty="0" sz="1800" spc="-15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inheritance </a:t>
                      </a:r>
                      <a:r>
                        <a:rPr dirty="0" sz="1800" spc="-1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relationships </a:t>
                      </a:r>
                      <a:r>
                        <a:rPr dirty="0" sz="1800" spc="1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between</a:t>
                      </a:r>
                      <a:r>
                        <a:rPr dirty="0" sz="1800" spc="6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800" spc="-2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entities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 marT="160655">
                    <a:lnL w="12700">
                      <a:solidFill>
                        <a:srgbClr val="50B4F1"/>
                      </a:solidFill>
                      <a:prstDash val="solid"/>
                    </a:lnL>
                    <a:lnR w="12700">
                      <a:solidFill>
                        <a:srgbClr val="50B4F1"/>
                      </a:solidFill>
                      <a:prstDash val="solid"/>
                    </a:lnR>
                    <a:lnB w="12700">
                      <a:solidFill>
                        <a:srgbClr val="50B4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21" name="object 21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2310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/>
              <a:t>Entity </a:t>
            </a:r>
            <a:r>
              <a:rPr dirty="0" sz="3200" spc="15"/>
              <a:t>Framework</a:t>
            </a:r>
            <a:r>
              <a:rPr dirty="0" sz="3200" spc="10"/>
              <a:t> </a:t>
            </a:r>
            <a:r>
              <a:rPr dirty="0" sz="3200" spc="-155"/>
              <a:t>(2-2)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95300" y="1642872"/>
            <a:ext cx="5872480" cy="680085"/>
            <a:chOff x="495300" y="1642872"/>
            <a:chExt cx="5872480" cy="680085"/>
          </a:xfrm>
        </p:grpSpPr>
        <p:sp>
          <p:nvSpPr>
            <p:cNvPr id="4" name="object 4"/>
            <p:cNvSpPr/>
            <p:nvPr/>
          </p:nvSpPr>
          <p:spPr>
            <a:xfrm>
              <a:off x="501395" y="1648968"/>
              <a:ext cx="5859780" cy="668020"/>
            </a:xfrm>
            <a:custGeom>
              <a:avLst/>
              <a:gdLst/>
              <a:ahLst/>
              <a:cxnLst/>
              <a:rect l="l" t="t" r="r" b="b"/>
              <a:pathLst>
                <a:path w="5859780" h="668019">
                  <a:moveTo>
                    <a:pt x="5656973" y="0"/>
                  </a:moveTo>
                  <a:lnTo>
                    <a:pt x="202806" y="0"/>
                  </a:lnTo>
                  <a:lnTo>
                    <a:pt x="138705" y="5671"/>
                  </a:lnTo>
                  <a:lnTo>
                    <a:pt x="83033" y="21465"/>
                  </a:lnTo>
                  <a:lnTo>
                    <a:pt x="39131" y="45548"/>
                  </a:lnTo>
                  <a:lnTo>
                    <a:pt x="10339" y="76087"/>
                  </a:lnTo>
                  <a:lnTo>
                    <a:pt x="0" y="111251"/>
                  </a:lnTo>
                  <a:lnTo>
                    <a:pt x="0" y="556259"/>
                  </a:lnTo>
                  <a:lnTo>
                    <a:pt x="39131" y="621963"/>
                  </a:lnTo>
                  <a:lnTo>
                    <a:pt x="83033" y="646046"/>
                  </a:lnTo>
                  <a:lnTo>
                    <a:pt x="138705" y="661840"/>
                  </a:lnTo>
                  <a:lnTo>
                    <a:pt x="202806" y="667511"/>
                  </a:lnTo>
                  <a:lnTo>
                    <a:pt x="5656973" y="667511"/>
                  </a:lnTo>
                  <a:lnTo>
                    <a:pt x="5721074" y="661840"/>
                  </a:lnTo>
                  <a:lnTo>
                    <a:pt x="5776746" y="646046"/>
                  </a:lnTo>
                  <a:lnTo>
                    <a:pt x="5820648" y="621963"/>
                  </a:lnTo>
                  <a:lnTo>
                    <a:pt x="5849440" y="591424"/>
                  </a:lnTo>
                  <a:lnTo>
                    <a:pt x="5859780" y="556259"/>
                  </a:lnTo>
                  <a:lnTo>
                    <a:pt x="5859780" y="111251"/>
                  </a:lnTo>
                  <a:lnTo>
                    <a:pt x="5820648" y="45548"/>
                  </a:lnTo>
                  <a:lnTo>
                    <a:pt x="5776746" y="21465"/>
                  </a:lnTo>
                  <a:lnTo>
                    <a:pt x="5721074" y="5671"/>
                  </a:lnTo>
                  <a:lnTo>
                    <a:pt x="5656973" y="0"/>
                  </a:lnTo>
                  <a:close/>
                </a:path>
              </a:pathLst>
            </a:custGeom>
            <a:solidFill>
              <a:srgbClr val="F5DA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1395" y="1648968"/>
              <a:ext cx="5859780" cy="668020"/>
            </a:xfrm>
            <a:custGeom>
              <a:avLst/>
              <a:gdLst/>
              <a:ahLst/>
              <a:cxnLst/>
              <a:rect l="l" t="t" r="r" b="b"/>
              <a:pathLst>
                <a:path w="5859780" h="668019">
                  <a:moveTo>
                    <a:pt x="0" y="111251"/>
                  </a:moveTo>
                  <a:lnTo>
                    <a:pt x="39131" y="45548"/>
                  </a:lnTo>
                  <a:lnTo>
                    <a:pt x="83033" y="21465"/>
                  </a:lnTo>
                  <a:lnTo>
                    <a:pt x="138705" y="5671"/>
                  </a:lnTo>
                  <a:lnTo>
                    <a:pt x="202806" y="0"/>
                  </a:lnTo>
                  <a:lnTo>
                    <a:pt x="5656973" y="0"/>
                  </a:lnTo>
                  <a:lnTo>
                    <a:pt x="5721074" y="5671"/>
                  </a:lnTo>
                  <a:lnTo>
                    <a:pt x="5776746" y="21465"/>
                  </a:lnTo>
                  <a:lnTo>
                    <a:pt x="5820648" y="45548"/>
                  </a:lnTo>
                  <a:lnTo>
                    <a:pt x="5849440" y="76087"/>
                  </a:lnTo>
                  <a:lnTo>
                    <a:pt x="5859780" y="111251"/>
                  </a:lnTo>
                  <a:lnTo>
                    <a:pt x="5859780" y="556259"/>
                  </a:lnTo>
                  <a:lnTo>
                    <a:pt x="5820648" y="621963"/>
                  </a:lnTo>
                  <a:lnTo>
                    <a:pt x="5776746" y="646046"/>
                  </a:lnTo>
                  <a:lnTo>
                    <a:pt x="5721074" y="661840"/>
                  </a:lnTo>
                  <a:lnTo>
                    <a:pt x="5656973" y="667511"/>
                  </a:lnTo>
                  <a:lnTo>
                    <a:pt x="202806" y="667511"/>
                  </a:lnTo>
                  <a:lnTo>
                    <a:pt x="138705" y="661840"/>
                  </a:lnTo>
                  <a:lnTo>
                    <a:pt x="83033" y="646046"/>
                  </a:lnTo>
                  <a:lnTo>
                    <a:pt x="39131" y="621963"/>
                  </a:lnTo>
                  <a:lnTo>
                    <a:pt x="10339" y="591424"/>
                  </a:lnTo>
                  <a:lnTo>
                    <a:pt x="0" y="556259"/>
                  </a:lnTo>
                  <a:lnTo>
                    <a:pt x="0" y="11125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39513" y="1747139"/>
            <a:ext cx="5217795" cy="2263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>
                <a:latin typeface="Georgia"/>
                <a:cs typeface="Georgia"/>
              </a:rPr>
              <a:t>It </a:t>
            </a:r>
            <a:r>
              <a:rPr dirty="0" sz="2400" spc="30">
                <a:latin typeface="Georgia"/>
                <a:cs typeface="Georgia"/>
              </a:rPr>
              <a:t>provides </a:t>
            </a:r>
            <a:r>
              <a:rPr dirty="0" sz="2400" spc="40">
                <a:latin typeface="Georgia"/>
                <a:cs typeface="Georgia"/>
              </a:rPr>
              <a:t>following</a:t>
            </a:r>
            <a:r>
              <a:rPr dirty="0" sz="2400" spc="135">
                <a:latin typeface="Georgia"/>
                <a:cs typeface="Georgia"/>
              </a:rPr>
              <a:t> </a:t>
            </a:r>
            <a:r>
              <a:rPr dirty="0" sz="2400" spc="-35">
                <a:latin typeface="Georgia"/>
                <a:cs typeface="Georgia"/>
              </a:rPr>
              <a:t>benefits:</a:t>
            </a:r>
            <a:endParaRPr sz="2400">
              <a:latin typeface="Georgia"/>
              <a:cs typeface="Georgia"/>
            </a:endParaRPr>
          </a:p>
          <a:p>
            <a:pPr marL="276225" marR="85725" indent="-228600">
              <a:lnSpc>
                <a:spcPts val="1939"/>
              </a:lnSpc>
              <a:spcBef>
                <a:spcPts val="2240"/>
              </a:spcBef>
              <a:buChar char="•"/>
              <a:tabLst>
                <a:tab pos="276860" algn="l"/>
              </a:tabLst>
            </a:pP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Uses higher </a:t>
            </a:r>
            <a:r>
              <a:rPr dirty="0" sz="1800" spc="25">
                <a:solidFill>
                  <a:srgbClr val="585858"/>
                </a:solidFill>
                <a:latin typeface="Georgia"/>
                <a:cs typeface="Georgia"/>
              </a:rPr>
              <a:t>level </a:t>
            </a:r>
            <a:r>
              <a:rPr dirty="0" sz="1800" spc="15">
                <a:solidFill>
                  <a:srgbClr val="585858"/>
                </a:solidFill>
                <a:latin typeface="Georgia"/>
                <a:cs typeface="Georgia"/>
              </a:rPr>
              <a:t>languages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1800" spc="15">
                <a:solidFill>
                  <a:srgbClr val="585858"/>
                </a:solidFill>
                <a:latin typeface="Georgia"/>
                <a:cs typeface="Georgia"/>
              </a:rPr>
              <a:t>write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access 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logic</a:t>
            </a:r>
            <a:endParaRPr sz="1800">
              <a:latin typeface="Georgia"/>
              <a:cs typeface="Georgia"/>
            </a:endParaRPr>
          </a:p>
          <a:p>
            <a:pPr marL="276225" marR="269240" indent="-228600">
              <a:lnSpc>
                <a:spcPts val="1939"/>
              </a:lnSpc>
              <a:spcBef>
                <a:spcPts val="440"/>
              </a:spcBef>
              <a:buChar char="•"/>
              <a:tabLst>
                <a:tab pos="276860" algn="l"/>
              </a:tabLst>
            </a:pP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Uses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relationships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among </a:t>
            </a:r>
            <a:r>
              <a:rPr dirty="0" sz="1800" spc="-20">
                <a:solidFill>
                  <a:srgbClr val="585858"/>
                </a:solidFill>
                <a:latin typeface="Georgia"/>
                <a:cs typeface="Georgia"/>
              </a:rPr>
              <a:t>entities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to represent 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conceptual </a:t>
            </a:r>
            <a:r>
              <a:rPr dirty="0" sz="1800" spc="10">
                <a:solidFill>
                  <a:srgbClr val="585858"/>
                </a:solidFill>
                <a:latin typeface="Georgia"/>
                <a:cs typeface="Georgia"/>
              </a:rPr>
              <a:t>model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in a </a:t>
            </a:r>
            <a:r>
              <a:rPr dirty="0" sz="1800" spc="-25">
                <a:solidFill>
                  <a:srgbClr val="585858"/>
                </a:solidFill>
                <a:latin typeface="Georgia"/>
                <a:cs typeface="Georgia"/>
              </a:rPr>
              <a:t>better</a:t>
            </a:r>
            <a:r>
              <a:rPr dirty="0" sz="1800" spc="90">
                <a:solidFill>
                  <a:srgbClr val="585858"/>
                </a:solidFill>
                <a:latin typeface="Georgia"/>
                <a:cs typeface="Georgia"/>
              </a:rPr>
              <a:t> way</a:t>
            </a:r>
            <a:endParaRPr sz="1800">
              <a:latin typeface="Georgia"/>
              <a:cs typeface="Georgia"/>
            </a:endParaRPr>
          </a:p>
          <a:p>
            <a:pPr marL="276225" marR="5080" indent="-228600">
              <a:lnSpc>
                <a:spcPts val="1939"/>
              </a:lnSpc>
              <a:spcBef>
                <a:spcPts val="440"/>
              </a:spcBef>
              <a:buChar char="•"/>
              <a:tabLst>
                <a:tab pos="276860" algn="l"/>
              </a:tabLst>
            </a:pP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Replaces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all </a:t>
            </a:r>
            <a:r>
              <a:rPr dirty="0" sz="1800" spc="20">
                <a:solidFill>
                  <a:srgbClr val="585858"/>
                </a:solidFill>
                <a:latin typeface="Georgia"/>
                <a:cs typeface="Georgia"/>
              </a:rPr>
              <a:t>underlying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store </a:t>
            </a:r>
            <a:r>
              <a:rPr dirty="0" sz="1800" spc="20">
                <a:solidFill>
                  <a:srgbClr val="585858"/>
                </a:solidFill>
                <a:latin typeface="Georgia"/>
                <a:cs typeface="Georgia"/>
              </a:rPr>
              <a:t>without </a:t>
            </a:r>
            <a:r>
              <a:rPr dirty="0" sz="1800" spc="5">
                <a:solidFill>
                  <a:srgbClr val="585858"/>
                </a:solidFill>
                <a:latin typeface="Georgia"/>
                <a:cs typeface="Georgia"/>
              </a:rPr>
              <a:t>much  </a:t>
            </a:r>
            <a:r>
              <a:rPr dirty="0" sz="1800" spc="15">
                <a:solidFill>
                  <a:srgbClr val="585858"/>
                </a:solidFill>
                <a:latin typeface="Georgia"/>
                <a:cs typeface="Georgia"/>
              </a:rPr>
              <a:t>overhead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as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1800" spc="-15">
                <a:solidFill>
                  <a:srgbClr val="585858"/>
                </a:solidFill>
                <a:latin typeface="Georgia"/>
                <a:cs typeface="Georgia"/>
              </a:rPr>
              <a:t>access </a:t>
            </a:r>
            <a:r>
              <a:rPr dirty="0" sz="1800" spc="15">
                <a:solidFill>
                  <a:srgbClr val="585858"/>
                </a:solidFill>
                <a:latin typeface="Georgia"/>
                <a:cs typeface="Georgia"/>
              </a:rPr>
              <a:t>logic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1800" spc="-25">
                <a:solidFill>
                  <a:srgbClr val="585858"/>
                </a:solidFill>
                <a:latin typeface="Georgia"/>
                <a:cs typeface="Georgia"/>
              </a:rPr>
              <a:t>at </a:t>
            </a:r>
            <a:r>
              <a:rPr dirty="0" sz="18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1800">
                <a:solidFill>
                  <a:srgbClr val="585858"/>
                </a:solidFill>
                <a:latin typeface="Georgia"/>
                <a:cs typeface="Georgia"/>
              </a:rPr>
              <a:t>higher</a:t>
            </a:r>
            <a:r>
              <a:rPr dirty="0" sz="1800" spc="17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800" spc="25">
                <a:solidFill>
                  <a:srgbClr val="585858"/>
                </a:solidFill>
                <a:latin typeface="Georgia"/>
                <a:cs typeface="Georgia"/>
              </a:rPr>
              <a:t>level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55407" y="3339084"/>
            <a:ext cx="1818639" cy="1089660"/>
          </a:xfrm>
          <a:prstGeom prst="rect">
            <a:avLst/>
          </a:prstGeom>
          <a:solidFill>
            <a:srgbClr val="5F2C1D"/>
          </a:solidFill>
          <a:ln w="12192">
            <a:solidFill>
              <a:srgbClr val="FFFFFF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528955" marR="123189" indent="-399415">
              <a:lnSpc>
                <a:spcPts val="3200"/>
              </a:lnSpc>
              <a:spcBef>
                <a:spcPts val="910"/>
              </a:spcBef>
            </a:pPr>
            <a:r>
              <a:rPr dirty="0" sz="2900" b="1">
                <a:solidFill>
                  <a:srgbClr val="FFFFFF"/>
                </a:solidFill>
                <a:latin typeface="Palladio Uralic"/>
                <a:cs typeface="Palladio Uralic"/>
              </a:rPr>
              <a:t>Dat</a:t>
            </a:r>
            <a:r>
              <a:rPr dirty="0" sz="2900" b="1">
                <a:solidFill>
                  <a:srgbClr val="FFFFFF"/>
                </a:solidFill>
                <a:latin typeface="Palladio Uralic"/>
                <a:cs typeface="Palladio Uralic"/>
              </a:rPr>
              <a:t>aba</a:t>
            </a:r>
            <a:r>
              <a:rPr dirty="0" sz="2900" spc="-10" b="1">
                <a:solidFill>
                  <a:srgbClr val="FFFFFF"/>
                </a:solidFill>
                <a:latin typeface="Palladio Uralic"/>
                <a:cs typeface="Palladio Uralic"/>
              </a:rPr>
              <a:t>s</a:t>
            </a:r>
            <a:r>
              <a:rPr dirty="0" sz="2900" b="1">
                <a:solidFill>
                  <a:srgbClr val="FFFFFF"/>
                </a:solidFill>
                <a:latin typeface="Palladio Uralic"/>
                <a:cs typeface="Palladio Uralic"/>
              </a:rPr>
              <a:t>e  </a:t>
            </a:r>
            <a:r>
              <a:rPr dirty="0" sz="2900" b="1">
                <a:solidFill>
                  <a:srgbClr val="FFFFFF"/>
                </a:solidFill>
                <a:latin typeface="Palladio Uralic"/>
                <a:cs typeface="Palladio Uralic"/>
              </a:rPr>
              <a:t>First</a:t>
            </a:r>
            <a:endParaRPr sz="2900"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54895" y="3339084"/>
            <a:ext cx="1818639" cy="1089660"/>
          </a:xfrm>
          <a:prstGeom prst="rect">
            <a:avLst/>
          </a:prstGeom>
          <a:solidFill>
            <a:srgbClr val="7A6208"/>
          </a:solidFill>
          <a:ln w="12192">
            <a:solidFill>
              <a:srgbClr val="FFFFFF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528955" marR="348615" indent="-175260">
              <a:lnSpc>
                <a:spcPts val="3200"/>
              </a:lnSpc>
              <a:spcBef>
                <a:spcPts val="910"/>
              </a:spcBef>
            </a:pPr>
            <a:r>
              <a:rPr dirty="0" sz="2900" b="1">
                <a:solidFill>
                  <a:srgbClr val="FFFFFF"/>
                </a:solidFill>
                <a:latin typeface="Palladio Uralic"/>
                <a:cs typeface="Palladio Uralic"/>
              </a:rPr>
              <a:t>M</a:t>
            </a:r>
            <a:r>
              <a:rPr dirty="0" sz="2900" spc="5" b="1">
                <a:solidFill>
                  <a:srgbClr val="FFFFFF"/>
                </a:solidFill>
                <a:latin typeface="Palladio Uralic"/>
                <a:cs typeface="Palladio Uralic"/>
              </a:rPr>
              <a:t>o</a:t>
            </a:r>
            <a:r>
              <a:rPr dirty="0" sz="2900" b="1">
                <a:solidFill>
                  <a:srgbClr val="FFFFFF"/>
                </a:solidFill>
                <a:latin typeface="Palladio Uralic"/>
                <a:cs typeface="Palladio Uralic"/>
              </a:rPr>
              <a:t>d</a:t>
            </a:r>
            <a:r>
              <a:rPr dirty="0" sz="2900" b="1">
                <a:solidFill>
                  <a:srgbClr val="FFFFFF"/>
                </a:solidFill>
                <a:latin typeface="Palladio Uralic"/>
                <a:cs typeface="Palladio Uralic"/>
              </a:rPr>
              <a:t>el  </a:t>
            </a:r>
            <a:r>
              <a:rPr dirty="0" sz="2900" b="1">
                <a:solidFill>
                  <a:srgbClr val="FFFFFF"/>
                </a:solidFill>
                <a:latin typeface="Palladio Uralic"/>
                <a:cs typeface="Palladio Uralic"/>
              </a:rPr>
              <a:t>First</a:t>
            </a:r>
            <a:endParaRPr sz="2900">
              <a:latin typeface="Palladio Uralic"/>
              <a:cs typeface="Palladio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5152" y="4611623"/>
            <a:ext cx="1818639" cy="1089660"/>
          </a:xfrm>
          <a:prstGeom prst="rect">
            <a:avLst/>
          </a:prstGeom>
          <a:solidFill>
            <a:srgbClr val="959790"/>
          </a:solidFill>
          <a:ln w="12192">
            <a:solidFill>
              <a:srgbClr val="FFFFFF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marL="539750" marR="468630" indent="-64769">
              <a:lnSpc>
                <a:spcPts val="3240"/>
              </a:lnSpc>
              <a:spcBef>
                <a:spcPts val="890"/>
              </a:spcBef>
            </a:pPr>
            <a:r>
              <a:rPr dirty="0" sz="2900" spc="20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dirty="0" sz="2900" spc="15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dirty="0" sz="2900" spc="105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dirty="0" sz="2900" spc="-10">
                <a:solidFill>
                  <a:srgbClr val="FFFFFF"/>
                </a:solidFill>
                <a:latin typeface="Georgia"/>
                <a:cs typeface="Georgia"/>
              </a:rPr>
              <a:t>e  </a:t>
            </a:r>
            <a:r>
              <a:rPr dirty="0" sz="2900" spc="-50">
                <a:solidFill>
                  <a:srgbClr val="FFFFFF"/>
                </a:solidFill>
                <a:latin typeface="Georgia"/>
                <a:cs typeface="Georgia"/>
              </a:rPr>
              <a:t>First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9128" y="1709927"/>
            <a:ext cx="5306695" cy="830580"/>
          </a:xfrm>
          <a:prstGeom prst="rect">
            <a:avLst/>
          </a:prstGeom>
          <a:solidFill>
            <a:srgbClr val="F5DA75"/>
          </a:solidFill>
        </p:spPr>
        <p:txBody>
          <a:bodyPr wrap="square" lIns="0" tIns="23495" rIns="0" bIns="0" rtlCol="0" vert="horz">
            <a:spAutoFit/>
          </a:bodyPr>
          <a:lstStyle/>
          <a:p>
            <a:pPr marL="90805" marR="86995">
              <a:lnSpc>
                <a:spcPct val="100000"/>
              </a:lnSpc>
              <a:spcBef>
                <a:spcPts val="185"/>
              </a:spcBef>
            </a:pPr>
            <a:r>
              <a:rPr dirty="0" sz="2400">
                <a:latin typeface="Georgia"/>
                <a:cs typeface="Georgia"/>
              </a:rPr>
              <a:t>Connection </a:t>
            </a:r>
            <a:r>
              <a:rPr dirty="0" sz="2400" spc="-20">
                <a:latin typeface="Georgia"/>
                <a:cs typeface="Georgia"/>
              </a:rPr>
              <a:t>to </a:t>
            </a:r>
            <a:r>
              <a:rPr dirty="0" sz="2400" spc="-25">
                <a:latin typeface="Georgia"/>
                <a:cs typeface="Georgia"/>
              </a:rPr>
              <a:t>the </a:t>
            </a:r>
            <a:r>
              <a:rPr dirty="0" sz="2400" spc="-10">
                <a:latin typeface="Georgia"/>
                <a:cs typeface="Georgia"/>
              </a:rPr>
              <a:t>database </a:t>
            </a:r>
            <a:r>
              <a:rPr dirty="0" sz="2400" spc="-15">
                <a:latin typeface="Georgia"/>
                <a:cs typeface="Georgia"/>
              </a:rPr>
              <a:t>is </a:t>
            </a:r>
            <a:r>
              <a:rPr dirty="0" sz="2400" spc="10">
                <a:latin typeface="Georgia"/>
                <a:cs typeface="Georgia"/>
              </a:rPr>
              <a:t>through  </a:t>
            </a:r>
            <a:r>
              <a:rPr dirty="0" sz="2400" spc="-25">
                <a:latin typeface="Georgia"/>
                <a:cs typeface="Georgia"/>
              </a:rPr>
              <a:t>the </a:t>
            </a:r>
            <a:r>
              <a:rPr dirty="0" sz="2400" spc="40">
                <a:latin typeface="Georgia"/>
                <a:cs typeface="Georgia"/>
              </a:rPr>
              <a:t>following </a:t>
            </a:r>
            <a:r>
              <a:rPr dirty="0" sz="2400" spc="-25">
                <a:latin typeface="Georgia"/>
                <a:cs typeface="Georgia"/>
              </a:rPr>
              <a:t>three</a:t>
            </a:r>
            <a:r>
              <a:rPr dirty="0" sz="2400" spc="85">
                <a:latin typeface="Georgia"/>
                <a:cs typeface="Georgia"/>
              </a:rPr>
              <a:t> </a:t>
            </a:r>
            <a:r>
              <a:rPr dirty="0" sz="2400" spc="-15">
                <a:latin typeface="Georgia"/>
                <a:cs typeface="Georgia"/>
              </a:rPr>
              <a:t>approaches: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596" y="271754"/>
            <a:ext cx="43256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0"/>
              <a:t>Usage </a:t>
            </a:r>
            <a:r>
              <a:rPr dirty="0" sz="3200" spc="-20"/>
              <a:t>in </a:t>
            </a:r>
            <a:r>
              <a:rPr dirty="0" sz="3200" spc="25"/>
              <a:t>ASP.NET</a:t>
            </a:r>
            <a:r>
              <a:rPr dirty="0" sz="3200" spc="-10"/>
              <a:t> </a:t>
            </a:r>
            <a:r>
              <a:rPr dirty="0" sz="3200" spc="-75"/>
              <a:t>(1-6)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12" y="5363413"/>
            <a:ext cx="2461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Microsoft Visual Studio Dialog</a:t>
            </a:r>
            <a:r>
              <a:rPr dirty="0" sz="1200" spc="-6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Box</a:t>
            </a:r>
            <a:endParaRPr sz="1200">
              <a:latin typeface="TeXGyrePagella"/>
              <a:cs typeface="TeXGyrePagell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21051" y="1763267"/>
            <a:ext cx="6329680" cy="3040380"/>
            <a:chOff x="2321051" y="1763267"/>
            <a:chExt cx="6329680" cy="3040380"/>
          </a:xfrm>
        </p:grpSpPr>
        <p:sp>
          <p:nvSpPr>
            <p:cNvPr id="5" name="object 5"/>
            <p:cNvSpPr/>
            <p:nvPr/>
          </p:nvSpPr>
          <p:spPr>
            <a:xfrm>
              <a:off x="2330195" y="1772411"/>
              <a:ext cx="6310883" cy="30220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25623" y="1767839"/>
              <a:ext cx="6320155" cy="3031490"/>
            </a:xfrm>
            <a:custGeom>
              <a:avLst/>
              <a:gdLst/>
              <a:ahLst/>
              <a:cxnLst/>
              <a:rect l="l" t="t" r="r" b="b"/>
              <a:pathLst>
                <a:path w="6320155" h="3031490">
                  <a:moveTo>
                    <a:pt x="0" y="0"/>
                  </a:moveTo>
                  <a:lnTo>
                    <a:pt x="6320028" y="0"/>
                  </a:lnTo>
                  <a:lnTo>
                    <a:pt x="6320028" y="3031236"/>
                  </a:lnTo>
                  <a:lnTo>
                    <a:pt x="0" y="303123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596" y="271754"/>
            <a:ext cx="43256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0"/>
              <a:t>Usage </a:t>
            </a:r>
            <a:r>
              <a:rPr dirty="0" sz="3200" spc="-20"/>
              <a:t>in </a:t>
            </a:r>
            <a:r>
              <a:rPr dirty="0" sz="3200" spc="25"/>
              <a:t>ASP.NET</a:t>
            </a:r>
            <a:r>
              <a:rPr dirty="0" sz="3200"/>
              <a:t> </a:t>
            </a:r>
            <a:r>
              <a:rPr dirty="0" sz="3200" spc="-160"/>
              <a:t>(2-6)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32674" y="3681704"/>
            <a:ext cx="18567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Entity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Data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Model</a:t>
            </a:r>
            <a:r>
              <a:rPr dirty="0" sz="1200" spc="-6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Wizard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8852" y="1068324"/>
            <a:ext cx="5629656" cy="5186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596" y="271754"/>
            <a:ext cx="43256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0"/>
              <a:t>Usage </a:t>
            </a:r>
            <a:r>
              <a:rPr dirty="0" sz="3200" spc="-20"/>
              <a:t>in </a:t>
            </a:r>
            <a:r>
              <a:rPr dirty="0" sz="3200" spc="25"/>
              <a:t>ASP.NET</a:t>
            </a:r>
            <a:r>
              <a:rPr dirty="0" sz="3200"/>
              <a:t> </a:t>
            </a:r>
            <a:r>
              <a:rPr dirty="0" sz="3200" spc="-155"/>
              <a:t>(3-6)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64310" y="3753624"/>
            <a:ext cx="15379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Connection</a:t>
            </a:r>
            <a:r>
              <a:rPr dirty="0" sz="1200" spc="-5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Properties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73296" y="1203960"/>
            <a:ext cx="4620767" cy="5050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596" y="271754"/>
            <a:ext cx="43256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0"/>
              <a:t>Usage </a:t>
            </a:r>
            <a:r>
              <a:rPr dirty="0" sz="3200" spc="-20"/>
              <a:t>in </a:t>
            </a:r>
            <a:r>
              <a:rPr dirty="0" sz="3200" spc="25"/>
              <a:t>ASP.NET</a:t>
            </a:r>
            <a:r>
              <a:rPr dirty="0" sz="3200" spc="-15"/>
              <a:t> </a:t>
            </a:r>
            <a:r>
              <a:rPr dirty="0" sz="3200" spc="-160"/>
              <a:t>(4-6)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68666" y="3535603"/>
            <a:ext cx="18567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Entity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Data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Model</a:t>
            </a:r>
            <a:r>
              <a:rPr dirty="0" sz="1200" spc="-65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Wizard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24071" y="1225296"/>
            <a:ext cx="5603748" cy="508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3248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0"/>
              <a:t>Session </a:t>
            </a:r>
            <a:r>
              <a:rPr dirty="0" sz="3200" spc="100"/>
              <a:t>Overview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487" y="1570939"/>
            <a:ext cx="6106795" cy="225679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600">
                <a:solidFill>
                  <a:srgbClr val="585858"/>
                </a:solidFill>
                <a:latin typeface="Georgia"/>
                <a:cs typeface="Georgia"/>
              </a:rPr>
              <a:t>EDxOp.lNaiEnTA</a:t>
            </a: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475">
                <a:solidFill>
                  <a:srgbClr val="585858"/>
                </a:solidFill>
                <a:latin typeface="Georgia"/>
                <a:cs typeface="Georgia"/>
              </a:rPr>
              <a:t>Dowestcoricboenhnect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database</a:t>
            </a: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  <a:tab pos="3982085" algn="l"/>
              </a:tabLst>
            </a:pPr>
            <a:r>
              <a:rPr dirty="0" sz="2400" spc="-459">
                <a:solidFill>
                  <a:srgbClr val="585858"/>
                </a:solidFill>
                <a:latin typeface="Georgia"/>
                <a:cs typeface="Georgia"/>
              </a:rPr>
              <a:t>oEwxptloaianchcess   </a:t>
            </a:r>
            <a:r>
              <a:rPr dirty="0" sz="2400" spc="-3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data	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400" spc="-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ADO.NET</a:t>
            </a:r>
            <a:endParaRPr sz="2400">
              <a:latin typeface="Georgia"/>
              <a:cs typeface="Georgia"/>
            </a:endParaRPr>
          </a:p>
          <a:p>
            <a:pPr marL="363220" indent="-3505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dirty="0" sz="2400" spc="-335">
                <a:solidFill>
                  <a:srgbClr val="585858"/>
                </a:solidFill>
                <a:latin typeface="Georgia"/>
                <a:cs typeface="Georgia"/>
              </a:rPr>
              <a:t>eDEefnintietythFramework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596" y="271754"/>
            <a:ext cx="43256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0"/>
              <a:t>Usage </a:t>
            </a:r>
            <a:r>
              <a:rPr dirty="0" sz="3200" spc="-20"/>
              <a:t>in </a:t>
            </a:r>
            <a:r>
              <a:rPr dirty="0" sz="3200" spc="25"/>
              <a:t>ASP.NET</a:t>
            </a:r>
            <a:r>
              <a:rPr dirty="0" sz="3200"/>
              <a:t> </a:t>
            </a:r>
            <a:r>
              <a:rPr dirty="0" sz="3200" spc="-140"/>
              <a:t>(5-6)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312088" y="5389295"/>
            <a:ext cx="2000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Models in Solutions</a:t>
            </a:r>
            <a:r>
              <a:rPr dirty="0" sz="1200" spc="-4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Explorer</a:t>
            </a:r>
            <a:endParaRPr sz="1200">
              <a:latin typeface="TeXGyrePagella"/>
              <a:cs typeface="TeXGyrePagell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37132" y="1173480"/>
            <a:ext cx="3919854" cy="3308985"/>
            <a:chOff x="1437132" y="1173480"/>
            <a:chExt cx="3919854" cy="3308985"/>
          </a:xfrm>
        </p:grpSpPr>
        <p:sp>
          <p:nvSpPr>
            <p:cNvPr id="5" name="object 5"/>
            <p:cNvSpPr/>
            <p:nvPr/>
          </p:nvSpPr>
          <p:spPr>
            <a:xfrm>
              <a:off x="1446276" y="1182624"/>
              <a:ext cx="3901440" cy="3278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41704" y="1178052"/>
              <a:ext cx="3910965" cy="3299460"/>
            </a:xfrm>
            <a:custGeom>
              <a:avLst/>
              <a:gdLst/>
              <a:ahLst/>
              <a:cxnLst/>
              <a:rect l="l" t="t" r="r" b="b"/>
              <a:pathLst>
                <a:path w="3910965" h="3299460">
                  <a:moveTo>
                    <a:pt x="0" y="0"/>
                  </a:moveTo>
                  <a:lnTo>
                    <a:pt x="3910584" y="0"/>
                  </a:lnTo>
                  <a:lnTo>
                    <a:pt x="3910584" y="3299460"/>
                  </a:lnTo>
                  <a:lnTo>
                    <a:pt x="0" y="32994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5539740" y="1173480"/>
            <a:ext cx="5530850" cy="4171315"/>
            <a:chOff x="5539740" y="1173480"/>
            <a:chExt cx="5530850" cy="4171315"/>
          </a:xfrm>
        </p:grpSpPr>
        <p:sp>
          <p:nvSpPr>
            <p:cNvPr id="8" name="object 8"/>
            <p:cNvSpPr/>
            <p:nvPr/>
          </p:nvSpPr>
          <p:spPr>
            <a:xfrm>
              <a:off x="5548884" y="1182624"/>
              <a:ext cx="5512308" cy="415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44312" y="1178052"/>
              <a:ext cx="5521960" cy="4162425"/>
            </a:xfrm>
            <a:custGeom>
              <a:avLst/>
              <a:gdLst/>
              <a:ahLst/>
              <a:cxnLst/>
              <a:rect l="l" t="t" r="r" b="b"/>
              <a:pathLst>
                <a:path w="5521959" h="4162425">
                  <a:moveTo>
                    <a:pt x="0" y="0"/>
                  </a:moveTo>
                  <a:lnTo>
                    <a:pt x="5521451" y="0"/>
                  </a:lnTo>
                  <a:lnTo>
                    <a:pt x="5521451" y="4162044"/>
                  </a:lnTo>
                  <a:lnTo>
                    <a:pt x="0" y="41620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739694" y="4555401"/>
            <a:ext cx="1315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Database</a:t>
            </a:r>
            <a:r>
              <a:rPr dirty="0" sz="1200" spc="-5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Diagram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62171" y="1232916"/>
            <a:ext cx="5320665" cy="3851275"/>
            <a:chOff x="3662171" y="1232916"/>
            <a:chExt cx="5320665" cy="3851275"/>
          </a:xfrm>
        </p:grpSpPr>
        <p:sp>
          <p:nvSpPr>
            <p:cNvPr id="3" name="object 3"/>
            <p:cNvSpPr/>
            <p:nvPr/>
          </p:nvSpPr>
          <p:spPr>
            <a:xfrm>
              <a:off x="3671315" y="1242060"/>
              <a:ext cx="5301995" cy="38328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66743" y="1237488"/>
              <a:ext cx="5311140" cy="3842385"/>
            </a:xfrm>
            <a:custGeom>
              <a:avLst/>
              <a:gdLst/>
              <a:ahLst/>
              <a:cxnLst/>
              <a:rect l="l" t="t" r="r" b="b"/>
              <a:pathLst>
                <a:path w="5311140" h="3842385">
                  <a:moveTo>
                    <a:pt x="0" y="0"/>
                  </a:moveTo>
                  <a:lnTo>
                    <a:pt x="5311140" y="0"/>
                  </a:lnTo>
                  <a:lnTo>
                    <a:pt x="5311140" y="3842004"/>
                  </a:lnTo>
                  <a:lnTo>
                    <a:pt x="0" y="384200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043639" y="5468656"/>
            <a:ext cx="2152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Output for CreateStudent</a:t>
            </a:r>
            <a:r>
              <a:rPr dirty="0" sz="1200" spc="-10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b="1" i="1">
                <a:solidFill>
                  <a:srgbClr val="C00000"/>
                </a:solidFill>
                <a:latin typeface="TeXGyrePagella"/>
                <a:cs typeface="TeXGyrePagella"/>
              </a:rPr>
              <a:t>Form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1596" y="271754"/>
            <a:ext cx="43256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0"/>
              <a:t>Usage </a:t>
            </a:r>
            <a:r>
              <a:rPr dirty="0" sz="3200" spc="-20"/>
              <a:t>in </a:t>
            </a:r>
            <a:r>
              <a:rPr dirty="0" sz="3200" spc="25"/>
              <a:t>ASP.NET</a:t>
            </a:r>
            <a:r>
              <a:rPr dirty="0" sz="3200" spc="-20"/>
              <a:t> </a:t>
            </a:r>
            <a:r>
              <a:rPr dirty="0" sz="3200" spc="-160"/>
              <a:t>(6-6)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8196" y="1331975"/>
            <a:ext cx="8059420" cy="977265"/>
            <a:chOff x="1568196" y="1331975"/>
            <a:chExt cx="8059420" cy="977265"/>
          </a:xfrm>
        </p:grpSpPr>
        <p:sp>
          <p:nvSpPr>
            <p:cNvPr id="3" name="object 3"/>
            <p:cNvSpPr/>
            <p:nvPr/>
          </p:nvSpPr>
          <p:spPr>
            <a:xfrm>
              <a:off x="1574292" y="1338071"/>
              <a:ext cx="8046720" cy="965200"/>
            </a:xfrm>
            <a:custGeom>
              <a:avLst/>
              <a:gdLst/>
              <a:ahLst/>
              <a:cxnLst/>
              <a:rect l="l" t="t" r="r" b="b"/>
              <a:pathLst>
                <a:path w="8046720" h="965200">
                  <a:moveTo>
                    <a:pt x="7885938" y="0"/>
                  </a:moveTo>
                  <a:lnTo>
                    <a:pt x="160782" y="0"/>
                  </a:lnTo>
                  <a:lnTo>
                    <a:pt x="109962" y="8196"/>
                  </a:lnTo>
                  <a:lnTo>
                    <a:pt x="65825" y="31021"/>
                  </a:lnTo>
                  <a:lnTo>
                    <a:pt x="31021" y="65825"/>
                  </a:lnTo>
                  <a:lnTo>
                    <a:pt x="8196" y="109962"/>
                  </a:lnTo>
                  <a:lnTo>
                    <a:pt x="0" y="160782"/>
                  </a:lnTo>
                  <a:lnTo>
                    <a:pt x="0" y="803910"/>
                  </a:lnTo>
                  <a:lnTo>
                    <a:pt x="8196" y="854729"/>
                  </a:lnTo>
                  <a:lnTo>
                    <a:pt x="31021" y="898866"/>
                  </a:lnTo>
                  <a:lnTo>
                    <a:pt x="65825" y="933670"/>
                  </a:lnTo>
                  <a:lnTo>
                    <a:pt x="109962" y="956495"/>
                  </a:lnTo>
                  <a:lnTo>
                    <a:pt x="160782" y="964692"/>
                  </a:lnTo>
                  <a:lnTo>
                    <a:pt x="7885938" y="964692"/>
                  </a:lnTo>
                  <a:lnTo>
                    <a:pt x="7936757" y="956495"/>
                  </a:lnTo>
                  <a:lnTo>
                    <a:pt x="7980894" y="933670"/>
                  </a:lnTo>
                  <a:lnTo>
                    <a:pt x="8015698" y="898866"/>
                  </a:lnTo>
                  <a:lnTo>
                    <a:pt x="8038523" y="854729"/>
                  </a:lnTo>
                  <a:lnTo>
                    <a:pt x="8046720" y="803910"/>
                  </a:lnTo>
                  <a:lnTo>
                    <a:pt x="8046720" y="160782"/>
                  </a:lnTo>
                  <a:lnTo>
                    <a:pt x="8038523" y="109962"/>
                  </a:lnTo>
                  <a:lnTo>
                    <a:pt x="8015698" y="65825"/>
                  </a:lnTo>
                  <a:lnTo>
                    <a:pt x="7980894" y="31021"/>
                  </a:lnTo>
                  <a:lnTo>
                    <a:pt x="7936757" y="8196"/>
                  </a:lnTo>
                  <a:lnTo>
                    <a:pt x="78859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74292" y="1338071"/>
              <a:ext cx="8046720" cy="965200"/>
            </a:xfrm>
            <a:custGeom>
              <a:avLst/>
              <a:gdLst/>
              <a:ahLst/>
              <a:cxnLst/>
              <a:rect l="l" t="t" r="r" b="b"/>
              <a:pathLst>
                <a:path w="8046720" h="965200">
                  <a:moveTo>
                    <a:pt x="0" y="160782"/>
                  </a:moveTo>
                  <a:lnTo>
                    <a:pt x="8196" y="109962"/>
                  </a:lnTo>
                  <a:lnTo>
                    <a:pt x="31021" y="65825"/>
                  </a:lnTo>
                  <a:lnTo>
                    <a:pt x="65825" y="31021"/>
                  </a:lnTo>
                  <a:lnTo>
                    <a:pt x="109962" y="8196"/>
                  </a:lnTo>
                  <a:lnTo>
                    <a:pt x="160782" y="0"/>
                  </a:lnTo>
                  <a:lnTo>
                    <a:pt x="7885938" y="0"/>
                  </a:lnTo>
                  <a:lnTo>
                    <a:pt x="7936757" y="8196"/>
                  </a:lnTo>
                  <a:lnTo>
                    <a:pt x="7980894" y="31021"/>
                  </a:lnTo>
                  <a:lnTo>
                    <a:pt x="8015698" y="65825"/>
                  </a:lnTo>
                  <a:lnTo>
                    <a:pt x="8038523" y="109962"/>
                  </a:lnTo>
                  <a:lnTo>
                    <a:pt x="8046720" y="160782"/>
                  </a:lnTo>
                  <a:lnTo>
                    <a:pt x="8046720" y="803910"/>
                  </a:lnTo>
                  <a:lnTo>
                    <a:pt x="8038523" y="854729"/>
                  </a:lnTo>
                  <a:lnTo>
                    <a:pt x="8015698" y="898866"/>
                  </a:lnTo>
                  <a:lnTo>
                    <a:pt x="7980894" y="933670"/>
                  </a:lnTo>
                  <a:lnTo>
                    <a:pt x="7936757" y="956495"/>
                  </a:lnTo>
                  <a:lnTo>
                    <a:pt x="7885938" y="964692"/>
                  </a:lnTo>
                  <a:lnTo>
                    <a:pt x="160782" y="964692"/>
                  </a:lnTo>
                  <a:lnTo>
                    <a:pt x="109962" y="956495"/>
                  </a:lnTo>
                  <a:lnTo>
                    <a:pt x="65825" y="933670"/>
                  </a:lnTo>
                  <a:lnTo>
                    <a:pt x="31021" y="898866"/>
                  </a:lnTo>
                  <a:lnTo>
                    <a:pt x="8196" y="854729"/>
                  </a:lnTo>
                  <a:lnTo>
                    <a:pt x="0" y="803910"/>
                  </a:lnTo>
                  <a:lnTo>
                    <a:pt x="0" y="160782"/>
                  </a:lnTo>
                  <a:close/>
                </a:path>
              </a:pathLst>
            </a:custGeom>
            <a:ln w="12192">
              <a:solidFill>
                <a:srgbClr val="AD51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568196" y="2369820"/>
            <a:ext cx="8059420" cy="977265"/>
            <a:chOff x="1568196" y="2369820"/>
            <a:chExt cx="8059420" cy="977265"/>
          </a:xfrm>
        </p:grpSpPr>
        <p:sp>
          <p:nvSpPr>
            <p:cNvPr id="6" name="object 6"/>
            <p:cNvSpPr/>
            <p:nvPr/>
          </p:nvSpPr>
          <p:spPr>
            <a:xfrm>
              <a:off x="1574292" y="2375916"/>
              <a:ext cx="8046720" cy="965200"/>
            </a:xfrm>
            <a:custGeom>
              <a:avLst/>
              <a:gdLst/>
              <a:ahLst/>
              <a:cxnLst/>
              <a:rect l="l" t="t" r="r" b="b"/>
              <a:pathLst>
                <a:path w="8046720" h="965200">
                  <a:moveTo>
                    <a:pt x="7885938" y="0"/>
                  </a:moveTo>
                  <a:lnTo>
                    <a:pt x="160782" y="0"/>
                  </a:lnTo>
                  <a:lnTo>
                    <a:pt x="109962" y="8196"/>
                  </a:lnTo>
                  <a:lnTo>
                    <a:pt x="65825" y="31021"/>
                  </a:lnTo>
                  <a:lnTo>
                    <a:pt x="31021" y="65825"/>
                  </a:lnTo>
                  <a:lnTo>
                    <a:pt x="8196" y="109962"/>
                  </a:lnTo>
                  <a:lnTo>
                    <a:pt x="0" y="160782"/>
                  </a:lnTo>
                  <a:lnTo>
                    <a:pt x="0" y="803910"/>
                  </a:lnTo>
                  <a:lnTo>
                    <a:pt x="8196" y="854729"/>
                  </a:lnTo>
                  <a:lnTo>
                    <a:pt x="31021" y="898866"/>
                  </a:lnTo>
                  <a:lnTo>
                    <a:pt x="65825" y="933670"/>
                  </a:lnTo>
                  <a:lnTo>
                    <a:pt x="109962" y="956495"/>
                  </a:lnTo>
                  <a:lnTo>
                    <a:pt x="160782" y="964692"/>
                  </a:lnTo>
                  <a:lnTo>
                    <a:pt x="7885938" y="964692"/>
                  </a:lnTo>
                  <a:lnTo>
                    <a:pt x="7936757" y="956495"/>
                  </a:lnTo>
                  <a:lnTo>
                    <a:pt x="7980894" y="933670"/>
                  </a:lnTo>
                  <a:lnTo>
                    <a:pt x="8015698" y="898866"/>
                  </a:lnTo>
                  <a:lnTo>
                    <a:pt x="8038523" y="854729"/>
                  </a:lnTo>
                  <a:lnTo>
                    <a:pt x="8046720" y="803910"/>
                  </a:lnTo>
                  <a:lnTo>
                    <a:pt x="8046720" y="160782"/>
                  </a:lnTo>
                  <a:lnTo>
                    <a:pt x="8038523" y="109962"/>
                  </a:lnTo>
                  <a:lnTo>
                    <a:pt x="8015698" y="65825"/>
                  </a:lnTo>
                  <a:lnTo>
                    <a:pt x="7980894" y="31021"/>
                  </a:lnTo>
                  <a:lnTo>
                    <a:pt x="7936757" y="8196"/>
                  </a:lnTo>
                  <a:lnTo>
                    <a:pt x="78859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74292" y="2375916"/>
              <a:ext cx="8046720" cy="965200"/>
            </a:xfrm>
            <a:custGeom>
              <a:avLst/>
              <a:gdLst/>
              <a:ahLst/>
              <a:cxnLst/>
              <a:rect l="l" t="t" r="r" b="b"/>
              <a:pathLst>
                <a:path w="8046720" h="965200">
                  <a:moveTo>
                    <a:pt x="0" y="160782"/>
                  </a:moveTo>
                  <a:lnTo>
                    <a:pt x="8196" y="109962"/>
                  </a:lnTo>
                  <a:lnTo>
                    <a:pt x="31021" y="65825"/>
                  </a:lnTo>
                  <a:lnTo>
                    <a:pt x="65825" y="31021"/>
                  </a:lnTo>
                  <a:lnTo>
                    <a:pt x="109962" y="8196"/>
                  </a:lnTo>
                  <a:lnTo>
                    <a:pt x="160782" y="0"/>
                  </a:lnTo>
                  <a:lnTo>
                    <a:pt x="7885938" y="0"/>
                  </a:lnTo>
                  <a:lnTo>
                    <a:pt x="7936757" y="8196"/>
                  </a:lnTo>
                  <a:lnTo>
                    <a:pt x="7980894" y="31021"/>
                  </a:lnTo>
                  <a:lnTo>
                    <a:pt x="8015698" y="65825"/>
                  </a:lnTo>
                  <a:lnTo>
                    <a:pt x="8038523" y="109962"/>
                  </a:lnTo>
                  <a:lnTo>
                    <a:pt x="8046720" y="160782"/>
                  </a:lnTo>
                  <a:lnTo>
                    <a:pt x="8046720" y="803910"/>
                  </a:lnTo>
                  <a:lnTo>
                    <a:pt x="8038523" y="854729"/>
                  </a:lnTo>
                  <a:lnTo>
                    <a:pt x="8015698" y="898866"/>
                  </a:lnTo>
                  <a:lnTo>
                    <a:pt x="7980894" y="933670"/>
                  </a:lnTo>
                  <a:lnTo>
                    <a:pt x="7936757" y="956495"/>
                  </a:lnTo>
                  <a:lnTo>
                    <a:pt x="7885938" y="964692"/>
                  </a:lnTo>
                  <a:lnTo>
                    <a:pt x="160782" y="964692"/>
                  </a:lnTo>
                  <a:lnTo>
                    <a:pt x="109962" y="956495"/>
                  </a:lnTo>
                  <a:lnTo>
                    <a:pt x="65825" y="933670"/>
                  </a:lnTo>
                  <a:lnTo>
                    <a:pt x="31021" y="898866"/>
                  </a:lnTo>
                  <a:lnTo>
                    <a:pt x="8196" y="854729"/>
                  </a:lnTo>
                  <a:lnTo>
                    <a:pt x="0" y="803910"/>
                  </a:lnTo>
                  <a:lnTo>
                    <a:pt x="0" y="160782"/>
                  </a:lnTo>
                  <a:close/>
                </a:path>
              </a:pathLst>
            </a:custGeom>
            <a:ln w="12192">
              <a:solidFill>
                <a:srgbClr val="AD51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568196" y="3749040"/>
            <a:ext cx="8059420" cy="977265"/>
            <a:chOff x="1568196" y="3749040"/>
            <a:chExt cx="8059420" cy="977265"/>
          </a:xfrm>
        </p:grpSpPr>
        <p:sp>
          <p:nvSpPr>
            <p:cNvPr id="9" name="object 9"/>
            <p:cNvSpPr/>
            <p:nvPr/>
          </p:nvSpPr>
          <p:spPr>
            <a:xfrm>
              <a:off x="1574292" y="3755136"/>
              <a:ext cx="8046720" cy="965200"/>
            </a:xfrm>
            <a:custGeom>
              <a:avLst/>
              <a:gdLst/>
              <a:ahLst/>
              <a:cxnLst/>
              <a:rect l="l" t="t" r="r" b="b"/>
              <a:pathLst>
                <a:path w="8046720" h="965200">
                  <a:moveTo>
                    <a:pt x="7885938" y="0"/>
                  </a:moveTo>
                  <a:lnTo>
                    <a:pt x="160782" y="0"/>
                  </a:lnTo>
                  <a:lnTo>
                    <a:pt x="109962" y="8196"/>
                  </a:lnTo>
                  <a:lnTo>
                    <a:pt x="65825" y="31021"/>
                  </a:lnTo>
                  <a:lnTo>
                    <a:pt x="31021" y="65825"/>
                  </a:lnTo>
                  <a:lnTo>
                    <a:pt x="8196" y="109962"/>
                  </a:lnTo>
                  <a:lnTo>
                    <a:pt x="0" y="160781"/>
                  </a:lnTo>
                  <a:lnTo>
                    <a:pt x="0" y="803910"/>
                  </a:lnTo>
                  <a:lnTo>
                    <a:pt x="8196" y="854729"/>
                  </a:lnTo>
                  <a:lnTo>
                    <a:pt x="31021" y="898866"/>
                  </a:lnTo>
                  <a:lnTo>
                    <a:pt x="65825" y="933670"/>
                  </a:lnTo>
                  <a:lnTo>
                    <a:pt x="109962" y="956495"/>
                  </a:lnTo>
                  <a:lnTo>
                    <a:pt x="160782" y="964691"/>
                  </a:lnTo>
                  <a:lnTo>
                    <a:pt x="7885938" y="964691"/>
                  </a:lnTo>
                  <a:lnTo>
                    <a:pt x="7936757" y="956495"/>
                  </a:lnTo>
                  <a:lnTo>
                    <a:pt x="7980894" y="933670"/>
                  </a:lnTo>
                  <a:lnTo>
                    <a:pt x="8015698" y="898866"/>
                  </a:lnTo>
                  <a:lnTo>
                    <a:pt x="8038523" y="854729"/>
                  </a:lnTo>
                  <a:lnTo>
                    <a:pt x="8046720" y="803910"/>
                  </a:lnTo>
                  <a:lnTo>
                    <a:pt x="8046720" y="160781"/>
                  </a:lnTo>
                  <a:lnTo>
                    <a:pt x="8038523" y="109962"/>
                  </a:lnTo>
                  <a:lnTo>
                    <a:pt x="8015698" y="65825"/>
                  </a:lnTo>
                  <a:lnTo>
                    <a:pt x="7980894" y="31021"/>
                  </a:lnTo>
                  <a:lnTo>
                    <a:pt x="7936757" y="8196"/>
                  </a:lnTo>
                  <a:lnTo>
                    <a:pt x="78859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74292" y="3755136"/>
              <a:ext cx="8046720" cy="965200"/>
            </a:xfrm>
            <a:custGeom>
              <a:avLst/>
              <a:gdLst/>
              <a:ahLst/>
              <a:cxnLst/>
              <a:rect l="l" t="t" r="r" b="b"/>
              <a:pathLst>
                <a:path w="8046720" h="965200">
                  <a:moveTo>
                    <a:pt x="0" y="160781"/>
                  </a:moveTo>
                  <a:lnTo>
                    <a:pt x="8196" y="109962"/>
                  </a:lnTo>
                  <a:lnTo>
                    <a:pt x="31021" y="65825"/>
                  </a:lnTo>
                  <a:lnTo>
                    <a:pt x="65825" y="31021"/>
                  </a:lnTo>
                  <a:lnTo>
                    <a:pt x="109962" y="8196"/>
                  </a:lnTo>
                  <a:lnTo>
                    <a:pt x="160782" y="0"/>
                  </a:lnTo>
                  <a:lnTo>
                    <a:pt x="7885938" y="0"/>
                  </a:lnTo>
                  <a:lnTo>
                    <a:pt x="7936757" y="8196"/>
                  </a:lnTo>
                  <a:lnTo>
                    <a:pt x="7980894" y="31021"/>
                  </a:lnTo>
                  <a:lnTo>
                    <a:pt x="8015698" y="65825"/>
                  </a:lnTo>
                  <a:lnTo>
                    <a:pt x="8038523" y="109962"/>
                  </a:lnTo>
                  <a:lnTo>
                    <a:pt x="8046720" y="160781"/>
                  </a:lnTo>
                  <a:lnTo>
                    <a:pt x="8046720" y="803910"/>
                  </a:lnTo>
                  <a:lnTo>
                    <a:pt x="8038523" y="854729"/>
                  </a:lnTo>
                  <a:lnTo>
                    <a:pt x="8015698" y="898866"/>
                  </a:lnTo>
                  <a:lnTo>
                    <a:pt x="7980894" y="933670"/>
                  </a:lnTo>
                  <a:lnTo>
                    <a:pt x="7936757" y="956495"/>
                  </a:lnTo>
                  <a:lnTo>
                    <a:pt x="7885938" y="964691"/>
                  </a:lnTo>
                  <a:lnTo>
                    <a:pt x="160782" y="964691"/>
                  </a:lnTo>
                  <a:lnTo>
                    <a:pt x="109962" y="956495"/>
                  </a:lnTo>
                  <a:lnTo>
                    <a:pt x="65825" y="933670"/>
                  </a:lnTo>
                  <a:lnTo>
                    <a:pt x="31021" y="898866"/>
                  </a:lnTo>
                  <a:lnTo>
                    <a:pt x="8196" y="854729"/>
                  </a:lnTo>
                  <a:lnTo>
                    <a:pt x="0" y="803910"/>
                  </a:lnTo>
                  <a:lnTo>
                    <a:pt x="0" y="160781"/>
                  </a:lnTo>
                  <a:close/>
                </a:path>
              </a:pathLst>
            </a:custGeom>
            <a:ln w="12192">
              <a:solidFill>
                <a:srgbClr val="AD51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568196" y="5399532"/>
            <a:ext cx="8059420" cy="977265"/>
            <a:chOff x="1568196" y="5399532"/>
            <a:chExt cx="8059420" cy="977265"/>
          </a:xfrm>
        </p:grpSpPr>
        <p:sp>
          <p:nvSpPr>
            <p:cNvPr id="12" name="object 12"/>
            <p:cNvSpPr/>
            <p:nvPr/>
          </p:nvSpPr>
          <p:spPr>
            <a:xfrm>
              <a:off x="1574292" y="5405628"/>
              <a:ext cx="8046720" cy="965200"/>
            </a:xfrm>
            <a:custGeom>
              <a:avLst/>
              <a:gdLst/>
              <a:ahLst/>
              <a:cxnLst/>
              <a:rect l="l" t="t" r="r" b="b"/>
              <a:pathLst>
                <a:path w="8046720" h="965200">
                  <a:moveTo>
                    <a:pt x="7885938" y="0"/>
                  </a:moveTo>
                  <a:lnTo>
                    <a:pt x="160782" y="0"/>
                  </a:lnTo>
                  <a:lnTo>
                    <a:pt x="109962" y="8196"/>
                  </a:lnTo>
                  <a:lnTo>
                    <a:pt x="65825" y="31021"/>
                  </a:lnTo>
                  <a:lnTo>
                    <a:pt x="31021" y="65825"/>
                  </a:lnTo>
                  <a:lnTo>
                    <a:pt x="8196" y="109962"/>
                  </a:lnTo>
                  <a:lnTo>
                    <a:pt x="0" y="160782"/>
                  </a:lnTo>
                  <a:lnTo>
                    <a:pt x="0" y="803910"/>
                  </a:lnTo>
                  <a:lnTo>
                    <a:pt x="8196" y="854729"/>
                  </a:lnTo>
                  <a:lnTo>
                    <a:pt x="31021" y="898866"/>
                  </a:lnTo>
                  <a:lnTo>
                    <a:pt x="65825" y="933670"/>
                  </a:lnTo>
                  <a:lnTo>
                    <a:pt x="109962" y="956495"/>
                  </a:lnTo>
                  <a:lnTo>
                    <a:pt x="160782" y="964692"/>
                  </a:lnTo>
                  <a:lnTo>
                    <a:pt x="7885938" y="964692"/>
                  </a:lnTo>
                  <a:lnTo>
                    <a:pt x="7936757" y="956495"/>
                  </a:lnTo>
                  <a:lnTo>
                    <a:pt x="7980894" y="933670"/>
                  </a:lnTo>
                  <a:lnTo>
                    <a:pt x="8015698" y="898866"/>
                  </a:lnTo>
                  <a:lnTo>
                    <a:pt x="8038523" y="854729"/>
                  </a:lnTo>
                  <a:lnTo>
                    <a:pt x="8046720" y="803910"/>
                  </a:lnTo>
                  <a:lnTo>
                    <a:pt x="8046720" y="160782"/>
                  </a:lnTo>
                  <a:lnTo>
                    <a:pt x="8038523" y="109962"/>
                  </a:lnTo>
                  <a:lnTo>
                    <a:pt x="8015698" y="65825"/>
                  </a:lnTo>
                  <a:lnTo>
                    <a:pt x="7980894" y="31021"/>
                  </a:lnTo>
                  <a:lnTo>
                    <a:pt x="7936757" y="8196"/>
                  </a:lnTo>
                  <a:lnTo>
                    <a:pt x="78859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74292" y="5405628"/>
              <a:ext cx="8046720" cy="965200"/>
            </a:xfrm>
            <a:custGeom>
              <a:avLst/>
              <a:gdLst/>
              <a:ahLst/>
              <a:cxnLst/>
              <a:rect l="l" t="t" r="r" b="b"/>
              <a:pathLst>
                <a:path w="8046720" h="965200">
                  <a:moveTo>
                    <a:pt x="0" y="160782"/>
                  </a:moveTo>
                  <a:lnTo>
                    <a:pt x="8196" y="109962"/>
                  </a:lnTo>
                  <a:lnTo>
                    <a:pt x="31021" y="65825"/>
                  </a:lnTo>
                  <a:lnTo>
                    <a:pt x="65825" y="31021"/>
                  </a:lnTo>
                  <a:lnTo>
                    <a:pt x="109962" y="8196"/>
                  </a:lnTo>
                  <a:lnTo>
                    <a:pt x="160782" y="0"/>
                  </a:lnTo>
                  <a:lnTo>
                    <a:pt x="7885938" y="0"/>
                  </a:lnTo>
                  <a:lnTo>
                    <a:pt x="7936757" y="8196"/>
                  </a:lnTo>
                  <a:lnTo>
                    <a:pt x="7980894" y="31021"/>
                  </a:lnTo>
                  <a:lnTo>
                    <a:pt x="8015698" y="65825"/>
                  </a:lnTo>
                  <a:lnTo>
                    <a:pt x="8038523" y="109962"/>
                  </a:lnTo>
                  <a:lnTo>
                    <a:pt x="8046720" y="160782"/>
                  </a:lnTo>
                  <a:lnTo>
                    <a:pt x="8046720" y="803910"/>
                  </a:lnTo>
                  <a:lnTo>
                    <a:pt x="8038523" y="854729"/>
                  </a:lnTo>
                  <a:lnTo>
                    <a:pt x="8015698" y="898866"/>
                  </a:lnTo>
                  <a:lnTo>
                    <a:pt x="7980894" y="933670"/>
                  </a:lnTo>
                  <a:lnTo>
                    <a:pt x="7936757" y="956495"/>
                  </a:lnTo>
                  <a:lnTo>
                    <a:pt x="7885938" y="964692"/>
                  </a:lnTo>
                  <a:lnTo>
                    <a:pt x="160782" y="964692"/>
                  </a:lnTo>
                  <a:lnTo>
                    <a:pt x="109962" y="956495"/>
                  </a:lnTo>
                  <a:lnTo>
                    <a:pt x="65825" y="933670"/>
                  </a:lnTo>
                  <a:lnTo>
                    <a:pt x="31021" y="898866"/>
                  </a:lnTo>
                  <a:lnTo>
                    <a:pt x="8196" y="854729"/>
                  </a:lnTo>
                  <a:lnTo>
                    <a:pt x="0" y="803910"/>
                  </a:lnTo>
                  <a:lnTo>
                    <a:pt x="0" y="160782"/>
                  </a:lnTo>
                  <a:close/>
                </a:path>
              </a:pathLst>
            </a:custGeom>
            <a:ln w="12192">
              <a:solidFill>
                <a:srgbClr val="AD51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345"/>
              </a:spcBef>
            </a:pPr>
            <a:r>
              <a:rPr dirty="0" spc="-105"/>
              <a:t>EF </a:t>
            </a:r>
            <a:r>
              <a:rPr dirty="0" spc="30"/>
              <a:t>Core </a:t>
            </a:r>
            <a:r>
              <a:rPr dirty="0" spc="-15"/>
              <a:t>is </a:t>
            </a:r>
            <a:r>
              <a:rPr dirty="0" spc="-25"/>
              <a:t>the </a:t>
            </a:r>
            <a:r>
              <a:rPr dirty="0" spc="65"/>
              <a:t>new </a:t>
            </a:r>
            <a:r>
              <a:rPr dirty="0" spc="10"/>
              <a:t>version </a:t>
            </a:r>
            <a:r>
              <a:rPr dirty="0" spc="-5"/>
              <a:t>released </a:t>
            </a:r>
            <a:r>
              <a:rPr dirty="0" spc="65"/>
              <a:t>by </a:t>
            </a:r>
            <a:r>
              <a:rPr dirty="0" spc="-20"/>
              <a:t>Entity </a:t>
            </a:r>
            <a:r>
              <a:rPr dirty="0" spc="10"/>
              <a:t>Framework  </a:t>
            </a:r>
            <a:r>
              <a:rPr dirty="0"/>
              <a:t>post </a:t>
            </a:r>
            <a:r>
              <a:rPr dirty="0" spc="-105"/>
              <a:t>EF</a:t>
            </a:r>
            <a:r>
              <a:rPr dirty="0" spc="40"/>
              <a:t> </a:t>
            </a:r>
            <a:r>
              <a:rPr dirty="0" spc="-60"/>
              <a:t>6.x.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/>
          </a:p>
          <a:p>
            <a:pPr marL="12700">
              <a:lnSpc>
                <a:spcPct val="100000"/>
              </a:lnSpc>
            </a:pPr>
            <a:r>
              <a:rPr dirty="0" spc="-20"/>
              <a:t>Some </a:t>
            </a:r>
            <a:r>
              <a:rPr dirty="0" spc="15"/>
              <a:t>of </a:t>
            </a:r>
            <a:r>
              <a:rPr dirty="0" spc="-30"/>
              <a:t>its </a:t>
            </a:r>
            <a:r>
              <a:rPr dirty="0" spc="-25"/>
              <a:t>characteristics</a:t>
            </a:r>
            <a:r>
              <a:rPr dirty="0" spc="100"/>
              <a:t> </a:t>
            </a:r>
            <a:r>
              <a:rPr dirty="0" spc="-10"/>
              <a:t>include:</a:t>
            </a:r>
          </a:p>
          <a:p>
            <a:pPr marL="358140" indent="-229235">
              <a:lnSpc>
                <a:spcPct val="100000"/>
              </a:lnSpc>
              <a:spcBef>
                <a:spcPts val="2525"/>
              </a:spcBef>
              <a:buChar char="•"/>
              <a:tabLst>
                <a:tab pos="358775" algn="l"/>
              </a:tabLst>
            </a:pPr>
            <a:r>
              <a:rPr dirty="0" sz="2000" spc="-5"/>
              <a:t>Open-source, </a:t>
            </a:r>
            <a:r>
              <a:rPr dirty="0" sz="2000" spc="25"/>
              <a:t>Lightweight </a:t>
            </a:r>
            <a:r>
              <a:rPr dirty="0" sz="2000" spc="-40"/>
              <a:t>, </a:t>
            </a:r>
            <a:r>
              <a:rPr dirty="0" sz="2000" spc="-20"/>
              <a:t>Extensible, </a:t>
            </a:r>
            <a:r>
              <a:rPr dirty="0" sz="2000" spc="15"/>
              <a:t>and</a:t>
            </a:r>
            <a:r>
              <a:rPr dirty="0" sz="2000" spc="55"/>
              <a:t> </a:t>
            </a:r>
            <a:r>
              <a:rPr dirty="0" sz="2000"/>
              <a:t>Cross-platform</a:t>
            </a:r>
            <a:endParaRPr sz="2000"/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85858"/>
              </a:buClr>
              <a:buFont typeface="Georgia"/>
              <a:buChar char="•"/>
            </a:pPr>
            <a:endParaRPr sz="2650"/>
          </a:p>
          <a:p>
            <a:pPr marL="12700">
              <a:lnSpc>
                <a:spcPct val="100000"/>
              </a:lnSpc>
            </a:pPr>
            <a:r>
              <a:rPr dirty="0" spc="-105"/>
              <a:t>EF </a:t>
            </a:r>
            <a:r>
              <a:rPr dirty="0" spc="30"/>
              <a:t>Core </a:t>
            </a:r>
            <a:r>
              <a:rPr dirty="0" spc="-20"/>
              <a:t>can </a:t>
            </a:r>
            <a:r>
              <a:rPr dirty="0" spc="-15"/>
              <a:t>be </a:t>
            </a:r>
            <a:r>
              <a:rPr dirty="0" spc="30"/>
              <a:t>used</a:t>
            </a:r>
            <a:r>
              <a:rPr dirty="0" spc="175"/>
              <a:t> </a:t>
            </a:r>
            <a:r>
              <a:rPr dirty="0"/>
              <a:t>with:</a:t>
            </a:r>
          </a:p>
          <a:p>
            <a:pPr marL="358140" indent="-229235">
              <a:lnSpc>
                <a:spcPct val="100000"/>
              </a:lnSpc>
              <a:spcBef>
                <a:spcPts val="2525"/>
              </a:spcBef>
              <a:buChar char="•"/>
              <a:tabLst>
                <a:tab pos="358775" algn="l"/>
              </a:tabLst>
            </a:pPr>
            <a:r>
              <a:rPr dirty="0" sz="2000" spc="-5"/>
              <a:t>.NET </a:t>
            </a:r>
            <a:r>
              <a:rPr dirty="0" sz="2000" spc="25"/>
              <a:t>Core</a:t>
            </a:r>
            <a:r>
              <a:rPr dirty="0" sz="2000" spc="15"/>
              <a:t> </a:t>
            </a:r>
            <a:r>
              <a:rPr dirty="0" sz="2000"/>
              <a:t>applications</a:t>
            </a:r>
            <a:endParaRPr sz="2000"/>
          </a:p>
          <a:p>
            <a:pPr marL="358140" indent="-229235">
              <a:lnSpc>
                <a:spcPct val="100000"/>
              </a:lnSpc>
              <a:spcBef>
                <a:spcPts val="335"/>
              </a:spcBef>
              <a:buChar char="•"/>
              <a:tabLst>
                <a:tab pos="358775" algn="l"/>
              </a:tabLst>
            </a:pPr>
            <a:r>
              <a:rPr dirty="0" sz="2000"/>
              <a:t>Framework-based applications </a:t>
            </a:r>
            <a:r>
              <a:rPr dirty="0" sz="2000" spc="-20"/>
              <a:t>(.NET </a:t>
            </a:r>
            <a:r>
              <a:rPr dirty="0" sz="2000" spc="10"/>
              <a:t>Framework</a:t>
            </a:r>
            <a:r>
              <a:rPr dirty="0" sz="2000" spc="-25"/>
              <a:t> </a:t>
            </a:r>
            <a:r>
              <a:rPr dirty="0" sz="2000" spc="-75"/>
              <a:t>4.5+)</a:t>
            </a:r>
            <a:endParaRPr sz="200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dirty="0" spc="-10"/>
              <a:t>Code-First </a:t>
            </a:r>
            <a:r>
              <a:rPr dirty="0" spc="15"/>
              <a:t>and </a:t>
            </a:r>
            <a:r>
              <a:rPr dirty="0" spc="-30"/>
              <a:t>Database-First </a:t>
            </a:r>
            <a:r>
              <a:rPr dirty="0" spc="-20"/>
              <a:t>are </a:t>
            </a:r>
            <a:r>
              <a:rPr dirty="0" spc="15"/>
              <a:t>supported </a:t>
            </a:r>
            <a:r>
              <a:rPr dirty="0" spc="65"/>
              <a:t>by </a:t>
            </a:r>
            <a:r>
              <a:rPr dirty="0" spc="-105"/>
              <a:t>EF</a:t>
            </a:r>
            <a:r>
              <a:rPr dirty="0" spc="90"/>
              <a:t> </a:t>
            </a:r>
            <a:r>
              <a:rPr dirty="0" spc="15"/>
              <a:t>Core.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1596" y="271754"/>
            <a:ext cx="42799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/>
              <a:t>Entity </a:t>
            </a:r>
            <a:r>
              <a:rPr dirty="0" sz="3200" spc="15"/>
              <a:t>Framework</a:t>
            </a:r>
            <a:r>
              <a:rPr dirty="0" sz="3200" spc="10"/>
              <a:t> </a:t>
            </a:r>
            <a:r>
              <a:rPr dirty="0" sz="3200" spc="35"/>
              <a:t>Core</a:t>
            </a:r>
            <a:endParaRPr sz="3200"/>
          </a:p>
        </p:txBody>
      </p:sp>
      <p:sp>
        <p:nvSpPr>
          <p:cNvPr id="16" name="object 16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80" y="1201204"/>
            <a:ext cx="11311890" cy="514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A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DO.NET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core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component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.NET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Framework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used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establishing a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connection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between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application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data</a:t>
            </a:r>
            <a:r>
              <a:rPr dirty="0" sz="2400" spc="2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sources.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355600" marR="54800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Various 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ADO.NET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objects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SQL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source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namely,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SqlConnection 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object,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SqlCommand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object,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SqlDataReader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object,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DataSet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object,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 SqlDataAdapter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355600" marR="27813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Command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objects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use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connection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know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which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database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execute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command</a:t>
            </a:r>
            <a:r>
              <a:rPr dirty="0" sz="2400" spc="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on.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SQL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statements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sent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database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through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command</a:t>
            </a:r>
            <a:r>
              <a:rPr dirty="0" sz="2400" spc="4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355600" marR="214629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Entity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Framework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Relational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Mapper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(ORM).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Business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objects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entities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generated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through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this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Framework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according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database</a:t>
            </a:r>
            <a:r>
              <a:rPr dirty="0" sz="2400" spc="49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tables.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1596" y="271754"/>
            <a:ext cx="17945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"/>
              <a:t>Summary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1790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00"/>
              <a:t>Overview </a:t>
            </a:r>
            <a:r>
              <a:rPr dirty="0" sz="3200" spc="25"/>
              <a:t>of </a:t>
            </a:r>
            <a:r>
              <a:rPr dirty="0" sz="3200" spc="75"/>
              <a:t>ADO.NET</a:t>
            </a:r>
            <a:r>
              <a:rPr dirty="0" sz="3200" spc="-145"/>
              <a:t> </a:t>
            </a:r>
            <a:r>
              <a:rPr dirty="0" sz="3200" spc="-65"/>
              <a:t>(1-3)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182367" y="2842260"/>
            <a:ext cx="4815840" cy="3397250"/>
            <a:chOff x="2182367" y="2842260"/>
            <a:chExt cx="4815840" cy="3397250"/>
          </a:xfrm>
        </p:grpSpPr>
        <p:sp>
          <p:nvSpPr>
            <p:cNvPr id="4" name="object 4"/>
            <p:cNvSpPr/>
            <p:nvPr/>
          </p:nvSpPr>
          <p:spPr>
            <a:xfrm>
              <a:off x="2191511" y="2851404"/>
              <a:ext cx="4793894" cy="33787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86939" y="2846832"/>
              <a:ext cx="4806950" cy="3388360"/>
            </a:xfrm>
            <a:custGeom>
              <a:avLst/>
              <a:gdLst/>
              <a:ahLst/>
              <a:cxnLst/>
              <a:rect l="l" t="t" r="r" b="b"/>
              <a:pathLst>
                <a:path w="4806950" h="3388360">
                  <a:moveTo>
                    <a:pt x="0" y="0"/>
                  </a:moveTo>
                  <a:lnTo>
                    <a:pt x="4806696" y="0"/>
                  </a:lnTo>
                  <a:lnTo>
                    <a:pt x="4806696" y="3387852"/>
                  </a:lnTo>
                  <a:lnTo>
                    <a:pt x="0" y="338785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09407" y="3917581"/>
            <a:ext cx="18649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 i="1">
                <a:solidFill>
                  <a:srgbClr val="C00000"/>
                </a:solidFill>
                <a:latin typeface="TeXGyrePagella"/>
                <a:cs typeface="TeXGyrePagella"/>
              </a:rPr>
              <a:t>ADO.NET</a:t>
            </a:r>
            <a:r>
              <a:rPr dirty="0" sz="1400" spc="-7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400" b="1" i="1">
                <a:solidFill>
                  <a:srgbClr val="C00000"/>
                </a:solidFill>
                <a:latin typeface="TeXGyrePagella"/>
                <a:cs typeface="TeXGyrePagella"/>
              </a:rPr>
              <a:t>Architecture</a:t>
            </a:r>
            <a:endParaRPr sz="1400">
              <a:latin typeface="TeXGyrePagella"/>
              <a:cs typeface="TeXGyrePagell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983" y="1651685"/>
            <a:ext cx="108159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Core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component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.NET</a:t>
            </a:r>
            <a:r>
              <a:rPr dirty="0" sz="2400" spc="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Framework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used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establishing a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connection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between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application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data</a:t>
            </a:r>
            <a:r>
              <a:rPr dirty="0" sz="2400" spc="409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sources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39415" y="3729875"/>
            <a:ext cx="1591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FF0000"/>
                </a:solidFill>
                <a:latin typeface="TeXGyrePagella"/>
                <a:cs typeface="TeXGyrePagella"/>
              </a:rPr>
              <a:t>Data</a:t>
            </a:r>
            <a:r>
              <a:rPr dirty="0" sz="1800" spc="-80" b="1" i="1">
                <a:solidFill>
                  <a:srgbClr val="FF0000"/>
                </a:solidFill>
                <a:latin typeface="TeXGyrePagella"/>
                <a:cs typeface="TeXGyrePagella"/>
              </a:rPr>
              <a:t> </a:t>
            </a:r>
            <a:r>
              <a:rPr dirty="0" sz="1800" spc="-5" b="1" i="1">
                <a:solidFill>
                  <a:srgbClr val="FF0000"/>
                </a:solidFill>
                <a:latin typeface="TeXGyrePagella"/>
                <a:cs typeface="TeXGyrePagella"/>
              </a:rPr>
              <a:t>Providers</a:t>
            </a:r>
            <a:endParaRPr sz="1800">
              <a:latin typeface="TeXGyrePagella"/>
              <a:cs typeface="TeXGyrePagell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8971" y="4223003"/>
            <a:ext cx="3343655" cy="1955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1790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00"/>
              <a:t>Overview </a:t>
            </a:r>
            <a:r>
              <a:rPr dirty="0" sz="3200" spc="25"/>
              <a:t>of </a:t>
            </a:r>
            <a:r>
              <a:rPr dirty="0" sz="3200" spc="75"/>
              <a:t>ADO.NET</a:t>
            </a:r>
            <a:r>
              <a:rPr dirty="0" sz="3200" spc="-135"/>
              <a:t> </a:t>
            </a:r>
            <a:r>
              <a:rPr dirty="0" sz="3200" spc="-150"/>
              <a:t>(2-3)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504444" y="1850135"/>
            <a:ext cx="5598160" cy="780415"/>
            <a:chOff x="504444" y="1850135"/>
            <a:chExt cx="5598160" cy="780415"/>
          </a:xfrm>
        </p:grpSpPr>
        <p:sp>
          <p:nvSpPr>
            <p:cNvPr id="4" name="object 4"/>
            <p:cNvSpPr/>
            <p:nvPr/>
          </p:nvSpPr>
          <p:spPr>
            <a:xfrm>
              <a:off x="510540" y="1856231"/>
              <a:ext cx="5585460" cy="768350"/>
            </a:xfrm>
            <a:custGeom>
              <a:avLst/>
              <a:gdLst/>
              <a:ahLst/>
              <a:cxnLst/>
              <a:rect l="l" t="t" r="r" b="b"/>
              <a:pathLst>
                <a:path w="5585460" h="768350">
                  <a:moveTo>
                    <a:pt x="5457444" y="0"/>
                  </a:moveTo>
                  <a:lnTo>
                    <a:pt x="128016" y="0"/>
                  </a:ln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5"/>
                  </a:lnTo>
                  <a:lnTo>
                    <a:pt x="0" y="640079"/>
                  </a:lnTo>
                  <a:lnTo>
                    <a:pt x="10060" y="689909"/>
                  </a:lnTo>
                  <a:lnTo>
                    <a:pt x="37495" y="730600"/>
                  </a:lnTo>
                  <a:lnTo>
                    <a:pt x="78186" y="758035"/>
                  </a:lnTo>
                  <a:lnTo>
                    <a:pt x="128016" y="768095"/>
                  </a:lnTo>
                  <a:lnTo>
                    <a:pt x="5457444" y="768095"/>
                  </a:lnTo>
                  <a:lnTo>
                    <a:pt x="5507273" y="758035"/>
                  </a:lnTo>
                  <a:lnTo>
                    <a:pt x="5547964" y="730600"/>
                  </a:lnTo>
                  <a:lnTo>
                    <a:pt x="5575399" y="689909"/>
                  </a:lnTo>
                  <a:lnTo>
                    <a:pt x="5585460" y="640079"/>
                  </a:lnTo>
                  <a:lnTo>
                    <a:pt x="5585460" y="128015"/>
                  </a:lnTo>
                  <a:lnTo>
                    <a:pt x="5575399" y="78186"/>
                  </a:lnTo>
                  <a:lnTo>
                    <a:pt x="5547964" y="37495"/>
                  </a:lnTo>
                  <a:lnTo>
                    <a:pt x="5507273" y="10060"/>
                  </a:lnTo>
                  <a:lnTo>
                    <a:pt x="5457444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0540" y="1856231"/>
              <a:ext cx="5585460" cy="768350"/>
            </a:xfrm>
            <a:custGeom>
              <a:avLst/>
              <a:gdLst/>
              <a:ahLst/>
              <a:cxnLst/>
              <a:rect l="l" t="t" r="r" b="b"/>
              <a:pathLst>
                <a:path w="5585460" h="768350">
                  <a:moveTo>
                    <a:pt x="0" y="128015"/>
                  </a:moveTo>
                  <a:lnTo>
                    <a:pt x="10060" y="78186"/>
                  </a:lnTo>
                  <a:lnTo>
                    <a:pt x="37495" y="37495"/>
                  </a:lnTo>
                  <a:lnTo>
                    <a:pt x="78186" y="10060"/>
                  </a:lnTo>
                  <a:lnTo>
                    <a:pt x="128016" y="0"/>
                  </a:lnTo>
                  <a:lnTo>
                    <a:pt x="5457444" y="0"/>
                  </a:lnTo>
                  <a:lnTo>
                    <a:pt x="5507273" y="10060"/>
                  </a:lnTo>
                  <a:lnTo>
                    <a:pt x="5547964" y="37495"/>
                  </a:lnTo>
                  <a:lnTo>
                    <a:pt x="5575399" y="78186"/>
                  </a:lnTo>
                  <a:lnTo>
                    <a:pt x="5585460" y="128015"/>
                  </a:lnTo>
                  <a:lnTo>
                    <a:pt x="5585460" y="640079"/>
                  </a:lnTo>
                  <a:lnTo>
                    <a:pt x="5575399" y="689909"/>
                  </a:lnTo>
                  <a:lnTo>
                    <a:pt x="5547964" y="730600"/>
                  </a:lnTo>
                  <a:lnTo>
                    <a:pt x="5507273" y="758035"/>
                  </a:lnTo>
                  <a:lnTo>
                    <a:pt x="5457444" y="768095"/>
                  </a:lnTo>
                  <a:lnTo>
                    <a:pt x="128016" y="768095"/>
                  </a:lnTo>
                  <a:lnTo>
                    <a:pt x="78186" y="758035"/>
                  </a:lnTo>
                  <a:lnTo>
                    <a:pt x="37495" y="730600"/>
                  </a:lnTo>
                  <a:lnTo>
                    <a:pt x="10060" y="689909"/>
                  </a:lnTo>
                  <a:lnTo>
                    <a:pt x="0" y="640079"/>
                  </a:lnTo>
                  <a:lnTo>
                    <a:pt x="0" y="1280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04444" y="2755392"/>
            <a:ext cx="5598160" cy="780415"/>
            <a:chOff x="504444" y="2755392"/>
            <a:chExt cx="5598160" cy="780415"/>
          </a:xfrm>
        </p:grpSpPr>
        <p:sp>
          <p:nvSpPr>
            <p:cNvPr id="7" name="object 7"/>
            <p:cNvSpPr/>
            <p:nvPr/>
          </p:nvSpPr>
          <p:spPr>
            <a:xfrm>
              <a:off x="510540" y="2761488"/>
              <a:ext cx="5585460" cy="768350"/>
            </a:xfrm>
            <a:custGeom>
              <a:avLst/>
              <a:gdLst/>
              <a:ahLst/>
              <a:cxnLst/>
              <a:rect l="l" t="t" r="r" b="b"/>
              <a:pathLst>
                <a:path w="5585460" h="768350">
                  <a:moveTo>
                    <a:pt x="5457444" y="0"/>
                  </a:moveTo>
                  <a:lnTo>
                    <a:pt x="128016" y="0"/>
                  </a:ln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5"/>
                  </a:lnTo>
                  <a:lnTo>
                    <a:pt x="0" y="640079"/>
                  </a:lnTo>
                  <a:lnTo>
                    <a:pt x="10060" y="689909"/>
                  </a:lnTo>
                  <a:lnTo>
                    <a:pt x="37495" y="730600"/>
                  </a:lnTo>
                  <a:lnTo>
                    <a:pt x="78186" y="758035"/>
                  </a:lnTo>
                  <a:lnTo>
                    <a:pt x="128016" y="768095"/>
                  </a:lnTo>
                  <a:lnTo>
                    <a:pt x="5457444" y="768095"/>
                  </a:lnTo>
                  <a:lnTo>
                    <a:pt x="5507273" y="758035"/>
                  </a:lnTo>
                  <a:lnTo>
                    <a:pt x="5547964" y="730600"/>
                  </a:lnTo>
                  <a:lnTo>
                    <a:pt x="5575399" y="689909"/>
                  </a:lnTo>
                  <a:lnTo>
                    <a:pt x="5585460" y="640079"/>
                  </a:lnTo>
                  <a:lnTo>
                    <a:pt x="5585460" y="128015"/>
                  </a:lnTo>
                  <a:lnTo>
                    <a:pt x="5575399" y="78186"/>
                  </a:lnTo>
                  <a:lnTo>
                    <a:pt x="5547964" y="37495"/>
                  </a:lnTo>
                  <a:lnTo>
                    <a:pt x="5507273" y="10060"/>
                  </a:lnTo>
                  <a:lnTo>
                    <a:pt x="5457444" y="0"/>
                  </a:lnTo>
                  <a:close/>
                </a:path>
              </a:pathLst>
            </a:custGeom>
            <a:solidFill>
              <a:srgbClr val="88B0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0540" y="2761488"/>
              <a:ext cx="5585460" cy="768350"/>
            </a:xfrm>
            <a:custGeom>
              <a:avLst/>
              <a:gdLst/>
              <a:ahLst/>
              <a:cxnLst/>
              <a:rect l="l" t="t" r="r" b="b"/>
              <a:pathLst>
                <a:path w="5585460" h="768350">
                  <a:moveTo>
                    <a:pt x="0" y="128015"/>
                  </a:moveTo>
                  <a:lnTo>
                    <a:pt x="10060" y="78186"/>
                  </a:lnTo>
                  <a:lnTo>
                    <a:pt x="37495" y="37495"/>
                  </a:lnTo>
                  <a:lnTo>
                    <a:pt x="78186" y="10060"/>
                  </a:lnTo>
                  <a:lnTo>
                    <a:pt x="128016" y="0"/>
                  </a:lnTo>
                  <a:lnTo>
                    <a:pt x="5457444" y="0"/>
                  </a:lnTo>
                  <a:lnTo>
                    <a:pt x="5507273" y="10060"/>
                  </a:lnTo>
                  <a:lnTo>
                    <a:pt x="5547964" y="37495"/>
                  </a:lnTo>
                  <a:lnTo>
                    <a:pt x="5575399" y="78186"/>
                  </a:lnTo>
                  <a:lnTo>
                    <a:pt x="5585460" y="128015"/>
                  </a:lnTo>
                  <a:lnTo>
                    <a:pt x="5585460" y="640079"/>
                  </a:lnTo>
                  <a:lnTo>
                    <a:pt x="5575399" y="689909"/>
                  </a:lnTo>
                  <a:lnTo>
                    <a:pt x="5547964" y="730600"/>
                  </a:lnTo>
                  <a:lnTo>
                    <a:pt x="5507273" y="758035"/>
                  </a:lnTo>
                  <a:lnTo>
                    <a:pt x="5457444" y="768095"/>
                  </a:lnTo>
                  <a:lnTo>
                    <a:pt x="128016" y="768095"/>
                  </a:lnTo>
                  <a:lnTo>
                    <a:pt x="78186" y="758035"/>
                  </a:lnTo>
                  <a:lnTo>
                    <a:pt x="37495" y="730600"/>
                  </a:lnTo>
                  <a:lnTo>
                    <a:pt x="10060" y="689909"/>
                  </a:lnTo>
                  <a:lnTo>
                    <a:pt x="0" y="640079"/>
                  </a:lnTo>
                  <a:lnTo>
                    <a:pt x="0" y="1280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04444" y="3640835"/>
            <a:ext cx="5598160" cy="780415"/>
            <a:chOff x="504444" y="3640835"/>
            <a:chExt cx="5598160" cy="780415"/>
          </a:xfrm>
        </p:grpSpPr>
        <p:sp>
          <p:nvSpPr>
            <p:cNvPr id="10" name="object 10"/>
            <p:cNvSpPr/>
            <p:nvPr/>
          </p:nvSpPr>
          <p:spPr>
            <a:xfrm>
              <a:off x="510540" y="3646931"/>
              <a:ext cx="5585460" cy="768350"/>
            </a:xfrm>
            <a:custGeom>
              <a:avLst/>
              <a:gdLst/>
              <a:ahLst/>
              <a:cxnLst/>
              <a:rect l="l" t="t" r="r" b="b"/>
              <a:pathLst>
                <a:path w="5585460" h="768350">
                  <a:moveTo>
                    <a:pt x="5457444" y="0"/>
                  </a:moveTo>
                  <a:lnTo>
                    <a:pt x="128016" y="0"/>
                  </a:ln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6"/>
                  </a:lnTo>
                  <a:lnTo>
                    <a:pt x="0" y="640080"/>
                  </a:lnTo>
                  <a:lnTo>
                    <a:pt x="10060" y="689909"/>
                  </a:lnTo>
                  <a:lnTo>
                    <a:pt x="37495" y="730600"/>
                  </a:lnTo>
                  <a:lnTo>
                    <a:pt x="78186" y="758035"/>
                  </a:lnTo>
                  <a:lnTo>
                    <a:pt x="128016" y="768096"/>
                  </a:lnTo>
                  <a:lnTo>
                    <a:pt x="5457444" y="768096"/>
                  </a:lnTo>
                  <a:lnTo>
                    <a:pt x="5507273" y="758035"/>
                  </a:lnTo>
                  <a:lnTo>
                    <a:pt x="5547964" y="730600"/>
                  </a:lnTo>
                  <a:lnTo>
                    <a:pt x="5575399" y="689909"/>
                  </a:lnTo>
                  <a:lnTo>
                    <a:pt x="5585460" y="640080"/>
                  </a:lnTo>
                  <a:lnTo>
                    <a:pt x="5585460" y="128016"/>
                  </a:lnTo>
                  <a:lnTo>
                    <a:pt x="5575399" y="78186"/>
                  </a:lnTo>
                  <a:lnTo>
                    <a:pt x="5547964" y="37495"/>
                  </a:lnTo>
                  <a:lnTo>
                    <a:pt x="5507273" y="10060"/>
                  </a:lnTo>
                  <a:lnTo>
                    <a:pt x="5457444" y="0"/>
                  </a:lnTo>
                  <a:close/>
                </a:path>
              </a:pathLst>
            </a:custGeom>
            <a:solidFill>
              <a:srgbClr val="6CC7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0540" y="3646931"/>
              <a:ext cx="5585460" cy="768350"/>
            </a:xfrm>
            <a:custGeom>
              <a:avLst/>
              <a:gdLst/>
              <a:ahLst/>
              <a:cxnLst/>
              <a:rect l="l" t="t" r="r" b="b"/>
              <a:pathLst>
                <a:path w="5585460" h="768350">
                  <a:moveTo>
                    <a:pt x="0" y="128016"/>
                  </a:moveTo>
                  <a:lnTo>
                    <a:pt x="10060" y="78186"/>
                  </a:lnTo>
                  <a:lnTo>
                    <a:pt x="37495" y="37495"/>
                  </a:lnTo>
                  <a:lnTo>
                    <a:pt x="78186" y="10060"/>
                  </a:lnTo>
                  <a:lnTo>
                    <a:pt x="128016" y="0"/>
                  </a:lnTo>
                  <a:lnTo>
                    <a:pt x="5457444" y="0"/>
                  </a:lnTo>
                  <a:lnTo>
                    <a:pt x="5507273" y="10060"/>
                  </a:lnTo>
                  <a:lnTo>
                    <a:pt x="5547964" y="37495"/>
                  </a:lnTo>
                  <a:lnTo>
                    <a:pt x="5575399" y="78186"/>
                  </a:lnTo>
                  <a:lnTo>
                    <a:pt x="5585460" y="128016"/>
                  </a:lnTo>
                  <a:lnTo>
                    <a:pt x="5585460" y="640080"/>
                  </a:lnTo>
                  <a:lnTo>
                    <a:pt x="5575399" y="689909"/>
                  </a:lnTo>
                  <a:lnTo>
                    <a:pt x="5547964" y="730600"/>
                  </a:lnTo>
                  <a:lnTo>
                    <a:pt x="5507273" y="758035"/>
                  </a:lnTo>
                  <a:lnTo>
                    <a:pt x="5457444" y="768096"/>
                  </a:lnTo>
                  <a:lnTo>
                    <a:pt x="128016" y="768096"/>
                  </a:lnTo>
                  <a:lnTo>
                    <a:pt x="78186" y="758035"/>
                  </a:lnTo>
                  <a:lnTo>
                    <a:pt x="37495" y="730600"/>
                  </a:lnTo>
                  <a:lnTo>
                    <a:pt x="10060" y="689909"/>
                  </a:lnTo>
                  <a:lnTo>
                    <a:pt x="0" y="640080"/>
                  </a:lnTo>
                  <a:lnTo>
                    <a:pt x="0" y="1280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04444" y="4526279"/>
            <a:ext cx="5598160" cy="780415"/>
            <a:chOff x="504444" y="4526279"/>
            <a:chExt cx="5598160" cy="780415"/>
          </a:xfrm>
        </p:grpSpPr>
        <p:sp>
          <p:nvSpPr>
            <p:cNvPr id="13" name="object 13"/>
            <p:cNvSpPr/>
            <p:nvPr/>
          </p:nvSpPr>
          <p:spPr>
            <a:xfrm>
              <a:off x="510540" y="4532375"/>
              <a:ext cx="5585460" cy="768350"/>
            </a:xfrm>
            <a:custGeom>
              <a:avLst/>
              <a:gdLst/>
              <a:ahLst/>
              <a:cxnLst/>
              <a:rect l="l" t="t" r="r" b="b"/>
              <a:pathLst>
                <a:path w="5585460" h="768350">
                  <a:moveTo>
                    <a:pt x="5457444" y="0"/>
                  </a:moveTo>
                  <a:lnTo>
                    <a:pt x="128016" y="0"/>
                  </a:ln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6"/>
                  </a:lnTo>
                  <a:lnTo>
                    <a:pt x="0" y="640080"/>
                  </a:lnTo>
                  <a:lnTo>
                    <a:pt x="10060" y="689909"/>
                  </a:lnTo>
                  <a:lnTo>
                    <a:pt x="37495" y="730600"/>
                  </a:lnTo>
                  <a:lnTo>
                    <a:pt x="78186" y="758035"/>
                  </a:lnTo>
                  <a:lnTo>
                    <a:pt x="128016" y="768096"/>
                  </a:lnTo>
                  <a:lnTo>
                    <a:pt x="5457444" y="768096"/>
                  </a:lnTo>
                  <a:lnTo>
                    <a:pt x="5507273" y="758035"/>
                  </a:lnTo>
                  <a:lnTo>
                    <a:pt x="5547964" y="730600"/>
                  </a:lnTo>
                  <a:lnTo>
                    <a:pt x="5575399" y="689909"/>
                  </a:lnTo>
                  <a:lnTo>
                    <a:pt x="5585460" y="640080"/>
                  </a:lnTo>
                  <a:lnTo>
                    <a:pt x="5585460" y="128016"/>
                  </a:lnTo>
                  <a:lnTo>
                    <a:pt x="5575399" y="78186"/>
                  </a:lnTo>
                  <a:lnTo>
                    <a:pt x="5547964" y="37495"/>
                  </a:lnTo>
                  <a:lnTo>
                    <a:pt x="5507273" y="10060"/>
                  </a:lnTo>
                  <a:lnTo>
                    <a:pt x="5457444" y="0"/>
                  </a:lnTo>
                  <a:close/>
                </a:path>
              </a:pathLst>
            </a:custGeom>
            <a:solidFill>
              <a:srgbClr val="5EDE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0540" y="4532375"/>
              <a:ext cx="5585460" cy="768350"/>
            </a:xfrm>
            <a:custGeom>
              <a:avLst/>
              <a:gdLst/>
              <a:ahLst/>
              <a:cxnLst/>
              <a:rect l="l" t="t" r="r" b="b"/>
              <a:pathLst>
                <a:path w="5585460" h="768350">
                  <a:moveTo>
                    <a:pt x="0" y="128016"/>
                  </a:moveTo>
                  <a:lnTo>
                    <a:pt x="10060" y="78186"/>
                  </a:lnTo>
                  <a:lnTo>
                    <a:pt x="37495" y="37495"/>
                  </a:lnTo>
                  <a:lnTo>
                    <a:pt x="78186" y="10060"/>
                  </a:lnTo>
                  <a:lnTo>
                    <a:pt x="128016" y="0"/>
                  </a:lnTo>
                  <a:lnTo>
                    <a:pt x="5457444" y="0"/>
                  </a:lnTo>
                  <a:lnTo>
                    <a:pt x="5507273" y="10060"/>
                  </a:lnTo>
                  <a:lnTo>
                    <a:pt x="5547964" y="37495"/>
                  </a:lnTo>
                  <a:lnTo>
                    <a:pt x="5575399" y="78186"/>
                  </a:lnTo>
                  <a:lnTo>
                    <a:pt x="5585460" y="128016"/>
                  </a:lnTo>
                  <a:lnTo>
                    <a:pt x="5585460" y="640080"/>
                  </a:lnTo>
                  <a:lnTo>
                    <a:pt x="5575399" y="689909"/>
                  </a:lnTo>
                  <a:lnTo>
                    <a:pt x="5547964" y="730600"/>
                  </a:lnTo>
                  <a:lnTo>
                    <a:pt x="5507273" y="758035"/>
                  </a:lnTo>
                  <a:lnTo>
                    <a:pt x="5457444" y="768096"/>
                  </a:lnTo>
                  <a:lnTo>
                    <a:pt x="128016" y="768096"/>
                  </a:lnTo>
                  <a:lnTo>
                    <a:pt x="78186" y="758035"/>
                  </a:lnTo>
                  <a:lnTo>
                    <a:pt x="37495" y="730600"/>
                  </a:lnTo>
                  <a:lnTo>
                    <a:pt x="10060" y="689909"/>
                  </a:lnTo>
                  <a:lnTo>
                    <a:pt x="0" y="640080"/>
                  </a:lnTo>
                  <a:lnTo>
                    <a:pt x="0" y="1280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504444" y="5411723"/>
            <a:ext cx="5598160" cy="780415"/>
            <a:chOff x="504444" y="5411723"/>
            <a:chExt cx="5598160" cy="780415"/>
          </a:xfrm>
        </p:grpSpPr>
        <p:sp>
          <p:nvSpPr>
            <p:cNvPr id="16" name="object 16"/>
            <p:cNvSpPr/>
            <p:nvPr/>
          </p:nvSpPr>
          <p:spPr>
            <a:xfrm>
              <a:off x="510540" y="5417819"/>
              <a:ext cx="5585460" cy="768350"/>
            </a:xfrm>
            <a:custGeom>
              <a:avLst/>
              <a:gdLst/>
              <a:ahLst/>
              <a:cxnLst/>
              <a:rect l="l" t="t" r="r" b="b"/>
              <a:pathLst>
                <a:path w="5585460" h="768350">
                  <a:moveTo>
                    <a:pt x="5457444" y="0"/>
                  </a:moveTo>
                  <a:lnTo>
                    <a:pt x="128016" y="0"/>
                  </a:ln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5"/>
                  </a:lnTo>
                  <a:lnTo>
                    <a:pt x="0" y="640079"/>
                  </a:lnTo>
                  <a:lnTo>
                    <a:pt x="10060" y="689909"/>
                  </a:lnTo>
                  <a:lnTo>
                    <a:pt x="37495" y="730600"/>
                  </a:lnTo>
                  <a:lnTo>
                    <a:pt x="78186" y="758035"/>
                  </a:lnTo>
                  <a:lnTo>
                    <a:pt x="128016" y="768095"/>
                  </a:lnTo>
                  <a:lnTo>
                    <a:pt x="5457444" y="768095"/>
                  </a:lnTo>
                  <a:lnTo>
                    <a:pt x="5507273" y="758035"/>
                  </a:lnTo>
                  <a:lnTo>
                    <a:pt x="5547964" y="730600"/>
                  </a:lnTo>
                  <a:lnTo>
                    <a:pt x="5575399" y="689909"/>
                  </a:lnTo>
                  <a:lnTo>
                    <a:pt x="5585460" y="640079"/>
                  </a:lnTo>
                  <a:lnTo>
                    <a:pt x="5585460" y="128015"/>
                  </a:lnTo>
                  <a:lnTo>
                    <a:pt x="5575399" y="78186"/>
                  </a:lnTo>
                  <a:lnTo>
                    <a:pt x="5547964" y="37495"/>
                  </a:lnTo>
                  <a:lnTo>
                    <a:pt x="5507273" y="10060"/>
                  </a:lnTo>
                  <a:lnTo>
                    <a:pt x="5457444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0540" y="5417819"/>
              <a:ext cx="5585460" cy="768350"/>
            </a:xfrm>
            <a:custGeom>
              <a:avLst/>
              <a:gdLst/>
              <a:ahLst/>
              <a:cxnLst/>
              <a:rect l="l" t="t" r="r" b="b"/>
              <a:pathLst>
                <a:path w="5585460" h="768350">
                  <a:moveTo>
                    <a:pt x="0" y="128015"/>
                  </a:moveTo>
                  <a:lnTo>
                    <a:pt x="10060" y="78186"/>
                  </a:lnTo>
                  <a:lnTo>
                    <a:pt x="37495" y="37495"/>
                  </a:lnTo>
                  <a:lnTo>
                    <a:pt x="78186" y="10060"/>
                  </a:lnTo>
                  <a:lnTo>
                    <a:pt x="128016" y="0"/>
                  </a:lnTo>
                  <a:lnTo>
                    <a:pt x="5457444" y="0"/>
                  </a:lnTo>
                  <a:lnTo>
                    <a:pt x="5507273" y="10060"/>
                  </a:lnTo>
                  <a:lnTo>
                    <a:pt x="5547964" y="37495"/>
                  </a:lnTo>
                  <a:lnTo>
                    <a:pt x="5575399" y="78186"/>
                  </a:lnTo>
                  <a:lnTo>
                    <a:pt x="5585460" y="128015"/>
                  </a:lnTo>
                  <a:lnTo>
                    <a:pt x="5585460" y="640079"/>
                  </a:lnTo>
                  <a:lnTo>
                    <a:pt x="5575399" y="689909"/>
                  </a:lnTo>
                  <a:lnTo>
                    <a:pt x="5547964" y="730600"/>
                  </a:lnTo>
                  <a:lnTo>
                    <a:pt x="5507273" y="758035"/>
                  </a:lnTo>
                  <a:lnTo>
                    <a:pt x="5457444" y="768095"/>
                  </a:lnTo>
                  <a:lnTo>
                    <a:pt x="128016" y="768095"/>
                  </a:lnTo>
                  <a:lnTo>
                    <a:pt x="78186" y="758035"/>
                  </a:lnTo>
                  <a:lnTo>
                    <a:pt x="37495" y="730600"/>
                  </a:lnTo>
                  <a:lnTo>
                    <a:pt x="10060" y="689909"/>
                  </a:lnTo>
                  <a:lnTo>
                    <a:pt x="0" y="640079"/>
                  </a:lnTo>
                  <a:lnTo>
                    <a:pt x="0" y="1280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76304" y="1237005"/>
            <a:ext cx="5248910" cy="470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Advantages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ADO.NET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5">
                <a:solidFill>
                  <a:srgbClr val="585858"/>
                </a:solidFill>
                <a:latin typeface="Georgia"/>
                <a:cs typeface="Georgia"/>
              </a:rPr>
              <a:t>are: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Georgia"/>
              <a:cs typeface="Georgia"/>
            </a:endParaRPr>
          </a:p>
          <a:p>
            <a:pPr marL="14732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Single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Object-oriented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API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400">
              <a:latin typeface="Georgia"/>
              <a:cs typeface="Georgia"/>
            </a:endParaRPr>
          </a:p>
          <a:p>
            <a:pPr marL="147320">
              <a:lnSpc>
                <a:spcPct val="100000"/>
              </a:lnSpc>
              <a:spcBef>
                <a:spcPts val="2000"/>
              </a:spcBef>
            </a:pP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Managed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Code</a:t>
            </a:r>
            <a:endParaRPr sz="2000">
              <a:latin typeface="Georgia"/>
              <a:cs typeface="Georgia"/>
            </a:endParaRPr>
          </a:p>
          <a:p>
            <a:pPr marL="147320" marR="5080">
              <a:lnSpc>
                <a:spcPct val="290500"/>
              </a:lnSpc>
            </a:pP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Extensible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Markup Language </a:t>
            </a:r>
            <a:r>
              <a:rPr dirty="0" sz="2000" spc="-40">
                <a:solidFill>
                  <a:srgbClr val="585858"/>
                </a:solidFill>
                <a:latin typeface="Georgia"/>
                <a:cs typeface="Georgia"/>
              </a:rPr>
              <a:t>(XML)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Support 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Visual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Data</a:t>
            </a:r>
            <a:r>
              <a:rPr dirty="0" sz="2000" spc="-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Components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400">
              <a:latin typeface="Georgia"/>
              <a:cs typeface="Georgia"/>
            </a:endParaRPr>
          </a:p>
          <a:p>
            <a:pPr marL="147320">
              <a:lnSpc>
                <a:spcPct val="100000"/>
              </a:lnSpc>
              <a:spcBef>
                <a:spcPts val="1845"/>
              </a:spcBef>
            </a:pP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Performance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 Scalability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06311" y="3336035"/>
            <a:ext cx="5600699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1790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00"/>
              <a:t>Overview </a:t>
            </a:r>
            <a:r>
              <a:rPr dirty="0" sz="3200" spc="25"/>
              <a:t>of </a:t>
            </a:r>
            <a:r>
              <a:rPr dirty="0" sz="3200" spc="75"/>
              <a:t>ADO.NET</a:t>
            </a:r>
            <a:r>
              <a:rPr dirty="0" sz="3200" spc="-130"/>
              <a:t> </a:t>
            </a:r>
            <a:r>
              <a:rPr dirty="0" sz="3200" spc="-145"/>
              <a:t>(3-3)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88976" y="1307591"/>
            <a:ext cx="5798820" cy="3789045"/>
            <a:chOff x="188976" y="1307591"/>
            <a:chExt cx="5798820" cy="3789045"/>
          </a:xfrm>
        </p:grpSpPr>
        <p:sp>
          <p:nvSpPr>
            <p:cNvPr id="4" name="object 4"/>
            <p:cNvSpPr/>
            <p:nvPr/>
          </p:nvSpPr>
          <p:spPr>
            <a:xfrm>
              <a:off x="188976" y="1307591"/>
              <a:ext cx="5798807" cy="37886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15028" y="3322319"/>
              <a:ext cx="883919" cy="422909"/>
            </a:xfrm>
            <a:custGeom>
              <a:avLst/>
              <a:gdLst/>
              <a:ahLst/>
              <a:cxnLst/>
              <a:rect l="l" t="t" r="r" b="b"/>
              <a:pathLst>
                <a:path w="883920" h="422910">
                  <a:moveTo>
                    <a:pt x="0" y="422909"/>
                  </a:moveTo>
                  <a:lnTo>
                    <a:pt x="883920" y="422909"/>
                  </a:lnTo>
                  <a:lnTo>
                    <a:pt x="883920" y="0"/>
                  </a:lnTo>
                  <a:lnTo>
                    <a:pt x="0" y="0"/>
                  </a:lnTo>
                  <a:lnTo>
                    <a:pt x="0" y="4229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964942" y="3745229"/>
            <a:ext cx="2359660" cy="919480"/>
          </a:xfrm>
          <a:prstGeom prst="rect">
            <a:avLst/>
          </a:prstGeom>
          <a:solidFill>
            <a:srgbClr val="EE791F"/>
          </a:solidFill>
          <a:ln w="38100">
            <a:solidFill>
              <a:srgbClr val="0F5C5F"/>
            </a:solidFill>
          </a:ln>
        </p:spPr>
        <p:txBody>
          <a:bodyPr wrap="square" lIns="0" tIns="166370" rIns="0" bIns="0" rtlCol="0" vert="horz">
            <a:spAutoFit/>
          </a:bodyPr>
          <a:lstStyle/>
          <a:p>
            <a:pPr marL="643890" marR="182245" indent="-457200">
              <a:lnSpc>
                <a:spcPts val="2160"/>
              </a:lnSpc>
              <a:spcBef>
                <a:spcPts val="1310"/>
              </a:spcBef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SqlConnection 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object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58790" y="3745229"/>
            <a:ext cx="2359660" cy="919480"/>
          </a:xfrm>
          <a:prstGeom prst="rect">
            <a:avLst/>
          </a:prstGeom>
          <a:solidFill>
            <a:srgbClr val="7D3B08"/>
          </a:solidFill>
          <a:ln w="38100">
            <a:solidFill>
              <a:srgbClr val="0F5C5F"/>
            </a:solidFill>
          </a:ln>
        </p:spPr>
        <p:txBody>
          <a:bodyPr wrap="square" lIns="0" tIns="166370" rIns="0" bIns="0" rtlCol="0" vert="horz">
            <a:spAutoFit/>
          </a:bodyPr>
          <a:lstStyle/>
          <a:p>
            <a:pPr marL="720725" marR="410845" indent="-305435">
              <a:lnSpc>
                <a:spcPts val="2160"/>
              </a:lnSpc>
              <a:spcBef>
                <a:spcPts val="1310"/>
              </a:spcBef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SqlCommand 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object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5290" y="3745229"/>
            <a:ext cx="2357755" cy="919480"/>
          </a:xfrm>
          <a:prstGeom prst="rect">
            <a:avLst/>
          </a:prstGeom>
          <a:solidFill>
            <a:srgbClr val="959790"/>
          </a:solidFill>
          <a:ln w="38100">
            <a:solidFill>
              <a:srgbClr val="0F5C5F"/>
            </a:solidFill>
          </a:ln>
        </p:spPr>
        <p:txBody>
          <a:bodyPr wrap="square" lIns="0" tIns="166370" rIns="0" bIns="0" rtlCol="0" vert="horz">
            <a:spAutoFit/>
          </a:bodyPr>
          <a:lstStyle/>
          <a:p>
            <a:pPr marL="720090" marR="180975" indent="-534035">
              <a:lnSpc>
                <a:spcPts val="2160"/>
              </a:lnSpc>
              <a:spcBef>
                <a:spcPts val="1310"/>
              </a:spcBef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SqlDataReader 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object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4517" y="4818126"/>
            <a:ext cx="2357755" cy="919480"/>
          </a:xfrm>
          <a:prstGeom prst="rect">
            <a:avLst/>
          </a:prstGeom>
          <a:solidFill>
            <a:srgbClr val="50B4F1"/>
          </a:solidFill>
          <a:ln w="38100">
            <a:solidFill>
              <a:srgbClr val="0F5C5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DataSet</a:t>
            </a:r>
            <a:r>
              <a:rPr dirty="0" sz="20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object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8366" y="4818126"/>
            <a:ext cx="2357755" cy="919480"/>
          </a:xfrm>
          <a:prstGeom prst="rect">
            <a:avLst/>
          </a:prstGeom>
          <a:solidFill>
            <a:srgbClr val="C05A39"/>
          </a:solidFill>
          <a:ln w="38100">
            <a:solidFill>
              <a:srgbClr val="0F5C5F"/>
            </a:solidFill>
          </a:ln>
        </p:spPr>
        <p:txBody>
          <a:bodyPr wrap="square" lIns="0" tIns="165735" rIns="0" bIns="0" rtlCol="0" vert="horz">
            <a:spAutoFit/>
          </a:bodyPr>
          <a:lstStyle/>
          <a:p>
            <a:pPr marL="720090" marR="105410" indent="-609600">
              <a:lnSpc>
                <a:spcPts val="2160"/>
              </a:lnSpc>
              <a:spcBef>
                <a:spcPts val="1305"/>
              </a:spcBef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SqlDataAdapter 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object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5321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"/>
              <a:t>Connecting </a:t>
            </a:r>
            <a:r>
              <a:rPr dirty="0" sz="3200" spc="-25"/>
              <a:t>to </a:t>
            </a:r>
            <a:r>
              <a:rPr dirty="0" sz="3200" spc="-15"/>
              <a:t>a </a:t>
            </a:r>
            <a:r>
              <a:rPr dirty="0" sz="3200" spc="-10"/>
              <a:t>Database</a:t>
            </a:r>
            <a:r>
              <a:rPr dirty="0" sz="3200" spc="105"/>
              <a:t> </a:t>
            </a:r>
            <a:r>
              <a:rPr dirty="0" sz="3200" spc="-75"/>
              <a:t>(1-6)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491739" y="1581911"/>
            <a:ext cx="7955254" cy="3389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5321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"/>
              <a:t>Connecting </a:t>
            </a:r>
            <a:r>
              <a:rPr dirty="0" sz="3200" spc="-25"/>
              <a:t>to </a:t>
            </a:r>
            <a:r>
              <a:rPr dirty="0" sz="3200" spc="-15"/>
              <a:t>a </a:t>
            </a:r>
            <a:r>
              <a:rPr dirty="0" sz="3200" spc="-10"/>
              <a:t>Database</a:t>
            </a:r>
            <a:r>
              <a:rPr dirty="0" sz="3200" spc="120"/>
              <a:t> </a:t>
            </a:r>
            <a:r>
              <a:rPr dirty="0" sz="3200" spc="-160"/>
              <a:t>(2-6)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93304" y="1772119"/>
            <a:ext cx="10953115" cy="935355"/>
          </a:xfrm>
          <a:custGeom>
            <a:avLst/>
            <a:gdLst/>
            <a:ahLst/>
            <a:cxnLst/>
            <a:rect l="l" t="t" r="r" b="b"/>
            <a:pathLst>
              <a:path w="10953115" h="935355">
                <a:moveTo>
                  <a:pt x="3538321" y="0"/>
                </a:moveTo>
                <a:lnTo>
                  <a:pt x="0" y="0"/>
                </a:lnTo>
                <a:lnTo>
                  <a:pt x="0" y="935355"/>
                </a:lnTo>
                <a:lnTo>
                  <a:pt x="3538321" y="935355"/>
                </a:lnTo>
                <a:lnTo>
                  <a:pt x="3538321" y="0"/>
                </a:lnTo>
                <a:close/>
              </a:path>
              <a:path w="10953115" h="935355">
                <a:moveTo>
                  <a:pt x="10952925" y="0"/>
                </a:moveTo>
                <a:lnTo>
                  <a:pt x="3538334" y="0"/>
                </a:lnTo>
                <a:lnTo>
                  <a:pt x="3538334" y="935355"/>
                </a:lnTo>
                <a:lnTo>
                  <a:pt x="10952925" y="935355"/>
                </a:lnTo>
                <a:lnTo>
                  <a:pt x="10952925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3304" y="3098825"/>
            <a:ext cx="10953115" cy="863600"/>
          </a:xfrm>
          <a:custGeom>
            <a:avLst/>
            <a:gdLst/>
            <a:ahLst/>
            <a:cxnLst/>
            <a:rect l="l" t="t" r="r" b="b"/>
            <a:pathLst>
              <a:path w="10953115" h="863600">
                <a:moveTo>
                  <a:pt x="3538321" y="0"/>
                </a:moveTo>
                <a:lnTo>
                  <a:pt x="0" y="0"/>
                </a:lnTo>
                <a:lnTo>
                  <a:pt x="0" y="863295"/>
                </a:lnTo>
                <a:lnTo>
                  <a:pt x="3538321" y="863295"/>
                </a:lnTo>
                <a:lnTo>
                  <a:pt x="3538321" y="0"/>
                </a:lnTo>
                <a:close/>
              </a:path>
              <a:path w="10953115" h="863600">
                <a:moveTo>
                  <a:pt x="10952925" y="0"/>
                </a:moveTo>
                <a:lnTo>
                  <a:pt x="3538334" y="0"/>
                </a:lnTo>
                <a:lnTo>
                  <a:pt x="3538334" y="863295"/>
                </a:lnTo>
                <a:lnTo>
                  <a:pt x="10952925" y="863295"/>
                </a:lnTo>
                <a:lnTo>
                  <a:pt x="10952925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3304" y="4425200"/>
            <a:ext cx="10953115" cy="463550"/>
          </a:xfrm>
          <a:custGeom>
            <a:avLst/>
            <a:gdLst/>
            <a:ahLst/>
            <a:cxnLst/>
            <a:rect l="l" t="t" r="r" b="b"/>
            <a:pathLst>
              <a:path w="10953115" h="463550">
                <a:moveTo>
                  <a:pt x="3538321" y="0"/>
                </a:moveTo>
                <a:lnTo>
                  <a:pt x="0" y="0"/>
                </a:lnTo>
                <a:lnTo>
                  <a:pt x="0" y="463080"/>
                </a:lnTo>
                <a:lnTo>
                  <a:pt x="3538321" y="463080"/>
                </a:lnTo>
                <a:lnTo>
                  <a:pt x="3538321" y="0"/>
                </a:lnTo>
                <a:close/>
              </a:path>
              <a:path w="10953115" h="463550">
                <a:moveTo>
                  <a:pt x="10952925" y="0"/>
                </a:moveTo>
                <a:lnTo>
                  <a:pt x="3538334" y="0"/>
                </a:lnTo>
                <a:lnTo>
                  <a:pt x="3538334" y="463080"/>
                </a:lnTo>
                <a:lnTo>
                  <a:pt x="10952925" y="463080"/>
                </a:lnTo>
                <a:lnTo>
                  <a:pt x="10952925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86953" y="1261389"/>
            <a:ext cx="10965815" cy="3926840"/>
            <a:chOff x="1086953" y="1261389"/>
            <a:chExt cx="10965815" cy="3926840"/>
          </a:xfrm>
        </p:grpSpPr>
        <p:sp>
          <p:nvSpPr>
            <p:cNvPr id="7" name="object 7"/>
            <p:cNvSpPr/>
            <p:nvPr/>
          </p:nvSpPr>
          <p:spPr>
            <a:xfrm>
              <a:off x="1093304" y="1267739"/>
              <a:ext cx="10953115" cy="504825"/>
            </a:xfrm>
            <a:custGeom>
              <a:avLst/>
              <a:gdLst/>
              <a:ahLst/>
              <a:cxnLst/>
              <a:rect l="l" t="t" r="r" b="b"/>
              <a:pathLst>
                <a:path w="10953115" h="504825">
                  <a:moveTo>
                    <a:pt x="3538321" y="0"/>
                  </a:moveTo>
                  <a:lnTo>
                    <a:pt x="0" y="0"/>
                  </a:lnTo>
                  <a:lnTo>
                    <a:pt x="0" y="504393"/>
                  </a:lnTo>
                  <a:lnTo>
                    <a:pt x="3538321" y="504393"/>
                  </a:lnTo>
                  <a:lnTo>
                    <a:pt x="3538321" y="0"/>
                  </a:lnTo>
                  <a:close/>
                </a:path>
                <a:path w="10953115" h="504825">
                  <a:moveTo>
                    <a:pt x="10952925" y="0"/>
                  </a:moveTo>
                  <a:lnTo>
                    <a:pt x="3538334" y="0"/>
                  </a:lnTo>
                  <a:lnTo>
                    <a:pt x="3538334" y="504393"/>
                  </a:lnTo>
                  <a:lnTo>
                    <a:pt x="10952925" y="504393"/>
                  </a:lnTo>
                  <a:lnTo>
                    <a:pt x="10952925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6953" y="1772119"/>
              <a:ext cx="10965815" cy="0"/>
            </a:xfrm>
            <a:custGeom>
              <a:avLst/>
              <a:gdLst/>
              <a:ahLst/>
              <a:cxnLst/>
              <a:rect l="l" t="t" r="r" b="b"/>
              <a:pathLst>
                <a:path w="10965815" h="0">
                  <a:moveTo>
                    <a:pt x="0" y="0"/>
                  </a:moveTo>
                  <a:lnTo>
                    <a:pt x="1096562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3304" y="2707474"/>
              <a:ext cx="10953115" cy="391795"/>
            </a:xfrm>
            <a:custGeom>
              <a:avLst/>
              <a:gdLst/>
              <a:ahLst/>
              <a:cxnLst/>
              <a:rect l="l" t="t" r="r" b="b"/>
              <a:pathLst>
                <a:path w="10953115" h="391794">
                  <a:moveTo>
                    <a:pt x="3538321" y="0"/>
                  </a:moveTo>
                  <a:lnTo>
                    <a:pt x="0" y="0"/>
                  </a:lnTo>
                  <a:lnTo>
                    <a:pt x="0" y="391350"/>
                  </a:lnTo>
                  <a:lnTo>
                    <a:pt x="3538321" y="391350"/>
                  </a:lnTo>
                  <a:lnTo>
                    <a:pt x="3538321" y="0"/>
                  </a:lnTo>
                  <a:close/>
                </a:path>
                <a:path w="10953115" h="391794">
                  <a:moveTo>
                    <a:pt x="10952925" y="0"/>
                  </a:moveTo>
                  <a:lnTo>
                    <a:pt x="3538334" y="0"/>
                  </a:lnTo>
                  <a:lnTo>
                    <a:pt x="3538334" y="391350"/>
                  </a:lnTo>
                  <a:lnTo>
                    <a:pt x="10952925" y="391350"/>
                  </a:lnTo>
                  <a:lnTo>
                    <a:pt x="10952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6953" y="2707474"/>
              <a:ext cx="10965815" cy="0"/>
            </a:xfrm>
            <a:custGeom>
              <a:avLst/>
              <a:gdLst/>
              <a:ahLst/>
              <a:cxnLst/>
              <a:rect l="l" t="t" r="r" b="b"/>
              <a:pathLst>
                <a:path w="10965815" h="0">
                  <a:moveTo>
                    <a:pt x="0" y="0"/>
                  </a:moveTo>
                  <a:lnTo>
                    <a:pt x="1096562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86953" y="3098825"/>
              <a:ext cx="10965815" cy="0"/>
            </a:xfrm>
            <a:custGeom>
              <a:avLst/>
              <a:gdLst/>
              <a:ahLst/>
              <a:cxnLst/>
              <a:rect l="l" t="t" r="r" b="b"/>
              <a:pathLst>
                <a:path w="10965815" h="0">
                  <a:moveTo>
                    <a:pt x="0" y="0"/>
                  </a:moveTo>
                  <a:lnTo>
                    <a:pt x="1096562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93304" y="3962120"/>
              <a:ext cx="10953115" cy="463550"/>
            </a:xfrm>
            <a:custGeom>
              <a:avLst/>
              <a:gdLst/>
              <a:ahLst/>
              <a:cxnLst/>
              <a:rect l="l" t="t" r="r" b="b"/>
              <a:pathLst>
                <a:path w="10953115" h="463550">
                  <a:moveTo>
                    <a:pt x="3538321" y="0"/>
                  </a:moveTo>
                  <a:lnTo>
                    <a:pt x="0" y="0"/>
                  </a:lnTo>
                  <a:lnTo>
                    <a:pt x="0" y="463080"/>
                  </a:lnTo>
                  <a:lnTo>
                    <a:pt x="3538321" y="463080"/>
                  </a:lnTo>
                  <a:lnTo>
                    <a:pt x="3538321" y="0"/>
                  </a:lnTo>
                  <a:close/>
                </a:path>
                <a:path w="10953115" h="463550">
                  <a:moveTo>
                    <a:pt x="10952925" y="0"/>
                  </a:moveTo>
                  <a:lnTo>
                    <a:pt x="3538334" y="0"/>
                  </a:lnTo>
                  <a:lnTo>
                    <a:pt x="3538334" y="463080"/>
                  </a:lnTo>
                  <a:lnTo>
                    <a:pt x="10952925" y="463080"/>
                  </a:lnTo>
                  <a:lnTo>
                    <a:pt x="10952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6953" y="3962120"/>
              <a:ext cx="10965815" cy="0"/>
            </a:xfrm>
            <a:custGeom>
              <a:avLst/>
              <a:gdLst/>
              <a:ahLst/>
              <a:cxnLst/>
              <a:rect l="l" t="t" r="r" b="b"/>
              <a:pathLst>
                <a:path w="10965815" h="0">
                  <a:moveTo>
                    <a:pt x="0" y="0"/>
                  </a:moveTo>
                  <a:lnTo>
                    <a:pt x="1096562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86953" y="4425200"/>
              <a:ext cx="10965815" cy="0"/>
            </a:xfrm>
            <a:custGeom>
              <a:avLst/>
              <a:gdLst/>
              <a:ahLst/>
              <a:cxnLst/>
              <a:rect l="l" t="t" r="r" b="b"/>
              <a:pathLst>
                <a:path w="10965815" h="0">
                  <a:moveTo>
                    <a:pt x="0" y="0"/>
                  </a:moveTo>
                  <a:lnTo>
                    <a:pt x="1096562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93304" y="4888293"/>
              <a:ext cx="10953115" cy="294005"/>
            </a:xfrm>
            <a:custGeom>
              <a:avLst/>
              <a:gdLst/>
              <a:ahLst/>
              <a:cxnLst/>
              <a:rect l="l" t="t" r="r" b="b"/>
              <a:pathLst>
                <a:path w="10953115" h="294004">
                  <a:moveTo>
                    <a:pt x="10952924" y="0"/>
                  </a:moveTo>
                  <a:lnTo>
                    <a:pt x="0" y="0"/>
                  </a:lnTo>
                  <a:lnTo>
                    <a:pt x="0" y="293497"/>
                  </a:lnTo>
                  <a:lnTo>
                    <a:pt x="10952924" y="293497"/>
                  </a:lnTo>
                  <a:lnTo>
                    <a:pt x="10952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86953" y="4881943"/>
              <a:ext cx="10965815" cy="12700"/>
            </a:xfrm>
            <a:custGeom>
              <a:avLst/>
              <a:gdLst/>
              <a:ahLst/>
              <a:cxnLst/>
              <a:rect l="l" t="t" r="r" b="b"/>
              <a:pathLst>
                <a:path w="10965815" h="12700">
                  <a:moveTo>
                    <a:pt x="0" y="12700"/>
                  </a:moveTo>
                  <a:lnTo>
                    <a:pt x="10965624" y="12700"/>
                  </a:lnTo>
                  <a:lnTo>
                    <a:pt x="1096562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93303" y="1261389"/>
              <a:ext cx="0" cy="3926840"/>
            </a:xfrm>
            <a:custGeom>
              <a:avLst/>
              <a:gdLst/>
              <a:ahLst/>
              <a:cxnLst/>
              <a:rect l="l" t="t" r="r" b="b"/>
              <a:pathLst>
                <a:path w="0" h="3926840">
                  <a:moveTo>
                    <a:pt x="0" y="0"/>
                  </a:moveTo>
                  <a:lnTo>
                    <a:pt x="0" y="3926738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046229" y="1261389"/>
              <a:ext cx="0" cy="3926840"/>
            </a:xfrm>
            <a:custGeom>
              <a:avLst/>
              <a:gdLst/>
              <a:ahLst/>
              <a:cxnLst/>
              <a:rect l="l" t="t" r="r" b="b"/>
              <a:pathLst>
                <a:path w="0" h="3926840">
                  <a:moveTo>
                    <a:pt x="0" y="0"/>
                  </a:moveTo>
                  <a:lnTo>
                    <a:pt x="0" y="3926738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86953" y="1267739"/>
              <a:ext cx="10965815" cy="0"/>
            </a:xfrm>
            <a:custGeom>
              <a:avLst/>
              <a:gdLst/>
              <a:ahLst/>
              <a:cxnLst/>
              <a:rect l="l" t="t" r="r" b="b"/>
              <a:pathLst>
                <a:path w="10965815" h="0">
                  <a:moveTo>
                    <a:pt x="0" y="0"/>
                  </a:moveTo>
                  <a:lnTo>
                    <a:pt x="1096562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86953" y="5181790"/>
              <a:ext cx="10965815" cy="0"/>
            </a:xfrm>
            <a:custGeom>
              <a:avLst/>
              <a:gdLst/>
              <a:ahLst/>
              <a:cxnLst/>
              <a:rect l="l" t="t" r="r" b="b"/>
              <a:pathLst>
                <a:path w="10965815" h="0">
                  <a:moveTo>
                    <a:pt x="0" y="0"/>
                  </a:moveTo>
                  <a:lnTo>
                    <a:pt x="10965624" y="0"/>
                  </a:lnTo>
                </a:path>
              </a:pathLst>
            </a:custGeom>
            <a:ln w="12700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692135" y="1300886"/>
            <a:ext cx="2339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Palladio Uralic"/>
                <a:cs typeface="Palladio Uralic"/>
              </a:rPr>
              <a:t>Parameter</a:t>
            </a:r>
            <a:r>
              <a:rPr dirty="0" sz="2400" spc="-50" b="1">
                <a:solidFill>
                  <a:srgbClr val="FFFFFF"/>
                </a:solidFill>
                <a:latin typeface="Palladio Uralic"/>
                <a:cs typeface="Palladio Uralic"/>
              </a:rPr>
              <a:t> </a:t>
            </a:r>
            <a:r>
              <a:rPr dirty="0" sz="2400" b="1">
                <a:solidFill>
                  <a:srgbClr val="FFFFFF"/>
                </a:solidFill>
                <a:latin typeface="Palladio Uralic"/>
                <a:cs typeface="Palladio Uralic"/>
              </a:rPr>
              <a:t>Name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504061" y="1300886"/>
            <a:ext cx="1670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Palladio Uralic"/>
                <a:cs typeface="Palladio Uralic"/>
              </a:rPr>
              <a:t>Description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9286" y="1747113"/>
            <a:ext cx="1710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85858"/>
                </a:solidFill>
                <a:latin typeface="Palladio Uralic"/>
                <a:cs typeface="Palladio Uralic"/>
              </a:rPr>
              <a:t>Data</a:t>
            </a:r>
            <a:r>
              <a:rPr dirty="0" sz="2400" spc="-85" b="1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Palladio Uralic"/>
                <a:cs typeface="Palladio Uralic"/>
              </a:rPr>
              <a:t>Source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87709" y="1724253"/>
            <a:ext cx="7302500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Local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machine,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machine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domain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name,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or </a:t>
            </a:r>
            <a:r>
              <a:rPr dirty="0" sz="2400" spc="-70">
                <a:solidFill>
                  <a:srgbClr val="585858"/>
                </a:solidFill>
                <a:latin typeface="Georgia"/>
                <a:cs typeface="Georgia"/>
              </a:rPr>
              <a:t>IP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address 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identifies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1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9286" y="2682544"/>
            <a:ext cx="2033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Palladio Uralic"/>
                <a:cs typeface="Palladio Uralic"/>
              </a:rPr>
              <a:t>Initial</a:t>
            </a:r>
            <a:r>
              <a:rPr dirty="0" sz="2400" spc="-50" b="1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Palladio Uralic"/>
                <a:cs typeface="Palladio Uralic"/>
              </a:rPr>
              <a:t>Catalog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7709" y="2684068"/>
            <a:ext cx="2955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Name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database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9286" y="3073908"/>
            <a:ext cx="2694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Palladio Uralic"/>
                <a:cs typeface="Palladio Uralic"/>
              </a:rPr>
              <a:t>Integrated</a:t>
            </a:r>
            <a:r>
              <a:rPr dirty="0" sz="2400" spc="-30" b="1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Palladio Uralic"/>
                <a:cs typeface="Palladio Uralic"/>
              </a:rPr>
              <a:t>Security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87709" y="3051048"/>
            <a:ext cx="7302500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Often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set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80">
                <a:solidFill>
                  <a:srgbClr val="585858"/>
                </a:solidFill>
                <a:latin typeface="Georgia"/>
                <a:cs typeface="Georgia"/>
              </a:rPr>
              <a:t>SSPI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connection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user’s  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Window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login.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This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parameter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</a:t>
            </a:r>
            <a:r>
              <a:rPr dirty="0" sz="2400" spc="10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optional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9286" y="3937101"/>
            <a:ext cx="1118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85858"/>
                </a:solidFill>
                <a:latin typeface="Palladio Uralic"/>
                <a:cs typeface="Palladio Uralic"/>
              </a:rPr>
              <a:t>User</a:t>
            </a:r>
            <a:r>
              <a:rPr dirty="0" sz="2400" spc="-95" b="1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2400" b="1">
                <a:solidFill>
                  <a:srgbClr val="585858"/>
                </a:solidFill>
                <a:latin typeface="Palladio Uralic"/>
                <a:cs typeface="Palladio Uralic"/>
              </a:rPr>
              <a:t>ID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87709" y="3938625"/>
            <a:ext cx="4785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User’s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ID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configured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SQL</a:t>
            </a:r>
            <a:r>
              <a:rPr dirty="0" sz="2400" spc="1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49286" y="4400092"/>
            <a:ext cx="13646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Palladio Uralic"/>
                <a:cs typeface="Palladio Uralic"/>
              </a:rPr>
              <a:t>Password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87709" y="4401616"/>
            <a:ext cx="5346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Password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matching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SQL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Server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UserID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00877" y="4866449"/>
            <a:ext cx="1937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585858"/>
                </a:solidFill>
                <a:latin typeface="Palladio Uralic"/>
                <a:cs typeface="Palladio Uralic"/>
              </a:rPr>
              <a:t>Connection</a:t>
            </a:r>
            <a:r>
              <a:rPr dirty="0" sz="1800" spc="-40" b="1">
                <a:solidFill>
                  <a:srgbClr val="585858"/>
                </a:solidFill>
                <a:latin typeface="Palladio Uralic"/>
                <a:cs typeface="Palladio Uralic"/>
              </a:rPr>
              <a:t> </a:t>
            </a:r>
            <a:r>
              <a:rPr dirty="0" sz="1800" spc="-5" b="1">
                <a:solidFill>
                  <a:srgbClr val="585858"/>
                </a:solidFill>
                <a:latin typeface="Palladio Uralic"/>
                <a:cs typeface="Palladio Uralic"/>
              </a:rPr>
              <a:t>String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34" name="object 34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5321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"/>
              <a:t>Connecting </a:t>
            </a:r>
            <a:r>
              <a:rPr dirty="0" sz="3200" spc="-25"/>
              <a:t>to </a:t>
            </a:r>
            <a:r>
              <a:rPr dirty="0" sz="3200" spc="-15"/>
              <a:t>a </a:t>
            </a:r>
            <a:r>
              <a:rPr dirty="0" sz="3200" spc="-10"/>
              <a:t>Database</a:t>
            </a:r>
            <a:r>
              <a:rPr dirty="0" sz="3200" spc="114"/>
              <a:t> </a:t>
            </a:r>
            <a:r>
              <a:rPr dirty="0" sz="3200" spc="-155"/>
              <a:t>(3-6)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693166" y="1101852"/>
            <a:ext cx="9785985" cy="3941445"/>
            <a:chOff x="693166" y="1101852"/>
            <a:chExt cx="9785985" cy="3941445"/>
          </a:xfrm>
        </p:grpSpPr>
        <p:sp>
          <p:nvSpPr>
            <p:cNvPr id="4" name="object 4"/>
            <p:cNvSpPr/>
            <p:nvPr/>
          </p:nvSpPr>
          <p:spPr>
            <a:xfrm>
              <a:off x="1485900" y="1101852"/>
              <a:ext cx="8993505" cy="3941445"/>
            </a:xfrm>
            <a:custGeom>
              <a:avLst/>
              <a:gdLst/>
              <a:ahLst/>
              <a:cxnLst/>
              <a:rect l="l" t="t" r="r" b="b"/>
              <a:pathLst>
                <a:path w="8993505" h="3941445">
                  <a:moveTo>
                    <a:pt x="7022592" y="0"/>
                  </a:moveTo>
                  <a:lnTo>
                    <a:pt x="7022592" y="985265"/>
                  </a:lnTo>
                  <a:lnTo>
                    <a:pt x="0" y="985265"/>
                  </a:lnTo>
                  <a:lnTo>
                    <a:pt x="0" y="2955797"/>
                  </a:lnTo>
                  <a:lnTo>
                    <a:pt x="7022592" y="2955797"/>
                  </a:lnTo>
                  <a:lnTo>
                    <a:pt x="7022592" y="3941064"/>
                  </a:lnTo>
                  <a:lnTo>
                    <a:pt x="8993124" y="1970531"/>
                  </a:lnTo>
                  <a:lnTo>
                    <a:pt x="7022592" y="0"/>
                  </a:lnTo>
                  <a:close/>
                </a:path>
              </a:pathLst>
            </a:custGeom>
            <a:solidFill>
              <a:srgbClr val="F8D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9516" y="2284476"/>
              <a:ext cx="2219325" cy="1576070"/>
            </a:xfrm>
            <a:custGeom>
              <a:avLst/>
              <a:gdLst/>
              <a:ahLst/>
              <a:cxnLst/>
              <a:rect l="l" t="t" r="r" b="b"/>
              <a:pathLst>
                <a:path w="2219325" h="1576070">
                  <a:moveTo>
                    <a:pt x="1956308" y="0"/>
                  </a:moveTo>
                  <a:lnTo>
                    <a:pt x="262636" y="0"/>
                  </a:lnTo>
                  <a:lnTo>
                    <a:pt x="215427" y="4231"/>
                  </a:lnTo>
                  <a:lnTo>
                    <a:pt x="170995" y="16431"/>
                  </a:lnTo>
                  <a:lnTo>
                    <a:pt x="130079" y="35858"/>
                  </a:lnTo>
                  <a:lnTo>
                    <a:pt x="93424" y="61769"/>
                  </a:lnTo>
                  <a:lnTo>
                    <a:pt x="61769" y="93424"/>
                  </a:lnTo>
                  <a:lnTo>
                    <a:pt x="35858" y="130079"/>
                  </a:lnTo>
                  <a:lnTo>
                    <a:pt x="16431" y="170995"/>
                  </a:lnTo>
                  <a:lnTo>
                    <a:pt x="4231" y="215427"/>
                  </a:lnTo>
                  <a:lnTo>
                    <a:pt x="0" y="262636"/>
                  </a:lnTo>
                  <a:lnTo>
                    <a:pt x="0" y="1313167"/>
                  </a:lnTo>
                  <a:lnTo>
                    <a:pt x="4231" y="1360379"/>
                  </a:lnTo>
                  <a:lnTo>
                    <a:pt x="16431" y="1404814"/>
                  </a:lnTo>
                  <a:lnTo>
                    <a:pt x="35858" y="1445732"/>
                  </a:lnTo>
                  <a:lnTo>
                    <a:pt x="61769" y="1482389"/>
                  </a:lnTo>
                  <a:lnTo>
                    <a:pt x="93424" y="1514045"/>
                  </a:lnTo>
                  <a:lnTo>
                    <a:pt x="130079" y="1539957"/>
                  </a:lnTo>
                  <a:lnTo>
                    <a:pt x="170995" y="1559384"/>
                  </a:lnTo>
                  <a:lnTo>
                    <a:pt x="215427" y="1571584"/>
                  </a:lnTo>
                  <a:lnTo>
                    <a:pt x="262636" y="1575816"/>
                  </a:lnTo>
                  <a:lnTo>
                    <a:pt x="1956308" y="1575816"/>
                  </a:lnTo>
                  <a:lnTo>
                    <a:pt x="2003516" y="1571584"/>
                  </a:lnTo>
                  <a:lnTo>
                    <a:pt x="2047948" y="1559384"/>
                  </a:lnTo>
                  <a:lnTo>
                    <a:pt x="2088864" y="1539957"/>
                  </a:lnTo>
                  <a:lnTo>
                    <a:pt x="2125519" y="1514045"/>
                  </a:lnTo>
                  <a:lnTo>
                    <a:pt x="2157174" y="1482389"/>
                  </a:lnTo>
                  <a:lnTo>
                    <a:pt x="2183085" y="1445732"/>
                  </a:lnTo>
                  <a:lnTo>
                    <a:pt x="2202512" y="1404814"/>
                  </a:lnTo>
                  <a:lnTo>
                    <a:pt x="2214712" y="1360379"/>
                  </a:lnTo>
                  <a:lnTo>
                    <a:pt x="2218944" y="1313167"/>
                  </a:lnTo>
                  <a:lnTo>
                    <a:pt x="2218944" y="262636"/>
                  </a:lnTo>
                  <a:lnTo>
                    <a:pt x="2214712" y="215427"/>
                  </a:lnTo>
                  <a:lnTo>
                    <a:pt x="2202512" y="170995"/>
                  </a:lnTo>
                  <a:lnTo>
                    <a:pt x="2183085" y="130079"/>
                  </a:lnTo>
                  <a:lnTo>
                    <a:pt x="2157174" y="93424"/>
                  </a:lnTo>
                  <a:lnTo>
                    <a:pt x="2125519" y="61769"/>
                  </a:lnTo>
                  <a:lnTo>
                    <a:pt x="2088864" y="35858"/>
                  </a:lnTo>
                  <a:lnTo>
                    <a:pt x="2047948" y="16431"/>
                  </a:lnTo>
                  <a:lnTo>
                    <a:pt x="2003516" y="4231"/>
                  </a:lnTo>
                  <a:lnTo>
                    <a:pt x="1956308" y="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9516" y="2284476"/>
              <a:ext cx="2219325" cy="1576070"/>
            </a:xfrm>
            <a:custGeom>
              <a:avLst/>
              <a:gdLst/>
              <a:ahLst/>
              <a:cxnLst/>
              <a:rect l="l" t="t" r="r" b="b"/>
              <a:pathLst>
                <a:path w="2219325" h="1576070">
                  <a:moveTo>
                    <a:pt x="0" y="262636"/>
                  </a:moveTo>
                  <a:lnTo>
                    <a:pt x="4231" y="215427"/>
                  </a:lnTo>
                  <a:lnTo>
                    <a:pt x="16431" y="170995"/>
                  </a:lnTo>
                  <a:lnTo>
                    <a:pt x="35858" y="130079"/>
                  </a:lnTo>
                  <a:lnTo>
                    <a:pt x="61769" y="93424"/>
                  </a:lnTo>
                  <a:lnTo>
                    <a:pt x="93424" y="61769"/>
                  </a:lnTo>
                  <a:lnTo>
                    <a:pt x="130079" y="35858"/>
                  </a:lnTo>
                  <a:lnTo>
                    <a:pt x="170995" y="16431"/>
                  </a:lnTo>
                  <a:lnTo>
                    <a:pt x="215427" y="4231"/>
                  </a:lnTo>
                  <a:lnTo>
                    <a:pt x="262636" y="0"/>
                  </a:lnTo>
                  <a:lnTo>
                    <a:pt x="1956308" y="0"/>
                  </a:lnTo>
                  <a:lnTo>
                    <a:pt x="2003516" y="4231"/>
                  </a:lnTo>
                  <a:lnTo>
                    <a:pt x="2047948" y="16431"/>
                  </a:lnTo>
                  <a:lnTo>
                    <a:pt x="2088864" y="35858"/>
                  </a:lnTo>
                  <a:lnTo>
                    <a:pt x="2125519" y="61769"/>
                  </a:lnTo>
                  <a:lnTo>
                    <a:pt x="2157174" y="93424"/>
                  </a:lnTo>
                  <a:lnTo>
                    <a:pt x="2183085" y="130079"/>
                  </a:lnTo>
                  <a:lnTo>
                    <a:pt x="2202512" y="170995"/>
                  </a:lnTo>
                  <a:lnTo>
                    <a:pt x="2214712" y="215427"/>
                  </a:lnTo>
                  <a:lnTo>
                    <a:pt x="2218944" y="262636"/>
                  </a:lnTo>
                  <a:lnTo>
                    <a:pt x="2218944" y="1313167"/>
                  </a:lnTo>
                  <a:lnTo>
                    <a:pt x="2214712" y="1360379"/>
                  </a:lnTo>
                  <a:lnTo>
                    <a:pt x="2202512" y="1404814"/>
                  </a:lnTo>
                  <a:lnTo>
                    <a:pt x="2183085" y="1445732"/>
                  </a:lnTo>
                  <a:lnTo>
                    <a:pt x="2157174" y="1482389"/>
                  </a:lnTo>
                  <a:lnTo>
                    <a:pt x="2125519" y="1514045"/>
                  </a:lnTo>
                  <a:lnTo>
                    <a:pt x="2088864" y="1539957"/>
                  </a:lnTo>
                  <a:lnTo>
                    <a:pt x="2047948" y="1559384"/>
                  </a:lnTo>
                  <a:lnTo>
                    <a:pt x="2003516" y="1571584"/>
                  </a:lnTo>
                  <a:lnTo>
                    <a:pt x="1956308" y="1575816"/>
                  </a:lnTo>
                  <a:lnTo>
                    <a:pt x="262636" y="1575816"/>
                  </a:lnTo>
                  <a:lnTo>
                    <a:pt x="215427" y="1571584"/>
                  </a:lnTo>
                  <a:lnTo>
                    <a:pt x="170995" y="1559384"/>
                  </a:lnTo>
                  <a:lnTo>
                    <a:pt x="130079" y="1539957"/>
                  </a:lnTo>
                  <a:lnTo>
                    <a:pt x="93424" y="1514045"/>
                  </a:lnTo>
                  <a:lnTo>
                    <a:pt x="61769" y="1482389"/>
                  </a:lnTo>
                  <a:lnTo>
                    <a:pt x="35858" y="1445732"/>
                  </a:lnTo>
                  <a:lnTo>
                    <a:pt x="16431" y="1404814"/>
                  </a:lnTo>
                  <a:lnTo>
                    <a:pt x="4231" y="1360379"/>
                  </a:lnTo>
                  <a:lnTo>
                    <a:pt x="0" y="1313167"/>
                  </a:lnTo>
                  <a:lnTo>
                    <a:pt x="0" y="2626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57470" y="2767749"/>
            <a:ext cx="1504950" cy="5562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 indent="93980">
              <a:lnSpc>
                <a:spcPts val="2020"/>
              </a:lnSpc>
              <a:spcBef>
                <a:spcPts val="280"/>
              </a:spcBef>
            </a:pP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Establish the  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q</a:t>
            </a:r>
            <a:r>
              <a:rPr dirty="0" sz="1800" spc="5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dirty="0" sz="1800" spc="114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dirty="0" sz="1800" spc="-15">
                <a:solidFill>
                  <a:srgbClr val="FFFFFF"/>
                </a:solidFill>
                <a:latin typeface="Georgia"/>
                <a:cs typeface="Georgia"/>
              </a:rPr>
              <a:t>ec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ti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10814" y="2278126"/>
            <a:ext cx="1802130" cy="1588770"/>
            <a:chOff x="3210814" y="2278126"/>
            <a:chExt cx="1802130" cy="1588770"/>
          </a:xfrm>
        </p:grpSpPr>
        <p:sp>
          <p:nvSpPr>
            <p:cNvPr id="9" name="object 9"/>
            <p:cNvSpPr/>
            <p:nvPr/>
          </p:nvSpPr>
          <p:spPr>
            <a:xfrm>
              <a:off x="3217164" y="2284476"/>
              <a:ext cx="1789430" cy="1576070"/>
            </a:xfrm>
            <a:custGeom>
              <a:avLst/>
              <a:gdLst/>
              <a:ahLst/>
              <a:cxnLst/>
              <a:rect l="l" t="t" r="r" b="b"/>
              <a:pathLst>
                <a:path w="1789429" h="1576070">
                  <a:moveTo>
                    <a:pt x="1526540" y="0"/>
                  </a:moveTo>
                  <a:lnTo>
                    <a:pt x="262636" y="0"/>
                  </a:lnTo>
                  <a:lnTo>
                    <a:pt x="215427" y="4231"/>
                  </a:lnTo>
                  <a:lnTo>
                    <a:pt x="170995" y="16431"/>
                  </a:lnTo>
                  <a:lnTo>
                    <a:pt x="130079" y="35858"/>
                  </a:lnTo>
                  <a:lnTo>
                    <a:pt x="93424" y="61769"/>
                  </a:lnTo>
                  <a:lnTo>
                    <a:pt x="61769" y="93424"/>
                  </a:lnTo>
                  <a:lnTo>
                    <a:pt x="35858" y="130079"/>
                  </a:lnTo>
                  <a:lnTo>
                    <a:pt x="16431" y="170995"/>
                  </a:lnTo>
                  <a:lnTo>
                    <a:pt x="4231" y="215427"/>
                  </a:lnTo>
                  <a:lnTo>
                    <a:pt x="0" y="262636"/>
                  </a:lnTo>
                  <a:lnTo>
                    <a:pt x="0" y="1313167"/>
                  </a:lnTo>
                  <a:lnTo>
                    <a:pt x="4231" y="1360379"/>
                  </a:lnTo>
                  <a:lnTo>
                    <a:pt x="16431" y="1404814"/>
                  </a:lnTo>
                  <a:lnTo>
                    <a:pt x="35858" y="1445732"/>
                  </a:lnTo>
                  <a:lnTo>
                    <a:pt x="61769" y="1482389"/>
                  </a:lnTo>
                  <a:lnTo>
                    <a:pt x="93424" y="1514045"/>
                  </a:lnTo>
                  <a:lnTo>
                    <a:pt x="130079" y="1539957"/>
                  </a:lnTo>
                  <a:lnTo>
                    <a:pt x="170995" y="1559384"/>
                  </a:lnTo>
                  <a:lnTo>
                    <a:pt x="215427" y="1571584"/>
                  </a:lnTo>
                  <a:lnTo>
                    <a:pt x="262636" y="1575816"/>
                  </a:lnTo>
                  <a:lnTo>
                    <a:pt x="1526540" y="1575816"/>
                  </a:lnTo>
                  <a:lnTo>
                    <a:pt x="1573748" y="1571584"/>
                  </a:lnTo>
                  <a:lnTo>
                    <a:pt x="1618180" y="1559384"/>
                  </a:lnTo>
                  <a:lnTo>
                    <a:pt x="1659096" y="1539957"/>
                  </a:lnTo>
                  <a:lnTo>
                    <a:pt x="1695751" y="1514045"/>
                  </a:lnTo>
                  <a:lnTo>
                    <a:pt x="1727406" y="1482389"/>
                  </a:lnTo>
                  <a:lnTo>
                    <a:pt x="1753317" y="1445732"/>
                  </a:lnTo>
                  <a:lnTo>
                    <a:pt x="1772744" y="1404814"/>
                  </a:lnTo>
                  <a:lnTo>
                    <a:pt x="1784944" y="1360379"/>
                  </a:lnTo>
                  <a:lnTo>
                    <a:pt x="1789176" y="1313167"/>
                  </a:lnTo>
                  <a:lnTo>
                    <a:pt x="1789176" y="262636"/>
                  </a:lnTo>
                  <a:lnTo>
                    <a:pt x="1784944" y="215427"/>
                  </a:lnTo>
                  <a:lnTo>
                    <a:pt x="1772744" y="170995"/>
                  </a:lnTo>
                  <a:lnTo>
                    <a:pt x="1753317" y="130079"/>
                  </a:lnTo>
                  <a:lnTo>
                    <a:pt x="1727406" y="93424"/>
                  </a:lnTo>
                  <a:lnTo>
                    <a:pt x="1695751" y="61769"/>
                  </a:lnTo>
                  <a:lnTo>
                    <a:pt x="1659096" y="35858"/>
                  </a:lnTo>
                  <a:lnTo>
                    <a:pt x="1618180" y="16431"/>
                  </a:lnTo>
                  <a:lnTo>
                    <a:pt x="1573748" y="4231"/>
                  </a:lnTo>
                  <a:lnTo>
                    <a:pt x="1526540" y="0"/>
                  </a:lnTo>
                  <a:close/>
                </a:path>
              </a:pathLst>
            </a:custGeom>
            <a:solidFill>
              <a:srgbClr val="7A62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17164" y="2284476"/>
              <a:ext cx="1789430" cy="1576070"/>
            </a:xfrm>
            <a:custGeom>
              <a:avLst/>
              <a:gdLst/>
              <a:ahLst/>
              <a:cxnLst/>
              <a:rect l="l" t="t" r="r" b="b"/>
              <a:pathLst>
                <a:path w="1789429" h="1576070">
                  <a:moveTo>
                    <a:pt x="0" y="262636"/>
                  </a:moveTo>
                  <a:lnTo>
                    <a:pt x="4231" y="215427"/>
                  </a:lnTo>
                  <a:lnTo>
                    <a:pt x="16431" y="170995"/>
                  </a:lnTo>
                  <a:lnTo>
                    <a:pt x="35858" y="130079"/>
                  </a:lnTo>
                  <a:lnTo>
                    <a:pt x="61769" y="93424"/>
                  </a:lnTo>
                  <a:lnTo>
                    <a:pt x="93424" y="61769"/>
                  </a:lnTo>
                  <a:lnTo>
                    <a:pt x="130079" y="35858"/>
                  </a:lnTo>
                  <a:lnTo>
                    <a:pt x="170995" y="16431"/>
                  </a:lnTo>
                  <a:lnTo>
                    <a:pt x="215427" y="4231"/>
                  </a:lnTo>
                  <a:lnTo>
                    <a:pt x="262636" y="0"/>
                  </a:lnTo>
                  <a:lnTo>
                    <a:pt x="1526540" y="0"/>
                  </a:lnTo>
                  <a:lnTo>
                    <a:pt x="1573748" y="4231"/>
                  </a:lnTo>
                  <a:lnTo>
                    <a:pt x="1618180" y="16431"/>
                  </a:lnTo>
                  <a:lnTo>
                    <a:pt x="1659096" y="35858"/>
                  </a:lnTo>
                  <a:lnTo>
                    <a:pt x="1695751" y="61769"/>
                  </a:lnTo>
                  <a:lnTo>
                    <a:pt x="1727406" y="93424"/>
                  </a:lnTo>
                  <a:lnTo>
                    <a:pt x="1753317" y="130079"/>
                  </a:lnTo>
                  <a:lnTo>
                    <a:pt x="1772744" y="170995"/>
                  </a:lnTo>
                  <a:lnTo>
                    <a:pt x="1784944" y="215427"/>
                  </a:lnTo>
                  <a:lnTo>
                    <a:pt x="1789176" y="262636"/>
                  </a:lnTo>
                  <a:lnTo>
                    <a:pt x="1789176" y="1313167"/>
                  </a:lnTo>
                  <a:lnTo>
                    <a:pt x="1784944" y="1360379"/>
                  </a:lnTo>
                  <a:lnTo>
                    <a:pt x="1772744" y="1404814"/>
                  </a:lnTo>
                  <a:lnTo>
                    <a:pt x="1753317" y="1445732"/>
                  </a:lnTo>
                  <a:lnTo>
                    <a:pt x="1727406" y="1482389"/>
                  </a:lnTo>
                  <a:lnTo>
                    <a:pt x="1695751" y="1514045"/>
                  </a:lnTo>
                  <a:lnTo>
                    <a:pt x="1659096" y="1539957"/>
                  </a:lnTo>
                  <a:lnTo>
                    <a:pt x="1618180" y="1559384"/>
                  </a:lnTo>
                  <a:lnTo>
                    <a:pt x="1573748" y="1571584"/>
                  </a:lnTo>
                  <a:lnTo>
                    <a:pt x="1526540" y="1575816"/>
                  </a:lnTo>
                  <a:lnTo>
                    <a:pt x="262636" y="1575816"/>
                  </a:lnTo>
                  <a:lnTo>
                    <a:pt x="215427" y="1571584"/>
                  </a:lnTo>
                  <a:lnTo>
                    <a:pt x="170995" y="1559384"/>
                  </a:lnTo>
                  <a:lnTo>
                    <a:pt x="130079" y="1539957"/>
                  </a:lnTo>
                  <a:lnTo>
                    <a:pt x="93424" y="1514045"/>
                  </a:lnTo>
                  <a:lnTo>
                    <a:pt x="61769" y="1482389"/>
                  </a:lnTo>
                  <a:lnTo>
                    <a:pt x="35858" y="1445732"/>
                  </a:lnTo>
                  <a:lnTo>
                    <a:pt x="16431" y="1404814"/>
                  </a:lnTo>
                  <a:lnTo>
                    <a:pt x="4231" y="1360379"/>
                  </a:lnTo>
                  <a:lnTo>
                    <a:pt x="0" y="1313167"/>
                  </a:lnTo>
                  <a:lnTo>
                    <a:pt x="0" y="2626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546690" y="2767749"/>
            <a:ext cx="1129665" cy="5562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 indent="85090">
              <a:lnSpc>
                <a:spcPts val="2020"/>
              </a:lnSpc>
              <a:spcBef>
                <a:spcPts val="280"/>
              </a:spcBef>
            </a:pPr>
            <a:r>
              <a:rPr dirty="0" sz="1800" spc="25">
                <a:solidFill>
                  <a:srgbClr val="FFFFFF"/>
                </a:solidFill>
                <a:latin typeface="Georgia"/>
                <a:cs typeface="Georgia"/>
              </a:rPr>
              <a:t>Open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dirty="0" sz="1800" spc="-15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dirty="0" sz="1800" spc="-15">
                <a:solidFill>
                  <a:srgbClr val="FFFFFF"/>
                </a:solidFill>
                <a:latin typeface="Georgia"/>
                <a:cs typeface="Georgia"/>
              </a:rPr>
              <a:t>ec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ti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97170" y="2278126"/>
            <a:ext cx="1802130" cy="1588770"/>
            <a:chOff x="5297170" y="2278126"/>
            <a:chExt cx="1802130" cy="1588770"/>
          </a:xfrm>
        </p:grpSpPr>
        <p:sp>
          <p:nvSpPr>
            <p:cNvPr id="13" name="object 13"/>
            <p:cNvSpPr/>
            <p:nvPr/>
          </p:nvSpPr>
          <p:spPr>
            <a:xfrm>
              <a:off x="5303520" y="2284476"/>
              <a:ext cx="1789430" cy="1576070"/>
            </a:xfrm>
            <a:custGeom>
              <a:avLst/>
              <a:gdLst/>
              <a:ahLst/>
              <a:cxnLst/>
              <a:rect l="l" t="t" r="r" b="b"/>
              <a:pathLst>
                <a:path w="1789429" h="1576070">
                  <a:moveTo>
                    <a:pt x="1526540" y="0"/>
                  </a:moveTo>
                  <a:lnTo>
                    <a:pt x="262636" y="0"/>
                  </a:lnTo>
                  <a:lnTo>
                    <a:pt x="215427" y="4231"/>
                  </a:lnTo>
                  <a:lnTo>
                    <a:pt x="170995" y="16431"/>
                  </a:lnTo>
                  <a:lnTo>
                    <a:pt x="130079" y="35858"/>
                  </a:lnTo>
                  <a:lnTo>
                    <a:pt x="93424" y="61769"/>
                  </a:lnTo>
                  <a:lnTo>
                    <a:pt x="61769" y="93424"/>
                  </a:lnTo>
                  <a:lnTo>
                    <a:pt x="35858" y="130079"/>
                  </a:lnTo>
                  <a:lnTo>
                    <a:pt x="16431" y="170995"/>
                  </a:lnTo>
                  <a:lnTo>
                    <a:pt x="4231" y="215427"/>
                  </a:lnTo>
                  <a:lnTo>
                    <a:pt x="0" y="262636"/>
                  </a:lnTo>
                  <a:lnTo>
                    <a:pt x="0" y="1313167"/>
                  </a:lnTo>
                  <a:lnTo>
                    <a:pt x="4231" y="1360379"/>
                  </a:lnTo>
                  <a:lnTo>
                    <a:pt x="16431" y="1404814"/>
                  </a:lnTo>
                  <a:lnTo>
                    <a:pt x="35858" y="1445732"/>
                  </a:lnTo>
                  <a:lnTo>
                    <a:pt x="61769" y="1482389"/>
                  </a:lnTo>
                  <a:lnTo>
                    <a:pt x="93424" y="1514045"/>
                  </a:lnTo>
                  <a:lnTo>
                    <a:pt x="130079" y="1539957"/>
                  </a:lnTo>
                  <a:lnTo>
                    <a:pt x="170995" y="1559384"/>
                  </a:lnTo>
                  <a:lnTo>
                    <a:pt x="215427" y="1571584"/>
                  </a:lnTo>
                  <a:lnTo>
                    <a:pt x="262636" y="1575816"/>
                  </a:lnTo>
                  <a:lnTo>
                    <a:pt x="1526540" y="1575816"/>
                  </a:lnTo>
                  <a:lnTo>
                    <a:pt x="1573748" y="1571584"/>
                  </a:lnTo>
                  <a:lnTo>
                    <a:pt x="1618180" y="1559384"/>
                  </a:lnTo>
                  <a:lnTo>
                    <a:pt x="1659096" y="1539957"/>
                  </a:lnTo>
                  <a:lnTo>
                    <a:pt x="1695751" y="1514045"/>
                  </a:lnTo>
                  <a:lnTo>
                    <a:pt x="1727406" y="1482389"/>
                  </a:lnTo>
                  <a:lnTo>
                    <a:pt x="1753317" y="1445732"/>
                  </a:lnTo>
                  <a:lnTo>
                    <a:pt x="1772744" y="1404814"/>
                  </a:lnTo>
                  <a:lnTo>
                    <a:pt x="1784944" y="1360379"/>
                  </a:lnTo>
                  <a:lnTo>
                    <a:pt x="1789176" y="1313167"/>
                  </a:lnTo>
                  <a:lnTo>
                    <a:pt x="1789176" y="262636"/>
                  </a:lnTo>
                  <a:lnTo>
                    <a:pt x="1784944" y="215427"/>
                  </a:lnTo>
                  <a:lnTo>
                    <a:pt x="1772744" y="170995"/>
                  </a:lnTo>
                  <a:lnTo>
                    <a:pt x="1753317" y="130079"/>
                  </a:lnTo>
                  <a:lnTo>
                    <a:pt x="1727406" y="93424"/>
                  </a:lnTo>
                  <a:lnTo>
                    <a:pt x="1695751" y="61769"/>
                  </a:lnTo>
                  <a:lnTo>
                    <a:pt x="1659096" y="35858"/>
                  </a:lnTo>
                  <a:lnTo>
                    <a:pt x="1618180" y="16431"/>
                  </a:lnTo>
                  <a:lnTo>
                    <a:pt x="1573748" y="4231"/>
                  </a:lnTo>
                  <a:lnTo>
                    <a:pt x="1526540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03520" y="2284476"/>
              <a:ext cx="1789430" cy="1576070"/>
            </a:xfrm>
            <a:custGeom>
              <a:avLst/>
              <a:gdLst/>
              <a:ahLst/>
              <a:cxnLst/>
              <a:rect l="l" t="t" r="r" b="b"/>
              <a:pathLst>
                <a:path w="1789429" h="1576070">
                  <a:moveTo>
                    <a:pt x="0" y="262636"/>
                  </a:moveTo>
                  <a:lnTo>
                    <a:pt x="4231" y="215427"/>
                  </a:lnTo>
                  <a:lnTo>
                    <a:pt x="16431" y="170995"/>
                  </a:lnTo>
                  <a:lnTo>
                    <a:pt x="35858" y="130079"/>
                  </a:lnTo>
                  <a:lnTo>
                    <a:pt x="61769" y="93424"/>
                  </a:lnTo>
                  <a:lnTo>
                    <a:pt x="93424" y="61769"/>
                  </a:lnTo>
                  <a:lnTo>
                    <a:pt x="130079" y="35858"/>
                  </a:lnTo>
                  <a:lnTo>
                    <a:pt x="170995" y="16431"/>
                  </a:lnTo>
                  <a:lnTo>
                    <a:pt x="215427" y="4231"/>
                  </a:lnTo>
                  <a:lnTo>
                    <a:pt x="262636" y="0"/>
                  </a:lnTo>
                  <a:lnTo>
                    <a:pt x="1526540" y="0"/>
                  </a:lnTo>
                  <a:lnTo>
                    <a:pt x="1573748" y="4231"/>
                  </a:lnTo>
                  <a:lnTo>
                    <a:pt x="1618180" y="16431"/>
                  </a:lnTo>
                  <a:lnTo>
                    <a:pt x="1659096" y="35858"/>
                  </a:lnTo>
                  <a:lnTo>
                    <a:pt x="1695751" y="61769"/>
                  </a:lnTo>
                  <a:lnTo>
                    <a:pt x="1727406" y="93424"/>
                  </a:lnTo>
                  <a:lnTo>
                    <a:pt x="1753317" y="130079"/>
                  </a:lnTo>
                  <a:lnTo>
                    <a:pt x="1772744" y="170995"/>
                  </a:lnTo>
                  <a:lnTo>
                    <a:pt x="1784944" y="215427"/>
                  </a:lnTo>
                  <a:lnTo>
                    <a:pt x="1789176" y="262636"/>
                  </a:lnTo>
                  <a:lnTo>
                    <a:pt x="1789176" y="1313167"/>
                  </a:lnTo>
                  <a:lnTo>
                    <a:pt x="1784944" y="1360379"/>
                  </a:lnTo>
                  <a:lnTo>
                    <a:pt x="1772744" y="1404814"/>
                  </a:lnTo>
                  <a:lnTo>
                    <a:pt x="1753317" y="1445732"/>
                  </a:lnTo>
                  <a:lnTo>
                    <a:pt x="1727406" y="1482389"/>
                  </a:lnTo>
                  <a:lnTo>
                    <a:pt x="1695751" y="1514045"/>
                  </a:lnTo>
                  <a:lnTo>
                    <a:pt x="1659096" y="1539957"/>
                  </a:lnTo>
                  <a:lnTo>
                    <a:pt x="1618180" y="1559384"/>
                  </a:lnTo>
                  <a:lnTo>
                    <a:pt x="1573748" y="1571584"/>
                  </a:lnTo>
                  <a:lnTo>
                    <a:pt x="1526540" y="1575816"/>
                  </a:lnTo>
                  <a:lnTo>
                    <a:pt x="262636" y="1575816"/>
                  </a:lnTo>
                  <a:lnTo>
                    <a:pt x="215427" y="1571584"/>
                  </a:lnTo>
                  <a:lnTo>
                    <a:pt x="170995" y="1559384"/>
                  </a:lnTo>
                  <a:lnTo>
                    <a:pt x="130079" y="1539957"/>
                  </a:lnTo>
                  <a:lnTo>
                    <a:pt x="93424" y="1514045"/>
                  </a:lnTo>
                  <a:lnTo>
                    <a:pt x="61769" y="1482389"/>
                  </a:lnTo>
                  <a:lnTo>
                    <a:pt x="35858" y="1445732"/>
                  </a:lnTo>
                  <a:lnTo>
                    <a:pt x="16431" y="1404814"/>
                  </a:lnTo>
                  <a:lnTo>
                    <a:pt x="4231" y="1360379"/>
                  </a:lnTo>
                  <a:lnTo>
                    <a:pt x="0" y="1313167"/>
                  </a:lnTo>
                  <a:lnTo>
                    <a:pt x="0" y="2626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505412" y="2384183"/>
            <a:ext cx="1385570" cy="132270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2065" marR="5080" indent="-1905">
              <a:lnSpc>
                <a:spcPct val="93100"/>
              </a:lnSpc>
              <a:spcBef>
                <a:spcPts val="250"/>
              </a:spcBef>
            </a:pPr>
            <a:r>
              <a:rPr dirty="0" sz="1800" spc="-15">
                <a:solidFill>
                  <a:srgbClr val="FFFFFF"/>
                </a:solidFill>
                <a:latin typeface="Georgia"/>
                <a:cs typeface="Georgia"/>
              </a:rPr>
              <a:t>Transfer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dirty="0" sz="1800" spc="-15">
                <a:solidFill>
                  <a:srgbClr val="FFFFFF"/>
                </a:solidFill>
                <a:latin typeface="Georgia"/>
                <a:cs typeface="Georgia"/>
              </a:rPr>
              <a:t>connection</a:t>
            </a:r>
            <a:r>
              <a:rPr dirty="0" sz="1800" spc="-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Georgia"/>
                <a:cs typeface="Georgia"/>
              </a:rPr>
              <a:t>to  other  </a:t>
            </a:r>
            <a:r>
              <a:rPr dirty="0" sz="1800" spc="40">
                <a:solidFill>
                  <a:srgbClr val="FFFFFF"/>
                </a:solidFill>
                <a:latin typeface="Georgia"/>
                <a:cs typeface="Georgia"/>
              </a:rPr>
              <a:t>ADO.NET</a:t>
            </a:r>
            <a:endParaRPr sz="1800">
              <a:latin typeface="Georgia"/>
              <a:cs typeface="Georgia"/>
            </a:endParaRPr>
          </a:p>
          <a:p>
            <a:pPr algn="ctr">
              <a:lnSpc>
                <a:spcPts val="2014"/>
              </a:lnSpc>
            </a:pPr>
            <a:r>
              <a:rPr dirty="0" sz="1800" spc="-30">
                <a:solidFill>
                  <a:srgbClr val="FFFFFF"/>
                </a:solidFill>
                <a:latin typeface="Georgia"/>
                <a:cs typeface="Georgia"/>
              </a:rPr>
              <a:t>objects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83526" y="2278126"/>
            <a:ext cx="1802130" cy="1588770"/>
            <a:chOff x="7383526" y="2278126"/>
            <a:chExt cx="1802130" cy="1588770"/>
          </a:xfrm>
        </p:grpSpPr>
        <p:sp>
          <p:nvSpPr>
            <p:cNvPr id="17" name="object 17"/>
            <p:cNvSpPr/>
            <p:nvPr/>
          </p:nvSpPr>
          <p:spPr>
            <a:xfrm>
              <a:off x="7389876" y="2284476"/>
              <a:ext cx="1789430" cy="1576070"/>
            </a:xfrm>
            <a:custGeom>
              <a:avLst/>
              <a:gdLst/>
              <a:ahLst/>
              <a:cxnLst/>
              <a:rect l="l" t="t" r="r" b="b"/>
              <a:pathLst>
                <a:path w="1789429" h="1576070">
                  <a:moveTo>
                    <a:pt x="1526540" y="0"/>
                  </a:moveTo>
                  <a:lnTo>
                    <a:pt x="262636" y="0"/>
                  </a:lnTo>
                  <a:lnTo>
                    <a:pt x="215427" y="4231"/>
                  </a:lnTo>
                  <a:lnTo>
                    <a:pt x="170995" y="16431"/>
                  </a:lnTo>
                  <a:lnTo>
                    <a:pt x="130079" y="35858"/>
                  </a:lnTo>
                  <a:lnTo>
                    <a:pt x="93424" y="61769"/>
                  </a:lnTo>
                  <a:lnTo>
                    <a:pt x="61769" y="93424"/>
                  </a:lnTo>
                  <a:lnTo>
                    <a:pt x="35858" y="130079"/>
                  </a:lnTo>
                  <a:lnTo>
                    <a:pt x="16431" y="170995"/>
                  </a:lnTo>
                  <a:lnTo>
                    <a:pt x="4231" y="215427"/>
                  </a:lnTo>
                  <a:lnTo>
                    <a:pt x="0" y="262636"/>
                  </a:lnTo>
                  <a:lnTo>
                    <a:pt x="0" y="1313167"/>
                  </a:lnTo>
                  <a:lnTo>
                    <a:pt x="4231" y="1360379"/>
                  </a:lnTo>
                  <a:lnTo>
                    <a:pt x="16431" y="1404814"/>
                  </a:lnTo>
                  <a:lnTo>
                    <a:pt x="35858" y="1445732"/>
                  </a:lnTo>
                  <a:lnTo>
                    <a:pt x="61769" y="1482389"/>
                  </a:lnTo>
                  <a:lnTo>
                    <a:pt x="93424" y="1514045"/>
                  </a:lnTo>
                  <a:lnTo>
                    <a:pt x="130079" y="1539957"/>
                  </a:lnTo>
                  <a:lnTo>
                    <a:pt x="170995" y="1559384"/>
                  </a:lnTo>
                  <a:lnTo>
                    <a:pt x="215427" y="1571584"/>
                  </a:lnTo>
                  <a:lnTo>
                    <a:pt x="262636" y="1575816"/>
                  </a:lnTo>
                  <a:lnTo>
                    <a:pt x="1526540" y="1575816"/>
                  </a:lnTo>
                  <a:lnTo>
                    <a:pt x="1573748" y="1571584"/>
                  </a:lnTo>
                  <a:lnTo>
                    <a:pt x="1618180" y="1559384"/>
                  </a:lnTo>
                  <a:lnTo>
                    <a:pt x="1659096" y="1539957"/>
                  </a:lnTo>
                  <a:lnTo>
                    <a:pt x="1695751" y="1514045"/>
                  </a:lnTo>
                  <a:lnTo>
                    <a:pt x="1727406" y="1482389"/>
                  </a:lnTo>
                  <a:lnTo>
                    <a:pt x="1753317" y="1445732"/>
                  </a:lnTo>
                  <a:lnTo>
                    <a:pt x="1772744" y="1404814"/>
                  </a:lnTo>
                  <a:lnTo>
                    <a:pt x="1784944" y="1360379"/>
                  </a:lnTo>
                  <a:lnTo>
                    <a:pt x="1789176" y="1313167"/>
                  </a:lnTo>
                  <a:lnTo>
                    <a:pt x="1789176" y="262636"/>
                  </a:lnTo>
                  <a:lnTo>
                    <a:pt x="1784944" y="215427"/>
                  </a:lnTo>
                  <a:lnTo>
                    <a:pt x="1772744" y="170995"/>
                  </a:lnTo>
                  <a:lnTo>
                    <a:pt x="1753317" y="130079"/>
                  </a:lnTo>
                  <a:lnTo>
                    <a:pt x="1727406" y="93424"/>
                  </a:lnTo>
                  <a:lnTo>
                    <a:pt x="1695751" y="61769"/>
                  </a:lnTo>
                  <a:lnTo>
                    <a:pt x="1659096" y="35858"/>
                  </a:lnTo>
                  <a:lnTo>
                    <a:pt x="1618180" y="16431"/>
                  </a:lnTo>
                  <a:lnTo>
                    <a:pt x="1573748" y="4231"/>
                  </a:lnTo>
                  <a:lnTo>
                    <a:pt x="1526540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389876" y="2284476"/>
              <a:ext cx="1789430" cy="1576070"/>
            </a:xfrm>
            <a:custGeom>
              <a:avLst/>
              <a:gdLst/>
              <a:ahLst/>
              <a:cxnLst/>
              <a:rect l="l" t="t" r="r" b="b"/>
              <a:pathLst>
                <a:path w="1789429" h="1576070">
                  <a:moveTo>
                    <a:pt x="0" y="262636"/>
                  </a:moveTo>
                  <a:lnTo>
                    <a:pt x="4231" y="215427"/>
                  </a:lnTo>
                  <a:lnTo>
                    <a:pt x="16431" y="170995"/>
                  </a:lnTo>
                  <a:lnTo>
                    <a:pt x="35858" y="130079"/>
                  </a:lnTo>
                  <a:lnTo>
                    <a:pt x="61769" y="93424"/>
                  </a:lnTo>
                  <a:lnTo>
                    <a:pt x="93424" y="61769"/>
                  </a:lnTo>
                  <a:lnTo>
                    <a:pt x="130079" y="35858"/>
                  </a:lnTo>
                  <a:lnTo>
                    <a:pt x="170995" y="16431"/>
                  </a:lnTo>
                  <a:lnTo>
                    <a:pt x="215427" y="4231"/>
                  </a:lnTo>
                  <a:lnTo>
                    <a:pt x="262636" y="0"/>
                  </a:lnTo>
                  <a:lnTo>
                    <a:pt x="1526540" y="0"/>
                  </a:lnTo>
                  <a:lnTo>
                    <a:pt x="1573748" y="4231"/>
                  </a:lnTo>
                  <a:lnTo>
                    <a:pt x="1618180" y="16431"/>
                  </a:lnTo>
                  <a:lnTo>
                    <a:pt x="1659096" y="35858"/>
                  </a:lnTo>
                  <a:lnTo>
                    <a:pt x="1695751" y="61769"/>
                  </a:lnTo>
                  <a:lnTo>
                    <a:pt x="1727406" y="93424"/>
                  </a:lnTo>
                  <a:lnTo>
                    <a:pt x="1753317" y="130079"/>
                  </a:lnTo>
                  <a:lnTo>
                    <a:pt x="1772744" y="170995"/>
                  </a:lnTo>
                  <a:lnTo>
                    <a:pt x="1784944" y="215427"/>
                  </a:lnTo>
                  <a:lnTo>
                    <a:pt x="1789176" y="262636"/>
                  </a:lnTo>
                  <a:lnTo>
                    <a:pt x="1789176" y="1313167"/>
                  </a:lnTo>
                  <a:lnTo>
                    <a:pt x="1784944" y="1360379"/>
                  </a:lnTo>
                  <a:lnTo>
                    <a:pt x="1772744" y="1404814"/>
                  </a:lnTo>
                  <a:lnTo>
                    <a:pt x="1753317" y="1445732"/>
                  </a:lnTo>
                  <a:lnTo>
                    <a:pt x="1727406" y="1482389"/>
                  </a:lnTo>
                  <a:lnTo>
                    <a:pt x="1695751" y="1514045"/>
                  </a:lnTo>
                  <a:lnTo>
                    <a:pt x="1659096" y="1539957"/>
                  </a:lnTo>
                  <a:lnTo>
                    <a:pt x="1618180" y="1559384"/>
                  </a:lnTo>
                  <a:lnTo>
                    <a:pt x="1573748" y="1571584"/>
                  </a:lnTo>
                  <a:lnTo>
                    <a:pt x="1526540" y="1575816"/>
                  </a:lnTo>
                  <a:lnTo>
                    <a:pt x="262636" y="1575816"/>
                  </a:lnTo>
                  <a:lnTo>
                    <a:pt x="215427" y="1571584"/>
                  </a:lnTo>
                  <a:lnTo>
                    <a:pt x="170995" y="1559384"/>
                  </a:lnTo>
                  <a:lnTo>
                    <a:pt x="130079" y="1539957"/>
                  </a:lnTo>
                  <a:lnTo>
                    <a:pt x="93424" y="1514045"/>
                  </a:lnTo>
                  <a:lnTo>
                    <a:pt x="61769" y="1482389"/>
                  </a:lnTo>
                  <a:lnTo>
                    <a:pt x="35858" y="1445732"/>
                  </a:lnTo>
                  <a:lnTo>
                    <a:pt x="16431" y="1404814"/>
                  </a:lnTo>
                  <a:lnTo>
                    <a:pt x="4231" y="1360379"/>
                  </a:lnTo>
                  <a:lnTo>
                    <a:pt x="0" y="1313167"/>
                  </a:lnTo>
                  <a:lnTo>
                    <a:pt x="0" y="2626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735278" y="2256320"/>
            <a:ext cx="1097915" cy="157861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 marL="12700" marR="5080" indent="1270">
              <a:lnSpc>
                <a:spcPct val="93200"/>
              </a:lnSpc>
              <a:spcBef>
                <a:spcPts val="245"/>
              </a:spcBef>
            </a:pPr>
            <a:r>
              <a:rPr dirty="0" sz="1800" spc="-15">
                <a:solidFill>
                  <a:srgbClr val="FFFFFF"/>
                </a:solidFill>
                <a:latin typeface="Georgia"/>
                <a:cs typeface="Georgia"/>
              </a:rPr>
              <a:t>Execute 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database  </a:t>
            </a:r>
            <a:r>
              <a:rPr dirty="0" sz="1800" spc="3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dirty="0" sz="1800" spc="25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ti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dirty="0" sz="1800" spc="-15">
                <a:solidFill>
                  <a:srgbClr val="FFFFFF"/>
                </a:solidFill>
                <a:latin typeface="Georgia"/>
                <a:cs typeface="Georgia"/>
              </a:rPr>
              <a:t>s  </a:t>
            </a:r>
            <a:r>
              <a:rPr dirty="0" sz="1800" spc="3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dirty="0" sz="1800" spc="-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Georgia"/>
                <a:cs typeface="Georgia"/>
              </a:rPr>
              <a:t>other  </a:t>
            </a:r>
            <a:r>
              <a:rPr dirty="0" sz="1800" spc="19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35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dirty="0" sz="1800" spc="25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dirty="0" sz="1800" spc="15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r>
              <a:rPr dirty="0" sz="1800" spc="114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dirty="0" sz="1800" spc="-15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  <a:p>
            <a:pPr algn="ctr">
              <a:lnSpc>
                <a:spcPts val="2014"/>
              </a:lnSpc>
            </a:pPr>
            <a:r>
              <a:rPr dirty="0" sz="1800" spc="-30">
                <a:solidFill>
                  <a:srgbClr val="FFFFFF"/>
                </a:solidFill>
                <a:latin typeface="Georgia"/>
                <a:cs typeface="Georgia"/>
              </a:rPr>
              <a:t>objects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471406" y="2278126"/>
            <a:ext cx="1800860" cy="1588770"/>
            <a:chOff x="9471406" y="2278126"/>
            <a:chExt cx="1800860" cy="1588770"/>
          </a:xfrm>
        </p:grpSpPr>
        <p:sp>
          <p:nvSpPr>
            <p:cNvPr id="21" name="object 21"/>
            <p:cNvSpPr/>
            <p:nvPr/>
          </p:nvSpPr>
          <p:spPr>
            <a:xfrm>
              <a:off x="9477756" y="2284476"/>
              <a:ext cx="1788160" cy="1576070"/>
            </a:xfrm>
            <a:custGeom>
              <a:avLst/>
              <a:gdLst/>
              <a:ahLst/>
              <a:cxnLst/>
              <a:rect l="l" t="t" r="r" b="b"/>
              <a:pathLst>
                <a:path w="1788159" h="1576070">
                  <a:moveTo>
                    <a:pt x="1525016" y="0"/>
                  </a:moveTo>
                  <a:lnTo>
                    <a:pt x="262636" y="0"/>
                  </a:lnTo>
                  <a:lnTo>
                    <a:pt x="215427" y="4231"/>
                  </a:lnTo>
                  <a:lnTo>
                    <a:pt x="170995" y="16431"/>
                  </a:lnTo>
                  <a:lnTo>
                    <a:pt x="130079" y="35858"/>
                  </a:lnTo>
                  <a:lnTo>
                    <a:pt x="93424" y="61769"/>
                  </a:lnTo>
                  <a:lnTo>
                    <a:pt x="61769" y="93424"/>
                  </a:lnTo>
                  <a:lnTo>
                    <a:pt x="35858" y="130079"/>
                  </a:lnTo>
                  <a:lnTo>
                    <a:pt x="16431" y="170995"/>
                  </a:lnTo>
                  <a:lnTo>
                    <a:pt x="4231" y="215427"/>
                  </a:lnTo>
                  <a:lnTo>
                    <a:pt x="0" y="262636"/>
                  </a:lnTo>
                  <a:lnTo>
                    <a:pt x="0" y="1313167"/>
                  </a:lnTo>
                  <a:lnTo>
                    <a:pt x="4231" y="1360379"/>
                  </a:lnTo>
                  <a:lnTo>
                    <a:pt x="16431" y="1404814"/>
                  </a:lnTo>
                  <a:lnTo>
                    <a:pt x="35858" y="1445732"/>
                  </a:lnTo>
                  <a:lnTo>
                    <a:pt x="61769" y="1482389"/>
                  </a:lnTo>
                  <a:lnTo>
                    <a:pt x="93424" y="1514045"/>
                  </a:lnTo>
                  <a:lnTo>
                    <a:pt x="130079" y="1539957"/>
                  </a:lnTo>
                  <a:lnTo>
                    <a:pt x="170995" y="1559384"/>
                  </a:lnTo>
                  <a:lnTo>
                    <a:pt x="215427" y="1571584"/>
                  </a:lnTo>
                  <a:lnTo>
                    <a:pt x="262636" y="1575816"/>
                  </a:lnTo>
                  <a:lnTo>
                    <a:pt x="1525016" y="1575816"/>
                  </a:lnTo>
                  <a:lnTo>
                    <a:pt x="1572224" y="1571584"/>
                  </a:lnTo>
                  <a:lnTo>
                    <a:pt x="1616656" y="1559384"/>
                  </a:lnTo>
                  <a:lnTo>
                    <a:pt x="1657572" y="1539957"/>
                  </a:lnTo>
                  <a:lnTo>
                    <a:pt x="1694227" y="1514045"/>
                  </a:lnTo>
                  <a:lnTo>
                    <a:pt x="1725882" y="1482389"/>
                  </a:lnTo>
                  <a:lnTo>
                    <a:pt x="1751793" y="1445732"/>
                  </a:lnTo>
                  <a:lnTo>
                    <a:pt x="1771220" y="1404814"/>
                  </a:lnTo>
                  <a:lnTo>
                    <a:pt x="1783420" y="1360379"/>
                  </a:lnTo>
                  <a:lnTo>
                    <a:pt x="1787652" y="1313167"/>
                  </a:lnTo>
                  <a:lnTo>
                    <a:pt x="1787652" y="262636"/>
                  </a:lnTo>
                  <a:lnTo>
                    <a:pt x="1783420" y="215427"/>
                  </a:lnTo>
                  <a:lnTo>
                    <a:pt x="1771220" y="170995"/>
                  </a:lnTo>
                  <a:lnTo>
                    <a:pt x="1751793" y="130079"/>
                  </a:lnTo>
                  <a:lnTo>
                    <a:pt x="1725882" y="93424"/>
                  </a:lnTo>
                  <a:lnTo>
                    <a:pt x="1694227" y="61769"/>
                  </a:lnTo>
                  <a:lnTo>
                    <a:pt x="1657572" y="35858"/>
                  </a:lnTo>
                  <a:lnTo>
                    <a:pt x="1616656" y="16431"/>
                  </a:lnTo>
                  <a:lnTo>
                    <a:pt x="1572224" y="4231"/>
                  </a:lnTo>
                  <a:lnTo>
                    <a:pt x="1525016" y="0"/>
                  </a:lnTo>
                  <a:close/>
                </a:path>
              </a:pathLst>
            </a:custGeom>
            <a:solidFill>
              <a:srgbClr val="C05A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477756" y="2284476"/>
              <a:ext cx="1788160" cy="1576070"/>
            </a:xfrm>
            <a:custGeom>
              <a:avLst/>
              <a:gdLst/>
              <a:ahLst/>
              <a:cxnLst/>
              <a:rect l="l" t="t" r="r" b="b"/>
              <a:pathLst>
                <a:path w="1788159" h="1576070">
                  <a:moveTo>
                    <a:pt x="0" y="262636"/>
                  </a:moveTo>
                  <a:lnTo>
                    <a:pt x="4231" y="215427"/>
                  </a:lnTo>
                  <a:lnTo>
                    <a:pt x="16431" y="170995"/>
                  </a:lnTo>
                  <a:lnTo>
                    <a:pt x="35858" y="130079"/>
                  </a:lnTo>
                  <a:lnTo>
                    <a:pt x="61769" y="93424"/>
                  </a:lnTo>
                  <a:lnTo>
                    <a:pt x="93424" y="61769"/>
                  </a:lnTo>
                  <a:lnTo>
                    <a:pt x="130079" y="35858"/>
                  </a:lnTo>
                  <a:lnTo>
                    <a:pt x="170995" y="16431"/>
                  </a:lnTo>
                  <a:lnTo>
                    <a:pt x="215427" y="4231"/>
                  </a:lnTo>
                  <a:lnTo>
                    <a:pt x="262636" y="0"/>
                  </a:lnTo>
                  <a:lnTo>
                    <a:pt x="1525016" y="0"/>
                  </a:lnTo>
                  <a:lnTo>
                    <a:pt x="1572224" y="4231"/>
                  </a:lnTo>
                  <a:lnTo>
                    <a:pt x="1616656" y="16431"/>
                  </a:lnTo>
                  <a:lnTo>
                    <a:pt x="1657572" y="35858"/>
                  </a:lnTo>
                  <a:lnTo>
                    <a:pt x="1694227" y="61769"/>
                  </a:lnTo>
                  <a:lnTo>
                    <a:pt x="1725882" y="93424"/>
                  </a:lnTo>
                  <a:lnTo>
                    <a:pt x="1751793" y="130079"/>
                  </a:lnTo>
                  <a:lnTo>
                    <a:pt x="1771220" y="170995"/>
                  </a:lnTo>
                  <a:lnTo>
                    <a:pt x="1783420" y="215427"/>
                  </a:lnTo>
                  <a:lnTo>
                    <a:pt x="1787652" y="262636"/>
                  </a:lnTo>
                  <a:lnTo>
                    <a:pt x="1787652" y="1313167"/>
                  </a:lnTo>
                  <a:lnTo>
                    <a:pt x="1783420" y="1360379"/>
                  </a:lnTo>
                  <a:lnTo>
                    <a:pt x="1771220" y="1404814"/>
                  </a:lnTo>
                  <a:lnTo>
                    <a:pt x="1751793" y="1445732"/>
                  </a:lnTo>
                  <a:lnTo>
                    <a:pt x="1725882" y="1482389"/>
                  </a:lnTo>
                  <a:lnTo>
                    <a:pt x="1694227" y="1514045"/>
                  </a:lnTo>
                  <a:lnTo>
                    <a:pt x="1657572" y="1539957"/>
                  </a:lnTo>
                  <a:lnTo>
                    <a:pt x="1616656" y="1559384"/>
                  </a:lnTo>
                  <a:lnTo>
                    <a:pt x="1572224" y="1571584"/>
                  </a:lnTo>
                  <a:lnTo>
                    <a:pt x="1525016" y="1575816"/>
                  </a:lnTo>
                  <a:lnTo>
                    <a:pt x="262636" y="1575816"/>
                  </a:lnTo>
                  <a:lnTo>
                    <a:pt x="215427" y="1571584"/>
                  </a:lnTo>
                  <a:lnTo>
                    <a:pt x="170995" y="1559384"/>
                  </a:lnTo>
                  <a:lnTo>
                    <a:pt x="130079" y="1539957"/>
                  </a:lnTo>
                  <a:lnTo>
                    <a:pt x="93424" y="1514045"/>
                  </a:lnTo>
                  <a:lnTo>
                    <a:pt x="61769" y="1482389"/>
                  </a:lnTo>
                  <a:lnTo>
                    <a:pt x="35858" y="1445732"/>
                  </a:lnTo>
                  <a:lnTo>
                    <a:pt x="16431" y="1404814"/>
                  </a:lnTo>
                  <a:lnTo>
                    <a:pt x="4231" y="1360379"/>
                  </a:lnTo>
                  <a:lnTo>
                    <a:pt x="0" y="1313167"/>
                  </a:lnTo>
                  <a:lnTo>
                    <a:pt x="0" y="2626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806825" y="2767749"/>
            <a:ext cx="1129665" cy="5562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 indent="85090">
              <a:lnSpc>
                <a:spcPts val="2020"/>
              </a:lnSpc>
              <a:spcBef>
                <a:spcPts val="280"/>
              </a:spcBef>
            </a:pPr>
            <a:r>
              <a:rPr dirty="0" sz="1800" spc="20">
                <a:solidFill>
                  <a:srgbClr val="FFFFFF"/>
                </a:solidFill>
                <a:latin typeface="Georgia"/>
                <a:cs typeface="Georgia"/>
              </a:rPr>
              <a:t>Close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dirty="0" sz="1800" spc="-15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dirty="0" sz="1800" spc="-15">
                <a:solidFill>
                  <a:srgbClr val="FFFFFF"/>
                </a:solidFill>
                <a:latin typeface="Georgia"/>
                <a:cs typeface="Georgia"/>
              </a:rPr>
              <a:t>ec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ti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577083" y="4212335"/>
            <a:ext cx="5304155" cy="2027555"/>
            <a:chOff x="2577083" y="4212335"/>
            <a:chExt cx="5304155" cy="2027555"/>
          </a:xfrm>
        </p:grpSpPr>
        <p:sp>
          <p:nvSpPr>
            <p:cNvPr id="25" name="object 25"/>
            <p:cNvSpPr/>
            <p:nvPr/>
          </p:nvSpPr>
          <p:spPr>
            <a:xfrm>
              <a:off x="2586227" y="4221492"/>
              <a:ext cx="5285232" cy="2008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81655" y="4216907"/>
              <a:ext cx="5295265" cy="2018664"/>
            </a:xfrm>
            <a:custGeom>
              <a:avLst/>
              <a:gdLst/>
              <a:ahLst/>
              <a:cxnLst/>
              <a:rect l="l" t="t" r="r" b="b"/>
              <a:pathLst>
                <a:path w="5295265" h="2018664">
                  <a:moveTo>
                    <a:pt x="339432" y="0"/>
                  </a:moveTo>
                  <a:lnTo>
                    <a:pt x="4955298" y="0"/>
                  </a:lnTo>
                  <a:lnTo>
                    <a:pt x="4989779" y="1600"/>
                  </a:lnTo>
                  <a:lnTo>
                    <a:pt x="5056162" y="15278"/>
                  </a:lnTo>
                  <a:lnTo>
                    <a:pt x="5116918" y="41033"/>
                  </a:lnTo>
                  <a:lnTo>
                    <a:pt x="5171224" y="77635"/>
                  </a:lnTo>
                  <a:lnTo>
                    <a:pt x="5217096" y="123507"/>
                  </a:lnTo>
                  <a:lnTo>
                    <a:pt x="5253697" y="177812"/>
                  </a:lnTo>
                  <a:lnTo>
                    <a:pt x="5279453" y="238556"/>
                  </a:lnTo>
                  <a:lnTo>
                    <a:pt x="5293131" y="304952"/>
                  </a:lnTo>
                  <a:lnTo>
                    <a:pt x="5294731" y="339432"/>
                  </a:lnTo>
                  <a:lnTo>
                    <a:pt x="5294731" y="1678698"/>
                  </a:lnTo>
                  <a:lnTo>
                    <a:pt x="5287899" y="1746986"/>
                  </a:lnTo>
                  <a:lnTo>
                    <a:pt x="5268175" y="1810550"/>
                  </a:lnTo>
                  <a:lnTo>
                    <a:pt x="5236806" y="1868474"/>
                  </a:lnTo>
                  <a:lnTo>
                    <a:pt x="5195366" y="1918766"/>
                  </a:lnTo>
                  <a:lnTo>
                    <a:pt x="5145074" y="1960194"/>
                  </a:lnTo>
                  <a:lnTo>
                    <a:pt x="5087150" y="1991575"/>
                  </a:lnTo>
                  <a:lnTo>
                    <a:pt x="5023586" y="2011286"/>
                  </a:lnTo>
                  <a:lnTo>
                    <a:pt x="4955298" y="2018118"/>
                  </a:lnTo>
                  <a:lnTo>
                    <a:pt x="339432" y="2018118"/>
                  </a:lnTo>
                  <a:lnTo>
                    <a:pt x="271145" y="2011286"/>
                  </a:lnTo>
                  <a:lnTo>
                    <a:pt x="207581" y="1991575"/>
                  </a:lnTo>
                  <a:lnTo>
                    <a:pt x="149656" y="1960194"/>
                  </a:lnTo>
                  <a:lnTo>
                    <a:pt x="99364" y="1918766"/>
                  </a:lnTo>
                  <a:lnTo>
                    <a:pt x="57924" y="1868474"/>
                  </a:lnTo>
                  <a:lnTo>
                    <a:pt x="26555" y="1810550"/>
                  </a:lnTo>
                  <a:lnTo>
                    <a:pt x="6845" y="1746986"/>
                  </a:lnTo>
                  <a:lnTo>
                    <a:pt x="0" y="1678698"/>
                  </a:lnTo>
                  <a:lnTo>
                    <a:pt x="0" y="339432"/>
                  </a:lnTo>
                  <a:lnTo>
                    <a:pt x="6845" y="271145"/>
                  </a:lnTo>
                  <a:lnTo>
                    <a:pt x="26555" y="207568"/>
                  </a:lnTo>
                  <a:lnTo>
                    <a:pt x="57924" y="149644"/>
                  </a:lnTo>
                  <a:lnTo>
                    <a:pt x="99364" y="99364"/>
                  </a:lnTo>
                  <a:lnTo>
                    <a:pt x="149656" y="57924"/>
                  </a:lnTo>
                  <a:lnTo>
                    <a:pt x="207581" y="26555"/>
                  </a:lnTo>
                  <a:lnTo>
                    <a:pt x="271145" y="6832"/>
                  </a:lnTo>
                  <a:lnTo>
                    <a:pt x="33943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5321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"/>
              <a:t>Connecting </a:t>
            </a:r>
            <a:r>
              <a:rPr dirty="0" sz="3200" spc="-25"/>
              <a:t>to </a:t>
            </a:r>
            <a:r>
              <a:rPr dirty="0" sz="3200" spc="-15"/>
              <a:t>a </a:t>
            </a:r>
            <a:r>
              <a:rPr dirty="0" sz="3200" spc="-10"/>
              <a:t>Database</a:t>
            </a:r>
            <a:r>
              <a:rPr dirty="0" sz="3200" spc="100"/>
              <a:t> </a:t>
            </a:r>
            <a:r>
              <a:rPr dirty="0" sz="3200" spc="-160"/>
              <a:t>(4-6)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40179" y="5163261"/>
            <a:ext cx="2022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StudentDB Database</a:t>
            </a:r>
            <a:r>
              <a:rPr dirty="0" sz="1200" spc="-4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Created</a:t>
            </a:r>
            <a:endParaRPr sz="1200">
              <a:latin typeface="TeXGyrePagella"/>
              <a:cs typeface="TeXGyrePagell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0936" y="2470404"/>
            <a:ext cx="5192395" cy="2494915"/>
            <a:chOff x="630936" y="2470404"/>
            <a:chExt cx="5192395" cy="2494915"/>
          </a:xfrm>
        </p:grpSpPr>
        <p:sp>
          <p:nvSpPr>
            <p:cNvPr id="5" name="object 5"/>
            <p:cNvSpPr/>
            <p:nvPr/>
          </p:nvSpPr>
          <p:spPr>
            <a:xfrm>
              <a:off x="640080" y="2479548"/>
              <a:ext cx="5165864" cy="24690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5508" y="2474976"/>
              <a:ext cx="5183505" cy="2486025"/>
            </a:xfrm>
            <a:custGeom>
              <a:avLst/>
              <a:gdLst/>
              <a:ahLst/>
              <a:cxnLst/>
              <a:rect l="l" t="t" r="r" b="b"/>
              <a:pathLst>
                <a:path w="5183505" h="2486025">
                  <a:moveTo>
                    <a:pt x="0" y="0"/>
                  </a:moveTo>
                  <a:lnTo>
                    <a:pt x="5183124" y="0"/>
                  </a:lnTo>
                  <a:lnTo>
                    <a:pt x="5183124" y="2485644"/>
                  </a:lnTo>
                  <a:lnTo>
                    <a:pt x="0" y="24856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20586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6926580" y="1179575"/>
            <a:ext cx="4737100" cy="3971925"/>
            <a:chOff x="6926580" y="1179575"/>
            <a:chExt cx="4737100" cy="3971925"/>
          </a:xfrm>
        </p:grpSpPr>
        <p:sp>
          <p:nvSpPr>
            <p:cNvPr id="8" name="object 8"/>
            <p:cNvSpPr/>
            <p:nvPr/>
          </p:nvSpPr>
          <p:spPr>
            <a:xfrm>
              <a:off x="6935724" y="1188719"/>
              <a:ext cx="4718291" cy="39440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931152" y="1184147"/>
              <a:ext cx="4727575" cy="3962400"/>
            </a:xfrm>
            <a:custGeom>
              <a:avLst/>
              <a:gdLst/>
              <a:ahLst/>
              <a:cxnLst/>
              <a:rect l="l" t="t" r="r" b="b"/>
              <a:pathLst>
                <a:path w="4727575" h="3962400">
                  <a:moveTo>
                    <a:pt x="0" y="0"/>
                  </a:moveTo>
                  <a:lnTo>
                    <a:pt x="4727448" y="0"/>
                  </a:lnTo>
                  <a:lnTo>
                    <a:pt x="4727448" y="3962400"/>
                  </a:lnTo>
                  <a:lnTo>
                    <a:pt x="0" y="39624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415171" y="5440263"/>
            <a:ext cx="2061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SQL Server Management</a:t>
            </a:r>
            <a:r>
              <a:rPr dirty="0" sz="1200" spc="-50" b="1" i="1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TeXGyrePagella"/>
                <a:cs typeface="TeXGyrePagella"/>
              </a:rPr>
              <a:t>Tool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215"/>
              <a:t>© </a:t>
            </a:r>
            <a:r>
              <a:rPr dirty="0" spc="15"/>
              <a:t>Aptech </a:t>
            </a:r>
            <a:r>
              <a:rPr dirty="0"/>
              <a:t>Limited </a:t>
            </a:r>
            <a:r>
              <a:rPr dirty="0" spc="5"/>
              <a:t>Programming </a:t>
            </a:r>
            <a:r>
              <a:rPr dirty="0"/>
              <a:t>for </a:t>
            </a:r>
            <a:r>
              <a:rPr dirty="0" spc="-10"/>
              <a:t>the </a:t>
            </a:r>
            <a:r>
              <a:rPr dirty="0" spc="5"/>
              <a:t>Web </a:t>
            </a:r>
            <a:r>
              <a:rPr dirty="0" spc="20"/>
              <a:t>with </a:t>
            </a:r>
            <a:r>
              <a:rPr dirty="0" spc="10"/>
              <a:t>ASP.NET </a:t>
            </a:r>
            <a:r>
              <a:rPr dirty="0" spc="20"/>
              <a:t>MVC/Session</a:t>
            </a:r>
            <a:r>
              <a:rPr dirty="0" spc="-125"/>
              <a:t> </a:t>
            </a:r>
            <a:r>
              <a:rPr dirty="0" spc="-70"/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 rot="18900000">
            <a:off x="2252295" y="3120981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Aptech</dc:creator>
  <dc:title>Title with Picture Layout</dc:title>
  <dcterms:created xsi:type="dcterms:W3CDTF">2020-10-03T03:07:55Z</dcterms:created>
  <dcterms:modified xsi:type="dcterms:W3CDTF">2020-10-03T03:07:55Z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2019-01-25T00:00:00Z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2020-10-03T00:00:00Z</vt:filetime>
  </property>
</Properties>
</file>