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  <p:embeddedFontLst>
    <p:embeddedFont>
      <p:font typeface="OGDEPC+BookAntiqua"/>
      <p:regular r:id="rId34"/>
    </p:embeddedFont>
    <p:embeddedFont>
      <p:font typeface="PNGRQS+BookAntiqua-Italic"/>
      <p:regular r:id="rId35"/>
    </p:embeddedFont>
    <p:embeddedFont>
      <p:font typeface="IJUOEV+Wingdings-Regular"/>
      <p:regular r:id="rId36"/>
    </p:embeddedFont>
    <p:embeddedFont>
      <p:font typeface="VDSORE+ArialMT"/>
      <p:regular r:id="rId37"/>
    </p:embeddedFont>
    <p:embeddedFont>
      <p:font typeface="KVOTEV+BookAntiqua-Bold"/>
      <p:regular r:id="rId38"/>
    </p:embeddedFont>
    <p:embeddedFont>
      <p:font typeface="ACICEF+CourierNewPSMT"/>
      <p:regular r:id="rId39"/>
    </p:embeddedFont>
    <p:embeddedFont>
      <p:font typeface="HOTNUE+CourierNewPS-BoldMT"/>
      <p:regular r:id="rId40"/>
    </p:embeddedFont>
    <p:embeddedFont>
      <p:font typeface="WAWWQV+BookAntiqua-BoldItalic"/>
      <p:regular r:id="rId4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font" Target="fonts/font1.fntdata" /><Relationship Id="rId35" Type="http://schemas.openxmlformats.org/officeDocument/2006/relationships/font" Target="fonts/font2.fntdata" /><Relationship Id="rId36" Type="http://schemas.openxmlformats.org/officeDocument/2006/relationships/font" Target="fonts/font3.fntdata" /><Relationship Id="rId37" Type="http://schemas.openxmlformats.org/officeDocument/2006/relationships/font" Target="fonts/font4.fntdata" /><Relationship Id="rId38" Type="http://schemas.openxmlformats.org/officeDocument/2006/relationships/font" Target="fonts/font5.fntdata" /><Relationship Id="rId39" Type="http://schemas.openxmlformats.org/officeDocument/2006/relationships/font" Target="fonts/font6.fntdata" /><Relationship Id="rId4" Type="http://schemas.openxmlformats.org/officeDocument/2006/relationships/theme" Target="theme/theme1.xml" /><Relationship Id="rId40" Type="http://schemas.openxmlformats.org/officeDocument/2006/relationships/font" Target="fonts/font7.fntdata" /><Relationship Id="rId41" Type="http://schemas.openxmlformats.org/officeDocument/2006/relationships/font" Target="fonts/font8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20150" y="1379055"/>
            <a:ext cx="2857610" cy="875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5300">
                <a:solidFill>
                  <a:srgbClr val="ffffff"/>
                </a:solidFill>
                <a:latin typeface="OGDEPC+BookAntiqua"/>
                <a:cs typeface="OGDEPC+BookAntiqua"/>
              </a:rPr>
              <a:t>Session</a:t>
            </a:r>
            <a:r>
              <a:rPr dirty="0" sz="53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5300">
                <a:solidFill>
                  <a:srgbClr val="ffffff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0150" y="2699406"/>
            <a:ext cx="3290168" cy="2293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0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PNGRQS+BookAntiqua-Italic"/>
                <a:cs typeface="PNGRQS+BookAntiqua-Italic"/>
              </a:rPr>
              <a:t>Managing</a:t>
            </a:r>
            <a:r>
              <a:rPr dirty="0" sz="4000" spc="11">
                <a:solidFill>
                  <a:srgbClr val="ffffff"/>
                </a:solidFill>
                <a:latin typeface="PNGRQS+BookAntiqua-Italic"/>
                <a:cs typeface="PNGRQS+BookAntiqua-Italic"/>
              </a:rPr>
              <a:t> </a:t>
            </a:r>
            <a:r>
              <a:rPr dirty="0" sz="4000">
                <a:solidFill>
                  <a:srgbClr val="ffffff"/>
                </a:solidFill>
                <a:latin typeface="PNGRQS+BookAntiqua-Italic"/>
                <a:cs typeface="PNGRQS+BookAntiqua-Italic"/>
              </a:rPr>
              <a:t>and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PNGRQS+BookAntiqua-Italic"/>
                <a:cs typeface="PNGRQS+BookAntiqua-Italic"/>
              </a:rPr>
              <a:t>Validating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PNGRQS+BookAntiqua-Italic"/>
                <a:cs typeface="PNGRQS+BookAntiqua-Italic"/>
              </a:rPr>
              <a:t>ASP.NET</a:t>
            </a:r>
            <a:r>
              <a:rPr dirty="0" sz="4000" spc="18">
                <a:solidFill>
                  <a:srgbClr val="ffffff"/>
                </a:solidFill>
                <a:latin typeface="PNGRQS+BookAntiqua-Italic"/>
                <a:cs typeface="PNGRQS+BookAntiqua-Italic"/>
              </a:rPr>
              <a:t> </a:t>
            </a:r>
            <a:r>
              <a:rPr dirty="0" sz="4000">
                <a:solidFill>
                  <a:srgbClr val="ffffff"/>
                </a:solidFill>
                <a:latin typeface="PNGRQS+BookAntiqua-Italic"/>
                <a:cs typeface="PNGRQS+BookAntiqua-Italic"/>
              </a:rPr>
              <a:t>Web</a:t>
            </a:r>
          </a:p>
          <a:p>
            <a:pPr marL="0" marR="0">
              <a:lnSpc>
                <a:spcPts val="43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4000">
                <a:solidFill>
                  <a:srgbClr val="ffffff"/>
                </a:solidFill>
                <a:latin typeface="PNGRQS+BookAntiqua-Italic"/>
                <a:cs typeface="PNGRQS+BookAntiqua-Italic"/>
              </a:rPr>
              <a:t>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248485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Query</a:t>
            </a:r>
            <a:r>
              <a:rPr dirty="0" sz="3200" spc="-14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9360" y="2627621"/>
            <a:ext cx="3646094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Query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string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carried</a:t>
            </a:r>
            <a:r>
              <a:rPr dirty="0" sz="18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URL.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43745" y="2627621"/>
            <a:ext cx="3571341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They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stored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key-value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pair.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9360" y="4309519"/>
            <a:ext cx="3963811" cy="10886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Query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strings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maintained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</a:p>
          <a:p>
            <a:pPr marL="0" marR="0">
              <a:lnSpc>
                <a:spcPts val="201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passed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one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second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</a:t>
            </a:r>
          </a:p>
          <a:p>
            <a:pPr marL="0" marR="0">
              <a:lnSpc>
                <a:spcPts val="20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second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</a:t>
            </a:r>
            <a:r>
              <a:rPr dirty="0" sz="1800" spc="202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third</a:t>
            </a:r>
          </a:p>
          <a:p>
            <a:pPr marL="0" marR="0">
              <a:lnSpc>
                <a:spcPts val="2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43745" y="4595811"/>
            <a:ext cx="4130687" cy="5302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ACICEF+CourierNewPSMT"/>
                <a:cs typeface="ACICEF+CourierNewPSMT"/>
              </a:rPr>
              <a:t>Response.Redirect("menu.aspx?</a:t>
            </a:r>
          </a:p>
          <a:p>
            <a:pPr marL="0" marR="0">
              <a:lnSpc>
                <a:spcPts val="1836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ACICEF+CourierNewPSMT"/>
                <a:cs typeface="ACICEF+CourierNewPSMT"/>
              </a:rPr>
              <a:t>category=vegetarianfood");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1598074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Cookies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8672" y="1284674"/>
            <a:ext cx="1407065" cy="498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Transient</a:t>
            </a:r>
            <a:r>
              <a:rPr dirty="0" sz="1600" spc="17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Co</a:t>
            </a:r>
          </a:p>
          <a:p>
            <a:pPr marL="353494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(memory)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3458" y="1284674"/>
            <a:ext cx="253745" cy="2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6848" y="1284674"/>
            <a:ext cx="2854286" cy="2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Persistent</a:t>
            </a:r>
            <a:r>
              <a:rPr dirty="0" sz="1600" spc="33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Cookie</a:t>
            </a:r>
            <a:r>
              <a:rPr dirty="0" sz="1600" spc="15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(hard</a:t>
            </a:r>
            <a:r>
              <a:rPr dirty="0" sz="1600" spc="15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600">
                <a:solidFill>
                  <a:srgbClr val="595959"/>
                </a:solidFill>
                <a:latin typeface="KVOTEV+BookAntiqua-Bold"/>
                <a:cs typeface="KVOTEV+BookAntiqua-Bold"/>
              </a:rPr>
              <a:t>disk)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4554" y="1329980"/>
            <a:ext cx="5699797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800" spc="16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Cookies</a:t>
            </a:r>
            <a:r>
              <a:rPr dirty="0" sz="1800" spc="6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800" spc="69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small</a:t>
            </a:r>
            <a:r>
              <a:rPr dirty="0" sz="1800" spc="7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files</a:t>
            </a:r>
            <a:r>
              <a:rPr dirty="0" sz="1800" spc="6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generated</a:t>
            </a:r>
            <a:r>
              <a:rPr dirty="0" sz="1800" spc="6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800" spc="4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800" spc="6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browser’s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226" y="1604300"/>
            <a:ext cx="3051733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memory</a:t>
            </a:r>
            <a:r>
              <a:rPr dirty="0" sz="18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hard</a:t>
            </a:r>
            <a:r>
              <a:rPr dirty="0" sz="18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disk.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11218" y="1916535"/>
            <a:ext cx="2246173" cy="729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798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Have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expiry</a:t>
            </a:r>
            <a:r>
              <a:rPr dirty="0" sz="16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time.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When</a:t>
            </a:r>
            <a:r>
              <a:rPr dirty="0" sz="16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no</a:t>
            </a:r>
            <a:r>
              <a:rPr dirty="0" sz="1600" spc="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expiry</a:t>
            </a:r>
            <a:r>
              <a:rPr dirty="0" sz="16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time</a:t>
            </a:r>
            <a:r>
              <a:rPr dirty="0" sz="1600" spc="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</a:p>
          <a:p>
            <a:pPr marL="897722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set,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98081" y="2044107"/>
            <a:ext cx="1712724" cy="509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Accessible</a:t>
            </a:r>
            <a:r>
              <a:rPr dirty="0" sz="16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till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</a:p>
          <a:p>
            <a:pPr marL="158505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browser</a:t>
            </a:r>
            <a:r>
              <a:rPr dirty="0" sz="16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runs.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4326" y="2165554"/>
            <a:ext cx="23243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226" y="2152941"/>
            <a:ext cx="3525397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Cookies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contain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key/value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pair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01748" y="2575081"/>
            <a:ext cx="1864777" cy="509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treated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16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transient</a:t>
            </a:r>
          </a:p>
          <a:p>
            <a:pPr marL="496798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595959"/>
                </a:solidFill>
                <a:latin typeface="OGDEPC+BookAntiqua"/>
                <a:cs typeface="OGDEPC+BookAntiqua"/>
              </a:rPr>
              <a:t>cookies.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4326" y="2701581"/>
            <a:ext cx="5700713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800" spc="16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Cookies</a:t>
            </a:r>
            <a:r>
              <a:rPr dirty="0" sz="1800" spc="24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1800" spc="24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also</a:t>
            </a:r>
            <a:r>
              <a:rPr dirty="0" sz="1800" spc="25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1800" spc="249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disabled</a:t>
            </a:r>
            <a:r>
              <a:rPr dirty="0" sz="1800" spc="24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800" spc="24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manually</a:t>
            </a:r>
            <a:r>
              <a:rPr dirty="0" sz="1800" spc="25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deleted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7226" y="2975901"/>
            <a:ext cx="4599356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by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users,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which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makes</a:t>
            </a:r>
            <a:r>
              <a:rPr dirty="0" sz="18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not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so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effective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83511" y="4900536"/>
            <a:ext cx="1111605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Examp</a:t>
            </a:r>
            <a:r>
              <a:rPr dirty="0" sz="1800" spc="152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e: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379996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Session</a:t>
            </a:r>
            <a:r>
              <a:rPr dirty="0" sz="3200" spc="1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(1-3)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153" y="1283007"/>
            <a:ext cx="10248227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400" spc="1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new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object</a:t>
            </a:r>
            <a:r>
              <a:rPr dirty="0" sz="2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generated</a:t>
            </a:r>
            <a:r>
              <a:rPr dirty="0" sz="2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whenever</a:t>
            </a:r>
            <a:r>
              <a:rPr dirty="0" sz="24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user</a:t>
            </a:r>
            <a:r>
              <a:rPr dirty="0" sz="2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2400" spc="153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esses</a:t>
            </a:r>
            <a:r>
              <a:rPr dirty="0" sz="2400" spc="-3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053" y="1648767"/>
            <a:ext cx="1312164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Website.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8153" y="2380287"/>
            <a:ext cx="9167163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400" spc="1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120-bit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SessionID</a:t>
            </a:r>
            <a:r>
              <a:rPr dirty="0" sz="24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2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4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track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400" spc="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sessions</a:t>
            </a:r>
            <a:r>
              <a:rPr dirty="0" sz="2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that</a:t>
            </a:r>
            <a:r>
              <a:rPr dirty="0" sz="2400" spc="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identified.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6487" y="2926505"/>
            <a:ext cx="1575464" cy="4003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KVOTEV+BookAntiqua-Bold"/>
                <a:cs typeface="KVOTEV+BookAntiqua-Bold"/>
              </a:rPr>
              <a:t>Properties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49702" y="2926505"/>
            <a:ext cx="1797051" cy="4003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9205" y="3327032"/>
            <a:ext cx="1233679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SessionID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4571" y="3318549"/>
            <a:ext cx="3304336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unique</a:t>
            </a:r>
            <a:r>
              <a:rPr dirty="0" sz="1800" spc="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identifier.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205" y="3742856"/>
            <a:ext cx="1358800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Item(name)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04571" y="3734372"/>
            <a:ext cx="7471492" cy="616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HttpSessionState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class</a:t>
            </a:r>
            <a:r>
              <a:rPr dirty="0" sz="18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has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default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property.</a:t>
            </a:r>
            <a:r>
              <a:rPr dirty="0" sz="1800" spc="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enables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</a:t>
            </a:r>
            <a:r>
              <a:rPr dirty="0" sz="18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name.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9205" y="4486263"/>
            <a:ext cx="800482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Count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4571" y="4477780"/>
            <a:ext cx="5689320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Enables</a:t>
            </a:r>
            <a:r>
              <a:rPr dirty="0" sz="1800" spc="58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he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number</a:t>
            </a:r>
            <a:r>
              <a:rPr dirty="0" sz="1800" spc="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9205" y="4902086"/>
            <a:ext cx="1104751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TimeOut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04571" y="4893603"/>
            <a:ext cx="7381188" cy="6163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Enab</a:t>
            </a:r>
            <a:r>
              <a:rPr dirty="0" sz="1800" spc="94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getting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setting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allowed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time,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minutes,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between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requests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prior</a:t>
            </a:r>
            <a:r>
              <a:rPr dirty="0" sz="18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session-state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provider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terminating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89547" y="5592690"/>
            <a:ext cx="3361961" cy="344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HttpSessionState</a:t>
            </a:r>
            <a:r>
              <a:rPr dirty="0" sz="2000" spc="-58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2000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Properties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379996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Session</a:t>
            </a:r>
            <a:r>
              <a:rPr dirty="0" sz="3200" spc="1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(2-3)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6484" y="2121363"/>
            <a:ext cx="1185663" cy="340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KVOTEV+BookAntiqua-Bold"/>
                <a:cs typeface="KVOTEV+BookAntiqua-Bold"/>
              </a:rPr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68521" y="2121363"/>
            <a:ext cx="1523393" cy="340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6671" y="2502029"/>
            <a:ext cx="2075613" cy="6540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Add</a:t>
            </a:r>
            <a:r>
              <a:rPr dirty="0" sz="1800" spc="-15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(name,</a:t>
            </a: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value)</a:t>
            </a:r>
          </a:p>
          <a:p>
            <a:pPr marL="0" marR="0">
              <a:lnSpc>
                <a:spcPts val="2139"/>
              </a:lnSpc>
              <a:spcBef>
                <a:spcPts val="621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Clear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67639" y="2493546"/>
            <a:ext cx="4993462" cy="6664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adds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</a:t>
            </a:r>
            <a:r>
              <a:rPr dirty="0" sz="18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1800" spc="-3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  <a:p>
            <a:pPr marL="0" marR="0">
              <a:lnSpc>
                <a:spcPts val="2236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18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removed.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6672" y="3227834"/>
            <a:ext cx="1727373" cy="6540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Remove(name)</a:t>
            </a:r>
          </a:p>
          <a:p>
            <a:pPr marL="0" marR="0">
              <a:lnSpc>
                <a:spcPts val="2139"/>
              </a:lnSpc>
              <a:spcBef>
                <a:spcPts val="621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RemoveAll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67639" y="3219351"/>
            <a:ext cx="6510681" cy="6664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removed.</a:t>
            </a:r>
          </a:p>
          <a:p>
            <a:pPr marL="0" marR="0">
              <a:lnSpc>
                <a:spcPts val="2236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keys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removed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session-state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6672" y="3966898"/>
            <a:ext cx="1257560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RemoveAt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67639" y="3958414"/>
            <a:ext cx="7054977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deletes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</a:t>
            </a:r>
            <a:r>
              <a:rPr dirty="0" sz="18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index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session-state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00303" y="5046787"/>
            <a:ext cx="2575146" cy="281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HttpSessionState</a:t>
            </a:r>
            <a:r>
              <a:rPr dirty="0" sz="1600" spc="43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600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Methods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379996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Session</a:t>
            </a:r>
            <a:r>
              <a:rPr dirty="0" sz="3200" spc="1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(3-3)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0063" y="4723420"/>
            <a:ext cx="3510512" cy="2213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Session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State</a:t>
            </a:r>
            <a:r>
              <a:rPr dirty="0" sz="1200" spc="-18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Page</a:t>
            </a:r>
            <a:r>
              <a:rPr dirty="0" sz="1200" spc="-18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Displayed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After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Button</a:t>
            </a:r>
            <a:r>
              <a:rPr dirty="0" sz="1200" spc="-46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Clicks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187709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Application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(1-2)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6152" y="1691888"/>
            <a:ext cx="5926860" cy="729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All</a:t>
            </a:r>
            <a:r>
              <a:rPr dirty="0" sz="1600" spc="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Web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pages,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additional</a:t>
            </a:r>
            <a:r>
              <a:rPr dirty="0" sz="1600" spc="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files,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and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code</a:t>
            </a:r>
            <a:r>
              <a:rPr dirty="0" sz="1600" spc="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stored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on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Web-based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server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single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virtual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directory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together</a:t>
            </a:r>
            <a:r>
              <a:rPr dirty="0" sz="1600" spc="2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form</a:t>
            </a:r>
            <a:r>
              <a:rPr dirty="0" sz="1600" spc="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ASP.NET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application.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13416" y="1795425"/>
            <a:ext cx="2045472" cy="2732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288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Application_Start</a:t>
            </a:r>
          </a:p>
          <a:p>
            <a:pPr marL="54864" marR="0">
              <a:lnSpc>
                <a:spcPts val="2139"/>
              </a:lnSpc>
              <a:spcBef>
                <a:spcPts val="42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Application_End</a:t>
            </a:r>
          </a:p>
          <a:p>
            <a:pPr marL="0" marR="0">
              <a:lnSpc>
                <a:spcPts val="2139"/>
              </a:lnSpc>
              <a:spcBef>
                <a:spcPts val="426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Application_Error</a:t>
            </a:r>
          </a:p>
          <a:p>
            <a:pPr marL="240792" marR="0">
              <a:lnSpc>
                <a:spcPts val="2139"/>
              </a:lnSpc>
              <a:spcBef>
                <a:spcPts val="4219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Session_Start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004" y="2871606"/>
            <a:ext cx="6117021" cy="7310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ASP.NET</a:t>
            </a:r>
            <a:r>
              <a:rPr dirty="0" sz="16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generates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application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state</a:t>
            </a:r>
            <a:r>
              <a:rPr dirty="0" sz="1600" spc="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object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from</a:t>
            </a:r>
            <a:r>
              <a:rPr dirty="0" sz="1600" spc="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1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CICEF+CourierNewPSMT"/>
                <a:cs typeface="ACICEF+CourierNewPSMT"/>
              </a:rPr>
              <a:t>HttpApplicationState</a:t>
            </a:r>
            <a:r>
              <a:rPr dirty="0" sz="1600" spc="63">
                <a:solidFill>
                  <a:srgbClr val="000000"/>
                </a:solidFill>
                <a:latin typeface="ACICEF+CourierNewPSMT"/>
                <a:cs typeface="ACICEF+CourierNewPSMT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class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and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reserves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this</a:t>
            </a:r>
            <a:r>
              <a:rPr dirty="0" sz="1600" spc="1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object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server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memory.</a:t>
            </a:r>
            <a:r>
              <a:rPr dirty="0" sz="1600" spc="1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This</a:t>
            </a:r>
            <a:r>
              <a:rPr dirty="0" sz="1600" spc="-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object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1600" spc="-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represented</a:t>
            </a:r>
            <a:r>
              <a:rPr dirty="0" sz="16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by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ACICEF+CourierNewPSMT"/>
                <a:cs typeface="ACICEF+CourierNewPSMT"/>
              </a:rPr>
              <a:t>Global.asax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6152" y="4161054"/>
            <a:ext cx="6445785" cy="5094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Whenever</a:t>
            </a:r>
            <a:r>
              <a:rPr dirty="0" sz="1600" spc="2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information</a:t>
            </a:r>
            <a:r>
              <a:rPr dirty="0" sz="1600" spc="2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embedded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application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state,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it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1600" spc="-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available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to</a:t>
            </a:r>
            <a:r>
              <a:rPr dirty="0" sz="16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all</a:t>
            </a:r>
            <a:r>
              <a:rPr dirty="0" sz="16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1600" spc="2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users.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90784" y="5025752"/>
            <a:ext cx="1489444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Session_End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3035" y="5185298"/>
            <a:ext cx="6433653" cy="729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Application</a:t>
            </a:r>
            <a:r>
              <a:rPr dirty="0" sz="1600" spc="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state</a:t>
            </a:r>
            <a:r>
              <a:rPr dirty="0" sz="1600" spc="2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1600" spc="-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primarily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utili</a:t>
            </a:r>
            <a:r>
              <a:rPr dirty="0" sz="1600" spc="40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ed</a:t>
            </a:r>
            <a:r>
              <a:rPr dirty="0" sz="1600" spc="-2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for</a:t>
            </a:r>
            <a:r>
              <a:rPr dirty="0" sz="1600" spc="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purposes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such</a:t>
            </a:r>
            <a:r>
              <a:rPr dirty="0" sz="1600" spc="1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as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generating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hit</a:t>
            </a:r>
            <a:r>
              <a:rPr dirty="0" sz="16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counters,</a:t>
            </a:r>
            <a:r>
              <a:rPr dirty="0" sz="1600" spc="3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statistical</a:t>
            </a:r>
            <a:r>
              <a:rPr dirty="0" sz="1600" spc="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data,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or</a:t>
            </a:r>
            <a:r>
              <a:rPr dirty="0" sz="1600" spc="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discount</a:t>
            </a:r>
            <a:r>
              <a:rPr dirty="0" sz="1600" spc="1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rate,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to</a:t>
            </a:r>
            <a:r>
              <a:rPr dirty="0" sz="16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keep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track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users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accessing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1600" spc="2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000000"/>
                </a:solidFill>
                <a:latin typeface="OGDEPC+BookAntiqua"/>
                <a:cs typeface="OGDEPC+BookAntiqua"/>
              </a:rPr>
              <a:t>Website.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187709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Application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(2-2)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3604" y="1267614"/>
            <a:ext cx="1219051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19524" y="1267614"/>
            <a:ext cx="1245142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9111" y="1552654"/>
            <a:ext cx="6961481" cy="94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default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property.</a:t>
            </a:r>
            <a:r>
              <a:rPr dirty="0" sz="1800" spc="3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specifies</a:t>
            </a:r>
            <a:r>
              <a:rPr dirty="0" sz="18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</a:t>
            </a:r>
            <a:r>
              <a:rPr dirty="0" sz="18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name.</a:t>
            </a:r>
          </a:p>
          <a:p>
            <a:pPr marL="0" marR="0">
              <a:lnSpc>
                <a:spcPts val="2236"/>
              </a:lnSpc>
              <a:spcBef>
                <a:spcPts val="371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Defines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number</a:t>
            </a:r>
            <a:r>
              <a:rPr dirty="0" sz="1800" spc="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8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02592" y="1707898"/>
            <a:ext cx="1358800" cy="788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Item(name)</a:t>
            </a:r>
          </a:p>
          <a:p>
            <a:pPr marL="0" marR="0">
              <a:lnSpc>
                <a:spcPts val="2139"/>
              </a:lnSpc>
              <a:spcBef>
                <a:spcPts val="167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Count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15227" y="2550562"/>
            <a:ext cx="3128494" cy="281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HttpApplicationState</a:t>
            </a:r>
            <a:r>
              <a:rPr dirty="0" sz="1600" spc="56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600">
                <a:solidFill>
                  <a:srgbClr val="ff0000"/>
                </a:solidFill>
                <a:latin typeface="WAWWQV+BookAntiqua-BoldItalic"/>
                <a:cs typeface="WAWWQV+BookAntiqua-BoldItalic"/>
              </a:rPr>
              <a:t>Properties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59982" y="3161730"/>
            <a:ext cx="1079795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Methods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28730" y="3161730"/>
            <a:ext cx="1384289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9396" y="3446769"/>
            <a:ext cx="8810852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Add(name,</a:t>
            </a:r>
            <a:r>
              <a:rPr dirty="0" sz="1800" spc="-14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value)</a:t>
            </a:r>
            <a:r>
              <a:rPr dirty="0" sz="1800" spc="2231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Defines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</a:t>
            </a:r>
            <a:r>
              <a:rPr dirty="0" sz="18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added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9396" y="3923197"/>
            <a:ext cx="1257560" cy="6033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Clear</a:t>
            </a:r>
          </a:p>
          <a:p>
            <a:pPr marL="0" marR="0">
              <a:lnSpc>
                <a:spcPts val="2139"/>
              </a:lnSpc>
              <a:spcBef>
                <a:spcPts val="221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RemoveAt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96529" y="3914714"/>
            <a:ext cx="7621480" cy="909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Displays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remove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items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  <a:p>
            <a:pPr marL="0" marR="0">
              <a:lnSpc>
                <a:spcPts val="2236"/>
              </a:lnSpc>
              <a:spcBef>
                <a:spcPts val="7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Defines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remove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HttpApplicationState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object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by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index.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9396" y="4803764"/>
            <a:ext cx="1333686" cy="6033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RemoveAll</a:t>
            </a:r>
          </a:p>
          <a:p>
            <a:pPr marL="0" marR="0">
              <a:lnSpc>
                <a:spcPts val="2139"/>
              </a:lnSpc>
              <a:spcBef>
                <a:spcPts val="221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Lock()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96529" y="4795281"/>
            <a:ext cx="7849130" cy="909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remove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objects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HttpApplicationState</a:t>
            </a:r>
            <a:r>
              <a:rPr dirty="0" sz="1800" spc="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collection.</a:t>
            </a:r>
          </a:p>
          <a:p>
            <a:pPr marL="0" marR="0">
              <a:lnSpc>
                <a:spcPts val="2236"/>
              </a:lnSpc>
              <a:spcBef>
                <a:spcPts val="74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</a:t>
            </a:r>
            <a:r>
              <a:rPr dirty="0" sz="1800" spc="76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locks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available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current</a:t>
            </a:r>
            <a:r>
              <a:rPr dirty="0" sz="1800" spc="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user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only.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9396" y="5684331"/>
            <a:ext cx="1069087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Unlock()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96529" y="5675848"/>
            <a:ext cx="8140600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Dis</a:t>
            </a:r>
            <a:r>
              <a:rPr dirty="0" sz="1800" spc="1159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ays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unlock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collection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that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users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access.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83000" y="6064492"/>
            <a:ext cx="2268297" cy="2213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HttpApplicationState</a:t>
            </a:r>
            <a:r>
              <a:rPr dirty="0" sz="1200" spc="-27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Methods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62350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Validation</a:t>
            </a:r>
            <a:r>
              <a:rPr dirty="0" sz="32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Controls</a:t>
            </a:r>
            <a:r>
              <a:rPr dirty="0" sz="32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(1-5)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587" y="1215029"/>
            <a:ext cx="11876128" cy="479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800" spc="102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800" spc="229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entered</a:t>
            </a:r>
            <a:r>
              <a:rPr dirty="0" sz="2800" spc="20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2800" spc="22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input</a:t>
            </a:r>
            <a:r>
              <a:rPr dirty="0" sz="2800" spc="23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2800" spc="23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800" spc="2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validated</a:t>
            </a:r>
            <a:r>
              <a:rPr dirty="0" sz="2800" spc="21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usi</a:t>
            </a:r>
            <a:r>
              <a:rPr dirty="0" sz="2800" spc="94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g</a:t>
            </a:r>
            <a:r>
              <a:rPr dirty="0" sz="2800" spc="2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  <a:r>
              <a:rPr dirty="0" sz="2800" spc="22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2800" spc="23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606" y="1641850"/>
            <a:ext cx="1736616" cy="479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ASP.NET.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942" y="2495136"/>
            <a:ext cx="11876482" cy="900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800" spc="102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2800" spc="11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error</a:t>
            </a:r>
            <a:r>
              <a:rPr dirty="0" sz="2800" spc="11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messages</a:t>
            </a:r>
            <a:r>
              <a:rPr dirty="0" sz="2800" spc="11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2800" spc="112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specified</a:t>
            </a:r>
            <a:r>
              <a:rPr dirty="0" sz="2800" spc="11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2800" spc="11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property</a:t>
            </a:r>
            <a:r>
              <a:rPr dirty="0" sz="2800" spc="112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  <a:r>
              <a:rPr dirty="0" sz="2800" spc="11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800" spc="114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</a:p>
          <a:p>
            <a:pPr marL="342663" marR="0">
              <a:lnSpc>
                <a:spcPts val="3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under</a:t>
            </a:r>
            <a:r>
              <a:rPr dirty="0" sz="2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595959"/>
                </a:solidFill>
                <a:latin typeface="ACICEF+CourierNewPSMT"/>
                <a:cs typeface="ACICEF+CourierNewPSMT"/>
              </a:rPr>
              <a:t>System.UI.WebControls</a:t>
            </a:r>
            <a:r>
              <a:rPr dirty="0" sz="2800">
                <a:solidFill>
                  <a:srgbClr val="595959"/>
                </a:solidFill>
                <a:latin typeface="OGDEPC+BookAntiqua"/>
                <a:cs typeface="OGDEPC+BookAntiqua"/>
              </a:rPr>
              <a:t>namespace.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62350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Validation</a:t>
            </a:r>
            <a:r>
              <a:rPr dirty="0" sz="32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Controls</a:t>
            </a:r>
            <a:r>
              <a:rPr dirty="0" sz="32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(2-5)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023" y="1780895"/>
            <a:ext cx="2227367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Validation</a:t>
            </a: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 </a:t>
            </a: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Controls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7098" y="1780895"/>
            <a:ext cx="1384288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6310" y="1780895"/>
            <a:ext cx="1219051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Properties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023" y="2195862"/>
            <a:ext cx="2023937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RequiredFieldValidator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1978" y="2201925"/>
            <a:ext cx="2311503" cy="68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When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this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validator</a:t>
            </a:r>
            <a:r>
              <a:rPr dirty="0" sz="1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against</a:t>
            </a:r>
            <a:r>
              <a:rPr dirty="0" sz="14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control,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mandatory.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17271" y="2202103"/>
            <a:ext cx="5277120" cy="1326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6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ControlToValidate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47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Allocates</a:t>
            </a:r>
            <a:r>
              <a:rPr dirty="0" sz="1400" spc="48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49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400" spc="47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field</a:t>
            </a:r>
            <a:r>
              <a:rPr dirty="0" sz="1400" spc="48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400" spc="47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</a:p>
          <a:p>
            <a:pPr marL="177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such</a:t>
            </a:r>
            <a:r>
              <a:rPr dirty="0" sz="1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14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text</a:t>
            </a:r>
            <a:r>
              <a:rPr dirty="0" sz="1400" spc="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box.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Init</a:t>
            </a:r>
            <a:r>
              <a:rPr dirty="0" sz="1400" spc="802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l</a:t>
            </a:r>
            <a:r>
              <a:rPr dirty="0" sz="1400" spc="503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Value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5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Displays</a:t>
            </a:r>
            <a:r>
              <a:rPr dirty="0" sz="1400" spc="50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400" spc="509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default</a:t>
            </a:r>
            <a:r>
              <a:rPr dirty="0" sz="1400" spc="50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400" spc="49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400" spc="50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5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control.</a:t>
            </a:r>
            <a:r>
              <a:rPr dirty="0" sz="1400" spc="49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This</a:t>
            </a:r>
          </a:p>
          <a:p>
            <a:pPr marL="178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property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14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drop-down</a:t>
            </a:r>
            <a:r>
              <a:rPr dirty="0" sz="1400" spc="-3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list.</a:t>
            </a:r>
          </a:p>
          <a:p>
            <a:pPr marL="178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Text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16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Specifies</a:t>
            </a:r>
            <a:r>
              <a:rPr dirty="0" sz="1400" spc="169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15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text</a:t>
            </a:r>
            <a:r>
              <a:rPr dirty="0" sz="1400" spc="16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400" spc="16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400" spc="15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16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  <a:r>
              <a:rPr dirty="0" sz="1400" spc="16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control,</a:t>
            </a:r>
            <a:r>
              <a:rPr dirty="0" sz="1400" spc="15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such</a:t>
            </a:r>
            <a:r>
              <a:rPr dirty="0" sz="1400" spc="14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Name.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7366" y="4022952"/>
            <a:ext cx="1996055" cy="2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KVOTEV+BookAntiqua-Bold"/>
                <a:cs typeface="KVOTEV+BookAntiqua-Bold"/>
              </a:rPr>
              <a:t>Validation</a:t>
            </a:r>
            <a:r>
              <a:rPr dirty="0" sz="1600" spc="40">
                <a:solidFill>
                  <a:srgbClr val="ffffff"/>
                </a:solidFill>
                <a:latin typeface="KVOTEV+BookAntiqua-Bold"/>
                <a:cs typeface="KVOTEV+BookAntiqua-Bold"/>
              </a:rPr>
              <a:t> </a:t>
            </a:r>
            <a:r>
              <a:rPr dirty="0" sz="1600">
                <a:solidFill>
                  <a:srgbClr val="ffffff"/>
                </a:solidFill>
                <a:latin typeface="KVOTEV+BookAntiqua-Bold"/>
                <a:cs typeface="KVOTEV+BookAntiqua-Bold"/>
              </a:rPr>
              <a:t>Controls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39508" y="4022952"/>
            <a:ext cx="1244244" cy="2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84050" y="4022952"/>
            <a:ext cx="1098535" cy="2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KVOTEV+BookAntiqua-Bold"/>
                <a:cs typeface="KVOTEV+BookAntiqua-Bold"/>
              </a:rPr>
              <a:t>Properties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0126" y="4379209"/>
            <a:ext cx="1394722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RangeValidator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63182" y="4385272"/>
            <a:ext cx="2666008" cy="68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Checks</a:t>
            </a:r>
            <a:r>
              <a:rPr dirty="0" sz="1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if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input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within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specified</a:t>
            </a:r>
            <a:r>
              <a:rPr dirty="0" sz="14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range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92037" y="4385628"/>
            <a:ext cx="6186521" cy="899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ControlToValidate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-3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Sets</a:t>
            </a:r>
            <a:r>
              <a:rPr dirty="0" sz="14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particular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validate.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Minimum</a:t>
            </a:r>
            <a:r>
              <a:rPr dirty="0" sz="1400" spc="-11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Value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-2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Holds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minimum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range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Maximum</a:t>
            </a:r>
            <a:r>
              <a:rPr dirty="0" sz="1400" spc="-25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value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-2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Holds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maximum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range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KVOTEV+BookAntiqua-Bold"/>
                <a:cs typeface="KVOTEV+BookAntiqua-Bold"/>
              </a:rPr>
              <a:t>Type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properties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should</a:t>
            </a:r>
            <a:r>
              <a:rPr dirty="0" sz="1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set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after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mentioned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properties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set,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63182" y="5238832"/>
            <a:ext cx="2584314" cy="68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4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14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mobile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number,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age,</a:t>
            </a:r>
            <a:r>
              <a:rPr dirty="0" sz="14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date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birth,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so</a:t>
            </a:r>
            <a:r>
              <a:rPr dirty="0" sz="1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on.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92038" y="5239367"/>
            <a:ext cx="876863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required.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78614" y="5453647"/>
            <a:ext cx="2313427" cy="883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String: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string</a:t>
            </a:r>
            <a:r>
              <a:rPr dirty="0" sz="11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Integer:</a:t>
            </a:r>
            <a:r>
              <a:rPr dirty="0" sz="11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Integer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Double: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double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Currency: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currency</a:t>
            </a:r>
            <a:r>
              <a:rPr dirty="0" sz="11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11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Date: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date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62350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Validation</a:t>
            </a:r>
            <a:r>
              <a:rPr dirty="0" sz="32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Controls</a:t>
            </a:r>
            <a:r>
              <a:rPr dirty="0" sz="32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(3-5)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7196" y="1766807"/>
            <a:ext cx="1023915" cy="463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Validation</a:t>
            </a:r>
          </a:p>
          <a:p>
            <a:pPr marL="83804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Controls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77576" y="1766807"/>
            <a:ext cx="1113095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98593" y="1766807"/>
            <a:ext cx="986141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Prop</a:t>
            </a:r>
            <a:r>
              <a:rPr dirty="0" sz="1400" spc="352">
                <a:solidFill>
                  <a:srgbClr val="ffffff"/>
                </a:solidFill>
                <a:latin typeface="KVOTEV+BookAntiqua-Bold"/>
                <a:cs typeface="KVOTEV+BookAntiqua-Bold"/>
              </a:rPr>
              <a:t> </a:t>
            </a: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rties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39" y="2272753"/>
            <a:ext cx="1418237" cy="2274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CompareValidator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2153" y="2278850"/>
            <a:ext cx="2776575" cy="593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Compares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two</a:t>
            </a:r>
            <a:r>
              <a:rPr dirty="0" sz="1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fields.</a:t>
            </a:r>
            <a:r>
              <a:rPr dirty="0" sz="1200" spc="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validator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shows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error</a:t>
            </a:r>
            <a:r>
              <a:rPr dirty="0" sz="1200" spc="-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message</a:t>
            </a:r>
            <a:r>
              <a:rPr dirty="0" sz="1200" spc="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case</a:t>
            </a:r>
            <a:r>
              <a:rPr dirty="0" sz="12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both</a:t>
            </a:r>
            <a:r>
              <a:rPr dirty="0" sz="12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not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same.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97905" y="2278850"/>
            <a:ext cx="3443768" cy="776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KVOTEV+BookAntiqua-Bold"/>
                <a:cs typeface="KVOTEV+BookAntiqua-Bold"/>
              </a:rPr>
              <a:t>ControlToValidate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Se</a:t>
            </a:r>
            <a:r>
              <a:rPr dirty="0" sz="1200" spc="10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particular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2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validate.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KVOTEV+BookAntiqua-Bold"/>
                <a:cs typeface="KVOTEV+BookAntiqua-Bold"/>
              </a:rPr>
              <a:t>ControlToCo</a:t>
            </a:r>
            <a:r>
              <a:rPr dirty="0" sz="1200" spc="759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1200">
                <a:solidFill>
                  <a:srgbClr val="595959"/>
                </a:solidFill>
                <a:latin typeface="KVOTEV+BookAntiqua-Bold"/>
                <a:cs typeface="KVOTEV+BookAntiqua-Bold"/>
              </a:rPr>
              <a:t>pare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 spc="-3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Compares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ControlToValidate.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97904" y="3010369"/>
            <a:ext cx="3735046" cy="20562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KVOTEV+BookAntiqua-Bold"/>
                <a:cs typeface="KVOTEV+BookAntiqua-Bold"/>
              </a:rPr>
              <a:t>Operator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Defines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type</a:t>
            </a:r>
            <a:r>
              <a:rPr dirty="0" sz="12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comparison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follows: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200" spc="23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Equal:</a:t>
            </a:r>
            <a:r>
              <a:rPr dirty="0" sz="12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2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checks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whether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compared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</a:p>
          <a:p>
            <a:pPr marL="94488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</a:t>
            </a:r>
            <a:r>
              <a:rPr dirty="0" sz="1200" spc="37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ual.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200" spc="23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Not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Equal:</a:t>
            </a:r>
            <a:r>
              <a:rPr dirty="0" sz="12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1200" spc="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200" spc="-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verify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that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1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not</a:t>
            </a:r>
          </a:p>
          <a:p>
            <a:pPr marL="94488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equal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200" spc="-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each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other.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200" spc="23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Greater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than: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greater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than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relationship.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200" spc="23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GreaterThanEqual:</a:t>
            </a:r>
            <a:r>
              <a:rPr dirty="0" sz="12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</a:p>
          <a:p>
            <a:pPr marL="94488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GreaterThanEqual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relationship.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200" spc="23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LessThan:</a:t>
            </a:r>
            <a:r>
              <a:rPr dirty="0" sz="1200" spc="3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less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than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relationship.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1200" spc="23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LessThanEqual:</a:t>
            </a:r>
            <a:r>
              <a:rPr dirty="0" sz="1200" spc="5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less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than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equal</a:t>
            </a:r>
          </a:p>
          <a:p>
            <a:pPr marL="94488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relationship.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377953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Session</a:t>
            </a:r>
            <a:r>
              <a:rPr dirty="0" sz="3200" spc="1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3192" y="1787719"/>
            <a:ext cx="9271648" cy="2090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252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Describe</a:t>
            </a:r>
            <a:r>
              <a:rPr dirty="0" sz="24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management</a:t>
            </a:r>
            <a:r>
              <a:rPr dirty="0" sz="24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4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its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techniques</a:t>
            </a:r>
          </a:p>
          <a:p>
            <a:pPr marL="0" marR="0">
              <a:lnSpc>
                <a:spcPts val="2982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2400" spc="252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List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4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describe</a:t>
            </a:r>
            <a:r>
              <a:rPr dirty="0" sz="2400" spc="-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commonly</a:t>
            </a:r>
            <a:r>
              <a:rPr dirty="0" sz="24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2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  <a:r>
              <a:rPr dirty="0" sz="24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24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2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</a:p>
          <a:p>
            <a:pPr marL="0" marR="0">
              <a:lnSpc>
                <a:spcPts val="2982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2400" spc="252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Explain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2400" spc="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4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use</a:t>
            </a:r>
            <a:r>
              <a:rPr dirty="0" sz="24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4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24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</a:p>
          <a:p>
            <a:pPr marL="0" marR="0">
              <a:lnSpc>
                <a:spcPts val="2982"/>
              </a:lnSpc>
              <a:spcBef>
                <a:spcPts val="1409"/>
              </a:spcBef>
              <a:spcAft>
                <a:spcPts val="0"/>
              </a:spcAft>
            </a:pPr>
            <a:r>
              <a:rPr dirty="0" sz="2400" spc="252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Describe</a:t>
            </a:r>
            <a:r>
              <a:rPr dirty="0" sz="24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595959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62350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Validation</a:t>
            </a:r>
            <a:r>
              <a:rPr dirty="0" sz="32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Controls</a:t>
            </a:r>
            <a:r>
              <a:rPr dirty="0" sz="32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(4-5)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6195" y="2361936"/>
            <a:ext cx="1764633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Validation</a:t>
            </a:r>
            <a:r>
              <a:rPr dirty="0" sz="1400" spc="-43">
                <a:solidFill>
                  <a:srgbClr val="ffffff"/>
                </a:solidFill>
                <a:latin typeface="KVOTEV+BookAntiqua-Bold"/>
                <a:cs typeface="KVOTEV+BookAntiqua-Bold"/>
              </a:rPr>
              <a:t> </a:t>
            </a: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Controls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62645" y="2361936"/>
            <a:ext cx="1113095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5661" y="2361936"/>
            <a:ext cx="986141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Properties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39" y="2719311"/>
            <a:ext cx="2065784" cy="2274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RegularExpressionValidator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62654" y="2725407"/>
            <a:ext cx="2483966" cy="410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Checks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whether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text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matches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certain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pattern.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07784" y="2725407"/>
            <a:ext cx="2653132" cy="2274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\d:</a:t>
            </a:r>
            <a:r>
              <a:rPr dirty="0" sz="1200" spc="39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0-&gt;9]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2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takes</a:t>
            </a:r>
            <a:r>
              <a:rPr dirty="0" sz="1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zero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07785" y="2908287"/>
            <a:ext cx="2638503" cy="593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\D: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2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takes</a:t>
            </a:r>
            <a:r>
              <a:rPr dirty="0" sz="1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except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[0-&gt;9]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\w: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200" spc="-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takes</a:t>
            </a:r>
            <a:r>
              <a:rPr dirty="0" sz="1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[a-&gt;z][A-&gt;Z][0-&gt;9]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\s: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space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07786" y="3456927"/>
            <a:ext cx="3842464" cy="776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\S:</a:t>
            </a:r>
            <a:r>
              <a:rPr dirty="0" sz="12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takes</a:t>
            </a:r>
            <a:r>
              <a:rPr dirty="0" sz="1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other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other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than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space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{Length}: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{min</a:t>
            </a:r>
            <a:r>
              <a:rPr dirty="0" sz="12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,max}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[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]:</a:t>
            </a:r>
            <a:r>
              <a:rPr dirty="0" sz="12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choice</a:t>
            </a:r>
            <a:r>
              <a:rPr dirty="0" sz="1200" spc="2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given</a:t>
            </a:r>
            <a:r>
              <a:rPr dirty="0" sz="12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character(one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out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them)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(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):</a:t>
            </a:r>
            <a:r>
              <a:rPr dirty="0" sz="12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group</a:t>
            </a:r>
            <a:r>
              <a:rPr dirty="0" sz="12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validator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07786" y="4188447"/>
            <a:ext cx="542234" cy="2274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|:</a:t>
            </a:r>
            <a:r>
              <a:rPr dirty="0" sz="12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07786" y="4371326"/>
            <a:ext cx="4762197" cy="410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Special</a:t>
            </a:r>
            <a:r>
              <a:rPr dirty="0" sz="1200" spc="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characters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that</a:t>
            </a:r>
            <a:r>
              <a:rPr dirty="0" sz="12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1200" spc="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12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define</a:t>
            </a:r>
            <a:r>
              <a:rPr dirty="0" sz="12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number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times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preceded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symbol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used: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64986" y="4737086"/>
            <a:ext cx="2771216" cy="593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*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0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-&gt;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more</a:t>
            </a:r>
            <a:r>
              <a:rPr dirty="0" sz="12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numeric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+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1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--&gt;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more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numeric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?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: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2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0(min)</a:t>
            </a:r>
            <a:r>
              <a:rPr dirty="0" sz="12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2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1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200">
                <a:solidFill>
                  <a:srgbClr val="595959"/>
                </a:solidFill>
                <a:latin typeface="OGDEPC+BookAntiqua"/>
                <a:cs typeface="OGDEPC+BookAntiqua"/>
              </a:rPr>
              <a:t>(max)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62350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Validation</a:t>
            </a:r>
            <a:r>
              <a:rPr dirty="0" sz="32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Controls</a:t>
            </a:r>
            <a:r>
              <a:rPr dirty="0" sz="32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(5-5)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42478" y="2185000"/>
            <a:ext cx="1023915" cy="463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Validation</a:t>
            </a:r>
          </a:p>
          <a:p>
            <a:pPr marL="83804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Controls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6527" y="2185000"/>
            <a:ext cx="1113095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23229" y="2185000"/>
            <a:ext cx="986141" cy="250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KVOTEV+BookAntiqua-Bold"/>
                <a:cs typeface="KVOTEV+BookAntiqua-Bold"/>
              </a:rPr>
              <a:t>Properties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931" y="2688879"/>
            <a:ext cx="1521809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CustomValidator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2002" y="2694942"/>
            <a:ext cx="2190967" cy="473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1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customizing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implementing</a:t>
            </a:r>
            <a:r>
              <a:rPr dirty="0" sz="1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64183" y="2695298"/>
            <a:ext cx="5172842" cy="473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ControlToVal</a:t>
            </a:r>
            <a:r>
              <a:rPr dirty="0" sz="1400" spc="5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date: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Utilized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set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field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(text</a:t>
            </a:r>
            <a:r>
              <a:rPr dirty="0" sz="14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box)</a:t>
            </a:r>
            <a:r>
              <a:rPr dirty="0" sz="14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52002" y="3121811"/>
            <a:ext cx="2265350" cy="6865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according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specific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condition</a:t>
            </a:r>
            <a:r>
              <a:rPr dirty="0" sz="14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requirement.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64183" y="3335424"/>
            <a:ext cx="5725241" cy="473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</a:t>
            </a:r>
            <a:r>
              <a:rPr dirty="0" sz="1400" spc="50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ateEmptyText:</a:t>
            </a:r>
            <a:r>
              <a:rPr dirty="0" sz="1400" spc="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Utilized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set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Boolean</a:t>
            </a:r>
            <a:r>
              <a:rPr dirty="0" sz="14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specifying</a:t>
            </a:r>
            <a:r>
              <a:rPr dirty="0" sz="14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whether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blank</a:t>
            </a:r>
            <a:r>
              <a:rPr dirty="0" sz="14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text</a:t>
            </a:r>
            <a:r>
              <a:rPr dirty="0" sz="14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should</a:t>
            </a:r>
            <a:r>
              <a:rPr dirty="0" sz="14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validated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4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not.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64183" y="3975549"/>
            <a:ext cx="5457211" cy="4731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ClientValidationFunction: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Utilized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allocate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4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name</a:t>
            </a:r>
            <a:r>
              <a:rPr dirty="0" sz="14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specified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client-side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script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role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14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595959"/>
                </a:solidFill>
                <a:latin typeface="OGDEPC+BookAntiqua"/>
                <a:cs typeface="OGDEPC+BookAntiqua"/>
              </a:rPr>
              <a:t>validation.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5111710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Using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LINQ</a:t>
            </a:r>
            <a:r>
              <a:rPr dirty="0" sz="3200" spc="-1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with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ASP.NET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5028" y="1668483"/>
            <a:ext cx="2741558" cy="56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LINQ</a:t>
            </a:r>
            <a:r>
              <a:rPr dirty="0" sz="1800" spc="-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for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objects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query</a:t>
            </a:r>
          </a:p>
          <a:p>
            <a:pPr marL="164591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in-memory</a:t>
            </a:r>
            <a:r>
              <a:rPr dirty="0" sz="1800" spc="1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collections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3087" y="1668483"/>
            <a:ext cx="2492383" cy="56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LINQ</a:t>
            </a:r>
            <a:r>
              <a:rPr dirty="0" sz="1800" spc="-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for</a:t>
            </a:r>
            <a:r>
              <a:rPr dirty="0" sz="1800" spc="14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SQL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query</a:t>
            </a:r>
          </a:p>
          <a:p>
            <a:pPr marL="137159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relational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databases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11527" y="1668483"/>
            <a:ext cx="2561650" cy="56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LINQ</a:t>
            </a:r>
            <a:r>
              <a:rPr dirty="0" sz="1800" spc="-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for</a:t>
            </a:r>
            <a:r>
              <a:rPr dirty="0" sz="1800" spc="14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XML</a:t>
            </a:r>
            <a:r>
              <a:rPr dirty="0" sz="1800" spc="-1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query</a:t>
            </a:r>
          </a:p>
          <a:p>
            <a:pPr marL="672083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XML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ffffff"/>
                </a:solidFill>
                <a:latin typeface="OGDEPC+BookAntiqua"/>
                <a:cs typeface="OGDEPC+BookAntiqua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079" y="3184089"/>
            <a:ext cx="5579018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stands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Language</a:t>
            </a:r>
            <a:r>
              <a:rPr dirty="0" sz="2000" spc="-3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Integrated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Query.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079" y="3793636"/>
            <a:ext cx="7716334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facilitate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consistent</a:t>
            </a:r>
            <a:r>
              <a:rPr dirty="0" sz="20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access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numerous</a:t>
            </a:r>
            <a:r>
              <a:rPr dirty="0" sz="20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sources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902" y="4098536"/>
            <a:ext cx="1275367" cy="35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XML.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157" y="4708136"/>
            <a:ext cx="7298514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Custom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providers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20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created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using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extensibility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5979" y="5012989"/>
            <a:ext cx="2008271" cy="3544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feature</a:t>
            </a:r>
            <a:r>
              <a:rPr dirty="0" sz="20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69178" y="6246802"/>
            <a:ext cx="1250114" cy="2213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LINQ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2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Providers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256007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(1-2)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026" y="1825460"/>
            <a:ext cx="9293203" cy="289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  <a:r>
              <a:rPr dirty="0" sz="1600" spc="3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is</a:t>
            </a:r>
            <a:r>
              <a:rPr dirty="0" sz="1600" spc="-1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process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of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retaining</a:t>
            </a:r>
            <a:r>
              <a:rPr dirty="0" sz="1600" spc="1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an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in-memory</a:t>
            </a:r>
            <a:r>
              <a:rPr dirty="0" sz="1600" spc="2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copy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of</a:t>
            </a:r>
            <a:r>
              <a:rPr dirty="0" sz="1600" spc="1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important</a:t>
            </a:r>
            <a:r>
              <a:rPr dirty="0" sz="16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and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mostly</a:t>
            </a:r>
            <a:r>
              <a:rPr dirty="0" sz="1600" spc="1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used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data/information.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9026" y="2678290"/>
            <a:ext cx="7380396" cy="196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ASP.NET</a:t>
            </a:r>
            <a:r>
              <a:rPr dirty="0" sz="1600" spc="14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runtime</a:t>
            </a:r>
            <a:r>
              <a:rPr dirty="0" sz="16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contains</a:t>
            </a:r>
            <a:r>
              <a:rPr dirty="0" sz="1600" spc="2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key-value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map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of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CLR</a:t>
            </a:r>
            <a:r>
              <a:rPr dirty="0" sz="16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objects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known</a:t>
            </a:r>
            <a:r>
              <a:rPr dirty="0" sz="1600" spc="2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as</a:t>
            </a:r>
            <a:r>
              <a:rPr dirty="0" sz="1600" spc="-1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cache.</a:t>
            </a:r>
          </a:p>
          <a:p>
            <a:pPr marL="0" marR="0">
              <a:lnSpc>
                <a:spcPts val="1983"/>
              </a:lnSpc>
              <a:spcBef>
                <a:spcPts val="4719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Cache</a:t>
            </a:r>
            <a:r>
              <a:rPr dirty="0" sz="1600" spc="2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is</a:t>
            </a:r>
            <a:r>
              <a:rPr dirty="0" sz="1600" spc="-1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accessible</a:t>
            </a:r>
            <a:r>
              <a:rPr dirty="0" sz="1600" spc="-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through</a:t>
            </a:r>
            <a:r>
              <a:rPr dirty="0" sz="1600" spc="3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  <a:r>
              <a:rPr dirty="0" sz="1600" spc="4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ACICEF+CourierNewPSMT"/>
                <a:cs typeface="ACICEF+CourierNewPSMT"/>
              </a:rPr>
              <a:t>HttpContext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and</a:t>
            </a:r>
            <a:r>
              <a:rPr dirty="0" sz="1600" spc="1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ACICEF+CourierNewPSMT"/>
                <a:cs typeface="ACICEF+CourierNewPSMT"/>
              </a:rPr>
              <a:t>System.Web.UI.Page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.</a:t>
            </a:r>
          </a:p>
          <a:p>
            <a:pPr marL="0" marR="0">
              <a:lnSpc>
                <a:spcPts val="1983"/>
              </a:lnSpc>
              <a:spcBef>
                <a:spcPts val="4404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Items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in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  <a:r>
              <a:rPr dirty="0" sz="1600" spc="2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cache</a:t>
            </a:r>
            <a:r>
              <a:rPr dirty="0" sz="1600" spc="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can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be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accessed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using</a:t>
            </a:r>
            <a:r>
              <a:rPr dirty="0" sz="1600" spc="2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an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indexer.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9026" y="5099627"/>
            <a:ext cx="10734142" cy="509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Lifetime</a:t>
            </a:r>
            <a:r>
              <a:rPr dirty="0" sz="1600" spc="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of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objects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in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  <a:r>
              <a:rPr dirty="0" sz="1600" spc="28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cache</a:t>
            </a:r>
            <a:r>
              <a:rPr dirty="0" sz="1600" spc="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can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be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co</a:t>
            </a:r>
            <a:r>
              <a:rPr dirty="0" sz="1600" spc="104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rolled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and</a:t>
            </a:r>
            <a:r>
              <a:rPr dirty="0" sz="1600" spc="1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links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can</a:t>
            </a:r>
            <a:r>
              <a:rPr dirty="0" sz="1600" spc="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be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set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up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between</a:t>
            </a:r>
            <a:r>
              <a:rPr dirty="0" sz="1600" spc="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  <a:r>
              <a:rPr dirty="0" sz="1600" spc="1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cached</a:t>
            </a:r>
            <a:r>
              <a:rPr dirty="0" sz="1600" spc="1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objects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and</a:t>
            </a:r>
            <a:r>
              <a:rPr dirty="0" sz="1600" spc="1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their</a:t>
            </a:r>
            <a:r>
              <a:rPr dirty="0" sz="1600" spc="14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physical</a:t>
            </a:r>
          </a:p>
          <a:p>
            <a:pPr marL="0" marR="0">
              <a:lnSpc>
                <a:spcPts val="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OGDEPC+BookAntiqua"/>
                <a:cs typeface="OGDEPC+BookAntiqua"/>
              </a:rPr>
              <a:t>sources.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256007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(2-2)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3236" y="4700292"/>
            <a:ext cx="1445746" cy="281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Welcome</a:t>
            </a:r>
            <a:r>
              <a:rPr dirty="0" sz="1600" spc="3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6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page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29283" y="4836428"/>
            <a:ext cx="1734910" cy="252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Page</a:t>
            </a:r>
            <a:r>
              <a:rPr dirty="0" sz="1400" spc="-15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4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Caching</a:t>
            </a:r>
            <a:r>
              <a:rPr dirty="0" sz="1400" spc="-18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 </a:t>
            </a:r>
            <a:r>
              <a:rPr dirty="0" sz="1400">
                <a:solidFill>
                  <a:srgbClr val="c00000"/>
                </a:solidFill>
                <a:latin typeface="WAWWQV+BookAntiqua-BoldItalic"/>
                <a:cs typeface="WAWWQV+BookAntiqua-BoldItalic"/>
              </a:rPr>
              <a:t>Demo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290536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Types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of</a:t>
            </a:r>
            <a:r>
              <a:rPr dirty="0" sz="3200" spc="-1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244" y="1302577"/>
            <a:ext cx="1969880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Output</a:t>
            </a:r>
            <a:r>
              <a:rPr dirty="0" sz="20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02917" y="1302577"/>
            <a:ext cx="1682794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Data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6194" y="1633587"/>
            <a:ext cx="2234058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Fragment</a:t>
            </a:r>
            <a:r>
              <a:rPr dirty="0" sz="2000" spc="-23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45015" y="1723478"/>
            <a:ext cx="2503837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Data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Source</a:t>
            </a:r>
            <a:r>
              <a:rPr dirty="0" sz="2000" spc="-31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303" y="1786689"/>
            <a:ext cx="6057351" cy="1451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Stores</a:t>
            </a:r>
            <a:r>
              <a:rPr dirty="0" sz="2000" spc="7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2000" spc="8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copy</a:t>
            </a:r>
            <a:r>
              <a:rPr dirty="0" sz="2000" spc="8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 spc="-11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  <a:r>
              <a:rPr dirty="0" sz="2000" spc="9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2000" spc="9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last</a:t>
            </a:r>
            <a:r>
              <a:rPr dirty="0" sz="2000" spc="48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Stores</a:t>
            </a:r>
            <a:r>
              <a:rPr dirty="0" sz="2000" spc="30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information</a:t>
            </a:r>
            <a:r>
              <a:rPr dirty="0" sz="2000" spc="30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such</a:t>
            </a:r>
            <a:r>
              <a:rPr dirty="0" sz="2000" spc="306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published</a:t>
            </a:r>
            <a:r>
              <a:rPr dirty="0" sz="2000" spc="26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HTML</a:t>
            </a:r>
            <a:r>
              <a:rPr dirty="0" sz="2000" spc="27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page.</a:t>
            </a:r>
            <a:r>
              <a:rPr dirty="0" sz="2000" spc="2279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ACICEF+CourierNewPSMT"/>
                <a:cs typeface="ACICEF+CourierNewPSMT"/>
              </a:rPr>
              <a:t>DataTable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or</a:t>
            </a:r>
            <a:r>
              <a:rPr dirty="0" sz="2000" spc="22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ACICEF+CourierNewPSMT"/>
                <a:cs typeface="ACICEF+CourierNewPSMT"/>
              </a:rPr>
              <a:t>DataSet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When</a:t>
            </a:r>
            <a:r>
              <a:rPr dirty="0" sz="2000" spc="42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2000" spc="43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next</a:t>
            </a:r>
            <a:r>
              <a:rPr dirty="0" sz="2000" spc="41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request</a:t>
            </a:r>
            <a:r>
              <a:rPr dirty="0" sz="2000" spc="228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fetched</a:t>
            </a:r>
            <a:r>
              <a:rPr dirty="0" sz="2000" spc="29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from</a:t>
            </a:r>
            <a:r>
              <a:rPr dirty="0" sz="2000" spc="29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2000" spc="3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database.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comes</a:t>
            </a:r>
            <a:r>
              <a:rPr dirty="0" sz="2000" spc="79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for</a:t>
            </a:r>
            <a:r>
              <a:rPr dirty="0" sz="2000" spc="8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this</a:t>
            </a:r>
            <a:r>
              <a:rPr dirty="0" sz="2000" spc="8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page,</a:t>
            </a:r>
            <a:r>
              <a:rPr dirty="0" sz="2000" spc="8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2000" spc="228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Data</a:t>
            </a:r>
            <a:r>
              <a:rPr dirty="0" sz="2000" spc="103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caching</a:t>
            </a:r>
            <a:r>
              <a:rPr dirty="0" sz="2000" spc="1039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2000" spc="102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server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stored</a:t>
            </a:r>
            <a:r>
              <a:rPr dirty="0" sz="2000" spc="4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copy</a:t>
            </a:r>
            <a:r>
              <a:rPr dirty="0" sz="2000" spc="3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 spc="-11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  <a:r>
              <a:rPr dirty="0" sz="2000" spc="5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HTML</a:t>
            </a:r>
            <a:r>
              <a:rPr dirty="0" sz="2000" spc="4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2000" spc="227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friendly.</a:t>
            </a:r>
            <a:r>
              <a:rPr dirty="0" sz="2000" spc="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 spc="-15">
                <a:solidFill>
                  <a:srgbClr val="000000"/>
                </a:solidFill>
                <a:latin typeface="OGDEPC+BookAntiqua"/>
                <a:cs typeface="OGDEPC+BookAntiqua"/>
              </a:rPr>
              <a:t>If</a:t>
            </a:r>
            <a:r>
              <a:rPr dirty="0" sz="2000" spc="79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cache</a:t>
            </a:r>
            <a:r>
              <a:rPr dirty="0" sz="2000" spc="796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310" y="2516400"/>
            <a:ext cx="2352623" cy="903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Instead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an</a:t>
            </a:r>
            <a:r>
              <a:rPr dirty="0" sz="20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entire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HTML,</a:t>
            </a:r>
            <a:r>
              <a:rPr dirty="0" sz="2000" spc="-1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portion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it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can</a:t>
            </a:r>
            <a:r>
              <a:rPr dirty="0" sz="2000" spc="-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be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cached.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92149" y="2542528"/>
            <a:ext cx="2779900" cy="1454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Inbuilt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data</a:t>
            </a:r>
            <a:r>
              <a:rPr dirty="0" sz="2000" spc="-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source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controls</a:t>
            </a:r>
            <a:r>
              <a:rPr dirty="0" sz="20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such</a:t>
            </a:r>
            <a:r>
              <a:rPr dirty="0" sz="2000" spc="-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as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CICEF+CourierNewPSMT"/>
                <a:cs typeface="ACICEF+CourierNewPSMT"/>
              </a:rPr>
              <a:t>ObjectDataSoure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,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CICEF+CourierNewPSMT"/>
                <a:cs typeface="ACICEF+CourierNewPSMT"/>
              </a:rPr>
              <a:t>SqlDataSource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,</a:t>
            </a:r>
            <a:r>
              <a:rPr dirty="0" sz="2000" spc="69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and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ACICEF+CourierNewPSMT"/>
                <a:cs typeface="ACICEF+CourierNewPSMT"/>
              </a:rPr>
              <a:t>XmlDataSource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303" y="3158487"/>
            <a:ext cx="1455138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dispatched.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30578" y="3158487"/>
            <a:ext cx="3011804" cy="1451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become</a:t>
            </a:r>
            <a:r>
              <a:rPr dirty="0" sz="2000" spc="78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large,</a:t>
            </a:r>
            <a:r>
              <a:rPr dirty="0" sz="2000" spc="78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they</a:t>
            </a:r>
            <a:r>
              <a:rPr dirty="0" sz="2000" spc="79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can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be</a:t>
            </a:r>
            <a:r>
              <a:rPr dirty="0" sz="2000" spc="177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deleted</a:t>
            </a:r>
            <a:r>
              <a:rPr dirty="0" sz="2000" spc="176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from</a:t>
            </a:r>
            <a:r>
              <a:rPr dirty="0" sz="2000" spc="175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server</a:t>
            </a:r>
            <a:r>
              <a:rPr dirty="0" sz="2000" spc="106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memory.</a:t>
            </a:r>
            <a:r>
              <a:rPr dirty="0" sz="2000" spc="105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It</a:t>
            </a:r>
            <a:r>
              <a:rPr dirty="0" sz="2000" spc="1059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can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also</a:t>
            </a:r>
            <a:r>
              <a:rPr dirty="0" sz="2000" spc="128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be</a:t>
            </a:r>
            <a:r>
              <a:rPr dirty="0" sz="2000" spc="130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set</a:t>
            </a:r>
            <a:r>
              <a:rPr dirty="0" sz="2000" spc="128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to</a:t>
            </a:r>
            <a:r>
              <a:rPr dirty="0" sz="2000" spc="129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expire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automatically.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06388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Output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2505" y="1511363"/>
            <a:ext cx="1227441" cy="340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KVOTEV+BookAntiqua-Bold"/>
                <a:cs typeface="KVOTEV+BookAntiqua-Bold"/>
              </a:rPr>
              <a:t>Attribute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48655" y="1511363"/>
            <a:ext cx="987654" cy="340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KVOTEV+BookAntiqua-Bold"/>
                <a:cs typeface="KVOTEV+BookAntiqua-Bold"/>
              </a:rPr>
              <a:t>Option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2237" y="1511363"/>
            <a:ext cx="1523393" cy="340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KVOTEV+BookAntiqua-Bold"/>
                <a:cs typeface="KVOTEV+BookAntiqua-Bold"/>
              </a:rPr>
              <a:t>Description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5415" y="1835513"/>
            <a:ext cx="1016124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NoStore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31080" y="1827029"/>
            <a:ext cx="1167384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true/false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9992" y="1827029"/>
            <a:ext cx="7332498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whether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‘no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store’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cache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800" spc="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header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passed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not.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5415" y="2320602"/>
            <a:ext cx="1600683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VaryByParam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31080" y="2312119"/>
            <a:ext cx="709727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None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39992" y="2312119"/>
            <a:ext cx="6945707" cy="1226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shows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semicolon-delimited</a:t>
            </a:r>
            <a:r>
              <a:rPr dirty="0" sz="18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strings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list</a:t>
            </a:r>
            <a:r>
              <a:rPr dirty="0" sz="18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defining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query</a:t>
            </a:r>
            <a:r>
              <a:rPr dirty="0" sz="18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values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strings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GET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request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POST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request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variable.</a:t>
            </a:r>
          </a:p>
          <a:p>
            <a:pPr marL="0" marR="0">
              <a:lnSpc>
                <a:spcPts val="2236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800" spc="-3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differ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output</a:t>
            </a:r>
            <a:r>
              <a:rPr dirty="0" sz="1800" spc="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cache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by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name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browser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version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through</a:t>
            </a:r>
            <a:r>
              <a:rPr dirty="0" sz="1800" spc="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custom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string.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31080" y="2606327"/>
            <a:ext cx="1445976" cy="1226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Param-name</a:t>
            </a:r>
          </a:p>
          <a:p>
            <a:pPr marL="0" marR="0">
              <a:lnSpc>
                <a:spcPts val="2236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Browser</a:t>
            </a:r>
          </a:p>
          <a:p>
            <a:pPr marL="0" marR="0">
              <a:lnSpc>
                <a:spcPts val="2236"/>
              </a:lnSpc>
              <a:spcBef>
                <a:spcPts val="7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Custom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string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5415" y="2930507"/>
            <a:ext cx="1752934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VaryByCustom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5415" y="3811302"/>
            <a:ext cx="1104751" cy="17773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Location</a:t>
            </a:r>
          </a:p>
          <a:p>
            <a:pPr marL="0" marR="0">
              <a:lnSpc>
                <a:spcPts val="2139"/>
              </a:lnSpc>
              <a:spcBef>
                <a:spcPts val="9466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KVOTEV+BookAntiqua-Bold"/>
                <a:cs typeface="KVOTEV+BookAntiqua-Bold"/>
              </a:rPr>
              <a:t>Duration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31080" y="3802819"/>
            <a:ext cx="1465664" cy="14974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Any</a:t>
            </a:r>
          </a:p>
          <a:p>
            <a:pPr marL="0" marR="0">
              <a:lnSpc>
                <a:spcPts val="2236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Client</a:t>
            </a:r>
          </a:p>
          <a:p>
            <a:pPr marL="0" marR="0">
              <a:lnSpc>
                <a:spcPts val="2236"/>
              </a:lnSpc>
              <a:spcBef>
                <a:spcPts val="7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Downstream</a:t>
            </a:r>
          </a:p>
          <a:p>
            <a:pPr marL="0" marR="0">
              <a:lnSpc>
                <a:spcPts val="2236"/>
              </a:lnSpc>
              <a:spcBef>
                <a:spcPts val="67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Server</a:t>
            </a:r>
          </a:p>
          <a:p>
            <a:pPr marL="0" marR="0">
              <a:lnSpc>
                <a:spcPts val="2236"/>
              </a:lnSpc>
              <a:spcBef>
                <a:spcPts val="79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None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739992" y="3803047"/>
            <a:ext cx="4506772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Specifies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which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location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store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Cache.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31080" y="5270431"/>
            <a:ext cx="1008310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Number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39992" y="5270431"/>
            <a:ext cx="6270649" cy="32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18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indicates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how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many</a:t>
            </a:r>
            <a:r>
              <a:rPr dirty="0" sz="18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seconds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18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</a:t>
            </a:r>
            <a:r>
              <a:rPr dirty="0" sz="18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cached.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63706" y="5747965"/>
            <a:ext cx="2387453" cy="278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00"/>
                </a:solidFill>
                <a:latin typeface="KVOTEV+BookAntiqua-Bold"/>
                <a:cs typeface="KVOTEV+BookAntiqua-Bold"/>
              </a:rPr>
              <a:t>OutputCache</a:t>
            </a:r>
            <a:r>
              <a:rPr dirty="0" sz="1600" spc="37">
                <a:solidFill>
                  <a:srgbClr val="ff0000"/>
                </a:solidFill>
                <a:latin typeface="KVOTEV+BookAntiqua-Bold"/>
                <a:cs typeface="KVOTEV+BookAntiqua-Bold"/>
              </a:rPr>
              <a:t> </a:t>
            </a:r>
            <a:r>
              <a:rPr dirty="0" sz="1600">
                <a:solidFill>
                  <a:srgbClr val="ff0000"/>
                </a:solidFill>
                <a:latin typeface="KVOTEV+BookAntiqua-Bold"/>
                <a:cs typeface="KVOTEV+BookAntiqua-Bold"/>
              </a:rPr>
              <a:t>Attributes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2600827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Data</a:t>
            </a:r>
            <a:r>
              <a:rPr dirty="0" sz="3200" spc="-1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5906" y="1320198"/>
            <a:ext cx="7134148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40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Data</a:t>
            </a:r>
            <a:r>
              <a:rPr dirty="0" sz="2400" spc="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Caching</a:t>
            </a:r>
            <a:r>
              <a:rPr dirty="0" sz="2400" spc="1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2400" spc="1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most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flexible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type</a:t>
            </a:r>
            <a:r>
              <a:rPr dirty="0" sz="2400" spc="17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caching.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5906" y="2051718"/>
            <a:ext cx="10561939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40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Basic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principle</a:t>
            </a:r>
            <a:r>
              <a:rPr dirty="0" sz="24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to</a:t>
            </a:r>
            <a:r>
              <a:rPr dirty="0" sz="2400" spc="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add</a:t>
            </a:r>
            <a:r>
              <a:rPr dirty="0" sz="2400" spc="-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items</a:t>
            </a:r>
            <a:r>
              <a:rPr dirty="0" sz="2400" spc="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that</a:t>
            </a:r>
            <a:r>
              <a:rPr dirty="0" sz="2400" spc="23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are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expensive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to</a:t>
            </a:r>
            <a:r>
              <a:rPr dirty="0" sz="2400" spc="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create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special</a:t>
            </a:r>
            <a:r>
              <a:rPr dirty="0" sz="24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built-in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8806" y="2417478"/>
            <a:ext cx="4285488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collection</a:t>
            </a:r>
            <a:r>
              <a:rPr dirty="0" sz="2400" spc="2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object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(called</a:t>
            </a:r>
            <a:r>
              <a:rPr dirty="0" sz="24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cache).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5906" y="3138330"/>
            <a:ext cx="7847380" cy="416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400" spc="12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Cache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items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are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removed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automatically</a:t>
            </a:r>
            <a:r>
              <a:rPr dirty="0" sz="2400" spc="2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when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000000"/>
                </a:solidFill>
                <a:latin typeface="OGDEPC+BookAntiqua"/>
                <a:cs typeface="OGDEPC+BookAntiqua"/>
              </a:rPr>
              <a:t>expired.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03713" y="223020"/>
            <a:ext cx="1920304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825" y="1265114"/>
            <a:ext cx="11509323" cy="5108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management</a:t>
            </a:r>
            <a:r>
              <a:rPr dirty="0" sz="20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method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that</a:t>
            </a:r>
            <a:r>
              <a:rPr dirty="0" sz="20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manages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page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informatio</a:t>
            </a:r>
            <a:r>
              <a:rPr dirty="0" sz="2000" spc="213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over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various</a:t>
            </a:r>
            <a:r>
              <a:rPr dirty="0" sz="2000" spc="-3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requests</a:t>
            </a:r>
            <a:r>
              <a:rPr dirty="0" sz="20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</a:p>
          <a:p>
            <a:pPr marL="343076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same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different</a:t>
            </a:r>
            <a:r>
              <a:rPr dirty="0" sz="20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pages.</a:t>
            </a:r>
          </a:p>
          <a:p>
            <a:pPr marL="254" marR="0">
              <a:lnSpc>
                <a:spcPts val="249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There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two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management</a:t>
            </a:r>
            <a:r>
              <a:rPr dirty="0" sz="20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types;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client-side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management</a:t>
            </a:r>
            <a:r>
              <a:rPr dirty="0" sz="20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server-side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</a:p>
          <a:p>
            <a:pPr marL="343077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management.</a:t>
            </a:r>
          </a:p>
          <a:p>
            <a:pPr marL="254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object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stores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retrieves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state.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20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referred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name-</a:t>
            </a:r>
          </a:p>
          <a:p>
            <a:pPr marL="343077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pair.</a:t>
            </a:r>
          </a:p>
          <a:p>
            <a:pPr marL="254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primarily</a:t>
            </a:r>
            <a:r>
              <a:rPr dirty="0" sz="20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used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store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statistical</a:t>
            </a:r>
            <a:r>
              <a:rPr dirty="0" sz="20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hit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counters,</a:t>
            </a:r>
            <a:r>
              <a:rPr dirty="0" sz="20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global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</a:p>
          <a:p>
            <a:pPr marL="343077" marR="0">
              <a:lnSpc>
                <a:spcPts val="249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such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tax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discount</a:t>
            </a:r>
            <a:r>
              <a:rPr dirty="0" sz="20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rates.</a:t>
            </a:r>
          </a:p>
          <a:p>
            <a:pPr marL="0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Validation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20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20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utilized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validating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supplied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input</a:t>
            </a:r>
            <a:r>
              <a:rPr dirty="0" sz="20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controls</a:t>
            </a:r>
            <a:r>
              <a:rPr dirty="0" sz="20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such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20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text</a:t>
            </a:r>
            <a:r>
              <a:rPr dirty="0" sz="20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box.</a:t>
            </a:r>
          </a:p>
          <a:p>
            <a:pPr marL="0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stands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Language</a:t>
            </a:r>
            <a:r>
              <a:rPr dirty="0" sz="2000" spc="-3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Integrated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Query.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Three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main</a:t>
            </a:r>
            <a:r>
              <a:rPr dirty="0" sz="2000" spc="-2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providers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by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Microsoft</a:t>
            </a:r>
            <a:r>
              <a:rPr dirty="0" sz="2000" spc="-3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</a:p>
          <a:p>
            <a:pPr marL="342822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namely,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objects,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000" spc="65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SQL,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LINQ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XML.</a:t>
            </a:r>
          </a:p>
          <a:p>
            <a:pPr marL="0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Caching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refers</a:t>
            </a:r>
            <a:r>
              <a:rPr dirty="0" sz="20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method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saving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</a:t>
            </a:r>
            <a:r>
              <a:rPr dirty="0" sz="20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in-memory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copy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0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significant</a:t>
            </a:r>
            <a:r>
              <a:rPr dirty="0" sz="2000" spc="-2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most-used</a:t>
            </a:r>
          </a:p>
          <a:p>
            <a:pPr marL="342822" marR="0">
              <a:lnSpc>
                <a:spcPts val="2490"/>
              </a:lnSpc>
              <a:spcBef>
                <a:spcPts val="33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data/information</a:t>
            </a:r>
            <a:r>
              <a:rPr dirty="0" sz="20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en</a:t>
            </a:r>
            <a:r>
              <a:rPr dirty="0" sz="2000" spc="66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ancing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software</a:t>
            </a:r>
            <a:r>
              <a:rPr dirty="0" sz="20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system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performance.</a:t>
            </a:r>
          </a:p>
          <a:p>
            <a:pPr marL="0" marR="0">
              <a:lnSpc>
                <a:spcPts val="249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IJUOEV+Wingdings-Regular"/>
                <a:cs typeface="IJUOEV+Wingdings-Regular"/>
              </a:rPr>
              <a:t></a:t>
            </a:r>
            <a:r>
              <a:rPr dirty="0" sz="2000" spc="61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There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are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two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types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caching: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output</a:t>
            </a:r>
            <a:r>
              <a:rPr dirty="0" sz="2000" spc="-3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caching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data</a:t>
            </a:r>
            <a:r>
              <a:rPr dirty="0" sz="2000" spc="-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caching.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3428" y="6436910"/>
            <a:ext cx="292608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88252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Managing</a:t>
            </a:r>
            <a:r>
              <a:rPr dirty="0" sz="3200" spc="-3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(1-2)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3882528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Managing</a:t>
            </a:r>
            <a:r>
              <a:rPr dirty="0" sz="3200" spc="-3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(2-2)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790" y="1537807"/>
            <a:ext cx="11149503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3200" spc="33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HTTP</a:t>
            </a:r>
            <a:r>
              <a:rPr dirty="0" sz="32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protocol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3200" spc="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stateless</a:t>
            </a:r>
            <a:r>
              <a:rPr dirty="0" sz="3200" spc="-54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removes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32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resources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253" y="2024062"/>
            <a:ext cx="9435599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references</a:t>
            </a:r>
            <a:r>
              <a:rPr dirty="0" sz="3200" spc="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working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on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specific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request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past.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790" y="3001048"/>
            <a:ext cx="11408296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3200" spc="33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State</a:t>
            </a:r>
            <a:r>
              <a:rPr dirty="0" sz="3200" spc="-21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management</a:t>
            </a:r>
            <a:r>
              <a:rPr dirty="0" sz="3200" spc="-56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manages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page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information</a:t>
            </a:r>
            <a:r>
              <a:rPr dirty="0" sz="32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3200" spc="12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over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2253" y="3487303"/>
            <a:ext cx="8813843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various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requests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same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or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different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pages.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5790" y="4464289"/>
            <a:ext cx="11115722" cy="1031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3200" spc="33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Two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methodologies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available</a:t>
            </a:r>
            <a:r>
              <a:rPr dirty="0" sz="32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in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ASP.NET:</a:t>
            </a:r>
            <a:r>
              <a:rPr dirty="0" sz="3200" spc="-46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client-side</a:t>
            </a:r>
            <a:r>
              <a:rPr dirty="0" sz="3200" spc="-34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state</a:t>
            </a:r>
          </a:p>
          <a:p>
            <a:pPr marL="286056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management</a:t>
            </a:r>
            <a:r>
              <a:rPr dirty="0" sz="3200" spc="-56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server-side</a:t>
            </a:r>
            <a:r>
              <a:rPr dirty="0" sz="3200" spc="-40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state</a:t>
            </a:r>
            <a:r>
              <a:rPr dirty="0" sz="3200" spc="-31">
                <a:solidFill>
                  <a:srgbClr val="595959"/>
                </a:solidFill>
                <a:latin typeface="KVOTEV+BookAntiqua-Bold"/>
                <a:cs typeface="KVOTEV+BookAntiqua-Bold"/>
              </a:rPr>
              <a:t> </a:t>
            </a:r>
            <a:r>
              <a:rPr dirty="0" sz="3200">
                <a:solidFill>
                  <a:srgbClr val="595959"/>
                </a:solidFill>
                <a:latin typeface="KVOTEV+BookAntiqua-Bold"/>
                <a:cs typeface="KVOTEV+BookAntiqua-Bold"/>
              </a:rPr>
              <a:t>management</a:t>
            </a:r>
            <a:r>
              <a:rPr dirty="0" sz="3200">
                <a:solidFill>
                  <a:srgbClr val="595959"/>
                </a:solidFill>
                <a:latin typeface="OGDEPC+BookAntiqua"/>
                <a:cs typeface="OGDEPC+BookAntiqua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8485539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Client-side</a:t>
            </a:r>
            <a:r>
              <a:rPr dirty="0" sz="3200" spc="1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and</a:t>
            </a:r>
            <a:r>
              <a:rPr dirty="0" sz="3200" spc="-1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Server-side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  <a:r>
              <a:rPr dirty="0" sz="3200" spc="-1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2038" y="1273521"/>
            <a:ext cx="3136235" cy="29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KVOTEV+BookAntiqua-Bold"/>
                <a:cs typeface="KVOTEV+BookAntiqua-Bold"/>
              </a:rPr>
              <a:t>Client-side</a:t>
            </a:r>
            <a:r>
              <a:rPr dirty="0" sz="1700" spc="-40">
                <a:solidFill>
                  <a:srgbClr val="000000"/>
                </a:solidFill>
                <a:latin typeface="KVOTEV+BookAntiqua-Bold"/>
                <a:cs typeface="KVOTEV+BookAntiqua-Bold"/>
              </a:rPr>
              <a:t> </a:t>
            </a:r>
            <a:r>
              <a:rPr dirty="0" sz="1700">
                <a:solidFill>
                  <a:srgbClr val="000000"/>
                </a:solidFill>
                <a:latin typeface="KVOTEV+BookAntiqua-Bold"/>
                <a:cs typeface="KVOTEV+BookAntiqua-Bold"/>
              </a:rPr>
              <a:t>State</a:t>
            </a:r>
            <a:r>
              <a:rPr dirty="0" sz="1700" spc="-15">
                <a:solidFill>
                  <a:srgbClr val="000000"/>
                </a:solidFill>
                <a:latin typeface="KVOTEV+BookAntiqua-Bold"/>
                <a:cs typeface="KVOTEV+BookAntiqua-Bold"/>
              </a:rPr>
              <a:t> </a:t>
            </a:r>
            <a:r>
              <a:rPr dirty="0" sz="1700">
                <a:solidFill>
                  <a:srgbClr val="000000"/>
                </a:solidFill>
                <a:latin typeface="KVOTEV+BookAntiqua-Bold"/>
                <a:cs typeface="KVOTEV+BookAntiqua-Bold"/>
              </a:rPr>
              <a:t>Management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676" y="1862265"/>
            <a:ext cx="995084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View</a:t>
            </a: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8363" y="1862265"/>
            <a:ext cx="1184269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Control</a:t>
            </a:r>
            <a:r>
              <a:rPr dirty="0" sz="1400" spc="-17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4404" y="1862265"/>
            <a:ext cx="1274283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Hidden</a:t>
            </a: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Fields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1255" y="2763225"/>
            <a:ext cx="1248785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Query</a:t>
            </a:r>
            <a:r>
              <a:rPr dirty="0" sz="1400" spc="-15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Strings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23109" y="2763225"/>
            <a:ext cx="785897" cy="259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OGDEPC+BookAntiqua"/>
                <a:cs typeface="OGDEPC+BookAntiqua"/>
              </a:rPr>
              <a:t>Cookies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32819" y="2871269"/>
            <a:ext cx="3163719" cy="29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KVOTEV+BookAntiqua-Bold"/>
                <a:cs typeface="KVOTEV+BookAntiqua-Bold"/>
              </a:rPr>
              <a:t>Server-side</a:t>
            </a:r>
            <a:r>
              <a:rPr dirty="0" sz="1700" spc="-17">
                <a:solidFill>
                  <a:srgbClr val="000000"/>
                </a:solidFill>
                <a:latin typeface="KVOTEV+BookAntiqua-Bold"/>
                <a:cs typeface="KVOTEV+BookAntiqua-Bold"/>
              </a:rPr>
              <a:t> </a:t>
            </a:r>
            <a:r>
              <a:rPr dirty="0" sz="1700">
                <a:solidFill>
                  <a:srgbClr val="000000"/>
                </a:solidFill>
                <a:latin typeface="KVOTEV+BookAntiqua-Bold"/>
                <a:cs typeface="KVOTEV+BookAntiqua-Bold"/>
              </a:rPr>
              <a:t>State</a:t>
            </a:r>
            <a:r>
              <a:rPr dirty="0" sz="1700" spc="-15">
                <a:solidFill>
                  <a:srgbClr val="000000"/>
                </a:solidFill>
                <a:latin typeface="KVOTEV+BookAntiqua-Bold"/>
                <a:cs typeface="KVOTEV+BookAntiqua-Bold"/>
              </a:rPr>
              <a:t> </a:t>
            </a:r>
            <a:r>
              <a:rPr dirty="0" sz="1700">
                <a:solidFill>
                  <a:srgbClr val="000000"/>
                </a:solidFill>
                <a:latin typeface="KVOTEV+BookAntiqua-Bold"/>
                <a:cs typeface="KVOTEV+BookAntiqua-Bold"/>
              </a:rPr>
              <a:t>Management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07178" y="3709503"/>
            <a:ext cx="5905803" cy="56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•</a:t>
            </a:r>
            <a:r>
              <a:rPr dirty="0" sz="1800" spc="25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Application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information</a:t>
            </a:r>
            <a:r>
              <a:rPr dirty="0" sz="1800" spc="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accessible</a:t>
            </a:r>
            <a:r>
              <a:rPr dirty="0" sz="1800" spc="-3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pages,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inspite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which</a:t>
            </a:r>
            <a:r>
              <a:rPr dirty="0" sz="1800" spc="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user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requests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89426" y="4136294"/>
            <a:ext cx="1398004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Application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52214" y="4383182"/>
            <a:ext cx="673379" cy="309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State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07178" y="4968061"/>
            <a:ext cx="5393929" cy="56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•</a:t>
            </a:r>
            <a:r>
              <a:rPr dirty="0" sz="1800" spc="25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Session</a:t>
            </a:r>
            <a:r>
              <a:rPr dirty="0" sz="18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state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information</a:t>
            </a:r>
            <a:r>
              <a:rPr dirty="0" sz="1800" spc="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accessible</a:t>
            </a:r>
            <a:r>
              <a:rPr dirty="0" sz="18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all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pages</a:t>
            </a:r>
          </a:p>
          <a:p>
            <a:pPr marL="2286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accessed</a:t>
            </a:r>
            <a:r>
              <a:rPr dirty="0" sz="1800" spc="-2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by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user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during</a:t>
            </a:r>
            <a:r>
              <a:rPr dirty="0" sz="1800" spc="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a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single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800">
                <a:solidFill>
                  <a:srgbClr val="595959"/>
                </a:solidFill>
                <a:latin typeface="OGDEPC+BookAntiqua"/>
                <a:cs typeface="OGDEPC+BookAntiqua"/>
              </a:rPr>
              <a:t>visit.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11930" y="5394851"/>
            <a:ext cx="954063" cy="5566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Session</a:t>
            </a:r>
          </a:p>
          <a:p>
            <a:pPr marL="140131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VOTEV+BookAntiqua-Bold"/>
                <a:cs typeface="KVOTEV+BookAntiqua-Bold"/>
              </a:rPr>
              <a:t>State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1977384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ViewState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1736" y="2075712"/>
            <a:ext cx="4859272" cy="1758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page-level</a:t>
            </a:r>
            <a:r>
              <a:rPr dirty="0" sz="20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state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management</a:t>
            </a:r>
            <a:r>
              <a:rPr dirty="0" sz="2000" spc="-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technique</a:t>
            </a:r>
          </a:p>
          <a:p>
            <a:pPr marL="0" marR="0">
              <a:lnSpc>
                <a:spcPts val="2490"/>
              </a:lnSpc>
              <a:spcBef>
                <a:spcPts val="8514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Used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for</a:t>
            </a:r>
            <a:r>
              <a:rPr dirty="0" sz="2000" spc="-2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holding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data</a:t>
            </a:r>
            <a:r>
              <a:rPr dirty="0" sz="2000" spc="-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temporarily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1736" y="4693212"/>
            <a:ext cx="3812480" cy="735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Able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store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any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type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of</a:t>
            </a:r>
            <a:r>
              <a:rPr dirty="0" sz="2000" spc="-14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data</a:t>
            </a:r>
          </a:p>
          <a:p>
            <a:pPr marL="0" marR="0">
              <a:lnSpc>
                <a:spcPts val="2490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Property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000000"/>
                </a:solidFill>
                <a:latin typeface="OGDEPC+BookAntiqua"/>
                <a:cs typeface="OGDEPC+BookAntiqua"/>
              </a:rPr>
              <a:t>dependent.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4543752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Encryption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of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ViewState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052" y="2124130"/>
            <a:ext cx="11245856" cy="6547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To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improve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security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avoid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disruption</a:t>
            </a:r>
            <a:r>
              <a:rPr dirty="0" sz="2000" spc="-33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from</a:t>
            </a:r>
            <a:r>
              <a:rPr dirty="0" sz="2000" spc="-2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hackers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and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malicious</a:t>
            </a:r>
            <a:r>
              <a:rPr dirty="0" sz="2000" spc="-3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users,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developers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should</a:t>
            </a:r>
          </a:p>
          <a:p>
            <a:pPr marL="342822" marR="0">
              <a:lnSpc>
                <a:spcPts val="2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enable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ACICEF+CourierNewPSMT"/>
                <a:cs typeface="ACICEF+CourierNewPSMT"/>
              </a:rPr>
              <a:t>ViewState</a:t>
            </a:r>
            <a:r>
              <a:rPr dirty="0" sz="2000" spc="-698">
                <a:solidFill>
                  <a:srgbClr val="595959"/>
                </a:solidFill>
                <a:latin typeface="ACICEF+CourierNewPSMT"/>
                <a:cs typeface="ACICEF+CourierNewPSMT"/>
              </a:rPr>
              <a:t> </a:t>
            </a:r>
            <a:r>
              <a:rPr dirty="0" sz="2000">
                <a:solidFill>
                  <a:srgbClr val="595959"/>
                </a:solidFill>
                <a:latin typeface="ACICEF+CourierNewPSMT"/>
                <a:cs typeface="ACICEF+CourierNewPSMT"/>
              </a:rPr>
              <a:t>encryption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0052" y="3029415"/>
            <a:ext cx="5515138" cy="35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default</a:t>
            </a:r>
            <a:r>
              <a:rPr dirty="0" sz="2000" spc="-3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status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0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ACICEF+CourierNewPSMT"/>
                <a:cs typeface="ACICEF+CourierNewPSMT"/>
              </a:rPr>
              <a:t>ViewState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is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HOTNUE+CourierNewPS-BoldMT"/>
                <a:cs typeface="HOTNUE+CourierNewPS-BoldMT"/>
              </a:rPr>
              <a:t>active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797" y="3638961"/>
            <a:ext cx="11305963" cy="35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VDSORE+ArialMT"/>
                <a:cs typeface="VDSORE+ArialMT"/>
              </a:rPr>
              <a:t>•</a:t>
            </a:r>
            <a:r>
              <a:rPr dirty="0" sz="2000" spc="1498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It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can</a:t>
            </a:r>
            <a:r>
              <a:rPr dirty="0" sz="2000" spc="-11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be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disabled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by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specifying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value</a:t>
            </a:r>
            <a:r>
              <a:rPr dirty="0" sz="2000" spc="-2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of</a:t>
            </a:r>
            <a:r>
              <a:rPr dirty="0" sz="20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ACICEF+CourierNewPSMT"/>
                <a:cs typeface="ACICEF+CourierNewPSMT"/>
              </a:rPr>
              <a:t>EnableViewState</a:t>
            </a:r>
            <a:r>
              <a:rPr dirty="0" sz="2000">
                <a:solidFill>
                  <a:srgbClr val="595959"/>
                </a:solidFill>
                <a:latin typeface="ACICEF+CourierNewPSMT"/>
                <a:cs typeface="ACICEF+CourierNewPSMT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property</a:t>
            </a:r>
            <a:r>
              <a:rPr dirty="0" sz="2000" spc="-17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each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2620" y="3953024"/>
            <a:ext cx="1032997" cy="354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as</a:t>
            </a:r>
            <a:r>
              <a:rPr dirty="0" sz="20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2000">
                <a:solidFill>
                  <a:srgbClr val="595959"/>
                </a:solidFill>
                <a:latin typeface="OGDEPC+BookAntiqua"/>
                <a:cs typeface="OGDEPC+BookAntiqua"/>
              </a:rPr>
              <a:t>false.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2512874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Control</a:t>
            </a:r>
            <a:r>
              <a:rPr dirty="0" sz="3200" spc="2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8088" y="1963644"/>
            <a:ext cx="2781651" cy="758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403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Empowering</a:t>
            </a:r>
            <a:r>
              <a:rPr dirty="0" sz="2400" spc="1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ViewState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property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0446" y="1963644"/>
            <a:ext cx="2901029" cy="758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Describing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a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custom</a:t>
            </a:r>
          </a:p>
          <a:p>
            <a:pPr marL="104394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731" y="4313918"/>
            <a:ext cx="2781650" cy="758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8432" marR="0">
              <a:lnSpc>
                <a:spcPts val="29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Declaring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the</a:t>
            </a:r>
          </a:p>
          <a:p>
            <a:pPr marL="0" marR="0">
              <a:lnSpc>
                <a:spcPts val="26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ViewState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2400">
                <a:solidFill>
                  <a:srgbClr val="ffffff"/>
                </a:solidFill>
                <a:latin typeface="OGDEPC+BookAntiqua"/>
                <a:cs typeface="OGDEPC+BookAntiqua"/>
              </a:rPr>
              <a:t>property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839" y="239223"/>
            <a:ext cx="2718292" cy="543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Hidden</a:t>
            </a:r>
            <a:r>
              <a:rPr dirty="0" sz="3200" spc="-12">
                <a:solidFill>
                  <a:srgbClr val="ffffff"/>
                </a:solidFill>
                <a:latin typeface="OGDEPC+BookAntiqua"/>
                <a:cs typeface="OGDEPC+Book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OGDEPC+BookAntiqua"/>
                <a:cs typeface="OGDEPC+BookAntiqua"/>
              </a:rPr>
              <a:t>Fields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004" y="1795421"/>
            <a:ext cx="8898317" cy="479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800" spc="19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Hidden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fields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are</a:t>
            </a:r>
            <a:r>
              <a:rPr dirty="0" sz="2800" spc="-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not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displayed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on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2800" spc="-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user</a:t>
            </a:r>
            <a:r>
              <a:rPr dirty="0" sz="2800" spc="-18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browser.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0004" y="2648706"/>
            <a:ext cx="10761140" cy="479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VDSORE+ArialMT"/>
                <a:cs typeface="VDSORE+ArialMT"/>
              </a:rPr>
              <a:t>•</a:t>
            </a:r>
            <a:r>
              <a:rPr dirty="0" sz="2800" spc="19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These</a:t>
            </a:r>
            <a:r>
              <a:rPr dirty="0" sz="2800" spc="-3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fields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are</a:t>
            </a:r>
            <a:r>
              <a:rPr dirty="0" sz="2800" spc="-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stored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in</a:t>
            </a:r>
            <a:r>
              <a:rPr dirty="0" sz="2800" spc="-12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a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HTML</a:t>
            </a:r>
            <a:r>
              <a:rPr dirty="0" sz="2800" spc="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form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and</a:t>
            </a:r>
            <a:r>
              <a:rPr dirty="0" sz="2800" spc="-11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available</a:t>
            </a:r>
            <a:r>
              <a:rPr dirty="0" sz="2800" spc="-2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only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when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363" y="3076947"/>
            <a:ext cx="3584719" cy="479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the</a:t>
            </a:r>
            <a:r>
              <a:rPr dirty="0" sz="2800" spc="-15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form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is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 </a:t>
            </a:r>
            <a:r>
              <a:rPr dirty="0" sz="2800">
                <a:solidFill>
                  <a:srgbClr val="000000"/>
                </a:solidFill>
                <a:latin typeface="OGDEPC+BookAntiqua"/>
                <a:cs typeface="OGDEPC+BookAntiqua"/>
              </a:rPr>
              <a:t>processed.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126" y="6453063"/>
            <a:ext cx="4353311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©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Aptech</a:t>
            </a:r>
            <a:r>
              <a:rPr dirty="0" sz="1100" spc="-2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Programming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for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the</a:t>
            </a:r>
            <a:r>
              <a:rPr dirty="0" sz="1100" spc="-14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Web</a:t>
            </a:r>
            <a:r>
              <a:rPr dirty="0" sz="1100" spc="-1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with</a:t>
            </a:r>
            <a:r>
              <a:rPr dirty="0" sz="1100" spc="-18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ASP.NET</a:t>
            </a:r>
            <a:r>
              <a:rPr dirty="0" sz="1100" spc="-15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MVC/Session</a:t>
            </a:r>
            <a:r>
              <a:rPr dirty="0" sz="1100" spc="-40">
                <a:solidFill>
                  <a:srgbClr val="595959"/>
                </a:solidFill>
                <a:latin typeface="OGDEPC+BookAntiqua"/>
                <a:cs typeface="OGDEPC+BookAntiqua"/>
              </a:rPr>
              <a:t> </a:t>
            </a: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33531" y="6436910"/>
            <a:ext cx="222504" cy="212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595959"/>
                </a:solidFill>
                <a:latin typeface="OGDEPC+BookAntiqua"/>
                <a:cs typeface="OGDEPC+BookAntiqua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2020-10-01T06:23:39-05:00</dcterms:modified>
</cp:coreProperties>
</file>