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41011" y="0"/>
            <a:ext cx="5651500" cy="6858000"/>
          </a:xfrm>
          <a:custGeom>
            <a:avLst/>
            <a:gdLst/>
            <a:ahLst/>
            <a:cxnLst/>
            <a:rect l="l" t="t" r="r" b="b"/>
            <a:pathLst>
              <a:path w="5651500" h="6858000">
                <a:moveTo>
                  <a:pt x="5650992" y="0"/>
                </a:moveTo>
                <a:lnTo>
                  <a:pt x="0" y="0"/>
                </a:lnTo>
                <a:lnTo>
                  <a:pt x="1189456" y="4337050"/>
                </a:lnTo>
                <a:lnTo>
                  <a:pt x="338632" y="6858000"/>
                </a:lnTo>
                <a:lnTo>
                  <a:pt x="5650992" y="6858000"/>
                </a:lnTo>
                <a:lnTo>
                  <a:pt x="56509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256019" y="0"/>
            <a:ext cx="16748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060947" y="0"/>
            <a:ext cx="1531619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2144" y="1339714"/>
            <a:ext cx="9487710" cy="833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3327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87"/>
                </a:moveTo>
                <a:lnTo>
                  <a:pt x="12192000" y="18287"/>
                </a:lnTo>
                <a:lnTo>
                  <a:pt x="1219200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133855"/>
            <a:ext cx="12192000" cy="5724525"/>
          </a:xfrm>
          <a:custGeom>
            <a:avLst/>
            <a:gdLst/>
            <a:ahLst/>
            <a:cxnLst/>
            <a:rect l="l" t="t" r="r" b="b"/>
            <a:pathLst>
              <a:path w="12192000" h="5724525">
                <a:moveTo>
                  <a:pt x="0" y="5724144"/>
                </a:moveTo>
                <a:lnTo>
                  <a:pt x="12192000" y="5724144"/>
                </a:lnTo>
                <a:lnTo>
                  <a:pt x="12192000" y="0"/>
                </a:lnTo>
                <a:lnTo>
                  <a:pt x="0" y="0"/>
                </a:lnTo>
                <a:lnTo>
                  <a:pt x="0" y="57241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954405"/>
          </a:xfrm>
          <a:custGeom>
            <a:avLst/>
            <a:gdLst/>
            <a:ahLst/>
            <a:cxnLst/>
            <a:rect l="l" t="t" r="r" b="b"/>
            <a:pathLst>
              <a:path w="12192000" h="954405">
                <a:moveTo>
                  <a:pt x="12192000" y="0"/>
                </a:moveTo>
                <a:lnTo>
                  <a:pt x="0" y="0"/>
                </a:lnTo>
                <a:lnTo>
                  <a:pt x="0" y="954024"/>
                </a:lnTo>
                <a:lnTo>
                  <a:pt x="12192000" y="954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950975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12192000" y="0"/>
                </a:moveTo>
                <a:lnTo>
                  <a:pt x="0" y="0"/>
                </a:lnTo>
                <a:lnTo>
                  <a:pt x="0" y="82296"/>
                </a:lnTo>
                <a:lnTo>
                  <a:pt x="12192000" y="822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12192000" y="0"/>
                </a:moveTo>
                <a:lnTo>
                  <a:pt x="0" y="0"/>
                </a:lnTo>
                <a:lnTo>
                  <a:pt x="0" y="82296"/>
                </a:lnTo>
                <a:lnTo>
                  <a:pt x="12192000" y="822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9280" y="234544"/>
            <a:ext cx="1101343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0015" y="1327186"/>
            <a:ext cx="10917555" cy="4472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7426" y="6445566"/>
            <a:ext cx="482346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625328" y="6392090"/>
            <a:ext cx="216534" cy="23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767830">
              <a:lnSpc>
                <a:spcPct val="100000"/>
              </a:lnSpc>
              <a:spcBef>
                <a:spcPts val="105"/>
              </a:spcBef>
            </a:pPr>
            <a:r>
              <a:rPr dirty="0"/>
              <a:t>Session</a:t>
            </a:r>
            <a:r>
              <a:rPr dirty="0" spc="-100"/>
              <a:t> </a:t>
            </a:r>
            <a:r>
              <a:rPr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450" y="2537577"/>
            <a:ext cx="2799080" cy="118300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-5" i="1">
                <a:solidFill>
                  <a:srgbClr val="FFFFFF"/>
                </a:solidFill>
                <a:latin typeface="Book Antiqua"/>
                <a:cs typeface="Book Antiqua"/>
              </a:rPr>
              <a:t>Web </a:t>
            </a:r>
            <a:r>
              <a:rPr dirty="0" sz="4000" spc="-10" i="1">
                <a:solidFill>
                  <a:srgbClr val="FFFFFF"/>
                </a:solidFill>
                <a:latin typeface="Book Antiqua"/>
                <a:cs typeface="Book Antiqua"/>
              </a:rPr>
              <a:t>API</a:t>
            </a:r>
            <a:r>
              <a:rPr dirty="0" sz="4000" spc="-40" i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4000" spc="-10" i="1">
                <a:solidFill>
                  <a:srgbClr val="FFFFFF"/>
                </a:solidFill>
                <a:latin typeface="Book Antiqua"/>
                <a:cs typeface="Book Antiqua"/>
              </a:rPr>
              <a:t>and  </a:t>
            </a:r>
            <a:r>
              <a:rPr dirty="0" sz="4000" spc="-5" i="1">
                <a:solidFill>
                  <a:srgbClr val="FFFFFF"/>
                </a:solidFill>
                <a:latin typeface="Book Antiqua"/>
                <a:cs typeface="Book Antiqua"/>
              </a:rPr>
              <a:t>Web</a:t>
            </a:r>
            <a:r>
              <a:rPr dirty="0" sz="4000" spc="-80" i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4000" spc="-5" i="1">
                <a:solidFill>
                  <a:srgbClr val="FFFFFF"/>
                </a:solidFill>
                <a:latin typeface="Book Antiqua"/>
                <a:cs typeface="Book Antiqua"/>
              </a:rPr>
              <a:t>Security</a:t>
            </a:r>
            <a:endParaRPr sz="40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69786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Web API with </a:t>
            </a:r>
            <a:r>
              <a:rPr dirty="0" sz="3200" spc="-5"/>
              <a:t>Repository Pattern</a:t>
            </a:r>
            <a:r>
              <a:rPr dirty="0" sz="3200" spc="10"/>
              <a:t> </a:t>
            </a:r>
            <a:r>
              <a:rPr dirty="0" sz="3200"/>
              <a:t>(2-3)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785872" y="1421891"/>
            <a:ext cx="5194300" cy="3470275"/>
            <a:chOff x="2785872" y="1421891"/>
            <a:chExt cx="5194300" cy="3470275"/>
          </a:xfrm>
        </p:grpSpPr>
        <p:sp>
          <p:nvSpPr>
            <p:cNvPr id="4" name="object 4"/>
            <p:cNvSpPr/>
            <p:nvPr/>
          </p:nvSpPr>
          <p:spPr>
            <a:xfrm>
              <a:off x="2795016" y="1431035"/>
              <a:ext cx="5175503" cy="34518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90444" y="1426463"/>
              <a:ext cx="5184775" cy="3461385"/>
            </a:xfrm>
            <a:custGeom>
              <a:avLst/>
              <a:gdLst/>
              <a:ahLst/>
              <a:cxnLst/>
              <a:rect l="l" t="t" r="r" b="b"/>
              <a:pathLst>
                <a:path w="5184775" h="3461385">
                  <a:moveTo>
                    <a:pt x="0" y="0"/>
                  </a:moveTo>
                  <a:lnTo>
                    <a:pt x="5184648" y="0"/>
                  </a:lnTo>
                  <a:lnTo>
                    <a:pt x="5184648" y="3461004"/>
                  </a:lnTo>
                  <a:lnTo>
                    <a:pt x="0" y="346100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140648" y="5019856"/>
            <a:ext cx="2076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Web API </a:t>
            </a:r>
            <a:r>
              <a:rPr dirty="0" sz="1200" b="1" i="1">
                <a:solidFill>
                  <a:srgbClr val="C00000"/>
                </a:solidFill>
                <a:latin typeface="Book Antiqua"/>
                <a:cs typeface="Book Antiqua"/>
              </a:rPr>
              <a:t>2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Controller </a:t>
            </a:r>
            <a:r>
              <a:rPr dirty="0" sz="1200" b="1" i="1">
                <a:solidFill>
                  <a:srgbClr val="C00000"/>
                </a:solidFill>
                <a:latin typeface="Book Antiqua"/>
                <a:cs typeface="Book Antiqua"/>
              </a:rPr>
              <a:t>-</a:t>
            </a:r>
            <a:r>
              <a:rPr dirty="0" sz="1200" spc="-45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Empty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7" name="object 7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69786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Web API with </a:t>
            </a:r>
            <a:r>
              <a:rPr dirty="0" sz="3200" spc="-5"/>
              <a:t>Repository Pattern</a:t>
            </a:r>
            <a:r>
              <a:rPr dirty="0" sz="3200" spc="10"/>
              <a:t> </a:t>
            </a:r>
            <a:r>
              <a:rPr dirty="0" sz="3200"/>
              <a:t>(3-3)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417266" y="4050498"/>
            <a:ext cx="1189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List </a:t>
            </a:r>
            <a:r>
              <a:rPr dirty="0" sz="1200" b="1" i="1">
                <a:solidFill>
                  <a:srgbClr val="C00000"/>
                </a:solidFill>
                <a:latin typeface="Book Antiqua"/>
                <a:cs typeface="Book Antiqua"/>
              </a:rPr>
              <a:t>of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Web</a:t>
            </a:r>
            <a:r>
              <a:rPr dirty="0" sz="1200" spc="-40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APIs</a:t>
            </a:r>
            <a:endParaRPr sz="1200">
              <a:latin typeface="Book Antiqua"/>
              <a:cs typeface="Book Antiqu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80403" y="1231391"/>
            <a:ext cx="5366385" cy="2775585"/>
            <a:chOff x="6280403" y="1231391"/>
            <a:chExt cx="5366385" cy="2775585"/>
          </a:xfrm>
        </p:grpSpPr>
        <p:sp>
          <p:nvSpPr>
            <p:cNvPr id="5" name="object 5"/>
            <p:cNvSpPr/>
            <p:nvPr/>
          </p:nvSpPr>
          <p:spPr>
            <a:xfrm>
              <a:off x="6289548" y="1240535"/>
              <a:ext cx="5347715" cy="27569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84975" y="1235963"/>
              <a:ext cx="5356860" cy="2766060"/>
            </a:xfrm>
            <a:custGeom>
              <a:avLst/>
              <a:gdLst/>
              <a:ahLst/>
              <a:cxnLst/>
              <a:rect l="l" t="t" r="r" b="b"/>
              <a:pathLst>
                <a:path w="5356859" h="2766060">
                  <a:moveTo>
                    <a:pt x="0" y="0"/>
                  </a:moveTo>
                  <a:lnTo>
                    <a:pt x="5356860" y="0"/>
                  </a:lnTo>
                  <a:lnTo>
                    <a:pt x="5356860" y="2766060"/>
                  </a:lnTo>
                  <a:lnTo>
                    <a:pt x="0" y="27660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82879" y="3518915"/>
            <a:ext cx="5910580" cy="2760345"/>
            <a:chOff x="182879" y="3518915"/>
            <a:chExt cx="5910580" cy="2760345"/>
          </a:xfrm>
        </p:grpSpPr>
        <p:sp>
          <p:nvSpPr>
            <p:cNvPr id="8" name="object 8"/>
            <p:cNvSpPr/>
            <p:nvPr/>
          </p:nvSpPr>
          <p:spPr>
            <a:xfrm>
              <a:off x="192023" y="3528060"/>
              <a:ext cx="5891783" cy="27400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7451" y="3523487"/>
              <a:ext cx="5901055" cy="2750820"/>
            </a:xfrm>
            <a:custGeom>
              <a:avLst/>
              <a:gdLst/>
              <a:ahLst/>
              <a:cxnLst/>
              <a:rect l="l" t="t" r="r" b="b"/>
              <a:pathLst>
                <a:path w="5901055" h="2750820">
                  <a:moveTo>
                    <a:pt x="0" y="0"/>
                  </a:moveTo>
                  <a:lnTo>
                    <a:pt x="5900928" y="0"/>
                  </a:lnTo>
                  <a:lnTo>
                    <a:pt x="5900928" y="2750820"/>
                  </a:lnTo>
                  <a:lnTo>
                    <a:pt x="0" y="27508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382630" y="6290511"/>
            <a:ext cx="11741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Web API</a:t>
            </a:r>
            <a:r>
              <a:rPr dirty="0" sz="1200" spc="-45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Details</a:t>
            </a:r>
            <a:endParaRPr sz="1200">
              <a:latin typeface="Book Antiqua"/>
              <a:cs typeface="Book Antiqu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6784" y="1231391"/>
            <a:ext cx="5916295" cy="2028825"/>
            <a:chOff x="176784" y="1231391"/>
            <a:chExt cx="5916295" cy="2028825"/>
          </a:xfrm>
        </p:grpSpPr>
        <p:sp>
          <p:nvSpPr>
            <p:cNvPr id="12" name="object 12"/>
            <p:cNvSpPr/>
            <p:nvPr/>
          </p:nvSpPr>
          <p:spPr>
            <a:xfrm>
              <a:off x="185928" y="1240535"/>
              <a:ext cx="5897879" cy="20101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1356" y="1235963"/>
              <a:ext cx="5907405" cy="2019300"/>
            </a:xfrm>
            <a:custGeom>
              <a:avLst/>
              <a:gdLst/>
              <a:ahLst/>
              <a:cxnLst/>
              <a:rect l="l" t="t" r="r" b="b"/>
              <a:pathLst>
                <a:path w="5907405" h="2019300">
                  <a:moveTo>
                    <a:pt x="0" y="0"/>
                  </a:moveTo>
                  <a:lnTo>
                    <a:pt x="5907024" y="0"/>
                  </a:lnTo>
                  <a:lnTo>
                    <a:pt x="5907024" y="2019300"/>
                  </a:lnTo>
                  <a:lnTo>
                    <a:pt x="0" y="20193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473839" y="3271196"/>
            <a:ext cx="1321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Web API Run</a:t>
            </a:r>
            <a:r>
              <a:rPr dirty="0" sz="1200" spc="-75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b="1" i="1">
                <a:solidFill>
                  <a:srgbClr val="C00000"/>
                </a:solidFill>
                <a:latin typeface="Book Antiqua"/>
                <a:cs typeface="Book Antiqua"/>
              </a:rPr>
              <a:t>Page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15" name="object 15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82416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ASP.NET Web API and HTTP Client</a:t>
            </a:r>
            <a:r>
              <a:rPr dirty="0" sz="3200" spc="-120"/>
              <a:t> </a:t>
            </a:r>
            <a:r>
              <a:rPr dirty="0" sz="3200"/>
              <a:t>Samples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240006" y="2098423"/>
            <a:ext cx="705230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0" marR="5080" indent="-288353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85858"/>
                </a:solidFill>
                <a:latin typeface="Book Antiqua"/>
                <a:cs typeface="Book Antiqua"/>
              </a:rPr>
              <a:t>HttpClient performing </a:t>
            </a: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an </a:t>
            </a:r>
            <a:r>
              <a:rPr dirty="0" sz="2400" spc="-5" b="1">
                <a:solidFill>
                  <a:srgbClr val="585858"/>
                </a:solidFill>
                <a:latin typeface="Book Antiqua"/>
                <a:cs typeface="Book Antiqua"/>
              </a:rPr>
              <a:t>asynchronous </a:t>
            </a: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call to </a:t>
            </a:r>
            <a:r>
              <a:rPr dirty="0" sz="2400" spc="-5" b="1">
                <a:solidFill>
                  <a:srgbClr val="585858"/>
                </a:solidFill>
                <a:latin typeface="Book Antiqua"/>
                <a:cs typeface="Book Antiqua"/>
              </a:rPr>
              <a:t>the  </a:t>
            </a: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Web</a:t>
            </a:r>
            <a:r>
              <a:rPr dirty="0" sz="2400" spc="-10" b="1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Book Antiqua"/>
                <a:cs typeface="Book Antiqua"/>
              </a:rPr>
              <a:t>API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459" y="3250692"/>
            <a:ext cx="3912235" cy="1475740"/>
          </a:xfrm>
          <a:prstGeom prst="rect">
            <a:avLst/>
          </a:prstGeom>
          <a:solidFill>
            <a:srgbClr val="959790"/>
          </a:solidFill>
          <a:ln w="12192">
            <a:solidFill>
              <a:srgbClr val="FFFFFF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310"/>
              </a:spcBef>
            </a:pPr>
            <a:r>
              <a:rPr dirty="0" sz="2200" spc="-5">
                <a:solidFill>
                  <a:srgbClr val="FFFFFF"/>
                </a:solidFill>
                <a:latin typeface="Book Antiqua"/>
                <a:cs typeface="Book Antiqua"/>
              </a:rPr>
              <a:t>Client</a:t>
            </a:r>
            <a:r>
              <a:rPr dirty="0" sz="220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Book Antiqua"/>
                <a:cs typeface="Book Antiqua"/>
              </a:rPr>
              <a:t>Application</a:t>
            </a:r>
            <a:endParaRPr sz="2200">
              <a:latin typeface="Book Antiqua"/>
              <a:cs typeface="Book Antiqua"/>
            </a:endParaRPr>
          </a:p>
          <a:p>
            <a:pPr marL="255270" indent="-173355">
              <a:lnSpc>
                <a:spcPct val="100000"/>
              </a:lnSpc>
              <a:spcBef>
                <a:spcPts val="860"/>
              </a:spcBef>
              <a:buChar char="•"/>
              <a:tabLst>
                <a:tab pos="255904" algn="l"/>
              </a:tabLst>
            </a:pPr>
            <a:r>
              <a:rPr dirty="0" sz="1700">
                <a:solidFill>
                  <a:srgbClr val="FFFFFF"/>
                </a:solidFill>
                <a:latin typeface="Book Antiqua"/>
                <a:cs typeface="Book Antiqua"/>
              </a:rPr>
              <a:t>Web</a:t>
            </a:r>
            <a:r>
              <a:rPr dirty="0" sz="1700" spc="-2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Book Antiqua"/>
                <a:cs typeface="Book Antiqua"/>
              </a:rPr>
              <a:t>applications</a:t>
            </a:r>
            <a:endParaRPr sz="1700">
              <a:latin typeface="Book Antiqua"/>
              <a:cs typeface="Book Antiqua"/>
            </a:endParaRPr>
          </a:p>
          <a:p>
            <a:pPr marL="307975" indent="-226060">
              <a:lnSpc>
                <a:spcPct val="100000"/>
              </a:lnSpc>
              <a:spcBef>
                <a:spcPts val="180"/>
              </a:spcBef>
              <a:buChar char="•"/>
              <a:tabLst>
                <a:tab pos="308610" algn="l"/>
              </a:tabLst>
            </a:pPr>
            <a:r>
              <a:rPr dirty="0" sz="1700">
                <a:solidFill>
                  <a:srgbClr val="FFFFFF"/>
                </a:solidFill>
                <a:latin typeface="Book Antiqua"/>
                <a:cs typeface="Book Antiqua"/>
              </a:rPr>
              <a:t>Desktop</a:t>
            </a:r>
            <a:r>
              <a:rPr dirty="0" sz="1700" spc="-1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Book Antiqua"/>
                <a:cs typeface="Book Antiqua"/>
              </a:rPr>
              <a:t>applications</a:t>
            </a:r>
            <a:endParaRPr sz="1700">
              <a:latin typeface="Book Antiqua"/>
              <a:cs typeface="Book Antiqua"/>
            </a:endParaRPr>
          </a:p>
          <a:p>
            <a:pPr marL="307975" indent="-226060">
              <a:lnSpc>
                <a:spcPct val="100000"/>
              </a:lnSpc>
              <a:spcBef>
                <a:spcPts val="170"/>
              </a:spcBef>
              <a:buChar char="•"/>
              <a:tabLst>
                <a:tab pos="308610" algn="l"/>
              </a:tabLst>
            </a:pPr>
            <a:r>
              <a:rPr dirty="0" sz="1700">
                <a:solidFill>
                  <a:srgbClr val="FFFFFF"/>
                </a:solidFill>
                <a:latin typeface="Book Antiqua"/>
                <a:cs typeface="Book Antiqua"/>
              </a:rPr>
              <a:t>Mobile</a:t>
            </a:r>
            <a:r>
              <a:rPr dirty="0" sz="1700" spc="-1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Book Antiqua"/>
                <a:cs typeface="Book Antiqua"/>
              </a:rPr>
              <a:t>applications.</a:t>
            </a:r>
            <a:endParaRPr sz="1700">
              <a:latin typeface="Book Antiqua"/>
              <a:cs typeface="Book Antiqu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57190" y="3245866"/>
            <a:ext cx="2799080" cy="1454785"/>
            <a:chOff x="5457190" y="3245866"/>
            <a:chExt cx="2799080" cy="1454785"/>
          </a:xfrm>
        </p:grpSpPr>
        <p:sp>
          <p:nvSpPr>
            <p:cNvPr id="6" name="object 6"/>
            <p:cNvSpPr/>
            <p:nvPr/>
          </p:nvSpPr>
          <p:spPr>
            <a:xfrm>
              <a:off x="5463540" y="3252216"/>
              <a:ext cx="2786380" cy="1442085"/>
            </a:xfrm>
            <a:custGeom>
              <a:avLst/>
              <a:gdLst/>
              <a:ahLst/>
              <a:cxnLst/>
              <a:rect l="l" t="t" r="r" b="b"/>
              <a:pathLst>
                <a:path w="2786379" h="1442085">
                  <a:moveTo>
                    <a:pt x="2785871" y="0"/>
                  </a:moveTo>
                  <a:lnTo>
                    <a:pt x="0" y="0"/>
                  </a:lnTo>
                  <a:lnTo>
                    <a:pt x="0" y="1441703"/>
                  </a:lnTo>
                  <a:lnTo>
                    <a:pt x="2785871" y="1441703"/>
                  </a:lnTo>
                  <a:lnTo>
                    <a:pt x="2785871" y="0"/>
                  </a:lnTo>
                  <a:close/>
                </a:path>
              </a:pathLst>
            </a:custGeom>
            <a:solidFill>
              <a:srgbClr val="50B4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63540" y="3252216"/>
              <a:ext cx="2786380" cy="1442085"/>
            </a:xfrm>
            <a:custGeom>
              <a:avLst/>
              <a:gdLst/>
              <a:ahLst/>
              <a:cxnLst/>
              <a:rect l="l" t="t" r="r" b="b"/>
              <a:pathLst>
                <a:path w="2786379" h="1442085">
                  <a:moveTo>
                    <a:pt x="0" y="0"/>
                  </a:moveTo>
                  <a:lnTo>
                    <a:pt x="2785871" y="0"/>
                  </a:lnTo>
                  <a:lnTo>
                    <a:pt x="2785871" y="1441703"/>
                  </a:lnTo>
                  <a:lnTo>
                    <a:pt x="0" y="1441703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807158" y="3760181"/>
            <a:ext cx="20974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FFFFFF"/>
                </a:solidFill>
                <a:latin typeface="Book Antiqua"/>
                <a:cs typeface="Book Antiqua"/>
              </a:rPr>
              <a:t>Web API</a:t>
            </a:r>
            <a:r>
              <a:rPr dirty="0" sz="2200" spc="-4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Book Antiqua"/>
                <a:cs typeface="Book Antiqua"/>
              </a:rPr>
              <a:t>Service</a:t>
            </a:r>
            <a:endParaRPr sz="220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04859" y="3819144"/>
            <a:ext cx="684530" cy="338455"/>
            <a:chOff x="8404859" y="3819144"/>
            <a:chExt cx="684530" cy="338455"/>
          </a:xfrm>
        </p:grpSpPr>
        <p:sp>
          <p:nvSpPr>
            <p:cNvPr id="10" name="object 10"/>
            <p:cNvSpPr/>
            <p:nvPr/>
          </p:nvSpPr>
          <p:spPr>
            <a:xfrm>
              <a:off x="8410955" y="3825240"/>
              <a:ext cx="672465" cy="326390"/>
            </a:xfrm>
            <a:custGeom>
              <a:avLst/>
              <a:gdLst/>
              <a:ahLst/>
              <a:cxnLst/>
              <a:rect l="l" t="t" r="r" b="b"/>
              <a:pathLst>
                <a:path w="672465" h="326389">
                  <a:moveTo>
                    <a:pt x="509016" y="0"/>
                  </a:moveTo>
                  <a:lnTo>
                    <a:pt x="509016" y="81534"/>
                  </a:lnTo>
                  <a:lnTo>
                    <a:pt x="163068" y="81534"/>
                  </a:lnTo>
                  <a:lnTo>
                    <a:pt x="163068" y="0"/>
                  </a:lnTo>
                  <a:lnTo>
                    <a:pt x="0" y="163068"/>
                  </a:lnTo>
                  <a:lnTo>
                    <a:pt x="163068" y="326136"/>
                  </a:lnTo>
                  <a:lnTo>
                    <a:pt x="163068" y="244602"/>
                  </a:lnTo>
                  <a:lnTo>
                    <a:pt x="509016" y="244602"/>
                  </a:lnTo>
                  <a:lnTo>
                    <a:pt x="509016" y="326136"/>
                  </a:lnTo>
                  <a:lnTo>
                    <a:pt x="672084" y="163068"/>
                  </a:lnTo>
                  <a:lnTo>
                    <a:pt x="509016" y="0"/>
                  </a:lnTo>
                  <a:close/>
                </a:path>
              </a:pathLst>
            </a:custGeom>
            <a:solidFill>
              <a:srgbClr val="1EB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10955" y="3825240"/>
              <a:ext cx="672465" cy="326390"/>
            </a:xfrm>
            <a:custGeom>
              <a:avLst/>
              <a:gdLst/>
              <a:ahLst/>
              <a:cxnLst/>
              <a:rect l="l" t="t" r="r" b="b"/>
              <a:pathLst>
                <a:path w="672465" h="326389">
                  <a:moveTo>
                    <a:pt x="0" y="163068"/>
                  </a:moveTo>
                  <a:lnTo>
                    <a:pt x="163068" y="0"/>
                  </a:lnTo>
                  <a:lnTo>
                    <a:pt x="163068" y="81534"/>
                  </a:lnTo>
                  <a:lnTo>
                    <a:pt x="509016" y="81534"/>
                  </a:lnTo>
                  <a:lnTo>
                    <a:pt x="509016" y="0"/>
                  </a:lnTo>
                  <a:lnTo>
                    <a:pt x="672084" y="163068"/>
                  </a:lnTo>
                  <a:lnTo>
                    <a:pt x="509016" y="326136"/>
                  </a:lnTo>
                  <a:lnTo>
                    <a:pt x="509016" y="244602"/>
                  </a:lnTo>
                  <a:lnTo>
                    <a:pt x="163068" y="244602"/>
                  </a:lnTo>
                  <a:lnTo>
                    <a:pt x="163068" y="326136"/>
                  </a:lnTo>
                  <a:lnTo>
                    <a:pt x="0" y="163068"/>
                  </a:lnTo>
                  <a:close/>
                </a:path>
              </a:pathLst>
            </a:custGeom>
            <a:ln w="12192">
              <a:solidFill>
                <a:srgbClr val="1385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591811" y="3439667"/>
            <a:ext cx="927100" cy="777240"/>
            <a:chOff x="4591811" y="3439667"/>
            <a:chExt cx="927100" cy="777240"/>
          </a:xfrm>
        </p:grpSpPr>
        <p:sp>
          <p:nvSpPr>
            <p:cNvPr id="13" name="object 13"/>
            <p:cNvSpPr/>
            <p:nvPr/>
          </p:nvSpPr>
          <p:spPr>
            <a:xfrm>
              <a:off x="4597907" y="3884675"/>
              <a:ext cx="914400" cy="326390"/>
            </a:xfrm>
            <a:custGeom>
              <a:avLst/>
              <a:gdLst/>
              <a:ahLst/>
              <a:cxnLst/>
              <a:rect l="l" t="t" r="r" b="b"/>
              <a:pathLst>
                <a:path w="914400" h="326389">
                  <a:moveTo>
                    <a:pt x="751332" y="0"/>
                  </a:moveTo>
                  <a:lnTo>
                    <a:pt x="751332" y="81534"/>
                  </a:lnTo>
                  <a:lnTo>
                    <a:pt x="163068" y="81534"/>
                  </a:lnTo>
                  <a:lnTo>
                    <a:pt x="163068" y="0"/>
                  </a:lnTo>
                  <a:lnTo>
                    <a:pt x="0" y="163068"/>
                  </a:lnTo>
                  <a:lnTo>
                    <a:pt x="163068" y="326136"/>
                  </a:lnTo>
                  <a:lnTo>
                    <a:pt x="163068" y="244602"/>
                  </a:lnTo>
                  <a:lnTo>
                    <a:pt x="751332" y="244602"/>
                  </a:lnTo>
                  <a:lnTo>
                    <a:pt x="751332" y="326136"/>
                  </a:lnTo>
                  <a:lnTo>
                    <a:pt x="914400" y="163068"/>
                  </a:lnTo>
                  <a:lnTo>
                    <a:pt x="751332" y="0"/>
                  </a:lnTo>
                  <a:close/>
                </a:path>
              </a:pathLst>
            </a:custGeom>
            <a:solidFill>
              <a:srgbClr val="1EB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97907" y="3884675"/>
              <a:ext cx="914400" cy="326390"/>
            </a:xfrm>
            <a:custGeom>
              <a:avLst/>
              <a:gdLst/>
              <a:ahLst/>
              <a:cxnLst/>
              <a:rect l="l" t="t" r="r" b="b"/>
              <a:pathLst>
                <a:path w="914400" h="326389">
                  <a:moveTo>
                    <a:pt x="0" y="163068"/>
                  </a:moveTo>
                  <a:lnTo>
                    <a:pt x="163068" y="0"/>
                  </a:lnTo>
                  <a:lnTo>
                    <a:pt x="163068" y="81534"/>
                  </a:lnTo>
                  <a:lnTo>
                    <a:pt x="751332" y="81534"/>
                  </a:lnTo>
                  <a:lnTo>
                    <a:pt x="751332" y="0"/>
                  </a:lnTo>
                  <a:lnTo>
                    <a:pt x="914400" y="163068"/>
                  </a:lnTo>
                  <a:lnTo>
                    <a:pt x="751332" y="326136"/>
                  </a:lnTo>
                  <a:lnTo>
                    <a:pt x="751332" y="244602"/>
                  </a:lnTo>
                  <a:lnTo>
                    <a:pt x="163068" y="244602"/>
                  </a:lnTo>
                  <a:lnTo>
                    <a:pt x="163068" y="326136"/>
                  </a:lnTo>
                  <a:lnTo>
                    <a:pt x="0" y="163068"/>
                  </a:lnTo>
                  <a:close/>
                </a:path>
              </a:pathLst>
            </a:custGeom>
            <a:ln w="12192">
              <a:solidFill>
                <a:srgbClr val="1385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55107" y="3445763"/>
              <a:ext cx="45720" cy="585470"/>
            </a:xfrm>
            <a:custGeom>
              <a:avLst/>
              <a:gdLst/>
              <a:ahLst/>
              <a:cxnLst/>
              <a:rect l="l" t="t" r="r" b="b"/>
              <a:pathLst>
                <a:path w="45720" h="585470">
                  <a:moveTo>
                    <a:pt x="22860" y="0"/>
                  </a:moveTo>
                  <a:lnTo>
                    <a:pt x="0" y="22860"/>
                  </a:lnTo>
                  <a:lnTo>
                    <a:pt x="11430" y="22860"/>
                  </a:lnTo>
                  <a:lnTo>
                    <a:pt x="11430" y="585216"/>
                  </a:lnTo>
                  <a:lnTo>
                    <a:pt x="34290" y="585216"/>
                  </a:lnTo>
                  <a:lnTo>
                    <a:pt x="34290" y="22860"/>
                  </a:lnTo>
                  <a:lnTo>
                    <a:pt x="45720" y="2286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1EB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55107" y="3445763"/>
              <a:ext cx="45720" cy="585470"/>
            </a:xfrm>
            <a:custGeom>
              <a:avLst/>
              <a:gdLst/>
              <a:ahLst/>
              <a:cxnLst/>
              <a:rect l="l" t="t" r="r" b="b"/>
              <a:pathLst>
                <a:path w="45720" h="585470">
                  <a:moveTo>
                    <a:pt x="0" y="22860"/>
                  </a:moveTo>
                  <a:lnTo>
                    <a:pt x="22860" y="0"/>
                  </a:lnTo>
                  <a:lnTo>
                    <a:pt x="45720" y="22860"/>
                  </a:lnTo>
                  <a:lnTo>
                    <a:pt x="34290" y="22860"/>
                  </a:lnTo>
                  <a:lnTo>
                    <a:pt x="34290" y="585216"/>
                  </a:lnTo>
                  <a:lnTo>
                    <a:pt x="11430" y="585216"/>
                  </a:lnTo>
                  <a:lnTo>
                    <a:pt x="11430" y="22860"/>
                  </a:lnTo>
                  <a:lnTo>
                    <a:pt x="0" y="22860"/>
                  </a:lnTo>
                  <a:close/>
                </a:path>
              </a:pathLst>
            </a:custGeom>
            <a:ln w="12192">
              <a:solidFill>
                <a:srgbClr val="1385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9172956" y="3090672"/>
            <a:ext cx="1591310" cy="1588135"/>
            <a:chOff x="9172956" y="3090672"/>
            <a:chExt cx="1591310" cy="1588135"/>
          </a:xfrm>
        </p:grpSpPr>
        <p:sp>
          <p:nvSpPr>
            <p:cNvPr id="18" name="object 18"/>
            <p:cNvSpPr/>
            <p:nvPr/>
          </p:nvSpPr>
          <p:spPr>
            <a:xfrm>
              <a:off x="9179052" y="3096768"/>
              <a:ext cx="1579245" cy="1576070"/>
            </a:xfrm>
            <a:custGeom>
              <a:avLst/>
              <a:gdLst/>
              <a:ahLst/>
              <a:cxnLst/>
              <a:rect l="l" t="t" r="r" b="b"/>
              <a:pathLst>
                <a:path w="1579245" h="1576070">
                  <a:moveTo>
                    <a:pt x="789432" y="0"/>
                  </a:moveTo>
                  <a:lnTo>
                    <a:pt x="721316" y="964"/>
                  </a:lnTo>
                  <a:lnTo>
                    <a:pt x="654810" y="3803"/>
                  </a:lnTo>
                  <a:lnTo>
                    <a:pt x="590150" y="8439"/>
                  </a:lnTo>
                  <a:lnTo>
                    <a:pt x="527573" y="14794"/>
                  </a:lnTo>
                  <a:lnTo>
                    <a:pt x="467315" y="22787"/>
                  </a:lnTo>
                  <a:lnTo>
                    <a:pt x="409615" y="32340"/>
                  </a:lnTo>
                  <a:lnTo>
                    <a:pt x="354708" y="43375"/>
                  </a:lnTo>
                  <a:lnTo>
                    <a:pt x="302832" y="55812"/>
                  </a:lnTo>
                  <a:lnTo>
                    <a:pt x="254224" y="69573"/>
                  </a:lnTo>
                  <a:lnTo>
                    <a:pt x="209120" y="84578"/>
                  </a:lnTo>
                  <a:lnTo>
                    <a:pt x="167758" y="100750"/>
                  </a:lnTo>
                  <a:lnTo>
                    <a:pt x="130375" y="118009"/>
                  </a:lnTo>
                  <a:lnTo>
                    <a:pt x="68492" y="155472"/>
                  </a:lnTo>
                  <a:lnTo>
                    <a:pt x="25368" y="196338"/>
                  </a:lnTo>
                  <a:lnTo>
                    <a:pt x="2897" y="239975"/>
                  </a:lnTo>
                  <a:lnTo>
                    <a:pt x="0" y="262636"/>
                  </a:lnTo>
                  <a:lnTo>
                    <a:pt x="0" y="1313180"/>
                  </a:lnTo>
                  <a:lnTo>
                    <a:pt x="11432" y="1357966"/>
                  </a:lnTo>
                  <a:lnTo>
                    <a:pt x="44467" y="1400296"/>
                  </a:lnTo>
                  <a:lnTo>
                    <a:pt x="97207" y="1439539"/>
                  </a:lnTo>
                  <a:lnTo>
                    <a:pt x="167758" y="1475065"/>
                  </a:lnTo>
                  <a:lnTo>
                    <a:pt x="209120" y="1491237"/>
                  </a:lnTo>
                  <a:lnTo>
                    <a:pt x="254224" y="1506242"/>
                  </a:lnTo>
                  <a:lnTo>
                    <a:pt x="302832" y="1520003"/>
                  </a:lnTo>
                  <a:lnTo>
                    <a:pt x="354708" y="1532440"/>
                  </a:lnTo>
                  <a:lnTo>
                    <a:pt x="409615" y="1543475"/>
                  </a:lnTo>
                  <a:lnTo>
                    <a:pt x="467315" y="1553028"/>
                  </a:lnTo>
                  <a:lnTo>
                    <a:pt x="527573" y="1561021"/>
                  </a:lnTo>
                  <a:lnTo>
                    <a:pt x="590150" y="1567376"/>
                  </a:lnTo>
                  <a:lnTo>
                    <a:pt x="654810" y="1572012"/>
                  </a:lnTo>
                  <a:lnTo>
                    <a:pt x="721316" y="1574851"/>
                  </a:lnTo>
                  <a:lnTo>
                    <a:pt x="789432" y="1575816"/>
                  </a:lnTo>
                  <a:lnTo>
                    <a:pt x="857547" y="1574851"/>
                  </a:lnTo>
                  <a:lnTo>
                    <a:pt x="924053" y="1572012"/>
                  </a:lnTo>
                  <a:lnTo>
                    <a:pt x="988713" y="1567376"/>
                  </a:lnTo>
                  <a:lnTo>
                    <a:pt x="1051290" y="1561021"/>
                  </a:lnTo>
                  <a:lnTo>
                    <a:pt x="1111548" y="1553028"/>
                  </a:lnTo>
                  <a:lnTo>
                    <a:pt x="1169248" y="1543475"/>
                  </a:lnTo>
                  <a:lnTo>
                    <a:pt x="1224155" y="1532440"/>
                  </a:lnTo>
                  <a:lnTo>
                    <a:pt x="1276031" y="1520003"/>
                  </a:lnTo>
                  <a:lnTo>
                    <a:pt x="1324639" y="1506242"/>
                  </a:lnTo>
                  <a:lnTo>
                    <a:pt x="1369743" y="1491237"/>
                  </a:lnTo>
                  <a:lnTo>
                    <a:pt x="1411105" y="1475065"/>
                  </a:lnTo>
                  <a:lnTo>
                    <a:pt x="1448488" y="1457806"/>
                  </a:lnTo>
                  <a:lnTo>
                    <a:pt x="1510371" y="1420343"/>
                  </a:lnTo>
                  <a:lnTo>
                    <a:pt x="1553495" y="1379477"/>
                  </a:lnTo>
                  <a:lnTo>
                    <a:pt x="1575966" y="1335840"/>
                  </a:lnTo>
                  <a:lnTo>
                    <a:pt x="1578864" y="1313180"/>
                  </a:lnTo>
                  <a:lnTo>
                    <a:pt x="1578864" y="262636"/>
                  </a:lnTo>
                  <a:lnTo>
                    <a:pt x="1567431" y="217849"/>
                  </a:lnTo>
                  <a:lnTo>
                    <a:pt x="1534396" y="175519"/>
                  </a:lnTo>
                  <a:lnTo>
                    <a:pt x="1481656" y="136276"/>
                  </a:lnTo>
                  <a:lnTo>
                    <a:pt x="1411105" y="100750"/>
                  </a:lnTo>
                  <a:lnTo>
                    <a:pt x="1369743" y="84578"/>
                  </a:lnTo>
                  <a:lnTo>
                    <a:pt x="1324639" y="69573"/>
                  </a:lnTo>
                  <a:lnTo>
                    <a:pt x="1276031" y="55812"/>
                  </a:lnTo>
                  <a:lnTo>
                    <a:pt x="1224155" y="43375"/>
                  </a:lnTo>
                  <a:lnTo>
                    <a:pt x="1169248" y="32340"/>
                  </a:lnTo>
                  <a:lnTo>
                    <a:pt x="1111548" y="22787"/>
                  </a:lnTo>
                  <a:lnTo>
                    <a:pt x="1051290" y="14794"/>
                  </a:lnTo>
                  <a:lnTo>
                    <a:pt x="988713" y="8439"/>
                  </a:lnTo>
                  <a:lnTo>
                    <a:pt x="924053" y="3803"/>
                  </a:lnTo>
                  <a:lnTo>
                    <a:pt x="857547" y="964"/>
                  </a:lnTo>
                  <a:lnTo>
                    <a:pt x="789432" y="0"/>
                  </a:lnTo>
                  <a:close/>
                </a:path>
              </a:pathLst>
            </a:custGeom>
            <a:solidFill>
              <a:srgbClr val="1EB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179052" y="3359404"/>
              <a:ext cx="1579245" cy="262890"/>
            </a:xfrm>
            <a:custGeom>
              <a:avLst/>
              <a:gdLst/>
              <a:ahLst/>
              <a:cxnLst/>
              <a:rect l="l" t="t" r="r" b="b"/>
              <a:pathLst>
                <a:path w="1579245" h="262889">
                  <a:moveTo>
                    <a:pt x="1578864" y="0"/>
                  </a:moveTo>
                  <a:lnTo>
                    <a:pt x="1567431" y="44786"/>
                  </a:lnTo>
                  <a:lnTo>
                    <a:pt x="1534396" y="87116"/>
                  </a:lnTo>
                  <a:lnTo>
                    <a:pt x="1481656" y="126359"/>
                  </a:lnTo>
                  <a:lnTo>
                    <a:pt x="1411105" y="161885"/>
                  </a:lnTo>
                  <a:lnTo>
                    <a:pt x="1369743" y="178057"/>
                  </a:lnTo>
                  <a:lnTo>
                    <a:pt x="1324639" y="193062"/>
                  </a:lnTo>
                  <a:lnTo>
                    <a:pt x="1276031" y="206823"/>
                  </a:lnTo>
                  <a:lnTo>
                    <a:pt x="1224155" y="219260"/>
                  </a:lnTo>
                  <a:lnTo>
                    <a:pt x="1169248" y="230295"/>
                  </a:lnTo>
                  <a:lnTo>
                    <a:pt x="1111548" y="239848"/>
                  </a:lnTo>
                  <a:lnTo>
                    <a:pt x="1051290" y="247841"/>
                  </a:lnTo>
                  <a:lnTo>
                    <a:pt x="988713" y="254196"/>
                  </a:lnTo>
                  <a:lnTo>
                    <a:pt x="924053" y="258832"/>
                  </a:lnTo>
                  <a:lnTo>
                    <a:pt x="857547" y="261671"/>
                  </a:lnTo>
                  <a:lnTo>
                    <a:pt x="789432" y="262636"/>
                  </a:lnTo>
                  <a:lnTo>
                    <a:pt x="721316" y="261671"/>
                  </a:lnTo>
                  <a:lnTo>
                    <a:pt x="654810" y="258832"/>
                  </a:lnTo>
                  <a:lnTo>
                    <a:pt x="590150" y="254196"/>
                  </a:lnTo>
                  <a:lnTo>
                    <a:pt x="527573" y="247841"/>
                  </a:lnTo>
                  <a:lnTo>
                    <a:pt x="467315" y="239848"/>
                  </a:lnTo>
                  <a:lnTo>
                    <a:pt x="409615" y="230295"/>
                  </a:lnTo>
                  <a:lnTo>
                    <a:pt x="354708" y="219260"/>
                  </a:lnTo>
                  <a:lnTo>
                    <a:pt x="302832" y="206823"/>
                  </a:lnTo>
                  <a:lnTo>
                    <a:pt x="254224" y="193062"/>
                  </a:lnTo>
                  <a:lnTo>
                    <a:pt x="209120" y="178057"/>
                  </a:lnTo>
                  <a:lnTo>
                    <a:pt x="167758" y="161885"/>
                  </a:lnTo>
                  <a:lnTo>
                    <a:pt x="130375" y="144626"/>
                  </a:lnTo>
                  <a:lnTo>
                    <a:pt x="68492" y="107163"/>
                  </a:lnTo>
                  <a:lnTo>
                    <a:pt x="25368" y="66297"/>
                  </a:lnTo>
                  <a:lnTo>
                    <a:pt x="2897" y="2266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1385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179052" y="3096768"/>
              <a:ext cx="1579245" cy="1576070"/>
            </a:xfrm>
            <a:custGeom>
              <a:avLst/>
              <a:gdLst/>
              <a:ahLst/>
              <a:cxnLst/>
              <a:rect l="l" t="t" r="r" b="b"/>
              <a:pathLst>
                <a:path w="1579245" h="1576070">
                  <a:moveTo>
                    <a:pt x="0" y="262636"/>
                  </a:moveTo>
                  <a:lnTo>
                    <a:pt x="11432" y="217849"/>
                  </a:lnTo>
                  <a:lnTo>
                    <a:pt x="44467" y="175519"/>
                  </a:lnTo>
                  <a:lnTo>
                    <a:pt x="97207" y="136276"/>
                  </a:lnTo>
                  <a:lnTo>
                    <a:pt x="167758" y="100750"/>
                  </a:lnTo>
                  <a:lnTo>
                    <a:pt x="209120" y="84578"/>
                  </a:lnTo>
                  <a:lnTo>
                    <a:pt x="254224" y="69573"/>
                  </a:lnTo>
                  <a:lnTo>
                    <a:pt x="302832" y="55812"/>
                  </a:lnTo>
                  <a:lnTo>
                    <a:pt x="354708" y="43375"/>
                  </a:lnTo>
                  <a:lnTo>
                    <a:pt x="409615" y="32340"/>
                  </a:lnTo>
                  <a:lnTo>
                    <a:pt x="467315" y="22787"/>
                  </a:lnTo>
                  <a:lnTo>
                    <a:pt x="527573" y="14794"/>
                  </a:lnTo>
                  <a:lnTo>
                    <a:pt x="590150" y="8439"/>
                  </a:lnTo>
                  <a:lnTo>
                    <a:pt x="654810" y="3803"/>
                  </a:lnTo>
                  <a:lnTo>
                    <a:pt x="721316" y="964"/>
                  </a:lnTo>
                  <a:lnTo>
                    <a:pt x="789432" y="0"/>
                  </a:lnTo>
                  <a:lnTo>
                    <a:pt x="857547" y="964"/>
                  </a:lnTo>
                  <a:lnTo>
                    <a:pt x="924053" y="3803"/>
                  </a:lnTo>
                  <a:lnTo>
                    <a:pt x="988713" y="8439"/>
                  </a:lnTo>
                  <a:lnTo>
                    <a:pt x="1051290" y="14794"/>
                  </a:lnTo>
                  <a:lnTo>
                    <a:pt x="1111548" y="22787"/>
                  </a:lnTo>
                  <a:lnTo>
                    <a:pt x="1169248" y="32340"/>
                  </a:lnTo>
                  <a:lnTo>
                    <a:pt x="1224155" y="43375"/>
                  </a:lnTo>
                  <a:lnTo>
                    <a:pt x="1276031" y="55812"/>
                  </a:lnTo>
                  <a:lnTo>
                    <a:pt x="1324639" y="69573"/>
                  </a:lnTo>
                  <a:lnTo>
                    <a:pt x="1369743" y="84578"/>
                  </a:lnTo>
                  <a:lnTo>
                    <a:pt x="1411105" y="100750"/>
                  </a:lnTo>
                  <a:lnTo>
                    <a:pt x="1448488" y="118009"/>
                  </a:lnTo>
                  <a:lnTo>
                    <a:pt x="1510371" y="155472"/>
                  </a:lnTo>
                  <a:lnTo>
                    <a:pt x="1553495" y="196338"/>
                  </a:lnTo>
                  <a:lnTo>
                    <a:pt x="1575966" y="239975"/>
                  </a:lnTo>
                  <a:lnTo>
                    <a:pt x="1578864" y="262636"/>
                  </a:lnTo>
                  <a:lnTo>
                    <a:pt x="1578864" y="1313180"/>
                  </a:lnTo>
                  <a:lnTo>
                    <a:pt x="1567431" y="1357966"/>
                  </a:lnTo>
                  <a:lnTo>
                    <a:pt x="1534396" y="1400296"/>
                  </a:lnTo>
                  <a:lnTo>
                    <a:pt x="1481656" y="1439539"/>
                  </a:lnTo>
                  <a:lnTo>
                    <a:pt x="1411105" y="1475065"/>
                  </a:lnTo>
                  <a:lnTo>
                    <a:pt x="1369743" y="1491237"/>
                  </a:lnTo>
                  <a:lnTo>
                    <a:pt x="1324639" y="1506242"/>
                  </a:lnTo>
                  <a:lnTo>
                    <a:pt x="1276031" y="1520003"/>
                  </a:lnTo>
                  <a:lnTo>
                    <a:pt x="1224155" y="1532440"/>
                  </a:lnTo>
                  <a:lnTo>
                    <a:pt x="1169248" y="1543475"/>
                  </a:lnTo>
                  <a:lnTo>
                    <a:pt x="1111548" y="1553028"/>
                  </a:lnTo>
                  <a:lnTo>
                    <a:pt x="1051290" y="1561021"/>
                  </a:lnTo>
                  <a:lnTo>
                    <a:pt x="988713" y="1567376"/>
                  </a:lnTo>
                  <a:lnTo>
                    <a:pt x="924053" y="1572012"/>
                  </a:lnTo>
                  <a:lnTo>
                    <a:pt x="857547" y="1574851"/>
                  </a:lnTo>
                  <a:lnTo>
                    <a:pt x="789432" y="1575816"/>
                  </a:lnTo>
                  <a:lnTo>
                    <a:pt x="721316" y="1574851"/>
                  </a:lnTo>
                  <a:lnTo>
                    <a:pt x="654810" y="1572012"/>
                  </a:lnTo>
                  <a:lnTo>
                    <a:pt x="590150" y="1567376"/>
                  </a:lnTo>
                  <a:lnTo>
                    <a:pt x="527573" y="1561021"/>
                  </a:lnTo>
                  <a:lnTo>
                    <a:pt x="467315" y="1553028"/>
                  </a:lnTo>
                  <a:lnTo>
                    <a:pt x="409615" y="1543475"/>
                  </a:lnTo>
                  <a:lnTo>
                    <a:pt x="354708" y="1532440"/>
                  </a:lnTo>
                  <a:lnTo>
                    <a:pt x="302832" y="1520003"/>
                  </a:lnTo>
                  <a:lnTo>
                    <a:pt x="254224" y="1506242"/>
                  </a:lnTo>
                  <a:lnTo>
                    <a:pt x="209120" y="1491237"/>
                  </a:lnTo>
                  <a:lnTo>
                    <a:pt x="167758" y="1475065"/>
                  </a:lnTo>
                  <a:lnTo>
                    <a:pt x="130375" y="1457806"/>
                  </a:lnTo>
                  <a:lnTo>
                    <a:pt x="68492" y="1420343"/>
                  </a:lnTo>
                  <a:lnTo>
                    <a:pt x="25368" y="1379477"/>
                  </a:lnTo>
                  <a:lnTo>
                    <a:pt x="2897" y="1335840"/>
                  </a:lnTo>
                  <a:lnTo>
                    <a:pt x="0" y="1313180"/>
                  </a:lnTo>
                  <a:lnTo>
                    <a:pt x="0" y="262636"/>
                  </a:lnTo>
                  <a:close/>
                </a:path>
              </a:pathLst>
            </a:custGeom>
            <a:ln w="12192">
              <a:solidFill>
                <a:srgbClr val="1385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492250" y="3849032"/>
            <a:ext cx="9537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Database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22" name="object 22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58445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Methods of </a:t>
            </a:r>
            <a:r>
              <a:rPr dirty="0" sz="3200" spc="-5"/>
              <a:t>the HttpClient</a:t>
            </a:r>
            <a:r>
              <a:rPr dirty="0" sz="3200" spc="-10"/>
              <a:t> </a:t>
            </a:r>
            <a:r>
              <a:rPr dirty="0" sz="3200"/>
              <a:t>Class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26363" y="2094864"/>
            <a:ext cx="9088120" cy="522605"/>
          </a:xfrm>
          <a:custGeom>
            <a:avLst/>
            <a:gdLst/>
            <a:ahLst/>
            <a:cxnLst/>
            <a:rect l="l" t="t" r="r" b="b"/>
            <a:pathLst>
              <a:path w="9088120" h="522605">
                <a:moveTo>
                  <a:pt x="9088031" y="0"/>
                </a:moveTo>
                <a:lnTo>
                  <a:pt x="2811411" y="0"/>
                </a:lnTo>
                <a:lnTo>
                  <a:pt x="0" y="0"/>
                </a:lnTo>
                <a:lnTo>
                  <a:pt x="0" y="522376"/>
                </a:lnTo>
                <a:lnTo>
                  <a:pt x="2811411" y="522376"/>
                </a:lnTo>
                <a:lnTo>
                  <a:pt x="9088031" y="522376"/>
                </a:lnTo>
                <a:lnTo>
                  <a:pt x="9088031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6363" y="3139617"/>
            <a:ext cx="9088120" cy="522605"/>
          </a:xfrm>
          <a:custGeom>
            <a:avLst/>
            <a:gdLst/>
            <a:ahLst/>
            <a:cxnLst/>
            <a:rect l="l" t="t" r="r" b="b"/>
            <a:pathLst>
              <a:path w="9088120" h="522604">
                <a:moveTo>
                  <a:pt x="9088031" y="0"/>
                </a:moveTo>
                <a:lnTo>
                  <a:pt x="2811411" y="0"/>
                </a:lnTo>
                <a:lnTo>
                  <a:pt x="0" y="0"/>
                </a:lnTo>
                <a:lnTo>
                  <a:pt x="0" y="522376"/>
                </a:lnTo>
                <a:lnTo>
                  <a:pt x="2811411" y="522376"/>
                </a:lnTo>
                <a:lnTo>
                  <a:pt x="9088031" y="522376"/>
                </a:lnTo>
                <a:lnTo>
                  <a:pt x="9088031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020013" y="1174781"/>
            <a:ext cx="9100820" cy="2700020"/>
            <a:chOff x="1020013" y="1174781"/>
            <a:chExt cx="9100820" cy="2700020"/>
          </a:xfrm>
        </p:grpSpPr>
        <p:sp>
          <p:nvSpPr>
            <p:cNvPr id="6" name="object 6"/>
            <p:cNvSpPr/>
            <p:nvPr/>
          </p:nvSpPr>
          <p:spPr>
            <a:xfrm>
              <a:off x="1026363" y="1181137"/>
              <a:ext cx="9088120" cy="391795"/>
            </a:xfrm>
            <a:custGeom>
              <a:avLst/>
              <a:gdLst/>
              <a:ahLst/>
              <a:cxnLst/>
              <a:rect l="l" t="t" r="r" b="b"/>
              <a:pathLst>
                <a:path w="9088120" h="391794">
                  <a:moveTo>
                    <a:pt x="9088031" y="0"/>
                  </a:moveTo>
                  <a:lnTo>
                    <a:pt x="2811411" y="0"/>
                  </a:lnTo>
                  <a:lnTo>
                    <a:pt x="0" y="0"/>
                  </a:lnTo>
                  <a:lnTo>
                    <a:pt x="0" y="391350"/>
                  </a:lnTo>
                  <a:lnTo>
                    <a:pt x="2811411" y="391350"/>
                  </a:lnTo>
                  <a:lnTo>
                    <a:pt x="9088031" y="391350"/>
                  </a:lnTo>
                  <a:lnTo>
                    <a:pt x="9088031" y="0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26363" y="1572488"/>
              <a:ext cx="9088120" cy="2296160"/>
            </a:xfrm>
            <a:custGeom>
              <a:avLst/>
              <a:gdLst/>
              <a:ahLst/>
              <a:cxnLst/>
              <a:rect l="l" t="t" r="r" b="b"/>
              <a:pathLst>
                <a:path w="9088120" h="2296160">
                  <a:moveTo>
                    <a:pt x="9088018" y="2089518"/>
                  </a:moveTo>
                  <a:lnTo>
                    <a:pt x="0" y="2089518"/>
                  </a:lnTo>
                  <a:lnTo>
                    <a:pt x="0" y="2295855"/>
                  </a:lnTo>
                  <a:lnTo>
                    <a:pt x="9088018" y="2295855"/>
                  </a:lnTo>
                  <a:lnTo>
                    <a:pt x="9088018" y="2089518"/>
                  </a:lnTo>
                  <a:close/>
                </a:path>
                <a:path w="9088120" h="2296160">
                  <a:moveTo>
                    <a:pt x="9088031" y="1044752"/>
                  </a:moveTo>
                  <a:lnTo>
                    <a:pt x="2811411" y="1044752"/>
                  </a:lnTo>
                  <a:lnTo>
                    <a:pt x="0" y="1044752"/>
                  </a:lnTo>
                  <a:lnTo>
                    <a:pt x="0" y="1567129"/>
                  </a:lnTo>
                  <a:lnTo>
                    <a:pt x="2811411" y="1567129"/>
                  </a:lnTo>
                  <a:lnTo>
                    <a:pt x="9088031" y="1567129"/>
                  </a:lnTo>
                  <a:lnTo>
                    <a:pt x="9088031" y="1044752"/>
                  </a:lnTo>
                  <a:close/>
                </a:path>
                <a:path w="9088120" h="2296160">
                  <a:moveTo>
                    <a:pt x="9088031" y="0"/>
                  </a:moveTo>
                  <a:lnTo>
                    <a:pt x="2811411" y="0"/>
                  </a:lnTo>
                  <a:lnTo>
                    <a:pt x="0" y="0"/>
                  </a:lnTo>
                  <a:lnTo>
                    <a:pt x="0" y="522376"/>
                  </a:lnTo>
                  <a:lnTo>
                    <a:pt x="2811411" y="522376"/>
                  </a:lnTo>
                  <a:lnTo>
                    <a:pt x="9088031" y="522376"/>
                  </a:lnTo>
                  <a:lnTo>
                    <a:pt x="9088031" y="0"/>
                  </a:lnTo>
                  <a:close/>
                </a:path>
              </a:pathLst>
            </a:custGeom>
            <a:solidFill>
              <a:srgbClr val="CCE6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26363" y="1174781"/>
              <a:ext cx="0" cy="2700020"/>
            </a:xfrm>
            <a:custGeom>
              <a:avLst/>
              <a:gdLst/>
              <a:ahLst/>
              <a:cxnLst/>
              <a:rect l="l" t="t" r="r" b="b"/>
              <a:pathLst>
                <a:path w="0" h="2700020">
                  <a:moveTo>
                    <a:pt x="0" y="0"/>
                  </a:moveTo>
                  <a:lnTo>
                    <a:pt x="0" y="2699918"/>
                  </a:lnTo>
                </a:path>
              </a:pathLst>
            </a:custGeom>
            <a:ln w="12700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114384" y="1174781"/>
              <a:ext cx="0" cy="2700020"/>
            </a:xfrm>
            <a:custGeom>
              <a:avLst/>
              <a:gdLst/>
              <a:ahLst/>
              <a:cxnLst/>
              <a:rect l="l" t="t" r="r" b="b"/>
              <a:pathLst>
                <a:path w="0" h="2700020">
                  <a:moveTo>
                    <a:pt x="0" y="0"/>
                  </a:moveTo>
                  <a:lnTo>
                    <a:pt x="0" y="2699918"/>
                  </a:lnTo>
                </a:path>
              </a:pathLst>
            </a:custGeom>
            <a:ln w="12700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20013" y="1181131"/>
              <a:ext cx="9100820" cy="0"/>
            </a:xfrm>
            <a:custGeom>
              <a:avLst/>
              <a:gdLst/>
              <a:ahLst/>
              <a:cxnLst/>
              <a:rect l="l" t="t" r="r" b="b"/>
              <a:pathLst>
                <a:path w="9100820" h="0">
                  <a:moveTo>
                    <a:pt x="0" y="0"/>
                  </a:moveTo>
                  <a:lnTo>
                    <a:pt x="9100718" y="0"/>
                  </a:lnTo>
                </a:path>
              </a:pathLst>
            </a:custGeom>
            <a:ln w="12700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20013" y="3861995"/>
              <a:ext cx="9100820" cy="12700"/>
            </a:xfrm>
            <a:custGeom>
              <a:avLst/>
              <a:gdLst/>
              <a:ahLst/>
              <a:cxnLst/>
              <a:rect l="l" t="t" r="r" b="b"/>
              <a:pathLst>
                <a:path w="9100820" h="12700">
                  <a:moveTo>
                    <a:pt x="0" y="12699"/>
                  </a:moveTo>
                  <a:lnTo>
                    <a:pt x="9100718" y="12699"/>
                  </a:lnTo>
                  <a:lnTo>
                    <a:pt x="9100718" y="0"/>
                  </a:lnTo>
                  <a:lnTo>
                    <a:pt x="0" y="0"/>
                  </a:lnTo>
                  <a:lnTo>
                    <a:pt x="0" y="12699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82113" y="1135208"/>
            <a:ext cx="8401050" cy="236982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799465">
              <a:lnSpc>
                <a:spcPct val="100000"/>
              </a:lnSpc>
              <a:spcBef>
                <a:spcPts val="275"/>
              </a:spcBef>
              <a:tabLst>
                <a:tab pos="5070475" algn="l"/>
              </a:tabLst>
            </a:pPr>
            <a:r>
              <a:rPr dirty="0" sz="2400" spc="-5" b="1">
                <a:solidFill>
                  <a:srgbClr val="FFFFFF"/>
                </a:solidFill>
                <a:latin typeface="Book Antiqua"/>
                <a:cs typeface="Book Antiqua"/>
              </a:rPr>
              <a:t>Method	Description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2823845" algn="l"/>
              </a:tabLst>
            </a:pP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GetAsync	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GET</a:t>
            </a:r>
            <a:r>
              <a:rPr dirty="0" sz="2400" spc="-88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request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is sent 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specified 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URI</a:t>
            </a:r>
            <a:endParaRPr sz="2400">
              <a:latin typeface="Book Antiqua"/>
              <a:cs typeface="Book Antiqua"/>
            </a:endParaRPr>
          </a:p>
          <a:p>
            <a:pPr marL="12700" marR="5080">
              <a:lnSpc>
                <a:spcPct val="142800"/>
              </a:lnSpc>
              <a:tabLst>
                <a:tab pos="2823845" algn="l"/>
              </a:tabLst>
            </a:pP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PostAsync	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POST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request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is sent 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specified 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URI  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PutAsync	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PUT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request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is sent 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specified 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URI  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DeleteAsync	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DELETE</a:t>
            </a:r>
            <a:r>
              <a:rPr dirty="0" sz="2400" spc="-894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request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is sent 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specified 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URI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30511" y="3641683"/>
            <a:ext cx="28784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solidFill>
                  <a:srgbClr val="C00000"/>
                </a:solidFill>
                <a:latin typeface="Courier New"/>
                <a:cs typeface="Courier New"/>
              </a:rPr>
              <a:t>Methods </a:t>
            </a:r>
            <a:r>
              <a:rPr dirty="0" sz="1200" spc="-5" b="1" i="1">
                <a:solidFill>
                  <a:srgbClr val="C00000"/>
                </a:solidFill>
                <a:latin typeface="Courier New"/>
                <a:cs typeface="Courier New"/>
              </a:rPr>
              <a:t>of </a:t>
            </a:r>
            <a:r>
              <a:rPr dirty="0" sz="1200" b="1" i="1">
                <a:solidFill>
                  <a:srgbClr val="C00000"/>
                </a:solidFill>
                <a:latin typeface="Courier New"/>
                <a:cs typeface="Courier New"/>
              </a:rPr>
              <a:t>the HttpClient</a:t>
            </a:r>
            <a:r>
              <a:rPr dirty="0" sz="1200" spc="-15" b="1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Courier New"/>
                <a:cs typeface="Courier New"/>
              </a:rPr>
              <a:t>Class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2620" y="4152900"/>
            <a:ext cx="7717790" cy="1938655"/>
          </a:xfrm>
          <a:prstGeom prst="rect">
            <a:avLst/>
          </a:prstGeom>
          <a:solidFill>
            <a:srgbClr val="FBF3D1"/>
          </a:solidFill>
          <a:ln w="9144">
            <a:solidFill>
              <a:srgbClr val="FFC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0805" marR="2435225">
              <a:lnSpc>
                <a:spcPct val="99300"/>
              </a:lnSpc>
              <a:spcBef>
                <a:spcPts val="229"/>
              </a:spcBef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Following is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inheritance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hierarchy:  </a:t>
            </a:r>
            <a:r>
              <a:rPr dirty="0" sz="2000" spc="-5">
                <a:solidFill>
                  <a:srgbClr val="585858"/>
                </a:solidFill>
                <a:latin typeface="Courier New"/>
                <a:cs typeface="Courier New"/>
              </a:rPr>
              <a:t>System.Object  System.Net.Http.HttpMessageInvoker  System.Net.Http.HttpClient  </a:t>
            </a:r>
            <a:r>
              <a:rPr dirty="0" sz="2000" b="1">
                <a:solidFill>
                  <a:srgbClr val="585858"/>
                </a:solidFill>
                <a:latin typeface="Book Antiqua"/>
                <a:cs typeface="Book Antiqua"/>
              </a:rPr>
              <a:t>Namespace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:</a:t>
            </a:r>
            <a:r>
              <a:rPr dirty="0" sz="2000" spc="-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Courier New"/>
                <a:cs typeface="Courier New"/>
              </a:rPr>
              <a:t>System.Net.Http</a:t>
            </a:r>
            <a:endParaRPr sz="20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2000" spc="-5" b="1">
                <a:solidFill>
                  <a:srgbClr val="585858"/>
                </a:solidFill>
                <a:latin typeface="Book Antiqua"/>
                <a:cs typeface="Book Antiqua"/>
              </a:rPr>
              <a:t>Assembly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: </a:t>
            </a:r>
            <a:r>
              <a:rPr dirty="0" sz="2000" spc="-5">
                <a:solidFill>
                  <a:srgbClr val="585858"/>
                </a:solidFill>
                <a:latin typeface="Courier New"/>
                <a:cs typeface="Courier New"/>
              </a:rPr>
              <a:t>System.Net.Http (in System.Net.Http.dll)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68853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Methods of </a:t>
            </a:r>
            <a:r>
              <a:rPr dirty="0" sz="3200" spc="-5"/>
              <a:t>the Student</a:t>
            </a:r>
            <a:r>
              <a:rPr dirty="0" sz="3200" spc="-10"/>
              <a:t> </a:t>
            </a:r>
            <a:r>
              <a:rPr dirty="0" sz="3200" spc="-5"/>
              <a:t>ApiController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26363" y="2174950"/>
            <a:ext cx="10898505" cy="866775"/>
          </a:xfrm>
          <a:custGeom>
            <a:avLst/>
            <a:gdLst/>
            <a:ahLst/>
            <a:cxnLst/>
            <a:rect l="l" t="t" r="r" b="b"/>
            <a:pathLst>
              <a:path w="10898505" h="866775">
                <a:moveTo>
                  <a:pt x="2668549" y="0"/>
                </a:moveTo>
                <a:lnTo>
                  <a:pt x="0" y="0"/>
                </a:lnTo>
                <a:lnTo>
                  <a:pt x="0" y="866330"/>
                </a:lnTo>
                <a:lnTo>
                  <a:pt x="2668549" y="866330"/>
                </a:lnTo>
                <a:lnTo>
                  <a:pt x="2668549" y="0"/>
                </a:lnTo>
                <a:close/>
              </a:path>
              <a:path w="10898505" h="866775">
                <a:moveTo>
                  <a:pt x="10898162" y="0"/>
                </a:moveTo>
                <a:lnTo>
                  <a:pt x="4590669" y="0"/>
                </a:lnTo>
                <a:lnTo>
                  <a:pt x="2668562" y="0"/>
                </a:lnTo>
                <a:lnTo>
                  <a:pt x="2668562" y="866330"/>
                </a:lnTo>
                <a:lnTo>
                  <a:pt x="4590669" y="866330"/>
                </a:lnTo>
                <a:lnTo>
                  <a:pt x="10898162" y="866330"/>
                </a:lnTo>
                <a:lnTo>
                  <a:pt x="10898162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6363" y="3465817"/>
            <a:ext cx="10898505" cy="866775"/>
          </a:xfrm>
          <a:custGeom>
            <a:avLst/>
            <a:gdLst/>
            <a:ahLst/>
            <a:cxnLst/>
            <a:rect l="l" t="t" r="r" b="b"/>
            <a:pathLst>
              <a:path w="10898505" h="866775">
                <a:moveTo>
                  <a:pt x="2668549" y="0"/>
                </a:moveTo>
                <a:lnTo>
                  <a:pt x="0" y="0"/>
                </a:lnTo>
                <a:lnTo>
                  <a:pt x="0" y="866330"/>
                </a:lnTo>
                <a:lnTo>
                  <a:pt x="2668549" y="866330"/>
                </a:lnTo>
                <a:lnTo>
                  <a:pt x="2668549" y="0"/>
                </a:lnTo>
                <a:close/>
              </a:path>
              <a:path w="10898505" h="866775">
                <a:moveTo>
                  <a:pt x="10898162" y="0"/>
                </a:moveTo>
                <a:lnTo>
                  <a:pt x="4590669" y="0"/>
                </a:lnTo>
                <a:lnTo>
                  <a:pt x="2668562" y="0"/>
                </a:lnTo>
                <a:lnTo>
                  <a:pt x="2668562" y="866330"/>
                </a:lnTo>
                <a:lnTo>
                  <a:pt x="4590669" y="866330"/>
                </a:lnTo>
                <a:lnTo>
                  <a:pt x="10898162" y="866330"/>
                </a:lnTo>
                <a:lnTo>
                  <a:pt x="10898162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6363" y="5579706"/>
            <a:ext cx="10898505" cy="213360"/>
          </a:xfrm>
          <a:custGeom>
            <a:avLst/>
            <a:gdLst/>
            <a:ahLst/>
            <a:cxnLst/>
            <a:rect l="l" t="t" r="r" b="b"/>
            <a:pathLst>
              <a:path w="10898505" h="213360">
                <a:moveTo>
                  <a:pt x="10898162" y="0"/>
                </a:moveTo>
                <a:lnTo>
                  <a:pt x="0" y="0"/>
                </a:lnTo>
                <a:lnTo>
                  <a:pt x="0" y="213271"/>
                </a:lnTo>
                <a:lnTo>
                  <a:pt x="10898162" y="213271"/>
                </a:lnTo>
                <a:lnTo>
                  <a:pt x="10898162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20015" y="1327186"/>
          <a:ext cx="10917555" cy="447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165"/>
                <a:gridCol w="1958975"/>
                <a:gridCol w="6350000"/>
              </a:tblGrid>
              <a:tr h="423241">
                <a:tc>
                  <a:txBody>
                    <a:bodyPr/>
                    <a:lstStyle/>
                    <a:p>
                      <a:pPr marL="783590">
                        <a:lnSpc>
                          <a:spcPts val="2795"/>
                        </a:lnSpc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Method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solidFill>
                      <a:srgbClr val="EE791F"/>
                    </a:solidFill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795"/>
                        </a:lnSpc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HTTP</a:t>
                      </a:r>
                      <a:r>
                        <a:rPr dirty="0" sz="2400" spc="-40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Verb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solidFill>
                      <a:srgbClr val="EE791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ts val="2795"/>
                        </a:lnSpc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Description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solidFill>
                      <a:srgbClr val="EE791F"/>
                    </a:solidFill>
                  </a:tcPr>
                </a:tc>
              </a:tr>
              <a:tr h="424522">
                <a:tc>
                  <a:txBody>
                    <a:bodyPr/>
                    <a:lstStyle/>
                    <a:p>
                      <a:pPr marL="67945">
                        <a:lnSpc>
                          <a:spcPts val="2750"/>
                        </a:lnSpc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Get()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EE791F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750"/>
                        </a:lnSpc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GET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775"/>
                        </a:lnSpc>
                      </a:pP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All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records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are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returned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as</a:t>
                      </a:r>
                      <a:r>
                        <a:rPr dirty="0" sz="2400" spc="-1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IEnumerable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12700">
                      <a:solidFill>
                        <a:srgbClr val="EE791F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</a:tr>
              <a:tr h="866330">
                <a:tc>
                  <a:txBody>
                    <a:bodyPr/>
                    <a:lstStyle/>
                    <a:p>
                      <a:pPr marL="67945">
                        <a:lnSpc>
                          <a:spcPts val="2750"/>
                        </a:lnSpc>
                      </a:pPr>
                      <a:r>
                        <a:rPr dirty="0" sz="2400" spc="-1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Get(int)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EE791F"/>
                      </a:solidFill>
                      <a:prstDash val="solid"/>
                    </a:lnL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750"/>
                        </a:lnSpc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GET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795"/>
                        </a:lnSpc>
                        <a:tabLst>
                          <a:tab pos="660400" algn="l"/>
                          <a:tab pos="1979930" algn="l"/>
                          <a:tab pos="3168650" algn="l"/>
                          <a:tab pos="4270375" algn="l"/>
                          <a:tab pos="5855335" algn="l"/>
                        </a:tabLst>
                      </a:pP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	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specific	record	object	matching	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specified parameter is returned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EE791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</a:tr>
              <a:tr h="424522">
                <a:tc>
                  <a:txBody>
                    <a:bodyPr/>
                    <a:lstStyle/>
                    <a:p>
                      <a:pPr marL="67945">
                        <a:lnSpc>
                          <a:spcPts val="2750"/>
                        </a:lnSpc>
                      </a:pPr>
                      <a:r>
                        <a:rPr dirty="0" sz="2400" spc="-1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Post(Student)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EE791F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750"/>
                        </a:lnSpc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POST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795"/>
                        </a:lnSpc>
                      </a:pP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new recorder is inserted into the</a:t>
                      </a:r>
                      <a:r>
                        <a:rPr dirty="0" sz="2400" spc="5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database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EE791F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</a:tr>
              <a:tr h="866343">
                <a:tc>
                  <a:txBody>
                    <a:bodyPr/>
                    <a:lstStyle/>
                    <a:p>
                      <a:pPr marL="67945">
                        <a:lnSpc>
                          <a:spcPts val="2750"/>
                        </a:lnSpc>
                      </a:pPr>
                      <a:r>
                        <a:rPr dirty="0" sz="2400" spc="-1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Put(int,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1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Student)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EE791F"/>
                      </a:solidFill>
                      <a:prstDash val="solid"/>
                    </a:lnL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750"/>
                        </a:lnSpc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PUT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795"/>
                        </a:lnSpc>
                        <a:tabLst>
                          <a:tab pos="654050" algn="l"/>
                          <a:tab pos="1839595" algn="l"/>
                          <a:tab pos="2844165" algn="l"/>
                          <a:tab pos="3630295" algn="l"/>
                          <a:tab pos="4182110" algn="l"/>
                          <a:tab pos="5499100" algn="l"/>
                        </a:tabLst>
                      </a:pP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An	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existing	record	from	the	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database	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based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on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specific ID is updated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EE791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</a:tr>
              <a:tr h="1247559">
                <a:tc>
                  <a:txBody>
                    <a:bodyPr/>
                    <a:lstStyle/>
                    <a:p>
                      <a:pPr marL="67945">
                        <a:lnSpc>
                          <a:spcPts val="2750"/>
                        </a:lnSpc>
                      </a:pPr>
                      <a:r>
                        <a:rPr dirty="0" sz="2400" spc="-1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Delete(int)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EE791F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750"/>
                        </a:lnSpc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DELETE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795"/>
                        </a:lnSpc>
                        <a:tabLst>
                          <a:tab pos="654050" algn="l"/>
                          <a:tab pos="1839595" algn="l"/>
                          <a:tab pos="2844165" algn="l"/>
                          <a:tab pos="3630295" algn="l"/>
                          <a:tab pos="4182110" algn="l"/>
                          <a:tab pos="5499100" algn="l"/>
                        </a:tabLst>
                      </a:pP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An	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existing	record	from	the	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database	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based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on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specific ID is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deleted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EE791F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</a:tr>
              <a:tr h="213266">
                <a:tc gridSpan="3"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5" b="1" i="1">
                          <a:solidFill>
                            <a:srgbClr val="C00000"/>
                          </a:solidFill>
                          <a:latin typeface="Book Antiqua"/>
                          <a:cs typeface="Book Antiqua"/>
                        </a:rPr>
                        <a:t>Methods </a:t>
                      </a:r>
                      <a:r>
                        <a:rPr dirty="0" sz="1200" b="1" i="1">
                          <a:solidFill>
                            <a:srgbClr val="C00000"/>
                          </a:solidFill>
                          <a:latin typeface="Book Antiqua"/>
                          <a:cs typeface="Book Antiqua"/>
                        </a:rPr>
                        <a:t>of the </a:t>
                      </a:r>
                      <a:r>
                        <a:rPr dirty="0" sz="1200" spc="-5" b="1" i="1">
                          <a:solidFill>
                            <a:srgbClr val="C00000"/>
                          </a:solidFill>
                          <a:latin typeface="Book Antiqua"/>
                          <a:cs typeface="Book Antiqua"/>
                        </a:rPr>
                        <a:t>Student</a:t>
                      </a:r>
                      <a:r>
                        <a:rPr dirty="0" sz="1200" spc="-80" b="1" i="1">
                          <a:solidFill>
                            <a:srgbClr val="C00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1200" spc="-5" b="1" i="1">
                          <a:solidFill>
                            <a:srgbClr val="C00000"/>
                          </a:solidFill>
                          <a:latin typeface="Book Antiqua"/>
                          <a:cs typeface="Book Antiqua"/>
                        </a:rPr>
                        <a:t>ApiController</a:t>
                      </a:r>
                      <a:endParaRPr sz="12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791F"/>
                      </a:solidFill>
                      <a:prstDash val="solid"/>
                    </a:lnL>
                    <a:lnR w="12700">
                      <a:solidFill>
                        <a:srgbClr val="EE791F"/>
                      </a:solidFill>
                      <a:prstDash val="solid"/>
                    </a:lnR>
                    <a:lnB w="12700">
                      <a:solidFill>
                        <a:srgbClr val="EE791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7" name="object 7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188" y="318038"/>
            <a:ext cx="88760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Using Web API with ASP.NET MVC</a:t>
            </a:r>
            <a:r>
              <a:rPr dirty="0" sz="3200" spc="-125"/>
              <a:t> </a:t>
            </a:r>
            <a:r>
              <a:rPr dirty="0" sz="3200"/>
              <a:t>Application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95045" y="792480"/>
            <a:ext cx="9824085" cy="5146675"/>
            <a:chOff x="495045" y="792480"/>
            <a:chExt cx="9824085" cy="5146675"/>
          </a:xfrm>
        </p:grpSpPr>
        <p:sp>
          <p:nvSpPr>
            <p:cNvPr id="4" name="object 4"/>
            <p:cNvSpPr/>
            <p:nvPr/>
          </p:nvSpPr>
          <p:spPr>
            <a:xfrm>
              <a:off x="2540507" y="3634740"/>
              <a:ext cx="4977383" cy="2304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92351" y="792480"/>
              <a:ext cx="9027160" cy="3256915"/>
            </a:xfrm>
            <a:custGeom>
              <a:avLst/>
              <a:gdLst/>
              <a:ahLst/>
              <a:cxnLst/>
              <a:rect l="l" t="t" r="r" b="b"/>
              <a:pathLst>
                <a:path w="9027160" h="3256915">
                  <a:moveTo>
                    <a:pt x="7398258" y="0"/>
                  </a:moveTo>
                  <a:lnTo>
                    <a:pt x="7398258" y="814197"/>
                  </a:lnTo>
                  <a:lnTo>
                    <a:pt x="0" y="814197"/>
                  </a:lnTo>
                  <a:lnTo>
                    <a:pt x="0" y="2442591"/>
                  </a:lnTo>
                  <a:lnTo>
                    <a:pt x="7398258" y="2442591"/>
                  </a:lnTo>
                  <a:lnTo>
                    <a:pt x="7398258" y="3256788"/>
                  </a:lnTo>
                  <a:lnTo>
                    <a:pt x="9026652" y="1628394"/>
                  </a:lnTo>
                  <a:lnTo>
                    <a:pt x="7398258" y="0"/>
                  </a:lnTo>
                  <a:close/>
                </a:path>
              </a:pathLst>
            </a:custGeom>
            <a:solidFill>
              <a:srgbClr val="95D2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1395" y="1769361"/>
              <a:ext cx="2039620" cy="1303020"/>
            </a:xfrm>
            <a:custGeom>
              <a:avLst/>
              <a:gdLst/>
              <a:ahLst/>
              <a:cxnLst/>
              <a:rect l="l" t="t" r="r" b="b"/>
              <a:pathLst>
                <a:path w="2039620" h="1303020">
                  <a:moveTo>
                    <a:pt x="1699247" y="0"/>
                  </a:moveTo>
                  <a:lnTo>
                    <a:pt x="339864" y="0"/>
                  </a:lnTo>
                  <a:lnTo>
                    <a:pt x="278772" y="3334"/>
                  </a:lnTo>
                  <a:lnTo>
                    <a:pt x="221273" y="12947"/>
                  </a:lnTo>
                  <a:lnTo>
                    <a:pt x="168326" y="28255"/>
                  </a:lnTo>
                  <a:lnTo>
                    <a:pt x="120892" y="48673"/>
                  </a:lnTo>
                  <a:lnTo>
                    <a:pt x="79930" y="73616"/>
                  </a:lnTo>
                  <a:lnTo>
                    <a:pt x="46400" y="102499"/>
                  </a:lnTo>
                  <a:lnTo>
                    <a:pt x="21262" y="134738"/>
                  </a:lnTo>
                  <a:lnTo>
                    <a:pt x="5475" y="169749"/>
                  </a:lnTo>
                  <a:lnTo>
                    <a:pt x="0" y="206946"/>
                  </a:lnTo>
                  <a:lnTo>
                    <a:pt x="0" y="1096073"/>
                  </a:lnTo>
                  <a:lnTo>
                    <a:pt x="21262" y="1168286"/>
                  </a:lnTo>
                  <a:lnTo>
                    <a:pt x="46400" y="1200526"/>
                  </a:lnTo>
                  <a:lnTo>
                    <a:pt x="79930" y="1229409"/>
                  </a:lnTo>
                  <a:lnTo>
                    <a:pt x="120892" y="1254350"/>
                  </a:lnTo>
                  <a:lnTo>
                    <a:pt x="168326" y="1274767"/>
                  </a:lnTo>
                  <a:lnTo>
                    <a:pt x="221273" y="1290073"/>
                  </a:lnTo>
                  <a:lnTo>
                    <a:pt x="278772" y="1299686"/>
                  </a:lnTo>
                  <a:lnTo>
                    <a:pt x="339864" y="1303020"/>
                  </a:lnTo>
                  <a:lnTo>
                    <a:pt x="1699247" y="1303020"/>
                  </a:lnTo>
                  <a:lnTo>
                    <a:pt x="1760339" y="1299686"/>
                  </a:lnTo>
                  <a:lnTo>
                    <a:pt x="1817838" y="1290073"/>
                  </a:lnTo>
                  <a:lnTo>
                    <a:pt x="1870785" y="1274767"/>
                  </a:lnTo>
                  <a:lnTo>
                    <a:pt x="1918219" y="1254350"/>
                  </a:lnTo>
                  <a:lnTo>
                    <a:pt x="1959181" y="1229409"/>
                  </a:lnTo>
                  <a:lnTo>
                    <a:pt x="1992711" y="1200526"/>
                  </a:lnTo>
                  <a:lnTo>
                    <a:pt x="2017849" y="1168286"/>
                  </a:lnTo>
                  <a:lnTo>
                    <a:pt x="2033636" y="1133274"/>
                  </a:lnTo>
                  <a:lnTo>
                    <a:pt x="2039112" y="1096073"/>
                  </a:lnTo>
                  <a:lnTo>
                    <a:pt x="2039112" y="206946"/>
                  </a:lnTo>
                  <a:lnTo>
                    <a:pt x="2017849" y="134738"/>
                  </a:lnTo>
                  <a:lnTo>
                    <a:pt x="1992711" y="102499"/>
                  </a:lnTo>
                  <a:lnTo>
                    <a:pt x="1959181" y="73616"/>
                  </a:lnTo>
                  <a:lnTo>
                    <a:pt x="1918219" y="48673"/>
                  </a:lnTo>
                  <a:lnTo>
                    <a:pt x="1870785" y="28255"/>
                  </a:lnTo>
                  <a:lnTo>
                    <a:pt x="1817838" y="12947"/>
                  </a:lnTo>
                  <a:lnTo>
                    <a:pt x="1760339" y="3334"/>
                  </a:lnTo>
                  <a:lnTo>
                    <a:pt x="169924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1395" y="1769361"/>
              <a:ext cx="2039620" cy="1303020"/>
            </a:xfrm>
            <a:custGeom>
              <a:avLst/>
              <a:gdLst/>
              <a:ahLst/>
              <a:cxnLst/>
              <a:rect l="l" t="t" r="r" b="b"/>
              <a:pathLst>
                <a:path w="2039620" h="1303020">
                  <a:moveTo>
                    <a:pt x="0" y="206946"/>
                  </a:moveTo>
                  <a:lnTo>
                    <a:pt x="21262" y="134738"/>
                  </a:lnTo>
                  <a:lnTo>
                    <a:pt x="46400" y="102499"/>
                  </a:lnTo>
                  <a:lnTo>
                    <a:pt x="79930" y="73616"/>
                  </a:lnTo>
                  <a:lnTo>
                    <a:pt x="120892" y="48673"/>
                  </a:lnTo>
                  <a:lnTo>
                    <a:pt x="168326" y="28255"/>
                  </a:lnTo>
                  <a:lnTo>
                    <a:pt x="221273" y="12947"/>
                  </a:lnTo>
                  <a:lnTo>
                    <a:pt x="278772" y="3334"/>
                  </a:lnTo>
                  <a:lnTo>
                    <a:pt x="339864" y="0"/>
                  </a:lnTo>
                  <a:lnTo>
                    <a:pt x="1699247" y="0"/>
                  </a:lnTo>
                  <a:lnTo>
                    <a:pt x="1760339" y="3334"/>
                  </a:lnTo>
                  <a:lnTo>
                    <a:pt x="1817838" y="12947"/>
                  </a:lnTo>
                  <a:lnTo>
                    <a:pt x="1870785" y="28255"/>
                  </a:lnTo>
                  <a:lnTo>
                    <a:pt x="1918219" y="48673"/>
                  </a:lnTo>
                  <a:lnTo>
                    <a:pt x="1959181" y="73616"/>
                  </a:lnTo>
                  <a:lnTo>
                    <a:pt x="1992711" y="102499"/>
                  </a:lnTo>
                  <a:lnTo>
                    <a:pt x="2017849" y="134738"/>
                  </a:lnTo>
                  <a:lnTo>
                    <a:pt x="2033636" y="169749"/>
                  </a:lnTo>
                  <a:lnTo>
                    <a:pt x="2039112" y="206946"/>
                  </a:lnTo>
                  <a:lnTo>
                    <a:pt x="2039112" y="1096073"/>
                  </a:lnTo>
                  <a:lnTo>
                    <a:pt x="2017849" y="1168286"/>
                  </a:lnTo>
                  <a:lnTo>
                    <a:pt x="1992711" y="1200526"/>
                  </a:lnTo>
                  <a:lnTo>
                    <a:pt x="1959181" y="1229409"/>
                  </a:lnTo>
                  <a:lnTo>
                    <a:pt x="1918219" y="1254350"/>
                  </a:lnTo>
                  <a:lnTo>
                    <a:pt x="1870785" y="1274767"/>
                  </a:lnTo>
                  <a:lnTo>
                    <a:pt x="1817838" y="1290073"/>
                  </a:lnTo>
                  <a:lnTo>
                    <a:pt x="1760339" y="1299686"/>
                  </a:lnTo>
                  <a:lnTo>
                    <a:pt x="1699247" y="1303020"/>
                  </a:lnTo>
                  <a:lnTo>
                    <a:pt x="339864" y="1303020"/>
                  </a:lnTo>
                  <a:lnTo>
                    <a:pt x="278772" y="1299686"/>
                  </a:lnTo>
                  <a:lnTo>
                    <a:pt x="221273" y="1290073"/>
                  </a:lnTo>
                  <a:lnTo>
                    <a:pt x="168326" y="1274767"/>
                  </a:lnTo>
                  <a:lnTo>
                    <a:pt x="120892" y="1254350"/>
                  </a:lnTo>
                  <a:lnTo>
                    <a:pt x="79930" y="1229409"/>
                  </a:lnTo>
                  <a:lnTo>
                    <a:pt x="46400" y="1200526"/>
                  </a:lnTo>
                  <a:lnTo>
                    <a:pt x="21262" y="1168286"/>
                  </a:lnTo>
                  <a:lnTo>
                    <a:pt x="5475" y="1133274"/>
                  </a:lnTo>
                  <a:lnTo>
                    <a:pt x="0" y="1096073"/>
                  </a:lnTo>
                  <a:lnTo>
                    <a:pt x="0" y="20694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261166" y="6110749"/>
            <a:ext cx="1570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MVC View</a:t>
            </a:r>
            <a:r>
              <a:rPr dirty="0" sz="1200" spc="-30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Scaffolding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4066" y="2062740"/>
            <a:ext cx="1315720" cy="66548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82880" marR="5080" indent="-170815">
              <a:lnSpc>
                <a:spcPts val="1620"/>
              </a:lnSpc>
              <a:spcBef>
                <a:spcPts val="305"/>
              </a:spcBef>
            </a:pPr>
            <a:r>
              <a:rPr dirty="0" sz="1500">
                <a:solidFill>
                  <a:srgbClr val="FFFFFF"/>
                </a:solidFill>
                <a:latin typeface="Book Antiqua"/>
                <a:cs typeface="Book Antiqua"/>
              </a:rPr>
              <a:t>1. Create a</a:t>
            </a:r>
            <a:r>
              <a:rPr dirty="0" sz="1500" spc="-14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500">
                <a:solidFill>
                  <a:srgbClr val="FFFFFF"/>
                </a:solidFill>
                <a:latin typeface="Book Antiqua"/>
                <a:cs typeface="Book Antiqua"/>
              </a:rPr>
              <a:t>new  </a:t>
            </a:r>
            <a:r>
              <a:rPr dirty="0" sz="1500" spc="-5">
                <a:solidFill>
                  <a:srgbClr val="FFFFFF"/>
                </a:solidFill>
                <a:latin typeface="Book Antiqua"/>
                <a:cs typeface="Book Antiqua"/>
              </a:rPr>
              <a:t>MVC </a:t>
            </a:r>
            <a:r>
              <a:rPr dirty="0" sz="1500">
                <a:solidFill>
                  <a:srgbClr val="FFFFFF"/>
                </a:solidFill>
                <a:latin typeface="Book Antiqua"/>
                <a:cs typeface="Book Antiqua"/>
              </a:rPr>
              <a:t>Web  </a:t>
            </a:r>
            <a:r>
              <a:rPr dirty="0" sz="1500" spc="-5">
                <a:solidFill>
                  <a:srgbClr val="FFFFFF"/>
                </a:solidFill>
                <a:latin typeface="Book Antiqua"/>
                <a:cs typeface="Book Antiqua"/>
              </a:rPr>
              <a:t>application</a:t>
            </a:r>
            <a:endParaRPr sz="1500">
              <a:latin typeface="Book Antiqua"/>
              <a:cs typeface="Book Antiqu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36266" y="1763011"/>
            <a:ext cx="2053589" cy="1315720"/>
            <a:chOff x="2636266" y="1763011"/>
            <a:chExt cx="2053589" cy="1315720"/>
          </a:xfrm>
        </p:grpSpPr>
        <p:sp>
          <p:nvSpPr>
            <p:cNvPr id="11" name="object 11"/>
            <p:cNvSpPr/>
            <p:nvPr/>
          </p:nvSpPr>
          <p:spPr>
            <a:xfrm>
              <a:off x="2642616" y="1769361"/>
              <a:ext cx="2040889" cy="1303020"/>
            </a:xfrm>
            <a:custGeom>
              <a:avLst/>
              <a:gdLst/>
              <a:ahLst/>
              <a:cxnLst/>
              <a:rect l="l" t="t" r="r" b="b"/>
              <a:pathLst>
                <a:path w="2040889" h="1303020">
                  <a:moveTo>
                    <a:pt x="1700517" y="0"/>
                  </a:moveTo>
                  <a:lnTo>
                    <a:pt x="340118" y="0"/>
                  </a:lnTo>
                  <a:lnTo>
                    <a:pt x="278981" y="3334"/>
                  </a:lnTo>
                  <a:lnTo>
                    <a:pt x="221438" y="12947"/>
                  </a:lnTo>
                  <a:lnTo>
                    <a:pt x="168452" y="28255"/>
                  </a:lnTo>
                  <a:lnTo>
                    <a:pt x="120983" y="48673"/>
                  </a:lnTo>
                  <a:lnTo>
                    <a:pt x="79990" y="73616"/>
                  </a:lnTo>
                  <a:lnTo>
                    <a:pt x="46435" y="102499"/>
                  </a:lnTo>
                  <a:lnTo>
                    <a:pt x="21278" y="134738"/>
                  </a:lnTo>
                  <a:lnTo>
                    <a:pt x="5479" y="169749"/>
                  </a:lnTo>
                  <a:lnTo>
                    <a:pt x="0" y="206946"/>
                  </a:lnTo>
                  <a:lnTo>
                    <a:pt x="0" y="1096073"/>
                  </a:lnTo>
                  <a:lnTo>
                    <a:pt x="21278" y="1168286"/>
                  </a:lnTo>
                  <a:lnTo>
                    <a:pt x="46435" y="1200526"/>
                  </a:lnTo>
                  <a:lnTo>
                    <a:pt x="79990" y="1229409"/>
                  </a:lnTo>
                  <a:lnTo>
                    <a:pt x="120983" y="1254350"/>
                  </a:lnTo>
                  <a:lnTo>
                    <a:pt x="168452" y="1274767"/>
                  </a:lnTo>
                  <a:lnTo>
                    <a:pt x="221438" y="1290073"/>
                  </a:lnTo>
                  <a:lnTo>
                    <a:pt x="278981" y="1299686"/>
                  </a:lnTo>
                  <a:lnTo>
                    <a:pt x="340118" y="1303020"/>
                  </a:lnTo>
                  <a:lnTo>
                    <a:pt x="1700517" y="1303020"/>
                  </a:lnTo>
                  <a:lnTo>
                    <a:pt x="1761654" y="1299686"/>
                  </a:lnTo>
                  <a:lnTo>
                    <a:pt x="1819197" y="1290073"/>
                  </a:lnTo>
                  <a:lnTo>
                    <a:pt x="1872183" y="1274767"/>
                  </a:lnTo>
                  <a:lnTo>
                    <a:pt x="1919652" y="1254350"/>
                  </a:lnTo>
                  <a:lnTo>
                    <a:pt x="1960645" y="1229409"/>
                  </a:lnTo>
                  <a:lnTo>
                    <a:pt x="1994200" y="1200526"/>
                  </a:lnTo>
                  <a:lnTo>
                    <a:pt x="2019357" y="1168286"/>
                  </a:lnTo>
                  <a:lnTo>
                    <a:pt x="2035156" y="1133274"/>
                  </a:lnTo>
                  <a:lnTo>
                    <a:pt x="2040636" y="1096073"/>
                  </a:lnTo>
                  <a:lnTo>
                    <a:pt x="2040636" y="206946"/>
                  </a:lnTo>
                  <a:lnTo>
                    <a:pt x="2019357" y="134738"/>
                  </a:lnTo>
                  <a:lnTo>
                    <a:pt x="1994200" y="102499"/>
                  </a:lnTo>
                  <a:lnTo>
                    <a:pt x="1960645" y="73616"/>
                  </a:lnTo>
                  <a:lnTo>
                    <a:pt x="1919652" y="48673"/>
                  </a:lnTo>
                  <a:lnTo>
                    <a:pt x="1872183" y="28255"/>
                  </a:lnTo>
                  <a:lnTo>
                    <a:pt x="1819197" y="12947"/>
                  </a:lnTo>
                  <a:lnTo>
                    <a:pt x="1761654" y="3334"/>
                  </a:lnTo>
                  <a:lnTo>
                    <a:pt x="170051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42616" y="1769361"/>
              <a:ext cx="2040889" cy="1303020"/>
            </a:xfrm>
            <a:custGeom>
              <a:avLst/>
              <a:gdLst/>
              <a:ahLst/>
              <a:cxnLst/>
              <a:rect l="l" t="t" r="r" b="b"/>
              <a:pathLst>
                <a:path w="2040889" h="1303020">
                  <a:moveTo>
                    <a:pt x="0" y="206946"/>
                  </a:moveTo>
                  <a:lnTo>
                    <a:pt x="21278" y="134738"/>
                  </a:lnTo>
                  <a:lnTo>
                    <a:pt x="46435" y="102499"/>
                  </a:lnTo>
                  <a:lnTo>
                    <a:pt x="79990" y="73616"/>
                  </a:lnTo>
                  <a:lnTo>
                    <a:pt x="120983" y="48673"/>
                  </a:lnTo>
                  <a:lnTo>
                    <a:pt x="168452" y="28255"/>
                  </a:lnTo>
                  <a:lnTo>
                    <a:pt x="221438" y="12947"/>
                  </a:lnTo>
                  <a:lnTo>
                    <a:pt x="278981" y="3334"/>
                  </a:lnTo>
                  <a:lnTo>
                    <a:pt x="340118" y="0"/>
                  </a:lnTo>
                  <a:lnTo>
                    <a:pt x="1700517" y="0"/>
                  </a:lnTo>
                  <a:lnTo>
                    <a:pt x="1761654" y="3334"/>
                  </a:lnTo>
                  <a:lnTo>
                    <a:pt x="1819197" y="12947"/>
                  </a:lnTo>
                  <a:lnTo>
                    <a:pt x="1872183" y="28255"/>
                  </a:lnTo>
                  <a:lnTo>
                    <a:pt x="1919652" y="48673"/>
                  </a:lnTo>
                  <a:lnTo>
                    <a:pt x="1960645" y="73616"/>
                  </a:lnTo>
                  <a:lnTo>
                    <a:pt x="1994200" y="102499"/>
                  </a:lnTo>
                  <a:lnTo>
                    <a:pt x="2019357" y="134738"/>
                  </a:lnTo>
                  <a:lnTo>
                    <a:pt x="2035156" y="169749"/>
                  </a:lnTo>
                  <a:lnTo>
                    <a:pt x="2040636" y="206946"/>
                  </a:lnTo>
                  <a:lnTo>
                    <a:pt x="2040636" y="1096073"/>
                  </a:lnTo>
                  <a:lnTo>
                    <a:pt x="2019357" y="1168286"/>
                  </a:lnTo>
                  <a:lnTo>
                    <a:pt x="1994200" y="1200526"/>
                  </a:lnTo>
                  <a:lnTo>
                    <a:pt x="1960645" y="1229409"/>
                  </a:lnTo>
                  <a:lnTo>
                    <a:pt x="1919652" y="1254350"/>
                  </a:lnTo>
                  <a:lnTo>
                    <a:pt x="1872183" y="1274767"/>
                  </a:lnTo>
                  <a:lnTo>
                    <a:pt x="1819197" y="1290073"/>
                  </a:lnTo>
                  <a:lnTo>
                    <a:pt x="1761654" y="1299686"/>
                  </a:lnTo>
                  <a:lnTo>
                    <a:pt x="1700517" y="1303020"/>
                  </a:lnTo>
                  <a:lnTo>
                    <a:pt x="340118" y="1303020"/>
                  </a:lnTo>
                  <a:lnTo>
                    <a:pt x="278981" y="1299686"/>
                  </a:lnTo>
                  <a:lnTo>
                    <a:pt x="221438" y="1290073"/>
                  </a:lnTo>
                  <a:lnTo>
                    <a:pt x="168452" y="1274767"/>
                  </a:lnTo>
                  <a:lnTo>
                    <a:pt x="120983" y="1254350"/>
                  </a:lnTo>
                  <a:lnTo>
                    <a:pt x="79990" y="1229409"/>
                  </a:lnTo>
                  <a:lnTo>
                    <a:pt x="46435" y="1200526"/>
                  </a:lnTo>
                  <a:lnTo>
                    <a:pt x="21278" y="1168286"/>
                  </a:lnTo>
                  <a:lnTo>
                    <a:pt x="5479" y="1133274"/>
                  </a:lnTo>
                  <a:lnTo>
                    <a:pt x="0" y="1096073"/>
                  </a:lnTo>
                  <a:lnTo>
                    <a:pt x="0" y="20694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811209" y="2165610"/>
            <a:ext cx="1704975" cy="45974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378460" marR="5080" indent="-365760">
              <a:lnSpc>
                <a:spcPts val="1620"/>
              </a:lnSpc>
              <a:spcBef>
                <a:spcPts val="305"/>
              </a:spcBef>
            </a:pPr>
            <a:r>
              <a:rPr dirty="0" sz="1500">
                <a:solidFill>
                  <a:srgbClr val="FFFFFF"/>
                </a:solidFill>
                <a:latin typeface="Book Antiqua"/>
                <a:cs typeface="Book Antiqua"/>
              </a:rPr>
              <a:t>2. </a:t>
            </a:r>
            <a:r>
              <a:rPr dirty="0" sz="1500" spc="-5">
                <a:solidFill>
                  <a:srgbClr val="FFFFFF"/>
                </a:solidFill>
                <a:latin typeface="Book Antiqua"/>
                <a:cs typeface="Book Antiqua"/>
              </a:rPr>
              <a:t>Add model </a:t>
            </a:r>
            <a:r>
              <a:rPr dirty="0" sz="1500">
                <a:solidFill>
                  <a:srgbClr val="FFFFFF"/>
                </a:solidFill>
                <a:latin typeface="Book Antiqua"/>
                <a:cs typeface="Book Antiqua"/>
              </a:rPr>
              <a:t>to</a:t>
            </a:r>
            <a:r>
              <a:rPr dirty="0" sz="1500" spc="-8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500">
                <a:solidFill>
                  <a:srgbClr val="FFFFFF"/>
                </a:solidFill>
                <a:latin typeface="Book Antiqua"/>
                <a:cs typeface="Book Antiqua"/>
              </a:rPr>
              <a:t>the  </a:t>
            </a:r>
            <a:r>
              <a:rPr dirty="0" sz="1500" spc="-5">
                <a:solidFill>
                  <a:srgbClr val="FFFFFF"/>
                </a:solidFill>
                <a:latin typeface="Book Antiqua"/>
                <a:cs typeface="Book Antiqua"/>
              </a:rPr>
              <a:t>application</a:t>
            </a:r>
            <a:endParaRPr sz="1500">
              <a:latin typeface="Book Antiqua"/>
              <a:cs typeface="Book Antiqu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79009" y="1763011"/>
            <a:ext cx="2053589" cy="1315720"/>
            <a:chOff x="4779009" y="1763011"/>
            <a:chExt cx="2053589" cy="1315720"/>
          </a:xfrm>
        </p:grpSpPr>
        <p:sp>
          <p:nvSpPr>
            <p:cNvPr id="15" name="object 15"/>
            <p:cNvSpPr/>
            <p:nvPr/>
          </p:nvSpPr>
          <p:spPr>
            <a:xfrm>
              <a:off x="4785359" y="1769361"/>
              <a:ext cx="2040889" cy="1303020"/>
            </a:xfrm>
            <a:custGeom>
              <a:avLst/>
              <a:gdLst/>
              <a:ahLst/>
              <a:cxnLst/>
              <a:rect l="l" t="t" r="r" b="b"/>
              <a:pathLst>
                <a:path w="2040890" h="1303020">
                  <a:moveTo>
                    <a:pt x="1700517" y="0"/>
                  </a:moveTo>
                  <a:lnTo>
                    <a:pt x="340118" y="0"/>
                  </a:lnTo>
                  <a:lnTo>
                    <a:pt x="278981" y="3334"/>
                  </a:lnTo>
                  <a:lnTo>
                    <a:pt x="221438" y="12947"/>
                  </a:lnTo>
                  <a:lnTo>
                    <a:pt x="168452" y="28255"/>
                  </a:lnTo>
                  <a:lnTo>
                    <a:pt x="120983" y="48673"/>
                  </a:lnTo>
                  <a:lnTo>
                    <a:pt x="79990" y="73616"/>
                  </a:lnTo>
                  <a:lnTo>
                    <a:pt x="46435" y="102499"/>
                  </a:lnTo>
                  <a:lnTo>
                    <a:pt x="21278" y="134738"/>
                  </a:lnTo>
                  <a:lnTo>
                    <a:pt x="5479" y="169749"/>
                  </a:lnTo>
                  <a:lnTo>
                    <a:pt x="0" y="206946"/>
                  </a:lnTo>
                  <a:lnTo>
                    <a:pt x="0" y="1096073"/>
                  </a:lnTo>
                  <a:lnTo>
                    <a:pt x="21278" y="1168286"/>
                  </a:lnTo>
                  <a:lnTo>
                    <a:pt x="46435" y="1200526"/>
                  </a:lnTo>
                  <a:lnTo>
                    <a:pt x="79990" y="1229409"/>
                  </a:lnTo>
                  <a:lnTo>
                    <a:pt x="120983" y="1254350"/>
                  </a:lnTo>
                  <a:lnTo>
                    <a:pt x="168452" y="1274767"/>
                  </a:lnTo>
                  <a:lnTo>
                    <a:pt x="221438" y="1290073"/>
                  </a:lnTo>
                  <a:lnTo>
                    <a:pt x="278981" y="1299686"/>
                  </a:lnTo>
                  <a:lnTo>
                    <a:pt x="340118" y="1303020"/>
                  </a:lnTo>
                  <a:lnTo>
                    <a:pt x="1700517" y="1303020"/>
                  </a:lnTo>
                  <a:lnTo>
                    <a:pt x="1761654" y="1299686"/>
                  </a:lnTo>
                  <a:lnTo>
                    <a:pt x="1819197" y="1290073"/>
                  </a:lnTo>
                  <a:lnTo>
                    <a:pt x="1872183" y="1274767"/>
                  </a:lnTo>
                  <a:lnTo>
                    <a:pt x="1919652" y="1254350"/>
                  </a:lnTo>
                  <a:lnTo>
                    <a:pt x="1960645" y="1229409"/>
                  </a:lnTo>
                  <a:lnTo>
                    <a:pt x="1994200" y="1200526"/>
                  </a:lnTo>
                  <a:lnTo>
                    <a:pt x="2019357" y="1168286"/>
                  </a:lnTo>
                  <a:lnTo>
                    <a:pt x="2035156" y="1133274"/>
                  </a:lnTo>
                  <a:lnTo>
                    <a:pt x="2040636" y="1096073"/>
                  </a:lnTo>
                  <a:lnTo>
                    <a:pt x="2040636" y="206946"/>
                  </a:lnTo>
                  <a:lnTo>
                    <a:pt x="2019357" y="134738"/>
                  </a:lnTo>
                  <a:lnTo>
                    <a:pt x="1994200" y="102499"/>
                  </a:lnTo>
                  <a:lnTo>
                    <a:pt x="1960645" y="73616"/>
                  </a:lnTo>
                  <a:lnTo>
                    <a:pt x="1919652" y="48673"/>
                  </a:lnTo>
                  <a:lnTo>
                    <a:pt x="1872183" y="28255"/>
                  </a:lnTo>
                  <a:lnTo>
                    <a:pt x="1819197" y="12947"/>
                  </a:lnTo>
                  <a:lnTo>
                    <a:pt x="1761654" y="3334"/>
                  </a:lnTo>
                  <a:lnTo>
                    <a:pt x="170051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5359" y="1769361"/>
              <a:ext cx="2040889" cy="1303020"/>
            </a:xfrm>
            <a:custGeom>
              <a:avLst/>
              <a:gdLst/>
              <a:ahLst/>
              <a:cxnLst/>
              <a:rect l="l" t="t" r="r" b="b"/>
              <a:pathLst>
                <a:path w="2040890" h="1303020">
                  <a:moveTo>
                    <a:pt x="0" y="206946"/>
                  </a:moveTo>
                  <a:lnTo>
                    <a:pt x="21278" y="134738"/>
                  </a:lnTo>
                  <a:lnTo>
                    <a:pt x="46435" y="102499"/>
                  </a:lnTo>
                  <a:lnTo>
                    <a:pt x="79990" y="73616"/>
                  </a:lnTo>
                  <a:lnTo>
                    <a:pt x="120983" y="48673"/>
                  </a:lnTo>
                  <a:lnTo>
                    <a:pt x="168452" y="28255"/>
                  </a:lnTo>
                  <a:lnTo>
                    <a:pt x="221438" y="12947"/>
                  </a:lnTo>
                  <a:lnTo>
                    <a:pt x="278981" y="3334"/>
                  </a:lnTo>
                  <a:lnTo>
                    <a:pt x="340118" y="0"/>
                  </a:lnTo>
                  <a:lnTo>
                    <a:pt x="1700517" y="0"/>
                  </a:lnTo>
                  <a:lnTo>
                    <a:pt x="1761654" y="3334"/>
                  </a:lnTo>
                  <a:lnTo>
                    <a:pt x="1819197" y="12947"/>
                  </a:lnTo>
                  <a:lnTo>
                    <a:pt x="1872183" y="28255"/>
                  </a:lnTo>
                  <a:lnTo>
                    <a:pt x="1919652" y="48673"/>
                  </a:lnTo>
                  <a:lnTo>
                    <a:pt x="1960645" y="73616"/>
                  </a:lnTo>
                  <a:lnTo>
                    <a:pt x="1994200" y="102499"/>
                  </a:lnTo>
                  <a:lnTo>
                    <a:pt x="2019357" y="134738"/>
                  </a:lnTo>
                  <a:lnTo>
                    <a:pt x="2035156" y="169749"/>
                  </a:lnTo>
                  <a:lnTo>
                    <a:pt x="2040636" y="206946"/>
                  </a:lnTo>
                  <a:lnTo>
                    <a:pt x="2040636" y="1096073"/>
                  </a:lnTo>
                  <a:lnTo>
                    <a:pt x="2019357" y="1168286"/>
                  </a:lnTo>
                  <a:lnTo>
                    <a:pt x="1994200" y="1200526"/>
                  </a:lnTo>
                  <a:lnTo>
                    <a:pt x="1960645" y="1229409"/>
                  </a:lnTo>
                  <a:lnTo>
                    <a:pt x="1919652" y="1254350"/>
                  </a:lnTo>
                  <a:lnTo>
                    <a:pt x="1872183" y="1274767"/>
                  </a:lnTo>
                  <a:lnTo>
                    <a:pt x="1819197" y="1290073"/>
                  </a:lnTo>
                  <a:lnTo>
                    <a:pt x="1761654" y="1299686"/>
                  </a:lnTo>
                  <a:lnTo>
                    <a:pt x="1700517" y="1303020"/>
                  </a:lnTo>
                  <a:lnTo>
                    <a:pt x="340118" y="1303020"/>
                  </a:lnTo>
                  <a:lnTo>
                    <a:pt x="278981" y="1299686"/>
                  </a:lnTo>
                  <a:lnTo>
                    <a:pt x="221438" y="1290073"/>
                  </a:lnTo>
                  <a:lnTo>
                    <a:pt x="168452" y="1274767"/>
                  </a:lnTo>
                  <a:lnTo>
                    <a:pt x="120983" y="1254350"/>
                  </a:lnTo>
                  <a:lnTo>
                    <a:pt x="79990" y="1229409"/>
                  </a:lnTo>
                  <a:lnTo>
                    <a:pt x="46435" y="1200526"/>
                  </a:lnTo>
                  <a:lnTo>
                    <a:pt x="21278" y="1168286"/>
                  </a:lnTo>
                  <a:lnTo>
                    <a:pt x="5479" y="1133274"/>
                  </a:lnTo>
                  <a:lnTo>
                    <a:pt x="0" y="1096073"/>
                  </a:lnTo>
                  <a:lnTo>
                    <a:pt x="0" y="20694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968697" y="2165610"/>
            <a:ext cx="1675130" cy="45974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07645" marR="5080" indent="-195580">
              <a:lnSpc>
                <a:spcPts val="1620"/>
              </a:lnSpc>
              <a:spcBef>
                <a:spcPts val="305"/>
              </a:spcBef>
            </a:pPr>
            <a:r>
              <a:rPr dirty="0" sz="1500">
                <a:solidFill>
                  <a:srgbClr val="FFFFFF"/>
                </a:solidFill>
                <a:latin typeface="Book Antiqua"/>
                <a:cs typeface="Book Antiqua"/>
              </a:rPr>
              <a:t>3. </a:t>
            </a:r>
            <a:r>
              <a:rPr dirty="0" sz="1500" spc="-5">
                <a:solidFill>
                  <a:srgbClr val="FFFFFF"/>
                </a:solidFill>
                <a:latin typeface="Book Antiqua"/>
                <a:cs typeface="Book Antiqua"/>
              </a:rPr>
              <a:t>Add controller</a:t>
            </a:r>
            <a:r>
              <a:rPr dirty="0" sz="1500" spc="-7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500">
                <a:solidFill>
                  <a:srgbClr val="FFFFFF"/>
                </a:solidFill>
                <a:latin typeface="Book Antiqua"/>
                <a:cs typeface="Book Antiqua"/>
              </a:rPr>
              <a:t>to  the</a:t>
            </a:r>
            <a:r>
              <a:rPr dirty="0" sz="1500" spc="-3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Book Antiqua"/>
                <a:cs typeface="Book Antiqua"/>
              </a:rPr>
              <a:t>application</a:t>
            </a:r>
            <a:endParaRPr sz="150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921754" y="1763011"/>
            <a:ext cx="2052320" cy="1315720"/>
            <a:chOff x="6921754" y="1763011"/>
            <a:chExt cx="2052320" cy="1315720"/>
          </a:xfrm>
        </p:grpSpPr>
        <p:sp>
          <p:nvSpPr>
            <p:cNvPr id="19" name="object 19"/>
            <p:cNvSpPr/>
            <p:nvPr/>
          </p:nvSpPr>
          <p:spPr>
            <a:xfrm>
              <a:off x="6928104" y="1769361"/>
              <a:ext cx="2039620" cy="1303020"/>
            </a:xfrm>
            <a:custGeom>
              <a:avLst/>
              <a:gdLst/>
              <a:ahLst/>
              <a:cxnLst/>
              <a:rect l="l" t="t" r="r" b="b"/>
              <a:pathLst>
                <a:path w="2039620" h="1303020">
                  <a:moveTo>
                    <a:pt x="1699247" y="0"/>
                  </a:moveTo>
                  <a:lnTo>
                    <a:pt x="339864" y="0"/>
                  </a:lnTo>
                  <a:lnTo>
                    <a:pt x="278772" y="3334"/>
                  </a:lnTo>
                  <a:lnTo>
                    <a:pt x="221273" y="12947"/>
                  </a:lnTo>
                  <a:lnTo>
                    <a:pt x="168326" y="28255"/>
                  </a:lnTo>
                  <a:lnTo>
                    <a:pt x="120892" y="48673"/>
                  </a:lnTo>
                  <a:lnTo>
                    <a:pt x="79930" y="73616"/>
                  </a:lnTo>
                  <a:lnTo>
                    <a:pt x="46400" y="102499"/>
                  </a:lnTo>
                  <a:lnTo>
                    <a:pt x="21262" y="134738"/>
                  </a:lnTo>
                  <a:lnTo>
                    <a:pt x="5475" y="169749"/>
                  </a:lnTo>
                  <a:lnTo>
                    <a:pt x="0" y="206946"/>
                  </a:lnTo>
                  <a:lnTo>
                    <a:pt x="0" y="1096073"/>
                  </a:lnTo>
                  <a:lnTo>
                    <a:pt x="21262" y="1168286"/>
                  </a:lnTo>
                  <a:lnTo>
                    <a:pt x="46400" y="1200526"/>
                  </a:lnTo>
                  <a:lnTo>
                    <a:pt x="79930" y="1229409"/>
                  </a:lnTo>
                  <a:lnTo>
                    <a:pt x="120892" y="1254350"/>
                  </a:lnTo>
                  <a:lnTo>
                    <a:pt x="168326" y="1274767"/>
                  </a:lnTo>
                  <a:lnTo>
                    <a:pt x="221273" y="1290073"/>
                  </a:lnTo>
                  <a:lnTo>
                    <a:pt x="278772" y="1299686"/>
                  </a:lnTo>
                  <a:lnTo>
                    <a:pt x="339864" y="1303020"/>
                  </a:lnTo>
                  <a:lnTo>
                    <a:pt x="1699247" y="1303020"/>
                  </a:lnTo>
                  <a:lnTo>
                    <a:pt x="1760339" y="1299686"/>
                  </a:lnTo>
                  <a:lnTo>
                    <a:pt x="1817838" y="1290073"/>
                  </a:lnTo>
                  <a:lnTo>
                    <a:pt x="1870785" y="1274767"/>
                  </a:lnTo>
                  <a:lnTo>
                    <a:pt x="1918219" y="1254350"/>
                  </a:lnTo>
                  <a:lnTo>
                    <a:pt x="1959181" y="1229409"/>
                  </a:lnTo>
                  <a:lnTo>
                    <a:pt x="1992711" y="1200526"/>
                  </a:lnTo>
                  <a:lnTo>
                    <a:pt x="2017849" y="1168286"/>
                  </a:lnTo>
                  <a:lnTo>
                    <a:pt x="2033636" y="1133274"/>
                  </a:lnTo>
                  <a:lnTo>
                    <a:pt x="2039112" y="1096073"/>
                  </a:lnTo>
                  <a:lnTo>
                    <a:pt x="2039112" y="206946"/>
                  </a:lnTo>
                  <a:lnTo>
                    <a:pt x="2017849" y="134738"/>
                  </a:lnTo>
                  <a:lnTo>
                    <a:pt x="1992711" y="102499"/>
                  </a:lnTo>
                  <a:lnTo>
                    <a:pt x="1959181" y="73616"/>
                  </a:lnTo>
                  <a:lnTo>
                    <a:pt x="1918219" y="48673"/>
                  </a:lnTo>
                  <a:lnTo>
                    <a:pt x="1870785" y="28255"/>
                  </a:lnTo>
                  <a:lnTo>
                    <a:pt x="1817838" y="12947"/>
                  </a:lnTo>
                  <a:lnTo>
                    <a:pt x="1760339" y="3334"/>
                  </a:lnTo>
                  <a:lnTo>
                    <a:pt x="169924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28104" y="1769361"/>
              <a:ext cx="2039620" cy="1303020"/>
            </a:xfrm>
            <a:custGeom>
              <a:avLst/>
              <a:gdLst/>
              <a:ahLst/>
              <a:cxnLst/>
              <a:rect l="l" t="t" r="r" b="b"/>
              <a:pathLst>
                <a:path w="2039620" h="1303020">
                  <a:moveTo>
                    <a:pt x="0" y="206946"/>
                  </a:moveTo>
                  <a:lnTo>
                    <a:pt x="21262" y="134738"/>
                  </a:lnTo>
                  <a:lnTo>
                    <a:pt x="46400" y="102499"/>
                  </a:lnTo>
                  <a:lnTo>
                    <a:pt x="79930" y="73616"/>
                  </a:lnTo>
                  <a:lnTo>
                    <a:pt x="120892" y="48673"/>
                  </a:lnTo>
                  <a:lnTo>
                    <a:pt x="168326" y="28255"/>
                  </a:lnTo>
                  <a:lnTo>
                    <a:pt x="221273" y="12947"/>
                  </a:lnTo>
                  <a:lnTo>
                    <a:pt x="278772" y="3334"/>
                  </a:lnTo>
                  <a:lnTo>
                    <a:pt x="339864" y="0"/>
                  </a:lnTo>
                  <a:lnTo>
                    <a:pt x="1699247" y="0"/>
                  </a:lnTo>
                  <a:lnTo>
                    <a:pt x="1760339" y="3334"/>
                  </a:lnTo>
                  <a:lnTo>
                    <a:pt x="1817838" y="12947"/>
                  </a:lnTo>
                  <a:lnTo>
                    <a:pt x="1870785" y="28255"/>
                  </a:lnTo>
                  <a:lnTo>
                    <a:pt x="1918219" y="48673"/>
                  </a:lnTo>
                  <a:lnTo>
                    <a:pt x="1959181" y="73616"/>
                  </a:lnTo>
                  <a:lnTo>
                    <a:pt x="1992711" y="102499"/>
                  </a:lnTo>
                  <a:lnTo>
                    <a:pt x="2017849" y="134738"/>
                  </a:lnTo>
                  <a:lnTo>
                    <a:pt x="2033636" y="169749"/>
                  </a:lnTo>
                  <a:lnTo>
                    <a:pt x="2039112" y="206946"/>
                  </a:lnTo>
                  <a:lnTo>
                    <a:pt x="2039112" y="1096073"/>
                  </a:lnTo>
                  <a:lnTo>
                    <a:pt x="2017849" y="1168286"/>
                  </a:lnTo>
                  <a:lnTo>
                    <a:pt x="1992711" y="1200526"/>
                  </a:lnTo>
                  <a:lnTo>
                    <a:pt x="1959181" y="1229409"/>
                  </a:lnTo>
                  <a:lnTo>
                    <a:pt x="1918219" y="1254350"/>
                  </a:lnTo>
                  <a:lnTo>
                    <a:pt x="1870785" y="1274767"/>
                  </a:lnTo>
                  <a:lnTo>
                    <a:pt x="1817838" y="1290073"/>
                  </a:lnTo>
                  <a:lnTo>
                    <a:pt x="1760339" y="1299686"/>
                  </a:lnTo>
                  <a:lnTo>
                    <a:pt x="1699247" y="1303020"/>
                  </a:lnTo>
                  <a:lnTo>
                    <a:pt x="339864" y="1303020"/>
                  </a:lnTo>
                  <a:lnTo>
                    <a:pt x="278772" y="1299686"/>
                  </a:lnTo>
                  <a:lnTo>
                    <a:pt x="221273" y="1290073"/>
                  </a:lnTo>
                  <a:lnTo>
                    <a:pt x="168326" y="1274767"/>
                  </a:lnTo>
                  <a:lnTo>
                    <a:pt x="120892" y="1254350"/>
                  </a:lnTo>
                  <a:lnTo>
                    <a:pt x="79930" y="1229409"/>
                  </a:lnTo>
                  <a:lnTo>
                    <a:pt x="46400" y="1200526"/>
                  </a:lnTo>
                  <a:lnTo>
                    <a:pt x="21262" y="1168286"/>
                  </a:lnTo>
                  <a:lnTo>
                    <a:pt x="5475" y="1133274"/>
                  </a:lnTo>
                  <a:lnTo>
                    <a:pt x="0" y="1096073"/>
                  </a:lnTo>
                  <a:lnTo>
                    <a:pt x="0" y="20694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306047" y="2062740"/>
            <a:ext cx="1282700" cy="66294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just" marL="12700" marR="5080" indent="5715">
              <a:lnSpc>
                <a:spcPct val="89300"/>
              </a:lnSpc>
              <a:spcBef>
                <a:spcPts val="290"/>
              </a:spcBef>
            </a:pPr>
            <a:r>
              <a:rPr dirty="0" sz="1500">
                <a:solidFill>
                  <a:srgbClr val="FFFFFF"/>
                </a:solidFill>
                <a:latin typeface="Book Antiqua"/>
                <a:cs typeface="Book Antiqua"/>
              </a:rPr>
              <a:t>4. </a:t>
            </a:r>
            <a:r>
              <a:rPr dirty="0" sz="1500" spc="-5">
                <a:solidFill>
                  <a:srgbClr val="FFFFFF"/>
                </a:solidFill>
                <a:latin typeface="Book Antiqua"/>
                <a:cs typeface="Book Antiqua"/>
              </a:rPr>
              <a:t>Add</a:t>
            </a:r>
            <a:r>
              <a:rPr dirty="0" sz="1500" spc="-9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Book Antiqua"/>
                <a:cs typeface="Book Antiqua"/>
              </a:rPr>
              <a:t>routing  information </a:t>
            </a:r>
            <a:r>
              <a:rPr dirty="0" sz="1500">
                <a:solidFill>
                  <a:srgbClr val="FFFFFF"/>
                </a:solidFill>
                <a:latin typeface="Book Antiqua"/>
                <a:cs typeface="Book Antiqua"/>
              </a:rPr>
              <a:t>to 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Global.asax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063228" y="1763265"/>
            <a:ext cx="2052955" cy="1315720"/>
            <a:chOff x="9063228" y="1763265"/>
            <a:chExt cx="2052955" cy="1315720"/>
          </a:xfrm>
        </p:grpSpPr>
        <p:sp>
          <p:nvSpPr>
            <p:cNvPr id="23" name="object 23"/>
            <p:cNvSpPr/>
            <p:nvPr/>
          </p:nvSpPr>
          <p:spPr>
            <a:xfrm>
              <a:off x="9069324" y="1769361"/>
              <a:ext cx="2040889" cy="1303020"/>
            </a:xfrm>
            <a:custGeom>
              <a:avLst/>
              <a:gdLst/>
              <a:ahLst/>
              <a:cxnLst/>
              <a:rect l="l" t="t" r="r" b="b"/>
              <a:pathLst>
                <a:path w="2040890" h="1303020">
                  <a:moveTo>
                    <a:pt x="1700517" y="0"/>
                  </a:moveTo>
                  <a:lnTo>
                    <a:pt x="340118" y="0"/>
                  </a:lnTo>
                  <a:lnTo>
                    <a:pt x="278981" y="3334"/>
                  </a:lnTo>
                  <a:lnTo>
                    <a:pt x="221438" y="12947"/>
                  </a:lnTo>
                  <a:lnTo>
                    <a:pt x="168452" y="28255"/>
                  </a:lnTo>
                  <a:lnTo>
                    <a:pt x="120983" y="48673"/>
                  </a:lnTo>
                  <a:lnTo>
                    <a:pt x="79990" y="73616"/>
                  </a:lnTo>
                  <a:lnTo>
                    <a:pt x="46435" y="102499"/>
                  </a:lnTo>
                  <a:lnTo>
                    <a:pt x="21278" y="134738"/>
                  </a:lnTo>
                  <a:lnTo>
                    <a:pt x="5479" y="169749"/>
                  </a:lnTo>
                  <a:lnTo>
                    <a:pt x="0" y="206946"/>
                  </a:lnTo>
                  <a:lnTo>
                    <a:pt x="0" y="1096073"/>
                  </a:lnTo>
                  <a:lnTo>
                    <a:pt x="21278" y="1168286"/>
                  </a:lnTo>
                  <a:lnTo>
                    <a:pt x="46435" y="1200526"/>
                  </a:lnTo>
                  <a:lnTo>
                    <a:pt x="79990" y="1229409"/>
                  </a:lnTo>
                  <a:lnTo>
                    <a:pt x="120983" y="1254350"/>
                  </a:lnTo>
                  <a:lnTo>
                    <a:pt x="168452" y="1274767"/>
                  </a:lnTo>
                  <a:lnTo>
                    <a:pt x="221438" y="1290073"/>
                  </a:lnTo>
                  <a:lnTo>
                    <a:pt x="278981" y="1299686"/>
                  </a:lnTo>
                  <a:lnTo>
                    <a:pt x="340118" y="1303020"/>
                  </a:lnTo>
                  <a:lnTo>
                    <a:pt x="1700517" y="1303020"/>
                  </a:lnTo>
                  <a:lnTo>
                    <a:pt x="1761654" y="1299686"/>
                  </a:lnTo>
                  <a:lnTo>
                    <a:pt x="1819197" y="1290073"/>
                  </a:lnTo>
                  <a:lnTo>
                    <a:pt x="1872183" y="1274767"/>
                  </a:lnTo>
                  <a:lnTo>
                    <a:pt x="1919652" y="1254350"/>
                  </a:lnTo>
                  <a:lnTo>
                    <a:pt x="1960645" y="1229409"/>
                  </a:lnTo>
                  <a:lnTo>
                    <a:pt x="1994200" y="1200526"/>
                  </a:lnTo>
                  <a:lnTo>
                    <a:pt x="2019357" y="1168286"/>
                  </a:lnTo>
                  <a:lnTo>
                    <a:pt x="2035156" y="1133274"/>
                  </a:lnTo>
                  <a:lnTo>
                    <a:pt x="2040636" y="1096073"/>
                  </a:lnTo>
                  <a:lnTo>
                    <a:pt x="2040636" y="206946"/>
                  </a:lnTo>
                  <a:lnTo>
                    <a:pt x="2019357" y="134738"/>
                  </a:lnTo>
                  <a:lnTo>
                    <a:pt x="1994200" y="102499"/>
                  </a:lnTo>
                  <a:lnTo>
                    <a:pt x="1960645" y="73616"/>
                  </a:lnTo>
                  <a:lnTo>
                    <a:pt x="1919652" y="48673"/>
                  </a:lnTo>
                  <a:lnTo>
                    <a:pt x="1872183" y="28255"/>
                  </a:lnTo>
                  <a:lnTo>
                    <a:pt x="1819197" y="12947"/>
                  </a:lnTo>
                  <a:lnTo>
                    <a:pt x="1761654" y="3334"/>
                  </a:lnTo>
                  <a:lnTo>
                    <a:pt x="170051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069324" y="1769361"/>
              <a:ext cx="2040889" cy="1303020"/>
            </a:xfrm>
            <a:custGeom>
              <a:avLst/>
              <a:gdLst/>
              <a:ahLst/>
              <a:cxnLst/>
              <a:rect l="l" t="t" r="r" b="b"/>
              <a:pathLst>
                <a:path w="2040890" h="1303020">
                  <a:moveTo>
                    <a:pt x="0" y="206946"/>
                  </a:moveTo>
                  <a:lnTo>
                    <a:pt x="21278" y="134738"/>
                  </a:lnTo>
                  <a:lnTo>
                    <a:pt x="46435" y="102499"/>
                  </a:lnTo>
                  <a:lnTo>
                    <a:pt x="79990" y="73616"/>
                  </a:lnTo>
                  <a:lnTo>
                    <a:pt x="120983" y="48673"/>
                  </a:lnTo>
                  <a:lnTo>
                    <a:pt x="168452" y="28255"/>
                  </a:lnTo>
                  <a:lnTo>
                    <a:pt x="221438" y="12947"/>
                  </a:lnTo>
                  <a:lnTo>
                    <a:pt x="278981" y="3334"/>
                  </a:lnTo>
                  <a:lnTo>
                    <a:pt x="340118" y="0"/>
                  </a:lnTo>
                  <a:lnTo>
                    <a:pt x="1700517" y="0"/>
                  </a:lnTo>
                  <a:lnTo>
                    <a:pt x="1761654" y="3334"/>
                  </a:lnTo>
                  <a:lnTo>
                    <a:pt x="1819197" y="12947"/>
                  </a:lnTo>
                  <a:lnTo>
                    <a:pt x="1872183" y="28255"/>
                  </a:lnTo>
                  <a:lnTo>
                    <a:pt x="1919652" y="48673"/>
                  </a:lnTo>
                  <a:lnTo>
                    <a:pt x="1960645" y="73616"/>
                  </a:lnTo>
                  <a:lnTo>
                    <a:pt x="1994200" y="102499"/>
                  </a:lnTo>
                  <a:lnTo>
                    <a:pt x="2019357" y="134738"/>
                  </a:lnTo>
                  <a:lnTo>
                    <a:pt x="2035156" y="169749"/>
                  </a:lnTo>
                  <a:lnTo>
                    <a:pt x="2040636" y="206946"/>
                  </a:lnTo>
                  <a:lnTo>
                    <a:pt x="2040636" y="1096073"/>
                  </a:lnTo>
                  <a:lnTo>
                    <a:pt x="2019357" y="1168286"/>
                  </a:lnTo>
                  <a:lnTo>
                    <a:pt x="1994200" y="1200526"/>
                  </a:lnTo>
                  <a:lnTo>
                    <a:pt x="1960645" y="1229409"/>
                  </a:lnTo>
                  <a:lnTo>
                    <a:pt x="1919652" y="1254350"/>
                  </a:lnTo>
                  <a:lnTo>
                    <a:pt x="1872183" y="1274767"/>
                  </a:lnTo>
                  <a:lnTo>
                    <a:pt x="1819197" y="1290073"/>
                  </a:lnTo>
                  <a:lnTo>
                    <a:pt x="1761654" y="1299686"/>
                  </a:lnTo>
                  <a:lnTo>
                    <a:pt x="1700517" y="1303020"/>
                  </a:lnTo>
                  <a:lnTo>
                    <a:pt x="340118" y="1303020"/>
                  </a:lnTo>
                  <a:lnTo>
                    <a:pt x="278981" y="1299686"/>
                  </a:lnTo>
                  <a:lnTo>
                    <a:pt x="221438" y="1290073"/>
                  </a:lnTo>
                  <a:lnTo>
                    <a:pt x="168452" y="1274767"/>
                  </a:lnTo>
                  <a:lnTo>
                    <a:pt x="120983" y="1254350"/>
                  </a:lnTo>
                  <a:lnTo>
                    <a:pt x="79990" y="1229409"/>
                  </a:lnTo>
                  <a:lnTo>
                    <a:pt x="46435" y="1200526"/>
                  </a:lnTo>
                  <a:lnTo>
                    <a:pt x="21278" y="1168286"/>
                  </a:lnTo>
                  <a:lnTo>
                    <a:pt x="5479" y="1133274"/>
                  </a:lnTo>
                  <a:lnTo>
                    <a:pt x="0" y="1096073"/>
                  </a:lnTo>
                  <a:lnTo>
                    <a:pt x="0" y="20694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253191" y="2268480"/>
            <a:ext cx="16751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Book Antiqua"/>
                <a:cs typeface="Book Antiqua"/>
              </a:rPr>
              <a:t>5. Make a </a:t>
            </a:r>
            <a:r>
              <a:rPr dirty="0" sz="1500" spc="-5">
                <a:solidFill>
                  <a:srgbClr val="FFFFFF"/>
                </a:solidFill>
                <a:latin typeface="Book Antiqua"/>
                <a:cs typeface="Book Antiqua"/>
              </a:rPr>
              <a:t>client</a:t>
            </a:r>
            <a:r>
              <a:rPr dirty="0" sz="1500" spc="-9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Book Antiqua"/>
                <a:cs typeface="Book Antiqua"/>
              </a:rPr>
              <a:t>call</a:t>
            </a:r>
            <a:endParaRPr sz="1500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26" name="object 2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286" y="280907"/>
            <a:ext cx="89357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Calling Web API </a:t>
            </a:r>
            <a:r>
              <a:rPr dirty="0" sz="3200" spc="-5"/>
              <a:t>from the </a:t>
            </a:r>
            <a:r>
              <a:rPr dirty="0" sz="3200"/>
              <a:t>MVC Application</a:t>
            </a:r>
            <a:r>
              <a:rPr dirty="0" sz="3200" spc="-65"/>
              <a:t> </a:t>
            </a:r>
            <a:r>
              <a:rPr dirty="0" sz="3200" spc="5"/>
              <a:t>(1-2)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3317747" y="1824227"/>
            <a:ext cx="5394960" cy="2019300"/>
            <a:chOff x="3317747" y="1824227"/>
            <a:chExt cx="5394960" cy="2019300"/>
          </a:xfrm>
        </p:grpSpPr>
        <p:sp>
          <p:nvSpPr>
            <p:cNvPr id="4" name="object 4"/>
            <p:cNvSpPr/>
            <p:nvPr/>
          </p:nvSpPr>
          <p:spPr>
            <a:xfrm>
              <a:off x="3326891" y="1833371"/>
              <a:ext cx="5376671" cy="2001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22319" y="1828799"/>
              <a:ext cx="5386070" cy="2010410"/>
            </a:xfrm>
            <a:custGeom>
              <a:avLst/>
              <a:gdLst/>
              <a:ahLst/>
              <a:cxnLst/>
              <a:rect l="l" t="t" r="r" b="b"/>
              <a:pathLst>
                <a:path w="5386070" h="2010410">
                  <a:moveTo>
                    <a:pt x="0" y="0"/>
                  </a:moveTo>
                  <a:lnTo>
                    <a:pt x="5385816" y="0"/>
                  </a:lnTo>
                  <a:lnTo>
                    <a:pt x="5385816" y="2010156"/>
                  </a:lnTo>
                  <a:lnTo>
                    <a:pt x="0" y="2010156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286" y="280907"/>
            <a:ext cx="89357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Calling Web API </a:t>
            </a:r>
            <a:r>
              <a:rPr dirty="0" sz="3200" spc="-5"/>
              <a:t>from the </a:t>
            </a:r>
            <a:r>
              <a:rPr dirty="0" sz="3200"/>
              <a:t>MVC Application</a:t>
            </a:r>
            <a:r>
              <a:rPr dirty="0" sz="3200" spc="-65"/>
              <a:t> </a:t>
            </a:r>
            <a:r>
              <a:rPr dirty="0" sz="3200" spc="5"/>
              <a:t>(2-2)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903732" y="1274063"/>
            <a:ext cx="7371715" cy="3680460"/>
            <a:chOff x="903732" y="1274063"/>
            <a:chExt cx="7371715" cy="3680460"/>
          </a:xfrm>
        </p:grpSpPr>
        <p:sp>
          <p:nvSpPr>
            <p:cNvPr id="4" name="object 4"/>
            <p:cNvSpPr/>
            <p:nvPr/>
          </p:nvSpPr>
          <p:spPr>
            <a:xfrm>
              <a:off x="912876" y="1283207"/>
              <a:ext cx="7353299" cy="36621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08304" y="1278635"/>
              <a:ext cx="7362825" cy="3671570"/>
            </a:xfrm>
            <a:custGeom>
              <a:avLst/>
              <a:gdLst/>
              <a:ahLst/>
              <a:cxnLst/>
              <a:rect l="l" t="t" r="r" b="b"/>
              <a:pathLst>
                <a:path w="7362825" h="3671570">
                  <a:moveTo>
                    <a:pt x="0" y="0"/>
                  </a:moveTo>
                  <a:lnTo>
                    <a:pt x="7362444" y="0"/>
                  </a:lnTo>
                  <a:lnTo>
                    <a:pt x="7362444" y="3671316"/>
                  </a:lnTo>
                  <a:lnTo>
                    <a:pt x="0" y="367131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015941" y="4984714"/>
            <a:ext cx="3146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MVC Web Application Running with</a:t>
            </a:r>
            <a:r>
              <a:rPr dirty="0" sz="1200" spc="-35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WebAPI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7" name="object 7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969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Introduction to Web Security, Authentication,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-5"/>
              <a:t>Authorization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247" y="2068067"/>
            <a:ext cx="5081270" cy="3048000"/>
          </a:xfrm>
          <a:prstGeom prst="rect">
            <a:avLst/>
          </a:prstGeom>
          <a:solidFill>
            <a:srgbClr val="959790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866775" marR="108585" indent="-751840">
              <a:lnSpc>
                <a:spcPts val="2690"/>
              </a:lnSpc>
              <a:spcBef>
                <a:spcPts val="2510"/>
              </a:spcBef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Determining the identity of the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user 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is called </a:t>
            </a:r>
            <a:r>
              <a:rPr dirty="0" sz="2400" spc="-5" b="1">
                <a:solidFill>
                  <a:srgbClr val="FFFFFF"/>
                </a:solidFill>
                <a:latin typeface="Book Antiqua"/>
                <a:cs typeface="Book Antiqua"/>
              </a:rPr>
              <a:t>Authentication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1279" y="2068067"/>
            <a:ext cx="5081270" cy="3048000"/>
          </a:xfrm>
          <a:prstGeom prst="rect">
            <a:avLst/>
          </a:prstGeom>
          <a:solidFill>
            <a:srgbClr val="50B4F1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Times New Roman"/>
              <a:cs typeface="Times New Roman"/>
            </a:endParaRPr>
          </a:p>
          <a:p>
            <a:pPr algn="ctr" marL="272415" marR="264795">
              <a:lnSpc>
                <a:spcPct val="93100"/>
              </a:lnSpc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Deciding if the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user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can or</a:t>
            </a:r>
            <a:r>
              <a:rPr dirty="0" sz="2400" spc="-4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cannot  perform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an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action is called  </a:t>
            </a:r>
            <a:r>
              <a:rPr dirty="0" sz="2400" spc="-5" b="1">
                <a:solidFill>
                  <a:srgbClr val="FFFFFF"/>
                </a:solidFill>
                <a:latin typeface="Book Antiqua"/>
                <a:cs typeface="Book Antiqua"/>
              </a:rPr>
              <a:t>Authorization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013" y="107962"/>
            <a:ext cx="179323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Summary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177" y="1208820"/>
            <a:ext cx="10617835" cy="5145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762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MVC is a framework that helps developers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create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Web applications in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which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sections </a:t>
            </a:r>
            <a:r>
              <a:rPr dirty="0" sz="1600" spc="5">
                <a:solidFill>
                  <a:srgbClr val="585858"/>
                </a:solidFill>
                <a:latin typeface="Book Antiqua"/>
                <a:cs typeface="Book Antiqua"/>
              </a:rPr>
              <a:t>of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code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are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organized by 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the functions they</a:t>
            </a:r>
            <a:r>
              <a:rPr dirty="0" sz="1600" spc="9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perform.</a:t>
            </a:r>
            <a:endParaRPr sz="16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85858"/>
              </a:buClr>
              <a:buFont typeface="Arial"/>
              <a:buChar char="•"/>
            </a:pPr>
            <a:endParaRPr sz="1500">
              <a:latin typeface="Book Antiqua"/>
              <a:cs typeface="Book Antiqua"/>
            </a:endParaRPr>
          </a:p>
          <a:p>
            <a:pPr marL="355600" marR="1016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Fundamental pattern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component of an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MVC application is the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component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called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view. It is accountable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for 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rendering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user interface, irrespective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of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it being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an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HTML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or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UI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widget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on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a desktop</a:t>
            </a:r>
            <a:r>
              <a:rPr dirty="0" sz="1600" spc="17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application.</a:t>
            </a:r>
            <a:endParaRPr sz="16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85858"/>
              </a:buClr>
              <a:buFont typeface="Arial"/>
              <a:buChar char="•"/>
            </a:pPr>
            <a:endParaRPr sz="1500">
              <a:latin typeface="Book Antiqua"/>
              <a:cs typeface="Book Antiqu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HTTP services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are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built using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the ASP.NET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Web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API</a:t>
            </a:r>
            <a:r>
              <a:rPr dirty="0" sz="1600" spc="5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framework.</a:t>
            </a:r>
            <a:endParaRPr sz="16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85858"/>
              </a:buClr>
              <a:buFont typeface="Arial"/>
              <a:buChar char="•"/>
            </a:pPr>
            <a:endParaRPr sz="1500">
              <a:latin typeface="Book Antiqua"/>
              <a:cs typeface="Book Antiqua"/>
            </a:endParaRPr>
          </a:p>
          <a:p>
            <a:pPr marL="355600" marR="10160" indent="-343535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When the Web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API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framework receives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an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HTTP request, the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action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be invoked is determined </a:t>
            </a:r>
            <a:r>
              <a:rPr dirty="0" sz="1600" spc="5">
                <a:solidFill>
                  <a:srgbClr val="585858"/>
                </a:solidFill>
                <a:latin typeface="Book Antiqua"/>
                <a:cs typeface="Book Antiqua"/>
              </a:rPr>
              <a:t>by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the routing  table.</a:t>
            </a:r>
            <a:endParaRPr sz="16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585858"/>
              </a:buClr>
              <a:buFont typeface="Arial"/>
              <a:buChar char="•"/>
            </a:pPr>
            <a:endParaRPr sz="1450">
              <a:latin typeface="Book Antiqua"/>
              <a:cs typeface="Book Antiqu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HTTP requests/responses from a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URL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are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sent/received using a base class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that 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HttpClient</a:t>
            </a:r>
            <a:r>
              <a:rPr dirty="0" sz="1600" spc="-36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provides.</a:t>
            </a:r>
            <a:endParaRPr sz="16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85858"/>
              </a:buClr>
              <a:buFont typeface="Arial"/>
              <a:buChar char="•"/>
            </a:pPr>
            <a:endParaRPr sz="1500">
              <a:latin typeface="Book Antiqua"/>
              <a:cs typeface="Book Antiqu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.NET applications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use the 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HttpClient</a:t>
            </a:r>
            <a:r>
              <a:rPr dirty="0" sz="1600" spc="-459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component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as an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HTTP client.</a:t>
            </a:r>
            <a:endParaRPr sz="16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85858"/>
              </a:buClr>
              <a:buFont typeface="Arial"/>
              <a:buChar char="•"/>
            </a:pPr>
            <a:endParaRPr sz="1500">
              <a:latin typeface="Book Antiqua"/>
              <a:cs typeface="Book Antiqu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ASP.NET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Web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API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helps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program HTTP verbs,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such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as 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GET, POST, PUT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, and</a:t>
            </a:r>
            <a:r>
              <a:rPr dirty="0" sz="1600" spc="18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Courier New"/>
                <a:cs typeface="Courier New"/>
              </a:rPr>
              <a:t>DELETE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.</a:t>
            </a:r>
            <a:endParaRPr sz="16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85858"/>
              </a:buClr>
              <a:buFont typeface="Arial"/>
              <a:buChar char="•"/>
            </a:pPr>
            <a:endParaRPr sz="1550">
              <a:latin typeface="Book Antiqua"/>
              <a:cs typeface="Book Antiqua"/>
            </a:endParaRPr>
          </a:p>
          <a:p>
            <a:pPr marL="356235" indent="-344170">
              <a:lnSpc>
                <a:spcPct val="100000"/>
              </a:lnSpc>
              <a:buFont typeface="Arial"/>
              <a:buChar char="•"/>
              <a:tabLst>
                <a:tab pos="355600" algn="l"/>
                <a:tab pos="356870" algn="l"/>
              </a:tabLst>
            </a:pP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It is possible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implement Web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API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with Web</a:t>
            </a:r>
            <a:r>
              <a:rPr dirty="0" sz="1600" spc="9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forms.</a:t>
            </a:r>
            <a:endParaRPr sz="16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85858"/>
              </a:buClr>
              <a:buFont typeface="Arial"/>
              <a:buChar char="•"/>
            </a:pPr>
            <a:endParaRPr sz="1500">
              <a:latin typeface="Book Antiqua"/>
              <a:cs typeface="Book Antiqua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870" algn="l"/>
              </a:tabLst>
            </a:pP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Determining the identity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of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a user is called authentication. Deciding whether a user is allowed 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1600">
                <a:solidFill>
                  <a:srgbClr val="585858"/>
                </a:solidFill>
                <a:latin typeface="Book Antiqua"/>
                <a:cs typeface="Book Antiqua"/>
              </a:rPr>
              <a:t>perform </a:t>
            </a:r>
            <a:r>
              <a:rPr dirty="0" sz="1600" spc="25">
                <a:solidFill>
                  <a:srgbClr val="585858"/>
                </a:solidFill>
                <a:latin typeface="Book Antiqua"/>
                <a:cs typeface="Book Antiqua"/>
              </a:rPr>
              <a:t>an 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action is called</a:t>
            </a:r>
            <a:r>
              <a:rPr dirty="0" sz="16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Book Antiqua"/>
                <a:cs typeface="Book Antiqua"/>
              </a:rPr>
              <a:t>authorization.</a:t>
            </a:r>
            <a:endParaRPr sz="16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32486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Session</a:t>
            </a:r>
            <a:r>
              <a:rPr dirty="0" sz="3200" spc="-45"/>
              <a:t> </a:t>
            </a:r>
            <a:r>
              <a:rPr dirty="0" sz="3200"/>
              <a:t>Overview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492" y="1569888"/>
            <a:ext cx="8424545" cy="2952750"/>
          </a:xfrm>
          <a:prstGeom prst="rect">
            <a:avLst/>
          </a:prstGeom>
        </p:spPr>
        <p:txBody>
          <a:bodyPr wrap="square" lIns="0" tIns="201295" rIns="0" bIns="0" rtlCol="0" vert="horz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600" spc="-5">
                <a:solidFill>
                  <a:srgbClr val="585858"/>
                </a:solidFill>
                <a:latin typeface="Book Antiqua"/>
                <a:cs typeface="Book Antiqua"/>
              </a:rPr>
              <a:t>Define Application </a:t>
            </a:r>
            <a:r>
              <a:rPr dirty="0" sz="2600">
                <a:solidFill>
                  <a:srgbClr val="585858"/>
                </a:solidFill>
                <a:latin typeface="Book Antiqua"/>
                <a:cs typeface="Book Antiqua"/>
              </a:rPr>
              <a:t>Program Interface</a:t>
            </a:r>
            <a:r>
              <a:rPr dirty="0" sz="2600" spc="-5">
                <a:solidFill>
                  <a:srgbClr val="585858"/>
                </a:solidFill>
                <a:latin typeface="Book Antiqua"/>
                <a:cs typeface="Book Antiqua"/>
              </a:rPr>
              <a:t> (API)</a:t>
            </a:r>
            <a:endParaRPr sz="2600">
              <a:latin typeface="Book Antiqua"/>
              <a:cs typeface="Book Antiqua"/>
            </a:endParaRPr>
          </a:p>
          <a:p>
            <a:pPr marL="286385" indent="-274320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600">
                <a:solidFill>
                  <a:srgbClr val="585858"/>
                </a:solidFill>
                <a:latin typeface="Book Antiqua"/>
                <a:cs typeface="Book Antiqua"/>
              </a:rPr>
              <a:t>Describe </a:t>
            </a:r>
            <a:r>
              <a:rPr dirty="0" sz="2600" spc="-5">
                <a:solidFill>
                  <a:srgbClr val="585858"/>
                </a:solidFill>
                <a:latin typeface="Book Antiqua"/>
                <a:cs typeface="Book Antiqua"/>
              </a:rPr>
              <a:t>how </a:t>
            </a:r>
            <a:r>
              <a:rPr dirty="0" sz="2600">
                <a:solidFill>
                  <a:srgbClr val="585858"/>
                </a:solidFill>
                <a:latin typeface="Book Antiqua"/>
                <a:cs typeface="Book Antiqua"/>
              </a:rPr>
              <a:t>to create an ASP.NET Web API</a:t>
            </a:r>
            <a:r>
              <a:rPr dirty="0" sz="2600" spc="-9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600" spc="-5">
                <a:solidFill>
                  <a:srgbClr val="585858"/>
                </a:solidFill>
                <a:latin typeface="Book Antiqua"/>
                <a:cs typeface="Book Antiqua"/>
              </a:rPr>
              <a:t>project</a:t>
            </a:r>
            <a:endParaRPr sz="2600">
              <a:latin typeface="Book Antiqua"/>
              <a:cs typeface="Book Antiqua"/>
            </a:endParaRPr>
          </a:p>
          <a:p>
            <a:pPr marL="286385" indent="-274320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600">
                <a:solidFill>
                  <a:srgbClr val="585858"/>
                </a:solidFill>
                <a:latin typeface="Book Antiqua"/>
                <a:cs typeface="Book Antiqua"/>
              </a:rPr>
              <a:t>Describe ASP.NET HTTP</a:t>
            </a:r>
            <a:r>
              <a:rPr dirty="0" sz="2600" spc="-6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600" spc="-5">
                <a:solidFill>
                  <a:srgbClr val="585858"/>
                </a:solidFill>
                <a:latin typeface="Book Antiqua"/>
                <a:cs typeface="Book Antiqua"/>
              </a:rPr>
              <a:t>client</a:t>
            </a:r>
            <a:endParaRPr sz="2600">
              <a:latin typeface="Book Antiqua"/>
              <a:cs typeface="Book Antiqua"/>
            </a:endParaRPr>
          </a:p>
          <a:p>
            <a:pPr marL="286385" indent="-274320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600" spc="-5">
                <a:solidFill>
                  <a:srgbClr val="585858"/>
                </a:solidFill>
                <a:latin typeface="Book Antiqua"/>
                <a:cs typeface="Book Antiqua"/>
              </a:rPr>
              <a:t>Explain how </a:t>
            </a:r>
            <a:r>
              <a:rPr dirty="0" sz="2600">
                <a:solidFill>
                  <a:srgbClr val="585858"/>
                </a:solidFill>
                <a:latin typeface="Book Antiqua"/>
                <a:cs typeface="Book Antiqua"/>
              </a:rPr>
              <a:t>to use Web API with ASP.NET Web</a:t>
            </a:r>
            <a:r>
              <a:rPr dirty="0" sz="2600" spc="-8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600">
                <a:solidFill>
                  <a:srgbClr val="585858"/>
                </a:solidFill>
                <a:latin typeface="Book Antiqua"/>
                <a:cs typeface="Book Antiqua"/>
              </a:rPr>
              <a:t>forms</a:t>
            </a:r>
            <a:endParaRPr sz="2600">
              <a:latin typeface="Book Antiqua"/>
              <a:cs typeface="Book Antiqua"/>
            </a:endParaRPr>
          </a:p>
          <a:p>
            <a:pPr marL="286385" indent="-274320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600" spc="-5">
                <a:solidFill>
                  <a:srgbClr val="585858"/>
                </a:solidFill>
                <a:latin typeface="Book Antiqua"/>
                <a:cs typeface="Book Antiqua"/>
              </a:rPr>
              <a:t>Define </a:t>
            </a:r>
            <a:r>
              <a:rPr dirty="0" sz="2600">
                <a:solidFill>
                  <a:srgbClr val="585858"/>
                </a:solidFill>
                <a:latin typeface="Book Antiqua"/>
                <a:cs typeface="Book Antiqua"/>
              </a:rPr>
              <a:t>Web</a:t>
            </a:r>
            <a:r>
              <a:rPr dirty="0" sz="26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600">
                <a:solidFill>
                  <a:srgbClr val="585858"/>
                </a:solidFill>
                <a:latin typeface="Book Antiqua"/>
                <a:cs typeface="Book Antiqua"/>
              </a:rPr>
              <a:t>security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40030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Overview of Web</a:t>
            </a:r>
            <a:r>
              <a:rPr dirty="0" sz="3200" spc="-90"/>
              <a:t> </a:t>
            </a:r>
            <a:r>
              <a:rPr dirty="0" sz="3200"/>
              <a:t>API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8811514" y="4820158"/>
            <a:ext cx="1076960" cy="949960"/>
            <a:chOff x="8811514" y="4820158"/>
            <a:chExt cx="1076960" cy="949960"/>
          </a:xfrm>
        </p:grpSpPr>
        <p:sp>
          <p:nvSpPr>
            <p:cNvPr id="4" name="object 4"/>
            <p:cNvSpPr/>
            <p:nvPr/>
          </p:nvSpPr>
          <p:spPr>
            <a:xfrm>
              <a:off x="8817864" y="4826508"/>
              <a:ext cx="1064260" cy="937260"/>
            </a:xfrm>
            <a:custGeom>
              <a:avLst/>
              <a:gdLst/>
              <a:ahLst/>
              <a:cxnLst/>
              <a:rect l="l" t="t" r="r" b="b"/>
              <a:pathLst>
                <a:path w="1064259" h="937260">
                  <a:moveTo>
                    <a:pt x="531876" y="0"/>
                  </a:moveTo>
                  <a:lnTo>
                    <a:pt x="480652" y="2145"/>
                  </a:lnTo>
                  <a:lnTo>
                    <a:pt x="430806" y="8450"/>
                  </a:lnTo>
                  <a:lnTo>
                    <a:pt x="382560" y="18718"/>
                  </a:lnTo>
                  <a:lnTo>
                    <a:pt x="336138" y="32753"/>
                  </a:lnTo>
                  <a:lnTo>
                    <a:pt x="291763" y="50359"/>
                  </a:lnTo>
                  <a:lnTo>
                    <a:pt x="249656" y="71338"/>
                  </a:lnTo>
                  <a:lnTo>
                    <a:pt x="210042" y="95495"/>
                  </a:lnTo>
                  <a:lnTo>
                    <a:pt x="173143" y="122634"/>
                  </a:lnTo>
                  <a:lnTo>
                    <a:pt x="139181" y="152557"/>
                  </a:lnTo>
                  <a:lnTo>
                    <a:pt x="108381" y="185069"/>
                  </a:lnTo>
                  <a:lnTo>
                    <a:pt x="80964" y="219972"/>
                  </a:lnTo>
                  <a:lnTo>
                    <a:pt x="57153" y="257072"/>
                  </a:lnTo>
                  <a:lnTo>
                    <a:pt x="37172" y="296171"/>
                  </a:lnTo>
                  <a:lnTo>
                    <a:pt x="21244" y="337072"/>
                  </a:lnTo>
                  <a:lnTo>
                    <a:pt x="9590" y="379580"/>
                  </a:lnTo>
                  <a:lnTo>
                    <a:pt x="2434" y="423498"/>
                  </a:lnTo>
                  <a:lnTo>
                    <a:pt x="0" y="468630"/>
                  </a:lnTo>
                  <a:lnTo>
                    <a:pt x="2434" y="513761"/>
                  </a:lnTo>
                  <a:lnTo>
                    <a:pt x="9590" y="557679"/>
                  </a:lnTo>
                  <a:lnTo>
                    <a:pt x="21244" y="600187"/>
                  </a:lnTo>
                  <a:lnTo>
                    <a:pt x="37172" y="641088"/>
                  </a:lnTo>
                  <a:lnTo>
                    <a:pt x="57153" y="680187"/>
                  </a:lnTo>
                  <a:lnTo>
                    <a:pt x="80964" y="717287"/>
                  </a:lnTo>
                  <a:lnTo>
                    <a:pt x="108381" y="752190"/>
                  </a:lnTo>
                  <a:lnTo>
                    <a:pt x="139181" y="784702"/>
                  </a:lnTo>
                  <a:lnTo>
                    <a:pt x="173143" y="814625"/>
                  </a:lnTo>
                  <a:lnTo>
                    <a:pt x="210042" y="841764"/>
                  </a:lnTo>
                  <a:lnTo>
                    <a:pt x="249656" y="865921"/>
                  </a:lnTo>
                  <a:lnTo>
                    <a:pt x="291763" y="886900"/>
                  </a:lnTo>
                  <a:lnTo>
                    <a:pt x="336138" y="904506"/>
                  </a:lnTo>
                  <a:lnTo>
                    <a:pt x="382560" y="918541"/>
                  </a:lnTo>
                  <a:lnTo>
                    <a:pt x="430806" y="928809"/>
                  </a:lnTo>
                  <a:lnTo>
                    <a:pt x="480652" y="935114"/>
                  </a:lnTo>
                  <a:lnTo>
                    <a:pt x="531876" y="937260"/>
                  </a:lnTo>
                  <a:lnTo>
                    <a:pt x="583099" y="935114"/>
                  </a:lnTo>
                  <a:lnTo>
                    <a:pt x="632945" y="928809"/>
                  </a:lnTo>
                  <a:lnTo>
                    <a:pt x="681191" y="918541"/>
                  </a:lnTo>
                  <a:lnTo>
                    <a:pt x="727613" y="904506"/>
                  </a:lnTo>
                  <a:lnTo>
                    <a:pt x="771988" y="886900"/>
                  </a:lnTo>
                  <a:lnTo>
                    <a:pt x="814095" y="865921"/>
                  </a:lnTo>
                  <a:lnTo>
                    <a:pt x="853709" y="841764"/>
                  </a:lnTo>
                  <a:lnTo>
                    <a:pt x="890608" y="814625"/>
                  </a:lnTo>
                  <a:lnTo>
                    <a:pt x="924570" y="784702"/>
                  </a:lnTo>
                  <a:lnTo>
                    <a:pt x="955370" y="752190"/>
                  </a:lnTo>
                  <a:lnTo>
                    <a:pt x="982787" y="717287"/>
                  </a:lnTo>
                  <a:lnTo>
                    <a:pt x="1006598" y="680187"/>
                  </a:lnTo>
                  <a:lnTo>
                    <a:pt x="1026579" y="641088"/>
                  </a:lnTo>
                  <a:lnTo>
                    <a:pt x="1042507" y="600187"/>
                  </a:lnTo>
                  <a:lnTo>
                    <a:pt x="1054161" y="557679"/>
                  </a:lnTo>
                  <a:lnTo>
                    <a:pt x="1061317" y="513761"/>
                  </a:lnTo>
                  <a:lnTo>
                    <a:pt x="1063752" y="468630"/>
                  </a:lnTo>
                  <a:lnTo>
                    <a:pt x="1061317" y="423498"/>
                  </a:lnTo>
                  <a:lnTo>
                    <a:pt x="1054161" y="379580"/>
                  </a:lnTo>
                  <a:lnTo>
                    <a:pt x="1042507" y="337072"/>
                  </a:lnTo>
                  <a:lnTo>
                    <a:pt x="1026579" y="296171"/>
                  </a:lnTo>
                  <a:lnTo>
                    <a:pt x="1006598" y="257072"/>
                  </a:lnTo>
                  <a:lnTo>
                    <a:pt x="982787" y="219972"/>
                  </a:lnTo>
                  <a:lnTo>
                    <a:pt x="955370" y="185069"/>
                  </a:lnTo>
                  <a:lnTo>
                    <a:pt x="924570" y="152557"/>
                  </a:lnTo>
                  <a:lnTo>
                    <a:pt x="890608" y="122634"/>
                  </a:lnTo>
                  <a:lnTo>
                    <a:pt x="853709" y="95495"/>
                  </a:lnTo>
                  <a:lnTo>
                    <a:pt x="814095" y="71338"/>
                  </a:lnTo>
                  <a:lnTo>
                    <a:pt x="771988" y="50359"/>
                  </a:lnTo>
                  <a:lnTo>
                    <a:pt x="727613" y="32753"/>
                  </a:lnTo>
                  <a:lnTo>
                    <a:pt x="681191" y="18718"/>
                  </a:lnTo>
                  <a:lnTo>
                    <a:pt x="632945" y="8450"/>
                  </a:lnTo>
                  <a:lnTo>
                    <a:pt x="583099" y="2145"/>
                  </a:lnTo>
                  <a:lnTo>
                    <a:pt x="531876" y="0"/>
                  </a:lnTo>
                  <a:close/>
                </a:path>
              </a:pathLst>
            </a:custGeom>
            <a:solidFill>
              <a:srgbClr val="1EB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17864" y="4826508"/>
              <a:ext cx="1064260" cy="937260"/>
            </a:xfrm>
            <a:custGeom>
              <a:avLst/>
              <a:gdLst/>
              <a:ahLst/>
              <a:cxnLst/>
              <a:rect l="l" t="t" r="r" b="b"/>
              <a:pathLst>
                <a:path w="1064259" h="937260">
                  <a:moveTo>
                    <a:pt x="0" y="468630"/>
                  </a:moveTo>
                  <a:lnTo>
                    <a:pt x="2434" y="423498"/>
                  </a:lnTo>
                  <a:lnTo>
                    <a:pt x="9590" y="379580"/>
                  </a:lnTo>
                  <a:lnTo>
                    <a:pt x="21244" y="337072"/>
                  </a:lnTo>
                  <a:lnTo>
                    <a:pt x="37172" y="296171"/>
                  </a:lnTo>
                  <a:lnTo>
                    <a:pt x="57153" y="257072"/>
                  </a:lnTo>
                  <a:lnTo>
                    <a:pt x="80964" y="219972"/>
                  </a:lnTo>
                  <a:lnTo>
                    <a:pt x="108381" y="185069"/>
                  </a:lnTo>
                  <a:lnTo>
                    <a:pt x="139181" y="152557"/>
                  </a:lnTo>
                  <a:lnTo>
                    <a:pt x="173143" y="122634"/>
                  </a:lnTo>
                  <a:lnTo>
                    <a:pt x="210042" y="95495"/>
                  </a:lnTo>
                  <a:lnTo>
                    <a:pt x="249656" y="71338"/>
                  </a:lnTo>
                  <a:lnTo>
                    <a:pt x="291763" y="50359"/>
                  </a:lnTo>
                  <a:lnTo>
                    <a:pt x="336138" y="32753"/>
                  </a:lnTo>
                  <a:lnTo>
                    <a:pt x="382560" y="18718"/>
                  </a:lnTo>
                  <a:lnTo>
                    <a:pt x="430806" y="8450"/>
                  </a:lnTo>
                  <a:lnTo>
                    <a:pt x="480652" y="2145"/>
                  </a:lnTo>
                  <a:lnTo>
                    <a:pt x="531876" y="0"/>
                  </a:lnTo>
                  <a:lnTo>
                    <a:pt x="583099" y="2145"/>
                  </a:lnTo>
                  <a:lnTo>
                    <a:pt x="632945" y="8450"/>
                  </a:lnTo>
                  <a:lnTo>
                    <a:pt x="681191" y="18718"/>
                  </a:lnTo>
                  <a:lnTo>
                    <a:pt x="727613" y="32753"/>
                  </a:lnTo>
                  <a:lnTo>
                    <a:pt x="771988" y="50359"/>
                  </a:lnTo>
                  <a:lnTo>
                    <a:pt x="814095" y="71338"/>
                  </a:lnTo>
                  <a:lnTo>
                    <a:pt x="853709" y="95495"/>
                  </a:lnTo>
                  <a:lnTo>
                    <a:pt x="890608" y="122634"/>
                  </a:lnTo>
                  <a:lnTo>
                    <a:pt x="924570" y="152557"/>
                  </a:lnTo>
                  <a:lnTo>
                    <a:pt x="955370" y="185069"/>
                  </a:lnTo>
                  <a:lnTo>
                    <a:pt x="982787" y="219972"/>
                  </a:lnTo>
                  <a:lnTo>
                    <a:pt x="1006598" y="257072"/>
                  </a:lnTo>
                  <a:lnTo>
                    <a:pt x="1026579" y="296171"/>
                  </a:lnTo>
                  <a:lnTo>
                    <a:pt x="1042507" y="337072"/>
                  </a:lnTo>
                  <a:lnTo>
                    <a:pt x="1054161" y="379580"/>
                  </a:lnTo>
                  <a:lnTo>
                    <a:pt x="1061317" y="423498"/>
                  </a:lnTo>
                  <a:lnTo>
                    <a:pt x="1063752" y="468630"/>
                  </a:lnTo>
                  <a:lnTo>
                    <a:pt x="1061317" y="513761"/>
                  </a:lnTo>
                  <a:lnTo>
                    <a:pt x="1054161" y="557679"/>
                  </a:lnTo>
                  <a:lnTo>
                    <a:pt x="1042507" y="600187"/>
                  </a:lnTo>
                  <a:lnTo>
                    <a:pt x="1026579" y="641088"/>
                  </a:lnTo>
                  <a:lnTo>
                    <a:pt x="1006598" y="680187"/>
                  </a:lnTo>
                  <a:lnTo>
                    <a:pt x="982787" y="717287"/>
                  </a:lnTo>
                  <a:lnTo>
                    <a:pt x="955370" y="752190"/>
                  </a:lnTo>
                  <a:lnTo>
                    <a:pt x="924570" y="784702"/>
                  </a:lnTo>
                  <a:lnTo>
                    <a:pt x="890608" y="814625"/>
                  </a:lnTo>
                  <a:lnTo>
                    <a:pt x="853709" y="841764"/>
                  </a:lnTo>
                  <a:lnTo>
                    <a:pt x="814095" y="865921"/>
                  </a:lnTo>
                  <a:lnTo>
                    <a:pt x="771988" y="886900"/>
                  </a:lnTo>
                  <a:lnTo>
                    <a:pt x="727613" y="904506"/>
                  </a:lnTo>
                  <a:lnTo>
                    <a:pt x="681191" y="918541"/>
                  </a:lnTo>
                  <a:lnTo>
                    <a:pt x="632945" y="928809"/>
                  </a:lnTo>
                  <a:lnTo>
                    <a:pt x="583099" y="935114"/>
                  </a:lnTo>
                  <a:lnTo>
                    <a:pt x="531876" y="937260"/>
                  </a:lnTo>
                  <a:lnTo>
                    <a:pt x="480652" y="935114"/>
                  </a:lnTo>
                  <a:lnTo>
                    <a:pt x="430806" y="928809"/>
                  </a:lnTo>
                  <a:lnTo>
                    <a:pt x="382560" y="918541"/>
                  </a:lnTo>
                  <a:lnTo>
                    <a:pt x="336138" y="904506"/>
                  </a:lnTo>
                  <a:lnTo>
                    <a:pt x="291763" y="886900"/>
                  </a:lnTo>
                  <a:lnTo>
                    <a:pt x="249656" y="865921"/>
                  </a:lnTo>
                  <a:lnTo>
                    <a:pt x="210042" y="841764"/>
                  </a:lnTo>
                  <a:lnTo>
                    <a:pt x="173143" y="814625"/>
                  </a:lnTo>
                  <a:lnTo>
                    <a:pt x="139181" y="784702"/>
                  </a:lnTo>
                  <a:lnTo>
                    <a:pt x="108381" y="752190"/>
                  </a:lnTo>
                  <a:lnTo>
                    <a:pt x="80964" y="717287"/>
                  </a:lnTo>
                  <a:lnTo>
                    <a:pt x="57153" y="680187"/>
                  </a:lnTo>
                  <a:lnTo>
                    <a:pt x="37172" y="641088"/>
                  </a:lnTo>
                  <a:lnTo>
                    <a:pt x="21244" y="600187"/>
                  </a:lnTo>
                  <a:lnTo>
                    <a:pt x="9590" y="557679"/>
                  </a:lnTo>
                  <a:lnTo>
                    <a:pt x="2434" y="513761"/>
                  </a:lnTo>
                  <a:lnTo>
                    <a:pt x="0" y="46863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104989" y="4993255"/>
            <a:ext cx="490220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47625" marR="5080" indent="-3556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Web  API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69907" y="4544567"/>
            <a:ext cx="361315" cy="200025"/>
          </a:xfrm>
          <a:custGeom>
            <a:avLst/>
            <a:gdLst/>
            <a:ahLst/>
            <a:cxnLst/>
            <a:rect l="l" t="t" r="r" b="b"/>
            <a:pathLst>
              <a:path w="361315" h="200025">
                <a:moveTo>
                  <a:pt x="180593" y="0"/>
                </a:moveTo>
                <a:lnTo>
                  <a:pt x="0" y="99821"/>
                </a:lnTo>
                <a:lnTo>
                  <a:pt x="72237" y="99821"/>
                </a:lnTo>
                <a:lnTo>
                  <a:pt x="72237" y="199643"/>
                </a:lnTo>
                <a:lnTo>
                  <a:pt x="288950" y="199643"/>
                </a:lnTo>
                <a:lnTo>
                  <a:pt x="288950" y="99821"/>
                </a:lnTo>
                <a:lnTo>
                  <a:pt x="361187" y="99821"/>
                </a:lnTo>
                <a:lnTo>
                  <a:pt x="180593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811768" y="3506723"/>
            <a:ext cx="1076325" cy="949960"/>
            <a:chOff x="8811768" y="3506723"/>
            <a:chExt cx="1076325" cy="949960"/>
          </a:xfrm>
        </p:grpSpPr>
        <p:sp>
          <p:nvSpPr>
            <p:cNvPr id="9" name="object 9"/>
            <p:cNvSpPr/>
            <p:nvPr/>
          </p:nvSpPr>
          <p:spPr>
            <a:xfrm>
              <a:off x="8817864" y="3512819"/>
              <a:ext cx="1064260" cy="937260"/>
            </a:xfrm>
            <a:custGeom>
              <a:avLst/>
              <a:gdLst/>
              <a:ahLst/>
              <a:cxnLst/>
              <a:rect l="l" t="t" r="r" b="b"/>
              <a:pathLst>
                <a:path w="1064259" h="937260">
                  <a:moveTo>
                    <a:pt x="531876" y="0"/>
                  </a:moveTo>
                  <a:lnTo>
                    <a:pt x="480652" y="2145"/>
                  </a:lnTo>
                  <a:lnTo>
                    <a:pt x="430806" y="8450"/>
                  </a:lnTo>
                  <a:lnTo>
                    <a:pt x="382560" y="18718"/>
                  </a:lnTo>
                  <a:lnTo>
                    <a:pt x="336138" y="32753"/>
                  </a:lnTo>
                  <a:lnTo>
                    <a:pt x="291763" y="50359"/>
                  </a:lnTo>
                  <a:lnTo>
                    <a:pt x="249656" y="71338"/>
                  </a:lnTo>
                  <a:lnTo>
                    <a:pt x="210042" y="95495"/>
                  </a:lnTo>
                  <a:lnTo>
                    <a:pt x="173143" y="122634"/>
                  </a:lnTo>
                  <a:lnTo>
                    <a:pt x="139181" y="152557"/>
                  </a:lnTo>
                  <a:lnTo>
                    <a:pt x="108381" y="185069"/>
                  </a:lnTo>
                  <a:lnTo>
                    <a:pt x="80964" y="219972"/>
                  </a:lnTo>
                  <a:lnTo>
                    <a:pt x="57153" y="257072"/>
                  </a:lnTo>
                  <a:lnTo>
                    <a:pt x="37172" y="296171"/>
                  </a:lnTo>
                  <a:lnTo>
                    <a:pt x="21244" y="337072"/>
                  </a:lnTo>
                  <a:lnTo>
                    <a:pt x="9590" y="379580"/>
                  </a:lnTo>
                  <a:lnTo>
                    <a:pt x="2434" y="423498"/>
                  </a:lnTo>
                  <a:lnTo>
                    <a:pt x="0" y="468629"/>
                  </a:lnTo>
                  <a:lnTo>
                    <a:pt x="2434" y="513761"/>
                  </a:lnTo>
                  <a:lnTo>
                    <a:pt x="9590" y="557679"/>
                  </a:lnTo>
                  <a:lnTo>
                    <a:pt x="21244" y="600187"/>
                  </a:lnTo>
                  <a:lnTo>
                    <a:pt x="37172" y="641088"/>
                  </a:lnTo>
                  <a:lnTo>
                    <a:pt x="57153" y="680187"/>
                  </a:lnTo>
                  <a:lnTo>
                    <a:pt x="80964" y="717287"/>
                  </a:lnTo>
                  <a:lnTo>
                    <a:pt x="108381" y="752190"/>
                  </a:lnTo>
                  <a:lnTo>
                    <a:pt x="139181" y="784702"/>
                  </a:lnTo>
                  <a:lnTo>
                    <a:pt x="173143" y="814625"/>
                  </a:lnTo>
                  <a:lnTo>
                    <a:pt x="210042" y="841764"/>
                  </a:lnTo>
                  <a:lnTo>
                    <a:pt x="249656" y="865921"/>
                  </a:lnTo>
                  <a:lnTo>
                    <a:pt x="291763" y="886900"/>
                  </a:lnTo>
                  <a:lnTo>
                    <a:pt x="336138" y="904506"/>
                  </a:lnTo>
                  <a:lnTo>
                    <a:pt x="382560" y="918541"/>
                  </a:lnTo>
                  <a:lnTo>
                    <a:pt x="430806" y="928809"/>
                  </a:lnTo>
                  <a:lnTo>
                    <a:pt x="480652" y="935114"/>
                  </a:lnTo>
                  <a:lnTo>
                    <a:pt x="531876" y="937259"/>
                  </a:lnTo>
                  <a:lnTo>
                    <a:pt x="583099" y="935114"/>
                  </a:lnTo>
                  <a:lnTo>
                    <a:pt x="632945" y="928809"/>
                  </a:lnTo>
                  <a:lnTo>
                    <a:pt x="681191" y="918541"/>
                  </a:lnTo>
                  <a:lnTo>
                    <a:pt x="727613" y="904506"/>
                  </a:lnTo>
                  <a:lnTo>
                    <a:pt x="771988" y="886900"/>
                  </a:lnTo>
                  <a:lnTo>
                    <a:pt x="814095" y="865921"/>
                  </a:lnTo>
                  <a:lnTo>
                    <a:pt x="853709" y="841764"/>
                  </a:lnTo>
                  <a:lnTo>
                    <a:pt x="890608" y="814625"/>
                  </a:lnTo>
                  <a:lnTo>
                    <a:pt x="924570" y="784702"/>
                  </a:lnTo>
                  <a:lnTo>
                    <a:pt x="955370" y="752190"/>
                  </a:lnTo>
                  <a:lnTo>
                    <a:pt x="982787" y="717287"/>
                  </a:lnTo>
                  <a:lnTo>
                    <a:pt x="1006598" y="680187"/>
                  </a:lnTo>
                  <a:lnTo>
                    <a:pt x="1026579" y="641088"/>
                  </a:lnTo>
                  <a:lnTo>
                    <a:pt x="1042507" y="600187"/>
                  </a:lnTo>
                  <a:lnTo>
                    <a:pt x="1054161" y="557679"/>
                  </a:lnTo>
                  <a:lnTo>
                    <a:pt x="1061317" y="513761"/>
                  </a:lnTo>
                  <a:lnTo>
                    <a:pt x="1063752" y="468629"/>
                  </a:lnTo>
                  <a:lnTo>
                    <a:pt x="1061317" y="423498"/>
                  </a:lnTo>
                  <a:lnTo>
                    <a:pt x="1054161" y="379580"/>
                  </a:lnTo>
                  <a:lnTo>
                    <a:pt x="1042507" y="337072"/>
                  </a:lnTo>
                  <a:lnTo>
                    <a:pt x="1026579" y="296171"/>
                  </a:lnTo>
                  <a:lnTo>
                    <a:pt x="1006598" y="257072"/>
                  </a:lnTo>
                  <a:lnTo>
                    <a:pt x="982787" y="219972"/>
                  </a:lnTo>
                  <a:lnTo>
                    <a:pt x="955370" y="185069"/>
                  </a:lnTo>
                  <a:lnTo>
                    <a:pt x="924570" y="152557"/>
                  </a:lnTo>
                  <a:lnTo>
                    <a:pt x="890608" y="122634"/>
                  </a:lnTo>
                  <a:lnTo>
                    <a:pt x="853709" y="95495"/>
                  </a:lnTo>
                  <a:lnTo>
                    <a:pt x="814095" y="71338"/>
                  </a:lnTo>
                  <a:lnTo>
                    <a:pt x="771988" y="50359"/>
                  </a:lnTo>
                  <a:lnTo>
                    <a:pt x="727613" y="32753"/>
                  </a:lnTo>
                  <a:lnTo>
                    <a:pt x="681191" y="18718"/>
                  </a:lnTo>
                  <a:lnTo>
                    <a:pt x="632945" y="8450"/>
                  </a:lnTo>
                  <a:lnTo>
                    <a:pt x="583099" y="2145"/>
                  </a:lnTo>
                  <a:lnTo>
                    <a:pt x="531876" y="0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817864" y="3512819"/>
              <a:ext cx="1064260" cy="937260"/>
            </a:xfrm>
            <a:custGeom>
              <a:avLst/>
              <a:gdLst/>
              <a:ahLst/>
              <a:cxnLst/>
              <a:rect l="l" t="t" r="r" b="b"/>
              <a:pathLst>
                <a:path w="1064259" h="937260">
                  <a:moveTo>
                    <a:pt x="0" y="468629"/>
                  </a:moveTo>
                  <a:lnTo>
                    <a:pt x="2434" y="423498"/>
                  </a:lnTo>
                  <a:lnTo>
                    <a:pt x="9590" y="379580"/>
                  </a:lnTo>
                  <a:lnTo>
                    <a:pt x="21244" y="337072"/>
                  </a:lnTo>
                  <a:lnTo>
                    <a:pt x="37172" y="296171"/>
                  </a:lnTo>
                  <a:lnTo>
                    <a:pt x="57153" y="257072"/>
                  </a:lnTo>
                  <a:lnTo>
                    <a:pt x="80964" y="219972"/>
                  </a:lnTo>
                  <a:lnTo>
                    <a:pt x="108381" y="185069"/>
                  </a:lnTo>
                  <a:lnTo>
                    <a:pt x="139181" y="152557"/>
                  </a:lnTo>
                  <a:lnTo>
                    <a:pt x="173143" y="122634"/>
                  </a:lnTo>
                  <a:lnTo>
                    <a:pt x="210042" y="95495"/>
                  </a:lnTo>
                  <a:lnTo>
                    <a:pt x="249656" y="71338"/>
                  </a:lnTo>
                  <a:lnTo>
                    <a:pt x="291763" y="50359"/>
                  </a:lnTo>
                  <a:lnTo>
                    <a:pt x="336138" y="32753"/>
                  </a:lnTo>
                  <a:lnTo>
                    <a:pt x="382560" y="18718"/>
                  </a:lnTo>
                  <a:lnTo>
                    <a:pt x="430806" y="8450"/>
                  </a:lnTo>
                  <a:lnTo>
                    <a:pt x="480652" y="2145"/>
                  </a:lnTo>
                  <a:lnTo>
                    <a:pt x="531876" y="0"/>
                  </a:lnTo>
                  <a:lnTo>
                    <a:pt x="583099" y="2145"/>
                  </a:lnTo>
                  <a:lnTo>
                    <a:pt x="632945" y="8450"/>
                  </a:lnTo>
                  <a:lnTo>
                    <a:pt x="681191" y="18718"/>
                  </a:lnTo>
                  <a:lnTo>
                    <a:pt x="727613" y="32753"/>
                  </a:lnTo>
                  <a:lnTo>
                    <a:pt x="771988" y="50359"/>
                  </a:lnTo>
                  <a:lnTo>
                    <a:pt x="814095" y="71338"/>
                  </a:lnTo>
                  <a:lnTo>
                    <a:pt x="853709" y="95495"/>
                  </a:lnTo>
                  <a:lnTo>
                    <a:pt x="890608" y="122634"/>
                  </a:lnTo>
                  <a:lnTo>
                    <a:pt x="924570" y="152557"/>
                  </a:lnTo>
                  <a:lnTo>
                    <a:pt x="955370" y="185069"/>
                  </a:lnTo>
                  <a:lnTo>
                    <a:pt x="982787" y="219972"/>
                  </a:lnTo>
                  <a:lnTo>
                    <a:pt x="1006598" y="257072"/>
                  </a:lnTo>
                  <a:lnTo>
                    <a:pt x="1026579" y="296171"/>
                  </a:lnTo>
                  <a:lnTo>
                    <a:pt x="1042507" y="337072"/>
                  </a:lnTo>
                  <a:lnTo>
                    <a:pt x="1054161" y="379580"/>
                  </a:lnTo>
                  <a:lnTo>
                    <a:pt x="1061317" y="423498"/>
                  </a:lnTo>
                  <a:lnTo>
                    <a:pt x="1063752" y="468629"/>
                  </a:lnTo>
                  <a:lnTo>
                    <a:pt x="1061317" y="513761"/>
                  </a:lnTo>
                  <a:lnTo>
                    <a:pt x="1054161" y="557679"/>
                  </a:lnTo>
                  <a:lnTo>
                    <a:pt x="1042507" y="600187"/>
                  </a:lnTo>
                  <a:lnTo>
                    <a:pt x="1026579" y="641088"/>
                  </a:lnTo>
                  <a:lnTo>
                    <a:pt x="1006598" y="680187"/>
                  </a:lnTo>
                  <a:lnTo>
                    <a:pt x="982787" y="717287"/>
                  </a:lnTo>
                  <a:lnTo>
                    <a:pt x="955370" y="752190"/>
                  </a:lnTo>
                  <a:lnTo>
                    <a:pt x="924570" y="784702"/>
                  </a:lnTo>
                  <a:lnTo>
                    <a:pt x="890608" y="814625"/>
                  </a:lnTo>
                  <a:lnTo>
                    <a:pt x="853709" y="841764"/>
                  </a:lnTo>
                  <a:lnTo>
                    <a:pt x="814095" y="865921"/>
                  </a:lnTo>
                  <a:lnTo>
                    <a:pt x="771988" y="886900"/>
                  </a:lnTo>
                  <a:lnTo>
                    <a:pt x="727613" y="904506"/>
                  </a:lnTo>
                  <a:lnTo>
                    <a:pt x="681191" y="918541"/>
                  </a:lnTo>
                  <a:lnTo>
                    <a:pt x="632945" y="928809"/>
                  </a:lnTo>
                  <a:lnTo>
                    <a:pt x="583099" y="935114"/>
                  </a:lnTo>
                  <a:lnTo>
                    <a:pt x="531876" y="937259"/>
                  </a:lnTo>
                  <a:lnTo>
                    <a:pt x="480652" y="935114"/>
                  </a:lnTo>
                  <a:lnTo>
                    <a:pt x="430806" y="928809"/>
                  </a:lnTo>
                  <a:lnTo>
                    <a:pt x="382560" y="918541"/>
                  </a:lnTo>
                  <a:lnTo>
                    <a:pt x="336138" y="904506"/>
                  </a:lnTo>
                  <a:lnTo>
                    <a:pt x="291763" y="886900"/>
                  </a:lnTo>
                  <a:lnTo>
                    <a:pt x="249656" y="865921"/>
                  </a:lnTo>
                  <a:lnTo>
                    <a:pt x="210042" y="841764"/>
                  </a:lnTo>
                  <a:lnTo>
                    <a:pt x="173143" y="814625"/>
                  </a:lnTo>
                  <a:lnTo>
                    <a:pt x="139181" y="784702"/>
                  </a:lnTo>
                  <a:lnTo>
                    <a:pt x="108381" y="752190"/>
                  </a:lnTo>
                  <a:lnTo>
                    <a:pt x="80964" y="717287"/>
                  </a:lnTo>
                  <a:lnTo>
                    <a:pt x="57153" y="680187"/>
                  </a:lnTo>
                  <a:lnTo>
                    <a:pt x="37172" y="641088"/>
                  </a:lnTo>
                  <a:lnTo>
                    <a:pt x="21244" y="600187"/>
                  </a:lnTo>
                  <a:lnTo>
                    <a:pt x="9590" y="557679"/>
                  </a:lnTo>
                  <a:lnTo>
                    <a:pt x="2434" y="513761"/>
                  </a:lnTo>
                  <a:lnTo>
                    <a:pt x="0" y="46862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034727" y="3783321"/>
            <a:ext cx="6311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M</a:t>
            </a:r>
            <a:r>
              <a:rPr dirty="0" sz="2000" spc="5">
                <a:solidFill>
                  <a:srgbClr val="FFFFFF"/>
                </a:solidFill>
                <a:latin typeface="Book Antiqua"/>
                <a:cs typeface="Book Antiqua"/>
              </a:rPr>
              <a:t>V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endParaRPr sz="2000">
              <a:latin typeface="Book Antiqua"/>
              <a:cs typeface="Book Antiqu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715244" y="5439030"/>
            <a:ext cx="1849120" cy="972819"/>
            <a:chOff x="9715244" y="5439030"/>
            <a:chExt cx="1849120" cy="972819"/>
          </a:xfrm>
        </p:grpSpPr>
        <p:sp>
          <p:nvSpPr>
            <p:cNvPr id="13" name="object 13"/>
            <p:cNvSpPr/>
            <p:nvPr/>
          </p:nvSpPr>
          <p:spPr>
            <a:xfrm>
              <a:off x="9804527" y="5439030"/>
              <a:ext cx="178435" cy="276225"/>
            </a:xfrm>
            <a:custGeom>
              <a:avLst/>
              <a:gdLst/>
              <a:ahLst/>
              <a:cxnLst/>
              <a:rect l="l" t="t" r="r" b="b"/>
              <a:pathLst>
                <a:path w="178434" h="276225">
                  <a:moveTo>
                    <a:pt x="178104" y="0"/>
                  </a:moveTo>
                  <a:lnTo>
                    <a:pt x="146227" y="55206"/>
                  </a:lnTo>
                  <a:lnTo>
                    <a:pt x="95618" y="25984"/>
                  </a:lnTo>
                  <a:lnTo>
                    <a:pt x="0" y="191604"/>
                  </a:lnTo>
                  <a:lnTo>
                    <a:pt x="50609" y="220827"/>
                  </a:lnTo>
                  <a:lnTo>
                    <a:pt x="18732" y="276034"/>
                  </a:lnTo>
                  <a:lnTo>
                    <a:pt x="149021" y="167233"/>
                  </a:lnTo>
                  <a:lnTo>
                    <a:pt x="178104" y="0"/>
                  </a:lnTo>
                  <a:close/>
                </a:path>
              </a:pathLst>
            </a:custGeom>
            <a:solidFill>
              <a:srgbClr val="EEC1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721596" y="5500116"/>
              <a:ext cx="1836420" cy="905510"/>
            </a:xfrm>
            <a:custGeom>
              <a:avLst/>
              <a:gdLst/>
              <a:ahLst/>
              <a:cxnLst/>
              <a:rect l="l" t="t" r="r" b="b"/>
              <a:pathLst>
                <a:path w="1836420" h="905510">
                  <a:moveTo>
                    <a:pt x="918210" y="0"/>
                  </a:moveTo>
                  <a:lnTo>
                    <a:pt x="855343" y="1044"/>
                  </a:lnTo>
                  <a:lnTo>
                    <a:pt x="793614" y="4132"/>
                  </a:lnTo>
                  <a:lnTo>
                    <a:pt x="733159" y="9196"/>
                  </a:lnTo>
                  <a:lnTo>
                    <a:pt x="674114" y="16168"/>
                  </a:lnTo>
                  <a:lnTo>
                    <a:pt x="616616" y="24982"/>
                  </a:lnTo>
                  <a:lnTo>
                    <a:pt x="560802" y="35570"/>
                  </a:lnTo>
                  <a:lnTo>
                    <a:pt x="506808" y="47864"/>
                  </a:lnTo>
                  <a:lnTo>
                    <a:pt x="454772" y="61798"/>
                  </a:lnTo>
                  <a:lnTo>
                    <a:pt x="404831" y="77303"/>
                  </a:lnTo>
                  <a:lnTo>
                    <a:pt x="357120" y="94312"/>
                  </a:lnTo>
                  <a:lnTo>
                    <a:pt x="311777" y="112758"/>
                  </a:lnTo>
                  <a:lnTo>
                    <a:pt x="268938" y="132573"/>
                  </a:lnTo>
                  <a:lnTo>
                    <a:pt x="228740" y="153691"/>
                  </a:lnTo>
                  <a:lnTo>
                    <a:pt x="191321" y="176042"/>
                  </a:lnTo>
                  <a:lnTo>
                    <a:pt x="156816" y="199561"/>
                  </a:lnTo>
                  <a:lnTo>
                    <a:pt x="125363" y="224180"/>
                  </a:lnTo>
                  <a:lnTo>
                    <a:pt x="97097" y="249831"/>
                  </a:lnTo>
                  <a:lnTo>
                    <a:pt x="50679" y="303960"/>
                  </a:lnTo>
                  <a:lnTo>
                    <a:pt x="18654" y="361409"/>
                  </a:lnTo>
                  <a:lnTo>
                    <a:pt x="2118" y="421638"/>
                  </a:lnTo>
                  <a:lnTo>
                    <a:pt x="0" y="452628"/>
                  </a:lnTo>
                  <a:lnTo>
                    <a:pt x="2118" y="483617"/>
                  </a:lnTo>
                  <a:lnTo>
                    <a:pt x="18654" y="543846"/>
                  </a:lnTo>
                  <a:lnTo>
                    <a:pt x="50679" y="601295"/>
                  </a:lnTo>
                  <a:lnTo>
                    <a:pt x="97097" y="655424"/>
                  </a:lnTo>
                  <a:lnTo>
                    <a:pt x="125363" y="681075"/>
                  </a:lnTo>
                  <a:lnTo>
                    <a:pt x="156816" y="705694"/>
                  </a:lnTo>
                  <a:lnTo>
                    <a:pt x="191321" y="729213"/>
                  </a:lnTo>
                  <a:lnTo>
                    <a:pt x="228740" y="751564"/>
                  </a:lnTo>
                  <a:lnTo>
                    <a:pt x="268938" y="772682"/>
                  </a:lnTo>
                  <a:lnTo>
                    <a:pt x="311777" y="792497"/>
                  </a:lnTo>
                  <a:lnTo>
                    <a:pt x="357120" y="810943"/>
                  </a:lnTo>
                  <a:lnTo>
                    <a:pt x="404831" y="827952"/>
                  </a:lnTo>
                  <a:lnTo>
                    <a:pt x="454772" y="843457"/>
                  </a:lnTo>
                  <a:lnTo>
                    <a:pt x="506808" y="857391"/>
                  </a:lnTo>
                  <a:lnTo>
                    <a:pt x="560802" y="869685"/>
                  </a:lnTo>
                  <a:lnTo>
                    <a:pt x="616616" y="880273"/>
                  </a:lnTo>
                  <a:lnTo>
                    <a:pt x="674114" y="889087"/>
                  </a:lnTo>
                  <a:lnTo>
                    <a:pt x="733159" y="896059"/>
                  </a:lnTo>
                  <a:lnTo>
                    <a:pt x="793614" y="901123"/>
                  </a:lnTo>
                  <a:lnTo>
                    <a:pt x="855343" y="904211"/>
                  </a:lnTo>
                  <a:lnTo>
                    <a:pt x="918210" y="905256"/>
                  </a:lnTo>
                  <a:lnTo>
                    <a:pt x="981076" y="904211"/>
                  </a:lnTo>
                  <a:lnTo>
                    <a:pt x="1042805" y="901123"/>
                  </a:lnTo>
                  <a:lnTo>
                    <a:pt x="1103260" y="896059"/>
                  </a:lnTo>
                  <a:lnTo>
                    <a:pt x="1162305" y="889087"/>
                  </a:lnTo>
                  <a:lnTo>
                    <a:pt x="1219803" y="880273"/>
                  </a:lnTo>
                  <a:lnTo>
                    <a:pt x="1275617" y="869685"/>
                  </a:lnTo>
                  <a:lnTo>
                    <a:pt x="1329611" y="857391"/>
                  </a:lnTo>
                  <a:lnTo>
                    <a:pt x="1381647" y="843457"/>
                  </a:lnTo>
                  <a:lnTo>
                    <a:pt x="1431588" y="827952"/>
                  </a:lnTo>
                  <a:lnTo>
                    <a:pt x="1479299" y="810943"/>
                  </a:lnTo>
                  <a:lnTo>
                    <a:pt x="1524642" y="792497"/>
                  </a:lnTo>
                  <a:lnTo>
                    <a:pt x="1567481" y="772682"/>
                  </a:lnTo>
                  <a:lnTo>
                    <a:pt x="1607679" y="751564"/>
                  </a:lnTo>
                  <a:lnTo>
                    <a:pt x="1645098" y="729213"/>
                  </a:lnTo>
                  <a:lnTo>
                    <a:pt x="1679603" y="705694"/>
                  </a:lnTo>
                  <a:lnTo>
                    <a:pt x="1711056" y="681075"/>
                  </a:lnTo>
                  <a:lnTo>
                    <a:pt x="1739322" y="655424"/>
                  </a:lnTo>
                  <a:lnTo>
                    <a:pt x="1785740" y="601295"/>
                  </a:lnTo>
                  <a:lnTo>
                    <a:pt x="1817765" y="543846"/>
                  </a:lnTo>
                  <a:lnTo>
                    <a:pt x="1834301" y="483617"/>
                  </a:lnTo>
                  <a:lnTo>
                    <a:pt x="1836420" y="452628"/>
                  </a:lnTo>
                  <a:lnTo>
                    <a:pt x="1834301" y="421638"/>
                  </a:lnTo>
                  <a:lnTo>
                    <a:pt x="1817765" y="361409"/>
                  </a:lnTo>
                  <a:lnTo>
                    <a:pt x="1785740" y="303960"/>
                  </a:lnTo>
                  <a:lnTo>
                    <a:pt x="1739322" y="249831"/>
                  </a:lnTo>
                  <a:lnTo>
                    <a:pt x="1711056" y="224180"/>
                  </a:lnTo>
                  <a:lnTo>
                    <a:pt x="1679603" y="199561"/>
                  </a:lnTo>
                  <a:lnTo>
                    <a:pt x="1645098" y="176042"/>
                  </a:lnTo>
                  <a:lnTo>
                    <a:pt x="1607679" y="153691"/>
                  </a:lnTo>
                  <a:lnTo>
                    <a:pt x="1567481" y="132573"/>
                  </a:lnTo>
                  <a:lnTo>
                    <a:pt x="1524642" y="112758"/>
                  </a:lnTo>
                  <a:lnTo>
                    <a:pt x="1479299" y="94312"/>
                  </a:lnTo>
                  <a:lnTo>
                    <a:pt x="1431588" y="77303"/>
                  </a:lnTo>
                  <a:lnTo>
                    <a:pt x="1381647" y="61798"/>
                  </a:lnTo>
                  <a:lnTo>
                    <a:pt x="1329611" y="47864"/>
                  </a:lnTo>
                  <a:lnTo>
                    <a:pt x="1275617" y="35570"/>
                  </a:lnTo>
                  <a:lnTo>
                    <a:pt x="1219803" y="24982"/>
                  </a:lnTo>
                  <a:lnTo>
                    <a:pt x="1162305" y="16168"/>
                  </a:lnTo>
                  <a:lnTo>
                    <a:pt x="1103260" y="9196"/>
                  </a:lnTo>
                  <a:lnTo>
                    <a:pt x="1042805" y="4132"/>
                  </a:lnTo>
                  <a:lnTo>
                    <a:pt x="981076" y="1044"/>
                  </a:lnTo>
                  <a:lnTo>
                    <a:pt x="918210" y="0"/>
                  </a:lnTo>
                  <a:close/>
                </a:path>
              </a:pathLst>
            </a:custGeom>
            <a:solidFill>
              <a:srgbClr val="7D3B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721594" y="5500116"/>
              <a:ext cx="1836420" cy="905510"/>
            </a:xfrm>
            <a:custGeom>
              <a:avLst/>
              <a:gdLst/>
              <a:ahLst/>
              <a:cxnLst/>
              <a:rect l="l" t="t" r="r" b="b"/>
              <a:pathLst>
                <a:path w="1836420" h="905510">
                  <a:moveTo>
                    <a:pt x="0" y="452628"/>
                  </a:moveTo>
                  <a:lnTo>
                    <a:pt x="8382" y="391210"/>
                  </a:lnTo>
                  <a:lnTo>
                    <a:pt x="32799" y="332303"/>
                  </a:lnTo>
                  <a:lnTo>
                    <a:pt x="72157" y="276447"/>
                  </a:lnTo>
                  <a:lnTo>
                    <a:pt x="125363" y="224180"/>
                  </a:lnTo>
                  <a:lnTo>
                    <a:pt x="156816" y="199561"/>
                  </a:lnTo>
                  <a:lnTo>
                    <a:pt x="191321" y="176042"/>
                  </a:lnTo>
                  <a:lnTo>
                    <a:pt x="228740" y="153691"/>
                  </a:lnTo>
                  <a:lnTo>
                    <a:pt x="268938" y="132573"/>
                  </a:lnTo>
                  <a:lnTo>
                    <a:pt x="311777" y="112758"/>
                  </a:lnTo>
                  <a:lnTo>
                    <a:pt x="357120" y="94312"/>
                  </a:lnTo>
                  <a:lnTo>
                    <a:pt x="404831" y="77303"/>
                  </a:lnTo>
                  <a:lnTo>
                    <a:pt x="454772" y="61798"/>
                  </a:lnTo>
                  <a:lnTo>
                    <a:pt x="506808" y="47864"/>
                  </a:lnTo>
                  <a:lnTo>
                    <a:pt x="560802" y="35570"/>
                  </a:lnTo>
                  <a:lnTo>
                    <a:pt x="616616" y="24982"/>
                  </a:lnTo>
                  <a:lnTo>
                    <a:pt x="674114" y="16168"/>
                  </a:lnTo>
                  <a:lnTo>
                    <a:pt x="733159" y="9196"/>
                  </a:lnTo>
                  <a:lnTo>
                    <a:pt x="793614" y="4132"/>
                  </a:lnTo>
                  <a:lnTo>
                    <a:pt x="855343" y="1044"/>
                  </a:lnTo>
                  <a:lnTo>
                    <a:pt x="918210" y="0"/>
                  </a:lnTo>
                  <a:lnTo>
                    <a:pt x="981076" y="1044"/>
                  </a:lnTo>
                  <a:lnTo>
                    <a:pt x="1042805" y="4132"/>
                  </a:lnTo>
                  <a:lnTo>
                    <a:pt x="1103260" y="9196"/>
                  </a:lnTo>
                  <a:lnTo>
                    <a:pt x="1162305" y="16168"/>
                  </a:lnTo>
                  <a:lnTo>
                    <a:pt x="1219803" y="24982"/>
                  </a:lnTo>
                  <a:lnTo>
                    <a:pt x="1275617" y="35570"/>
                  </a:lnTo>
                  <a:lnTo>
                    <a:pt x="1329611" y="47864"/>
                  </a:lnTo>
                  <a:lnTo>
                    <a:pt x="1381647" y="61798"/>
                  </a:lnTo>
                  <a:lnTo>
                    <a:pt x="1431588" y="77303"/>
                  </a:lnTo>
                  <a:lnTo>
                    <a:pt x="1479299" y="94312"/>
                  </a:lnTo>
                  <a:lnTo>
                    <a:pt x="1524642" y="112758"/>
                  </a:lnTo>
                  <a:lnTo>
                    <a:pt x="1567481" y="132573"/>
                  </a:lnTo>
                  <a:lnTo>
                    <a:pt x="1607679" y="153691"/>
                  </a:lnTo>
                  <a:lnTo>
                    <a:pt x="1645098" y="176042"/>
                  </a:lnTo>
                  <a:lnTo>
                    <a:pt x="1679603" y="199561"/>
                  </a:lnTo>
                  <a:lnTo>
                    <a:pt x="1711056" y="224180"/>
                  </a:lnTo>
                  <a:lnTo>
                    <a:pt x="1739322" y="249831"/>
                  </a:lnTo>
                  <a:lnTo>
                    <a:pt x="1785740" y="303960"/>
                  </a:lnTo>
                  <a:lnTo>
                    <a:pt x="1817765" y="361409"/>
                  </a:lnTo>
                  <a:lnTo>
                    <a:pt x="1834301" y="421638"/>
                  </a:lnTo>
                  <a:lnTo>
                    <a:pt x="1836420" y="452628"/>
                  </a:lnTo>
                  <a:lnTo>
                    <a:pt x="1834301" y="483617"/>
                  </a:lnTo>
                  <a:lnTo>
                    <a:pt x="1817765" y="543846"/>
                  </a:lnTo>
                  <a:lnTo>
                    <a:pt x="1785740" y="601295"/>
                  </a:lnTo>
                  <a:lnTo>
                    <a:pt x="1739322" y="655424"/>
                  </a:lnTo>
                  <a:lnTo>
                    <a:pt x="1711056" y="681075"/>
                  </a:lnTo>
                  <a:lnTo>
                    <a:pt x="1679603" y="705694"/>
                  </a:lnTo>
                  <a:lnTo>
                    <a:pt x="1645098" y="729213"/>
                  </a:lnTo>
                  <a:lnTo>
                    <a:pt x="1607679" y="751564"/>
                  </a:lnTo>
                  <a:lnTo>
                    <a:pt x="1567481" y="772682"/>
                  </a:lnTo>
                  <a:lnTo>
                    <a:pt x="1524642" y="792497"/>
                  </a:lnTo>
                  <a:lnTo>
                    <a:pt x="1479299" y="810943"/>
                  </a:lnTo>
                  <a:lnTo>
                    <a:pt x="1431588" y="827952"/>
                  </a:lnTo>
                  <a:lnTo>
                    <a:pt x="1381647" y="843457"/>
                  </a:lnTo>
                  <a:lnTo>
                    <a:pt x="1329611" y="857391"/>
                  </a:lnTo>
                  <a:lnTo>
                    <a:pt x="1275617" y="869685"/>
                  </a:lnTo>
                  <a:lnTo>
                    <a:pt x="1219803" y="880273"/>
                  </a:lnTo>
                  <a:lnTo>
                    <a:pt x="1162305" y="889087"/>
                  </a:lnTo>
                  <a:lnTo>
                    <a:pt x="1103260" y="896059"/>
                  </a:lnTo>
                  <a:lnTo>
                    <a:pt x="1042805" y="901123"/>
                  </a:lnTo>
                  <a:lnTo>
                    <a:pt x="981076" y="904211"/>
                  </a:lnTo>
                  <a:lnTo>
                    <a:pt x="918210" y="905256"/>
                  </a:lnTo>
                  <a:lnTo>
                    <a:pt x="855343" y="904211"/>
                  </a:lnTo>
                  <a:lnTo>
                    <a:pt x="793614" y="901123"/>
                  </a:lnTo>
                  <a:lnTo>
                    <a:pt x="733159" y="896059"/>
                  </a:lnTo>
                  <a:lnTo>
                    <a:pt x="674114" y="889087"/>
                  </a:lnTo>
                  <a:lnTo>
                    <a:pt x="616616" y="880273"/>
                  </a:lnTo>
                  <a:lnTo>
                    <a:pt x="560802" y="869685"/>
                  </a:lnTo>
                  <a:lnTo>
                    <a:pt x="506808" y="857391"/>
                  </a:lnTo>
                  <a:lnTo>
                    <a:pt x="454772" y="843457"/>
                  </a:lnTo>
                  <a:lnTo>
                    <a:pt x="404831" y="827952"/>
                  </a:lnTo>
                  <a:lnTo>
                    <a:pt x="357120" y="810943"/>
                  </a:lnTo>
                  <a:lnTo>
                    <a:pt x="311777" y="792497"/>
                  </a:lnTo>
                  <a:lnTo>
                    <a:pt x="268938" y="772682"/>
                  </a:lnTo>
                  <a:lnTo>
                    <a:pt x="228740" y="751564"/>
                  </a:lnTo>
                  <a:lnTo>
                    <a:pt x="191321" y="729213"/>
                  </a:lnTo>
                  <a:lnTo>
                    <a:pt x="156816" y="705694"/>
                  </a:lnTo>
                  <a:lnTo>
                    <a:pt x="125363" y="681075"/>
                  </a:lnTo>
                  <a:lnTo>
                    <a:pt x="97097" y="655424"/>
                  </a:lnTo>
                  <a:lnTo>
                    <a:pt x="50679" y="601295"/>
                  </a:lnTo>
                  <a:lnTo>
                    <a:pt x="18654" y="543846"/>
                  </a:lnTo>
                  <a:lnTo>
                    <a:pt x="2118" y="483617"/>
                  </a:lnTo>
                  <a:lnTo>
                    <a:pt x="0" y="45262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0120365" y="5576886"/>
            <a:ext cx="1036955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 indent="324485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Web  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pp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lic</a:t>
            </a:r>
            <a:r>
              <a:rPr dirty="0" sz="1400" spc="5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t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io</a:t>
            </a: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n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s</a:t>
            </a:r>
            <a:endParaRPr sz="1400">
              <a:latin typeface="Book Antiqua"/>
              <a:cs typeface="Book Antiqu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81088" y="5446025"/>
            <a:ext cx="1758950" cy="947419"/>
            <a:chOff x="7181088" y="5446025"/>
            <a:chExt cx="1758950" cy="947419"/>
          </a:xfrm>
        </p:grpSpPr>
        <p:sp>
          <p:nvSpPr>
            <p:cNvPr id="18" name="object 18"/>
            <p:cNvSpPr/>
            <p:nvPr/>
          </p:nvSpPr>
          <p:spPr>
            <a:xfrm>
              <a:off x="7187184" y="5446026"/>
              <a:ext cx="1746885" cy="941069"/>
            </a:xfrm>
            <a:custGeom>
              <a:avLst/>
              <a:gdLst/>
              <a:ahLst/>
              <a:cxnLst/>
              <a:rect l="l" t="t" r="r" b="b"/>
              <a:pathLst>
                <a:path w="1746884" h="941070">
                  <a:moveTo>
                    <a:pt x="1702181" y="187274"/>
                  </a:moveTo>
                  <a:lnTo>
                    <a:pt x="1606562" y="21653"/>
                  </a:lnTo>
                  <a:lnTo>
                    <a:pt x="1548434" y="55206"/>
                  </a:lnTo>
                  <a:lnTo>
                    <a:pt x="1516557" y="0"/>
                  </a:lnTo>
                  <a:lnTo>
                    <a:pt x="1538122" y="171577"/>
                  </a:lnTo>
                  <a:lnTo>
                    <a:pt x="1675930" y="276034"/>
                  </a:lnTo>
                  <a:lnTo>
                    <a:pt x="1644053" y="220827"/>
                  </a:lnTo>
                  <a:lnTo>
                    <a:pt x="1702181" y="187274"/>
                  </a:lnTo>
                  <a:close/>
                </a:path>
                <a:path w="1746884" h="941070">
                  <a:moveTo>
                    <a:pt x="1746504" y="506717"/>
                  </a:moveTo>
                  <a:lnTo>
                    <a:pt x="1737829" y="445274"/>
                  </a:lnTo>
                  <a:lnTo>
                    <a:pt x="1712595" y="386473"/>
                  </a:lnTo>
                  <a:lnTo>
                    <a:pt x="1671993" y="330911"/>
                  </a:lnTo>
                  <a:lnTo>
                    <a:pt x="1617205" y="279171"/>
                  </a:lnTo>
                  <a:lnTo>
                    <a:pt x="1584858" y="254914"/>
                  </a:lnTo>
                  <a:lnTo>
                    <a:pt x="1549400" y="231851"/>
                  </a:lnTo>
                  <a:lnTo>
                    <a:pt x="1510995" y="210019"/>
                  </a:lnTo>
                  <a:lnTo>
                    <a:pt x="1469771" y="189522"/>
                  </a:lnTo>
                  <a:lnTo>
                    <a:pt x="1425892" y="170408"/>
                  </a:lnTo>
                  <a:lnTo>
                    <a:pt x="1379499" y="152781"/>
                  </a:lnTo>
                  <a:lnTo>
                    <a:pt x="1330744" y="136690"/>
                  </a:lnTo>
                  <a:lnTo>
                    <a:pt x="1279766" y="122224"/>
                  </a:lnTo>
                  <a:lnTo>
                    <a:pt x="1226718" y="109435"/>
                  </a:lnTo>
                  <a:lnTo>
                    <a:pt x="1171752" y="98425"/>
                  </a:lnTo>
                  <a:lnTo>
                    <a:pt x="1115009" y="89242"/>
                  </a:lnTo>
                  <a:lnTo>
                    <a:pt x="1056640" y="81978"/>
                  </a:lnTo>
                  <a:lnTo>
                    <a:pt x="996784" y="76695"/>
                  </a:lnTo>
                  <a:lnTo>
                    <a:pt x="935609" y="73469"/>
                  </a:lnTo>
                  <a:lnTo>
                    <a:pt x="873252" y="72377"/>
                  </a:lnTo>
                  <a:lnTo>
                    <a:pt x="810882" y="73469"/>
                  </a:lnTo>
                  <a:lnTo>
                    <a:pt x="749706" y="76695"/>
                  </a:lnTo>
                  <a:lnTo>
                    <a:pt x="689851" y="81978"/>
                  </a:lnTo>
                  <a:lnTo>
                    <a:pt x="631482" y="89242"/>
                  </a:lnTo>
                  <a:lnTo>
                    <a:pt x="574738" y="98425"/>
                  </a:lnTo>
                  <a:lnTo>
                    <a:pt x="519772" y="109435"/>
                  </a:lnTo>
                  <a:lnTo>
                    <a:pt x="466725" y="122224"/>
                  </a:lnTo>
                  <a:lnTo>
                    <a:pt x="415747" y="136690"/>
                  </a:lnTo>
                  <a:lnTo>
                    <a:pt x="366991" y="152781"/>
                  </a:lnTo>
                  <a:lnTo>
                    <a:pt x="320598" y="170408"/>
                  </a:lnTo>
                  <a:lnTo>
                    <a:pt x="276720" y="189522"/>
                  </a:lnTo>
                  <a:lnTo>
                    <a:pt x="235496" y="210019"/>
                  </a:lnTo>
                  <a:lnTo>
                    <a:pt x="197091" y="231851"/>
                  </a:lnTo>
                  <a:lnTo>
                    <a:pt x="161632" y="254914"/>
                  </a:lnTo>
                  <a:lnTo>
                    <a:pt x="129286" y="279171"/>
                  </a:lnTo>
                  <a:lnTo>
                    <a:pt x="100190" y="304520"/>
                  </a:lnTo>
                  <a:lnTo>
                    <a:pt x="52349" y="358254"/>
                  </a:lnTo>
                  <a:lnTo>
                    <a:pt x="19278" y="415505"/>
                  </a:lnTo>
                  <a:lnTo>
                    <a:pt x="2184" y="475703"/>
                  </a:lnTo>
                  <a:lnTo>
                    <a:pt x="0" y="506717"/>
                  </a:lnTo>
                  <a:lnTo>
                    <a:pt x="2184" y="537743"/>
                  </a:lnTo>
                  <a:lnTo>
                    <a:pt x="19278" y="597941"/>
                  </a:lnTo>
                  <a:lnTo>
                    <a:pt x="52349" y="655193"/>
                  </a:lnTo>
                  <a:lnTo>
                    <a:pt x="100190" y="708926"/>
                  </a:lnTo>
                  <a:lnTo>
                    <a:pt x="129286" y="734275"/>
                  </a:lnTo>
                  <a:lnTo>
                    <a:pt x="161632" y="758532"/>
                  </a:lnTo>
                  <a:lnTo>
                    <a:pt x="197091" y="781596"/>
                  </a:lnTo>
                  <a:lnTo>
                    <a:pt x="235496" y="803427"/>
                  </a:lnTo>
                  <a:lnTo>
                    <a:pt x="276720" y="823925"/>
                  </a:lnTo>
                  <a:lnTo>
                    <a:pt x="320598" y="843038"/>
                  </a:lnTo>
                  <a:lnTo>
                    <a:pt x="366991" y="860666"/>
                  </a:lnTo>
                  <a:lnTo>
                    <a:pt x="415747" y="876757"/>
                  </a:lnTo>
                  <a:lnTo>
                    <a:pt x="466725" y="891222"/>
                  </a:lnTo>
                  <a:lnTo>
                    <a:pt x="519772" y="904011"/>
                  </a:lnTo>
                  <a:lnTo>
                    <a:pt x="574738" y="915022"/>
                  </a:lnTo>
                  <a:lnTo>
                    <a:pt x="631482" y="924204"/>
                  </a:lnTo>
                  <a:lnTo>
                    <a:pt x="689851" y="931468"/>
                  </a:lnTo>
                  <a:lnTo>
                    <a:pt x="749706" y="936752"/>
                  </a:lnTo>
                  <a:lnTo>
                    <a:pt x="810882" y="939977"/>
                  </a:lnTo>
                  <a:lnTo>
                    <a:pt x="873252" y="941057"/>
                  </a:lnTo>
                  <a:lnTo>
                    <a:pt x="935609" y="939977"/>
                  </a:lnTo>
                  <a:lnTo>
                    <a:pt x="996784" y="936752"/>
                  </a:lnTo>
                  <a:lnTo>
                    <a:pt x="1056640" y="931468"/>
                  </a:lnTo>
                  <a:lnTo>
                    <a:pt x="1115009" y="924204"/>
                  </a:lnTo>
                  <a:lnTo>
                    <a:pt x="1171752" y="915022"/>
                  </a:lnTo>
                  <a:lnTo>
                    <a:pt x="1226718" y="904011"/>
                  </a:lnTo>
                  <a:lnTo>
                    <a:pt x="1279766" y="891222"/>
                  </a:lnTo>
                  <a:lnTo>
                    <a:pt x="1330744" y="876757"/>
                  </a:lnTo>
                  <a:lnTo>
                    <a:pt x="1379499" y="860666"/>
                  </a:lnTo>
                  <a:lnTo>
                    <a:pt x="1425892" y="843038"/>
                  </a:lnTo>
                  <a:lnTo>
                    <a:pt x="1469771" y="823925"/>
                  </a:lnTo>
                  <a:lnTo>
                    <a:pt x="1510995" y="803427"/>
                  </a:lnTo>
                  <a:lnTo>
                    <a:pt x="1549400" y="781596"/>
                  </a:lnTo>
                  <a:lnTo>
                    <a:pt x="1584858" y="758532"/>
                  </a:lnTo>
                  <a:lnTo>
                    <a:pt x="1617205" y="734275"/>
                  </a:lnTo>
                  <a:lnTo>
                    <a:pt x="1646301" y="708926"/>
                  </a:lnTo>
                  <a:lnTo>
                    <a:pt x="1694141" y="655193"/>
                  </a:lnTo>
                  <a:lnTo>
                    <a:pt x="1727212" y="597941"/>
                  </a:lnTo>
                  <a:lnTo>
                    <a:pt x="1744306" y="537743"/>
                  </a:lnTo>
                  <a:lnTo>
                    <a:pt x="1746504" y="506717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187184" y="5518403"/>
              <a:ext cx="1746885" cy="868680"/>
            </a:xfrm>
            <a:custGeom>
              <a:avLst/>
              <a:gdLst/>
              <a:ahLst/>
              <a:cxnLst/>
              <a:rect l="l" t="t" r="r" b="b"/>
              <a:pathLst>
                <a:path w="1746884" h="868679">
                  <a:moveTo>
                    <a:pt x="0" y="434340"/>
                  </a:moveTo>
                  <a:lnTo>
                    <a:pt x="8671" y="372891"/>
                  </a:lnTo>
                  <a:lnTo>
                    <a:pt x="33899" y="314091"/>
                  </a:lnTo>
                  <a:lnTo>
                    <a:pt x="74500" y="258527"/>
                  </a:lnTo>
                  <a:lnTo>
                    <a:pt x="129292" y="206788"/>
                  </a:lnTo>
                  <a:lnTo>
                    <a:pt x="161640" y="182536"/>
                  </a:lnTo>
                  <a:lnTo>
                    <a:pt x="197093" y="159461"/>
                  </a:lnTo>
                  <a:lnTo>
                    <a:pt x="235502" y="137636"/>
                  </a:lnTo>
                  <a:lnTo>
                    <a:pt x="276721" y="117135"/>
                  </a:lnTo>
                  <a:lnTo>
                    <a:pt x="320600" y="98031"/>
                  </a:lnTo>
                  <a:lnTo>
                    <a:pt x="366993" y="80397"/>
                  </a:lnTo>
                  <a:lnTo>
                    <a:pt x="415752" y="64307"/>
                  </a:lnTo>
                  <a:lnTo>
                    <a:pt x="466729" y="49835"/>
                  </a:lnTo>
                  <a:lnTo>
                    <a:pt x="519775" y="37055"/>
                  </a:lnTo>
                  <a:lnTo>
                    <a:pt x="574744" y="26039"/>
                  </a:lnTo>
                  <a:lnTo>
                    <a:pt x="631488" y="16860"/>
                  </a:lnTo>
                  <a:lnTo>
                    <a:pt x="689858" y="9594"/>
                  </a:lnTo>
                  <a:lnTo>
                    <a:pt x="749707" y="4313"/>
                  </a:lnTo>
                  <a:lnTo>
                    <a:pt x="810888" y="1090"/>
                  </a:lnTo>
                  <a:lnTo>
                    <a:pt x="873252" y="0"/>
                  </a:lnTo>
                  <a:lnTo>
                    <a:pt x="935615" y="1090"/>
                  </a:lnTo>
                  <a:lnTo>
                    <a:pt x="996796" y="4313"/>
                  </a:lnTo>
                  <a:lnTo>
                    <a:pt x="1056645" y="9594"/>
                  </a:lnTo>
                  <a:lnTo>
                    <a:pt x="1115015" y="16860"/>
                  </a:lnTo>
                  <a:lnTo>
                    <a:pt x="1171759" y="26039"/>
                  </a:lnTo>
                  <a:lnTo>
                    <a:pt x="1226728" y="37055"/>
                  </a:lnTo>
                  <a:lnTo>
                    <a:pt x="1279774" y="49835"/>
                  </a:lnTo>
                  <a:lnTo>
                    <a:pt x="1330751" y="64307"/>
                  </a:lnTo>
                  <a:lnTo>
                    <a:pt x="1379510" y="80397"/>
                  </a:lnTo>
                  <a:lnTo>
                    <a:pt x="1425903" y="98031"/>
                  </a:lnTo>
                  <a:lnTo>
                    <a:pt x="1469782" y="117135"/>
                  </a:lnTo>
                  <a:lnTo>
                    <a:pt x="1511001" y="137636"/>
                  </a:lnTo>
                  <a:lnTo>
                    <a:pt x="1549410" y="159461"/>
                  </a:lnTo>
                  <a:lnTo>
                    <a:pt x="1584863" y="182536"/>
                  </a:lnTo>
                  <a:lnTo>
                    <a:pt x="1617211" y="206788"/>
                  </a:lnTo>
                  <a:lnTo>
                    <a:pt x="1646307" y="232143"/>
                  </a:lnTo>
                  <a:lnTo>
                    <a:pt x="1694152" y="285868"/>
                  </a:lnTo>
                  <a:lnTo>
                    <a:pt x="1727214" y="343123"/>
                  </a:lnTo>
                  <a:lnTo>
                    <a:pt x="1744311" y="403321"/>
                  </a:lnTo>
                  <a:lnTo>
                    <a:pt x="1746504" y="434340"/>
                  </a:lnTo>
                  <a:lnTo>
                    <a:pt x="1744311" y="465358"/>
                  </a:lnTo>
                  <a:lnTo>
                    <a:pt x="1727214" y="525556"/>
                  </a:lnTo>
                  <a:lnTo>
                    <a:pt x="1694152" y="582811"/>
                  </a:lnTo>
                  <a:lnTo>
                    <a:pt x="1646307" y="636536"/>
                  </a:lnTo>
                  <a:lnTo>
                    <a:pt x="1617211" y="661891"/>
                  </a:lnTo>
                  <a:lnTo>
                    <a:pt x="1584863" y="686143"/>
                  </a:lnTo>
                  <a:lnTo>
                    <a:pt x="1549410" y="709218"/>
                  </a:lnTo>
                  <a:lnTo>
                    <a:pt x="1511001" y="731043"/>
                  </a:lnTo>
                  <a:lnTo>
                    <a:pt x="1469782" y="751544"/>
                  </a:lnTo>
                  <a:lnTo>
                    <a:pt x="1425903" y="770648"/>
                  </a:lnTo>
                  <a:lnTo>
                    <a:pt x="1379510" y="788282"/>
                  </a:lnTo>
                  <a:lnTo>
                    <a:pt x="1330751" y="804372"/>
                  </a:lnTo>
                  <a:lnTo>
                    <a:pt x="1279774" y="818844"/>
                  </a:lnTo>
                  <a:lnTo>
                    <a:pt x="1226728" y="831624"/>
                  </a:lnTo>
                  <a:lnTo>
                    <a:pt x="1171759" y="842640"/>
                  </a:lnTo>
                  <a:lnTo>
                    <a:pt x="1115015" y="851819"/>
                  </a:lnTo>
                  <a:lnTo>
                    <a:pt x="1056645" y="859085"/>
                  </a:lnTo>
                  <a:lnTo>
                    <a:pt x="996796" y="864366"/>
                  </a:lnTo>
                  <a:lnTo>
                    <a:pt x="935615" y="867589"/>
                  </a:lnTo>
                  <a:lnTo>
                    <a:pt x="873252" y="868680"/>
                  </a:lnTo>
                  <a:lnTo>
                    <a:pt x="810888" y="867589"/>
                  </a:lnTo>
                  <a:lnTo>
                    <a:pt x="749707" y="864366"/>
                  </a:lnTo>
                  <a:lnTo>
                    <a:pt x="689858" y="859085"/>
                  </a:lnTo>
                  <a:lnTo>
                    <a:pt x="631488" y="851819"/>
                  </a:lnTo>
                  <a:lnTo>
                    <a:pt x="574744" y="842640"/>
                  </a:lnTo>
                  <a:lnTo>
                    <a:pt x="519775" y="831624"/>
                  </a:lnTo>
                  <a:lnTo>
                    <a:pt x="466729" y="818844"/>
                  </a:lnTo>
                  <a:lnTo>
                    <a:pt x="415752" y="804372"/>
                  </a:lnTo>
                  <a:lnTo>
                    <a:pt x="366993" y="788282"/>
                  </a:lnTo>
                  <a:lnTo>
                    <a:pt x="320600" y="770648"/>
                  </a:lnTo>
                  <a:lnTo>
                    <a:pt x="276721" y="751544"/>
                  </a:lnTo>
                  <a:lnTo>
                    <a:pt x="235502" y="731043"/>
                  </a:lnTo>
                  <a:lnTo>
                    <a:pt x="197093" y="709218"/>
                  </a:lnTo>
                  <a:lnTo>
                    <a:pt x="161640" y="686143"/>
                  </a:lnTo>
                  <a:lnTo>
                    <a:pt x="129292" y="661891"/>
                  </a:lnTo>
                  <a:lnTo>
                    <a:pt x="100196" y="636536"/>
                  </a:lnTo>
                  <a:lnTo>
                    <a:pt x="52351" y="582811"/>
                  </a:lnTo>
                  <a:lnTo>
                    <a:pt x="19289" y="525556"/>
                  </a:lnTo>
                  <a:lnTo>
                    <a:pt x="2192" y="465358"/>
                  </a:lnTo>
                  <a:lnTo>
                    <a:pt x="0" y="4343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541933" y="5618034"/>
            <a:ext cx="1036955" cy="62357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just" marL="12700" marR="5080" indent="65405">
              <a:lnSpc>
                <a:spcPts val="1510"/>
              </a:lnSpc>
              <a:spcBef>
                <a:spcPts val="295"/>
              </a:spcBef>
            </a:pP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Standalone  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Web </a:t>
            </a: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Service  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pp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lic</a:t>
            </a:r>
            <a:r>
              <a:rPr dirty="0" sz="1400" spc="5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t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io</a:t>
            </a: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n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s</a:t>
            </a:r>
            <a:endParaRPr sz="1400">
              <a:latin typeface="Book Antiqua"/>
              <a:cs typeface="Book Antiqu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9831" y="3729228"/>
            <a:ext cx="4674235" cy="2161540"/>
            <a:chOff x="179831" y="3729228"/>
            <a:chExt cx="4674235" cy="2161540"/>
          </a:xfrm>
        </p:grpSpPr>
        <p:sp>
          <p:nvSpPr>
            <p:cNvPr id="22" name="object 22"/>
            <p:cNvSpPr/>
            <p:nvPr/>
          </p:nvSpPr>
          <p:spPr>
            <a:xfrm>
              <a:off x="188975" y="3738372"/>
              <a:ext cx="4655819" cy="21427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84403" y="3733800"/>
              <a:ext cx="4665345" cy="2152015"/>
            </a:xfrm>
            <a:custGeom>
              <a:avLst/>
              <a:gdLst/>
              <a:ahLst/>
              <a:cxnLst/>
              <a:rect l="l" t="t" r="r" b="b"/>
              <a:pathLst>
                <a:path w="4665345" h="2152015">
                  <a:moveTo>
                    <a:pt x="0" y="0"/>
                  </a:moveTo>
                  <a:lnTo>
                    <a:pt x="4664964" y="0"/>
                  </a:lnTo>
                  <a:lnTo>
                    <a:pt x="4664964" y="2151888"/>
                  </a:lnTo>
                  <a:lnTo>
                    <a:pt x="0" y="215188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095597" y="6010338"/>
            <a:ext cx="14547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Web API</a:t>
            </a:r>
            <a:r>
              <a:rPr dirty="0" sz="1200" spc="-40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Framework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8976" y="1214627"/>
            <a:ext cx="11866245" cy="1199515"/>
          </a:xfrm>
          <a:prstGeom prst="rect">
            <a:avLst/>
          </a:prstGeom>
          <a:solidFill>
            <a:srgbClr val="FBF3D1"/>
          </a:solidFill>
          <a:ln w="9144">
            <a:solidFill>
              <a:srgbClr val="EE791F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433705" indent="-3435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HTTP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services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can be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built using the ASP.NET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Web API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framework.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•"/>
            </a:pPr>
            <a:endParaRPr sz="2300">
              <a:latin typeface="Book Antiqua"/>
              <a:cs typeface="Book Antiqua"/>
            </a:endParaRPr>
          </a:p>
          <a:p>
            <a:pPr marL="433705" indent="-343535">
              <a:lnSpc>
                <a:spcPct val="100000"/>
              </a:lnSpc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Browsers, mobiles, tablets, and various other clients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use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these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HTTP</a:t>
            </a:r>
            <a:r>
              <a:rPr dirty="0" sz="2400" spc="8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services.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44888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Feature </a:t>
            </a:r>
            <a:r>
              <a:rPr dirty="0" sz="3200"/>
              <a:t>of Web API</a:t>
            </a:r>
            <a:r>
              <a:rPr dirty="0" sz="3200" spc="-80"/>
              <a:t> </a:t>
            </a:r>
            <a:r>
              <a:rPr dirty="0" sz="3200" spc="5"/>
              <a:t>(1-2)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289303" y="1278633"/>
            <a:ext cx="9970135" cy="647700"/>
            <a:chOff x="1289303" y="1278633"/>
            <a:chExt cx="9970135" cy="647700"/>
          </a:xfrm>
        </p:grpSpPr>
        <p:sp>
          <p:nvSpPr>
            <p:cNvPr id="4" name="object 4"/>
            <p:cNvSpPr/>
            <p:nvPr/>
          </p:nvSpPr>
          <p:spPr>
            <a:xfrm>
              <a:off x="1295399" y="1284729"/>
              <a:ext cx="9958070" cy="635635"/>
            </a:xfrm>
            <a:custGeom>
              <a:avLst/>
              <a:gdLst/>
              <a:ahLst/>
              <a:cxnLst/>
              <a:rect l="l" t="t" r="r" b="b"/>
              <a:pathLst>
                <a:path w="9958070" h="635635">
                  <a:moveTo>
                    <a:pt x="9851898" y="0"/>
                  </a:moveTo>
                  <a:lnTo>
                    <a:pt x="105918" y="0"/>
                  </a:lnTo>
                  <a:lnTo>
                    <a:pt x="64690" y="8323"/>
                  </a:lnTo>
                  <a:lnTo>
                    <a:pt x="31022" y="31022"/>
                  </a:lnTo>
                  <a:lnTo>
                    <a:pt x="8323" y="64690"/>
                  </a:lnTo>
                  <a:lnTo>
                    <a:pt x="0" y="105917"/>
                  </a:lnTo>
                  <a:lnTo>
                    <a:pt x="0" y="529589"/>
                  </a:lnTo>
                  <a:lnTo>
                    <a:pt x="8323" y="570817"/>
                  </a:lnTo>
                  <a:lnTo>
                    <a:pt x="31022" y="604485"/>
                  </a:lnTo>
                  <a:lnTo>
                    <a:pt x="64690" y="627184"/>
                  </a:lnTo>
                  <a:lnTo>
                    <a:pt x="105918" y="635507"/>
                  </a:lnTo>
                  <a:lnTo>
                    <a:pt x="9851898" y="635507"/>
                  </a:lnTo>
                  <a:lnTo>
                    <a:pt x="9893125" y="627184"/>
                  </a:lnTo>
                  <a:lnTo>
                    <a:pt x="9926793" y="604485"/>
                  </a:lnTo>
                  <a:lnTo>
                    <a:pt x="9949492" y="570817"/>
                  </a:lnTo>
                  <a:lnTo>
                    <a:pt x="9957816" y="529589"/>
                  </a:lnTo>
                  <a:lnTo>
                    <a:pt x="9957816" y="105917"/>
                  </a:lnTo>
                  <a:lnTo>
                    <a:pt x="9949492" y="64690"/>
                  </a:lnTo>
                  <a:lnTo>
                    <a:pt x="9926793" y="31022"/>
                  </a:lnTo>
                  <a:lnTo>
                    <a:pt x="9893125" y="8323"/>
                  </a:lnTo>
                  <a:lnTo>
                    <a:pt x="9851898" y="0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95399" y="1284729"/>
              <a:ext cx="9958070" cy="635635"/>
            </a:xfrm>
            <a:custGeom>
              <a:avLst/>
              <a:gdLst/>
              <a:ahLst/>
              <a:cxnLst/>
              <a:rect l="l" t="t" r="r" b="b"/>
              <a:pathLst>
                <a:path w="9958070" h="635635">
                  <a:moveTo>
                    <a:pt x="0" y="105917"/>
                  </a:moveTo>
                  <a:lnTo>
                    <a:pt x="8323" y="64690"/>
                  </a:lnTo>
                  <a:lnTo>
                    <a:pt x="31022" y="31022"/>
                  </a:lnTo>
                  <a:lnTo>
                    <a:pt x="64690" y="8323"/>
                  </a:lnTo>
                  <a:lnTo>
                    <a:pt x="105918" y="0"/>
                  </a:lnTo>
                  <a:lnTo>
                    <a:pt x="9851898" y="0"/>
                  </a:lnTo>
                  <a:lnTo>
                    <a:pt x="9893125" y="8323"/>
                  </a:lnTo>
                  <a:lnTo>
                    <a:pt x="9926793" y="31022"/>
                  </a:lnTo>
                  <a:lnTo>
                    <a:pt x="9949492" y="64690"/>
                  </a:lnTo>
                  <a:lnTo>
                    <a:pt x="9957816" y="105917"/>
                  </a:lnTo>
                  <a:lnTo>
                    <a:pt x="9957816" y="529589"/>
                  </a:lnTo>
                  <a:lnTo>
                    <a:pt x="9949492" y="570817"/>
                  </a:lnTo>
                  <a:lnTo>
                    <a:pt x="9926793" y="604485"/>
                  </a:lnTo>
                  <a:lnTo>
                    <a:pt x="9893125" y="627184"/>
                  </a:lnTo>
                  <a:lnTo>
                    <a:pt x="9851898" y="635507"/>
                  </a:lnTo>
                  <a:lnTo>
                    <a:pt x="105918" y="635507"/>
                  </a:lnTo>
                  <a:lnTo>
                    <a:pt x="64690" y="627184"/>
                  </a:lnTo>
                  <a:lnTo>
                    <a:pt x="31022" y="604485"/>
                  </a:lnTo>
                  <a:lnTo>
                    <a:pt x="8323" y="570817"/>
                  </a:lnTo>
                  <a:lnTo>
                    <a:pt x="0" y="529589"/>
                  </a:lnTo>
                  <a:lnTo>
                    <a:pt x="0" y="10591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289303" y="2011674"/>
            <a:ext cx="9970135" cy="649605"/>
            <a:chOff x="1289303" y="2011674"/>
            <a:chExt cx="9970135" cy="649605"/>
          </a:xfrm>
        </p:grpSpPr>
        <p:sp>
          <p:nvSpPr>
            <p:cNvPr id="7" name="object 7"/>
            <p:cNvSpPr/>
            <p:nvPr/>
          </p:nvSpPr>
          <p:spPr>
            <a:xfrm>
              <a:off x="1295399" y="2017770"/>
              <a:ext cx="9958070" cy="637540"/>
            </a:xfrm>
            <a:custGeom>
              <a:avLst/>
              <a:gdLst/>
              <a:ahLst/>
              <a:cxnLst/>
              <a:rect l="l" t="t" r="r" b="b"/>
              <a:pathLst>
                <a:path w="9958070" h="637539">
                  <a:moveTo>
                    <a:pt x="9851644" y="0"/>
                  </a:moveTo>
                  <a:lnTo>
                    <a:pt x="106172" y="0"/>
                  </a:lnTo>
                  <a:lnTo>
                    <a:pt x="64845" y="8345"/>
                  </a:lnTo>
                  <a:lnTo>
                    <a:pt x="31097" y="31103"/>
                  </a:lnTo>
                  <a:lnTo>
                    <a:pt x="8343" y="64856"/>
                  </a:lnTo>
                  <a:lnTo>
                    <a:pt x="0" y="106184"/>
                  </a:lnTo>
                  <a:lnTo>
                    <a:pt x="0" y="530859"/>
                  </a:lnTo>
                  <a:lnTo>
                    <a:pt x="8343" y="572186"/>
                  </a:lnTo>
                  <a:lnTo>
                    <a:pt x="31097" y="605934"/>
                  </a:lnTo>
                  <a:lnTo>
                    <a:pt x="64845" y="628688"/>
                  </a:lnTo>
                  <a:lnTo>
                    <a:pt x="106172" y="637031"/>
                  </a:lnTo>
                  <a:lnTo>
                    <a:pt x="9851644" y="637031"/>
                  </a:lnTo>
                  <a:lnTo>
                    <a:pt x="9892970" y="628688"/>
                  </a:lnTo>
                  <a:lnTo>
                    <a:pt x="9926718" y="605934"/>
                  </a:lnTo>
                  <a:lnTo>
                    <a:pt x="9949472" y="572186"/>
                  </a:lnTo>
                  <a:lnTo>
                    <a:pt x="9957816" y="530859"/>
                  </a:lnTo>
                  <a:lnTo>
                    <a:pt x="9957816" y="106184"/>
                  </a:lnTo>
                  <a:lnTo>
                    <a:pt x="9949472" y="64856"/>
                  </a:lnTo>
                  <a:lnTo>
                    <a:pt x="9926718" y="31103"/>
                  </a:lnTo>
                  <a:lnTo>
                    <a:pt x="9892970" y="8345"/>
                  </a:lnTo>
                  <a:lnTo>
                    <a:pt x="9851644" y="0"/>
                  </a:lnTo>
                  <a:close/>
                </a:path>
              </a:pathLst>
            </a:custGeom>
            <a:solidFill>
              <a:srgbClr val="92A8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95399" y="2017770"/>
              <a:ext cx="9958070" cy="637540"/>
            </a:xfrm>
            <a:custGeom>
              <a:avLst/>
              <a:gdLst/>
              <a:ahLst/>
              <a:cxnLst/>
              <a:rect l="l" t="t" r="r" b="b"/>
              <a:pathLst>
                <a:path w="9958070" h="637539">
                  <a:moveTo>
                    <a:pt x="0" y="106184"/>
                  </a:moveTo>
                  <a:lnTo>
                    <a:pt x="8343" y="64856"/>
                  </a:lnTo>
                  <a:lnTo>
                    <a:pt x="31097" y="31103"/>
                  </a:lnTo>
                  <a:lnTo>
                    <a:pt x="64845" y="8345"/>
                  </a:lnTo>
                  <a:lnTo>
                    <a:pt x="106172" y="0"/>
                  </a:lnTo>
                  <a:lnTo>
                    <a:pt x="9851644" y="0"/>
                  </a:lnTo>
                  <a:lnTo>
                    <a:pt x="9892970" y="8345"/>
                  </a:lnTo>
                  <a:lnTo>
                    <a:pt x="9926718" y="31103"/>
                  </a:lnTo>
                  <a:lnTo>
                    <a:pt x="9949472" y="64856"/>
                  </a:lnTo>
                  <a:lnTo>
                    <a:pt x="9957816" y="106184"/>
                  </a:lnTo>
                  <a:lnTo>
                    <a:pt x="9957816" y="530859"/>
                  </a:lnTo>
                  <a:lnTo>
                    <a:pt x="9949472" y="572186"/>
                  </a:lnTo>
                  <a:lnTo>
                    <a:pt x="9926718" y="605934"/>
                  </a:lnTo>
                  <a:lnTo>
                    <a:pt x="9892970" y="628688"/>
                  </a:lnTo>
                  <a:lnTo>
                    <a:pt x="9851644" y="637031"/>
                  </a:lnTo>
                  <a:lnTo>
                    <a:pt x="106172" y="637031"/>
                  </a:lnTo>
                  <a:lnTo>
                    <a:pt x="64845" y="628688"/>
                  </a:lnTo>
                  <a:lnTo>
                    <a:pt x="31097" y="605934"/>
                  </a:lnTo>
                  <a:lnTo>
                    <a:pt x="8343" y="572186"/>
                  </a:lnTo>
                  <a:lnTo>
                    <a:pt x="0" y="530859"/>
                  </a:lnTo>
                  <a:lnTo>
                    <a:pt x="0" y="10618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289303" y="2746242"/>
            <a:ext cx="9970135" cy="649605"/>
            <a:chOff x="1289303" y="2746242"/>
            <a:chExt cx="9970135" cy="649605"/>
          </a:xfrm>
        </p:grpSpPr>
        <p:sp>
          <p:nvSpPr>
            <p:cNvPr id="10" name="object 10"/>
            <p:cNvSpPr/>
            <p:nvPr/>
          </p:nvSpPr>
          <p:spPr>
            <a:xfrm>
              <a:off x="1295399" y="2752338"/>
              <a:ext cx="9958070" cy="637540"/>
            </a:xfrm>
            <a:custGeom>
              <a:avLst/>
              <a:gdLst/>
              <a:ahLst/>
              <a:cxnLst/>
              <a:rect l="l" t="t" r="r" b="b"/>
              <a:pathLst>
                <a:path w="9958070" h="637539">
                  <a:moveTo>
                    <a:pt x="9851644" y="0"/>
                  </a:moveTo>
                  <a:lnTo>
                    <a:pt x="106172" y="0"/>
                  </a:lnTo>
                  <a:lnTo>
                    <a:pt x="64845" y="8345"/>
                  </a:lnTo>
                  <a:lnTo>
                    <a:pt x="31097" y="31103"/>
                  </a:lnTo>
                  <a:lnTo>
                    <a:pt x="8343" y="64856"/>
                  </a:lnTo>
                  <a:lnTo>
                    <a:pt x="0" y="106184"/>
                  </a:lnTo>
                  <a:lnTo>
                    <a:pt x="0" y="530859"/>
                  </a:lnTo>
                  <a:lnTo>
                    <a:pt x="8343" y="572186"/>
                  </a:lnTo>
                  <a:lnTo>
                    <a:pt x="31097" y="605934"/>
                  </a:lnTo>
                  <a:lnTo>
                    <a:pt x="64845" y="628688"/>
                  </a:lnTo>
                  <a:lnTo>
                    <a:pt x="106172" y="637031"/>
                  </a:lnTo>
                  <a:lnTo>
                    <a:pt x="9851644" y="637031"/>
                  </a:lnTo>
                  <a:lnTo>
                    <a:pt x="9892970" y="628688"/>
                  </a:lnTo>
                  <a:lnTo>
                    <a:pt x="9926718" y="605934"/>
                  </a:lnTo>
                  <a:lnTo>
                    <a:pt x="9949472" y="572186"/>
                  </a:lnTo>
                  <a:lnTo>
                    <a:pt x="9957816" y="530859"/>
                  </a:lnTo>
                  <a:lnTo>
                    <a:pt x="9957816" y="106184"/>
                  </a:lnTo>
                  <a:lnTo>
                    <a:pt x="9949472" y="64856"/>
                  </a:lnTo>
                  <a:lnTo>
                    <a:pt x="9926718" y="31103"/>
                  </a:lnTo>
                  <a:lnTo>
                    <a:pt x="9892970" y="8345"/>
                  </a:lnTo>
                  <a:lnTo>
                    <a:pt x="9851644" y="0"/>
                  </a:lnTo>
                  <a:close/>
                </a:path>
              </a:pathLst>
            </a:custGeom>
            <a:solidFill>
              <a:srgbClr val="7AB8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95399" y="2752338"/>
              <a:ext cx="9958070" cy="637540"/>
            </a:xfrm>
            <a:custGeom>
              <a:avLst/>
              <a:gdLst/>
              <a:ahLst/>
              <a:cxnLst/>
              <a:rect l="l" t="t" r="r" b="b"/>
              <a:pathLst>
                <a:path w="9958070" h="637539">
                  <a:moveTo>
                    <a:pt x="0" y="106184"/>
                  </a:moveTo>
                  <a:lnTo>
                    <a:pt x="8343" y="64856"/>
                  </a:lnTo>
                  <a:lnTo>
                    <a:pt x="31097" y="31103"/>
                  </a:lnTo>
                  <a:lnTo>
                    <a:pt x="64845" y="8345"/>
                  </a:lnTo>
                  <a:lnTo>
                    <a:pt x="106172" y="0"/>
                  </a:lnTo>
                  <a:lnTo>
                    <a:pt x="9851644" y="0"/>
                  </a:lnTo>
                  <a:lnTo>
                    <a:pt x="9892970" y="8345"/>
                  </a:lnTo>
                  <a:lnTo>
                    <a:pt x="9926718" y="31103"/>
                  </a:lnTo>
                  <a:lnTo>
                    <a:pt x="9949472" y="64856"/>
                  </a:lnTo>
                  <a:lnTo>
                    <a:pt x="9957816" y="106184"/>
                  </a:lnTo>
                  <a:lnTo>
                    <a:pt x="9957816" y="530859"/>
                  </a:lnTo>
                  <a:lnTo>
                    <a:pt x="9949472" y="572186"/>
                  </a:lnTo>
                  <a:lnTo>
                    <a:pt x="9926718" y="605934"/>
                  </a:lnTo>
                  <a:lnTo>
                    <a:pt x="9892970" y="628688"/>
                  </a:lnTo>
                  <a:lnTo>
                    <a:pt x="9851644" y="637031"/>
                  </a:lnTo>
                  <a:lnTo>
                    <a:pt x="106172" y="637031"/>
                  </a:lnTo>
                  <a:lnTo>
                    <a:pt x="64845" y="628688"/>
                  </a:lnTo>
                  <a:lnTo>
                    <a:pt x="31097" y="605934"/>
                  </a:lnTo>
                  <a:lnTo>
                    <a:pt x="8343" y="572186"/>
                  </a:lnTo>
                  <a:lnTo>
                    <a:pt x="0" y="530859"/>
                  </a:lnTo>
                  <a:lnTo>
                    <a:pt x="0" y="10618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289303" y="3480810"/>
            <a:ext cx="9970135" cy="649605"/>
            <a:chOff x="1289303" y="3480810"/>
            <a:chExt cx="9970135" cy="649605"/>
          </a:xfrm>
        </p:grpSpPr>
        <p:sp>
          <p:nvSpPr>
            <p:cNvPr id="13" name="object 13"/>
            <p:cNvSpPr/>
            <p:nvPr/>
          </p:nvSpPr>
          <p:spPr>
            <a:xfrm>
              <a:off x="1295399" y="3486906"/>
              <a:ext cx="9958070" cy="637540"/>
            </a:xfrm>
            <a:custGeom>
              <a:avLst/>
              <a:gdLst/>
              <a:ahLst/>
              <a:cxnLst/>
              <a:rect l="l" t="t" r="r" b="b"/>
              <a:pathLst>
                <a:path w="9958070" h="637539">
                  <a:moveTo>
                    <a:pt x="9851644" y="0"/>
                  </a:moveTo>
                  <a:lnTo>
                    <a:pt x="106172" y="0"/>
                  </a:lnTo>
                  <a:lnTo>
                    <a:pt x="64845" y="8345"/>
                  </a:lnTo>
                  <a:lnTo>
                    <a:pt x="31097" y="31103"/>
                  </a:lnTo>
                  <a:lnTo>
                    <a:pt x="8343" y="64856"/>
                  </a:lnTo>
                  <a:lnTo>
                    <a:pt x="0" y="106184"/>
                  </a:lnTo>
                  <a:lnTo>
                    <a:pt x="0" y="530859"/>
                  </a:lnTo>
                  <a:lnTo>
                    <a:pt x="8343" y="572186"/>
                  </a:lnTo>
                  <a:lnTo>
                    <a:pt x="31097" y="605934"/>
                  </a:lnTo>
                  <a:lnTo>
                    <a:pt x="64845" y="628688"/>
                  </a:lnTo>
                  <a:lnTo>
                    <a:pt x="106172" y="637031"/>
                  </a:lnTo>
                  <a:lnTo>
                    <a:pt x="9851644" y="637031"/>
                  </a:lnTo>
                  <a:lnTo>
                    <a:pt x="9892970" y="628688"/>
                  </a:lnTo>
                  <a:lnTo>
                    <a:pt x="9926718" y="605934"/>
                  </a:lnTo>
                  <a:lnTo>
                    <a:pt x="9949472" y="572186"/>
                  </a:lnTo>
                  <a:lnTo>
                    <a:pt x="9957816" y="530859"/>
                  </a:lnTo>
                  <a:lnTo>
                    <a:pt x="9957816" y="106184"/>
                  </a:lnTo>
                  <a:lnTo>
                    <a:pt x="9949472" y="64856"/>
                  </a:lnTo>
                  <a:lnTo>
                    <a:pt x="9926718" y="31103"/>
                  </a:lnTo>
                  <a:lnTo>
                    <a:pt x="9892970" y="8345"/>
                  </a:lnTo>
                  <a:lnTo>
                    <a:pt x="9851644" y="0"/>
                  </a:lnTo>
                  <a:close/>
                </a:path>
              </a:pathLst>
            </a:custGeom>
            <a:solidFill>
              <a:srgbClr val="6CC7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95399" y="3486906"/>
              <a:ext cx="9958070" cy="637540"/>
            </a:xfrm>
            <a:custGeom>
              <a:avLst/>
              <a:gdLst/>
              <a:ahLst/>
              <a:cxnLst/>
              <a:rect l="l" t="t" r="r" b="b"/>
              <a:pathLst>
                <a:path w="9958070" h="637539">
                  <a:moveTo>
                    <a:pt x="0" y="106184"/>
                  </a:moveTo>
                  <a:lnTo>
                    <a:pt x="8343" y="64856"/>
                  </a:lnTo>
                  <a:lnTo>
                    <a:pt x="31097" y="31103"/>
                  </a:lnTo>
                  <a:lnTo>
                    <a:pt x="64845" y="8345"/>
                  </a:lnTo>
                  <a:lnTo>
                    <a:pt x="106172" y="0"/>
                  </a:lnTo>
                  <a:lnTo>
                    <a:pt x="9851644" y="0"/>
                  </a:lnTo>
                  <a:lnTo>
                    <a:pt x="9892970" y="8345"/>
                  </a:lnTo>
                  <a:lnTo>
                    <a:pt x="9926718" y="31103"/>
                  </a:lnTo>
                  <a:lnTo>
                    <a:pt x="9949472" y="64856"/>
                  </a:lnTo>
                  <a:lnTo>
                    <a:pt x="9957816" y="106184"/>
                  </a:lnTo>
                  <a:lnTo>
                    <a:pt x="9957816" y="530859"/>
                  </a:lnTo>
                  <a:lnTo>
                    <a:pt x="9949472" y="572186"/>
                  </a:lnTo>
                  <a:lnTo>
                    <a:pt x="9926718" y="605934"/>
                  </a:lnTo>
                  <a:lnTo>
                    <a:pt x="9892970" y="628688"/>
                  </a:lnTo>
                  <a:lnTo>
                    <a:pt x="9851644" y="637031"/>
                  </a:lnTo>
                  <a:lnTo>
                    <a:pt x="106172" y="637031"/>
                  </a:lnTo>
                  <a:lnTo>
                    <a:pt x="64845" y="628688"/>
                  </a:lnTo>
                  <a:lnTo>
                    <a:pt x="31097" y="605934"/>
                  </a:lnTo>
                  <a:lnTo>
                    <a:pt x="8343" y="572186"/>
                  </a:lnTo>
                  <a:lnTo>
                    <a:pt x="0" y="530859"/>
                  </a:lnTo>
                  <a:lnTo>
                    <a:pt x="0" y="10618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289303" y="4215378"/>
            <a:ext cx="9970135" cy="649605"/>
            <a:chOff x="1289303" y="4215378"/>
            <a:chExt cx="9970135" cy="649605"/>
          </a:xfrm>
        </p:grpSpPr>
        <p:sp>
          <p:nvSpPr>
            <p:cNvPr id="16" name="object 16"/>
            <p:cNvSpPr/>
            <p:nvPr/>
          </p:nvSpPr>
          <p:spPr>
            <a:xfrm>
              <a:off x="1295399" y="4221474"/>
              <a:ext cx="9958070" cy="637540"/>
            </a:xfrm>
            <a:custGeom>
              <a:avLst/>
              <a:gdLst/>
              <a:ahLst/>
              <a:cxnLst/>
              <a:rect l="l" t="t" r="r" b="b"/>
              <a:pathLst>
                <a:path w="9958070" h="637539">
                  <a:moveTo>
                    <a:pt x="9851644" y="0"/>
                  </a:moveTo>
                  <a:lnTo>
                    <a:pt x="106172" y="0"/>
                  </a:lnTo>
                  <a:lnTo>
                    <a:pt x="64845" y="8345"/>
                  </a:lnTo>
                  <a:lnTo>
                    <a:pt x="31097" y="31103"/>
                  </a:lnTo>
                  <a:lnTo>
                    <a:pt x="8343" y="64856"/>
                  </a:lnTo>
                  <a:lnTo>
                    <a:pt x="0" y="106184"/>
                  </a:lnTo>
                  <a:lnTo>
                    <a:pt x="0" y="530859"/>
                  </a:lnTo>
                  <a:lnTo>
                    <a:pt x="8343" y="572186"/>
                  </a:lnTo>
                  <a:lnTo>
                    <a:pt x="31097" y="605934"/>
                  </a:lnTo>
                  <a:lnTo>
                    <a:pt x="64845" y="628688"/>
                  </a:lnTo>
                  <a:lnTo>
                    <a:pt x="106172" y="637031"/>
                  </a:lnTo>
                  <a:lnTo>
                    <a:pt x="9851644" y="637031"/>
                  </a:lnTo>
                  <a:lnTo>
                    <a:pt x="9892970" y="628688"/>
                  </a:lnTo>
                  <a:lnTo>
                    <a:pt x="9926718" y="605934"/>
                  </a:lnTo>
                  <a:lnTo>
                    <a:pt x="9949472" y="572186"/>
                  </a:lnTo>
                  <a:lnTo>
                    <a:pt x="9957816" y="530859"/>
                  </a:lnTo>
                  <a:lnTo>
                    <a:pt x="9957816" y="106184"/>
                  </a:lnTo>
                  <a:lnTo>
                    <a:pt x="9949472" y="64856"/>
                  </a:lnTo>
                  <a:lnTo>
                    <a:pt x="9926718" y="31103"/>
                  </a:lnTo>
                  <a:lnTo>
                    <a:pt x="9892970" y="8345"/>
                  </a:lnTo>
                  <a:lnTo>
                    <a:pt x="9851644" y="0"/>
                  </a:lnTo>
                  <a:close/>
                </a:path>
              </a:pathLst>
            </a:custGeom>
            <a:solidFill>
              <a:srgbClr val="62D5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95399" y="4221474"/>
              <a:ext cx="9958070" cy="637540"/>
            </a:xfrm>
            <a:custGeom>
              <a:avLst/>
              <a:gdLst/>
              <a:ahLst/>
              <a:cxnLst/>
              <a:rect l="l" t="t" r="r" b="b"/>
              <a:pathLst>
                <a:path w="9958070" h="637539">
                  <a:moveTo>
                    <a:pt x="0" y="106184"/>
                  </a:moveTo>
                  <a:lnTo>
                    <a:pt x="8343" y="64856"/>
                  </a:lnTo>
                  <a:lnTo>
                    <a:pt x="31097" y="31103"/>
                  </a:lnTo>
                  <a:lnTo>
                    <a:pt x="64845" y="8345"/>
                  </a:lnTo>
                  <a:lnTo>
                    <a:pt x="106172" y="0"/>
                  </a:lnTo>
                  <a:lnTo>
                    <a:pt x="9851644" y="0"/>
                  </a:lnTo>
                  <a:lnTo>
                    <a:pt x="9892970" y="8345"/>
                  </a:lnTo>
                  <a:lnTo>
                    <a:pt x="9926718" y="31103"/>
                  </a:lnTo>
                  <a:lnTo>
                    <a:pt x="9949472" y="64856"/>
                  </a:lnTo>
                  <a:lnTo>
                    <a:pt x="9957816" y="106184"/>
                  </a:lnTo>
                  <a:lnTo>
                    <a:pt x="9957816" y="530859"/>
                  </a:lnTo>
                  <a:lnTo>
                    <a:pt x="9949472" y="572186"/>
                  </a:lnTo>
                  <a:lnTo>
                    <a:pt x="9926718" y="605934"/>
                  </a:lnTo>
                  <a:lnTo>
                    <a:pt x="9892970" y="628688"/>
                  </a:lnTo>
                  <a:lnTo>
                    <a:pt x="9851644" y="637031"/>
                  </a:lnTo>
                  <a:lnTo>
                    <a:pt x="106172" y="637031"/>
                  </a:lnTo>
                  <a:lnTo>
                    <a:pt x="64845" y="628688"/>
                  </a:lnTo>
                  <a:lnTo>
                    <a:pt x="31097" y="605934"/>
                  </a:lnTo>
                  <a:lnTo>
                    <a:pt x="8343" y="572186"/>
                  </a:lnTo>
                  <a:lnTo>
                    <a:pt x="0" y="530859"/>
                  </a:lnTo>
                  <a:lnTo>
                    <a:pt x="0" y="10618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289303" y="4949947"/>
            <a:ext cx="9970135" cy="649605"/>
            <a:chOff x="1289303" y="4949947"/>
            <a:chExt cx="9970135" cy="649605"/>
          </a:xfrm>
        </p:grpSpPr>
        <p:sp>
          <p:nvSpPr>
            <p:cNvPr id="19" name="object 19"/>
            <p:cNvSpPr/>
            <p:nvPr/>
          </p:nvSpPr>
          <p:spPr>
            <a:xfrm>
              <a:off x="1295399" y="4956043"/>
              <a:ext cx="9958070" cy="637540"/>
            </a:xfrm>
            <a:custGeom>
              <a:avLst/>
              <a:gdLst/>
              <a:ahLst/>
              <a:cxnLst/>
              <a:rect l="l" t="t" r="r" b="b"/>
              <a:pathLst>
                <a:path w="9958070" h="637539">
                  <a:moveTo>
                    <a:pt x="9851644" y="0"/>
                  </a:moveTo>
                  <a:lnTo>
                    <a:pt x="106172" y="0"/>
                  </a:lnTo>
                  <a:lnTo>
                    <a:pt x="64845" y="8345"/>
                  </a:lnTo>
                  <a:lnTo>
                    <a:pt x="31097" y="31103"/>
                  </a:lnTo>
                  <a:lnTo>
                    <a:pt x="8343" y="64856"/>
                  </a:lnTo>
                  <a:lnTo>
                    <a:pt x="0" y="106184"/>
                  </a:lnTo>
                  <a:lnTo>
                    <a:pt x="0" y="530859"/>
                  </a:lnTo>
                  <a:lnTo>
                    <a:pt x="8343" y="572186"/>
                  </a:lnTo>
                  <a:lnTo>
                    <a:pt x="31097" y="605934"/>
                  </a:lnTo>
                  <a:lnTo>
                    <a:pt x="64845" y="628688"/>
                  </a:lnTo>
                  <a:lnTo>
                    <a:pt x="106172" y="637031"/>
                  </a:lnTo>
                  <a:lnTo>
                    <a:pt x="9851644" y="637031"/>
                  </a:lnTo>
                  <a:lnTo>
                    <a:pt x="9892970" y="628688"/>
                  </a:lnTo>
                  <a:lnTo>
                    <a:pt x="9926718" y="605934"/>
                  </a:lnTo>
                  <a:lnTo>
                    <a:pt x="9949472" y="572186"/>
                  </a:lnTo>
                  <a:lnTo>
                    <a:pt x="9957816" y="530859"/>
                  </a:lnTo>
                  <a:lnTo>
                    <a:pt x="9957816" y="106184"/>
                  </a:lnTo>
                  <a:lnTo>
                    <a:pt x="9949472" y="64856"/>
                  </a:lnTo>
                  <a:lnTo>
                    <a:pt x="9926718" y="31103"/>
                  </a:lnTo>
                  <a:lnTo>
                    <a:pt x="9892970" y="8345"/>
                  </a:lnTo>
                  <a:lnTo>
                    <a:pt x="9851644" y="0"/>
                  </a:lnTo>
                  <a:close/>
                </a:path>
              </a:pathLst>
            </a:custGeom>
            <a:solidFill>
              <a:srgbClr val="58E0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95399" y="4956043"/>
              <a:ext cx="9958070" cy="637540"/>
            </a:xfrm>
            <a:custGeom>
              <a:avLst/>
              <a:gdLst/>
              <a:ahLst/>
              <a:cxnLst/>
              <a:rect l="l" t="t" r="r" b="b"/>
              <a:pathLst>
                <a:path w="9958070" h="637539">
                  <a:moveTo>
                    <a:pt x="0" y="106184"/>
                  </a:moveTo>
                  <a:lnTo>
                    <a:pt x="8343" y="64856"/>
                  </a:lnTo>
                  <a:lnTo>
                    <a:pt x="31097" y="31103"/>
                  </a:lnTo>
                  <a:lnTo>
                    <a:pt x="64845" y="8345"/>
                  </a:lnTo>
                  <a:lnTo>
                    <a:pt x="106172" y="0"/>
                  </a:lnTo>
                  <a:lnTo>
                    <a:pt x="9851644" y="0"/>
                  </a:lnTo>
                  <a:lnTo>
                    <a:pt x="9892970" y="8345"/>
                  </a:lnTo>
                  <a:lnTo>
                    <a:pt x="9926718" y="31103"/>
                  </a:lnTo>
                  <a:lnTo>
                    <a:pt x="9949472" y="64856"/>
                  </a:lnTo>
                  <a:lnTo>
                    <a:pt x="9957816" y="106184"/>
                  </a:lnTo>
                  <a:lnTo>
                    <a:pt x="9957816" y="530859"/>
                  </a:lnTo>
                  <a:lnTo>
                    <a:pt x="9949472" y="572186"/>
                  </a:lnTo>
                  <a:lnTo>
                    <a:pt x="9926718" y="605934"/>
                  </a:lnTo>
                  <a:lnTo>
                    <a:pt x="9892970" y="628688"/>
                  </a:lnTo>
                  <a:lnTo>
                    <a:pt x="9851644" y="637031"/>
                  </a:lnTo>
                  <a:lnTo>
                    <a:pt x="106172" y="637031"/>
                  </a:lnTo>
                  <a:lnTo>
                    <a:pt x="64845" y="628688"/>
                  </a:lnTo>
                  <a:lnTo>
                    <a:pt x="31097" y="605934"/>
                  </a:lnTo>
                  <a:lnTo>
                    <a:pt x="8343" y="572186"/>
                  </a:lnTo>
                  <a:lnTo>
                    <a:pt x="0" y="530859"/>
                  </a:lnTo>
                  <a:lnTo>
                    <a:pt x="0" y="10618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1289303" y="5684515"/>
            <a:ext cx="9970135" cy="649605"/>
            <a:chOff x="1289303" y="5684515"/>
            <a:chExt cx="9970135" cy="649605"/>
          </a:xfrm>
        </p:grpSpPr>
        <p:sp>
          <p:nvSpPr>
            <p:cNvPr id="22" name="object 22"/>
            <p:cNvSpPr/>
            <p:nvPr/>
          </p:nvSpPr>
          <p:spPr>
            <a:xfrm>
              <a:off x="1295399" y="5690611"/>
              <a:ext cx="9958070" cy="637540"/>
            </a:xfrm>
            <a:custGeom>
              <a:avLst/>
              <a:gdLst/>
              <a:ahLst/>
              <a:cxnLst/>
              <a:rect l="l" t="t" r="r" b="b"/>
              <a:pathLst>
                <a:path w="9958070" h="637539">
                  <a:moveTo>
                    <a:pt x="9851644" y="0"/>
                  </a:moveTo>
                  <a:lnTo>
                    <a:pt x="106172" y="0"/>
                  </a:lnTo>
                  <a:lnTo>
                    <a:pt x="64845" y="8345"/>
                  </a:lnTo>
                  <a:lnTo>
                    <a:pt x="31097" y="31103"/>
                  </a:lnTo>
                  <a:lnTo>
                    <a:pt x="8343" y="64856"/>
                  </a:lnTo>
                  <a:lnTo>
                    <a:pt x="0" y="106184"/>
                  </a:lnTo>
                  <a:lnTo>
                    <a:pt x="0" y="530859"/>
                  </a:lnTo>
                  <a:lnTo>
                    <a:pt x="8343" y="572186"/>
                  </a:lnTo>
                  <a:lnTo>
                    <a:pt x="31097" y="605934"/>
                  </a:lnTo>
                  <a:lnTo>
                    <a:pt x="64845" y="628688"/>
                  </a:lnTo>
                  <a:lnTo>
                    <a:pt x="106172" y="637031"/>
                  </a:lnTo>
                  <a:lnTo>
                    <a:pt x="9851644" y="637031"/>
                  </a:lnTo>
                  <a:lnTo>
                    <a:pt x="9892970" y="628688"/>
                  </a:lnTo>
                  <a:lnTo>
                    <a:pt x="9926718" y="605934"/>
                  </a:lnTo>
                  <a:lnTo>
                    <a:pt x="9949472" y="572186"/>
                  </a:lnTo>
                  <a:lnTo>
                    <a:pt x="9957816" y="530859"/>
                  </a:lnTo>
                  <a:lnTo>
                    <a:pt x="9957816" y="106184"/>
                  </a:lnTo>
                  <a:lnTo>
                    <a:pt x="9949472" y="64856"/>
                  </a:lnTo>
                  <a:lnTo>
                    <a:pt x="9926718" y="31103"/>
                  </a:lnTo>
                  <a:lnTo>
                    <a:pt x="9892970" y="8345"/>
                  </a:lnTo>
                  <a:lnTo>
                    <a:pt x="9851644" y="0"/>
                  </a:lnTo>
                  <a:close/>
                </a:path>
              </a:pathLst>
            </a:custGeom>
            <a:solidFill>
              <a:srgbClr val="50B4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95399" y="5690611"/>
              <a:ext cx="9958070" cy="637540"/>
            </a:xfrm>
            <a:custGeom>
              <a:avLst/>
              <a:gdLst/>
              <a:ahLst/>
              <a:cxnLst/>
              <a:rect l="l" t="t" r="r" b="b"/>
              <a:pathLst>
                <a:path w="9958070" h="637539">
                  <a:moveTo>
                    <a:pt x="0" y="106184"/>
                  </a:moveTo>
                  <a:lnTo>
                    <a:pt x="8343" y="64856"/>
                  </a:lnTo>
                  <a:lnTo>
                    <a:pt x="31097" y="31103"/>
                  </a:lnTo>
                  <a:lnTo>
                    <a:pt x="64845" y="8345"/>
                  </a:lnTo>
                  <a:lnTo>
                    <a:pt x="106172" y="0"/>
                  </a:lnTo>
                  <a:lnTo>
                    <a:pt x="9851644" y="0"/>
                  </a:lnTo>
                  <a:lnTo>
                    <a:pt x="9892970" y="8345"/>
                  </a:lnTo>
                  <a:lnTo>
                    <a:pt x="9926718" y="31103"/>
                  </a:lnTo>
                  <a:lnTo>
                    <a:pt x="9949472" y="64856"/>
                  </a:lnTo>
                  <a:lnTo>
                    <a:pt x="9957816" y="106184"/>
                  </a:lnTo>
                  <a:lnTo>
                    <a:pt x="9957816" y="530859"/>
                  </a:lnTo>
                  <a:lnTo>
                    <a:pt x="9949472" y="572186"/>
                  </a:lnTo>
                  <a:lnTo>
                    <a:pt x="9926718" y="605934"/>
                  </a:lnTo>
                  <a:lnTo>
                    <a:pt x="9892970" y="628688"/>
                  </a:lnTo>
                  <a:lnTo>
                    <a:pt x="9851644" y="637031"/>
                  </a:lnTo>
                  <a:lnTo>
                    <a:pt x="106172" y="637031"/>
                  </a:lnTo>
                  <a:lnTo>
                    <a:pt x="64845" y="628688"/>
                  </a:lnTo>
                  <a:lnTo>
                    <a:pt x="31097" y="605934"/>
                  </a:lnTo>
                  <a:lnTo>
                    <a:pt x="8343" y="572186"/>
                  </a:lnTo>
                  <a:lnTo>
                    <a:pt x="0" y="530859"/>
                  </a:lnTo>
                  <a:lnTo>
                    <a:pt x="0" y="10618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389970" y="1406458"/>
            <a:ext cx="9692005" cy="4737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Book Antiqua"/>
                <a:cs typeface="Book Antiqua"/>
              </a:rPr>
              <a:t>Supports convention </a:t>
            </a:r>
            <a:r>
              <a:rPr dirty="0" sz="2000">
                <a:latin typeface="Book Antiqua"/>
                <a:cs typeface="Book Antiqua"/>
              </a:rPr>
              <a:t>based CRUD</a:t>
            </a:r>
            <a:r>
              <a:rPr dirty="0" sz="2000" spc="-35">
                <a:latin typeface="Book Antiqua"/>
                <a:cs typeface="Book Antiqua"/>
              </a:rPr>
              <a:t> </a:t>
            </a:r>
            <a:r>
              <a:rPr dirty="0" sz="2000" spc="-5">
                <a:latin typeface="Book Antiqua"/>
                <a:cs typeface="Book Antiqua"/>
              </a:rPr>
              <a:t>Actions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Book Antiqua"/>
                <a:cs typeface="Book Antiqua"/>
              </a:rPr>
              <a:t>Includes </a:t>
            </a:r>
            <a:r>
              <a:rPr dirty="0" sz="2000">
                <a:latin typeface="Book Antiqua"/>
                <a:cs typeface="Book Antiqua"/>
              </a:rPr>
              <a:t>accept header and </a:t>
            </a:r>
            <a:r>
              <a:rPr dirty="0" sz="2000" spc="-5">
                <a:latin typeface="Book Antiqua"/>
                <a:cs typeface="Book Antiqua"/>
              </a:rPr>
              <a:t>HTTP status code to</a:t>
            </a:r>
            <a:r>
              <a:rPr dirty="0" sz="2000" spc="-75">
                <a:latin typeface="Book Antiqua"/>
                <a:cs typeface="Book Antiqua"/>
              </a:rPr>
              <a:t> </a:t>
            </a:r>
            <a:r>
              <a:rPr dirty="0" sz="2000">
                <a:latin typeface="Book Antiqua"/>
                <a:cs typeface="Book Antiqua"/>
              </a:rPr>
              <a:t>responses</a:t>
            </a:r>
            <a:endParaRPr sz="2000">
              <a:latin typeface="Book Antiqua"/>
              <a:cs typeface="Book Antiqua"/>
            </a:endParaRPr>
          </a:p>
          <a:p>
            <a:pPr marL="12700" marR="5080">
              <a:lnSpc>
                <a:spcPct val="240899"/>
              </a:lnSpc>
            </a:pPr>
            <a:r>
              <a:rPr dirty="0" sz="2000" spc="-5">
                <a:latin typeface="Book Antiqua"/>
                <a:cs typeface="Book Antiqua"/>
              </a:rPr>
              <a:t>Does formatting of </a:t>
            </a:r>
            <a:r>
              <a:rPr dirty="0" sz="2000">
                <a:latin typeface="Book Antiqua"/>
                <a:cs typeface="Book Antiqua"/>
              </a:rPr>
              <a:t>responses </a:t>
            </a:r>
            <a:r>
              <a:rPr dirty="0" sz="2000" spc="-5">
                <a:latin typeface="Book Antiqua"/>
                <a:cs typeface="Book Antiqua"/>
              </a:rPr>
              <a:t>into </a:t>
            </a:r>
            <a:r>
              <a:rPr dirty="0" sz="2000">
                <a:latin typeface="Book Antiqua"/>
                <a:cs typeface="Book Antiqua"/>
              </a:rPr>
              <a:t>JSON, XML, </a:t>
            </a:r>
            <a:r>
              <a:rPr dirty="0" sz="2000" spc="-5">
                <a:latin typeface="Book Antiqua"/>
                <a:cs typeface="Book Antiqua"/>
              </a:rPr>
              <a:t>or </a:t>
            </a:r>
            <a:r>
              <a:rPr dirty="0" sz="2000">
                <a:latin typeface="Book Antiqua"/>
                <a:cs typeface="Book Antiqua"/>
              </a:rPr>
              <a:t>any format </a:t>
            </a:r>
            <a:r>
              <a:rPr dirty="0" sz="2000" spc="-5">
                <a:latin typeface="Book Antiqua"/>
                <a:cs typeface="Book Antiqua"/>
              </a:rPr>
              <a:t>by </a:t>
            </a:r>
            <a:r>
              <a:rPr dirty="0" sz="2000">
                <a:latin typeface="Book Antiqua"/>
                <a:cs typeface="Book Antiqua"/>
              </a:rPr>
              <a:t>MediaTypeFormatter  </a:t>
            </a:r>
            <a:r>
              <a:rPr dirty="0" sz="2000" spc="-5">
                <a:latin typeface="Book Antiqua"/>
                <a:cs typeface="Book Antiqua"/>
              </a:rPr>
              <a:t>Accepts </a:t>
            </a:r>
            <a:r>
              <a:rPr dirty="0" sz="2000">
                <a:latin typeface="Book Antiqua"/>
                <a:cs typeface="Book Antiqua"/>
              </a:rPr>
              <a:t>and generates </a:t>
            </a:r>
            <a:r>
              <a:rPr dirty="0" sz="2000" spc="-5">
                <a:latin typeface="Book Antiqua"/>
                <a:cs typeface="Book Antiqua"/>
              </a:rPr>
              <a:t>content, </a:t>
            </a:r>
            <a:r>
              <a:rPr dirty="0" sz="2000">
                <a:latin typeface="Book Antiqua"/>
                <a:cs typeface="Book Antiqua"/>
              </a:rPr>
              <a:t>such as images and PDF</a:t>
            </a:r>
            <a:r>
              <a:rPr dirty="0" sz="2000" spc="-105">
                <a:latin typeface="Book Antiqua"/>
                <a:cs typeface="Book Antiqua"/>
              </a:rPr>
              <a:t> </a:t>
            </a:r>
            <a:r>
              <a:rPr dirty="0" sz="2000">
                <a:latin typeface="Book Antiqua"/>
                <a:cs typeface="Book Antiqua"/>
              </a:rPr>
              <a:t>files</a:t>
            </a:r>
            <a:endParaRPr sz="2000">
              <a:latin typeface="Book Antiqua"/>
              <a:cs typeface="Book Antiqua"/>
            </a:endParaRPr>
          </a:p>
          <a:p>
            <a:pPr marL="12700" marR="3791585">
              <a:lnSpc>
                <a:spcPct val="240899"/>
              </a:lnSpc>
            </a:pPr>
            <a:r>
              <a:rPr dirty="0" sz="2000" spc="-5">
                <a:latin typeface="Book Antiqua"/>
                <a:cs typeface="Book Antiqua"/>
              </a:rPr>
              <a:t>Supports Open Data Protocol </a:t>
            </a:r>
            <a:r>
              <a:rPr dirty="0" sz="2000">
                <a:latin typeface="Book Antiqua"/>
                <a:cs typeface="Book Antiqua"/>
              </a:rPr>
              <a:t>(OData) automatically  </a:t>
            </a:r>
            <a:r>
              <a:rPr dirty="0" sz="2000" spc="-5">
                <a:latin typeface="Book Antiqua"/>
                <a:cs typeface="Book Antiqua"/>
              </a:rPr>
              <a:t>Hosts within </a:t>
            </a:r>
            <a:r>
              <a:rPr dirty="0" sz="2000">
                <a:latin typeface="Book Antiqua"/>
                <a:cs typeface="Book Antiqua"/>
              </a:rPr>
              <a:t>application </a:t>
            </a:r>
            <a:r>
              <a:rPr dirty="0" sz="2000" spc="-5">
                <a:latin typeface="Book Antiqua"/>
                <a:cs typeface="Book Antiqua"/>
              </a:rPr>
              <a:t>or on</a:t>
            </a:r>
            <a:r>
              <a:rPr dirty="0" sz="2000" spc="-45">
                <a:latin typeface="Book Antiqua"/>
                <a:cs typeface="Book Antiqua"/>
              </a:rPr>
              <a:t> </a:t>
            </a:r>
            <a:r>
              <a:rPr dirty="0" sz="2000" spc="-5">
                <a:latin typeface="Book Antiqua"/>
                <a:cs typeface="Book Antiqua"/>
              </a:rPr>
              <a:t>IIS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Book Antiqua"/>
                <a:cs typeface="Book Antiqua"/>
              </a:rPr>
              <a:t>Simple </a:t>
            </a:r>
            <a:r>
              <a:rPr dirty="0" sz="2000">
                <a:latin typeface="Book Antiqua"/>
                <a:cs typeface="Book Antiqua"/>
              </a:rPr>
              <a:t>and robust using </a:t>
            </a:r>
            <a:r>
              <a:rPr dirty="0" sz="2000" spc="-5">
                <a:latin typeface="Book Antiqua"/>
                <a:cs typeface="Book Antiqua"/>
              </a:rPr>
              <a:t>routing, controllers, action </a:t>
            </a:r>
            <a:r>
              <a:rPr dirty="0" sz="2000">
                <a:latin typeface="Book Antiqua"/>
                <a:cs typeface="Book Antiqua"/>
              </a:rPr>
              <a:t>results, and</a:t>
            </a:r>
            <a:r>
              <a:rPr dirty="0" sz="2000" spc="-110">
                <a:latin typeface="Book Antiqua"/>
                <a:cs typeface="Book Antiqua"/>
              </a:rPr>
              <a:t> </a:t>
            </a:r>
            <a:r>
              <a:rPr dirty="0" sz="2000" spc="-5">
                <a:latin typeface="Book Antiqua"/>
                <a:cs typeface="Book Antiqua"/>
              </a:rPr>
              <a:t>filter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25" name="object 25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626" y="1612138"/>
            <a:ext cx="1352550" cy="1050925"/>
            <a:chOff x="182626" y="1612138"/>
            <a:chExt cx="1352550" cy="1050925"/>
          </a:xfrm>
        </p:grpSpPr>
        <p:sp>
          <p:nvSpPr>
            <p:cNvPr id="3" name="object 3"/>
            <p:cNvSpPr/>
            <p:nvPr/>
          </p:nvSpPr>
          <p:spPr>
            <a:xfrm>
              <a:off x="188976" y="1618488"/>
              <a:ext cx="1339850" cy="1038225"/>
            </a:xfrm>
            <a:custGeom>
              <a:avLst/>
              <a:gdLst/>
              <a:ahLst/>
              <a:cxnLst/>
              <a:rect l="l" t="t" r="r" b="b"/>
              <a:pathLst>
                <a:path w="1339850" h="1038225">
                  <a:moveTo>
                    <a:pt x="669798" y="0"/>
                  </a:moveTo>
                  <a:lnTo>
                    <a:pt x="596817" y="1015"/>
                  </a:lnTo>
                  <a:lnTo>
                    <a:pt x="526112" y="3989"/>
                  </a:lnTo>
                  <a:lnTo>
                    <a:pt x="458092" y="8818"/>
                  </a:lnTo>
                  <a:lnTo>
                    <a:pt x="393165" y="15395"/>
                  </a:lnTo>
                  <a:lnTo>
                    <a:pt x="331740" y="23616"/>
                  </a:lnTo>
                  <a:lnTo>
                    <a:pt x="274226" y="33374"/>
                  </a:lnTo>
                  <a:lnTo>
                    <a:pt x="221031" y="44564"/>
                  </a:lnTo>
                  <a:lnTo>
                    <a:pt x="172564" y="57080"/>
                  </a:lnTo>
                  <a:lnTo>
                    <a:pt x="129233" y="70818"/>
                  </a:lnTo>
                  <a:lnTo>
                    <a:pt x="91448" y="85671"/>
                  </a:lnTo>
                  <a:lnTo>
                    <a:pt x="34147" y="118301"/>
                  </a:lnTo>
                  <a:lnTo>
                    <a:pt x="3930" y="154126"/>
                  </a:lnTo>
                  <a:lnTo>
                    <a:pt x="0" y="172974"/>
                  </a:lnTo>
                  <a:lnTo>
                    <a:pt x="0" y="864869"/>
                  </a:lnTo>
                  <a:lnTo>
                    <a:pt x="15449" y="901976"/>
                  </a:lnTo>
                  <a:lnTo>
                    <a:pt x="59616" y="936309"/>
                  </a:lnTo>
                  <a:lnTo>
                    <a:pt x="129233" y="967025"/>
                  </a:lnTo>
                  <a:lnTo>
                    <a:pt x="172564" y="980763"/>
                  </a:lnTo>
                  <a:lnTo>
                    <a:pt x="221031" y="993279"/>
                  </a:lnTo>
                  <a:lnTo>
                    <a:pt x="274226" y="1004469"/>
                  </a:lnTo>
                  <a:lnTo>
                    <a:pt x="331740" y="1014227"/>
                  </a:lnTo>
                  <a:lnTo>
                    <a:pt x="393165" y="1022448"/>
                  </a:lnTo>
                  <a:lnTo>
                    <a:pt x="458092" y="1029025"/>
                  </a:lnTo>
                  <a:lnTo>
                    <a:pt x="526112" y="1033854"/>
                  </a:lnTo>
                  <a:lnTo>
                    <a:pt x="596817" y="1036828"/>
                  </a:lnTo>
                  <a:lnTo>
                    <a:pt x="669798" y="1037844"/>
                  </a:lnTo>
                  <a:lnTo>
                    <a:pt x="742778" y="1036828"/>
                  </a:lnTo>
                  <a:lnTo>
                    <a:pt x="813483" y="1033854"/>
                  </a:lnTo>
                  <a:lnTo>
                    <a:pt x="881503" y="1029025"/>
                  </a:lnTo>
                  <a:lnTo>
                    <a:pt x="946430" y="1022448"/>
                  </a:lnTo>
                  <a:lnTo>
                    <a:pt x="1007855" y="1014227"/>
                  </a:lnTo>
                  <a:lnTo>
                    <a:pt x="1065369" y="1004469"/>
                  </a:lnTo>
                  <a:lnTo>
                    <a:pt x="1118564" y="993279"/>
                  </a:lnTo>
                  <a:lnTo>
                    <a:pt x="1167031" y="980763"/>
                  </a:lnTo>
                  <a:lnTo>
                    <a:pt x="1210362" y="967025"/>
                  </a:lnTo>
                  <a:lnTo>
                    <a:pt x="1248147" y="952172"/>
                  </a:lnTo>
                  <a:lnTo>
                    <a:pt x="1305448" y="919542"/>
                  </a:lnTo>
                  <a:lnTo>
                    <a:pt x="1335665" y="883717"/>
                  </a:lnTo>
                  <a:lnTo>
                    <a:pt x="1339596" y="864869"/>
                  </a:lnTo>
                  <a:lnTo>
                    <a:pt x="1339596" y="172974"/>
                  </a:lnTo>
                  <a:lnTo>
                    <a:pt x="1324146" y="135867"/>
                  </a:lnTo>
                  <a:lnTo>
                    <a:pt x="1279979" y="101534"/>
                  </a:lnTo>
                  <a:lnTo>
                    <a:pt x="1210362" y="70818"/>
                  </a:lnTo>
                  <a:lnTo>
                    <a:pt x="1167031" y="57080"/>
                  </a:lnTo>
                  <a:lnTo>
                    <a:pt x="1118564" y="44564"/>
                  </a:lnTo>
                  <a:lnTo>
                    <a:pt x="1065369" y="33374"/>
                  </a:lnTo>
                  <a:lnTo>
                    <a:pt x="1007855" y="23616"/>
                  </a:lnTo>
                  <a:lnTo>
                    <a:pt x="946430" y="15395"/>
                  </a:lnTo>
                  <a:lnTo>
                    <a:pt x="881503" y="8818"/>
                  </a:lnTo>
                  <a:lnTo>
                    <a:pt x="813483" y="3989"/>
                  </a:lnTo>
                  <a:lnTo>
                    <a:pt x="742778" y="1015"/>
                  </a:lnTo>
                  <a:lnTo>
                    <a:pt x="669798" y="0"/>
                  </a:lnTo>
                  <a:close/>
                </a:path>
              </a:pathLst>
            </a:custGeom>
            <a:solidFill>
              <a:srgbClr val="1EB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8976" y="1791462"/>
              <a:ext cx="1339850" cy="173355"/>
            </a:xfrm>
            <a:custGeom>
              <a:avLst/>
              <a:gdLst/>
              <a:ahLst/>
              <a:cxnLst/>
              <a:rect l="l" t="t" r="r" b="b"/>
              <a:pathLst>
                <a:path w="1339850" h="173355">
                  <a:moveTo>
                    <a:pt x="1339596" y="0"/>
                  </a:moveTo>
                  <a:lnTo>
                    <a:pt x="1324146" y="37106"/>
                  </a:lnTo>
                  <a:lnTo>
                    <a:pt x="1279979" y="71439"/>
                  </a:lnTo>
                  <a:lnTo>
                    <a:pt x="1210362" y="102155"/>
                  </a:lnTo>
                  <a:lnTo>
                    <a:pt x="1167031" y="115893"/>
                  </a:lnTo>
                  <a:lnTo>
                    <a:pt x="1118564" y="128409"/>
                  </a:lnTo>
                  <a:lnTo>
                    <a:pt x="1065369" y="139599"/>
                  </a:lnTo>
                  <a:lnTo>
                    <a:pt x="1007855" y="149357"/>
                  </a:lnTo>
                  <a:lnTo>
                    <a:pt x="946430" y="157578"/>
                  </a:lnTo>
                  <a:lnTo>
                    <a:pt x="881503" y="164155"/>
                  </a:lnTo>
                  <a:lnTo>
                    <a:pt x="813483" y="168984"/>
                  </a:lnTo>
                  <a:lnTo>
                    <a:pt x="742778" y="171958"/>
                  </a:lnTo>
                  <a:lnTo>
                    <a:pt x="669798" y="172974"/>
                  </a:lnTo>
                  <a:lnTo>
                    <a:pt x="596817" y="171958"/>
                  </a:lnTo>
                  <a:lnTo>
                    <a:pt x="526112" y="168984"/>
                  </a:lnTo>
                  <a:lnTo>
                    <a:pt x="458092" y="164155"/>
                  </a:lnTo>
                  <a:lnTo>
                    <a:pt x="393165" y="157578"/>
                  </a:lnTo>
                  <a:lnTo>
                    <a:pt x="331740" y="149357"/>
                  </a:lnTo>
                  <a:lnTo>
                    <a:pt x="274226" y="139599"/>
                  </a:lnTo>
                  <a:lnTo>
                    <a:pt x="221031" y="128409"/>
                  </a:lnTo>
                  <a:lnTo>
                    <a:pt x="172564" y="115893"/>
                  </a:lnTo>
                  <a:lnTo>
                    <a:pt x="129233" y="102155"/>
                  </a:lnTo>
                  <a:lnTo>
                    <a:pt x="91448" y="87302"/>
                  </a:lnTo>
                  <a:lnTo>
                    <a:pt x="34147" y="54672"/>
                  </a:lnTo>
                  <a:lnTo>
                    <a:pt x="3930" y="18847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1385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8976" y="1618488"/>
              <a:ext cx="1339850" cy="1038225"/>
            </a:xfrm>
            <a:custGeom>
              <a:avLst/>
              <a:gdLst/>
              <a:ahLst/>
              <a:cxnLst/>
              <a:rect l="l" t="t" r="r" b="b"/>
              <a:pathLst>
                <a:path w="1339850" h="1038225">
                  <a:moveTo>
                    <a:pt x="0" y="172974"/>
                  </a:moveTo>
                  <a:lnTo>
                    <a:pt x="15449" y="135867"/>
                  </a:lnTo>
                  <a:lnTo>
                    <a:pt x="59616" y="101534"/>
                  </a:lnTo>
                  <a:lnTo>
                    <a:pt x="129233" y="70818"/>
                  </a:lnTo>
                  <a:lnTo>
                    <a:pt x="172564" y="57080"/>
                  </a:lnTo>
                  <a:lnTo>
                    <a:pt x="221031" y="44564"/>
                  </a:lnTo>
                  <a:lnTo>
                    <a:pt x="274226" y="33374"/>
                  </a:lnTo>
                  <a:lnTo>
                    <a:pt x="331740" y="23616"/>
                  </a:lnTo>
                  <a:lnTo>
                    <a:pt x="393165" y="15395"/>
                  </a:lnTo>
                  <a:lnTo>
                    <a:pt x="458092" y="8818"/>
                  </a:lnTo>
                  <a:lnTo>
                    <a:pt x="526112" y="3989"/>
                  </a:lnTo>
                  <a:lnTo>
                    <a:pt x="596817" y="1015"/>
                  </a:lnTo>
                  <a:lnTo>
                    <a:pt x="669798" y="0"/>
                  </a:lnTo>
                  <a:lnTo>
                    <a:pt x="742778" y="1015"/>
                  </a:lnTo>
                  <a:lnTo>
                    <a:pt x="813483" y="3989"/>
                  </a:lnTo>
                  <a:lnTo>
                    <a:pt x="881503" y="8818"/>
                  </a:lnTo>
                  <a:lnTo>
                    <a:pt x="946430" y="15395"/>
                  </a:lnTo>
                  <a:lnTo>
                    <a:pt x="1007855" y="23616"/>
                  </a:lnTo>
                  <a:lnTo>
                    <a:pt x="1065369" y="33374"/>
                  </a:lnTo>
                  <a:lnTo>
                    <a:pt x="1118564" y="44564"/>
                  </a:lnTo>
                  <a:lnTo>
                    <a:pt x="1167031" y="57080"/>
                  </a:lnTo>
                  <a:lnTo>
                    <a:pt x="1210362" y="70818"/>
                  </a:lnTo>
                  <a:lnTo>
                    <a:pt x="1248147" y="85671"/>
                  </a:lnTo>
                  <a:lnTo>
                    <a:pt x="1305448" y="118301"/>
                  </a:lnTo>
                  <a:lnTo>
                    <a:pt x="1335665" y="154126"/>
                  </a:lnTo>
                  <a:lnTo>
                    <a:pt x="1339596" y="172974"/>
                  </a:lnTo>
                  <a:lnTo>
                    <a:pt x="1339596" y="864869"/>
                  </a:lnTo>
                  <a:lnTo>
                    <a:pt x="1324146" y="901976"/>
                  </a:lnTo>
                  <a:lnTo>
                    <a:pt x="1279979" y="936309"/>
                  </a:lnTo>
                  <a:lnTo>
                    <a:pt x="1210362" y="967025"/>
                  </a:lnTo>
                  <a:lnTo>
                    <a:pt x="1167031" y="980763"/>
                  </a:lnTo>
                  <a:lnTo>
                    <a:pt x="1118564" y="993279"/>
                  </a:lnTo>
                  <a:lnTo>
                    <a:pt x="1065369" y="1004469"/>
                  </a:lnTo>
                  <a:lnTo>
                    <a:pt x="1007855" y="1014227"/>
                  </a:lnTo>
                  <a:lnTo>
                    <a:pt x="946430" y="1022448"/>
                  </a:lnTo>
                  <a:lnTo>
                    <a:pt x="881503" y="1029025"/>
                  </a:lnTo>
                  <a:lnTo>
                    <a:pt x="813483" y="1033854"/>
                  </a:lnTo>
                  <a:lnTo>
                    <a:pt x="742778" y="1036828"/>
                  </a:lnTo>
                  <a:lnTo>
                    <a:pt x="669798" y="1037844"/>
                  </a:lnTo>
                  <a:lnTo>
                    <a:pt x="596817" y="1036828"/>
                  </a:lnTo>
                  <a:lnTo>
                    <a:pt x="526112" y="1033854"/>
                  </a:lnTo>
                  <a:lnTo>
                    <a:pt x="458092" y="1029025"/>
                  </a:lnTo>
                  <a:lnTo>
                    <a:pt x="393165" y="1022448"/>
                  </a:lnTo>
                  <a:lnTo>
                    <a:pt x="331740" y="1014227"/>
                  </a:lnTo>
                  <a:lnTo>
                    <a:pt x="274226" y="1004469"/>
                  </a:lnTo>
                  <a:lnTo>
                    <a:pt x="221031" y="993279"/>
                  </a:lnTo>
                  <a:lnTo>
                    <a:pt x="172564" y="980763"/>
                  </a:lnTo>
                  <a:lnTo>
                    <a:pt x="129233" y="967025"/>
                  </a:lnTo>
                  <a:lnTo>
                    <a:pt x="91448" y="952172"/>
                  </a:lnTo>
                  <a:lnTo>
                    <a:pt x="34147" y="919542"/>
                  </a:lnTo>
                  <a:lnTo>
                    <a:pt x="3930" y="883717"/>
                  </a:lnTo>
                  <a:lnTo>
                    <a:pt x="0" y="864869"/>
                  </a:lnTo>
                  <a:lnTo>
                    <a:pt x="0" y="172974"/>
                  </a:lnTo>
                  <a:close/>
                </a:path>
              </a:pathLst>
            </a:custGeom>
            <a:ln w="12191">
              <a:solidFill>
                <a:srgbClr val="1385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80931" y="2057356"/>
            <a:ext cx="9537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Database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19955" y="4056888"/>
            <a:ext cx="1057655" cy="1057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528566" y="1267968"/>
            <a:ext cx="3854450" cy="4947285"/>
            <a:chOff x="1528566" y="1267968"/>
            <a:chExt cx="3854450" cy="4947285"/>
          </a:xfrm>
        </p:grpSpPr>
        <p:sp>
          <p:nvSpPr>
            <p:cNvPr id="9" name="object 9"/>
            <p:cNvSpPr/>
            <p:nvPr/>
          </p:nvSpPr>
          <p:spPr>
            <a:xfrm>
              <a:off x="1591229" y="1970172"/>
              <a:ext cx="2026285" cy="333375"/>
            </a:xfrm>
            <a:custGeom>
              <a:avLst/>
              <a:gdLst/>
              <a:ahLst/>
              <a:cxnLst/>
              <a:rect l="l" t="t" r="r" b="b"/>
              <a:pathLst>
                <a:path w="2026285" h="333375">
                  <a:moveTo>
                    <a:pt x="0" y="0"/>
                  </a:moveTo>
                  <a:lnTo>
                    <a:pt x="2026170" y="333336"/>
                  </a:lnTo>
                </a:path>
              </a:pathLst>
            </a:custGeom>
            <a:ln w="12700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28559" y="1934641"/>
              <a:ext cx="2152015" cy="404495"/>
            </a:xfrm>
            <a:custGeom>
              <a:avLst/>
              <a:gdLst/>
              <a:ahLst/>
              <a:cxnLst/>
              <a:rect l="l" t="t" r="r" b="b"/>
              <a:pathLst>
                <a:path w="2152015" h="404494">
                  <a:moveTo>
                    <a:pt x="81381" y="0"/>
                  </a:moveTo>
                  <a:lnTo>
                    <a:pt x="0" y="25222"/>
                  </a:lnTo>
                  <a:lnTo>
                    <a:pt x="69011" y="75184"/>
                  </a:lnTo>
                  <a:lnTo>
                    <a:pt x="81381" y="0"/>
                  </a:lnTo>
                  <a:close/>
                </a:path>
                <a:path w="2152015" h="404494">
                  <a:moveTo>
                    <a:pt x="2151494" y="379183"/>
                  </a:moveTo>
                  <a:lnTo>
                    <a:pt x="2082495" y="329222"/>
                  </a:lnTo>
                  <a:lnTo>
                    <a:pt x="2070125" y="404406"/>
                  </a:lnTo>
                  <a:lnTo>
                    <a:pt x="2151494" y="379183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54424" y="1267968"/>
              <a:ext cx="1228343" cy="14432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54424" y="2708147"/>
              <a:ext cx="1188719" cy="12862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20539" y="5314188"/>
              <a:ext cx="896111" cy="9006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680459" y="2083307"/>
            <a:ext cx="868680" cy="460375"/>
          </a:xfrm>
          <a:prstGeom prst="rect">
            <a:avLst/>
          </a:prstGeom>
          <a:solidFill>
            <a:srgbClr val="CDF5F7"/>
          </a:solidFill>
          <a:ln w="9144">
            <a:solidFill>
              <a:srgbClr val="FFFFFF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 marR="187325">
              <a:lnSpc>
                <a:spcPct val="100000"/>
              </a:lnSpc>
              <a:spcBef>
                <a:spcPts val="270"/>
              </a:spcBef>
            </a:pPr>
            <a:r>
              <a:rPr dirty="0" sz="1200" spc="-5">
                <a:solidFill>
                  <a:srgbClr val="585858"/>
                </a:solidFill>
                <a:latin typeface="Book Antiqua"/>
                <a:cs typeface="Book Antiqua"/>
              </a:rPr>
              <a:t>Busin</a:t>
            </a:r>
            <a:r>
              <a:rPr dirty="0" sz="1200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1200" spc="-5">
                <a:solidFill>
                  <a:srgbClr val="585858"/>
                </a:solidFill>
                <a:latin typeface="Book Antiqua"/>
                <a:cs typeface="Book Antiqua"/>
              </a:rPr>
              <a:t>ss  Logic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24071" y="3582923"/>
            <a:ext cx="867410" cy="462280"/>
          </a:xfrm>
          <a:prstGeom prst="rect">
            <a:avLst/>
          </a:prstGeom>
          <a:solidFill>
            <a:srgbClr val="CDF5F7"/>
          </a:solidFill>
          <a:ln w="9144">
            <a:solidFill>
              <a:srgbClr val="FFFFFF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 marR="186055">
              <a:lnSpc>
                <a:spcPct val="100000"/>
              </a:lnSpc>
              <a:spcBef>
                <a:spcPts val="270"/>
              </a:spcBef>
            </a:pPr>
            <a:r>
              <a:rPr dirty="0" sz="1200" spc="-5">
                <a:solidFill>
                  <a:srgbClr val="585858"/>
                </a:solidFill>
                <a:latin typeface="Book Antiqua"/>
                <a:cs typeface="Book Antiqua"/>
              </a:rPr>
              <a:t>Busin</a:t>
            </a:r>
            <a:r>
              <a:rPr dirty="0" sz="1200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1200" spc="-5">
                <a:solidFill>
                  <a:srgbClr val="585858"/>
                </a:solidFill>
                <a:latin typeface="Book Antiqua"/>
                <a:cs typeface="Book Antiqua"/>
              </a:rPr>
              <a:t>ss  Logic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5679" y="4841747"/>
            <a:ext cx="867410" cy="462280"/>
          </a:xfrm>
          <a:prstGeom prst="rect">
            <a:avLst/>
          </a:prstGeom>
          <a:solidFill>
            <a:srgbClr val="CDF5F7"/>
          </a:solidFill>
          <a:ln w="9144">
            <a:solidFill>
              <a:srgbClr val="FFFFFF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 marR="186055">
              <a:lnSpc>
                <a:spcPct val="100000"/>
              </a:lnSpc>
              <a:spcBef>
                <a:spcPts val="270"/>
              </a:spcBef>
            </a:pPr>
            <a:r>
              <a:rPr dirty="0" sz="1200" spc="-5">
                <a:solidFill>
                  <a:srgbClr val="585858"/>
                </a:solidFill>
                <a:latin typeface="Book Antiqua"/>
                <a:cs typeface="Book Antiqua"/>
              </a:rPr>
              <a:t>Busin</a:t>
            </a:r>
            <a:r>
              <a:rPr dirty="0" sz="1200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1200" spc="-5">
                <a:solidFill>
                  <a:srgbClr val="585858"/>
                </a:solidFill>
                <a:latin typeface="Book Antiqua"/>
                <a:cs typeface="Book Antiqua"/>
              </a:rPr>
              <a:t>ss  Logic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24071" y="5704332"/>
            <a:ext cx="867410" cy="460375"/>
          </a:xfrm>
          <a:prstGeom prst="rect">
            <a:avLst/>
          </a:prstGeom>
          <a:solidFill>
            <a:srgbClr val="CDF5F7"/>
          </a:solidFill>
          <a:ln w="9144">
            <a:solidFill>
              <a:srgbClr val="FFFFFF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 marR="186055">
              <a:lnSpc>
                <a:spcPct val="100000"/>
              </a:lnSpc>
              <a:spcBef>
                <a:spcPts val="270"/>
              </a:spcBef>
            </a:pPr>
            <a:r>
              <a:rPr dirty="0" sz="1200" spc="-5">
                <a:solidFill>
                  <a:srgbClr val="585858"/>
                </a:solidFill>
                <a:latin typeface="Book Antiqua"/>
                <a:cs typeface="Book Antiqua"/>
              </a:rPr>
              <a:t>Busin</a:t>
            </a:r>
            <a:r>
              <a:rPr dirty="0" sz="1200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1200" spc="-5">
                <a:solidFill>
                  <a:srgbClr val="585858"/>
                </a:solidFill>
                <a:latin typeface="Book Antiqua"/>
                <a:cs typeface="Book Antiqua"/>
              </a:rPr>
              <a:t>ss  Logic</a:t>
            </a:r>
            <a:endParaRPr sz="1200">
              <a:latin typeface="Book Antiqua"/>
              <a:cs typeface="Book Antiqu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7723" y="1203960"/>
            <a:ext cx="5565775" cy="5096510"/>
            <a:chOff x="77723" y="1203960"/>
            <a:chExt cx="5565775" cy="5096510"/>
          </a:xfrm>
        </p:grpSpPr>
        <p:sp>
          <p:nvSpPr>
            <p:cNvPr id="19" name="object 19"/>
            <p:cNvSpPr/>
            <p:nvPr/>
          </p:nvSpPr>
          <p:spPr>
            <a:xfrm>
              <a:off x="1578768" y="1998755"/>
              <a:ext cx="1994535" cy="1545590"/>
            </a:xfrm>
            <a:custGeom>
              <a:avLst/>
              <a:gdLst/>
              <a:ahLst/>
              <a:cxnLst/>
              <a:rect l="l" t="t" r="r" b="b"/>
              <a:pathLst>
                <a:path w="1994535" h="1545589">
                  <a:moveTo>
                    <a:pt x="0" y="0"/>
                  </a:moveTo>
                  <a:lnTo>
                    <a:pt x="1994382" y="1545209"/>
                  </a:lnTo>
                </a:path>
              </a:pathLst>
            </a:custGeom>
            <a:ln w="12700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28559" y="1959876"/>
              <a:ext cx="2094864" cy="1623060"/>
            </a:xfrm>
            <a:custGeom>
              <a:avLst/>
              <a:gdLst/>
              <a:ahLst/>
              <a:cxnLst/>
              <a:rect l="l" t="t" r="r" b="b"/>
              <a:pathLst>
                <a:path w="2094864" h="1623060">
                  <a:moveTo>
                    <a:pt x="83578" y="16548"/>
                  </a:moveTo>
                  <a:lnTo>
                    <a:pt x="0" y="0"/>
                  </a:lnTo>
                  <a:lnTo>
                    <a:pt x="36906" y="76784"/>
                  </a:lnTo>
                  <a:lnTo>
                    <a:pt x="83578" y="16548"/>
                  </a:lnTo>
                  <a:close/>
                </a:path>
                <a:path w="2094864" h="1623060">
                  <a:moveTo>
                    <a:pt x="2094776" y="1622983"/>
                  </a:moveTo>
                  <a:lnTo>
                    <a:pt x="2057882" y="1546199"/>
                  </a:lnTo>
                  <a:lnTo>
                    <a:pt x="2011210" y="1606435"/>
                  </a:lnTo>
                  <a:lnTo>
                    <a:pt x="2094776" y="1622983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5635" y="3947160"/>
              <a:ext cx="2145791" cy="16154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66909" y="2039440"/>
              <a:ext cx="2018664" cy="2665095"/>
            </a:xfrm>
            <a:custGeom>
              <a:avLst/>
              <a:gdLst/>
              <a:ahLst/>
              <a:cxnLst/>
              <a:rect l="l" t="t" r="r" b="b"/>
              <a:pathLst>
                <a:path w="2018664" h="2665095">
                  <a:moveTo>
                    <a:pt x="0" y="0"/>
                  </a:moveTo>
                  <a:lnTo>
                    <a:pt x="2018093" y="2664764"/>
                  </a:lnTo>
                </a:path>
              </a:pathLst>
            </a:custGeom>
            <a:ln w="12699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28572" y="1988832"/>
              <a:ext cx="2094864" cy="2766060"/>
            </a:xfrm>
            <a:custGeom>
              <a:avLst/>
              <a:gdLst/>
              <a:ahLst/>
              <a:cxnLst/>
              <a:rect l="l" t="t" r="r" b="b"/>
              <a:pathLst>
                <a:path w="2094864" h="2766060">
                  <a:moveTo>
                    <a:pt x="76377" y="37731"/>
                  </a:moveTo>
                  <a:lnTo>
                    <a:pt x="0" y="0"/>
                  </a:lnTo>
                  <a:lnTo>
                    <a:pt x="15633" y="83743"/>
                  </a:lnTo>
                  <a:lnTo>
                    <a:pt x="76377" y="37731"/>
                  </a:lnTo>
                  <a:close/>
                </a:path>
                <a:path w="2094864" h="2766060">
                  <a:moveTo>
                    <a:pt x="2094763" y="2765996"/>
                  </a:moveTo>
                  <a:lnTo>
                    <a:pt x="2079142" y="2682252"/>
                  </a:lnTo>
                  <a:lnTo>
                    <a:pt x="2018398" y="2728252"/>
                  </a:lnTo>
                  <a:lnTo>
                    <a:pt x="2094763" y="2765996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58013" y="2719832"/>
              <a:ext cx="0" cy="1261745"/>
            </a:xfrm>
            <a:custGeom>
              <a:avLst/>
              <a:gdLst/>
              <a:ahLst/>
              <a:cxnLst/>
              <a:rect l="l" t="t" r="r" b="b"/>
              <a:pathLst>
                <a:path w="0" h="1261745">
                  <a:moveTo>
                    <a:pt x="0" y="0"/>
                  </a:moveTo>
                  <a:lnTo>
                    <a:pt x="0" y="1261325"/>
                  </a:lnTo>
                </a:path>
              </a:pathLst>
            </a:custGeom>
            <a:ln w="12700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19899" y="2656344"/>
              <a:ext cx="76200" cy="1388745"/>
            </a:xfrm>
            <a:custGeom>
              <a:avLst/>
              <a:gdLst/>
              <a:ahLst/>
              <a:cxnLst/>
              <a:rect l="l" t="t" r="r" b="b"/>
              <a:pathLst>
                <a:path w="76200" h="1388745">
                  <a:moveTo>
                    <a:pt x="76200" y="1312125"/>
                  </a:moveTo>
                  <a:lnTo>
                    <a:pt x="0" y="1312125"/>
                  </a:lnTo>
                  <a:lnTo>
                    <a:pt x="38100" y="1388325"/>
                  </a:lnTo>
                  <a:lnTo>
                    <a:pt x="76200" y="1312125"/>
                  </a:lnTo>
                  <a:close/>
                </a:path>
                <a:path w="76200" h="1388745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5635" y="1217676"/>
              <a:ext cx="5427980" cy="50165"/>
            </a:xfrm>
            <a:custGeom>
              <a:avLst/>
              <a:gdLst/>
              <a:ahLst/>
              <a:cxnLst/>
              <a:rect l="l" t="t" r="r" b="b"/>
              <a:pathLst>
                <a:path w="5427980" h="50165">
                  <a:moveTo>
                    <a:pt x="0" y="0"/>
                  </a:moveTo>
                  <a:lnTo>
                    <a:pt x="5427357" y="50139"/>
                  </a:lnTo>
                </a:path>
              </a:pathLst>
            </a:custGeom>
            <a:ln w="6096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6011" y="1203960"/>
              <a:ext cx="0" cy="5059045"/>
            </a:xfrm>
            <a:custGeom>
              <a:avLst/>
              <a:gdLst/>
              <a:ahLst/>
              <a:cxnLst/>
              <a:rect l="l" t="t" r="r" b="b"/>
              <a:pathLst>
                <a:path w="0" h="5059045">
                  <a:moveTo>
                    <a:pt x="0" y="0"/>
                  </a:moveTo>
                  <a:lnTo>
                    <a:pt x="0" y="5058460"/>
                  </a:lnTo>
                </a:path>
              </a:pathLst>
            </a:custGeom>
            <a:ln w="6096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562600" y="1267968"/>
              <a:ext cx="56515" cy="5029200"/>
            </a:xfrm>
            <a:custGeom>
              <a:avLst/>
              <a:gdLst/>
              <a:ahLst/>
              <a:cxnLst/>
              <a:rect l="l" t="t" r="r" b="b"/>
              <a:pathLst>
                <a:path w="56514" h="5029200">
                  <a:moveTo>
                    <a:pt x="0" y="0"/>
                  </a:moveTo>
                  <a:lnTo>
                    <a:pt x="56121" y="5028984"/>
                  </a:lnTo>
                </a:path>
              </a:pathLst>
            </a:custGeom>
            <a:ln w="6096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0771" y="6233160"/>
              <a:ext cx="5559425" cy="51435"/>
            </a:xfrm>
            <a:custGeom>
              <a:avLst/>
              <a:gdLst/>
              <a:ahLst/>
              <a:cxnLst/>
              <a:rect l="l" t="t" r="r" b="b"/>
              <a:pathLst>
                <a:path w="5559425" h="51435">
                  <a:moveTo>
                    <a:pt x="0" y="0"/>
                  </a:moveTo>
                  <a:lnTo>
                    <a:pt x="5559323" y="51079"/>
                  </a:lnTo>
                </a:path>
              </a:pathLst>
            </a:custGeom>
            <a:ln w="6096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96240" y="5649467"/>
            <a:ext cx="1379220" cy="471170"/>
          </a:xfrm>
          <a:prstGeom prst="rect">
            <a:avLst/>
          </a:prstGeom>
          <a:solidFill>
            <a:srgbClr val="CDF5F7"/>
          </a:solidFill>
          <a:ln w="9144">
            <a:solidFill>
              <a:srgbClr val="EE791F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 marR="153035">
              <a:lnSpc>
                <a:spcPct val="100000"/>
              </a:lnSpc>
              <a:spcBef>
                <a:spcPts val="275"/>
              </a:spcBef>
            </a:pPr>
            <a:r>
              <a:rPr dirty="0" sz="1200">
                <a:solidFill>
                  <a:srgbClr val="585858"/>
                </a:solidFill>
                <a:latin typeface="Book Antiqua"/>
                <a:cs typeface="Book Antiqua"/>
              </a:rPr>
              <a:t>Web Server</a:t>
            </a:r>
            <a:r>
              <a:rPr dirty="0" sz="1200" spc="-1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200" spc="-5">
                <a:solidFill>
                  <a:srgbClr val="585858"/>
                </a:solidFill>
                <a:latin typeface="Book Antiqua"/>
                <a:cs typeface="Book Antiqua"/>
              </a:rPr>
              <a:t>with  Business</a:t>
            </a:r>
            <a:r>
              <a:rPr dirty="0" sz="1200" spc="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200" spc="-5">
                <a:solidFill>
                  <a:srgbClr val="585858"/>
                </a:solidFill>
                <a:latin typeface="Book Antiqua"/>
                <a:cs typeface="Book Antiqua"/>
              </a:rPr>
              <a:t>Logic</a:t>
            </a:r>
            <a:endParaRPr sz="1200">
              <a:latin typeface="Book Antiqua"/>
              <a:cs typeface="Book Antiqu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775462" y="5848122"/>
            <a:ext cx="1848485" cy="121920"/>
            <a:chOff x="1775462" y="5848122"/>
            <a:chExt cx="1848485" cy="121920"/>
          </a:xfrm>
        </p:grpSpPr>
        <p:sp>
          <p:nvSpPr>
            <p:cNvPr id="32" name="object 32"/>
            <p:cNvSpPr/>
            <p:nvPr/>
          </p:nvSpPr>
          <p:spPr>
            <a:xfrm>
              <a:off x="1838937" y="5885873"/>
              <a:ext cx="1721485" cy="46355"/>
            </a:xfrm>
            <a:custGeom>
              <a:avLst/>
              <a:gdLst/>
              <a:ahLst/>
              <a:cxnLst/>
              <a:rect l="l" t="t" r="r" b="b"/>
              <a:pathLst>
                <a:path w="1721485" h="46354">
                  <a:moveTo>
                    <a:pt x="0" y="0"/>
                  </a:moveTo>
                  <a:lnTo>
                    <a:pt x="1721129" y="46354"/>
                  </a:lnTo>
                </a:path>
              </a:pathLst>
            </a:custGeom>
            <a:ln w="12700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75460" y="5848133"/>
              <a:ext cx="1848485" cy="121920"/>
            </a:xfrm>
            <a:custGeom>
              <a:avLst/>
              <a:gdLst/>
              <a:ahLst/>
              <a:cxnLst/>
              <a:rect l="l" t="t" r="r" b="b"/>
              <a:pathLst>
                <a:path w="1848485" h="121920">
                  <a:moveTo>
                    <a:pt x="77190" y="0"/>
                  </a:moveTo>
                  <a:lnTo>
                    <a:pt x="0" y="36042"/>
                  </a:lnTo>
                  <a:lnTo>
                    <a:pt x="75145" y="76174"/>
                  </a:lnTo>
                  <a:lnTo>
                    <a:pt x="77190" y="0"/>
                  </a:lnTo>
                  <a:close/>
                </a:path>
                <a:path w="1848485" h="121920">
                  <a:moveTo>
                    <a:pt x="1848078" y="85813"/>
                  </a:moveTo>
                  <a:lnTo>
                    <a:pt x="1772932" y="45669"/>
                  </a:lnTo>
                  <a:lnTo>
                    <a:pt x="1770875" y="121843"/>
                  </a:lnTo>
                  <a:lnTo>
                    <a:pt x="1848078" y="85813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6280150" y="2915157"/>
            <a:ext cx="1283970" cy="1340485"/>
            <a:chOff x="6280150" y="2915157"/>
            <a:chExt cx="1283970" cy="1340485"/>
          </a:xfrm>
        </p:grpSpPr>
        <p:sp>
          <p:nvSpPr>
            <p:cNvPr id="35" name="object 35"/>
            <p:cNvSpPr/>
            <p:nvPr/>
          </p:nvSpPr>
          <p:spPr>
            <a:xfrm>
              <a:off x="6286500" y="2921507"/>
              <a:ext cx="1271270" cy="1327785"/>
            </a:xfrm>
            <a:custGeom>
              <a:avLst/>
              <a:gdLst/>
              <a:ahLst/>
              <a:cxnLst/>
              <a:rect l="l" t="t" r="r" b="b"/>
              <a:pathLst>
                <a:path w="1271270" h="1327785">
                  <a:moveTo>
                    <a:pt x="635508" y="0"/>
                  </a:moveTo>
                  <a:lnTo>
                    <a:pt x="566263" y="1298"/>
                  </a:lnTo>
                  <a:lnTo>
                    <a:pt x="499177" y="5102"/>
                  </a:lnTo>
                  <a:lnTo>
                    <a:pt x="434639" y="11278"/>
                  </a:lnTo>
                  <a:lnTo>
                    <a:pt x="373036" y="19690"/>
                  </a:lnTo>
                  <a:lnTo>
                    <a:pt x="314756" y="30204"/>
                  </a:lnTo>
                  <a:lnTo>
                    <a:pt x="260187" y="42684"/>
                  </a:lnTo>
                  <a:lnTo>
                    <a:pt x="209715" y="56996"/>
                  </a:lnTo>
                  <a:lnTo>
                    <a:pt x="163729" y="73004"/>
                  </a:lnTo>
                  <a:lnTo>
                    <a:pt x="122617" y="90574"/>
                  </a:lnTo>
                  <a:lnTo>
                    <a:pt x="86766" y="109571"/>
                  </a:lnTo>
                  <a:lnTo>
                    <a:pt x="32399" y="151305"/>
                  </a:lnTo>
                  <a:lnTo>
                    <a:pt x="3729" y="197127"/>
                  </a:lnTo>
                  <a:lnTo>
                    <a:pt x="0" y="221234"/>
                  </a:lnTo>
                  <a:lnTo>
                    <a:pt x="0" y="1106170"/>
                  </a:lnTo>
                  <a:lnTo>
                    <a:pt x="14658" y="1153630"/>
                  </a:lnTo>
                  <a:lnTo>
                    <a:pt x="56564" y="1197543"/>
                  </a:lnTo>
                  <a:lnTo>
                    <a:pt x="122617" y="1236829"/>
                  </a:lnTo>
                  <a:lnTo>
                    <a:pt x="163729" y="1254399"/>
                  </a:lnTo>
                  <a:lnTo>
                    <a:pt x="209715" y="1270407"/>
                  </a:lnTo>
                  <a:lnTo>
                    <a:pt x="260187" y="1284719"/>
                  </a:lnTo>
                  <a:lnTo>
                    <a:pt x="314756" y="1297199"/>
                  </a:lnTo>
                  <a:lnTo>
                    <a:pt x="373036" y="1307713"/>
                  </a:lnTo>
                  <a:lnTo>
                    <a:pt x="434639" y="1316125"/>
                  </a:lnTo>
                  <a:lnTo>
                    <a:pt x="499177" y="1322301"/>
                  </a:lnTo>
                  <a:lnTo>
                    <a:pt x="566263" y="1326105"/>
                  </a:lnTo>
                  <a:lnTo>
                    <a:pt x="635508" y="1327404"/>
                  </a:lnTo>
                  <a:lnTo>
                    <a:pt x="704752" y="1326105"/>
                  </a:lnTo>
                  <a:lnTo>
                    <a:pt x="771838" y="1322301"/>
                  </a:lnTo>
                  <a:lnTo>
                    <a:pt x="836376" y="1316125"/>
                  </a:lnTo>
                  <a:lnTo>
                    <a:pt x="897979" y="1307713"/>
                  </a:lnTo>
                  <a:lnTo>
                    <a:pt x="956259" y="1297199"/>
                  </a:lnTo>
                  <a:lnTo>
                    <a:pt x="1010828" y="1284719"/>
                  </a:lnTo>
                  <a:lnTo>
                    <a:pt x="1061300" y="1270407"/>
                  </a:lnTo>
                  <a:lnTo>
                    <a:pt x="1107286" y="1254399"/>
                  </a:lnTo>
                  <a:lnTo>
                    <a:pt x="1148398" y="1236829"/>
                  </a:lnTo>
                  <a:lnTo>
                    <a:pt x="1184249" y="1217832"/>
                  </a:lnTo>
                  <a:lnTo>
                    <a:pt x="1238616" y="1176098"/>
                  </a:lnTo>
                  <a:lnTo>
                    <a:pt x="1267286" y="1130276"/>
                  </a:lnTo>
                  <a:lnTo>
                    <a:pt x="1271016" y="1106170"/>
                  </a:lnTo>
                  <a:lnTo>
                    <a:pt x="1271016" y="221234"/>
                  </a:lnTo>
                  <a:lnTo>
                    <a:pt x="1256357" y="173773"/>
                  </a:lnTo>
                  <a:lnTo>
                    <a:pt x="1214451" y="129860"/>
                  </a:lnTo>
                  <a:lnTo>
                    <a:pt x="1148398" y="90574"/>
                  </a:lnTo>
                  <a:lnTo>
                    <a:pt x="1107286" y="73004"/>
                  </a:lnTo>
                  <a:lnTo>
                    <a:pt x="1061300" y="56996"/>
                  </a:lnTo>
                  <a:lnTo>
                    <a:pt x="1010828" y="42684"/>
                  </a:lnTo>
                  <a:lnTo>
                    <a:pt x="956259" y="30204"/>
                  </a:lnTo>
                  <a:lnTo>
                    <a:pt x="897979" y="19690"/>
                  </a:lnTo>
                  <a:lnTo>
                    <a:pt x="836376" y="11278"/>
                  </a:lnTo>
                  <a:lnTo>
                    <a:pt x="771838" y="5102"/>
                  </a:lnTo>
                  <a:lnTo>
                    <a:pt x="704752" y="1298"/>
                  </a:lnTo>
                  <a:lnTo>
                    <a:pt x="635508" y="0"/>
                  </a:lnTo>
                  <a:close/>
                </a:path>
              </a:pathLst>
            </a:custGeom>
            <a:solidFill>
              <a:srgbClr val="1EB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286500" y="3142741"/>
              <a:ext cx="1271270" cy="221615"/>
            </a:xfrm>
            <a:custGeom>
              <a:avLst/>
              <a:gdLst/>
              <a:ahLst/>
              <a:cxnLst/>
              <a:rect l="l" t="t" r="r" b="b"/>
              <a:pathLst>
                <a:path w="1271270" h="221614">
                  <a:moveTo>
                    <a:pt x="1271015" y="0"/>
                  </a:moveTo>
                  <a:lnTo>
                    <a:pt x="1256357" y="47460"/>
                  </a:lnTo>
                  <a:lnTo>
                    <a:pt x="1214451" y="91373"/>
                  </a:lnTo>
                  <a:lnTo>
                    <a:pt x="1148398" y="130659"/>
                  </a:lnTo>
                  <a:lnTo>
                    <a:pt x="1107286" y="148229"/>
                  </a:lnTo>
                  <a:lnTo>
                    <a:pt x="1061300" y="164237"/>
                  </a:lnTo>
                  <a:lnTo>
                    <a:pt x="1010828" y="178549"/>
                  </a:lnTo>
                  <a:lnTo>
                    <a:pt x="956259" y="191029"/>
                  </a:lnTo>
                  <a:lnTo>
                    <a:pt x="897979" y="201543"/>
                  </a:lnTo>
                  <a:lnTo>
                    <a:pt x="836376" y="209955"/>
                  </a:lnTo>
                  <a:lnTo>
                    <a:pt x="771838" y="216131"/>
                  </a:lnTo>
                  <a:lnTo>
                    <a:pt x="704752" y="219935"/>
                  </a:lnTo>
                  <a:lnTo>
                    <a:pt x="635507" y="221234"/>
                  </a:lnTo>
                  <a:lnTo>
                    <a:pt x="566263" y="219935"/>
                  </a:lnTo>
                  <a:lnTo>
                    <a:pt x="499177" y="216131"/>
                  </a:lnTo>
                  <a:lnTo>
                    <a:pt x="434639" y="209955"/>
                  </a:lnTo>
                  <a:lnTo>
                    <a:pt x="373036" y="201543"/>
                  </a:lnTo>
                  <a:lnTo>
                    <a:pt x="314756" y="191029"/>
                  </a:lnTo>
                  <a:lnTo>
                    <a:pt x="260187" y="178549"/>
                  </a:lnTo>
                  <a:lnTo>
                    <a:pt x="209715" y="164237"/>
                  </a:lnTo>
                  <a:lnTo>
                    <a:pt x="163729" y="148229"/>
                  </a:lnTo>
                  <a:lnTo>
                    <a:pt x="122617" y="130659"/>
                  </a:lnTo>
                  <a:lnTo>
                    <a:pt x="86766" y="111662"/>
                  </a:lnTo>
                  <a:lnTo>
                    <a:pt x="32399" y="69928"/>
                  </a:lnTo>
                  <a:lnTo>
                    <a:pt x="3729" y="24106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1385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286500" y="2921507"/>
              <a:ext cx="1271270" cy="1327785"/>
            </a:xfrm>
            <a:custGeom>
              <a:avLst/>
              <a:gdLst/>
              <a:ahLst/>
              <a:cxnLst/>
              <a:rect l="l" t="t" r="r" b="b"/>
              <a:pathLst>
                <a:path w="1271270" h="1327785">
                  <a:moveTo>
                    <a:pt x="0" y="221234"/>
                  </a:moveTo>
                  <a:lnTo>
                    <a:pt x="14658" y="173773"/>
                  </a:lnTo>
                  <a:lnTo>
                    <a:pt x="56564" y="129860"/>
                  </a:lnTo>
                  <a:lnTo>
                    <a:pt x="122617" y="90574"/>
                  </a:lnTo>
                  <a:lnTo>
                    <a:pt x="163729" y="73004"/>
                  </a:lnTo>
                  <a:lnTo>
                    <a:pt x="209715" y="56996"/>
                  </a:lnTo>
                  <a:lnTo>
                    <a:pt x="260187" y="42684"/>
                  </a:lnTo>
                  <a:lnTo>
                    <a:pt x="314756" y="30204"/>
                  </a:lnTo>
                  <a:lnTo>
                    <a:pt x="373036" y="19690"/>
                  </a:lnTo>
                  <a:lnTo>
                    <a:pt x="434639" y="11278"/>
                  </a:lnTo>
                  <a:lnTo>
                    <a:pt x="499177" y="5102"/>
                  </a:lnTo>
                  <a:lnTo>
                    <a:pt x="566263" y="1298"/>
                  </a:lnTo>
                  <a:lnTo>
                    <a:pt x="635508" y="0"/>
                  </a:lnTo>
                  <a:lnTo>
                    <a:pt x="704752" y="1298"/>
                  </a:lnTo>
                  <a:lnTo>
                    <a:pt x="771838" y="5102"/>
                  </a:lnTo>
                  <a:lnTo>
                    <a:pt x="836376" y="11278"/>
                  </a:lnTo>
                  <a:lnTo>
                    <a:pt x="897979" y="19690"/>
                  </a:lnTo>
                  <a:lnTo>
                    <a:pt x="956259" y="30204"/>
                  </a:lnTo>
                  <a:lnTo>
                    <a:pt x="1010828" y="42684"/>
                  </a:lnTo>
                  <a:lnTo>
                    <a:pt x="1061300" y="56996"/>
                  </a:lnTo>
                  <a:lnTo>
                    <a:pt x="1107286" y="73004"/>
                  </a:lnTo>
                  <a:lnTo>
                    <a:pt x="1148398" y="90574"/>
                  </a:lnTo>
                  <a:lnTo>
                    <a:pt x="1184249" y="109571"/>
                  </a:lnTo>
                  <a:lnTo>
                    <a:pt x="1238616" y="151305"/>
                  </a:lnTo>
                  <a:lnTo>
                    <a:pt x="1267286" y="197127"/>
                  </a:lnTo>
                  <a:lnTo>
                    <a:pt x="1271016" y="221234"/>
                  </a:lnTo>
                  <a:lnTo>
                    <a:pt x="1271016" y="1106170"/>
                  </a:lnTo>
                  <a:lnTo>
                    <a:pt x="1256357" y="1153630"/>
                  </a:lnTo>
                  <a:lnTo>
                    <a:pt x="1214451" y="1197543"/>
                  </a:lnTo>
                  <a:lnTo>
                    <a:pt x="1148398" y="1236829"/>
                  </a:lnTo>
                  <a:lnTo>
                    <a:pt x="1107286" y="1254399"/>
                  </a:lnTo>
                  <a:lnTo>
                    <a:pt x="1061300" y="1270407"/>
                  </a:lnTo>
                  <a:lnTo>
                    <a:pt x="1010828" y="1284719"/>
                  </a:lnTo>
                  <a:lnTo>
                    <a:pt x="956259" y="1297199"/>
                  </a:lnTo>
                  <a:lnTo>
                    <a:pt x="897979" y="1307713"/>
                  </a:lnTo>
                  <a:lnTo>
                    <a:pt x="836376" y="1316125"/>
                  </a:lnTo>
                  <a:lnTo>
                    <a:pt x="771838" y="1322301"/>
                  </a:lnTo>
                  <a:lnTo>
                    <a:pt x="704752" y="1326105"/>
                  </a:lnTo>
                  <a:lnTo>
                    <a:pt x="635508" y="1327404"/>
                  </a:lnTo>
                  <a:lnTo>
                    <a:pt x="566263" y="1326105"/>
                  </a:lnTo>
                  <a:lnTo>
                    <a:pt x="499177" y="1322301"/>
                  </a:lnTo>
                  <a:lnTo>
                    <a:pt x="434639" y="1316125"/>
                  </a:lnTo>
                  <a:lnTo>
                    <a:pt x="373036" y="1307713"/>
                  </a:lnTo>
                  <a:lnTo>
                    <a:pt x="314756" y="1297199"/>
                  </a:lnTo>
                  <a:lnTo>
                    <a:pt x="260187" y="1284719"/>
                  </a:lnTo>
                  <a:lnTo>
                    <a:pt x="209715" y="1270407"/>
                  </a:lnTo>
                  <a:lnTo>
                    <a:pt x="163729" y="1254399"/>
                  </a:lnTo>
                  <a:lnTo>
                    <a:pt x="122617" y="1236829"/>
                  </a:lnTo>
                  <a:lnTo>
                    <a:pt x="86766" y="1217832"/>
                  </a:lnTo>
                  <a:lnTo>
                    <a:pt x="32399" y="1176098"/>
                  </a:lnTo>
                  <a:lnTo>
                    <a:pt x="3729" y="1130276"/>
                  </a:lnTo>
                  <a:lnTo>
                    <a:pt x="0" y="1106170"/>
                  </a:lnTo>
                  <a:lnTo>
                    <a:pt x="0" y="221234"/>
                  </a:lnTo>
                  <a:close/>
                </a:path>
              </a:pathLst>
            </a:custGeom>
            <a:ln w="12192">
              <a:solidFill>
                <a:srgbClr val="1385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445026" y="3528897"/>
            <a:ext cx="9537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Database</a:t>
            </a:r>
            <a:endParaRPr sz="1800">
              <a:latin typeface="Book Antiqua"/>
              <a:cs typeface="Book Antiqu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319261" y="2915157"/>
            <a:ext cx="1291590" cy="1511300"/>
            <a:chOff x="8319261" y="2915157"/>
            <a:chExt cx="1291590" cy="1511300"/>
          </a:xfrm>
        </p:grpSpPr>
        <p:sp>
          <p:nvSpPr>
            <p:cNvPr id="40" name="object 40"/>
            <p:cNvSpPr/>
            <p:nvPr/>
          </p:nvSpPr>
          <p:spPr>
            <a:xfrm>
              <a:off x="8325611" y="2921507"/>
              <a:ext cx="1278890" cy="1498600"/>
            </a:xfrm>
            <a:custGeom>
              <a:avLst/>
              <a:gdLst/>
              <a:ahLst/>
              <a:cxnLst/>
              <a:rect l="l" t="t" r="r" b="b"/>
              <a:pathLst>
                <a:path w="1278890" h="1498600">
                  <a:moveTo>
                    <a:pt x="1065530" y="0"/>
                  </a:moveTo>
                  <a:lnTo>
                    <a:pt x="213106" y="0"/>
                  </a:lnTo>
                  <a:lnTo>
                    <a:pt x="164244" y="5628"/>
                  </a:lnTo>
                  <a:lnTo>
                    <a:pt x="119389" y="21661"/>
                  </a:lnTo>
                  <a:lnTo>
                    <a:pt x="79820" y="46818"/>
                  </a:lnTo>
                  <a:lnTo>
                    <a:pt x="46818" y="79820"/>
                  </a:lnTo>
                  <a:lnTo>
                    <a:pt x="21661" y="119389"/>
                  </a:lnTo>
                  <a:lnTo>
                    <a:pt x="5628" y="164244"/>
                  </a:lnTo>
                  <a:lnTo>
                    <a:pt x="0" y="213106"/>
                  </a:lnTo>
                  <a:lnTo>
                    <a:pt x="0" y="1284986"/>
                  </a:lnTo>
                  <a:lnTo>
                    <a:pt x="5628" y="1333847"/>
                  </a:lnTo>
                  <a:lnTo>
                    <a:pt x="21661" y="1378702"/>
                  </a:lnTo>
                  <a:lnTo>
                    <a:pt x="46818" y="1418271"/>
                  </a:lnTo>
                  <a:lnTo>
                    <a:pt x="79820" y="1451273"/>
                  </a:lnTo>
                  <a:lnTo>
                    <a:pt x="119389" y="1476430"/>
                  </a:lnTo>
                  <a:lnTo>
                    <a:pt x="164244" y="1492463"/>
                  </a:lnTo>
                  <a:lnTo>
                    <a:pt x="213106" y="1498092"/>
                  </a:lnTo>
                  <a:lnTo>
                    <a:pt x="1065530" y="1498092"/>
                  </a:lnTo>
                  <a:lnTo>
                    <a:pt x="1114391" y="1492463"/>
                  </a:lnTo>
                  <a:lnTo>
                    <a:pt x="1159246" y="1476430"/>
                  </a:lnTo>
                  <a:lnTo>
                    <a:pt x="1198815" y="1451273"/>
                  </a:lnTo>
                  <a:lnTo>
                    <a:pt x="1231817" y="1418271"/>
                  </a:lnTo>
                  <a:lnTo>
                    <a:pt x="1256974" y="1378702"/>
                  </a:lnTo>
                  <a:lnTo>
                    <a:pt x="1273007" y="1333847"/>
                  </a:lnTo>
                  <a:lnTo>
                    <a:pt x="1278636" y="1284986"/>
                  </a:lnTo>
                  <a:lnTo>
                    <a:pt x="1278636" y="213106"/>
                  </a:lnTo>
                  <a:lnTo>
                    <a:pt x="1273007" y="164244"/>
                  </a:lnTo>
                  <a:lnTo>
                    <a:pt x="1256974" y="119389"/>
                  </a:lnTo>
                  <a:lnTo>
                    <a:pt x="1231817" y="79820"/>
                  </a:lnTo>
                  <a:lnTo>
                    <a:pt x="1198815" y="46818"/>
                  </a:lnTo>
                  <a:lnTo>
                    <a:pt x="1159246" y="21661"/>
                  </a:lnTo>
                  <a:lnTo>
                    <a:pt x="1114391" y="5628"/>
                  </a:lnTo>
                  <a:lnTo>
                    <a:pt x="1065530" y="0"/>
                  </a:lnTo>
                  <a:close/>
                </a:path>
              </a:pathLst>
            </a:custGeom>
            <a:solidFill>
              <a:srgbClr val="1EB8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325611" y="2921507"/>
              <a:ext cx="1278890" cy="1498600"/>
            </a:xfrm>
            <a:custGeom>
              <a:avLst/>
              <a:gdLst/>
              <a:ahLst/>
              <a:cxnLst/>
              <a:rect l="l" t="t" r="r" b="b"/>
              <a:pathLst>
                <a:path w="1278890" h="1498600">
                  <a:moveTo>
                    <a:pt x="0" y="213106"/>
                  </a:moveTo>
                  <a:lnTo>
                    <a:pt x="5628" y="164244"/>
                  </a:lnTo>
                  <a:lnTo>
                    <a:pt x="21661" y="119389"/>
                  </a:lnTo>
                  <a:lnTo>
                    <a:pt x="46818" y="79820"/>
                  </a:lnTo>
                  <a:lnTo>
                    <a:pt x="79820" y="46818"/>
                  </a:lnTo>
                  <a:lnTo>
                    <a:pt x="119389" y="21661"/>
                  </a:lnTo>
                  <a:lnTo>
                    <a:pt x="164244" y="5628"/>
                  </a:lnTo>
                  <a:lnTo>
                    <a:pt x="213106" y="0"/>
                  </a:lnTo>
                  <a:lnTo>
                    <a:pt x="1065530" y="0"/>
                  </a:lnTo>
                  <a:lnTo>
                    <a:pt x="1114391" y="5628"/>
                  </a:lnTo>
                  <a:lnTo>
                    <a:pt x="1159246" y="21661"/>
                  </a:lnTo>
                  <a:lnTo>
                    <a:pt x="1198815" y="46818"/>
                  </a:lnTo>
                  <a:lnTo>
                    <a:pt x="1231817" y="79820"/>
                  </a:lnTo>
                  <a:lnTo>
                    <a:pt x="1256974" y="119389"/>
                  </a:lnTo>
                  <a:lnTo>
                    <a:pt x="1273007" y="164244"/>
                  </a:lnTo>
                  <a:lnTo>
                    <a:pt x="1278636" y="213106"/>
                  </a:lnTo>
                  <a:lnTo>
                    <a:pt x="1278636" y="1284986"/>
                  </a:lnTo>
                  <a:lnTo>
                    <a:pt x="1273007" y="1333847"/>
                  </a:lnTo>
                  <a:lnTo>
                    <a:pt x="1256974" y="1378702"/>
                  </a:lnTo>
                  <a:lnTo>
                    <a:pt x="1231817" y="1418271"/>
                  </a:lnTo>
                  <a:lnTo>
                    <a:pt x="1198815" y="1451273"/>
                  </a:lnTo>
                  <a:lnTo>
                    <a:pt x="1159246" y="1476430"/>
                  </a:lnTo>
                  <a:lnTo>
                    <a:pt x="1114391" y="1492463"/>
                  </a:lnTo>
                  <a:lnTo>
                    <a:pt x="1065530" y="1498092"/>
                  </a:lnTo>
                  <a:lnTo>
                    <a:pt x="213106" y="1498092"/>
                  </a:lnTo>
                  <a:lnTo>
                    <a:pt x="164244" y="1492463"/>
                  </a:lnTo>
                  <a:lnTo>
                    <a:pt x="119389" y="1476430"/>
                  </a:lnTo>
                  <a:lnTo>
                    <a:pt x="79820" y="1451273"/>
                  </a:lnTo>
                  <a:lnTo>
                    <a:pt x="46818" y="1418271"/>
                  </a:lnTo>
                  <a:lnTo>
                    <a:pt x="21661" y="1378702"/>
                  </a:lnTo>
                  <a:lnTo>
                    <a:pt x="5628" y="1333847"/>
                  </a:lnTo>
                  <a:lnTo>
                    <a:pt x="0" y="1284986"/>
                  </a:lnTo>
                  <a:lnTo>
                    <a:pt x="0" y="213106"/>
                  </a:lnTo>
                  <a:close/>
                </a:path>
              </a:pathLst>
            </a:custGeom>
            <a:ln w="12192">
              <a:solidFill>
                <a:srgbClr val="1385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8753176" y="3504095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Book Antiqua"/>
                <a:cs typeface="Book Antiqua"/>
              </a:rPr>
              <a:t>P</a:t>
            </a: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I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95488" y="3096767"/>
            <a:ext cx="868680" cy="462280"/>
          </a:xfrm>
          <a:prstGeom prst="rect">
            <a:avLst/>
          </a:prstGeom>
          <a:solidFill>
            <a:srgbClr val="CDF5F7"/>
          </a:solidFill>
          <a:ln w="9144">
            <a:solidFill>
              <a:srgbClr val="FFFFFF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1440" marR="186690">
              <a:lnSpc>
                <a:spcPct val="100000"/>
              </a:lnSpc>
              <a:spcBef>
                <a:spcPts val="270"/>
              </a:spcBef>
            </a:pPr>
            <a:r>
              <a:rPr dirty="0" sz="1200" spc="-5">
                <a:solidFill>
                  <a:srgbClr val="585858"/>
                </a:solidFill>
                <a:latin typeface="Book Antiqua"/>
                <a:cs typeface="Book Antiqua"/>
              </a:rPr>
              <a:t>Busin</a:t>
            </a:r>
            <a:r>
              <a:rPr dirty="0" sz="1200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1200" spc="-5">
                <a:solidFill>
                  <a:srgbClr val="585858"/>
                </a:solidFill>
                <a:latin typeface="Book Antiqua"/>
                <a:cs typeface="Book Antiqua"/>
              </a:rPr>
              <a:t>ss  Logic</a:t>
            </a:r>
            <a:endParaRPr sz="1200">
              <a:latin typeface="Book Antiqua"/>
              <a:cs typeface="Book Antiqu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19800" y="1216152"/>
            <a:ext cx="5877560" cy="5205095"/>
            <a:chOff x="6019800" y="1216152"/>
            <a:chExt cx="5877560" cy="5205095"/>
          </a:xfrm>
        </p:grpSpPr>
        <p:sp>
          <p:nvSpPr>
            <p:cNvPr id="45" name="object 45"/>
            <p:cNvSpPr/>
            <p:nvPr/>
          </p:nvSpPr>
          <p:spPr>
            <a:xfrm>
              <a:off x="10616184" y="1479804"/>
              <a:ext cx="1228342" cy="14417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616184" y="2976372"/>
              <a:ext cx="1187195" cy="12862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643095" y="2412426"/>
              <a:ext cx="934719" cy="1208405"/>
            </a:xfrm>
            <a:custGeom>
              <a:avLst/>
              <a:gdLst/>
              <a:ahLst/>
              <a:cxnLst/>
              <a:rect l="l" t="t" r="r" b="b"/>
              <a:pathLst>
                <a:path w="934720" h="1208404">
                  <a:moveTo>
                    <a:pt x="0" y="1207909"/>
                  </a:moveTo>
                  <a:lnTo>
                    <a:pt x="934199" y="0"/>
                  </a:lnTo>
                </a:path>
              </a:pathLst>
            </a:custGeom>
            <a:ln w="12699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604235" y="2362199"/>
              <a:ext cx="1012190" cy="1308735"/>
            </a:xfrm>
            <a:custGeom>
              <a:avLst/>
              <a:gdLst/>
              <a:ahLst/>
              <a:cxnLst/>
              <a:rect l="l" t="t" r="r" b="b"/>
              <a:pathLst>
                <a:path w="1012190" h="1308735">
                  <a:moveTo>
                    <a:pt x="76758" y="1271409"/>
                  </a:moveTo>
                  <a:lnTo>
                    <a:pt x="16484" y="1224788"/>
                  </a:lnTo>
                  <a:lnTo>
                    <a:pt x="0" y="1308366"/>
                  </a:lnTo>
                  <a:lnTo>
                    <a:pt x="76758" y="1271409"/>
                  </a:lnTo>
                  <a:close/>
                </a:path>
                <a:path w="1012190" h="1308735">
                  <a:moveTo>
                    <a:pt x="1011897" y="0"/>
                  </a:moveTo>
                  <a:lnTo>
                    <a:pt x="935151" y="36982"/>
                  </a:lnTo>
                  <a:lnTo>
                    <a:pt x="995426" y="83591"/>
                  </a:lnTo>
                  <a:lnTo>
                    <a:pt x="1011897" y="0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9667665" y="3622744"/>
              <a:ext cx="885190" cy="45720"/>
            </a:xfrm>
            <a:custGeom>
              <a:avLst/>
              <a:gdLst/>
              <a:ahLst/>
              <a:cxnLst/>
              <a:rect l="l" t="t" r="r" b="b"/>
              <a:pathLst>
                <a:path w="885190" h="45720">
                  <a:moveTo>
                    <a:pt x="0" y="45212"/>
                  </a:moveTo>
                  <a:lnTo>
                    <a:pt x="885063" y="0"/>
                  </a:lnTo>
                </a:path>
              </a:pathLst>
            </a:custGeom>
            <a:ln w="12700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604248" y="3585349"/>
              <a:ext cx="1012190" cy="120014"/>
            </a:xfrm>
            <a:custGeom>
              <a:avLst/>
              <a:gdLst/>
              <a:ahLst/>
              <a:cxnLst/>
              <a:rect l="l" t="t" r="r" b="b"/>
              <a:pathLst>
                <a:path w="1012190" h="120014">
                  <a:moveTo>
                    <a:pt x="78041" y="120015"/>
                  </a:moveTo>
                  <a:lnTo>
                    <a:pt x="74155" y="43916"/>
                  </a:lnTo>
                  <a:lnTo>
                    <a:pt x="0" y="85852"/>
                  </a:lnTo>
                  <a:lnTo>
                    <a:pt x="78041" y="120015"/>
                  </a:lnTo>
                  <a:close/>
                </a:path>
                <a:path w="1012190" h="120014">
                  <a:moveTo>
                    <a:pt x="1011885" y="34150"/>
                  </a:moveTo>
                  <a:lnTo>
                    <a:pt x="933843" y="0"/>
                  </a:lnTo>
                  <a:lnTo>
                    <a:pt x="937729" y="76098"/>
                  </a:lnTo>
                  <a:lnTo>
                    <a:pt x="1011885" y="34150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654584" y="3710026"/>
              <a:ext cx="873125" cy="671830"/>
            </a:xfrm>
            <a:custGeom>
              <a:avLst/>
              <a:gdLst/>
              <a:ahLst/>
              <a:cxnLst/>
              <a:rect l="l" t="t" r="r" b="b"/>
              <a:pathLst>
                <a:path w="873125" h="671829">
                  <a:moveTo>
                    <a:pt x="0" y="0"/>
                  </a:moveTo>
                  <a:lnTo>
                    <a:pt x="873125" y="671461"/>
                  </a:lnTo>
                </a:path>
              </a:pathLst>
            </a:custGeom>
            <a:ln w="12700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0616183" y="4323588"/>
              <a:ext cx="1057655" cy="10576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604235" y="3671315"/>
              <a:ext cx="974090" cy="749300"/>
            </a:xfrm>
            <a:custGeom>
              <a:avLst/>
              <a:gdLst/>
              <a:ahLst/>
              <a:cxnLst/>
              <a:rect l="l" t="t" r="r" b="b"/>
              <a:pathLst>
                <a:path w="974090" h="749300">
                  <a:moveTo>
                    <a:pt x="83629" y="16256"/>
                  </a:moveTo>
                  <a:lnTo>
                    <a:pt x="0" y="0"/>
                  </a:lnTo>
                  <a:lnTo>
                    <a:pt x="37185" y="76657"/>
                  </a:lnTo>
                  <a:lnTo>
                    <a:pt x="83629" y="16256"/>
                  </a:lnTo>
                  <a:close/>
                </a:path>
                <a:path w="974090" h="749300">
                  <a:moveTo>
                    <a:pt x="973797" y="748880"/>
                  </a:moveTo>
                  <a:lnTo>
                    <a:pt x="936625" y="672223"/>
                  </a:lnTo>
                  <a:lnTo>
                    <a:pt x="890168" y="732624"/>
                  </a:lnTo>
                  <a:lnTo>
                    <a:pt x="973797" y="748880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0664952" y="5442204"/>
              <a:ext cx="897635" cy="9006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637047" y="3725688"/>
              <a:ext cx="1049655" cy="1739900"/>
            </a:xfrm>
            <a:custGeom>
              <a:avLst/>
              <a:gdLst/>
              <a:ahLst/>
              <a:cxnLst/>
              <a:rect l="l" t="t" r="r" b="b"/>
              <a:pathLst>
                <a:path w="1049654" h="1739900">
                  <a:moveTo>
                    <a:pt x="0" y="0"/>
                  </a:moveTo>
                  <a:lnTo>
                    <a:pt x="1049388" y="1739595"/>
                  </a:lnTo>
                </a:path>
              </a:pathLst>
            </a:custGeom>
            <a:ln w="12700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604235" y="3671328"/>
              <a:ext cx="1115060" cy="1848485"/>
            </a:xfrm>
            <a:custGeom>
              <a:avLst/>
              <a:gdLst/>
              <a:ahLst/>
              <a:cxnLst/>
              <a:rect l="l" t="t" r="r" b="b"/>
              <a:pathLst>
                <a:path w="1115059" h="1848485">
                  <a:moveTo>
                    <a:pt x="71983" y="45567"/>
                  </a:moveTo>
                  <a:lnTo>
                    <a:pt x="0" y="0"/>
                  </a:lnTo>
                  <a:lnTo>
                    <a:pt x="6743" y="84924"/>
                  </a:lnTo>
                  <a:lnTo>
                    <a:pt x="71983" y="45567"/>
                  </a:lnTo>
                  <a:close/>
                </a:path>
                <a:path w="1115059" h="1848485">
                  <a:moveTo>
                    <a:pt x="1114996" y="1848332"/>
                  </a:moveTo>
                  <a:lnTo>
                    <a:pt x="1108265" y="1763407"/>
                  </a:lnTo>
                  <a:lnTo>
                    <a:pt x="1043012" y="1802765"/>
                  </a:lnTo>
                  <a:lnTo>
                    <a:pt x="1114996" y="1848332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621003" y="3768610"/>
              <a:ext cx="666750" cy="13970"/>
            </a:xfrm>
            <a:custGeom>
              <a:avLst/>
              <a:gdLst/>
              <a:ahLst/>
              <a:cxnLst/>
              <a:rect l="l" t="t" r="r" b="b"/>
              <a:pathLst>
                <a:path w="666750" h="13970">
                  <a:moveTo>
                    <a:pt x="0" y="13398"/>
                  </a:moveTo>
                  <a:lnTo>
                    <a:pt x="666419" y="0"/>
                  </a:lnTo>
                </a:path>
              </a:pathLst>
            </a:custGeom>
            <a:ln w="12700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557503" y="3730777"/>
              <a:ext cx="793750" cy="89535"/>
            </a:xfrm>
            <a:custGeom>
              <a:avLst/>
              <a:gdLst/>
              <a:ahLst/>
              <a:cxnLst/>
              <a:rect l="l" t="t" r="r" b="b"/>
              <a:pathLst>
                <a:path w="793750" h="89535">
                  <a:moveTo>
                    <a:pt x="76949" y="89077"/>
                  </a:moveTo>
                  <a:lnTo>
                    <a:pt x="75425" y="12890"/>
                  </a:lnTo>
                  <a:lnTo>
                    <a:pt x="0" y="52514"/>
                  </a:lnTo>
                  <a:lnTo>
                    <a:pt x="76949" y="89077"/>
                  </a:lnTo>
                  <a:close/>
                </a:path>
                <a:path w="793750" h="89535">
                  <a:moveTo>
                    <a:pt x="793394" y="36563"/>
                  </a:moveTo>
                  <a:lnTo>
                    <a:pt x="716445" y="0"/>
                  </a:lnTo>
                  <a:lnTo>
                    <a:pt x="717981" y="76187"/>
                  </a:lnTo>
                  <a:lnTo>
                    <a:pt x="793394" y="36563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022847" y="1219200"/>
              <a:ext cx="5871845" cy="5124450"/>
            </a:xfrm>
            <a:custGeom>
              <a:avLst/>
              <a:gdLst/>
              <a:ahLst/>
              <a:cxnLst/>
              <a:rect l="l" t="t" r="r" b="b"/>
              <a:pathLst>
                <a:path w="5871845" h="5124450">
                  <a:moveTo>
                    <a:pt x="0" y="0"/>
                  </a:moveTo>
                  <a:lnTo>
                    <a:pt x="5871425" y="0"/>
                  </a:lnTo>
                </a:path>
                <a:path w="5871845" h="5124450">
                  <a:moveTo>
                    <a:pt x="0" y="0"/>
                  </a:moveTo>
                  <a:lnTo>
                    <a:pt x="73152" y="5123853"/>
                  </a:lnTo>
                </a:path>
              </a:pathLst>
            </a:custGeom>
            <a:ln w="6096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059423" y="6341363"/>
              <a:ext cx="5835015" cy="34290"/>
            </a:xfrm>
            <a:custGeom>
              <a:avLst/>
              <a:gdLst/>
              <a:ahLst/>
              <a:cxnLst/>
              <a:rect l="l" t="t" r="r" b="b"/>
              <a:pathLst>
                <a:path w="5835015" h="34289">
                  <a:moveTo>
                    <a:pt x="0" y="0"/>
                  </a:moveTo>
                  <a:lnTo>
                    <a:pt x="5834849" y="33985"/>
                  </a:lnTo>
                </a:path>
              </a:pathLst>
            </a:custGeom>
            <a:ln w="6095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1844528" y="1234440"/>
              <a:ext cx="0" cy="5187315"/>
            </a:xfrm>
            <a:custGeom>
              <a:avLst/>
              <a:gdLst/>
              <a:ahLst/>
              <a:cxnLst/>
              <a:rect l="l" t="t" r="r" b="b"/>
              <a:pathLst>
                <a:path w="0" h="5187315">
                  <a:moveTo>
                    <a:pt x="0" y="0"/>
                  </a:moveTo>
                  <a:lnTo>
                    <a:pt x="0" y="5186705"/>
                  </a:lnTo>
                </a:path>
              </a:pathLst>
            </a:custGeom>
            <a:ln w="6096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1827998" y="6047623"/>
            <a:ext cx="1782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Architecture Without</a:t>
            </a:r>
            <a:r>
              <a:rPr dirty="0" sz="1200" spc="-60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API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67" name="object 6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6321817" y="6027353"/>
            <a:ext cx="1555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Architecture With</a:t>
            </a:r>
            <a:r>
              <a:rPr dirty="0" sz="1200" spc="-45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API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44888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Feature </a:t>
            </a:r>
            <a:r>
              <a:rPr dirty="0" sz="3200"/>
              <a:t>of Web API</a:t>
            </a:r>
            <a:r>
              <a:rPr dirty="0" sz="3200" spc="-80"/>
              <a:t> </a:t>
            </a:r>
            <a:r>
              <a:rPr dirty="0" sz="3200" spc="5"/>
              <a:t>(2-2)</a:t>
            </a:r>
            <a:endParaRPr sz="3200"/>
          </a:p>
        </p:txBody>
      </p:sp>
      <p:sp>
        <p:nvSpPr>
          <p:cNvPr id="65" name="object 65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57651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Reasons </a:t>
            </a:r>
            <a:r>
              <a:rPr dirty="0" sz="3200" spc="-5"/>
              <a:t>For Choosing </a:t>
            </a:r>
            <a:r>
              <a:rPr dirty="0" sz="3200"/>
              <a:t>Web</a:t>
            </a:r>
            <a:r>
              <a:rPr dirty="0" sz="3200" spc="-35"/>
              <a:t> </a:t>
            </a:r>
            <a:r>
              <a:rPr dirty="0" sz="3200"/>
              <a:t>API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08760" y="1289300"/>
            <a:ext cx="10357485" cy="561340"/>
          </a:xfrm>
          <a:custGeom>
            <a:avLst/>
            <a:gdLst/>
            <a:ahLst/>
            <a:cxnLst/>
            <a:rect l="l" t="t" r="r" b="b"/>
            <a:pathLst>
              <a:path w="10357485" h="561339">
                <a:moveTo>
                  <a:pt x="10263632" y="0"/>
                </a:moveTo>
                <a:lnTo>
                  <a:pt x="93472" y="0"/>
                </a:lnTo>
                <a:lnTo>
                  <a:pt x="57087" y="7345"/>
                </a:lnTo>
                <a:lnTo>
                  <a:pt x="27376" y="27376"/>
                </a:lnTo>
                <a:lnTo>
                  <a:pt x="7345" y="57087"/>
                </a:lnTo>
                <a:lnTo>
                  <a:pt x="0" y="93472"/>
                </a:lnTo>
                <a:lnTo>
                  <a:pt x="0" y="467372"/>
                </a:lnTo>
                <a:lnTo>
                  <a:pt x="7345" y="503749"/>
                </a:lnTo>
                <a:lnTo>
                  <a:pt x="27376" y="533457"/>
                </a:lnTo>
                <a:lnTo>
                  <a:pt x="57087" y="553487"/>
                </a:lnTo>
                <a:lnTo>
                  <a:pt x="93472" y="560832"/>
                </a:lnTo>
                <a:lnTo>
                  <a:pt x="10263632" y="560832"/>
                </a:lnTo>
                <a:lnTo>
                  <a:pt x="10300016" y="553487"/>
                </a:lnTo>
                <a:lnTo>
                  <a:pt x="10329727" y="533457"/>
                </a:lnTo>
                <a:lnTo>
                  <a:pt x="10349758" y="503749"/>
                </a:lnTo>
                <a:lnTo>
                  <a:pt x="10357104" y="467372"/>
                </a:lnTo>
                <a:lnTo>
                  <a:pt x="10357104" y="93472"/>
                </a:lnTo>
                <a:lnTo>
                  <a:pt x="10349758" y="57087"/>
                </a:lnTo>
                <a:lnTo>
                  <a:pt x="10329727" y="27376"/>
                </a:lnTo>
                <a:lnTo>
                  <a:pt x="10300016" y="7345"/>
                </a:lnTo>
                <a:lnTo>
                  <a:pt x="10263632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4503" y="1346387"/>
          <a:ext cx="10895330" cy="70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59"/>
                <a:gridCol w="10358755"/>
              </a:tblGrid>
              <a:tr h="223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95979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1605"/>
                        </a:lnSpc>
                      </a:pPr>
                      <a:r>
                        <a:rPr dirty="0" sz="2000">
                          <a:latin typeface="Book Antiqua"/>
                          <a:cs typeface="Book Antiqua"/>
                        </a:rPr>
                        <a:t>Used for building </a:t>
                      </a:r>
                      <a:r>
                        <a:rPr dirty="0" sz="2000" spc="-5">
                          <a:latin typeface="Book Antiqua"/>
                          <a:cs typeface="Book Antiqua"/>
                        </a:rPr>
                        <a:t>simple, </a:t>
                      </a:r>
                      <a:r>
                        <a:rPr dirty="0" sz="2000">
                          <a:latin typeface="Book Antiqua"/>
                          <a:cs typeface="Book Antiqua"/>
                        </a:rPr>
                        <a:t>non-SOAP-based </a:t>
                      </a:r>
                      <a:r>
                        <a:rPr dirty="0" sz="2000" spc="-5">
                          <a:latin typeface="Book Antiqua"/>
                          <a:cs typeface="Book Antiqua"/>
                        </a:rPr>
                        <a:t>HTTP </a:t>
                      </a:r>
                      <a:r>
                        <a:rPr dirty="0" sz="2000">
                          <a:latin typeface="Book Antiqua"/>
                          <a:cs typeface="Book Antiqua"/>
                        </a:rPr>
                        <a:t>services </a:t>
                      </a:r>
                      <a:r>
                        <a:rPr dirty="0" sz="2000" spc="-5">
                          <a:latin typeface="Book Antiqua"/>
                          <a:cs typeface="Book Antiqua"/>
                        </a:rPr>
                        <a:t>on existing </a:t>
                      </a:r>
                      <a:r>
                        <a:rPr dirty="0" sz="2000">
                          <a:latin typeface="Book Antiqua"/>
                          <a:cs typeface="Book Antiqua"/>
                        </a:rPr>
                        <a:t>WCF</a:t>
                      </a:r>
                      <a:r>
                        <a:rPr dirty="0" sz="2000" spc="-125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latin typeface="Book Antiqua"/>
                          <a:cs typeface="Book Antiqua"/>
                        </a:rPr>
                        <a:t>message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B w="12700">
                      <a:solidFill>
                        <a:srgbClr val="95979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86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9790"/>
                      </a:solidFill>
                      <a:prstDash val="solid"/>
                    </a:lnL>
                    <a:lnT w="12700">
                      <a:solidFill>
                        <a:srgbClr val="95979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1370"/>
                        </a:lnSpc>
                      </a:pPr>
                      <a:r>
                        <a:rPr dirty="0" sz="2000">
                          <a:latin typeface="Book Antiqua"/>
                          <a:cs typeface="Book Antiqua"/>
                        </a:rPr>
                        <a:t>pipeline.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959790"/>
                      </a:solidFill>
                      <a:prstDash val="solid"/>
                    </a:lnR>
                    <a:lnT w="12700">
                      <a:solidFill>
                        <a:srgbClr val="95979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9158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59790"/>
                      </a:solidFill>
                      <a:prstDash val="solid"/>
                    </a:lnL>
                    <a:lnR w="12700">
                      <a:solidFill>
                        <a:srgbClr val="959790"/>
                      </a:solidFill>
                      <a:prstDash val="solid"/>
                    </a:lnR>
                    <a:lnB w="12700">
                      <a:solidFill>
                        <a:srgbClr val="95979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508760" y="2151884"/>
            <a:ext cx="10357485" cy="561340"/>
          </a:xfrm>
          <a:custGeom>
            <a:avLst/>
            <a:gdLst/>
            <a:ahLst/>
            <a:cxnLst/>
            <a:rect l="l" t="t" r="r" b="b"/>
            <a:pathLst>
              <a:path w="10357485" h="561339">
                <a:moveTo>
                  <a:pt x="10263632" y="0"/>
                </a:moveTo>
                <a:lnTo>
                  <a:pt x="93472" y="0"/>
                </a:lnTo>
                <a:lnTo>
                  <a:pt x="57087" y="7345"/>
                </a:lnTo>
                <a:lnTo>
                  <a:pt x="27376" y="27376"/>
                </a:lnTo>
                <a:lnTo>
                  <a:pt x="7345" y="57087"/>
                </a:lnTo>
                <a:lnTo>
                  <a:pt x="0" y="93472"/>
                </a:lnTo>
                <a:lnTo>
                  <a:pt x="0" y="467372"/>
                </a:lnTo>
                <a:lnTo>
                  <a:pt x="7345" y="503749"/>
                </a:lnTo>
                <a:lnTo>
                  <a:pt x="27376" y="533457"/>
                </a:lnTo>
                <a:lnTo>
                  <a:pt x="57087" y="553487"/>
                </a:lnTo>
                <a:lnTo>
                  <a:pt x="93472" y="560832"/>
                </a:lnTo>
                <a:lnTo>
                  <a:pt x="10263632" y="560832"/>
                </a:lnTo>
                <a:lnTo>
                  <a:pt x="10300016" y="553487"/>
                </a:lnTo>
                <a:lnTo>
                  <a:pt x="10329727" y="533457"/>
                </a:lnTo>
                <a:lnTo>
                  <a:pt x="10349758" y="503749"/>
                </a:lnTo>
                <a:lnTo>
                  <a:pt x="10357104" y="467372"/>
                </a:lnTo>
                <a:lnTo>
                  <a:pt x="10357104" y="93472"/>
                </a:lnTo>
                <a:lnTo>
                  <a:pt x="10349758" y="57087"/>
                </a:lnTo>
                <a:lnTo>
                  <a:pt x="10329727" y="27376"/>
                </a:lnTo>
                <a:lnTo>
                  <a:pt x="10300016" y="7345"/>
                </a:lnTo>
                <a:lnTo>
                  <a:pt x="10263632" y="0"/>
                </a:lnTo>
                <a:close/>
              </a:path>
            </a:pathLst>
          </a:custGeom>
          <a:solidFill>
            <a:srgbClr val="8FAC8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84503" y="2208971"/>
          <a:ext cx="10895330" cy="70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59"/>
                <a:gridCol w="10358755"/>
              </a:tblGrid>
              <a:tr h="223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8FAC81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1345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Book Antiqua"/>
                          <a:cs typeface="Book Antiqua"/>
                        </a:rPr>
                        <a:t>No need </a:t>
                      </a:r>
                      <a:r>
                        <a:rPr dirty="0" sz="2000" spc="-5">
                          <a:latin typeface="Book Antiqua"/>
                          <a:cs typeface="Book Antiqua"/>
                        </a:rPr>
                        <a:t>of tedious configuration, </a:t>
                      </a:r>
                      <a:r>
                        <a:rPr dirty="0" sz="2000">
                          <a:latin typeface="Book Antiqua"/>
                          <a:cs typeface="Book Antiqua"/>
                        </a:rPr>
                        <a:t>such as WCF REST</a:t>
                      </a:r>
                      <a:r>
                        <a:rPr dirty="0" sz="2000" spc="-114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latin typeface="Book Antiqua"/>
                          <a:cs typeface="Book Antiqua"/>
                        </a:rPr>
                        <a:t>service.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40005">
                    <a:lnB w="12700">
                      <a:solidFill>
                        <a:srgbClr val="8FAC81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86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FAC81"/>
                      </a:solidFill>
                      <a:prstDash val="solid"/>
                    </a:lnL>
                    <a:lnT w="12700">
                      <a:solidFill>
                        <a:srgbClr val="8FAC8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8FAC81"/>
                      </a:solidFill>
                      <a:prstDash val="solid"/>
                    </a:lnR>
                    <a:lnT w="12700">
                      <a:solidFill>
                        <a:srgbClr val="8FAC8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9158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FAC81"/>
                      </a:solidFill>
                      <a:prstDash val="solid"/>
                    </a:lnL>
                    <a:lnR w="12700">
                      <a:solidFill>
                        <a:srgbClr val="8FAC81"/>
                      </a:solidFill>
                      <a:prstDash val="solid"/>
                    </a:lnR>
                    <a:lnB w="12700">
                      <a:solidFill>
                        <a:srgbClr val="8FAC8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508760" y="3012944"/>
            <a:ext cx="10357485" cy="561340"/>
          </a:xfrm>
          <a:custGeom>
            <a:avLst/>
            <a:gdLst/>
            <a:ahLst/>
            <a:cxnLst/>
            <a:rect l="l" t="t" r="r" b="b"/>
            <a:pathLst>
              <a:path w="10357485" h="561339">
                <a:moveTo>
                  <a:pt x="10263632" y="0"/>
                </a:moveTo>
                <a:lnTo>
                  <a:pt x="93472" y="0"/>
                </a:lnTo>
                <a:lnTo>
                  <a:pt x="57087" y="7345"/>
                </a:lnTo>
                <a:lnTo>
                  <a:pt x="27376" y="27376"/>
                </a:lnTo>
                <a:lnTo>
                  <a:pt x="7345" y="57087"/>
                </a:lnTo>
                <a:lnTo>
                  <a:pt x="0" y="93472"/>
                </a:lnTo>
                <a:lnTo>
                  <a:pt x="0" y="467372"/>
                </a:lnTo>
                <a:lnTo>
                  <a:pt x="7345" y="503749"/>
                </a:lnTo>
                <a:lnTo>
                  <a:pt x="27376" y="533457"/>
                </a:lnTo>
                <a:lnTo>
                  <a:pt x="57087" y="553487"/>
                </a:lnTo>
                <a:lnTo>
                  <a:pt x="93472" y="560832"/>
                </a:lnTo>
                <a:lnTo>
                  <a:pt x="10263632" y="560832"/>
                </a:lnTo>
                <a:lnTo>
                  <a:pt x="10300016" y="553487"/>
                </a:lnTo>
                <a:lnTo>
                  <a:pt x="10329727" y="533457"/>
                </a:lnTo>
                <a:lnTo>
                  <a:pt x="10349758" y="503749"/>
                </a:lnTo>
                <a:lnTo>
                  <a:pt x="10357104" y="467372"/>
                </a:lnTo>
                <a:lnTo>
                  <a:pt x="10357104" y="93472"/>
                </a:lnTo>
                <a:lnTo>
                  <a:pt x="10349758" y="57087"/>
                </a:lnTo>
                <a:lnTo>
                  <a:pt x="10329727" y="27376"/>
                </a:lnTo>
                <a:lnTo>
                  <a:pt x="10300016" y="7345"/>
                </a:lnTo>
                <a:lnTo>
                  <a:pt x="10263632" y="0"/>
                </a:lnTo>
                <a:close/>
              </a:path>
            </a:pathLst>
          </a:custGeom>
          <a:solidFill>
            <a:srgbClr val="74BE7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84503" y="3070031"/>
          <a:ext cx="10895330" cy="70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59"/>
                <a:gridCol w="10358755"/>
              </a:tblGrid>
              <a:tr h="223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74BE7B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1335"/>
                        </a:lnSpc>
                        <a:spcBef>
                          <a:spcPts val="320"/>
                        </a:spcBef>
                      </a:pPr>
                      <a:r>
                        <a:rPr dirty="0" sz="2000">
                          <a:latin typeface="Book Antiqua"/>
                          <a:cs typeface="Book Antiqua"/>
                        </a:rPr>
                        <a:t>Used when requiring a simple service </a:t>
                      </a:r>
                      <a:r>
                        <a:rPr dirty="0" sz="2000" spc="-5">
                          <a:latin typeface="Book Antiqua"/>
                          <a:cs typeface="Book Antiqua"/>
                        </a:rPr>
                        <a:t>creation with </a:t>
                      </a:r>
                      <a:r>
                        <a:rPr dirty="0" sz="2000">
                          <a:latin typeface="Book Antiqua"/>
                          <a:cs typeface="Book Antiqua"/>
                        </a:rPr>
                        <a:t>Web</a:t>
                      </a:r>
                      <a:r>
                        <a:rPr dirty="0" sz="2000" spc="-125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latin typeface="Book Antiqua"/>
                          <a:cs typeface="Book Antiqua"/>
                        </a:rPr>
                        <a:t>API.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40640">
                    <a:lnB w="12700">
                      <a:solidFill>
                        <a:srgbClr val="74BE7B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86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4BE7B"/>
                      </a:solidFill>
                      <a:prstDash val="solid"/>
                    </a:lnL>
                    <a:lnT w="12700">
                      <a:solidFill>
                        <a:srgbClr val="74BE7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74BE7B"/>
                      </a:solidFill>
                      <a:prstDash val="solid"/>
                    </a:lnR>
                    <a:lnT w="12700">
                      <a:solidFill>
                        <a:srgbClr val="74BE7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9158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74BE7B"/>
                      </a:solidFill>
                      <a:prstDash val="solid"/>
                    </a:lnL>
                    <a:lnR w="12700">
                      <a:solidFill>
                        <a:srgbClr val="74BE7B"/>
                      </a:solidFill>
                      <a:prstDash val="solid"/>
                    </a:lnR>
                    <a:lnB w="12700">
                      <a:solidFill>
                        <a:srgbClr val="74BE7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508760" y="3875528"/>
            <a:ext cx="10357485" cy="561340"/>
          </a:xfrm>
          <a:custGeom>
            <a:avLst/>
            <a:gdLst/>
            <a:ahLst/>
            <a:cxnLst/>
            <a:rect l="l" t="t" r="r" b="b"/>
            <a:pathLst>
              <a:path w="10357485" h="561339">
                <a:moveTo>
                  <a:pt x="10263632" y="0"/>
                </a:moveTo>
                <a:lnTo>
                  <a:pt x="93472" y="0"/>
                </a:lnTo>
                <a:lnTo>
                  <a:pt x="57087" y="7345"/>
                </a:lnTo>
                <a:lnTo>
                  <a:pt x="27376" y="27376"/>
                </a:lnTo>
                <a:lnTo>
                  <a:pt x="7345" y="57087"/>
                </a:lnTo>
                <a:lnTo>
                  <a:pt x="0" y="93472"/>
                </a:lnTo>
                <a:lnTo>
                  <a:pt x="0" y="467372"/>
                </a:lnTo>
                <a:lnTo>
                  <a:pt x="7345" y="503749"/>
                </a:lnTo>
                <a:lnTo>
                  <a:pt x="27376" y="533457"/>
                </a:lnTo>
                <a:lnTo>
                  <a:pt x="57087" y="553487"/>
                </a:lnTo>
                <a:lnTo>
                  <a:pt x="93472" y="560832"/>
                </a:lnTo>
                <a:lnTo>
                  <a:pt x="10263632" y="560832"/>
                </a:lnTo>
                <a:lnTo>
                  <a:pt x="10300016" y="553487"/>
                </a:lnTo>
                <a:lnTo>
                  <a:pt x="10329727" y="533457"/>
                </a:lnTo>
                <a:lnTo>
                  <a:pt x="10349758" y="503749"/>
                </a:lnTo>
                <a:lnTo>
                  <a:pt x="10357104" y="467372"/>
                </a:lnTo>
                <a:lnTo>
                  <a:pt x="10357104" y="93472"/>
                </a:lnTo>
                <a:lnTo>
                  <a:pt x="10349758" y="57087"/>
                </a:lnTo>
                <a:lnTo>
                  <a:pt x="10329727" y="27376"/>
                </a:lnTo>
                <a:lnTo>
                  <a:pt x="10300016" y="7345"/>
                </a:lnTo>
                <a:lnTo>
                  <a:pt x="10263632" y="0"/>
                </a:lnTo>
                <a:close/>
              </a:path>
            </a:pathLst>
          </a:custGeom>
          <a:solidFill>
            <a:srgbClr val="67D19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84503" y="3932615"/>
          <a:ext cx="10895330" cy="70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59"/>
                <a:gridCol w="10358755"/>
              </a:tblGrid>
              <a:tr h="223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67D19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1345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Book Antiqua"/>
                          <a:cs typeface="Book Antiqua"/>
                        </a:rPr>
                        <a:t>Based </a:t>
                      </a:r>
                      <a:r>
                        <a:rPr dirty="0" sz="2000" spc="-5">
                          <a:latin typeface="Book Antiqua"/>
                          <a:cs typeface="Book Antiqua"/>
                        </a:rPr>
                        <a:t>only on </a:t>
                      </a:r>
                      <a:r>
                        <a:rPr dirty="0" sz="2000">
                          <a:latin typeface="Book Antiqua"/>
                          <a:cs typeface="Book Antiqua"/>
                        </a:rPr>
                        <a:t>HTTP and is </a:t>
                      </a:r>
                      <a:r>
                        <a:rPr dirty="0" sz="2000" spc="-5">
                          <a:latin typeface="Book Antiqua"/>
                          <a:cs typeface="Book Antiqua"/>
                        </a:rPr>
                        <a:t>simple to </a:t>
                      </a:r>
                      <a:r>
                        <a:rPr dirty="0" sz="2000">
                          <a:latin typeface="Book Antiqua"/>
                          <a:cs typeface="Book Antiqua"/>
                        </a:rPr>
                        <a:t>describe, </a:t>
                      </a:r>
                      <a:r>
                        <a:rPr dirty="0" sz="2000" spc="-5">
                          <a:latin typeface="Book Antiqua"/>
                          <a:cs typeface="Book Antiqua"/>
                        </a:rPr>
                        <a:t>show, </a:t>
                      </a:r>
                      <a:r>
                        <a:rPr dirty="0" sz="2000">
                          <a:latin typeface="Book Antiqua"/>
                          <a:cs typeface="Book Antiqua"/>
                        </a:rPr>
                        <a:t>and utilize in a RESTful</a:t>
                      </a:r>
                      <a:r>
                        <a:rPr dirty="0" sz="2000" spc="-16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latin typeface="Book Antiqua"/>
                          <a:cs typeface="Book Antiqua"/>
                        </a:rPr>
                        <a:t>manner.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40005">
                    <a:lnB w="12700">
                      <a:solidFill>
                        <a:srgbClr val="67D19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86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67D19F"/>
                      </a:solidFill>
                      <a:prstDash val="solid"/>
                    </a:lnL>
                    <a:lnT w="12700">
                      <a:solidFill>
                        <a:srgbClr val="67D19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67D19F"/>
                      </a:solidFill>
                      <a:prstDash val="solid"/>
                    </a:lnR>
                    <a:lnT w="12700">
                      <a:solidFill>
                        <a:srgbClr val="67D19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9158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67D19F"/>
                      </a:solidFill>
                      <a:prstDash val="solid"/>
                    </a:lnL>
                    <a:lnR w="12700">
                      <a:solidFill>
                        <a:srgbClr val="67D19F"/>
                      </a:solidFill>
                      <a:prstDash val="solid"/>
                    </a:lnR>
                    <a:lnB w="12700">
                      <a:solidFill>
                        <a:srgbClr val="67D19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508760" y="4736588"/>
            <a:ext cx="10357485" cy="561340"/>
          </a:xfrm>
          <a:custGeom>
            <a:avLst/>
            <a:gdLst/>
            <a:ahLst/>
            <a:cxnLst/>
            <a:rect l="l" t="t" r="r" b="b"/>
            <a:pathLst>
              <a:path w="10357485" h="561339">
                <a:moveTo>
                  <a:pt x="10263632" y="0"/>
                </a:moveTo>
                <a:lnTo>
                  <a:pt x="93472" y="0"/>
                </a:lnTo>
                <a:lnTo>
                  <a:pt x="57087" y="7345"/>
                </a:lnTo>
                <a:lnTo>
                  <a:pt x="27376" y="27376"/>
                </a:lnTo>
                <a:lnTo>
                  <a:pt x="7345" y="57087"/>
                </a:lnTo>
                <a:lnTo>
                  <a:pt x="0" y="93472"/>
                </a:lnTo>
                <a:lnTo>
                  <a:pt x="0" y="467372"/>
                </a:lnTo>
                <a:lnTo>
                  <a:pt x="7345" y="503749"/>
                </a:lnTo>
                <a:lnTo>
                  <a:pt x="27376" y="533457"/>
                </a:lnTo>
                <a:lnTo>
                  <a:pt x="57087" y="553487"/>
                </a:lnTo>
                <a:lnTo>
                  <a:pt x="93472" y="560832"/>
                </a:lnTo>
                <a:lnTo>
                  <a:pt x="10263632" y="560832"/>
                </a:lnTo>
                <a:lnTo>
                  <a:pt x="10300016" y="553487"/>
                </a:lnTo>
                <a:lnTo>
                  <a:pt x="10329727" y="533457"/>
                </a:lnTo>
                <a:lnTo>
                  <a:pt x="10349758" y="503749"/>
                </a:lnTo>
                <a:lnTo>
                  <a:pt x="10357104" y="467372"/>
                </a:lnTo>
                <a:lnTo>
                  <a:pt x="10357104" y="93472"/>
                </a:lnTo>
                <a:lnTo>
                  <a:pt x="10349758" y="57087"/>
                </a:lnTo>
                <a:lnTo>
                  <a:pt x="10329727" y="27376"/>
                </a:lnTo>
                <a:lnTo>
                  <a:pt x="10300016" y="7345"/>
                </a:lnTo>
                <a:lnTo>
                  <a:pt x="10263632" y="0"/>
                </a:lnTo>
                <a:close/>
              </a:path>
            </a:pathLst>
          </a:custGeom>
          <a:solidFill>
            <a:srgbClr val="5BE1D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84503" y="4793675"/>
          <a:ext cx="10895330" cy="70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59"/>
                <a:gridCol w="10358755"/>
              </a:tblGrid>
              <a:tr h="223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5BE1D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1335"/>
                        </a:lnSpc>
                        <a:spcBef>
                          <a:spcPts val="320"/>
                        </a:spcBef>
                      </a:pPr>
                      <a:r>
                        <a:rPr dirty="0" sz="2000">
                          <a:latin typeface="Book Antiqua"/>
                          <a:cs typeface="Book Antiqua"/>
                        </a:rPr>
                        <a:t>Useful for devices </a:t>
                      </a:r>
                      <a:r>
                        <a:rPr dirty="0" sz="2000" spc="-5">
                          <a:latin typeface="Book Antiqua"/>
                          <a:cs typeface="Book Antiqua"/>
                        </a:rPr>
                        <a:t>that </a:t>
                      </a:r>
                      <a:r>
                        <a:rPr dirty="0" sz="2000">
                          <a:latin typeface="Book Antiqua"/>
                          <a:cs typeface="Book Antiqua"/>
                        </a:rPr>
                        <a:t>have </a:t>
                      </a:r>
                      <a:r>
                        <a:rPr dirty="0" sz="2000" spc="-5">
                          <a:latin typeface="Book Antiqua"/>
                          <a:cs typeface="Book Antiqua"/>
                        </a:rPr>
                        <a:t>limited </a:t>
                      </a:r>
                      <a:r>
                        <a:rPr dirty="0" sz="2000">
                          <a:latin typeface="Book Antiqua"/>
                          <a:cs typeface="Book Antiqua"/>
                        </a:rPr>
                        <a:t>bandwidth such as</a:t>
                      </a:r>
                      <a:r>
                        <a:rPr dirty="0" sz="2000" spc="-114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 spc="-5">
                          <a:latin typeface="Book Antiqua"/>
                          <a:cs typeface="Book Antiqua"/>
                        </a:rPr>
                        <a:t>smartphones.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40640">
                    <a:lnB w="12700">
                      <a:solidFill>
                        <a:srgbClr val="5BE1D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86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5BE1DC"/>
                      </a:solidFill>
                      <a:prstDash val="solid"/>
                    </a:lnL>
                    <a:lnT w="12700">
                      <a:solidFill>
                        <a:srgbClr val="5BE1D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5BE1DC"/>
                      </a:solidFill>
                      <a:prstDash val="solid"/>
                    </a:lnR>
                    <a:lnT w="12700">
                      <a:solidFill>
                        <a:srgbClr val="5BE1D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9158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5BE1DC"/>
                      </a:solidFill>
                      <a:prstDash val="solid"/>
                    </a:lnL>
                    <a:lnR w="12700">
                      <a:solidFill>
                        <a:srgbClr val="5BE1DC"/>
                      </a:solidFill>
                      <a:prstDash val="solid"/>
                    </a:lnR>
                    <a:lnB w="12700">
                      <a:solidFill>
                        <a:srgbClr val="5BE1D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508760" y="5599172"/>
            <a:ext cx="10357485" cy="561340"/>
          </a:xfrm>
          <a:custGeom>
            <a:avLst/>
            <a:gdLst/>
            <a:ahLst/>
            <a:cxnLst/>
            <a:rect l="l" t="t" r="r" b="b"/>
            <a:pathLst>
              <a:path w="10357485" h="561339">
                <a:moveTo>
                  <a:pt x="10263632" y="0"/>
                </a:moveTo>
                <a:lnTo>
                  <a:pt x="93472" y="0"/>
                </a:lnTo>
                <a:lnTo>
                  <a:pt x="57087" y="7345"/>
                </a:lnTo>
                <a:lnTo>
                  <a:pt x="27376" y="27376"/>
                </a:lnTo>
                <a:lnTo>
                  <a:pt x="7345" y="57087"/>
                </a:lnTo>
                <a:lnTo>
                  <a:pt x="0" y="93471"/>
                </a:lnTo>
                <a:lnTo>
                  <a:pt x="0" y="467372"/>
                </a:lnTo>
                <a:lnTo>
                  <a:pt x="7345" y="503749"/>
                </a:lnTo>
                <a:lnTo>
                  <a:pt x="27376" y="533457"/>
                </a:lnTo>
                <a:lnTo>
                  <a:pt x="57087" y="553487"/>
                </a:lnTo>
                <a:lnTo>
                  <a:pt x="93472" y="560831"/>
                </a:lnTo>
                <a:lnTo>
                  <a:pt x="10263632" y="560831"/>
                </a:lnTo>
                <a:lnTo>
                  <a:pt x="10300016" y="553487"/>
                </a:lnTo>
                <a:lnTo>
                  <a:pt x="10329727" y="533457"/>
                </a:lnTo>
                <a:lnTo>
                  <a:pt x="10349758" y="503749"/>
                </a:lnTo>
                <a:lnTo>
                  <a:pt x="10357104" y="467372"/>
                </a:lnTo>
                <a:lnTo>
                  <a:pt x="10357104" y="93471"/>
                </a:lnTo>
                <a:lnTo>
                  <a:pt x="10349758" y="57087"/>
                </a:lnTo>
                <a:lnTo>
                  <a:pt x="10329727" y="27376"/>
                </a:lnTo>
                <a:lnTo>
                  <a:pt x="10300016" y="7345"/>
                </a:lnTo>
                <a:lnTo>
                  <a:pt x="10263632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84503" y="5656259"/>
          <a:ext cx="10895330" cy="70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59"/>
                <a:gridCol w="10358755"/>
              </a:tblGrid>
              <a:tr h="223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50B4F1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1345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Book Antiqua"/>
                          <a:cs typeface="Book Antiqua"/>
                        </a:rPr>
                        <a:t>Based </a:t>
                      </a:r>
                      <a:r>
                        <a:rPr dirty="0" sz="2000" spc="-5">
                          <a:latin typeface="Book Antiqua"/>
                          <a:cs typeface="Book Antiqua"/>
                        </a:rPr>
                        <a:t>on </a:t>
                      </a:r>
                      <a:r>
                        <a:rPr dirty="0" sz="2000">
                          <a:latin typeface="Book Antiqua"/>
                          <a:cs typeface="Book Antiqua"/>
                        </a:rPr>
                        <a:t>a light weight architecture and is </a:t>
                      </a:r>
                      <a:r>
                        <a:rPr dirty="0" sz="2000" spc="-5">
                          <a:latin typeface="Book Antiqua"/>
                          <a:cs typeface="Book Antiqua"/>
                        </a:rPr>
                        <a:t>open</a:t>
                      </a:r>
                      <a:r>
                        <a:rPr dirty="0" sz="2000" spc="-114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latin typeface="Book Antiqua"/>
                          <a:cs typeface="Book Antiqua"/>
                        </a:rPr>
                        <a:t>source.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40005">
                    <a:lnB w="12700">
                      <a:solidFill>
                        <a:srgbClr val="50B4F1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86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50B4F1"/>
                      </a:solidFill>
                      <a:prstDash val="solid"/>
                    </a:lnL>
                    <a:lnT w="12700">
                      <a:solidFill>
                        <a:srgbClr val="50B4F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50B4F1"/>
                      </a:solidFill>
                      <a:prstDash val="solid"/>
                    </a:lnR>
                    <a:lnT w="12700">
                      <a:solidFill>
                        <a:srgbClr val="50B4F1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9158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50B4F1"/>
                      </a:solidFill>
                      <a:prstDash val="solid"/>
                    </a:lnL>
                    <a:lnR w="12700">
                      <a:solidFill>
                        <a:srgbClr val="50B4F1"/>
                      </a:solidFill>
                      <a:prstDash val="solid"/>
                    </a:lnR>
                    <a:lnB w="12700">
                      <a:solidFill>
                        <a:srgbClr val="50B4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15" name="object 15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49536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Creating </a:t>
            </a:r>
            <a:r>
              <a:rPr dirty="0" sz="3200"/>
              <a:t>a Web API</a:t>
            </a:r>
            <a:r>
              <a:rPr dirty="0" sz="3200" spc="-30"/>
              <a:t> </a:t>
            </a:r>
            <a:r>
              <a:rPr dirty="0" sz="3200" spc="-5"/>
              <a:t>Project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124711" y="1386839"/>
            <a:ext cx="3700779" cy="2722245"/>
            <a:chOff x="1124711" y="1386839"/>
            <a:chExt cx="3700779" cy="2722245"/>
          </a:xfrm>
        </p:grpSpPr>
        <p:sp>
          <p:nvSpPr>
            <p:cNvPr id="4" name="object 4"/>
            <p:cNvSpPr/>
            <p:nvPr/>
          </p:nvSpPr>
          <p:spPr>
            <a:xfrm>
              <a:off x="1133855" y="1395984"/>
              <a:ext cx="3681984" cy="2703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29283" y="1391411"/>
              <a:ext cx="3691254" cy="2712720"/>
            </a:xfrm>
            <a:custGeom>
              <a:avLst/>
              <a:gdLst/>
              <a:ahLst/>
              <a:cxnLst/>
              <a:rect l="l" t="t" r="r" b="b"/>
              <a:pathLst>
                <a:path w="3691254" h="2712720">
                  <a:moveTo>
                    <a:pt x="0" y="0"/>
                  </a:moveTo>
                  <a:lnTo>
                    <a:pt x="3691128" y="0"/>
                  </a:lnTo>
                  <a:lnTo>
                    <a:pt x="3691128" y="2712720"/>
                  </a:lnTo>
                  <a:lnTo>
                    <a:pt x="0" y="27127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283807" y="4260018"/>
            <a:ext cx="1515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C00000"/>
                </a:solidFill>
                <a:latin typeface="Book Antiqua"/>
                <a:cs typeface="Book Antiqua"/>
              </a:rPr>
              <a:t>New Project</a:t>
            </a:r>
            <a:r>
              <a:rPr dirty="0" sz="1200" spc="-40" b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>
                <a:solidFill>
                  <a:srgbClr val="C00000"/>
                </a:solidFill>
                <a:latin typeface="Book Antiqua"/>
                <a:cs typeface="Book Antiqua"/>
              </a:rPr>
              <a:t>Window</a:t>
            </a:r>
            <a:endParaRPr sz="1200">
              <a:latin typeface="Book Antiqua"/>
              <a:cs typeface="Book Antiqu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86855" y="2279904"/>
            <a:ext cx="4152900" cy="3228340"/>
            <a:chOff x="6086855" y="2279904"/>
            <a:chExt cx="4152900" cy="3228340"/>
          </a:xfrm>
        </p:grpSpPr>
        <p:sp>
          <p:nvSpPr>
            <p:cNvPr id="8" name="object 8"/>
            <p:cNvSpPr/>
            <p:nvPr/>
          </p:nvSpPr>
          <p:spPr>
            <a:xfrm>
              <a:off x="6095999" y="2289048"/>
              <a:ext cx="4134611" cy="32095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91427" y="2284476"/>
              <a:ext cx="4144010" cy="3218815"/>
            </a:xfrm>
            <a:custGeom>
              <a:avLst/>
              <a:gdLst/>
              <a:ahLst/>
              <a:cxnLst/>
              <a:rect l="l" t="t" r="r" b="b"/>
              <a:pathLst>
                <a:path w="4144009" h="3218815">
                  <a:moveTo>
                    <a:pt x="0" y="0"/>
                  </a:moveTo>
                  <a:lnTo>
                    <a:pt x="4143755" y="0"/>
                  </a:lnTo>
                  <a:lnTo>
                    <a:pt x="4143755" y="3218688"/>
                  </a:lnTo>
                  <a:lnTo>
                    <a:pt x="0" y="321868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667435" y="5666341"/>
            <a:ext cx="876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C00000"/>
                </a:solidFill>
                <a:latin typeface="Book Antiqua"/>
                <a:cs typeface="Book Antiqua"/>
              </a:rPr>
              <a:t>New</a:t>
            </a:r>
            <a:r>
              <a:rPr dirty="0" sz="1200" spc="-50" b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>
                <a:solidFill>
                  <a:srgbClr val="C00000"/>
                </a:solidFill>
                <a:latin typeface="Book Antiqua"/>
                <a:cs typeface="Book Antiqua"/>
              </a:rPr>
              <a:t>Project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11" name="object 11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95656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Creating </a:t>
            </a:r>
            <a:r>
              <a:rPr dirty="0" sz="3200"/>
              <a:t>a Web API </a:t>
            </a:r>
            <a:r>
              <a:rPr dirty="0" sz="3200" spc="-5"/>
              <a:t>that Supports </a:t>
            </a:r>
            <a:r>
              <a:rPr dirty="0" sz="3200"/>
              <a:t>CRUD</a:t>
            </a:r>
            <a:r>
              <a:rPr dirty="0" sz="3200" spc="25"/>
              <a:t> </a:t>
            </a:r>
            <a:r>
              <a:rPr dirty="0" sz="3200" spc="-5"/>
              <a:t>Operations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3590" y="1597596"/>
            <a:ext cx="101022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One of the features of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Web API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is that it supports convention-based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CRUD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actions.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4672" y="2621279"/>
            <a:ext cx="6382499" cy="2845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94660" y="5050535"/>
            <a:ext cx="1586865" cy="370840"/>
          </a:xfrm>
          <a:prstGeom prst="rect">
            <a:avLst/>
          </a:prstGeom>
          <a:solidFill>
            <a:srgbClr val="B57754"/>
          </a:solidFill>
        </p:spPr>
        <p:txBody>
          <a:bodyPr wrap="square" lIns="0" tIns="29209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Application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48071" y="3480815"/>
            <a:ext cx="1419225" cy="307975"/>
          </a:xfrm>
          <a:prstGeom prst="rect">
            <a:avLst/>
          </a:prstGeom>
          <a:solidFill>
            <a:srgbClr val="B57754"/>
          </a:solidFill>
        </p:spPr>
        <p:txBody>
          <a:bodyPr wrap="square" lIns="0" tIns="3175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250"/>
              </a:spcBef>
            </a:pPr>
            <a:r>
              <a:rPr dirty="0" sz="1400" spc="-10">
                <a:solidFill>
                  <a:srgbClr val="FFFFFF"/>
                </a:solidFill>
                <a:latin typeface="Book Antiqua"/>
                <a:cs typeface="Book Antiqua"/>
              </a:rPr>
              <a:t>RETRIEVE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6755" y="4076700"/>
            <a:ext cx="1237615" cy="307975"/>
          </a:xfrm>
          <a:prstGeom prst="rect">
            <a:avLst/>
          </a:prstGeom>
          <a:solidFill>
            <a:srgbClr val="B57754"/>
          </a:solidFill>
        </p:spPr>
        <p:txBody>
          <a:bodyPr wrap="square" lIns="0" tIns="31750" rIns="0" bIns="0" rtlCol="0" vert="horz">
            <a:spAutoFit/>
          </a:bodyPr>
          <a:lstStyle/>
          <a:p>
            <a:pPr marL="247015">
              <a:lnSpc>
                <a:spcPct val="100000"/>
              </a:lnSpc>
              <a:spcBef>
                <a:spcPts val="250"/>
              </a:spcBef>
            </a:pP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UPDATE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6755" y="4616196"/>
            <a:ext cx="1237615" cy="307975"/>
          </a:xfrm>
          <a:prstGeom prst="rect">
            <a:avLst/>
          </a:prstGeom>
          <a:solidFill>
            <a:srgbClr val="B57754"/>
          </a:solidFill>
        </p:spPr>
        <p:txBody>
          <a:bodyPr wrap="square" lIns="0" tIns="32384" rIns="0" bIns="0" rtlCol="0" vert="horz">
            <a:spAutoFit/>
          </a:bodyPr>
          <a:lstStyle/>
          <a:p>
            <a:pPr marL="277495">
              <a:lnSpc>
                <a:spcPct val="100000"/>
              </a:lnSpc>
              <a:spcBef>
                <a:spcPts val="254"/>
              </a:spcBef>
            </a:pP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DELETE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6755" y="2811779"/>
            <a:ext cx="1237615" cy="307975"/>
          </a:xfrm>
          <a:prstGeom prst="rect">
            <a:avLst/>
          </a:prstGeom>
          <a:solidFill>
            <a:srgbClr val="B57754"/>
          </a:solidFill>
        </p:spPr>
        <p:txBody>
          <a:bodyPr wrap="square" lIns="0" tIns="31750" rIns="0" bIns="0" rtlCol="0" vert="horz">
            <a:spAutoFit/>
          </a:bodyPr>
          <a:lstStyle/>
          <a:p>
            <a:pPr marL="263525">
              <a:lnSpc>
                <a:spcPct val="100000"/>
              </a:lnSpc>
              <a:spcBef>
                <a:spcPts val="250"/>
              </a:spcBef>
            </a:pP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CREATE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6847" y="5081015"/>
            <a:ext cx="1586865" cy="368935"/>
          </a:xfrm>
          <a:prstGeom prst="rect">
            <a:avLst/>
          </a:prstGeom>
          <a:solidFill>
            <a:srgbClr val="B57754"/>
          </a:solidFill>
        </p:spPr>
        <p:txBody>
          <a:bodyPr wrap="square" lIns="0" tIns="2857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dirty="0" sz="1800" spc="-5">
                <a:solidFill>
                  <a:srgbClr val="FFFFFF"/>
                </a:solidFill>
                <a:latin typeface="Book Antiqua"/>
                <a:cs typeface="Book Antiqua"/>
              </a:rPr>
              <a:t>Database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69786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Web API with </a:t>
            </a:r>
            <a:r>
              <a:rPr dirty="0" sz="3200" spc="-5"/>
              <a:t>Repository Pattern</a:t>
            </a:r>
            <a:r>
              <a:rPr dirty="0" sz="3200" spc="10"/>
              <a:t> </a:t>
            </a:r>
            <a:r>
              <a:rPr dirty="0" sz="3200"/>
              <a:t>(1-3)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620268" y="1687067"/>
            <a:ext cx="9345295" cy="3302635"/>
            <a:chOff x="620268" y="1687067"/>
            <a:chExt cx="9345295" cy="3302635"/>
          </a:xfrm>
        </p:grpSpPr>
        <p:sp>
          <p:nvSpPr>
            <p:cNvPr id="4" name="object 4"/>
            <p:cNvSpPr/>
            <p:nvPr/>
          </p:nvSpPr>
          <p:spPr>
            <a:xfrm>
              <a:off x="624840" y="1691639"/>
              <a:ext cx="9336405" cy="3293745"/>
            </a:xfrm>
            <a:custGeom>
              <a:avLst/>
              <a:gdLst/>
              <a:ahLst/>
              <a:cxnLst/>
              <a:rect l="l" t="t" r="r" b="b"/>
              <a:pathLst>
                <a:path w="9336405" h="3293745">
                  <a:moveTo>
                    <a:pt x="9336024" y="0"/>
                  </a:moveTo>
                  <a:lnTo>
                    <a:pt x="0" y="0"/>
                  </a:lnTo>
                  <a:lnTo>
                    <a:pt x="0" y="3293364"/>
                  </a:lnTo>
                  <a:lnTo>
                    <a:pt x="9336024" y="3293364"/>
                  </a:lnTo>
                  <a:lnTo>
                    <a:pt x="9336024" y="0"/>
                  </a:lnTo>
                  <a:close/>
                </a:path>
              </a:pathLst>
            </a:custGeom>
            <a:solidFill>
              <a:srgbClr val="FBF3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4840" y="1691639"/>
              <a:ext cx="9336405" cy="3293745"/>
            </a:xfrm>
            <a:custGeom>
              <a:avLst/>
              <a:gdLst/>
              <a:ahLst/>
              <a:cxnLst/>
              <a:rect l="l" t="t" r="r" b="b"/>
              <a:pathLst>
                <a:path w="9336405" h="3293745">
                  <a:moveTo>
                    <a:pt x="0" y="0"/>
                  </a:moveTo>
                  <a:lnTo>
                    <a:pt x="9336024" y="0"/>
                  </a:lnTo>
                  <a:lnTo>
                    <a:pt x="9336024" y="3293364"/>
                  </a:lnTo>
                  <a:lnTo>
                    <a:pt x="0" y="329336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EEC11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02853" y="1698416"/>
            <a:ext cx="8646795" cy="2835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585858"/>
                </a:solidFill>
                <a:latin typeface="Book Antiqua"/>
                <a:cs typeface="Book Antiqua"/>
              </a:rPr>
              <a:t>Repository pattern:</a:t>
            </a:r>
            <a:endParaRPr sz="2800">
              <a:latin typeface="Book Antiqua"/>
              <a:cs typeface="Book Antiqua"/>
            </a:endParaRPr>
          </a:p>
          <a:p>
            <a:pPr marL="355600" marR="156845" indent="-343535">
              <a:lnSpc>
                <a:spcPct val="100000"/>
              </a:lnSpc>
              <a:spcBef>
                <a:spcPts val="2930"/>
              </a:spcBef>
              <a:buFont typeface="Arial"/>
              <a:buChar char="•"/>
              <a:tabLst>
                <a:tab pos="355600" algn="l"/>
                <a:tab pos="356235" algn="l"/>
                <a:tab pos="7259320" algn="l"/>
              </a:tabLst>
            </a:pP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Isolates business objects from the data access</a:t>
            </a:r>
            <a:r>
              <a:rPr dirty="0" sz="2200" spc="7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layer</a:t>
            </a:r>
            <a:r>
              <a:rPr dirty="0" sz="2200" spc="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585858"/>
                </a:solidFill>
                <a:latin typeface="Book Antiqua"/>
                <a:cs typeface="Book Antiqua"/>
              </a:rPr>
              <a:t>and	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creates</a:t>
            </a:r>
            <a:r>
              <a:rPr dirty="0" sz="2200" spc="-9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585858"/>
                </a:solidFill>
                <a:latin typeface="Book Antiqua"/>
                <a:cs typeface="Book Antiqua"/>
              </a:rPr>
              <a:t>an 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abstract</a:t>
            </a:r>
            <a:r>
              <a:rPr dirty="0" sz="2200" spc="-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layer.</a:t>
            </a:r>
            <a:endParaRPr sz="2200">
              <a:latin typeface="Book Antiqua"/>
              <a:cs typeface="Book Antiqua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Reduces amount of code for automated unit testing </a:t>
            </a:r>
            <a:r>
              <a:rPr dirty="0" sz="2200">
                <a:solidFill>
                  <a:srgbClr val="585858"/>
                </a:solidFill>
                <a:latin typeface="Book Antiqua"/>
                <a:cs typeface="Book Antiqua"/>
              </a:rPr>
              <a:t>and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maximizes  isolated data access from the data</a:t>
            </a:r>
            <a:r>
              <a:rPr dirty="0" sz="2200" spc="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store.</a:t>
            </a:r>
            <a:endParaRPr sz="2200">
              <a:latin typeface="Book Antiqua"/>
              <a:cs typeface="Book Antiqua"/>
            </a:endParaRPr>
          </a:p>
          <a:p>
            <a:pPr marL="355600" marR="743585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Helps data access, code readability, </a:t>
            </a:r>
            <a:r>
              <a:rPr dirty="0" sz="2200">
                <a:solidFill>
                  <a:srgbClr val="585858"/>
                </a:solidFill>
                <a:latin typeface="Book Antiqua"/>
                <a:cs typeface="Book Antiqua"/>
              </a:rPr>
              <a:t>and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maintainability to </a:t>
            </a:r>
            <a:r>
              <a:rPr dirty="0" sz="2200" spc="-10">
                <a:solidFill>
                  <a:srgbClr val="585858"/>
                </a:solidFill>
                <a:latin typeface="Book Antiqua"/>
                <a:cs typeface="Book Antiqua"/>
              </a:rPr>
              <a:t>be 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centralized </a:t>
            </a:r>
            <a:r>
              <a:rPr dirty="0" sz="2200">
                <a:solidFill>
                  <a:srgbClr val="585858"/>
                </a:solidFill>
                <a:latin typeface="Book Antiqua"/>
                <a:cs typeface="Book Antiqua"/>
              </a:rPr>
              <a:t>and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hence includes a </a:t>
            </a:r>
            <a:r>
              <a:rPr dirty="0" sz="2200" spc="-10">
                <a:solidFill>
                  <a:srgbClr val="585858"/>
                </a:solidFill>
                <a:latin typeface="Book Antiqua"/>
                <a:cs typeface="Book Antiqua"/>
              </a:rPr>
              <a:t>flexible</a:t>
            </a:r>
            <a:r>
              <a:rPr dirty="0" sz="220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architecture.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7" name="object 7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2020-10-03T03:09:33Z</dcterms:created>
  <dcterms:modified xsi:type="dcterms:W3CDTF">2020-10-03T03:09:33Z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2020-10-03T00:00:00Z</vt:filetime>
  </property>
</Properties>
</file>