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5509" y="1351906"/>
            <a:ext cx="89809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550" y="2184892"/>
            <a:ext cx="9293860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82346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38028" y="6429413"/>
            <a:ext cx="1911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1011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56" y="4337050"/>
                </a:lnTo>
                <a:lnTo>
                  <a:pt x="33863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56019" y="0"/>
            <a:ext cx="16748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60947" y="0"/>
            <a:ext cx="1531619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5144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Session</a:t>
            </a:r>
            <a:r>
              <a:rPr dirty="0" spc="-60"/>
              <a:t> </a:t>
            </a:r>
            <a:r>
              <a:rPr dirty="0"/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7450" y="2578726"/>
            <a:ext cx="3522345" cy="22802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Client-side  </a:t>
            </a: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Development  Using</a:t>
            </a:r>
            <a:r>
              <a:rPr dirty="0" sz="4000" spc="-55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ASP.NET  </a:t>
            </a: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Core </a:t>
            </a: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MVC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660" y="195614"/>
            <a:ext cx="49041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Client-side </a:t>
            </a:r>
            <a:r>
              <a:rPr dirty="0" sz="3200"/>
              <a:t>Validation</a:t>
            </a:r>
            <a:r>
              <a:rPr dirty="0" sz="3200" spc="-5"/>
              <a:t> </a:t>
            </a:r>
            <a:r>
              <a:rPr dirty="0" sz="3200"/>
              <a:t>(1-3)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558795" y="1923288"/>
            <a:ext cx="1549907" cy="1592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00115" y="1543811"/>
            <a:ext cx="2589275" cy="1947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08703" y="2609088"/>
            <a:ext cx="1126490" cy="304800"/>
          </a:xfrm>
          <a:custGeom>
            <a:avLst/>
            <a:gdLst/>
            <a:ahLst/>
            <a:cxnLst/>
            <a:rect l="l" t="t" r="r" b="b"/>
            <a:pathLst>
              <a:path w="1126489" h="304800">
                <a:moveTo>
                  <a:pt x="973836" y="0"/>
                </a:moveTo>
                <a:lnTo>
                  <a:pt x="973836" y="76200"/>
                </a:lnTo>
                <a:lnTo>
                  <a:pt x="0" y="76200"/>
                </a:lnTo>
                <a:lnTo>
                  <a:pt x="0" y="228600"/>
                </a:lnTo>
                <a:lnTo>
                  <a:pt x="973836" y="228600"/>
                </a:lnTo>
                <a:lnTo>
                  <a:pt x="973836" y="304800"/>
                </a:lnTo>
                <a:lnTo>
                  <a:pt x="1126236" y="152400"/>
                </a:lnTo>
                <a:lnTo>
                  <a:pt x="973836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08703" y="2609088"/>
            <a:ext cx="1126490" cy="304800"/>
          </a:xfrm>
          <a:custGeom>
            <a:avLst/>
            <a:gdLst/>
            <a:ahLst/>
            <a:cxnLst/>
            <a:rect l="l" t="t" r="r" b="b"/>
            <a:pathLst>
              <a:path w="1126489" h="304800">
                <a:moveTo>
                  <a:pt x="0" y="76200"/>
                </a:moveTo>
                <a:lnTo>
                  <a:pt x="973836" y="76200"/>
                </a:lnTo>
                <a:lnTo>
                  <a:pt x="973836" y="0"/>
                </a:lnTo>
                <a:lnTo>
                  <a:pt x="1126236" y="152400"/>
                </a:lnTo>
                <a:lnTo>
                  <a:pt x="973836" y="304800"/>
                </a:lnTo>
                <a:lnTo>
                  <a:pt x="973836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192">
            <a:solidFill>
              <a:srgbClr val="138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96752" y="3575169"/>
            <a:ext cx="1532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Client Side</a:t>
            </a:r>
            <a:r>
              <a:rPr dirty="0" sz="1200" spc="-4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Validation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2199" y="3660970"/>
            <a:ext cx="15386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Server Side</a:t>
            </a:r>
            <a:r>
              <a:rPr dirty="0" sz="1200" spc="-4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Validation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7269" y="2179642"/>
            <a:ext cx="753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Form</a:t>
            </a:r>
            <a:r>
              <a:rPr dirty="0" sz="1200" spc="-100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Data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56688" y="1584960"/>
            <a:ext cx="5633720" cy="20320"/>
          </a:xfrm>
          <a:custGeom>
            <a:avLst/>
            <a:gdLst/>
            <a:ahLst/>
            <a:cxnLst/>
            <a:rect l="l" t="t" r="r" b="b"/>
            <a:pathLst>
              <a:path w="5633720" h="20319">
                <a:moveTo>
                  <a:pt x="0" y="0"/>
                </a:moveTo>
                <a:lnTo>
                  <a:pt x="5633415" y="19875"/>
                </a:lnTo>
              </a:path>
            </a:pathLst>
          </a:custGeom>
          <a:ln w="6096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89392" y="1604772"/>
            <a:ext cx="0" cy="2739390"/>
          </a:xfrm>
          <a:custGeom>
            <a:avLst/>
            <a:gdLst/>
            <a:ahLst/>
            <a:cxnLst/>
            <a:rect l="l" t="t" r="r" b="b"/>
            <a:pathLst>
              <a:path w="0" h="2739390">
                <a:moveTo>
                  <a:pt x="0" y="0"/>
                </a:moveTo>
                <a:lnTo>
                  <a:pt x="0" y="2739288"/>
                </a:lnTo>
              </a:path>
            </a:pathLst>
          </a:custGeom>
          <a:ln w="6096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56688" y="4364735"/>
            <a:ext cx="5633720" cy="20320"/>
          </a:xfrm>
          <a:custGeom>
            <a:avLst/>
            <a:gdLst/>
            <a:ahLst/>
            <a:cxnLst/>
            <a:rect l="l" t="t" r="r" b="b"/>
            <a:pathLst>
              <a:path w="5633720" h="20320">
                <a:moveTo>
                  <a:pt x="0" y="0"/>
                </a:moveTo>
                <a:lnTo>
                  <a:pt x="5633415" y="19875"/>
                </a:lnTo>
              </a:path>
            </a:pathLst>
          </a:custGeom>
          <a:ln w="6096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6688" y="1584960"/>
            <a:ext cx="0" cy="2779395"/>
          </a:xfrm>
          <a:custGeom>
            <a:avLst/>
            <a:gdLst/>
            <a:ahLst/>
            <a:cxnLst/>
            <a:rect l="l" t="t" r="r" b="b"/>
            <a:pathLst>
              <a:path w="0" h="2779395">
                <a:moveTo>
                  <a:pt x="0" y="0"/>
                </a:moveTo>
                <a:lnTo>
                  <a:pt x="0" y="2779039"/>
                </a:lnTo>
              </a:path>
            </a:pathLst>
          </a:custGeom>
          <a:ln w="6096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60" y="195614"/>
            <a:ext cx="49047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Client-side </a:t>
            </a:r>
            <a:r>
              <a:rPr dirty="0" sz="3200"/>
              <a:t>Validation</a:t>
            </a:r>
            <a:r>
              <a:rPr dirty="0" sz="3200" spc="-5"/>
              <a:t> </a:t>
            </a:r>
            <a:r>
              <a:rPr dirty="0" sz="3200"/>
              <a:t>(2-3)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51532" y="1386840"/>
            <a:ext cx="7037830" cy="3042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46960" y="1382267"/>
            <a:ext cx="7047230" cy="3042285"/>
          </a:xfrm>
          <a:custGeom>
            <a:avLst/>
            <a:gdLst/>
            <a:ahLst/>
            <a:cxnLst/>
            <a:rect l="l" t="t" r="r" b="b"/>
            <a:pathLst>
              <a:path w="7047230" h="3042285">
                <a:moveTo>
                  <a:pt x="0" y="0"/>
                </a:moveTo>
                <a:lnTo>
                  <a:pt x="7046976" y="0"/>
                </a:lnTo>
                <a:lnTo>
                  <a:pt x="7046976" y="3041904"/>
                </a:lnTo>
                <a:lnTo>
                  <a:pt x="0" y="30419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38022" y="4601484"/>
            <a:ext cx="2741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Client-side Validation Using</a:t>
            </a:r>
            <a:r>
              <a:rPr dirty="0" sz="1200" spc="-1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JavaScript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60" y="195614"/>
            <a:ext cx="49047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Client-side </a:t>
            </a:r>
            <a:r>
              <a:rPr dirty="0" sz="3200"/>
              <a:t>Validation</a:t>
            </a:r>
            <a:r>
              <a:rPr dirty="0" sz="3200" spc="-5"/>
              <a:t> </a:t>
            </a:r>
            <a:r>
              <a:rPr dirty="0" sz="3200"/>
              <a:t>(3-3)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907792" y="1770888"/>
            <a:ext cx="5626607" cy="390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03220" y="1766316"/>
            <a:ext cx="5636260" cy="3915410"/>
          </a:xfrm>
          <a:custGeom>
            <a:avLst/>
            <a:gdLst/>
            <a:ahLst/>
            <a:cxnLst/>
            <a:rect l="l" t="t" r="r" b="b"/>
            <a:pathLst>
              <a:path w="5636259" h="3915410">
                <a:moveTo>
                  <a:pt x="0" y="0"/>
                </a:moveTo>
                <a:lnTo>
                  <a:pt x="5635752" y="0"/>
                </a:lnTo>
                <a:lnTo>
                  <a:pt x="5635752" y="3915155"/>
                </a:lnTo>
                <a:lnTo>
                  <a:pt x="0" y="39151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46138" y="5908373"/>
            <a:ext cx="1551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Client-side</a:t>
            </a:r>
            <a:r>
              <a:rPr dirty="0" sz="1200" spc="-1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Validation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660" y="195614"/>
            <a:ext cx="49650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Server-side </a:t>
            </a:r>
            <a:r>
              <a:rPr dirty="0" sz="3200"/>
              <a:t>Validation</a:t>
            </a:r>
            <a:r>
              <a:rPr dirty="0" sz="3200" spc="-30"/>
              <a:t> </a:t>
            </a:r>
            <a:r>
              <a:rPr dirty="0" sz="3200"/>
              <a:t>(1-4)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36220" y="1344171"/>
            <a:ext cx="2927985" cy="4567555"/>
          </a:xfrm>
          <a:custGeom>
            <a:avLst/>
            <a:gdLst/>
            <a:ahLst/>
            <a:cxnLst/>
            <a:rect l="l" t="t" r="r" b="b"/>
            <a:pathLst>
              <a:path w="2927985" h="4567555">
                <a:moveTo>
                  <a:pt x="2502471" y="0"/>
                </a:moveTo>
                <a:lnTo>
                  <a:pt x="425132" y="0"/>
                </a:lnTo>
                <a:lnTo>
                  <a:pt x="391908" y="2290"/>
                </a:lnTo>
                <a:lnTo>
                  <a:pt x="327652" y="20104"/>
                </a:lnTo>
                <a:lnTo>
                  <a:pt x="266950" y="54436"/>
                </a:lnTo>
                <a:lnTo>
                  <a:pt x="210558" y="103931"/>
                </a:lnTo>
                <a:lnTo>
                  <a:pt x="184214" y="133942"/>
                </a:lnTo>
                <a:lnTo>
                  <a:pt x="159232" y="167236"/>
                </a:lnTo>
                <a:lnTo>
                  <a:pt x="135705" y="203644"/>
                </a:lnTo>
                <a:lnTo>
                  <a:pt x="113728" y="242996"/>
                </a:lnTo>
                <a:lnTo>
                  <a:pt x="93395" y="285124"/>
                </a:lnTo>
                <a:lnTo>
                  <a:pt x="74802" y="329858"/>
                </a:lnTo>
                <a:lnTo>
                  <a:pt x="58042" y="377030"/>
                </a:lnTo>
                <a:lnTo>
                  <a:pt x="43210" y="426469"/>
                </a:lnTo>
                <a:lnTo>
                  <a:pt x="30400" y="478006"/>
                </a:lnTo>
                <a:lnTo>
                  <a:pt x="19708" y="531473"/>
                </a:lnTo>
                <a:lnTo>
                  <a:pt x="11227" y="586700"/>
                </a:lnTo>
                <a:lnTo>
                  <a:pt x="5053" y="643518"/>
                </a:lnTo>
                <a:lnTo>
                  <a:pt x="1279" y="701758"/>
                </a:lnTo>
                <a:lnTo>
                  <a:pt x="0" y="761250"/>
                </a:lnTo>
                <a:lnTo>
                  <a:pt x="0" y="3806164"/>
                </a:lnTo>
                <a:lnTo>
                  <a:pt x="1279" y="3865656"/>
                </a:lnTo>
                <a:lnTo>
                  <a:pt x="5053" y="3923896"/>
                </a:lnTo>
                <a:lnTo>
                  <a:pt x="11227" y="3980715"/>
                </a:lnTo>
                <a:lnTo>
                  <a:pt x="19708" y="4035942"/>
                </a:lnTo>
                <a:lnTo>
                  <a:pt x="30400" y="4089410"/>
                </a:lnTo>
                <a:lnTo>
                  <a:pt x="43210" y="4140948"/>
                </a:lnTo>
                <a:lnTo>
                  <a:pt x="58042" y="4190388"/>
                </a:lnTo>
                <a:lnTo>
                  <a:pt x="74802" y="4237560"/>
                </a:lnTo>
                <a:lnTo>
                  <a:pt x="93395" y="4282295"/>
                </a:lnTo>
                <a:lnTo>
                  <a:pt x="113728" y="4324424"/>
                </a:lnTo>
                <a:lnTo>
                  <a:pt x="135705" y="4363778"/>
                </a:lnTo>
                <a:lnTo>
                  <a:pt x="159232" y="4400186"/>
                </a:lnTo>
                <a:lnTo>
                  <a:pt x="184214" y="4433481"/>
                </a:lnTo>
                <a:lnTo>
                  <a:pt x="210558" y="4463493"/>
                </a:lnTo>
                <a:lnTo>
                  <a:pt x="238168" y="4490052"/>
                </a:lnTo>
                <a:lnTo>
                  <a:pt x="296809" y="4532136"/>
                </a:lnTo>
                <a:lnTo>
                  <a:pt x="359383" y="4558379"/>
                </a:lnTo>
                <a:lnTo>
                  <a:pt x="425132" y="4567428"/>
                </a:lnTo>
                <a:lnTo>
                  <a:pt x="2502471" y="4567428"/>
                </a:lnTo>
                <a:lnTo>
                  <a:pt x="2568220" y="4558379"/>
                </a:lnTo>
                <a:lnTo>
                  <a:pt x="2630794" y="4532136"/>
                </a:lnTo>
                <a:lnTo>
                  <a:pt x="2689435" y="4490052"/>
                </a:lnTo>
                <a:lnTo>
                  <a:pt x="2717045" y="4463493"/>
                </a:lnTo>
                <a:lnTo>
                  <a:pt x="2743389" y="4433481"/>
                </a:lnTo>
                <a:lnTo>
                  <a:pt x="2768371" y="4400186"/>
                </a:lnTo>
                <a:lnTo>
                  <a:pt x="2791898" y="4363778"/>
                </a:lnTo>
                <a:lnTo>
                  <a:pt x="2813875" y="4324424"/>
                </a:lnTo>
                <a:lnTo>
                  <a:pt x="2834208" y="4282295"/>
                </a:lnTo>
                <a:lnTo>
                  <a:pt x="2852801" y="4237560"/>
                </a:lnTo>
                <a:lnTo>
                  <a:pt x="2869561" y="4190388"/>
                </a:lnTo>
                <a:lnTo>
                  <a:pt x="2884393" y="4140948"/>
                </a:lnTo>
                <a:lnTo>
                  <a:pt x="2897203" y="4089410"/>
                </a:lnTo>
                <a:lnTo>
                  <a:pt x="2907895" y="4035942"/>
                </a:lnTo>
                <a:lnTo>
                  <a:pt x="2916376" y="3980715"/>
                </a:lnTo>
                <a:lnTo>
                  <a:pt x="2922550" y="3923896"/>
                </a:lnTo>
                <a:lnTo>
                  <a:pt x="2926324" y="3865656"/>
                </a:lnTo>
                <a:lnTo>
                  <a:pt x="2927604" y="3806164"/>
                </a:lnTo>
                <a:lnTo>
                  <a:pt x="2927604" y="761250"/>
                </a:lnTo>
                <a:lnTo>
                  <a:pt x="2926324" y="701758"/>
                </a:lnTo>
                <a:lnTo>
                  <a:pt x="2922550" y="643518"/>
                </a:lnTo>
                <a:lnTo>
                  <a:pt x="2916376" y="586700"/>
                </a:lnTo>
                <a:lnTo>
                  <a:pt x="2907895" y="531473"/>
                </a:lnTo>
                <a:lnTo>
                  <a:pt x="2897203" y="478006"/>
                </a:lnTo>
                <a:lnTo>
                  <a:pt x="2884393" y="426469"/>
                </a:lnTo>
                <a:lnTo>
                  <a:pt x="2869561" y="377030"/>
                </a:lnTo>
                <a:lnTo>
                  <a:pt x="2852801" y="329858"/>
                </a:lnTo>
                <a:lnTo>
                  <a:pt x="2834208" y="285124"/>
                </a:lnTo>
                <a:lnTo>
                  <a:pt x="2813875" y="242996"/>
                </a:lnTo>
                <a:lnTo>
                  <a:pt x="2791898" y="203644"/>
                </a:lnTo>
                <a:lnTo>
                  <a:pt x="2768371" y="167236"/>
                </a:lnTo>
                <a:lnTo>
                  <a:pt x="2743389" y="133942"/>
                </a:lnTo>
                <a:lnTo>
                  <a:pt x="2717045" y="103931"/>
                </a:lnTo>
                <a:lnTo>
                  <a:pt x="2689435" y="77373"/>
                </a:lnTo>
                <a:lnTo>
                  <a:pt x="2630794" y="35290"/>
                </a:lnTo>
                <a:lnTo>
                  <a:pt x="2568220" y="9048"/>
                </a:lnTo>
                <a:lnTo>
                  <a:pt x="250247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220" y="1344171"/>
            <a:ext cx="2927985" cy="4567555"/>
          </a:xfrm>
          <a:custGeom>
            <a:avLst/>
            <a:gdLst/>
            <a:ahLst/>
            <a:cxnLst/>
            <a:rect l="l" t="t" r="r" b="b"/>
            <a:pathLst>
              <a:path w="2927985" h="4567555">
                <a:moveTo>
                  <a:pt x="0" y="761250"/>
                </a:moveTo>
                <a:lnTo>
                  <a:pt x="1279" y="701758"/>
                </a:lnTo>
                <a:lnTo>
                  <a:pt x="5053" y="643518"/>
                </a:lnTo>
                <a:lnTo>
                  <a:pt x="11227" y="586700"/>
                </a:lnTo>
                <a:lnTo>
                  <a:pt x="19708" y="531473"/>
                </a:lnTo>
                <a:lnTo>
                  <a:pt x="30400" y="478006"/>
                </a:lnTo>
                <a:lnTo>
                  <a:pt x="43210" y="426469"/>
                </a:lnTo>
                <a:lnTo>
                  <a:pt x="58042" y="377030"/>
                </a:lnTo>
                <a:lnTo>
                  <a:pt x="74802" y="329858"/>
                </a:lnTo>
                <a:lnTo>
                  <a:pt x="93395" y="285124"/>
                </a:lnTo>
                <a:lnTo>
                  <a:pt x="113728" y="242996"/>
                </a:lnTo>
                <a:lnTo>
                  <a:pt x="135705" y="203644"/>
                </a:lnTo>
                <a:lnTo>
                  <a:pt x="159232" y="167236"/>
                </a:lnTo>
                <a:lnTo>
                  <a:pt x="184214" y="133942"/>
                </a:lnTo>
                <a:lnTo>
                  <a:pt x="210558" y="103931"/>
                </a:lnTo>
                <a:lnTo>
                  <a:pt x="238168" y="77373"/>
                </a:lnTo>
                <a:lnTo>
                  <a:pt x="296809" y="35290"/>
                </a:lnTo>
                <a:lnTo>
                  <a:pt x="359383" y="9048"/>
                </a:lnTo>
                <a:lnTo>
                  <a:pt x="425132" y="0"/>
                </a:lnTo>
                <a:lnTo>
                  <a:pt x="2502471" y="0"/>
                </a:lnTo>
                <a:lnTo>
                  <a:pt x="2568220" y="9048"/>
                </a:lnTo>
                <a:lnTo>
                  <a:pt x="2630794" y="35290"/>
                </a:lnTo>
                <a:lnTo>
                  <a:pt x="2689435" y="77373"/>
                </a:lnTo>
                <a:lnTo>
                  <a:pt x="2717045" y="103931"/>
                </a:lnTo>
                <a:lnTo>
                  <a:pt x="2743389" y="133942"/>
                </a:lnTo>
                <a:lnTo>
                  <a:pt x="2768371" y="167236"/>
                </a:lnTo>
                <a:lnTo>
                  <a:pt x="2791898" y="203644"/>
                </a:lnTo>
                <a:lnTo>
                  <a:pt x="2813875" y="242996"/>
                </a:lnTo>
                <a:lnTo>
                  <a:pt x="2834208" y="285124"/>
                </a:lnTo>
                <a:lnTo>
                  <a:pt x="2852801" y="329858"/>
                </a:lnTo>
                <a:lnTo>
                  <a:pt x="2869561" y="377030"/>
                </a:lnTo>
                <a:lnTo>
                  <a:pt x="2884393" y="426469"/>
                </a:lnTo>
                <a:lnTo>
                  <a:pt x="2897203" y="478006"/>
                </a:lnTo>
                <a:lnTo>
                  <a:pt x="2907895" y="531473"/>
                </a:lnTo>
                <a:lnTo>
                  <a:pt x="2916376" y="586700"/>
                </a:lnTo>
                <a:lnTo>
                  <a:pt x="2922550" y="643518"/>
                </a:lnTo>
                <a:lnTo>
                  <a:pt x="2926324" y="701758"/>
                </a:lnTo>
                <a:lnTo>
                  <a:pt x="2927604" y="761250"/>
                </a:lnTo>
                <a:lnTo>
                  <a:pt x="2927604" y="3806164"/>
                </a:lnTo>
                <a:lnTo>
                  <a:pt x="2926324" y="3865656"/>
                </a:lnTo>
                <a:lnTo>
                  <a:pt x="2922550" y="3923896"/>
                </a:lnTo>
                <a:lnTo>
                  <a:pt x="2916376" y="3980715"/>
                </a:lnTo>
                <a:lnTo>
                  <a:pt x="2907895" y="4035942"/>
                </a:lnTo>
                <a:lnTo>
                  <a:pt x="2897203" y="4089410"/>
                </a:lnTo>
                <a:lnTo>
                  <a:pt x="2884393" y="4140948"/>
                </a:lnTo>
                <a:lnTo>
                  <a:pt x="2869561" y="4190388"/>
                </a:lnTo>
                <a:lnTo>
                  <a:pt x="2852801" y="4237560"/>
                </a:lnTo>
                <a:lnTo>
                  <a:pt x="2834208" y="4282295"/>
                </a:lnTo>
                <a:lnTo>
                  <a:pt x="2813875" y="4324424"/>
                </a:lnTo>
                <a:lnTo>
                  <a:pt x="2791898" y="4363778"/>
                </a:lnTo>
                <a:lnTo>
                  <a:pt x="2768371" y="4400186"/>
                </a:lnTo>
                <a:lnTo>
                  <a:pt x="2743389" y="4433481"/>
                </a:lnTo>
                <a:lnTo>
                  <a:pt x="2717045" y="4463493"/>
                </a:lnTo>
                <a:lnTo>
                  <a:pt x="2689435" y="4490052"/>
                </a:lnTo>
                <a:lnTo>
                  <a:pt x="2630794" y="4532136"/>
                </a:lnTo>
                <a:lnTo>
                  <a:pt x="2568220" y="4558379"/>
                </a:lnTo>
                <a:lnTo>
                  <a:pt x="2502471" y="4567428"/>
                </a:lnTo>
                <a:lnTo>
                  <a:pt x="425132" y="4567428"/>
                </a:lnTo>
                <a:lnTo>
                  <a:pt x="359383" y="4558379"/>
                </a:lnTo>
                <a:lnTo>
                  <a:pt x="296809" y="4532136"/>
                </a:lnTo>
                <a:lnTo>
                  <a:pt x="238168" y="4490052"/>
                </a:lnTo>
                <a:lnTo>
                  <a:pt x="210558" y="4463493"/>
                </a:lnTo>
                <a:lnTo>
                  <a:pt x="184214" y="4433481"/>
                </a:lnTo>
                <a:lnTo>
                  <a:pt x="159232" y="4400186"/>
                </a:lnTo>
                <a:lnTo>
                  <a:pt x="135705" y="4363778"/>
                </a:lnTo>
                <a:lnTo>
                  <a:pt x="113728" y="4324424"/>
                </a:lnTo>
                <a:lnTo>
                  <a:pt x="93395" y="4282295"/>
                </a:lnTo>
                <a:lnTo>
                  <a:pt x="74802" y="4237560"/>
                </a:lnTo>
                <a:lnTo>
                  <a:pt x="58042" y="4190388"/>
                </a:lnTo>
                <a:lnTo>
                  <a:pt x="43210" y="4140948"/>
                </a:lnTo>
                <a:lnTo>
                  <a:pt x="30400" y="4089410"/>
                </a:lnTo>
                <a:lnTo>
                  <a:pt x="19708" y="4035942"/>
                </a:lnTo>
                <a:lnTo>
                  <a:pt x="11227" y="3980715"/>
                </a:lnTo>
                <a:lnTo>
                  <a:pt x="5053" y="3923896"/>
                </a:lnTo>
                <a:lnTo>
                  <a:pt x="1279" y="3865656"/>
                </a:lnTo>
                <a:lnTo>
                  <a:pt x="0" y="3806164"/>
                </a:lnTo>
                <a:lnTo>
                  <a:pt x="0" y="76125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0075" y="3017657"/>
            <a:ext cx="2369820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Add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data</a:t>
            </a:r>
            <a:r>
              <a:rPr dirty="0" sz="2000" spc="-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annotation  attributes </a:t>
            </a:r>
            <a:r>
              <a:rPr dirty="0" sz="2000" spc="-10">
                <a:solidFill>
                  <a:srgbClr val="FFFFFF"/>
                </a:solidFill>
                <a:latin typeface="Book Antiqua"/>
                <a:cs typeface="Book Antiqua"/>
              </a:rPr>
              <a:t>to 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ViewModel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model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class.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2252" y="1331979"/>
            <a:ext cx="2935605" cy="4579620"/>
          </a:xfrm>
          <a:custGeom>
            <a:avLst/>
            <a:gdLst/>
            <a:ahLst/>
            <a:cxnLst/>
            <a:rect l="l" t="t" r="r" b="b"/>
            <a:pathLst>
              <a:path w="2935604" h="4579620">
                <a:moveTo>
                  <a:pt x="2508973" y="0"/>
                </a:moveTo>
                <a:lnTo>
                  <a:pt x="426250" y="0"/>
                </a:lnTo>
                <a:lnTo>
                  <a:pt x="392937" y="2296"/>
                </a:lnTo>
                <a:lnTo>
                  <a:pt x="328512" y="20158"/>
                </a:lnTo>
                <a:lnTo>
                  <a:pt x="267650" y="54582"/>
                </a:lnTo>
                <a:lnTo>
                  <a:pt x="211109" y="104210"/>
                </a:lnTo>
                <a:lnTo>
                  <a:pt x="184696" y="134301"/>
                </a:lnTo>
                <a:lnTo>
                  <a:pt x="159648" y="167684"/>
                </a:lnTo>
                <a:lnTo>
                  <a:pt x="136060" y="204189"/>
                </a:lnTo>
                <a:lnTo>
                  <a:pt x="114025" y="243647"/>
                </a:lnTo>
                <a:lnTo>
                  <a:pt x="93639" y="285887"/>
                </a:lnTo>
                <a:lnTo>
                  <a:pt x="74997" y="330741"/>
                </a:lnTo>
                <a:lnTo>
                  <a:pt x="58193" y="378038"/>
                </a:lnTo>
                <a:lnTo>
                  <a:pt x="43323" y="427609"/>
                </a:lnTo>
                <a:lnTo>
                  <a:pt x="30480" y="479284"/>
                </a:lnTo>
                <a:lnTo>
                  <a:pt x="19760" y="532894"/>
                </a:lnTo>
                <a:lnTo>
                  <a:pt x="11257" y="588268"/>
                </a:lnTo>
                <a:lnTo>
                  <a:pt x="5066" y="645237"/>
                </a:lnTo>
                <a:lnTo>
                  <a:pt x="1282" y="703632"/>
                </a:lnTo>
                <a:lnTo>
                  <a:pt x="0" y="763282"/>
                </a:lnTo>
                <a:lnTo>
                  <a:pt x="0" y="3816324"/>
                </a:lnTo>
                <a:lnTo>
                  <a:pt x="1282" y="3875976"/>
                </a:lnTo>
                <a:lnTo>
                  <a:pt x="5066" y="3934372"/>
                </a:lnTo>
                <a:lnTo>
                  <a:pt x="11257" y="3991343"/>
                </a:lnTo>
                <a:lnTo>
                  <a:pt x="19760" y="4046719"/>
                </a:lnTo>
                <a:lnTo>
                  <a:pt x="30480" y="4100329"/>
                </a:lnTo>
                <a:lnTo>
                  <a:pt x="43323" y="4152005"/>
                </a:lnTo>
                <a:lnTo>
                  <a:pt x="58193" y="4201577"/>
                </a:lnTo>
                <a:lnTo>
                  <a:pt x="74997" y="4248875"/>
                </a:lnTo>
                <a:lnTo>
                  <a:pt x="93639" y="4293730"/>
                </a:lnTo>
                <a:lnTo>
                  <a:pt x="114025" y="4335971"/>
                </a:lnTo>
                <a:lnTo>
                  <a:pt x="136060" y="4375429"/>
                </a:lnTo>
                <a:lnTo>
                  <a:pt x="159648" y="4411934"/>
                </a:lnTo>
                <a:lnTo>
                  <a:pt x="184696" y="4445318"/>
                </a:lnTo>
                <a:lnTo>
                  <a:pt x="211109" y="4475409"/>
                </a:lnTo>
                <a:lnTo>
                  <a:pt x="238792" y="4502039"/>
                </a:lnTo>
                <a:lnTo>
                  <a:pt x="297588" y="4544234"/>
                </a:lnTo>
                <a:lnTo>
                  <a:pt x="360326" y="4570547"/>
                </a:lnTo>
                <a:lnTo>
                  <a:pt x="426250" y="4579620"/>
                </a:lnTo>
                <a:lnTo>
                  <a:pt x="2508973" y="4579620"/>
                </a:lnTo>
                <a:lnTo>
                  <a:pt x="2574897" y="4570547"/>
                </a:lnTo>
                <a:lnTo>
                  <a:pt x="2637635" y="4544234"/>
                </a:lnTo>
                <a:lnTo>
                  <a:pt x="2696431" y="4502039"/>
                </a:lnTo>
                <a:lnTo>
                  <a:pt x="2724114" y="4475409"/>
                </a:lnTo>
                <a:lnTo>
                  <a:pt x="2750527" y="4445318"/>
                </a:lnTo>
                <a:lnTo>
                  <a:pt x="2775575" y="4411934"/>
                </a:lnTo>
                <a:lnTo>
                  <a:pt x="2799163" y="4375429"/>
                </a:lnTo>
                <a:lnTo>
                  <a:pt x="2821198" y="4335971"/>
                </a:lnTo>
                <a:lnTo>
                  <a:pt x="2841584" y="4293730"/>
                </a:lnTo>
                <a:lnTo>
                  <a:pt x="2860226" y="4248875"/>
                </a:lnTo>
                <a:lnTo>
                  <a:pt x="2877030" y="4201577"/>
                </a:lnTo>
                <a:lnTo>
                  <a:pt x="2891900" y="4152005"/>
                </a:lnTo>
                <a:lnTo>
                  <a:pt x="2904743" y="4100329"/>
                </a:lnTo>
                <a:lnTo>
                  <a:pt x="2915463" y="4046719"/>
                </a:lnTo>
                <a:lnTo>
                  <a:pt x="2923966" y="3991343"/>
                </a:lnTo>
                <a:lnTo>
                  <a:pt x="2930157" y="3934372"/>
                </a:lnTo>
                <a:lnTo>
                  <a:pt x="2933941" y="3875976"/>
                </a:lnTo>
                <a:lnTo>
                  <a:pt x="2935224" y="3816324"/>
                </a:lnTo>
                <a:lnTo>
                  <a:pt x="2935224" y="763282"/>
                </a:lnTo>
                <a:lnTo>
                  <a:pt x="2933941" y="703632"/>
                </a:lnTo>
                <a:lnTo>
                  <a:pt x="2930157" y="645237"/>
                </a:lnTo>
                <a:lnTo>
                  <a:pt x="2923966" y="588268"/>
                </a:lnTo>
                <a:lnTo>
                  <a:pt x="2915463" y="532894"/>
                </a:lnTo>
                <a:lnTo>
                  <a:pt x="2904743" y="479284"/>
                </a:lnTo>
                <a:lnTo>
                  <a:pt x="2891900" y="427609"/>
                </a:lnTo>
                <a:lnTo>
                  <a:pt x="2877030" y="378038"/>
                </a:lnTo>
                <a:lnTo>
                  <a:pt x="2860226" y="330741"/>
                </a:lnTo>
                <a:lnTo>
                  <a:pt x="2841584" y="285887"/>
                </a:lnTo>
                <a:lnTo>
                  <a:pt x="2821198" y="243647"/>
                </a:lnTo>
                <a:lnTo>
                  <a:pt x="2799163" y="204189"/>
                </a:lnTo>
                <a:lnTo>
                  <a:pt x="2775575" y="167684"/>
                </a:lnTo>
                <a:lnTo>
                  <a:pt x="2750527" y="134301"/>
                </a:lnTo>
                <a:lnTo>
                  <a:pt x="2724114" y="104210"/>
                </a:lnTo>
                <a:lnTo>
                  <a:pt x="2696431" y="77580"/>
                </a:lnTo>
                <a:lnTo>
                  <a:pt x="2637635" y="35385"/>
                </a:lnTo>
                <a:lnTo>
                  <a:pt x="2574897" y="9072"/>
                </a:lnTo>
                <a:lnTo>
                  <a:pt x="2508973" y="0"/>
                </a:lnTo>
                <a:close/>
              </a:path>
            </a:pathLst>
          </a:custGeom>
          <a:solidFill>
            <a:srgbClr val="43BA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02252" y="1331979"/>
            <a:ext cx="2935605" cy="4579620"/>
          </a:xfrm>
          <a:custGeom>
            <a:avLst/>
            <a:gdLst/>
            <a:ahLst/>
            <a:cxnLst/>
            <a:rect l="l" t="t" r="r" b="b"/>
            <a:pathLst>
              <a:path w="2935604" h="4579620">
                <a:moveTo>
                  <a:pt x="0" y="763282"/>
                </a:moveTo>
                <a:lnTo>
                  <a:pt x="1282" y="703632"/>
                </a:lnTo>
                <a:lnTo>
                  <a:pt x="5066" y="645237"/>
                </a:lnTo>
                <a:lnTo>
                  <a:pt x="11257" y="588268"/>
                </a:lnTo>
                <a:lnTo>
                  <a:pt x="19760" y="532894"/>
                </a:lnTo>
                <a:lnTo>
                  <a:pt x="30480" y="479284"/>
                </a:lnTo>
                <a:lnTo>
                  <a:pt x="43323" y="427609"/>
                </a:lnTo>
                <a:lnTo>
                  <a:pt x="58193" y="378038"/>
                </a:lnTo>
                <a:lnTo>
                  <a:pt x="74997" y="330741"/>
                </a:lnTo>
                <a:lnTo>
                  <a:pt x="93639" y="285887"/>
                </a:lnTo>
                <a:lnTo>
                  <a:pt x="114025" y="243647"/>
                </a:lnTo>
                <a:lnTo>
                  <a:pt x="136060" y="204189"/>
                </a:lnTo>
                <a:lnTo>
                  <a:pt x="159648" y="167684"/>
                </a:lnTo>
                <a:lnTo>
                  <a:pt x="184696" y="134301"/>
                </a:lnTo>
                <a:lnTo>
                  <a:pt x="211109" y="104210"/>
                </a:lnTo>
                <a:lnTo>
                  <a:pt x="238792" y="77580"/>
                </a:lnTo>
                <a:lnTo>
                  <a:pt x="297588" y="35385"/>
                </a:lnTo>
                <a:lnTo>
                  <a:pt x="360326" y="9072"/>
                </a:lnTo>
                <a:lnTo>
                  <a:pt x="426250" y="0"/>
                </a:lnTo>
                <a:lnTo>
                  <a:pt x="2508973" y="0"/>
                </a:lnTo>
                <a:lnTo>
                  <a:pt x="2574897" y="9072"/>
                </a:lnTo>
                <a:lnTo>
                  <a:pt x="2637635" y="35385"/>
                </a:lnTo>
                <a:lnTo>
                  <a:pt x="2696431" y="77580"/>
                </a:lnTo>
                <a:lnTo>
                  <a:pt x="2724114" y="104210"/>
                </a:lnTo>
                <a:lnTo>
                  <a:pt x="2750527" y="134301"/>
                </a:lnTo>
                <a:lnTo>
                  <a:pt x="2775575" y="167684"/>
                </a:lnTo>
                <a:lnTo>
                  <a:pt x="2799163" y="204189"/>
                </a:lnTo>
                <a:lnTo>
                  <a:pt x="2821198" y="243647"/>
                </a:lnTo>
                <a:lnTo>
                  <a:pt x="2841584" y="285887"/>
                </a:lnTo>
                <a:lnTo>
                  <a:pt x="2860226" y="330741"/>
                </a:lnTo>
                <a:lnTo>
                  <a:pt x="2877030" y="378038"/>
                </a:lnTo>
                <a:lnTo>
                  <a:pt x="2891900" y="427609"/>
                </a:lnTo>
                <a:lnTo>
                  <a:pt x="2904743" y="479284"/>
                </a:lnTo>
                <a:lnTo>
                  <a:pt x="2915463" y="532894"/>
                </a:lnTo>
                <a:lnTo>
                  <a:pt x="2923966" y="588268"/>
                </a:lnTo>
                <a:lnTo>
                  <a:pt x="2930157" y="645237"/>
                </a:lnTo>
                <a:lnTo>
                  <a:pt x="2933941" y="703632"/>
                </a:lnTo>
                <a:lnTo>
                  <a:pt x="2935224" y="763282"/>
                </a:lnTo>
                <a:lnTo>
                  <a:pt x="2935224" y="3816324"/>
                </a:lnTo>
                <a:lnTo>
                  <a:pt x="2933941" y="3875976"/>
                </a:lnTo>
                <a:lnTo>
                  <a:pt x="2930157" y="3934372"/>
                </a:lnTo>
                <a:lnTo>
                  <a:pt x="2923966" y="3991343"/>
                </a:lnTo>
                <a:lnTo>
                  <a:pt x="2915463" y="4046719"/>
                </a:lnTo>
                <a:lnTo>
                  <a:pt x="2904743" y="4100329"/>
                </a:lnTo>
                <a:lnTo>
                  <a:pt x="2891900" y="4152005"/>
                </a:lnTo>
                <a:lnTo>
                  <a:pt x="2877030" y="4201577"/>
                </a:lnTo>
                <a:lnTo>
                  <a:pt x="2860226" y="4248875"/>
                </a:lnTo>
                <a:lnTo>
                  <a:pt x="2841584" y="4293730"/>
                </a:lnTo>
                <a:lnTo>
                  <a:pt x="2821198" y="4335971"/>
                </a:lnTo>
                <a:lnTo>
                  <a:pt x="2799163" y="4375429"/>
                </a:lnTo>
                <a:lnTo>
                  <a:pt x="2775575" y="4411934"/>
                </a:lnTo>
                <a:lnTo>
                  <a:pt x="2750527" y="4445318"/>
                </a:lnTo>
                <a:lnTo>
                  <a:pt x="2724114" y="4475409"/>
                </a:lnTo>
                <a:lnTo>
                  <a:pt x="2696431" y="4502039"/>
                </a:lnTo>
                <a:lnTo>
                  <a:pt x="2637635" y="4544234"/>
                </a:lnTo>
                <a:lnTo>
                  <a:pt x="2574897" y="4570547"/>
                </a:lnTo>
                <a:lnTo>
                  <a:pt x="2508973" y="4579620"/>
                </a:lnTo>
                <a:lnTo>
                  <a:pt x="426250" y="4579620"/>
                </a:lnTo>
                <a:lnTo>
                  <a:pt x="360326" y="4570547"/>
                </a:lnTo>
                <a:lnTo>
                  <a:pt x="297588" y="4544234"/>
                </a:lnTo>
                <a:lnTo>
                  <a:pt x="238792" y="4502039"/>
                </a:lnTo>
                <a:lnTo>
                  <a:pt x="211109" y="4475409"/>
                </a:lnTo>
                <a:lnTo>
                  <a:pt x="184696" y="4445318"/>
                </a:lnTo>
                <a:lnTo>
                  <a:pt x="159648" y="4411934"/>
                </a:lnTo>
                <a:lnTo>
                  <a:pt x="136060" y="4375429"/>
                </a:lnTo>
                <a:lnTo>
                  <a:pt x="114025" y="4335971"/>
                </a:lnTo>
                <a:lnTo>
                  <a:pt x="93639" y="4293730"/>
                </a:lnTo>
                <a:lnTo>
                  <a:pt x="74997" y="4248875"/>
                </a:lnTo>
                <a:lnTo>
                  <a:pt x="58193" y="4201577"/>
                </a:lnTo>
                <a:lnTo>
                  <a:pt x="43323" y="4152005"/>
                </a:lnTo>
                <a:lnTo>
                  <a:pt x="30480" y="4100329"/>
                </a:lnTo>
                <a:lnTo>
                  <a:pt x="19760" y="4046719"/>
                </a:lnTo>
                <a:lnTo>
                  <a:pt x="11257" y="3991343"/>
                </a:lnTo>
                <a:lnTo>
                  <a:pt x="5066" y="3934372"/>
                </a:lnTo>
                <a:lnTo>
                  <a:pt x="1282" y="3875976"/>
                </a:lnTo>
                <a:lnTo>
                  <a:pt x="0" y="3816324"/>
                </a:lnTo>
                <a:lnTo>
                  <a:pt x="0" y="76328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07127" y="2598815"/>
            <a:ext cx="2594610" cy="19786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Update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view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method.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Display  validation error  message using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span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tag helper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dirty="0" sz="20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asp-  validation-for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attribute.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75904" y="1344171"/>
            <a:ext cx="3176270" cy="4567555"/>
          </a:xfrm>
          <a:custGeom>
            <a:avLst/>
            <a:gdLst/>
            <a:ahLst/>
            <a:cxnLst/>
            <a:rect l="l" t="t" r="r" b="b"/>
            <a:pathLst>
              <a:path w="3176270" h="4567555">
                <a:moveTo>
                  <a:pt x="2714802" y="0"/>
                </a:moveTo>
                <a:lnTo>
                  <a:pt x="461213" y="0"/>
                </a:lnTo>
                <a:lnTo>
                  <a:pt x="425169" y="2290"/>
                </a:lnTo>
                <a:lnTo>
                  <a:pt x="355460" y="20104"/>
                </a:lnTo>
                <a:lnTo>
                  <a:pt x="289606" y="54436"/>
                </a:lnTo>
                <a:lnTo>
                  <a:pt x="258382" y="77373"/>
                </a:lnTo>
                <a:lnTo>
                  <a:pt x="228428" y="103931"/>
                </a:lnTo>
                <a:lnTo>
                  <a:pt x="199849" y="133942"/>
                </a:lnTo>
                <a:lnTo>
                  <a:pt x="172746" y="167236"/>
                </a:lnTo>
                <a:lnTo>
                  <a:pt x="147222" y="203644"/>
                </a:lnTo>
                <a:lnTo>
                  <a:pt x="123380" y="242996"/>
                </a:lnTo>
                <a:lnTo>
                  <a:pt x="101322" y="285124"/>
                </a:lnTo>
                <a:lnTo>
                  <a:pt x="81150" y="329858"/>
                </a:lnTo>
                <a:lnTo>
                  <a:pt x="62968" y="377030"/>
                </a:lnTo>
                <a:lnTo>
                  <a:pt x="46877" y="426469"/>
                </a:lnTo>
                <a:lnTo>
                  <a:pt x="32981" y="478006"/>
                </a:lnTo>
                <a:lnTo>
                  <a:pt x="21381" y="531473"/>
                </a:lnTo>
                <a:lnTo>
                  <a:pt x="12180" y="586700"/>
                </a:lnTo>
                <a:lnTo>
                  <a:pt x="5482" y="643518"/>
                </a:lnTo>
                <a:lnTo>
                  <a:pt x="1387" y="701758"/>
                </a:lnTo>
                <a:lnTo>
                  <a:pt x="0" y="761250"/>
                </a:lnTo>
                <a:lnTo>
                  <a:pt x="0" y="3806164"/>
                </a:lnTo>
                <a:lnTo>
                  <a:pt x="1387" y="3865656"/>
                </a:lnTo>
                <a:lnTo>
                  <a:pt x="5482" y="3923896"/>
                </a:lnTo>
                <a:lnTo>
                  <a:pt x="12180" y="3980715"/>
                </a:lnTo>
                <a:lnTo>
                  <a:pt x="21381" y="4035942"/>
                </a:lnTo>
                <a:lnTo>
                  <a:pt x="32981" y="4089410"/>
                </a:lnTo>
                <a:lnTo>
                  <a:pt x="46877" y="4140948"/>
                </a:lnTo>
                <a:lnTo>
                  <a:pt x="62968" y="4190388"/>
                </a:lnTo>
                <a:lnTo>
                  <a:pt x="81150" y="4237560"/>
                </a:lnTo>
                <a:lnTo>
                  <a:pt x="101322" y="4282295"/>
                </a:lnTo>
                <a:lnTo>
                  <a:pt x="123380" y="4324424"/>
                </a:lnTo>
                <a:lnTo>
                  <a:pt x="147222" y="4363778"/>
                </a:lnTo>
                <a:lnTo>
                  <a:pt x="172746" y="4400186"/>
                </a:lnTo>
                <a:lnTo>
                  <a:pt x="199849" y="4433481"/>
                </a:lnTo>
                <a:lnTo>
                  <a:pt x="228428" y="4463493"/>
                </a:lnTo>
                <a:lnTo>
                  <a:pt x="258382" y="4490052"/>
                </a:lnTo>
                <a:lnTo>
                  <a:pt x="289606" y="4512989"/>
                </a:lnTo>
                <a:lnTo>
                  <a:pt x="355460" y="4547322"/>
                </a:lnTo>
                <a:lnTo>
                  <a:pt x="425169" y="4565137"/>
                </a:lnTo>
                <a:lnTo>
                  <a:pt x="461213" y="4567428"/>
                </a:lnTo>
                <a:lnTo>
                  <a:pt x="2714802" y="4567428"/>
                </a:lnTo>
                <a:lnTo>
                  <a:pt x="2786131" y="4558379"/>
                </a:lnTo>
                <a:lnTo>
                  <a:pt x="2854015" y="4532136"/>
                </a:lnTo>
                <a:lnTo>
                  <a:pt x="2917633" y="4490052"/>
                </a:lnTo>
                <a:lnTo>
                  <a:pt x="2947587" y="4463493"/>
                </a:lnTo>
                <a:lnTo>
                  <a:pt x="2976166" y="4433481"/>
                </a:lnTo>
                <a:lnTo>
                  <a:pt x="3003269" y="4400186"/>
                </a:lnTo>
                <a:lnTo>
                  <a:pt x="3028793" y="4363778"/>
                </a:lnTo>
                <a:lnTo>
                  <a:pt x="3052635" y="4324424"/>
                </a:lnTo>
                <a:lnTo>
                  <a:pt x="3074693" y="4282295"/>
                </a:lnTo>
                <a:lnTo>
                  <a:pt x="3094865" y="4237560"/>
                </a:lnTo>
                <a:lnTo>
                  <a:pt x="3113047" y="4190388"/>
                </a:lnTo>
                <a:lnTo>
                  <a:pt x="3129138" y="4140948"/>
                </a:lnTo>
                <a:lnTo>
                  <a:pt x="3143034" y="4089410"/>
                </a:lnTo>
                <a:lnTo>
                  <a:pt x="3154634" y="4035942"/>
                </a:lnTo>
                <a:lnTo>
                  <a:pt x="3163835" y="3980715"/>
                </a:lnTo>
                <a:lnTo>
                  <a:pt x="3170533" y="3923896"/>
                </a:lnTo>
                <a:lnTo>
                  <a:pt x="3174628" y="3865656"/>
                </a:lnTo>
                <a:lnTo>
                  <a:pt x="3176016" y="3806164"/>
                </a:lnTo>
                <a:lnTo>
                  <a:pt x="3176016" y="761250"/>
                </a:lnTo>
                <a:lnTo>
                  <a:pt x="3174628" y="701758"/>
                </a:lnTo>
                <a:lnTo>
                  <a:pt x="3170533" y="643518"/>
                </a:lnTo>
                <a:lnTo>
                  <a:pt x="3163835" y="586700"/>
                </a:lnTo>
                <a:lnTo>
                  <a:pt x="3154634" y="531473"/>
                </a:lnTo>
                <a:lnTo>
                  <a:pt x="3143034" y="478006"/>
                </a:lnTo>
                <a:lnTo>
                  <a:pt x="3129138" y="426469"/>
                </a:lnTo>
                <a:lnTo>
                  <a:pt x="3113047" y="377030"/>
                </a:lnTo>
                <a:lnTo>
                  <a:pt x="3094865" y="329858"/>
                </a:lnTo>
                <a:lnTo>
                  <a:pt x="3074693" y="285124"/>
                </a:lnTo>
                <a:lnTo>
                  <a:pt x="3052635" y="242996"/>
                </a:lnTo>
                <a:lnTo>
                  <a:pt x="3028793" y="203644"/>
                </a:lnTo>
                <a:lnTo>
                  <a:pt x="3003269" y="167236"/>
                </a:lnTo>
                <a:lnTo>
                  <a:pt x="2976166" y="133942"/>
                </a:lnTo>
                <a:lnTo>
                  <a:pt x="2947587" y="103931"/>
                </a:lnTo>
                <a:lnTo>
                  <a:pt x="2917633" y="77373"/>
                </a:lnTo>
                <a:lnTo>
                  <a:pt x="2886409" y="54436"/>
                </a:lnTo>
                <a:lnTo>
                  <a:pt x="2820555" y="20104"/>
                </a:lnTo>
                <a:lnTo>
                  <a:pt x="2750846" y="2290"/>
                </a:lnTo>
                <a:lnTo>
                  <a:pt x="271480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75904" y="1344171"/>
            <a:ext cx="3176270" cy="4567555"/>
          </a:xfrm>
          <a:custGeom>
            <a:avLst/>
            <a:gdLst/>
            <a:ahLst/>
            <a:cxnLst/>
            <a:rect l="l" t="t" r="r" b="b"/>
            <a:pathLst>
              <a:path w="3176270" h="4567555">
                <a:moveTo>
                  <a:pt x="0" y="761250"/>
                </a:moveTo>
                <a:lnTo>
                  <a:pt x="1387" y="701758"/>
                </a:lnTo>
                <a:lnTo>
                  <a:pt x="5482" y="643518"/>
                </a:lnTo>
                <a:lnTo>
                  <a:pt x="12180" y="586700"/>
                </a:lnTo>
                <a:lnTo>
                  <a:pt x="21381" y="531473"/>
                </a:lnTo>
                <a:lnTo>
                  <a:pt x="32981" y="478006"/>
                </a:lnTo>
                <a:lnTo>
                  <a:pt x="46877" y="426469"/>
                </a:lnTo>
                <a:lnTo>
                  <a:pt x="62968" y="377030"/>
                </a:lnTo>
                <a:lnTo>
                  <a:pt x="81150" y="329858"/>
                </a:lnTo>
                <a:lnTo>
                  <a:pt x="101322" y="285124"/>
                </a:lnTo>
                <a:lnTo>
                  <a:pt x="123380" y="242996"/>
                </a:lnTo>
                <a:lnTo>
                  <a:pt x="147222" y="203644"/>
                </a:lnTo>
                <a:lnTo>
                  <a:pt x="172746" y="167236"/>
                </a:lnTo>
                <a:lnTo>
                  <a:pt x="199849" y="133942"/>
                </a:lnTo>
                <a:lnTo>
                  <a:pt x="228428" y="103931"/>
                </a:lnTo>
                <a:lnTo>
                  <a:pt x="258382" y="77373"/>
                </a:lnTo>
                <a:lnTo>
                  <a:pt x="289606" y="54436"/>
                </a:lnTo>
                <a:lnTo>
                  <a:pt x="355460" y="20104"/>
                </a:lnTo>
                <a:lnTo>
                  <a:pt x="425169" y="2290"/>
                </a:lnTo>
                <a:lnTo>
                  <a:pt x="461213" y="0"/>
                </a:lnTo>
                <a:lnTo>
                  <a:pt x="2714802" y="0"/>
                </a:lnTo>
                <a:lnTo>
                  <a:pt x="2786131" y="9048"/>
                </a:lnTo>
                <a:lnTo>
                  <a:pt x="2854015" y="35290"/>
                </a:lnTo>
                <a:lnTo>
                  <a:pt x="2917633" y="77373"/>
                </a:lnTo>
                <a:lnTo>
                  <a:pt x="2947587" y="103931"/>
                </a:lnTo>
                <a:lnTo>
                  <a:pt x="2976166" y="133942"/>
                </a:lnTo>
                <a:lnTo>
                  <a:pt x="3003269" y="167236"/>
                </a:lnTo>
                <a:lnTo>
                  <a:pt x="3028793" y="203644"/>
                </a:lnTo>
                <a:lnTo>
                  <a:pt x="3052635" y="242996"/>
                </a:lnTo>
                <a:lnTo>
                  <a:pt x="3074693" y="285124"/>
                </a:lnTo>
                <a:lnTo>
                  <a:pt x="3094865" y="329858"/>
                </a:lnTo>
                <a:lnTo>
                  <a:pt x="3113047" y="377030"/>
                </a:lnTo>
                <a:lnTo>
                  <a:pt x="3129138" y="426469"/>
                </a:lnTo>
                <a:lnTo>
                  <a:pt x="3143034" y="478006"/>
                </a:lnTo>
                <a:lnTo>
                  <a:pt x="3154634" y="531473"/>
                </a:lnTo>
                <a:lnTo>
                  <a:pt x="3163835" y="586700"/>
                </a:lnTo>
                <a:lnTo>
                  <a:pt x="3170533" y="643518"/>
                </a:lnTo>
                <a:lnTo>
                  <a:pt x="3174628" y="701758"/>
                </a:lnTo>
                <a:lnTo>
                  <a:pt x="3176016" y="761250"/>
                </a:lnTo>
                <a:lnTo>
                  <a:pt x="3176016" y="3806164"/>
                </a:lnTo>
                <a:lnTo>
                  <a:pt x="3174628" y="3865656"/>
                </a:lnTo>
                <a:lnTo>
                  <a:pt x="3170533" y="3923896"/>
                </a:lnTo>
                <a:lnTo>
                  <a:pt x="3163835" y="3980715"/>
                </a:lnTo>
                <a:lnTo>
                  <a:pt x="3154634" y="4035942"/>
                </a:lnTo>
                <a:lnTo>
                  <a:pt x="3143034" y="4089410"/>
                </a:lnTo>
                <a:lnTo>
                  <a:pt x="3129138" y="4140948"/>
                </a:lnTo>
                <a:lnTo>
                  <a:pt x="3113047" y="4190388"/>
                </a:lnTo>
                <a:lnTo>
                  <a:pt x="3094865" y="4237560"/>
                </a:lnTo>
                <a:lnTo>
                  <a:pt x="3074693" y="4282295"/>
                </a:lnTo>
                <a:lnTo>
                  <a:pt x="3052635" y="4324424"/>
                </a:lnTo>
                <a:lnTo>
                  <a:pt x="3028793" y="4363778"/>
                </a:lnTo>
                <a:lnTo>
                  <a:pt x="3003269" y="4400186"/>
                </a:lnTo>
                <a:lnTo>
                  <a:pt x="2976166" y="4433481"/>
                </a:lnTo>
                <a:lnTo>
                  <a:pt x="2947587" y="4463493"/>
                </a:lnTo>
                <a:lnTo>
                  <a:pt x="2917633" y="4490052"/>
                </a:lnTo>
                <a:lnTo>
                  <a:pt x="2886409" y="4512989"/>
                </a:lnTo>
                <a:lnTo>
                  <a:pt x="2820555" y="4547322"/>
                </a:lnTo>
                <a:lnTo>
                  <a:pt x="2750846" y="4565137"/>
                </a:lnTo>
                <a:lnTo>
                  <a:pt x="2714802" y="4567428"/>
                </a:lnTo>
                <a:lnTo>
                  <a:pt x="461213" y="4567428"/>
                </a:lnTo>
                <a:lnTo>
                  <a:pt x="389884" y="4558379"/>
                </a:lnTo>
                <a:lnTo>
                  <a:pt x="322000" y="4532136"/>
                </a:lnTo>
                <a:lnTo>
                  <a:pt x="258382" y="4490052"/>
                </a:lnTo>
                <a:lnTo>
                  <a:pt x="228428" y="4463493"/>
                </a:lnTo>
                <a:lnTo>
                  <a:pt x="199849" y="4433481"/>
                </a:lnTo>
                <a:lnTo>
                  <a:pt x="172746" y="4400186"/>
                </a:lnTo>
                <a:lnTo>
                  <a:pt x="147222" y="4363778"/>
                </a:lnTo>
                <a:lnTo>
                  <a:pt x="123380" y="4324424"/>
                </a:lnTo>
                <a:lnTo>
                  <a:pt x="101322" y="4282295"/>
                </a:lnTo>
                <a:lnTo>
                  <a:pt x="81150" y="4237560"/>
                </a:lnTo>
                <a:lnTo>
                  <a:pt x="62968" y="4190388"/>
                </a:lnTo>
                <a:lnTo>
                  <a:pt x="46877" y="4140948"/>
                </a:lnTo>
                <a:lnTo>
                  <a:pt x="32981" y="4089410"/>
                </a:lnTo>
                <a:lnTo>
                  <a:pt x="21381" y="4035942"/>
                </a:lnTo>
                <a:lnTo>
                  <a:pt x="12180" y="3980715"/>
                </a:lnTo>
                <a:lnTo>
                  <a:pt x="5482" y="3923896"/>
                </a:lnTo>
                <a:lnTo>
                  <a:pt x="1387" y="3865656"/>
                </a:lnTo>
                <a:lnTo>
                  <a:pt x="0" y="3806164"/>
                </a:lnTo>
                <a:lnTo>
                  <a:pt x="0" y="76125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80584" y="2467494"/>
            <a:ext cx="2962275" cy="22529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-635">
              <a:lnSpc>
                <a:spcPct val="90100"/>
              </a:lnSpc>
              <a:spcBef>
                <a:spcPts val="34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Verify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ModelState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by  updating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controller</a:t>
            </a:r>
            <a:r>
              <a:rPr dirty="0" sz="2000" spc="-7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action  method.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Add date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database if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ModelState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valid. Else,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update 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ViewModel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and render 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view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method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again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with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validation error</a:t>
            </a:r>
            <a:r>
              <a:rPr dirty="0" sz="2000" spc="-9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message.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88791" y="3297935"/>
            <a:ext cx="1013460" cy="733425"/>
          </a:xfrm>
          <a:custGeom>
            <a:avLst/>
            <a:gdLst/>
            <a:ahLst/>
            <a:cxnLst/>
            <a:rect l="l" t="t" r="r" b="b"/>
            <a:pathLst>
              <a:path w="1013460" h="733425">
                <a:moveTo>
                  <a:pt x="646938" y="0"/>
                </a:moveTo>
                <a:lnTo>
                  <a:pt x="646938" y="183261"/>
                </a:lnTo>
                <a:lnTo>
                  <a:pt x="0" y="183261"/>
                </a:lnTo>
                <a:lnTo>
                  <a:pt x="0" y="549783"/>
                </a:lnTo>
                <a:lnTo>
                  <a:pt x="646938" y="549783"/>
                </a:lnTo>
                <a:lnTo>
                  <a:pt x="646938" y="733044"/>
                </a:lnTo>
                <a:lnTo>
                  <a:pt x="1013460" y="366522"/>
                </a:lnTo>
                <a:lnTo>
                  <a:pt x="64693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88791" y="3297935"/>
            <a:ext cx="1013460" cy="733425"/>
          </a:xfrm>
          <a:custGeom>
            <a:avLst/>
            <a:gdLst/>
            <a:ahLst/>
            <a:cxnLst/>
            <a:rect l="l" t="t" r="r" b="b"/>
            <a:pathLst>
              <a:path w="1013460" h="733425">
                <a:moveTo>
                  <a:pt x="0" y="183261"/>
                </a:moveTo>
                <a:lnTo>
                  <a:pt x="646938" y="183261"/>
                </a:lnTo>
                <a:lnTo>
                  <a:pt x="646938" y="0"/>
                </a:lnTo>
                <a:lnTo>
                  <a:pt x="1013460" y="366522"/>
                </a:lnTo>
                <a:lnTo>
                  <a:pt x="646938" y="733044"/>
                </a:lnTo>
                <a:lnTo>
                  <a:pt x="646938" y="549783"/>
                </a:lnTo>
                <a:lnTo>
                  <a:pt x="0" y="549783"/>
                </a:lnTo>
                <a:lnTo>
                  <a:pt x="0" y="183261"/>
                </a:lnTo>
                <a:close/>
              </a:path>
            </a:pathLst>
          </a:custGeom>
          <a:ln w="12192">
            <a:solidFill>
              <a:srgbClr val="138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94447" y="3297935"/>
            <a:ext cx="1001394" cy="733425"/>
          </a:xfrm>
          <a:custGeom>
            <a:avLst/>
            <a:gdLst/>
            <a:ahLst/>
            <a:cxnLst/>
            <a:rect l="l" t="t" r="r" b="b"/>
            <a:pathLst>
              <a:path w="1001395" h="733425">
                <a:moveTo>
                  <a:pt x="634746" y="0"/>
                </a:moveTo>
                <a:lnTo>
                  <a:pt x="634746" y="183261"/>
                </a:lnTo>
                <a:lnTo>
                  <a:pt x="0" y="183261"/>
                </a:lnTo>
                <a:lnTo>
                  <a:pt x="0" y="549783"/>
                </a:lnTo>
                <a:lnTo>
                  <a:pt x="634746" y="549783"/>
                </a:lnTo>
                <a:lnTo>
                  <a:pt x="634746" y="733044"/>
                </a:lnTo>
                <a:lnTo>
                  <a:pt x="1001268" y="366522"/>
                </a:lnTo>
                <a:lnTo>
                  <a:pt x="63474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94447" y="3297935"/>
            <a:ext cx="1001394" cy="733425"/>
          </a:xfrm>
          <a:custGeom>
            <a:avLst/>
            <a:gdLst/>
            <a:ahLst/>
            <a:cxnLst/>
            <a:rect l="l" t="t" r="r" b="b"/>
            <a:pathLst>
              <a:path w="1001395" h="733425">
                <a:moveTo>
                  <a:pt x="0" y="183261"/>
                </a:moveTo>
                <a:lnTo>
                  <a:pt x="634746" y="183261"/>
                </a:lnTo>
                <a:lnTo>
                  <a:pt x="634746" y="0"/>
                </a:lnTo>
                <a:lnTo>
                  <a:pt x="1001268" y="366522"/>
                </a:lnTo>
                <a:lnTo>
                  <a:pt x="634746" y="733044"/>
                </a:lnTo>
                <a:lnTo>
                  <a:pt x="634746" y="549783"/>
                </a:lnTo>
                <a:lnTo>
                  <a:pt x="0" y="549783"/>
                </a:lnTo>
                <a:lnTo>
                  <a:pt x="0" y="183261"/>
                </a:lnTo>
                <a:close/>
              </a:path>
            </a:pathLst>
          </a:custGeom>
          <a:ln w="12191">
            <a:solidFill>
              <a:srgbClr val="138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660" y="195614"/>
            <a:ext cx="49650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Server-side </a:t>
            </a:r>
            <a:r>
              <a:rPr dirty="0" sz="3200"/>
              <a:t>Validation</a:t>
            </a:r>
            <a:r>
              <a:rPr dirty="0" sz="3200" spc="-30"/>
              <a:t> </a:t>
            </a:r>
            <a:r>
              <a:rPr dirty="0" sz="3200"/>
              <a:t>(2-4)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61" y="1390650"/>
            <a:ext cx="2231390" cy="3347085"/>
          </a:xfrm>
          <a:custGeom>
            <a:avLst/>
            <a:gdLst/>
            <a:ahLst/>
            <a:cxnLst/>
            <a:rect l="l" t="t" r="r" b="b"/>
            <a:pathLst>
              <a:path w="2231390" h="3347085">
                <a:moveTo>
                  <a:pt x="0" y="3346704"/>
                </a:moveTo>
                <a:lnTo>
                  <a:pt x="2231136" y="3346704"/>
                </a:lnTo>
                <a:lnTo>
                  <a:pt x="2231136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" y="1390650"/>
            <a:ext cx="2231390" cy="3347085"/>
          </a:xfrm>
          <a:custGeom>
            <a:avLst/>
            <a:gdLst/>
            <a:ahLst/>
            <a:cxnLst/>
            <a:rect l="l" t="t" r="r" b="b"/>
            <a:pathLst>
              <a:path w="2231390" h="3347085">
                <a:moveTo>
                  <a:pt x="0" y="0"/>
                </a:moveTo>
                <a:lnTo>
                  <a:pt x="2231136" y="0"/>
                </a:lnTo>
                <a:lnTo>
                  <a:pt x="2231136" y="3346704"/>
                </a:lnTo>
                <a:lnTo>
                  <a:pt x="0" y="33467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427" y="2360429"/>
            <a:ext cx="2073275" cy="12992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2400" spc="-5" b="1">
                <a:solidFill>
                  <a:srgbClr val="FFFFFF"/>
                </a:solidFill>
                <a:latin typeface="Courier New"/>
                <a:cs typeface="Courier New"/>
              </a:rPr>
              <a:t>Required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algn="ctr" marL="12065" marR="5080">
              <a:lnSpc>
                <a:spcPts val="2160"/>
              </a:lnSpc>
              <a:spcBef>
                <a:spcPts val="46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indication</a:t>
            </a:r>
            <a:r>
              <a:rPr dirty="0" sz="20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that  the property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 required.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7429" y="1418082"/>
            <a:ext cx="2232660" cy="3347085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567055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FFFFFF"/>
                </a:solidFill>
                <a:latin typeface="Courier New"/>
                <a:cs typeface="Courier New"/>
              </a:rPr>
              <a:t>Range:</a:t>
            </a:r>
            <a:endParaRPr sz="2400">
              <a:latin typeface="Courier New"/>
              <a:cs typeface="Courier New"/>
            </a:endParaRPr>
          </a:p>
          <a:p>
            <a:pPr algn="ctr" marL="62865" marR="57150">
              <a:lnSpc>
                <a:spcPts val="216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minimum</a:t>
            </a:r>
            <a:r>
              <a:rPr dirty="0" sz="20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and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maximum  constraints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are  defined.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2385" y="1408938"/>
            <a:ext cx="2231390" cy="3347085"/>
          </a:xfrm>
          <a:prstGeom prst="rect">
            <a:avLst/>
          </a:prstGeom>
          <a:solidFill>
            <a:srgbClr val="8063A1"/>
          </a:solidFill>
          <a:ln w="25907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dirty="0" sz="2400" spc="-10" b="1">
                <a:solidFill>
                  <a:srgbClr val="FFFFFF"/>
                </a:solidFill>
                <a:latin typeface="Courier New"/>
                <a:cs typeface="Courier New"/>
              </a:rPr>
              <a:t>MinLength:</a:t>
            </a:r>
            <a:endParaRPr sz="2400">
              <a:latin typeface="Courier New"/>
              <a:cs typeface="Courier New"/>
            </a:endParaRPr>
          </a:p>
          <a:p>
            <a:pPr algn="ctr" marL="54610" marR="47625" indent="635">
              <a:lnSpc>
                <a:spcPts val="2160"/>
              </a:lnSpc>
              <a:spcBef>
                <a:spcPts val="505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minimum  length that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property must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have for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validation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succeed is</a:t>
            </a:r>
            <a:r>
              <a:rPr dirty="0" sz="2000" spc="-9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defined.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6485" y="1465325"/>
            <a:ext cx="2231390" cy="3347085"/>
          </a:xfrm>
          <a:custGeom>
            <a:avLst/>
            <a:gdLst/>
            <a:ahLst/>
            <a:cxnLst/>
            <a:rect l="l" t="t" r="r" b="b"/>
            <a:pathLst>
              <a:path w="2231390" h="3347085">
                <a:moveTo>
                  <a:pt x="0" y="0"/>
                </a:moveTo>
                <a:lnTo>
                  <a:pt x="2231135" y="0"/>
                </a:lnTo>
                <a:lnTo>
                  <a:pt x="2231135" y="3346704"/>
                </a:lnTo>
                <a:lnTo>
                  <a:pt x="0" y="3346704"/>
                </a:lnTo>
                <a:lnTo>
                  <a:pt x="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36485" y="1465325"/>
            <a:ext cx="2231390" cy="3347085"/>
          </a:xfrm>
          <a:custGeom>
            <a:avLst/>
            <a:gdLst/>
            <a:ahLst/>
            <a:cxnLst/>
            <a:rect l="l" t="t" r="r" b="b"/>
            <a:pathLst>
              <a:path w="2231390" h="3347085">
                <a:moveTo>
                  <a:pt x="0" y="0"/>
                </a:moveTo>
                <a:lnTo>
                  <a:pt x="2231135" y="0"/>
                </a:lnTo>
                <a:lnTo>
                  <a:pt x="2231135" y="3346704"/>
                </a:lnTo>
                <a:lnTo>
                  <a:pt x="0" y="33467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88397" y="1799306"/>
            <a:ext cx="1925320" cy="259588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ctr" marL="12700" marR="5080" indent="1905">
              <a:lnSpc>
                <a:spcPct val="90400"/>
              </a:lnSpc>
              <a:spcBef>
                <a:spcPts val="375"/>
              </a:spcBef>
            </a:pPr>
            <a:r>
              <a:rPr dirty="0" sz="2400" spc="-10" b="1">
                <a:solidFill>
                  <a:srgbClr val="FFFFFF"/>
                </a:solidFill>
                <a:latin typeface="Courier New"/>
                <a:cs typeface="Courier New"/>
              </a:rPr>
              <a:t>MaxLength: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maximum  length of the  property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 defined.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validation fails</a:t>
            </a:r>
            <a:r>
              <a:rPr dirty="0" sz="2000" spc="-12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if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length of the  property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value  exceeds.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67621" y="1501902"/>
            <a:ext cx="3024505" cy="3347085"/>
          </a:xfrm>
          <a:custGeom>
            <a:avLst/>
            <a:gdLst/>
            <a:ahLst/>
            <a:cxnLst/>
            <a:rect l="l" t="t" r="r" b="b"/>
            <a:pathLst>
              <a:path w="3024504" h="3347085">
                <a:moveTo>
                  <a:pt x="0" y="3346704"/>
                </a:moveTo>
                <a:lnTo>
                  <a:pt x="3024378" y="3346704"/>
                </a:lnTo>
                <a:lnTo>
                  <a:pt x="3024378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67621" y="1501902"/>
            <a:ext cx="3025140" cy="3347085"/>
          </a:xfrm>
          <a:custGeom>
            <a:avLst/>
            <a:gdLst/>
            <a:ahLst/>
            <a:cxnLst/>
            <a:rect l="l" t="t" r="r" b="b"/>
            <a:pathLst>
              <a:path w="3025140" h="3347085">
                <a:moveTo>
                  <a:pt x="0" y="0"/>
                </a:moveTo>
                <a:lnTo>
                  <a:pt x="3025139" y="0"/>
                </a:lnTo>
                <a:lnTo>
                  <a:pt x="3025139" y="3346704"/>
                </a:lnTo>
                <a:lnTo>
                  <a:pt x="0" y="33467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35809" y="2487378"/>
            <a:ext cx="28841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Courier New"/>
                <a:cs typeface="Courier New"/>
              </a:rPr>
              <a:t>RegularExpression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318082" y="2808941"/>
            <a:ext cx="2723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 regular</a:t>
            </a:r>
            <a:r>
              <a:rPr dirty="0" sz="2000" spc="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expression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9233" y="3127458"/>
            <a:ext cx="2960370" cy="656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3200" marR="5080" indent="-190500">
              <a:lnSpc>
                <a:spcPts val="2480"/>
              </a:lnSpc>
              <a:spcBef>
                <a:spcPts val="12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for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data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validation is</a:t>
            </a:r>
            <a:r>
              <a:rPr dirty="0" sz="2000" spc="-12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used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by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using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this</a:t>
            </a:r>
            <a:r>
              <a:rPr dirty="0" sz="2000" spc="-2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attribute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660" y="195614"/>
            <a:ext cx="49657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Server-side </a:t>
            </a:r>
            <a:r>
              <a:rPr dirty="0" sz="3200"/>
              <a:t>Validation</a:t>
            </a:r>
            <a:r>
              <a:rPr dirty="0" sz="3200" spc="-25"/>
              <a:t> </a:t>
            </a:r>
            <a:r>
              <a:rPr dirty="0" sz="3200"/>
              <a:t>(3-4)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0667" y="1891283"/>
            <a:ext cx="1569720" cy="2545080"/>
          </a:xfrm>
          <a:custGeom>
            <a:avLst/>
            <a:gdLst/>
            <a:ahLst/>
            <a:cxnLst/>
            <a:rect l="l" t="t" r="r" b="b"/>
            <a:pathLst>
              <a:path w="1569720" h="2545079">
                <a:moveTo>
                  <a:pt x="1412748" y="0"/>
                </a:moveTo>
                <a:lnTo>
                  <a:pt x="156972" y="0"/>
                </a:lnTo>
                <a:lnTo>
                  <a:pt x="107357" y="8002"/>
                </a:lnTo>
                <a:lnTo>
                  <a:pt x="64267" y="30287"/>
                </a:lnTo>
                <a:lnTo>
                  <a:pt x="30287" y="64267"/>
                </a:lnTo>
                <a:lnTo>
                  <a:pt x="8002" y="107357"/>
                </a:lnTo>
                <a:lnTo>
                  <a:pt x="0" y="156972"/>
                </a:lnTo>
                <a:lnTo>
                  <a:pt x="0" y="2388108"/>
                </a:lnTo>
                <a:lnTo>
                  <a:pt x="8002" y="2437722"/>
                </a:lnTo>
                <a:lnTo>
                  <a:pt x="30287" y="2480812"/>
                </a:lnTo>
                <a:lnTo>
                  <a:pt x="64267" y="2514792"/>
                </a:lnTo>
                <a:lnTo>
                  <a:pt x="107357" y="2537077"/>
                </a:lnTo>
                <a:lnTo>
                  <a:pt x="156972" y="2545080"/>
                </a:lnTo>
                <a:lnTo>
                  <a:pt x="1412748" y="2545080"/>
                </a:lnTo>
                <a:lnTo>
                  <a:pt x="1462362" y="2537077"/>
                </a:lnTo>
                <a:lnTo>
                  <a:pt x="1505452" y="2514792"/>
                </a:lnTo>
                <a:lnTo>
                  <a:pt x="1539432" y="2480812"/>
                </a:lnTo>
                <a:lnTo>
                  <a:pt x="1561717" y="2437722"/>
                </a:lnTo>
                <a:lnTo>
                  <a:pt x="1569720" y="2388108"/>
                </a:lnTo>
                <a:lnTo>
                  <a:pt x="1569720" y="156972"/>
                </a:lnTo>
                <a:lnTo>
                  <a:pt x="1561717" y="107357"/>
                </a:lnTo>
                <a:lnTo>
                  <a:pt x="1539432" y="64267"/>
                </a:lnTo>
                <a:lnTo>
                  <a:pt x="1505452" y="30287"/>
                </a:lnTo>
                <a:lnTo>
                  <a:pt x="1462362" y="8002"/>
                </a:lnTo>
                <a:lnTo>
                  <a:pt x="1412748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67" y="1891283"/>
            <a:ext cx="1569720" cy="2545080"/>
          </a:xfrm>
          <a:custGeom>
            <a:avLst/>
            <a:gdLst/>
            <a:ahLst/>
            <a:cxnLst/>
            <a:rect l="l" t="t" r="r" b="b"/>
            <a:pathLst>
              <a:path w="1569720" h="2545079">
                <a:moveTo>
                  <a:pt x="0" y="156972"/>
                </a:moveTo>
                <a:lnTo>
                  <a:pt x="8002" y="107357"/>
                </a:lnTo>
                <a:lnTo>
                  <a:pt x="30287" y="64267"/>
                </a:lnTo>
                <a:lnTo>
                  <a:pt x="64267" y="30287"/>
                </a:lnTo>
                <a:lnTo>
                  <a:pt x="107357" y="8002"/>
                </a:lnTo>
                <a:lnTo>
                  <a:pt x="156972" y="0"/>
                </a:lnTo>
                <a:lnTo>
                  <a:pt x="1412748" y="0"/>
                </a:lnTo>
                <a:lnTo>
                  <a:pt x="1462362" y="8002"/>
                </a:lnTo>
                <a:lnTo>
                  <a:pt x="1505452" y="30287"/>
                </a:lnTo>
                <a:lnTo>
                  <a:pt x="1539432" y="64267"/>
                </a:lnTo>
                <a:lnTo>
                  <a:pt x="1561717" y="107357"/>
                </a:lnTo>
                <a:lnTo>
                  <a:pt x="1569720" y="156972"/>
                </a:lnTo>
                <a:lnTo>
                  <a:pt x="1569720" y="2388108"/>
                </a:lnTo>
                <a:lnTo>
                  <a:pt x="1561717" y="2437722"/>
                </a:lnTo>
                <a:lnTo>
                  <a:pt x="1539432" y="2480812"/>
                </a:lnTo>
                <a:lnTo>
                  <a:pt x="1505452" y="2514792"/>
                </a:lnTo>
                <a:lnTo>
                  <a:pt x="1462362" y="2537077"/>
                </a:lnTo>
                <a:lnTo>
                  <a:pt x="1412748" y="2545080"/>
                </a:lnTo>
                <a:lnTo>
                  <a:pt x="156972" y="2545080"/>
                </a:lnTo>
                <a:lnTo>
                  <a:pt x="107357" y="2537077"/>
                </a:lnTo>
                <a:lnTo>
                  <a:pt x="64267" y="2514792"/>
                </a:lnTo>
                <a:lnTo>
                  <a:pt x="30287" y="2480812"/>
                </a:lnTo>
                <a:lnTo>
                  <a:pt x="8002" y="2437722"/>
                </a:lnTo>
                <a:lnTo>
                  <a:pt x="0" y="2388108"/>
                </a:lnTo>
                <a:lnTo>
                  <a:pt x="0" y="1569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7382" y="2683826"/>
            <a:ext cx="1156335" cy="89979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2065" marR="5080">
              <a:lnSpc>
                <a:spcPct val="93300"/>
              </a:lnSpc>
              <a:spcBef>
                <a:spcPts val="265"/>
              </a:spcBef>
            </a:pP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Enters</a:t>
            </a:r>
            <a:r>
              <a:rPr dirty="0" sz="2000" spc="-8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the 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invalid 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data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7360" y="2968751"/>
            <a:ext cx="332740" cy="390525"/>
          </a:xfrm>
          <a:custGeom>
            <a:avLst/>
            <a:gdLst/>
            <a:ahLst/>
            <a:cxnLst/>
            <a:rect l="l" t="t" r="r" b="b"/>
            <a:pathLst>
              <a:path w="332739" h="390525">
                <a:moveTo>
                  <a:pt x="166116" y="0"/>
                </a:moveTo>
                <a:lnTo>
                  <a:pt x="166116" y="78028"/>
                </a:lnTo>
                <a:lnTo>
                  <a:pt x="0" y="78028"/>
                </a:lnTo>
                <a:lnTo>
                  <a:pt x="0" y="312115"/>
                </a:lnTo>
                <a:lnTo>
                  <a:pt x="166116" y="312115"/>
                </a:lnTo>
                <a:lnTo>
                  <a:pt x="166116" y="390144"/>
                </a:lnTo>
                <a:lnTo>
                  <a:pt x="332232" y="195072"/>
                </a:lnTo>
                <a:lnTo>
                  <a:pt x="166116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8276" y="1891283"/>
            <a:ext cx="1864360" cy="2545080"/>
          </a:xfrm>
          <a:custGeom>
            <a:avLst/>
            <a:gdLst/>
            <a:ahLst/>
            <a:cxnLst/>
            <a:rect l="l" t="t" r="r" b="b"/>
            <a:pathLst>
              <a:path w="1864360" h="2545079">
                <a:moveTo>
                  <a:pt x="1677466" y="0"/>
                </a:moveTo>
                <a:lnTo>
                  <a:pt x="186385" y="0"/>
                </a:lnTo>
                <a:lnTo>
                  <a:pt x="136838" y="6658"/>
                </a:lnTo>
                <a:lnTo>
                  <a:pt x="92314" y="25447"/>
                </a:lnTo>
                <a:lnTo>
                  <a:pt x="54592" y="54592"/>
                </a:lnTo>
                <a:lnTo>
                  <a:pt x="25447" y="92314"/>
                </a:lnTo>
                <a:lnTo>
                  <a:pt x="6658" y="136838"/>
                </a:lnTo>
                <a:lnTo>
                  <a:pt x="0" y="186385"/>
                </a:lnTo>
                <a:lnTo>
                  <a:pt x="0" y="2358694"/>
                </a:lnTo>
                <a:lnTo>
                  <a:pt x="6658" y="2408241"/>
                </a:lnTo>
                <a:lnTo>
                  <a:pt x="25447" y="2452765"/>
                </a:lnTo>
                <a:lnTo>
                  <a:pt x="54592" y="2490487"/>
                </a:lnTo>
                <a:lnTo>
                  <a:pt x="92314" y="2519632"/>
                </a:lnTo>
                <a:lnTo>
                  <a:pt x="136838" y="2538421"/>
                </a:lnTo>
                <a:lnTo>
                  <a:pt x="186385" y="2545079"/>
                </a:lnTo>
                <a:lnTo>
                  <a:pt x="1677466" y="2545079"/>
                </a:lnTo>
                <a:lnTo>
                  <a:pt x="1727013" y="2538421"/>
                </a:lnTo>
                <a:lnTo>
                  <a:pt x="1771537" y="2519632"/>
                </a:lnTo>
                <a:lnTo>
                  <a:pt x="1809259" y="2490487"/>
                </a:lnTo>
                <a:lnTo>
                  <a:pt x="1838404" y="2452765"/>
                </a:lnTo>
                <a:lnTo>
                  <a:pt x="1857193" y="2408241"/>
                </a:lnTo>
                <a:lnTo>
                  <a:pt x="1863852" y="2358694"/>
                </a:lnTo>
                <a:lnTo>
                  <a:pt x="1863852" y="186385"/>
                </a:lnTo>
                <a:lnTo>
                  <a:pt x="1857193" y="136838"/>
                </a:lnTo>
                <a:lnTo>
                  <a:pt x="1838404" y="92314"/>
                </a:lnTo>
                <a:lnTo>
                  <a:pt x="1809259" y="54592"/>
                </a:lnTo>
                <a:lnTo>
                  <a:pt x="1771537" y="25447"/>
                </a:lnTo>
                <a:lnTo>
                  <a:pt x="1727013" y="6658"/>
                </a:lnTo>
                <a:lnTo>
                  <a:pt x="1677466" y="0"/>
                </a:lnTo>
                <a:close/>
              </a:path>
            </a:pathLst>
          </a:custGeom>
          <a:solidFill>
            <a:srgbClr val="88B0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08276" y="1891283"/>
            <a:ext cx="1864360" cy="2545080"/>
          </a:xfrm>
          <a:custGeom>
            <a:avLst/>
            <a:gdLst/>
            <a:ahLst/>
            <a:cxnLst/>
            <a:rect l="l" t="t" r="r" b="b"/>
            <a:pathLst>
              <a:path w="1864360" h="2545079">
                <a:moveTo>
                  <a:pt x="0" y="186385"/>
                </a:moveTo>
                <a:lnTo>
                  <a:pt x="6658" y="136838"/>
                </a:lnTo>
                <a:lnTo>
                  <a:pt x="25447" y="92314"/>
                </a:lnTo>
                <a:lnTo>
                  <a:pt x="54592" y="54592"/>
                </a:lnTo>
                <a:lnTo>
                  <a:pt x="92314" y="25447"/>
                </a:lnTo>
                <a:lnTo>
                  <a:pt x="136838" y="6658"/>
                </a:lnTo>
                <a:lnTo>
                  <a:pt x="186385" y="0"/>
                </a:lnTo>
                <a:lnTo>
                  <a:pt x="1677466" y="0"/>
                </a:lnTo>
                <a:lnTo>
                  <a:pt x="1727013" y="6658"/>
                </a:lnTo>
                <a:lnTo>
                  <a:pt x="1771537" y="25447"/>
                </a:lnTo>
                <a:lnTo>
                  <a:pt x="1809259" y="54592"/>
                </a:lnTo>
                <a:lnTo>
                  <a:pt x="1838404" y="92314"/>
                </a:lnTo>
                <a:lnTo>
                  <a:pt x="1857193" y="136838"/>
                </a:lnTo>
                <a:lnTo>
                  <a:pt x="1863852" y="186385"/>
                </a:lnTo>
                <a:lnTo>
                  <a:pt x="1863852" y="2358694"/>
                </a:lnTo>
                <a:lnTo>
                  <a:pt x="1857193" y="2408241"/>
                </a:lnTo>
                <a:lnTo>
                  <a:pt x="1838404" y="2452765"/>
                </a:lnTo>
                <a:lnTo>
                  <a:pt x="1809259" y="2490487"/>
                </a:lnTo>
                <a:lnTo>
                  <a:pt x="1771537" y="2519632"/>
                </a:lnTo>
                <a:lnTo>
                  <a:pt x="1727013" y="2538421"/>
                </a:lnTo>
                <a:lnTo>
                  <a:pt x="1677466" y="2545079"/>
                </a:lnTo>
                <a:lnTo>
                  <a:pt x="186385" y="2545079"/>
                </a:lnTo>
                <a:lnTo>
                  <a:pt x="136838" y="2538421"/>
                </a:lnTo>
                <a:lnTo>
                  <a:pt x="92314" y="2519632"/>
                </a:lnTo>
                <a:lnTo>
                  <a:pt x="54592" y="2490487"/>
                </a:lnTo>
                <a:lnTo>
                  <a:pt x="25447" y="2452765"/>
                </a:lnTo>
                <a:lnTo>
                  <a:pt x="6658" y="2408241"/>
                </a:lnTo>
                <a:lnTo>
                  <a:pt x="0" y="2358694"/>
                </a:lnTo>
                <a:lnTo>
                  <a:pt x="0" y="18638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64709" y="1984088"/>
            <a:ext cx="1550035" cy="22987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L="12700" marR="5080" indent="-635">
              <a:lnSpc>
                <a:spcPct val="92200"/>
              </a:lnSpc>
              <a:spcBef>
                <a:spcPts val="290"/>
              </a:spcBef>
            </a:pP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Updates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the  </a:t>
            </a:r>
            <a:r>
              <a:rPr dirty="0" sz="2000" spc="-5">
                <a:solidFill>
                  <a:srgbClr val="4A4D46"/>
                </a:solidFill>
                <a:latin typeface="Courier New"/>
                <a:cs typeface="Courier New"/>
              </a:rPr>
              <a:t>ModelState 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based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on the  data  annotation  attribute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in 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the </a:t>
            </a:r>
            <a:r>
              <a:rPr dirty="0" sz="2000" spc="-5">
                <a:solidFill>
                  <a:srgbClr val="4A4D46"/>
                </a:solidFill>
                <a:latin typeface="Courier New"/>
                <a:cs typeface="Courier New"/>
              </a:rPr>
              <a:t>View 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model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9100" y="2968751"/>
            <a:ext cx="332740" cy="390525"/>
          </a:xfrm>
          <a:custGeom>
            <a:avLst/>
            <a:gdLst/>
            <a:ahLst/>
            <a:cxnLst/>
            <a:rect l="l" t="t" r="r" b="b"/>
            <a:pathLst>
              <a:path w="332739" h="390525">
                <a:moveTo>
                  <a:pt x="166116" y="0"/>
                </a:moveTo>
                <a:lnTo>
                  <a:pt x="166116" y="78028"/>
                </a:lnTo>
                <a:lnTo>
                  <a:pt x="0" y="78028"/>
                </a:lnTo>
                <a:lnTo>
                  <a:pt x="0" y="312115"/>
                </a:lnTo>
                <a:lnTo>
                  <a:pt x="166116" y="312115"/>
                </a:lnTo>
                <a:lnTo>
                  <a:pt x="166116" y="390144"/>
                </a:lnTo>
                <a:lnTo>
                  <a:pt x="332232" y="195072"/>
                </a:lnTo>
                <a:lnTo>
                  <a:pt x="166116" y="0"/>
                </a:lnTo>
                <a:close/>
              </a:path>
            </a:pathLst>
          </a:custGeom>
          <a:solidFill>
            <a:srgbClr val="7AB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00015" y="1891283"/>
            <a:ext cx="2377440" cy="2545080"/>
          </a:xfrm>
          <a:custGeom>
            <a:avLst/>
            <a:gdLst/>
            <a:ahLst/>
            <a:cxnLst/>
            <a:rect l="l" t="t" r="r" b="b"/>
            <a:pathLst>
              <a:path w="2377440" h="2545079">
                <a:moveTo>
                  <a:pt x="2139696" y="0"/>
                </a:moveTo>
                <a:lnTo>
                  <a:pt x="237744" y="0"/>
                </a:lnTo>
                <a:lnTo>
                  <a:pt x="189829" y="4829"/>
                </a:lnTo>
                <a:lnTo>
                  <a:pt x="145202" y="18682"/>
                </a:lnTo>
                <a:lnTo>
                  <a:pt x="104817" y="40602"/>
                </a:lnTo>
                <a:lnTo>
                  <a:pt x="69632" y="69632"/>
                </a:lnTo>
                <a:lnTo>
                  <a:pt x="40602" y="104817"/>
                </a:lnTo>
                <a:lnTo>
                  <a:pt x="18682" y="145202"/>
                </a:lnTo>
                <a:lnTo>
                  <a:pt x="4829" y="189829"/>
                </a:lnTo>
                <a:lnTo>
                  <a:pt x="0" y="237744"/>
                </a:lnTo>
                <a:lnTo>
                  <a:pt x="0" y="2307336"/>
                </a:lnTo>
                <a:lnTo>
                  <a:pt x="4829" y="2355250"/>
                </a:lnTo>
                <a:lnTo>
                  <a:pt x="18682" y="2399877"/>
                </a:lnTo>
                <a:lnTo>
                  <a:pt x="40602" y="2440262"/>
                </a:lnTo>
                <a:lnTo>
                  <a:pt x="69632" y="2475447"/>
                </a:lnTo>
                <a:lnTo>
                  <a:pt x="104817" y="2504477"/>
                </a:lnTo>
                <a:lnTo>
                  <a:pt x="145202" y="2526397"/>
                </a:lnTo>
                <a:lnTo>
                  <a:pt x="189829" y="2540250"/>
                </a:lnTo>
                <a:lnTo>
                  <a:pt x="237744" y="2545080"/>
                </a:lnTo>
                <a:lnTo>
                  <a:pt x="2139696" y="2545080"/>
                </a:lnTo>
                <a:lnTo>
                  <a:pt x="2187610" y="2540250"/>
                </a:lnTo>
                <a:lnTo>
                  <a:pt x="2232237" y="2526397"/>
                </a:lnTo>
                <a:lnTo>
                  <a:pt x="2272622" y="2504477"/>
                </a:lnTo>
                <a:lnTo>
                  <a:pt x="2307807" y="2475447"/>
                </a:lnTo>
                <a:lnTo>
                  <a:pt x="2336837" y="2440262"/>
                </a:lnTo>
                <a:lnTo>
                  <a:pt x="2358757" y="2399877"/>
                </a:lnTo>
                <a:lnTo>
                  <a:pt x="2372610" y="2355250"/>
                </a:lnTo>
                <a:lnTo>
                  <a:pt x="2377440" y="2307336"/>
                </a:lnTo>
                <a:lnTo>
                  <a:pt x="2377440" y="237744"/>
                </a:lnTo>
                <a:lnTo>
                  <a:pt x="2372610" y="189829"/>
                </a:lnTo>
                <a:lnTo>
                  <a:pt x="2358757" y="145202"/>
                </a:lnTo>
                <a:lnTo>
                  <a:pt x="2336837" y="104817"/>
                </a:lnTo>
                <a:lnTo>
                  <a:pt x="2307807" y="69632"/>
                </a:lnTo>
                <a:lnTo>
                  <a:pt x="2272622" y="40602"/>
                </a:lnTo>
                <a:lnTo>
                  <a:pt x="2232237" y="18682"/>
                </a:lnTo>
                <a:lnTo>
                  <a:pt x="2187610" y="4829"/>
                </a:lnTo>
                <a:lnTo>
                  <a:pt x="2139696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00015" y="1891283"/>
            <a:ext cx="2377440" cy="2545080"/>
          </a:xfrm>
          <a:custGeom>
            <a:avLst/>
            <a:gdLst/>
            <a:ahLst/>
            <a:cxnLst/>
            <a:rect l="l" t="t" r="r" b="b"/>
            <a:pathLst>
              <a:path w="2377440" h="2545079">
                <a:moveTo>
                  <a:pt x="0" y="237744"/>
                </a:moveTo>
                <a:lnTo>
                  <a:pt x="4829" y="189829"/>
                </a:lnTo>
                <a:lnTo>
                  <a:pt x="18682" y="145202"/>
                </a:lnTo>
                <a:lnTo>
                  <a:pt x="40602" y="104817"/>
                </a:lnTo>
                <a:lnTo>
                  <a:pt x="69632" y="69632"/>
                </a:lnTo>
                <a:lnTo>
                  <a:pt x="104817" y="40602"/>
                </a:lnTo>
                <a:lnTo>
                  <a:pt x="145202" y="18682"/>
                </a:lnTo>
                <a:lnTo>
                  <a:pt x="189829" y="4829"/>
                </a:lnTo>
                <a:lnTo>
                  <a:pt x="237744" y="0"/>
                </a:lnTo>
                <a:lnTo>
                  <a:pt x="2139696" y="0"/>
                </a:lnTo>
                <a:lnTo>
                  <a:pt x="2187610" y="4829"/>
                </a:lnTo>
                <a:lnTo>
                  <a:pt x="2232237" y="18682"/>
                </a:lnTo>
                <a:lnTo>
                  <a:pt x="2272622" y="40602"/>
                </a:lnTo>
                <a:lnTo>
                  <a:pt x="2307807" y="69632"/>
                </a:lnTo>
                <a:lnTo>
                  <a:pt x="2336837" y="104817"/>
                </a:lnTo>
                <a:lnTo>
                  <a:pt x="2358757" y="145202"/>
                </a:lnTo>
                <a:lnTo>
                  <a:pt x="2372610" y="189829"/>
                </a:lnTo>
                <a:lnTo>
                  <a:pt x="2377440" y="237744"/>
                </a:lnTo>
                <a:lnTo>
                  <a:pt x="2377440" y="2307336"/>
                </a:lnTo>
                <a:lnTo>
                  <a:pt x="2372610" y="2355250"/>
                </a:lnTo>
                <a:lnTo>
                  <a:pt x="2358757" y="2399877"/>
                </a:lnTo>
                <a:lnTo>
                  <a:pt x="2336837" y="2440262"/>
                </a:lnTo>
                <a:lnTo>
                  <a:pt x="2307807" y="2475447"/>
                </a:lnTo>
                <a:lnTo>
                  <a:pt x="2272622" y="2504477"/>
                </a:lnTo>
                <a:lnTo>
                  <a:pt x="2232237" y="2526397"/>
                </a:lnTo>
                <a:lnTo>
                  <a:pt x="2187610" y="2540250"/>
                </a:lnTo>
                <a:lnTo>
                  <a:pt x="2139696" y="2545080"/>
                </a:lnTo>
                <a:lnTo>
                  <a:pt x="237744" y="2545080"/>
                </a:lnTo>
                <a:lnTo>
                  <a:pt x="189829" y="2540250"/>
                </a:lnTo>
                <a:lnTo>
                  <a:pt x="145202" y="2526397"/>
                </a:lnTo>
                <a:lnTo>
                  <a:pt x="104817" y="2504477"/>
                </a:lnTo>
                <a:lnTo>
                  <a:pt x="69632" y="2475447"/>
                </a:lnTo>
                <a:lnTo>
                  <a:pt x="40602" y="2440262"/>
                </a:lnTo>
                <a:lnTo>
                  <a:pt x="18682" y="2399877"/>
                </a:lnTo>
                <a:lnTo>
                  <a:pt x="4829" y="2355250"/>
                </a:lnTo>
                <a:lnTo>
                  <a:pt x="0" y="2307336"/>
                </a:lnTo>
                <a:lnTo>
                  <a:pt x="0" y="23774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07803" y="2537649"/>
            <a:ext cx="1962785" cy="119062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L="12065" marR="5080" indent="-1270">
              <a:lnSpc>
                <a:spcPct val="94000"/>
              </a:lnSpc>
              <a:spcBef>
                <a:spcPts val="245"/>
              </a:spcBef>
            </a:pP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Verifies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the  </a:t>
            </a:r>
            <a:r>
              <a:rPr dirty="0" sz="2000" spc="-5">
                <a:solidFill>
                  <a:srgbClr val="4A4D46"/>
                </a:solidFill>
                <a:latin typeface="Courier New"/>
                <a:cs typeface="Courier New"/>
              </a:rPr>
              <a:t>ModelState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in 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controller's  </a:t>
            </a:r>
            <a:r>
              <a:rPr dirty="0" sz="2000" spc="-5">
                <a:solidFill>
                  <a:srgbClr val="4A4D46"/>
                </a:solidFill>
                <a:latin typeface="Courier New"/>
                <a:cs typeface="Courier New"/>
              </a:rPr>
              <a:t>action</a:t>
            </a:r>
            <a:r>
              <a:rPr dirty="0" sz="2000" spc="-75">
                <a:solidFill>
                  <a:srgbClr val="4A4D46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method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34428" y="2968751"/>
            <a:ext cx="334010" cy="390525"/>
          </a:xfrm>
          <a:custGeom>
            <a:avLst/>
            <a:gdLst/>
            <a:ahLst/>
            <a:cxnLst/>
            <a:rect l="l" t="t" r="r" b="b"/>
            <a:pathLst>
              <a:path w="334009" h="390525">
                <a:moveTo>
                  <a:pt x="166878" y="0"/>
                </a:moveTo>
                <a:lnTo>
                  <a:pt x="166878" y="78028"/>
                </a:lnTo>
                <a:lnTo>
                  <a:pt x="0" y="78028"/>
                </a:lnTo>
                <a:lnTo>
                  <a:pt x="0" y="312115"/>
                </a:lnTo>
                <a:lnTo>
                  <a:pt x="166878" y="312115"/>
                </a:lnTo>
                <a:lnTo>
                  <a:pt x="166878" y="390144"/>
                </a:lnTo>
                <a:lnTo>
                  <a:pt x="333756" y="195072"/>
                </a:lnTo>
                <a:lnTo>
                  <a:pt x="166878" y="0"/>
                </a:lnTo>
                <a:close/>
              </a:path>
            </a:pathLst>
          </a:custGeom>
          <a:solidFill>
            <a:srgbClr val="62D5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05343" y="1891282"/>
            <a:ext cx="1929764" cy="2545080"/>
          </a:xfrm>
          <a:custGeom>
            <a:avLst/>
            <a:gdLst/>
            <a:ahLst/>
            <a:cxnLst/>
            <a:rect l="l" t="t" r="r" b="b"/>
            <a:pathLst>
              <a:path w="1929765" h="2545079">
                <a:moveTo>
                  <a:pt x="1736445" y="0"/>
                </a:moveTo>
                <a:lnTo>
                  <a:pt x="192938" y="0"/>
                </a:lnTo>
                <a:lnTo>
                  <a:pt x="148700" y="5095"/>
                </a:lnTo>
                <a:lnTo>
                  <a:pt x="108090" y="19611"/>
                </a:lnTo>
                <a:lnTo>
                  <a:pt x="72266" y="42387"/>
                </a:lnTo>
                <a:lnTo>
                  <a:pt x="42387" y="72266"/>
                </a:lnTo>
                <a:lnTo>
                  <a:pt x="19611" y="108090"/>
                </a:lnTo>
                <a:lnTo>
                  <a:pt x="5095" y="148700"/>
                </a:lnTo>
                <a:lnTo>
                  <a:pt x="0" y="192938"/>
                </a:lnTo>
                <a:lnTo>
                  <a:pt x="0" y="2352141"/>
                </a:lnTo>
                <a:lnTo>
                  <a:pt x="5095" y="2396379"/>
                </a:lnTo>
                <a:lnTo>
                  <a:pt x="19611" y="2436989"/>
                </a:lnTo>
                <a:lnTo>
                  <a:pt x="42387" y="2472813"/>
                </a:lnTo>
                <a:lnTo>
                  <a:pt x="72266" y="2502692"/>
                </a:lnTo>
                <a:lnTo>
                  <a:pt x="108090" y="2525468"/>
                </a:lnTo>
                <a:lnTo>
                  <a:pt x="148700" y="2539984"/>
                </a:lnTo>
                <a:lnTo>
                  <a:pt x="192938" y="2545080"/>
                </a:lnTo>
                <a:lnTo>
                  <a:pt x="1736445" y="2545080"/>
                </a:lnTo>
                <a:lnTo>
                  <a:pt x="1780683" y="2539984"/>
                </a:lnTo>
                <a:lnTo>
                  <a:pt x="1821293" y="2525468"/>
                </a:lnTo>
                <a:lnTo>
                  <a:pt x="1857117" y="2502692"/>
                </a:lnTo>
                <a:lnTo>
                  <a:pt x="1886996" y="2472813"/>
                </a:lnTo>
                <a:lnTo>
                  <a:pt x="1909772" y="2436989"/>
                </a:lnTo>
                <a:lnTo>
                  <a:pt x="1924288" y="2396379"/>
                </a:lnTo>
                <a:lnTo>
                  <a:pt x="1929383" y="2352141"/>
                </a:lnTo>
                <a:lnTo>
                  <a:pt x="1929383" y="192938"/>
                </a:lnTo>
                <a:lnTo>
                  <a:pt x="1924288" y="148700"/>
                </a:lnTo>
                <a:lnTo>
                  <a:pt x="1909772" y="108090"/>
                </a:lnTo>
                <a:lnTo>
                  <a:pt x="1886996" y="72266"/>
                </a:lnTo>
                <a:lnTo>
                  <a:pt x="1857117" y="42387"/>
                </a:lnTo>
                <a:lnTo>
                  <a:pt x="1821293" y="19611"/>
                </a:lnTo>
                <a:lnTo>
                  <a:pt x="1780683" y="5095"/>
                </a:lnTo>
                <a:lnTo>
                  <a:pt x="1736445" y="0"/>
                </a:lnTo>
                <a:close/>
              </a:path>
            </a:pathLst>
          </a:custGeom>
          <a:solidFill>
            <a:srgbClr val="5ED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05343" y="1891282"/>
            <a:ext cx="1929764" cy="2545080"/>
          </a:xfrm>
          <a:custGeom>
            <a:avLst/>
            <a:gdLst/>
            <a:ahLst/>
            <a:cxnLst/>
            <a:rect l="l" t="t" r="r" b="b"/>
            <a:pathLst>
              <a:path w="1929765" h="2545079">
                <a:moveTo>
                  <a:pt x="0" y="192938"/>
                </a:moveTo>
                <a:lnTo>
                  <a:pt x="5095" y="148700"/>
                </a:lnTo>
                <a:lnTo>
                  <a:pt x="19611" y="108090"/>
                </a:lnTo>
                <a:lnTo>
                  <a:pt x="42387" y="72266"/>
                </a:lnTo>
                <a:lnTo>
                  <a:pt x="72266" y="42387"/>
                </a:lnTo>
                <a:lnTo>
                  <a:pt x="108090" y="19611"/>
                </a:lnTo>
                <a:lnTo>
                  <a:pt x="148700" y="5095"/>
                </a:lnTo>
                <a:lnTo>
                  <a:pt x="192938" y="0"/>
                </a:lnTo>
                <a:lnTo>
                  <a:pt x="1736445" y="0"/>
                </a:lnTo>
                <a:lnTo>
                  <a:pt x="1780683" y="5095"/>
                </a:lnTo>
                <a:lnTo>
                  <a:pt x="1821293" y="19611"/>
                </a:lnTo>
                <a:lnTo>
                  <a:pt x="1857117" y="42387"/>
                </a:lnTo>
                <a:lnTo>
                  <a:pt x="1886996" y="72266"/>
                </a:lnTo>
                <a:lnTo>
                  <a:pt x="1909772" y="108090"/>
                </a:lnTo>
                <a:lnTo>
                  <a:pt x="1924288" y="148700"/>
                </a:lnTo>
                <a:lnTo>
                  <a:pt x="1929383" y="192938"/>
                </a:lnTo>
                <a:lnTo>
                  <a:pt x="1929383" y="2352141"/>
                </a:lnTo>
                <a:lnTo>
                  <a:pt x="1924288" y="2396379"/>
                </a:lnTo>
                <a:lnTo>
                  <a:pt x="1909772" y="2436989"/>
                </a:lnTo>
                <a:lnTo>
                  <a:pt x="1886996" y="2472813"/>
                </a:lnTo>
                <a:lnTo>
                  <a:pt x="1857117" y="2502692"/>
                </a:lnTo>
                <a:lnTo>
                  <a:pt x="1821293" y="2525468"/>
                </a:lnTo>
                <a:lnTo>
                  <a:pt x="1780683" y="2539984"/>
                </a:lnTo>
                <a:lnTo>
                  <a:pt x="1736445" y="2545080"/>
                </a:lnTo>
                <a:lnTo>
                  <a:pt x="192938" y="2545080"/>
                </a:lnTo>
                <a:lnTo>
                  <a:pt x="148700" y="2539984"/>
                </a:lnTo>
                <a:lnTo>
                  <a:pt x="108090" y="2525468"/>
                </a:lnTo>
                <a:lnTo>
                  <a:pt x="72266" y="2502692"/>
                </a:lnTo>
                <a:lnTo>
                  <a:pt x="42387" y="2472813"/>
                </a:lnTo>
                <a:lnTo>
                  <a:pt x="19611" y="2436989"/>
                </a:lnTo>
                <a:lnTo>
                  <a:pt x="5095" y="2396379"/>
                </a:lnTo>
                <a:lnTo>
                  <a:pt x="0" y="2352141"/>
                </a:lnTo>
                <a:lnTo>
                  <a:pt x="0" y="19293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94108" y="2113564"/>
            <a:ext cx="1550035" cy="20396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-635">
              <a:lnSpc>
                <a:spcPct val="93400"/>
              </a:lnSpc>
              <a:spcBef>
                <a:spcPts val="260"/>
              </a:spcBef>
            </a:pP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Saves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the  entered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data 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to the 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database 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when the  </a:t>
            </a:r>
            <a:r>
              <a:rPr dirty="0" sz="2000" spc="-5">
                <a:solidFill>
                  <a:srgbClr val="4A4D46"/>
                </a:solidFill>
                <a:latin typeface="Courier New"/>
                <a:cs typeface="Courier New"/>
              </a:rPr>
              <a:t>ModelState 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is</a:t>
            </a:r>
            <a:r>
              <a:rPr dirty="0" sz="2000" spc="-25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valid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64268" y="2968751"/>
            <a:ext cx="276225" cy="390525"/>
          </a:xfrm>
          <a:custGeom>
            <a:avLst/>
            <a:gdLst/>
            <a:ahLst/>
            <a:cxnLst/>
            <a:rect l="l" t="t" r="r" b="b"/>
            <a:pathLst>
              <a:path w="276225" h="390525">
                <a:moveTo>
                  <a:pt x="137922" y="0"/>
                </a:moveTo>
                <a:lnTo>
                  <a:pt x="137922" y="78028"/>
                </a:lnTo>
                <a:lnTo>
                  <a:pt x="0" y="78028"/>
                </a:lnTo>
                <a:lnTo>
                  <a:pt x="0" y="312115"/>
                </a:lnTo>
                <a:lnTo>
                  <a:pt x="137922" y="312115"/>
                </a:lnTo>
                <a:lnTo>
                  <a:pt x="137922" y="390144"/>
                </a:lnTo>
                <a:lnTo>
                  <a:pt x="275844" y="195072"/>
                </a:lnTo>
                <a:lnTo>
                  <a:pt x="137922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154411" y="1891283"/>
            <a:ext cx="1918970" cy="2545080"/>
          </a:xfrm>
          <a:custGeom>
            <a:avLst/>
            <a:gdLst/>
            <a:ahLst/>
            <a:cxnLst/>
            <a:rect l="l" t="t" r="r" b="b"/>
            <a:pathLst>
              <a:path w="1918970" h="2545079">
                <a:moveTo>
                  <a:pt x="1726844" y="0"/>
                </a:moveTo>
                <a:lnTo>
                  <a:pt x="191871" y="0"/>
                </a:lnTo>
                <a:lnTo>
                  <a:pt x="147876" y="5067"/>
                </a:lnTo>
                <a:lnTo>
                  <a:pt x="107490" y="19501"/>
                </a:lnTo>
                <a:lnTo>
                  <a:pt x="71865" y="42151"/>
                </a:lnTo>
                <a:lnTo>
                  <a:pt x="42151" y="71865"/>
                </a:lnTo>
                <a:lnTo>
                  <a:pt x="19501" y="107490"/>
                </a:lnTo>
                <a:lnTo>
                  <a:pt x="5067" y="147876"/>
                </a:lnTo>
                <a:lnTo>
                  <a:pt x="0" y="191871"/>
                </a:lnTo>
                <a:lnTo>
                  <a:pt x="0" y="2353208"/>
                </a:lnTo>
                <a:lnTo>
                  <a:pt x="5067" y="2397203"/>
                </a:lnTo>
                <a:lnTo>
                  <a:pt x="19501" y="2437589"/>
                </a:lnTo>
                <a:lnTo>
                  <a:pt x="42151" y="2473214"/>
                </a:lnTo>
                <a:lnTo>
                  <a:pt x="71865" y="2502928"/>
                </a:lnTo>
                <a:lnTo>
                  <a:pt x="107490" y="2525578"/>
                </a:lnTo>
                <a:lnTo>
                  <a:pt x="147876" y="2540012"/>
                </a:lnTo>
                <a:lnTo>
                  <a:pt x="191871" y="2545080"/>
                </a:lnTo>
                <a:lnTo>
                  <a:pt x="1726844" y="2545080"/>
                </a:lnTo>
                <a:lnTo>
                  <a:pt x="1770839" y="2540012"/>
                </a:lnTo>
                <a:lnTo>
                  <a:pt x="1811225" y="2525578"/>
                </a:lnTo>
                <a:lnTo>
                  <a:pt x="1846850" y="2502928"/>
                </a:lnTo>
                <a:lnTo>
                  <a:pt x="1876564" y="2473214"/>
                </a:lnTo>
                <a:lnTo>
                  <a:pt x="1899214" y="2437589"/>
                </a:lnTo>
                <a:lnTo>
                  <a:pt x="1913648" y="2397203"/>
                </a:lnTo>
                <a:lnTo>
                  <a:pt x="1918716" y="2353208"/>
                </a:lnTo>
                <a:lnTo>
                  <a:pt x="1918716" y="191871"/>
                </a:lnTo>
                <a:lnTo>
                  <a:pt x="1913648" y="147876"/>
                </a:lnTo>
                <a:lnTo>
                  <a:pt x="1899214" y="107490"/>
                </a:lnTo>
                <a:lnTo>
                  <a:pt x="1876564" y="71865"/>
                </a:lnTo>
                <a:lnTo>
                  <a:pt x="1846850" y="42151"/>
                </a:lnTo>
                <a:lnTo>
                  <a:pt x="1811225" y="19501"/>
                </a:lnTo>
                <a:lnTo>
                  <a:pt x="1770839" y="5067"/>
                </a:lnTo>
                <a:lnTo>
                  <a:pt x="1726844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154411" y="1891283"/>
            <a:ext cx="1918970" cy="2545080"/>
          </a:xfrm>
          <a:custGeom>
            <a:avLst/>
            <a:gdLst/>
            <a:ahLst/>
            <a:cxnLst/>
            <a:rect l="l" t="t" r="r" b="b"/>
            <a:pathLst>
              <a:path w="1918970" h="2545079">
                <a:moveTo>
                  <a:pt x="0" y="191871"/>
                </a:moveTo>
                <a:lnTo>
                  <a:pt x="5067" y="147876"/>
                </a:lnTo>
                <a:lnTo>
                  <a:pt x="19501" y="107490"/>
                </a:lnTo>
                <a:lnTo>
                  <a:pt x="42151" y="71865"/>
                </a:lnTo>
                <a:lnTo>
                  <a:pt x="71865" y="42151"/>
                </a:lnTo>
                <a:lnTo>
                  <a:pt x="107490" y="19501"/>
                </a:lnTo>
                <a:lnTo>
                  <a:pt x="147876" y="5067"/>
                </a:lnTo>
                <a:lnTo>
                  <a:pt x="191871" y="0"/>
                </a:lnTo>
                <a:lnTo>
                  <a:pt x="1726844" y="0"/>
                </a:lnTo>
                <a:lnTo>
                  <a:pt x="1770839" y="5067"/>
                </a:lnTo>
                <a:lnTo>
                  <a:pt x="1811225" y="19501"/>
                </a:lnTo>
                <a:lnTo>
                  <a:pt x="1846850" y="42151"/>
                </a:lnTo>
                <a:lnTo>
                  <a:pt x="1876564" y="71865"/>
                </a:lnTo>
                <a:lnTo>
                  <a:pt x="1899214" y="107490"/>
                </a:lnTo>
                <a:lnTo>
                  <a:pt x="1913648" y="147876"/>
                </a:lnTo>
                <a:lnTo>
                  <a:pt x="1918716" y="191871"/>
                </a:lnTo>
                <a:lnTo>
                  <a:pt x="1918716" y="2353208"/>
                </a:lnTo>
                <a:lnTo>
                  <a:pt x="1913648" y="2397203"/>
                </a:lnTo>
                <a:lnTo>
                  <a:pt x="1899214" y="2437589"/>
                </a:lnTo>
                <a:lnTo>
                  <a:pt x="1876564" y="2473214"/>
                </a:lnTo>
                <a:lnTo>
                  <a:pt x="1846850" y="2502928"/>
                </a:lnTo>
                <a:lnTo>
                  <a:pt x="1811225" y="2525578"/>
                </a:lnTo>
                <a:lnTo>
                  <a:pt x="1770839" y="2540012"/>
                </a:lnTo>
                <a:lnTo>
                  <a:pt x="1726844" y="2545080"/>
                </a:lnTo>
                <a:lnTo>
                  <a:pt x="191871" y="2545080"/>
                </a:lnTo>
                <a:lnTo>
                  <a:pt x="147876" y="2540012"/>
                </a:lnTo>
                <a:lnTo>
                  <a:pt x="107490" y="2525578"/>
                </a:lnTo>
                <a:lnTo>
                  <a:pt x="71865" y="2502928"/>
                </a:lnTo>
                <a:lnTo>
                  <a:pt x="42151" y="2473214"/>
                </a:lnTo>
                <a:lnTo>
                  <a:pt x="19501" y="2437589"/>
                </a:lnTo>
                <a:lnTo>
                  <a:pt x="5067" y="2397203"/>
                </a:lnTo>
                <a:lnTo>
                  <a:pt x="0" y="2353208"/>
                </a:lnTo>
                <a:lnTo>
                  <a:pt x="0" y="19187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310649" y="1986152"/>
            <a:ext cx="1606550" cy="229425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ct val="92000"/>
              </a:lnSpc>
              <a:spcBef>
                <a:spcPts val="295"/>
              </a:spcBef>
            </a:pP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Renders</a:t>
            </a:r>
            <a:r>
              <a:rPr dirty="0" sz="2000" spc="-95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View 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model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again 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with 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validation  error</a:t>
            </a:r>
            <a:r>
              <a:rPr dirty="0" sz="2000" spc="-95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message 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when the  </a:t>
            </a:r>
            <a:r>
              <a:rPr dirty="0" sz="2000" spc="-5">
                <a:solidFill>
                  <a:srgbClr val="4A4D46"/>
                </a:solidFill>
                <a:latin typeface="Courier New"/>
                <a:cs typeface="Courier New"/>
              </a:rPr>
              <a:t>ModelState 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is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not</a:t>
            </a:r>
            <a:r>
              <a:rPr dirty="0" sz="2000" spc="-5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valid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23" name="object 2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60" y="195614"/>
            <a:ext cx="49657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Server-side </a:t>
            </a:r>
            <a:r>
              <a:rPr dirty="0" sz="3200"/>
              <a:t>Validation</a:t>
            </a:r>
            <a:r>
              <a:rPr dirty="0" sz="3200" spc="-25"/>
              <a:t> </a:t>
            </a:r>
            <a:r>
              <a:rPr dirty="0" sz="3200"/>
              <a:t>(4-4)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94944" y="1225296"/>
            <a:ext cx="10995658" cy="484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0372" y="1220724"/>
            <a:ext cx="11005185" cy="4849495"/>
          </a:xfrm>
          <a:custGeom>
            <a:avLst/>
            <a:gdLst/>
            <a:ahLst/>
            <a:cxnLst/>
            <a:rect l="l" t="t" r="r" b="b"/>
            <a:pathLst>
              <a:path w="11005185" h="4849495">
                <a:moveTo>
                  <a:pt x="0" y="0"/>
                </a:moveTo>
                <a:lnTo>
                  <a:pt x="11004804" y="0"/>
                </a:lnTo>
                <a:lnTo>
                  <a:pt x="11004804" y="4849368"/>
                </a:lnTo>
                <a:lnTo>
                  <a:pt x="0" y="484936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16302" y="6102672"/>
            <a:ext cx="1555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Server-side</a:t>
            </a:r>
            <a:r>
              <a:rPr dirty="0" sz="1200" spc="-2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Validation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60" y="195614"/>
            <a:ext cx="80835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Implementing a </a:t>
            </a:r>
            <a:r>
              <a:rPr dirty="0" sz="3200" spc="-5"/>
              <a:t>Core </a:t>
            </a:r>
            <a:r>
              <a:rPr dirty="0" sz="3200"/>
              <a:t>MVC Application</a:t>
            </a:r>
            <a:r>
              <a:rPr dirty="0" sz="3200" spc="-65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06776" y="6118826"/>
            <a:ext cx="17773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C00000"/>
                </a:solidFill>
                <a:latin typeface="Book Antiqua"/>
                <a:cs typeface="Book Antiqua"/>
              </a:rPr>
              <a:t>Core MVC Web</a:t>
            </a:r>
            <a:r>
              <a:rPr dirty="0" sz="1200" spc="-30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200" spc="-5" i="1">
                <a:solidFill>
                  <a:srgbClr val="C00000"/>
                </a:solidFill>
                <a:latin typeface="Book Antiqua"/>
                <a:cs typeface="Book Antiqua"/>
              </a:rPr>
              <a:t>Application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1225296"/>
            <a:ext cx="10180319" cy="484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1267" y="1220724"/>
            <a:ext cx="10189845" cy="4849495"/>
          </a:xfrm>
          <a:custGeom>
            <a:avLst/>
            <a:gdLst/>
            <a:ahLst/>
            <a:cxnLst/>
            <a:rect l="l" t="t" r="r" b="b"/>
            <a:pathLst>
              <a:path w="10189845" h="4849495">
                <a:moveTo>
                  <a:pt x="0" y="0"/>
                </a:moveTo>
                <a:lnTo>
                  <a:pt x="10189464" y="0"/>
                </a:lnTo>
                <a:lnTo>
                  <a:pt x="10189464" y="4849368"/>
                </a:lnTo>
                <a:lnTo>
                  <a:pt x="0" y="484936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660" y="195614"/>
            <a:ext cx="80835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Implementing a </a:t>
            </a:r>
            <a:r>
              <a:rPr dirty="0" sz="3200" spc="-5"/>
              <a:t>Core </a:t>
            </a:r>
            <a:r>
              <a:rPr dirty="0" sz="3200"/>
              <a:t>MVC Application</a:t>
            </a:r>
            <a:r>
              <a:rPr dirty="0" sz="3200" spc="-65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887723" y="2407920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 h="0">
                <a:moveTo>
                  <a:pt x="0" y="0"/>
                </a:moveTo>
                <a:lnTo>
                  <a:pt x="710603" y="0"/>
                </a:lnTo>
              </a:path>
            </a:pathLst>
          </a:custGeom>
          <a:ln w="12700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22129" y="236346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2648" y="1423416"/>
            <a:ext cx="3276600" cy="1967864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410209">
              <a:lnSpc>
                <a:spcPct val="100000"/>
              </a:lnSpc>
            </a:pPr>
            <a:r>
              <a:rPr dirty="0" sz="2200">
                <a:solidFill>
                  <a:srgbClr val="4A4D46"/>
                </a:solidFill>
                <a:latin typeface="Book Antiqua"/>
                <a:cs typeface="Book Antiqua"/>
              </a:rPr>
              <a:t>1.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Create a</a:t>
            </a:r>
            <a:r>
              <a:rPr dirty="0" sz="2200" spc="-2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database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18704" y="2407920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 h="0">
                <a:moveTo>
                  <a:pt x="0" y="0"/>
                </a:moveTo>
                <a:lnTo>
                  <a:pt x="710603" y="0"/>
                </a:lnTo>
              </a:path>
            </a:pathLst>
          </a:custGeom>
          <a:ln w="12700">
            <a:solidFill>
              <a:srgbClr val="88B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53109" y="236346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88B0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43628" y="1423416"/>
            <a:ext cx="3276600" cy="1967864"/>
          </a:xfrm>
          <a:prstGeom prst="rect">
            <a:avLst/>
          </a:prstGeom>
          <a:solidFill>
            <a:srgbClr val="8FAC81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515620" marR="184785" indent="-325120">
              <a:lnSpc>
                <a:spcPts val="2460"/>
              </a:lnSpc>
              <a:spcBef>
                <a:spcPts val="2175"/>
              </a:spcBef>
            </a:pPr>
            <a:r>
              <a:rPr dirty="0" sz="2200">
                <a:solidFill>
                  <a:srgbClr val="4A4D46"/>
                </a:solidFill>
                <a:latin typeface="Book Antiqua"/>
                <a:cs typeface="Book Antiqua"/>
              </a:rPr>
              <a:t>2.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Add a new</a:t>
            </a:r>
            <a:r>
              <a:rPr dirty="0" sz="2200" spc="-6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ASP.NET  Core </a:t>
            </a:r>
            <a:r>
              <a:rPr dirty="0" sz="2200" spc="-10">
                <a:solidFill>
                  <a:srgbClr val="4A4D46"/>
                </a:solidFill>
                <a:latin typeface="Book Antiqua"/>
                <a:cs typeface="Book Antiqua"/>
              </a:rPr>
              <a:t>MVC</a:t>
            </a:r>
            <a:r>
              <a:rPr dirty="0" sz="220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project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50951" y="3389376"/>
            <a:ext cx="8062595" cy="711200"/>
          </a:xfrm>
          <a:custGeom>
            <a:avLst/>
            <a:gdLst/>
            <a:ahLst/>
            <a:cxnLst/>
            <a:rect l="l" t="t" r="r" b="b"/>
            <a:pathLst>
              <a:path w="8062595" h="711200">
                <a:moveTo>
                  <a:pt x="8062137" y="0"/>
                </a:moveTo>
                <a:lnTo>
                  <a:pt x="8062137" y="378688"/>
                </a:lnTo>
                <a:lnTo>
                  <a:pt x="0" y="378688"/>
                </a:lnTo>
                <a:lnTo>
                  <a:pt x="0" y="710603"/>
                </a:lnTo>
              </a:path>
            </a:pathLst>
          </a:custGeom>
          <a:ln w="12700">
            <a:solidFill>
              <a:srgbClr val="6CC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06498" y="402378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6CC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674607" y="1423416"/>
            <a:ext cx="3276600" cy="1967864"/>
          </a:xfrm>
          <a:prstGeom prst="rect">
            <a:avLst/>
          </a:prstGeom>
          <a:solidFill>
            <a:srgbClr val="74BE7B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520065" marR="153035" indent="-360045">
              <a:lnSpc>
                <a:spcPts val="2460"/>
              </a:lnSpc>
              <a:spcBef>
                <a:spcPts val="2175"/>
              </a:spcBef>
            </a:pPr>
            <a:r>
              <a:rPr dirty="0" sz="2200">
                <a:solidFill>
                  <a:srgbClr val="4A4D46"/>
                </a:solidFill>
                <a:latin typeface="Book Antiqua"/>
                <a:cs typeface="Book Antiqua"/>
              </a:rPr>
              <a:t>3.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Set up the data access  by adding</a:t>
            </a:r>
            <a:r>
              <a:rPr dirty="0" sz="2200" spc="-15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models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7723" y="512673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 h="0">
                <a:moveTo>
                  <a:pt x="0" y="0"/>
                </a:moveTo>
                <a:lnTo>
                  <a:pt x="710603" y="0"/>
                </a:lnTo>
              </a:path>
            </a:pathLst>
          </a:custGeom>
          <a:ln w="12700">
            <a:solidFill>
              <a:srgbClr val="5EDE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22129" y="5082282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5EDE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2648" y="4143755"/>
            <a:ext cx="3276600" cy="1967864"/>
          </a:xfrm>
          <a:prstGeom prst="rect">
            <a:avLst/>
          </a:prstGeom>
          <a:solidFill>
            <a:srgbClr val="67D19F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870585">
              <a:lnSpc>
                <a:spcPts val="2450"/>
              </a:lnSpc>
              <a:spcBef>
                <a:spcPts val="2050"/>
              </a:spcBef>
            </a:pPr>
            <a:r>
              <a:rPr dirty="0" sz="2200">
                <a:solidFill>
                  <a:srgbClr val="4A4D46"/>
                </a:solidFill>
                <a:latin typeface="Book Antiqua"/>
                <a:cs typeface="Book Antiqua"/>
              </a:rPr>
              <a:t>4.</a:t>
            </a:r>
            <a:r>
              <a:rPr dirty="0" sz="2200" spc="-2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Configure</a:t>
            </a:r>
            <a:endParaRPr sz="2200">
              <a:latin typeface="Book Antiqua"/>
              <a:cs typeface="Book Antiqua"/>
            </a:endParaRPr>
          </a:p>
          <a:p>
            <a:pPr marL="798830">
              <a:lnSpc>
                <a:spcPts val="2450"/>
              </a:lnSpc>
            </a:pPr>
            <a:r>
              <a:rPr dirty="0" sz="2200" spc="-5">
                <a:solidFill>
                  <a:srgbClr val="4A4D46"/>
                </a:solidFill>
                <a:latin typeface="Courier New"/>
                <a:cs typeface="Courier New"/>
              </a:rPr>
              <a:t>Web.Config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18704" y="5126735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 h="0">
                <a:moveTo>
                  <a:pt x="0" y="0"/>
                </a:moveTo>
                <a:lnTo>
                  <a:pt x="710603" y="0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53109" y="5082282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2700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43628" y="4143755"/>
            <a:ext cx="3276600" cy="1967864"/>
          </a:xfrm>
          <a:prstGeom prst="rect">
            <a:avLst/>
          </a:prstGeom>
          <a:solidFill>
            <a:srgbClr val="5BE1DC"/>
          </a:solidFill>
          <a:ln w="12192">
            <a:solidFill>
              <a:srgbClr val="FFFFFF"/>
            </a:solidFill>
          </a:ln>
        </p:spPr>
        <p:txBody>
          <a:bodyPr wrap="square" lIns="0" tIns="176530" rIns="0" bIns="0" rtlCol="0" vert="horz">
            <a:spAutoFit/>
          </a:bodyPr>
          <a:lstStyle/>
          <a:p>
            <a:pPr marL="193675" marR="187960" indent="245110">
              <a:lnSpc>
                <a:spcPct val="93600"/>
              </a:lnSpc>
              <a:spcBef>
                <a:spcPts val="1390"/>
              </a:spcBef>
            </a:pPr>
            <a:r>
              <a:rPr dirty="0" sz="2200">
                <a:solidFill>
                  <a:srgbClr val="4A4D46"/>
                </a:solidFill>
                <a:latin typeface="Book Antiqua"/>
                <a:cs typeface="Book Antiqua"/>
              </a:rPr>
              <a:t>5.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Create the signup  page by adding View  models,</a:t>
            </a:r>
            <a:r>
              <a:rPr dirty="0" sz="2200" spc="-55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4A4D46"/>
                </a:solidFill>
                <a:latin typeface="Courier New"/>
                <a:cs typeface="Courier New"/>
              </a:rPr>
              <a:t>UserManager 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class, controllers,</a:t>
            </a:r>
            <a:r>
              <a:rPr dirty="0" sz="2200" spc="-1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A4D46"/>
                </a:solidFill>
                <a:latin typeface="Book Antiqua"/>
                <a:cs typeface="Book Antiqua"/>
              </a:rPr>
              <a:t>and</a:t>
            </a:r>
            <a:endParaRPr sz="2200">
              <a:latin typeface="Book Antiqua"/>
              <a:cs typeface="Book Antiqua"/>
            </a:endParaRPr>
          </a:p>
          <a:p>
            <a:pPr marL="1275715">
              <a:lnSpc>
                <a:spcPts val="2460"/>
              </a:lnSpc>
            </a:pP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views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74607" y="4143755"/>
            <a:ext cx="3276600" cy="1967864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dirty="0" sz="2200">
                <a:solidFill>
                  <a:srgbClr val="4A4D46"/>
                </a:solidFill>
                <a:latin typeface="Book Antiqua"/>
                <a:cs typeface="Book Antiqua"/>
              </a:rPr>
              <a:t>6. </a:t>
            </a:r>
            <a:r>
              <a:rPr dirty="0" sz="2200" spc="-10">
                <a:solidFill>
                  <a:srgbClr val="4A4D46"/>
                </a:solidFill>
                <a:latin typeface="Book Antiqua"/>
                <a:cs typeface="Book Antiqua"/>
              </a:rPr>
              <a:t>Run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the</a:t>
            </a:r>
            <a:r>
              <a:rPr dirty="0" sz="2200" spc="-2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4A4D46"/>
                </a:solidFill>
                <a:latin typeface="Book Antiqua"/>
                <a:cs typeface="Book Antiqua"/>
              </a:rPr>
              <a:t>Application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1013" y="205935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Su</a:t>
            </a:r>
            <a:r>
              <a:rPr dirty="0" sz="3200"/>
              <a:t>mm</a:t>
            </a:r>
            <a:r>
              <a:rPr dirty="0" sz="3200" spc="5"/>
              <a:t>a</a:t>
            </a:r>
            <a:r>
              <a:rPr dirty="0" sz="3200" spc="-10"/>
              <a:t>r</a:t>
            </a:r>
            <a:r>
              <a:rPr dirty="0" sz="3200"/>
              <a:t>y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7380" y="1201200"/>
            <a:ext cx="11346180" cy="513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76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ASP.NET Core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ASP.NET Core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MVC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framework. It is lightweight,</a:t>
            </a:r>
            <a:r>
              <a:rPr dirty="0" sz="2400" spc="4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open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source, and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highly testable presentation</a:t>
            </a:r>
            <a:r>
              <a:rPr dirty="0" sz="2400" spc="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framework.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server-side validation, 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server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validates the input submitted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user. </a:t>
            </a:r>
            <a:r>
              <a:rPr dirty="0" sz="2400" spc="5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Post validation,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dynamically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generated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new Web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page sends the feedback back  to the</a:t>
            </a:r>
            <a:r>
              <a:rPr dirty="0" sz="2400" spc="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client.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client-side validation, all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inputs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validated in 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user's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browser</a:t>
            </a:r>
            <a:r>
              <a:rPr dirty="0" sz="2400" spc="9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itself.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ts val="2840"/>
              </a:lnSpc>
              <a:buFont typeface="Arial"/>
              <a:buChar char="•"/>
              <a:tabLst>
                <a:tab pos="354965" algn="l"/>
                <a:tab pos="355600" algn="l"/>
                <a:tab pos="1243965" algn="l"/>
                <a:tab pos="2952115" algn="l"/>
                <a:tab pos="4491355" algn="l"/>
                <a:tab pos="5584190" algn="l"/>
                <a:tab pos="6256020" algn="l"/>
                <a:tab pos="7877809" algn="l"/>
                <a:tab pos="8794750" algn="l"/>
                <a:tab pos="9430385" algn="l"/>
                <a:tab pos="1106297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Da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	a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nn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ot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ti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	a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tt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bu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es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f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	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	va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lid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ti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	ru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es	f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prop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er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ti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of</a:t>
            </a:r>
            <a:endParaRPr sz="2400">
              <a:latin typeface="Book Antiqua"/>
              <a:cs typeface="Book Antiqua"/>
            </a:endParaRPr>
          </a:p>
          <a:p>
            <a:pPr marL="355600">
              <a:lnSpc>
                <a:spcPts val="2840"/>
              </a:lnSpc>
            </a:pP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model/ViewModel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just" marL="355600" marR="635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Commonly 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data annotation attributes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Required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,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Range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,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MinLength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, 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MaxLength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, and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RegularExpression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Session</a:t>
            </a:r>
            <a:r>
              <a:rPr dirty="0" sz="3200" spc="-45"/>
              <a:t> </a:t>
            </a:r>
            <a:r>
              <a:rPr dirty="0" sz="3200"/>
              <a:t>Overview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0492" y="2128724"/>
            <a:ext cx="7243445" cy="281432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Define static files in</a:t>
            </a:r>
            <a:r>
              <a:rPr dirty="0" sz="24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ASP.NET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Define ADO.NET Core</a:t>
            </a:r>
            <a:r>
              <a:rPr dirty="0" sz="2400" spc="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client-side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validation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server-side</a:t>
            </a:r>
            <a:r>
              <a:rPr dirty="0" sz="2400" spc="-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validation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how to implement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Core MVC</a:t>
            </a:r>
            <a:r>
              <a:rPr dirty="0" sz="2400" spc="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213478"/>
            <a:ext cx="59728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Overview of ASP.NET </a:t>
            </a:r>
            <a:r>
              <a:rPr dirty="0" sz="3200" spc="-5"/>
              <a:t>Core</a:t>
            </a:r>
            <a:r>
              <a:rPr dirty="0" sz="3200" spc="-70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48995" y="1292352"/>
            <a:ext cx="7975600" cy="707390"/>
          </a:xfrm>
          <a:prstGeom prst="rect">
            <a:avLst/>
          </a:prstGeom>
          <a:solidFill>
            <a:srgbClr val="FBF3D1"/>
          </a:solidFill>
          <a:ln w="9144">
            <a:solidFill>
              <a:srgbClr val="EE791F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433705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ASP.NET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Core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is a part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Visual Studio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optional</a:t>
            </a:r>
            <a:r>
              <a:rPr dirty="0" sz="2000" spc="-1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installation</a:t>
            </a:r>
            <a:endParaRPr sz="2000">
              <a:latin typeface="Book Antiqua"/>
              <a:cs typeface="Book Antiqua"/>
            </a:endParaRPr>
          </a:p>
          <a:p>
            <a:pPr marL="433705" indent="-342900">
              <a:lnSpc>
                <a:spcPct val="100000"/>
              </a:lnSpc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It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not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installed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by</a:t>
            </a:r>
            <a:r>
              <a:rPr dirty="0" sz="2000" spc="-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default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7508" y="2191512"/>
            <a:ext cx="7975091" cy="3547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2936" y="2186939"/>
            <a:ext cx="7984490" cy="3557270"/>
          </a:xfrm>
          <a:custGeom>
            <a:avLst/>
            <a:gdLst/>
            <a:ahLst/>
            <a:cxnLst/>
            <a:rect l="l" t="t" r="r" b="b"/>
            <a:pathLst>
              <a:path w="7984490" h="3557270">
                <a:moveTo>
                  <a:pt x="0" y="0"/>
                </a:moveTo>
                <a:lnTo>
                  <a:pt x="7984235" y="0"/>
                </a:lnTo>
                <a:lnTo>
                  <a:pt x="7984235" y="3557016"/>
                </a:lnTo>
                <a:lnTo>
                  <a:pt x="0" y="35570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04328" y="5794369"/>
            <a:ext cx="20993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 i="1">
                <a:solidFill>
                  <a:srgbClr val="C00000"/>
                </a:solidFill>
                <a:latin typeface="Book Antiqua"/>
                <a:cs typeface="Book Antiqua"/>
              </a:rPr>
              <a:t>.NET </a:t>
            </a:r>
            <a:r>
              <a:rPr dirty="0" sz="1600" spc="-5" b="1" i="1">
                <a:solidFill>
                  <a:srgbClr val="C00000"/>
                </a:solidFill>
                <a:latin typeface="Book Antiqua"/>
                <a:cs typeface="Book Antiqua"/>
              </a:rPr>
              <a:t>Core</a:t>
            </a:r>
            <a:r>
              <a:rPr dirty="0" sz="1600" spc="1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600" spc="-10" b="1" i="1">
                <a:solidFill>
                  <a:srgbClr val="C00000"/>
                </a:solidFill>
                <a:latin typeface="Book Antiqua"/>
                <a:cs typeface="Book Antiqua"/>
              </a:rPr>
              <a:t>Installation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213478"/>
            <a:ext cx="59728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Overview of ASP.NET </a:t>
            </a:r>
            <a:r>
              <a:rPr dirty="0" sz="3200" spc="-5"/>
              <a:t>Core</a:t>
            </a:r>
            <a:r>
              <a:rPr dirty="0" sz="3200" spc="-70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97210" y="5624042"/>
            <a:ext cx="14839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C00000"/>
                </a:solidFill>
                <a:latin typeface="Book Antiqua"/>
                <a:cs typeface="Book Antiqua"/>
              </a:rPr>
              <a:t>.NET Core</a:t>
            </a:r>
            <a:r>
              <a:rPr dirty="0" sz="1400" spc="-70" b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400" b="1">
                <a:solidFill>
                  <a:srgbClr val="C00000"/>
                </a:solidFill>
                <a:latin typeface="Book Antiqua"/>
                <a:cs typeface="Book Antiqua"/>
              </a:rPr>
              <a:t>Project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8603" y="1281683"/>
            <a:ext cx="5853683" cy="431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04032" y="1277111"/>
            <a:ext cx="5862955" cy="4322445"/>
          </a:xfrm>
          <a:custGeom>
            <a:avLst/>
            <a:gdLst/>
            <a:ahLst/>
            <a:cxnLst/>
            <a:rect l="l" t="t" r="r" b="b"/>
            <a:pathLst>
              <a:path w="5862955" h="4322445">
                <a:moveTo>
                  <a:pt x="0" y="0"/>
                </a:moveTo>
                <a:lnTo>
                  <a:pt x="5862827" y="0"/>
                </a:lnTo>
                <a:lnTo>
                  <a:pt x="5862827" y="4322064"/>
                </a:lnTo>
                <a:lnTo>
                  <a:pt x="0" y="43220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580" y="143798"/>
            <a:ext cx="5130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Static Files </a:t>
            </a:r>
            <a:r>
              <a:rPr dirty="0" sz="3200"/>
              <a:t>in ASP.NET</a:t>
            </a:r>
            <a:r>
              <a:rPr dirty="0" sz="3200" spc="-30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8739" y="2575863"/>
            <a:ext cx="691705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ASP.NET Core applications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serve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static files,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such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as HTML, JavaScript, images, and  Cascading Style Sheet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(CSS)</a:t>
            </a:r>
            <a:r>
              <a:rPr dirty="0" sz="24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files.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355600" marR="358775" indent="-342900">
              <a:lnSpc>
                <a:spcPct val="10289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root (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wwwroot)</a:t>
            </a:r>
            <a:r>
              <a:rPr dirty="0" sz="2400" spc="-869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folder stores these static  files.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1672" y="5391491"/>
            <a:ext cx="3426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 i="1">
                <a:solidFill>
                  <a:srgbClr val="C00000"/>
                </a:solidFill>
                <a:latin typeface="Book Antiqua"/>
                <a:cs typeface="Book Antiqua"/>
              </a:rPr>
              <a:t>Adding HTML File </a:t>
            </a:r>
            <a:r>
              <a:rPr dirty="0" sz="1600" spc="-5" b="1" i="1">
                <a:solidFill>
                  <a:srgbClr val="C00000"/>
                </a:solidFill>
                <a:latin typeface="Book Antiqua"/>
                <a:cs typeface="Book Antiqua"/>
              </a:rPr>
              <a:t>to the</a:t>
            </a:r>
            <a:r>
              <a:rPr dirty="0" sz="1600" spc="9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600" spc="-10" b="1" i="1">
                <a:solidFill>
                  <a:srgbClr val="C00000"/>
                </a:solidFill>
                <a:latin typeface="Book Antiqua"/>
                <a:cs typeface="Book Antiqua"/>
              </a:rPr>
              <a:t>Application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0835" y="2706624"/>
            <a:ext cx="4450078" cy="264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46264" y="2702051"/>
            <a:ext cx="4459605" cy="2650490"/>
          </a:xfrm>
          <a:custGeom>
            <a:avLst/>
            <a:gdLst/>
            <a:ahLst/>
            <a:cxnLst/>
            <a:rect l="l" t="t" r="r" b="b"/>
            <a:pathLst>
              <a:path w="4459605" h="2650490">
                <a:moveTo>
                  <a:pt x="0" y="0"/>
                </a:moveTo>
                <a:lnTo>
                  <a:pt x="4459224" y="0"/>
                </a:lnTo>
                <a:lnTo>
                  <a:pt x="4459224" y="2650236"/>
                </a:lnTo>
                <a:lnTo>
                  <a:pt x="0" y="265023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580" y="143798"/>
            <a:ext cx="5130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Static Files </a:t>
            </a:r>
            <a:r>
              <a:rPr dirty="0" sz="3200"/>
              <a:t>in </a:t>
            </a:r>
            <a:r>
              <a:rPr dirty="0" sz="3200" spc="-5"/>
              <a:t>ASP.NET</a:t>
            </a:r>
            <a:r>
              <a:rPr dirty="0" sz="3200" spc="5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279904" y="1162812"/>
            <a:ext cx="7245095" cy="3127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5332" y="1158239"/>
            <a:ext cx="7254240" cy="3136900"/>
          </a:xfrm>
          <a:custGeom>
            <a:avLst/>
            <a:gdLst/>
            <a:ahLst/>
            <a:cxnLst/>
            <a:rect l="l" t="t" r="r" b="b"/>
            <a:pathLst>
              <a:path w="7254240" h="3136900">
                <a:moveTo>
                  <a:pt x="0" y="0"/>
                </a:moveTo>
                <a:lnTo>
                  <a:pt x="7254240" y="0"/>
                </a:lnTo>
                <a:lnTo>
                  <a:pt x="7254240" y="3136392"/>
                </a:lnTo>
                <a:lnTo>
                  <a:pt x="0" y="313639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86625" y="4740004"/>
            <a:ext cx="2418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C00000"/>
                </a:solidFill>
                <a:latin typeface="Book Antiqua"/>
                <a:cs typeface="Book Antiqua"/>
              </a:rPr>
              <a:t>Index.Html File</a:t>
            </a:r>
            <a:r>
              <a:rPr dirty="0" sz="1800" spc="-5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1800" spc="-5" b="1" i="1">
                <a:solidFill>
                  <a:srgbClr val="C00000"/>
                </a:solidFill>
                <a:latin typeface="Book Antiqua"/>
                <a:cs typeface="Book Antiqua"/>
              </a:rPr>
              <a:t>Loaded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580" y="191042"/>
            <a:ext cx="75228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Introduction to ASP.NET Core </a:t>
            </a:r>
            <a:r>
              <a:rPr dirty="0" sz="3200"/>
              <a:t>MVC</a:t>
            </a:r>
            <a:r>
              <a:rPr dirty="0" sz="3200" spc="20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16991" y="2173223"/>
            <a:ext cx="9810115" cy="2677795"/>
          </a:xfrm>
          <a:custGeom>
            <a:avLst/>
            <a:gdLst/>
            <a:ahLst/>
            <a:cxnLst/>
            <a:rect l="l" t="t" r="r" b="b"/>
            <a:pathLst>
              <a:path w="9810115" h="2677795">
                <a:moveTo>
                  <a:pt x="0" y="0"/>
                </a:moveTo>
                <a:lnTo>
                  <a:pt x="9809988" y="0"/>
                </a:lnTo>
                <a:lnTo>
                  <a:pt x="9809988" y="2677668"/>
                </a:lnTo>
                <a:lnTo>
                  <a:pt x="0" y="2677668"/>
                </a:lnTo>
                <a:lnTo>
                  <a:pt x="0" y="0"/>
                </a:lnTo>
                <a:close/>
              </a:path>
            </a:pathLst>
          </a:custGeom>
          <a:solidFill>
            <a:srgbClr val="FBF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991" y="2173223"/>
            <a:ext cx="9810115" cy="2677795"/>
          </a:xfrm>
          <a:custGeom>
            <a:avLst/>
            <a:gdLst/>
            <a:ahLst/>
            <a:cxnLst/>
            <a:rect l="l" t="t" r="r" b="b"/>
            <a:pathLst>
              <a:path w="9810115" h="2677795">
                <a:moveTo>
                  <a:pt x="0" y="0"/>
                </a:moveTo>
                <a:lnTo>
                  <a:pt x="9809988" y="0"/>
                </a:lnTo>
                <a:lnTo>
                  <a:pt x="9809988" y="2677668"/>
                </a:lnTo>
                <a:lnTo>
                  <a:pt x="0" y="267766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Lightweight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Open</a:t>
            </a:r>
            <a:r>
              <a:rPr dirty="0"/>
              <a:t> source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Highly testable presentation</a:t>
            </a:r>
            <a:r>
              <a:rPr dirty="0" spc="55"/>
              <a:t> </a:t>
            </a:r>
            <a:r>
              <a:rPr dirty="0" spc="-5"/>
              <a:t>framework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Provides </a:t>
            </a:r>
            <a:r>
              <a:rPr dirty="0"/>
              <a:t>a </a:t>
            </a:r>
            <a:r>
              <a:rPr dirty="0" spc="-5"/>
              <a:t>patterns-based </a:t>
            </a:r>
            <a:r>
              <a:rPr dirty="0"/>
              <a:t>way </a:t>
            </a:r>
            <a:r>
              <a:rPr dirty="0" spc="-5"/>
              <a:t>to build dynamic</a:t>
            </a:r>
            <a:r>
              <a:rPr dirty="0" spc="15"/>
              <a:t> </a:t>
            </a:r>
            <a:r>
              <a:rPr dirty="0" spc="-5"/>
              <a:t>Websites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Enables clean separation of concerns and full control over</a:t>
            </a:r>
            <a:r>
              <a:rPr dirty="0" spc="110"/>
              <a:t> </a:t>
            </a:r>
            <a:r>
              <a:rPr dirty="0"/>
              <a:t>markup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Supports </a:t>
            </a:r>
            <a:r>
              <a:rPr dirty="0"/>
              <a:t>Test </a:t>
            </a:r>
            <a:r>
              <a:rPr dirty="0" spc="-5"/>
              <a:t>Driven Development (TDD)-friendly</a:t>
            </a:r>
            <a:r>
              <a:rPr dirty="0" spc="65"/>
              <a:t> </a:t>
            </a:r>
            <a:r>
              <a:rPr dirty="0" spc="-5"/>
              <a:t>development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Uses </a:t>
            </a:r>
            <a:r>
              <a:rPr dirty="0" spc="-5"/>
              <a:t>latest </a:t>
            </a:r>
            <a:r>
              <a:rPr dirty="0"/>
              <a:t>Web</a:t>
            </a:r>
            <a:r>
              <a:rPr dirty="0" spc="-30"/>
              <a:t> </a:t>
            </a:r>
            <a:r>
              <a:rPr dirty="0" spc="-5"/>
              <a:t>standards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580" y="191042"/>
            <a:ext cx="75228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Introduction to ASP.NET Core </a:t>
            </a:r>
            <a:r>
              <a:rPr dirty="0" sz="3200"/>
              <a:t>MVC</a:t>
            </a:r>
            <a:r>
              <a:rPr dirty="0" sz="3200" spc="20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64008" y="3500628"/>
            <a:ext cx="3215639" cy="1641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586" y="3530346"/>
            <a:ext cx="3110865" cy="1536700"/>
          </a:xfrm>
          <a:custGeom>
            <a:avLst/>
            <a:gdLst/>
            <a:ahLst/>
            <a:cxnLst/>
            <a:rect l="l" t="t" r="r" b="b"/>
            <a:pathLst>
              <a:path w="3110865" h="1536700">
                <a:moveTo>
                  <a:pt x="2488387" y="0"/>
                </a:moveTo>
                <a:lnTo>
                  <a:pt x="622096" y="0"/>
                </a:lnTo>
                <a:lnTo>
                  <a:pt x="0" y="768095"/>
                </a:lnTo>
                <a:lnTo>
                  <a:pt x="622096" y="1536191"/>
                </a:lnTo>
                <a:lnTo>
                  <a:pt x="2488387" y="1536191"/>
                </a:lnTo>
                <a:lnTo>
                  <a:pt x="3110484" y="768095"/>
                </a:lnTo>
                <a:lnTo>
                  <a:pt x="2488387" y="0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6586" y="3530346"/>
            <a:ext cx="3110865" cy="1536700"/>
          </a:xfrm>
          <a:custGeom>
            <a:avLst/>
            <a:gdLst/>
            <a:ahLst/>
            <a:cxnLst/>
            <a:rect l="l" t="t" r="r" b="b"/>
            <a:pathLst>
              <a:path w="3110865" h="1536700">
                <a:moveTo>
                  <a:pt x="0" y="768095"/>
                </a:moveTo>
                <a:lnTo>
                  <a:pt x="622096" y="0"/>
                </a:lnTo>
                <a:lnTo>
                  <a:pt x="2488387" y="0"/>
                </a:lnTo>
                <a:lnTo>
                  <a:pt x="3110484" y="768095"/>
                </a:lnTo>
                <a:lnTo>
                  <a:pt x="2488387" y="1536191"/>
                </a:lnTo>
                <a:lnTo>
                  <a:pt x="622096" y="1536191"/>
                </a:lnTo>
                <a:lnTo>
                  <a:pt x="0" y="76809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8551" y="4094835"/>
            <a:ext cx="10648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FFFFFF"/>
                </a:solidFill>
                <a:latin typeface="Book Antiqua"/>
                <a:cs typeface="Book Antiqua"/>
              </a:rPr>
              <a:t>R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outing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0004" y="3500628"/>
            <a:ext cx="3177539" cy="1597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2582" y="3530346"/>
            <a:ext cx="3072765" cy="1492250"/>
          </a:xfrm>
          <a:custGeom>
            <a:avLst/>
            <a:gdLst/>
            <a:ahLst/>
            <a:cxnLst/>
            <a:rect l="l" t="t" r="r" b="b"/>
            <a:pathLst>
              <a:path w="3072765" h="1492250">
                <a:moveTo>
                  <a:pt x="2457907" y="0"/>
                </a:moveTo>
                <a:lnTo>
                  <a:pt x="614476" y="0"/>
                </a:lnTo>
                <a:lnTo>
                  <a:pt x="0" y="745997"/>
                </a:lnTo>
                <a:lnTo>
                  <a:pt x="614476" y="1491995"/>
                </a:lnTo>
                <a:lnTo>
                  <a:pt x="2457907" y="1491995"/>
                </a:lnTo>
                <a:lnTo>
                  <a:pt x="3072384" y="745997"/>
                </a:lnTo>
                <a:lnTo>
                  <a:pt x="2457907" y="0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2582" y="3530346"/>
            <a:ext cx="3072765" cy="1492250"/>
          </a:xfrm>
          <a:custGeom>
            <a:avLst/>
            <a:gdLst/>
            <a:ahLst/>
            <a:cxnLst/>
            <a:rect l="l" t="t" r="r" b="b"/>
            <a:pathLst>
              <a:path w="3072765" h="1492250">
                <a:moveTo>
                  <a:pt x="0" y="745997"/>
                </a:moveTo>
                <a:lnTo>
                  <a:pt x="614476" y="0"/>
                </a:lnTo>
                <a:lnTo>
                  <a:pt x="2457907" y="0"/>
                </a:lnTo>
                <a:lnTo>
                  <a:pt x="3072384" y="745997"/>
                </a:lnTo>
                <a:lnTo>
                  <a:pt x="2457907" y="1491995"/>
                </a:lnTo>
                <a:lnTo>
                  <a:pt x="614476" y="1491995"/>
                </a:lnTo>
                <a:lnTo>
                  <a:pt x="0" y="74599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35119" y="3875162"/>
            <a:ext cx="1064260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0330">
              <a:lnSpc>
                <a:spcPct val="1059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Model  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Binding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60947" y="3500628"/>
            <a:ext cx="3038843" cy="1597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13526" y="3530346"/>
            <a:ext cx="2933700" cy="1492250"/>
          </a:xfrm>
          <a:custGeom>
            <a:avLst/>
            <a:gdLst/>
            <a:ahLst/>
            <a:cxnLst/>
            <a:rect l="l" t="t" r="r" b="b"/>
            <a:pathLst>
              <a:path w="2933700" h="1492250">
                <a:moveTo>
                  <a:pt x="2346960" y="0"/>
                </a:moveTo>
                <a:lnTo>
                  <a:pt x="586740" y="0"/>
                </a:lnTo>
                <a:lnTo>
                  <a:pt x="0" y="745997"/>
                </a:lnTo>
                <a:lnTo>
                  <a:pt x="586740" y="1491995"/>
                </a:lnTo>
                <a:lnTo>
                  <a:pt x="2346960" y="1491995"/>
                </a:lnTo>
                <a:lnTo>
                  <a:pt x="2933700" y="745997"/>
                </a:lnTo>
                <a:lnTo>
                  <a:pt x="2346960" y="0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13526" y="3530346"/>
            <a:ext cx="2933700" cy="1492250"/>
          </a:xfrm>
          <a:custGeom>
            <a:avLst/>
            <a:gdLst/>
            <a:ahLst/>
            <a:cxnLst/>
            <a:rect l="l" t="t" r="r" b="b"/>
            <a:pathLst>
              <a:path w="2933700" h="1492250">
                <a:moveTo>
                  <a:pt x="0" y="745997"/>
                </a:moveTo>
                <a:lnTo>
                  <a:pt x="586740" y="0"/>
                </a:lnTo>
                <a:lnTo>
                  <a:pt x="2346960" y="0"/>
                </a:lnTo>
                <a:lnTo>
                  <a:pt x="2933700" y="745997"/>
                </a:lnTo>
                <a:lnTo>
                  <a:pt x="2346960" y="1491995"/>
                </a:lnTo>
                <a:lnTo>
                  <a:pt x="586740" y="1491995"/>
                </a:lnTo>
                <a:lnTo>
                  <a:pt x="0" y="745997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83782" y="3875162"/>
            <a:ext cx="1390650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3525">
              <a:lnSpc>
                <a:spcPct val="1059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Model  </a:t>
            </a:r>
            <a:r>
              <a:rPr dirty="0" sz="2200" spc="-10" b="1">
                <a:solidFill>
                  <a:srgbClr val="FFFFFF"/>
                </a:solidFill>
                <a:latin typeface="Book Antiqua"/>
                <a:cs typeface="Book Antiqua"/>
              </a:rPr>
              <a:t>V</a:t>
            </a:r>
            <a:r>
              <a:rPr dirty="0" sz="2200" b="1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lid</a:t>
            </a:r>
            <a:r>
              <a:rPr dirty="0" sz="2200" b="1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tion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01683" y="3500628"/>
            <a:ext cx="3142487" cy="1597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54261" y="3530346"/>
            <a:ext cx="3037840" cy="1492250"/>
          </a:xfrm>
          <a:custGeom>
            <a:avLst/>
            <a:gdLst/>
            <a:ahLst/>
            <a:cxnLst/>
            <a:rect l="l" t="t" r="r" b="b"/>
            <a:pathLst>
              <a:path w="3037840" h="1492250">
                <a:moveTo>
                  <a:pt x="2429865" y="0"/>
                </a:moveTo>
                <a:lnTo>
                  <a:pt x="607466" y="0"/>
                </a:lnTo>
                <a:lnTo>
                  <a:pt x="0" y="745997"/>
                </a:lnTo>
                <a:lnTo>
                  <a:pt x="607466" y="1491995"/>
                </a:lnTo>
                <a:lnTo>
                  <a:pt x="2429865" y="1491995"/>
                </a:lnTo>
                <a:lnTo>
                  <a:pt x="3037332" y="745997"/>
                </a:lnTo>
                <a:lnTo>
                  <a:pt x="2429865" y="0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54261" y="3530346"/>
            <a:ext cx="3037840" cy="1492250"/>
          </a:xfrm>
          <a:custGeom>
            <a:avLst/>
            <a:gdLst/>
            <a:ahLst/>
            <a:cxnLst/>
            <a:rect l="l" t="t" r="r" b="b"/>
            <a:pathLst>
              <a:path w="3037840" h="1492250">
                <a:moveTo>
                  <a:pt x="0" y="745997"/>
                </a:moveTo>
                <a:lnTo>
                  <a:pt x="607466" y="0"/>
                </a:lnTo>
                <a:lnTo>
                  <a:pt x="2429865" y="0"/>
                </a:lnTo>
                <a:lnTo>
                  <a:pt x="3037332" y="745997"/>
                </a:lnTo>
                <a:lnTo>
                  <a:pt x="2429865" y="1491995"/>
                </a:lnTo>
                <a:lnTo>
                  <a:pt x="607466" y="1491995"/>
                </a:lnTo>
                <a:lnTo>
                  <a:pt x="0" y="74599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652915" y="3875162"/>
            <a:ext cx="1639570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marR="5080" indent="-233679">
              <a:lnSpc>
                <a:spcPct val="105900"/>
              </a:lnSpc>
              <a:spcBef>
                <a:spcPts val="100"/>
              </a:spcBef>
            </a:pPr>
            <a:r>
              <a:rPr dirty="0" sz="2200" spc="-15" b="1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r>
              <a:rPr dirty="0" sz="2200" b="1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p</a:t>
            </a:r>
            <a:r>
              <a:rPr dirty="0" sz="2200" b="1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nd</a:t>
            </a:r>
            <a:r>
              <a:rPr dirty="0" sz="2200" b="1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n</a:t>
            </a:r>
            <a:r>
              <a:rPr dirty="0" sz="2200" spc="-10" b="1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y  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Injection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764792"/>
            <a:ext cx="3302507" cy="1650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338" y="1794510"/>
            <a:ext cx="3213100" cy="1545590"/>
          </a:xfrm>
          <a:custGeom>
            <a:avLst/>
            <a:gdLst/>
            <a:ahLst/>
            <a:cxnLst/>
            <a:rect l="l" t="t" r="r" b="b"/>
            <a:pathLst>
              <a:path w="3213100" h="1545589">
                <a:moveTo>
                  <a:pt x="2570073" y="0"/>
                </a:moveTo>
                <a:lnTo>
                  <a:pt x="642518" y="0"/>
                </a:lnTo>
                <a:lnTo>
                  <a:pt x="0" y="772668"/>
                </a:lnTo>
                <a:lnTo>
                  <a:pt x="642518" y="1545336"/>
                </a:lnTo>
                <a:lnTo>
                  <a:pt x="2570073" y="1545336"/>
                </a:lnTo>
                <a:lnTo>
                  <a:pt x="3212592" y="772668"/>
                </a:lnTo>
                <a:lnTo>
                  <a:pt x="2570073" y="0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338" y="1794510"/>
            <a:ext cx="3213100" cy="1545590"/>
          </a:xfrm>
          <a:custGeom>
            <a:avLst/>
            <a:gdLst/>
            <a:ahLst/>
            <a:cxnLst/>
            <a:rect l="l" t="t" r="r" b="b"/>
            <a:pathLst>
              <a:path w="3213100" h="1545589">
                <a:moveTo>
                  <a:pt x="0" y="772668"/>
                </a:moveTo>
                <a:lnTo>
                  <a:pt x="642518" y="0"/>
                </a:lnTo>
                <a:lnTo>
                  <a:pt x="2570073" y="0"/>
                </a:lnTo>
                <a:lnTo>
                  <a:pt x="3212592" y="772668"/>
                </a:lnTo>
                <a:lnTo>
                  <a:pt x="2570073" y="1545336"/>
                </a:lnTo>
                <a:lnTo>
                  <a:pt x="642518" y="1545336"/>
                </a:lnTo>
                <a:lnTo>
                  <a:pt x="0" y="77266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90384" y="2364246"/>
            <a:ext cx="13049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Web</a:t>
            </a:r>
            <a:r>
              <a:rPr dirty="0" sz="2200" spc="-75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APIs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81527" y="1764792"/>
            <a:ext cx="3104387" cy="1650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34105" y="1794510"/>
            <a:ext cx="2999740" cy="1545590"/>
          </a:xfrm>
          <a:custGeom>
            <a:avLst/>
            <a:gdLst/>
            <a:ahLst/>
            <a:cxnLst/>
            <a:rect l="l" t="t" r="r" b="b"/>
            <a:pathLst>
              <a:path w="2999740" h="1545589">
                <a:moveTo>
                  <a:pt x="2399385" y="0"/>
                </a:moveTo>
                <a:lnTo>
                  <a:pt x="599846" y="0"/>
                </a:lnTo>
                <a:lnTo>
                  <a:pt x="0" y="772668"/>
                </a:lnTo>
                <a:lnTo>
                  <a:pt x="599846" y="1545336"/>
                </a:lnTo>
                <a:lnTo>
                  <a:pt x="2399385" y="1545336"/>
                </a:lnTo>
                <a:lnTo>
                  <a:pt x="2999232" y="772668"/>
                </a:lnTo>
                <a:lnTo>
                  <a:pt x="2399385" y="0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34105" y="1794510"/>
            <a:ext cx="2999740" cy="1545590"/>
          </a:xfrm>
          <a:custGeom>
            <a:avLst/>
            <a:gdLst/>
            <a:ahLst/>
            <a:cxnLst/>
            <a:rect l="l" t="t" r="r" b="b"/>
            <a:pathLst>
              <a:path w="2999740" h="1545589">
                <a:moveTo>
                  <a:pt x="0" y="772668"/>
                </a:moveTo>
                <a:lnTo>
                  <a:pt x="599846" y="0"/>
                </a:lnTo>
                <a:lnTo>
                  <a:pt x="2399385" y="0"/>
                </a:lnTo>
                <a:lnTo>
                  <a:pt x="2999232" y="772668"/>
                </a:lnTo>
                <a:lnTo>
                  <a:pt x="2399385" y="1545336"/>
                </a:lnTo>
                <a:lnTo>
                  <a:pt x="599846" y="1545336"/>
                </a:lnTo>
                <a:lnTo>
                  <a:pt x="0" y="77266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872090" y="2166183"/>
            <a:ext cx="1522730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marR="5080" indent="-297815">
              <a:lnSpc>
                <a:spcPct val="1059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Razor</a:t>
            </a:r>
            <a:r>
              <a:rPr dirty="0" sz="2200" spc="-80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View  Engine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01511" y="1764792"/>
            <a:ext cx="3191255" cy="1650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54090" y="1794510"/>
            <a:ext cx="3086100" cy="1545590"/>
          </a:xfrm>
          <a:custGeom>
            <a:avLst/>
            <a:gdLst/>
            <a:ahLst/>
            <a:cxnLst/>
            <a:rect l="l" t="t" r="r" b="b"/>
            <a:pathLst>
              <a:path w="3086100" h="1545589">
                <a:moveTo>
                  <a:pt x="2468880" y="0"/>
                </a:moveTo>
                <a:lnTo>
                  <a:pt x="617220" y="0"/>
                </a:lnTo>
                <a:lnTo>
                  <a:pt x="0" y="772668"/>
                </a:lnTo>
                <a:lnTo>
                  <a:pt x="617220" y="1545336"/>
                </a:lnTo>
                <a:lnTo>
                  <a:pt x="2468880" y="1545336"/>
                </a:lnTo>
                <a:lnTo>
                  <a:pt x="3086100" y="772668"/>
                </a:lnTo>
                <a:lnTo>
                  <a:pt x="2468880" y="0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54090" y="1794510"/>
            <a:ext cx="3086100" cy="1545590"/>
          </a:xfrm>
          <a:custGeom>
            <a:avLst/>
            <a:gdLst/>
            <a:ahLst/>
            <a:cxnLst/>
            <a:rect l="l" t="t" r="r" b="b"/>
            <a:pathLst>
              <a:path w="3086100" h="1545589">
                <a:moveTo>
                  <a:pt x="0" y="772668"/>
                </a:moveTo>
                <a:lnTo>
                  <a:pt x="617220" y="0"/>
                </a:lnTo>
                <a:lnTo>
                  <a:pt x="2468880" y="0"/>
                </a:lnTo>
                <a:lnTo>
                  <a:pt x="3086100" y="772668"/>
                </a:lnTo>
                <a:lnTo>
                  <a:pt x="2468880" y="1545336"/>
                </a:lnTo>
                <a:lnTo>
                  <a:pt x="617220" y="1545336"/>
                </a:lnTo>
                <a:lnTo>
                  <a:pt x="0" y="77266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032970" y="1988478"/>
            <a:ext cx="1127125" cy="109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059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St</a:t>
            </a:r>
            <a:r>
              <a:rPr dirty="0" sz="2200" spc="-10" b="1">
                <a:solidFill>
                  <a:srgbClr val="FFFFFF"/>
                </a:solidFill>
                <a:latin typeface="Book Antiqua"/>
                <a:cs typeface="Book Antiqua"/>
              </a:rPr>
              <a:t>r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ongly  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Typed  Views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980931" y="1764792"/>
            <a:ext cx="3211017" cy="1650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033505" y="1794510"/>
            <a:ext cx="3159125" cy="1545590"/>
          </a:xfrm>
          <a:custGeom>
            <a:avLst/>
            <a:gdLst/>
            <a:ahLst/>
            <a:cxnLst/>
            <a:rect l="l" t="t" r="r" b="b"/>
            <a:pathLst>
              <a:path w="3159125" h="1545589">
                <a:moveTo>
                  <a:pt x="2527401" y="0"/>
                </a:moveTo>
                <a:lnTo>
                  <a:pt x="631850" y="0"/>
                </a:lnTo>
                <a:lnTo>
                  <a:pt x="0" y="772668"/>
                </a:lnTo>
                <a:lnTo>
                  <a:pt x="631850" y="1545336"/>
                </a:lnTo>
                <a:lnTo>
                  <a:pt x="2527401" y="1545336"/>
                </a:lnTo>
                <a:lnTo>
                  <a:pt x="3158502" y="773595"/>
                </a:lnTo>
                <a:lnTo>
                  <a:pt x="3158502" y="771740"/>
                </a:lnTo>
                <a:lnTo>
                  <a:pt x="2527401" y="0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033509" y="1794510"/>
            <a:ext cx="3159760" cy="1545590"/>
          </a:xfrm>
          <a:custGeom>
            <a:avLst/>
            <a:gdLst/>
            <a:ahLst/>
            <a:cxnLst/>
            <a:rect l="l" t="t" r="r" b="b"/>
            <a:pathLst>
              <a:path w="3159759" h="1545589">
                <a:moveTo>
                  <a:pt x="0" y="772668"/>
                </a:moveTo>
                <a:lnTo>
                  <a:pt x="631850" y="0"/>
                </a:lnTo>
                <a:lnTo>
                  <a:pt x="2527401" y="0"/>
                </a:lnTo>
                <a:lnTo>
                  <a:pt x="3159252" y="772668"/>
                </a:lnTo>
                <a:lnTo>
                  <a:pt x="2527401" y="1545336"/>
                </a:lnTo>
                <a:lnTo>
                  <a:pt x="631850" y="1545336"/>
                </a:lnTo>
                <a:lnTo>
                  <a:pt x="0" y="77266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784064" y="2166183"/>
            <a:ext cx="1655445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01015">
              <a:lnSpc>
                <a:spcPct val="1059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View  </a:t>
            </a:r>
            <a:r>
              <a:rPr dirty="0" sz="2200" spc="-10" b="1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ompon</a:t>
            </a:r>
            <a:r>
              <a:rPr dirty="0" sz="2200" b="1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dirty="0" sz="2200" spc="-5" b="1">
                <a:solidFill>
                  <a:srgbClr val="FFFFFF"/>
                </a:solidFill>
                <a:latin typeface="Book Antiqua"/>
                <a:cs typeface="Book Antiqua"/>
              </a:rPr>
              <a:t>nts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36" name="object 3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1051560"/>
          <a:ext cx="12192000" cy="5330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70"/>
                <a:gridCol w="5529580"/>
                <a:gridCol w="6358890"/>
                <a:gridCol w="177800"/>
              </a:tblGrid>
              <a:tr h="41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1EB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T w="82296">
                      <a:solidFill>
                        <a:srgbClr val="1EB8C1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lnT w="82296">
                      <a:solidFill>
                        <a:srgbClr val="1EB8C1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1EB8C1"/>
                    </a:solidFill>
                  </a:tcPr>
                </a:tc>
              </a:tr>
              <a:tr h="501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ts val="278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ASP.NET Core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MVC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278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ASP.NET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MVC</a:t>
                      </a:r>
                      <a:r>
                        <a:rPr dirty="0" sz="2400" spc="-3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5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1400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20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new approach to server-side and  client-side dependency management of  packages.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2298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Reference to assemblies, library, framework,  or any third-party packages is added using  NuGet package</a:t>
                      </a:r>
                      <a:r>
                        <a:rPr dirty="0" sz="2400" spc="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manager.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413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969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71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Apps do not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use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Internet Information  Services (IIS) for</a:t>
                      </a:r>
                      <a:r>
                        <a:rPr dirty="0" sz="2400" spc="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hosting.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Apps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use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IIS for</a:t>
                      </a:r>
                      <a:r>
                        <a:rPr dirty="0" sz="2400" spc="-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hosting.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413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1400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298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Single aligned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Web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stack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for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ASP.NET  Core MVC and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Web</a:t>
                      </a:r>
                      <a:r>
                        <a:rPr dirty="0" sz="2400" spc="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APIs.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139700" marR="299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Provides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option to choose between MVC  or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Web API,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or both,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because Web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stack for  MVC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5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and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Web API are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different.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413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969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EC118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794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Inbuilt Dependency Injection (DI)  support for ASP.NET Core.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EEC118"/>
                      </a:solidFill>
                      <a:prstDash val="solid"/>
                    </a:lnL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1811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Separate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DI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containers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such as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Unity,  AutoFac, StructureMap, and </a:t>
                      </a:r>
                      <a:r>
                        <a:rPr dirty="0" sz="24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so</a:t>
                      </a:r>
                      <a:r>
                        <a:rPr dirty="0" sz="2400" spc="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on.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4130">
                    <a:lnR w="12700">
                      <a:solidFill>
                        <a:srgbClr val="EEC118"/>
                      </a:solidFill>
                      <a:prstDash val="solid"/>
                    </a:lnR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660" y="191042"/>
            <a:ext cx="115106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Differences between </a:t>
            </a:r>
            <a:r>
              <a:rPr dirty="0" sz="3200" spc="-5"/>
              <a:t>ASP.NET Core </a:t>
            </a:r>
            <a:r>
              <a:rPr dirty="0" sz="3200"/>
              <a:t>MVC and </a:t>
            </a:r>
            <a:r>
              <a:rPr dirty="0" sz="3200" spc="-5"/>
              <a:t>ASP.NET </a:t>
            </a:r>
            <a:r>
              <a:rPr dirty="0" sz="3200"/>
              <a:t>MVC</a:t>
            </a:r>
            <a:r>
              <a:rPr dirty="0" sz="3200" spc="-40"/>
              <a:t> </a:t>
            </a:r>
            <a:r>
              <a:rPr dirty="0" sz="3200"/>
              <a:t>5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2020-10-03T03:10:09Z</dcterms:created>
  <dcterms:modified xsi:type="dcterms:W3CDTF">2020-10-03T03:10:09Z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