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4" r:id="rId4"/>
    <p:sldId id="295" r:id="rId5"/>
    <p:sldId id="296" r:id="rId6"/>
    <p:sldId id="300" r:id="rId7"/>
    <p:sldId id="301" r:id="rId8"/>
    <p:sldId id="261" r:id="rId9"/>
    <p:sldId id="306" r:id="rId10"/>
    <p:sldId id="307" r:id="rId11"/>
    <p:sldId id="308" r:id="rId12"/>
    <p:sldId id="339" r:id="rId13"/>
    <p:sldId id="338" r:id="rId14"/>
    <p:sldId id="334" r:id="rId15"/>
    <p:sldId id="309" r:id="rId16"/>
    <p:sldId id="340" r:id="rId17"/>
    <p:sldId id="313" r:id="rId18"/>
    <p:sldId id="314" r:id="rId19"/>
    <p:sldId id="341" r:id="rId20"/>
    <p:sldId id="316" r:id="rId21"/>
    <p:sldId id="342" r:id="rId22"/>
    <p:sldId id="337" r:id="rId23"/>
    <p:sldId id="310" r:id="rId24"/>
    <p:sldId id="336" r:id="rId25"/>
    <p:sldId id="321" r:id="rId26"/>
    <p:sldId id="322" r:id="rId27"/>
    <p:sldId id="323" r:id="rId28"/>
    <p:sldId id="325" r:id="rId29"/>
    <p:sldId id="329" r:id="rId30"/>
    <p:sldId id="335" r:id="rId31"/>
    <p:sldId id="33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DDFFFF"/>
    <a:srgbClr val="004E4C"/>
    <a:srgbClr val="006666"/>
    <a:srgbClr val="FFCC00"/>
    <a:srgbClr val="FFEDA3"/>
    <a:srgbClr val="FF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87961" autoAdjust="0"/>
  </p:normalViewPr>
  <p:slideViewPr>
    <p:cSldViewPr>
      <p:cViewPr varScale="1">
        <p:scale>
          <a:sx n="77" d="100"/>
          <a:sy n="77" d="100"/>
        </p:scale>
        <p:origin x="18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C20F03B-3D81-4981-BBB9-4C534D51CB3A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8B03DD5-E484-4F22-AA3D-88D7D7F37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2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671948-3E6A-49E0-803D-DA98253A8009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3D8DF6F-2FF6-4425-A076-0C0C6E9E6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2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ECBFEA-704E-4725-BA71-E8EE45A873BA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024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EEF869-09D2-470B-981B-F6C836D4955E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623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B8E21-81D5-4B09-BCBC-DF11AE7ADA25}" type="slidenum">
              <a:rPr lang="en-US" smtClean="0"/>
              <a:pPr>
                <a:spcBef>
                  <a:spcPct val="0"/>
                </a:spcBef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62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0DA243-3B63-4B85-857A-54F19C361819}" type="slidenum">
              <a:rPr lang="en-US" smtClean="0"/>
              <a:pPr>
                <a:spcBef>
                  <a:spcPct val="0"/>
                </a:spcBef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596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7BBC4A-C46C-47F3-B7D3-373E5C8FC649}" type="slidenum">
              <a:rPr lang="en-US" smtClean="0"/>
              <a:pPr>
                <a:spcBef>
                  <a:spcPct val="0"/>
                </a:spcBef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59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1066800" y="36576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smtClean="0">
                <a:solidFill>
                  <a:schemeClr val="bg1"/>
                </a:solidFill>
                <a:latin typeface="Calibri" pitchFamily="34" charset="0"/>
              </a:rPr>
              <a:t>Windows Presentation Foundation</a:t>
            </a: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327" y="4223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XP_03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Windows Presentation Foundation Programming with C# /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75BE3-60BA-40DB-8332-67B84D6D3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Windows Presentation Foundation Programming with C# / Introduction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3AD6F0-025A-48B2-8548-0194CE65B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anose="05020102010507070707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anose="05020102010507070707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E820E2-EF67-47C8-9636-13E19F942A2E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Elements 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An XAML element instantiates a .NET Common Language Runtime (CLR)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Two types: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>
                <a:latin typeface="Calibri" panose="020F0502020204030204" pitchFamily="34" charset="0"/>
              </a:rPr>
              <a:t>Property element enables to assign other element as a value of a property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>
                <a:latin typeface="Calibri" panose="020F0502020204030204" pitchFamily="34" charset="0"/>
              </a:rPr>
              <a:t>Event element handles an event of the control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533400" y="3733800"/>
            <a:ext cx="3429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Syntax – Property Element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33400" y="4267200"/>
            <a:ext cx="8153400" cy="3810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&lt;typeName.propertyName&gt;...&lt;/typeName.propertyName &gt;</a:t>
            </a:r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32004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Syntax – Event Element</a:t>
            </a:r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457200" y="5562600"/>
            <a:ext cx="8001000" cy="4572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&lt;typeName event="event handler"&gt;...&lt;/ typeName&gt;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3EF4CA-5B7A-46D5-92C2-B4343C78FAAE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Attributes and Elements - 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990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The following example demonstrates the use of attributes and elements in a WPF application.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885950"/>
            <a:ext cx="25908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XAML 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1524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C# Code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28800" y="838200"/>
            <a:ext cx="1524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  <p:pic>
        <p:nvPicPr>
          <p:cNvPr id="17" name="Picture 16" descr="Figure 3.3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8768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4" grpId="0" animBg="1"/>
      <p:bldP spid="14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Presentation Foundation Programming with C# /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75BE3-60BA-40DB-8332-67B84D6D343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9088" y="1143000"/>
            <a:ext cx="8610600" cy="48768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namespace </a:t>
            </a:r>
            <a:r>
              <a:rPr lang="en-US" sz="1600" dirty="0" err="1">
                <a:latin typeface="Courier New" panose="02070309020205020404" pitchFamily="49" charset="0"/>
              </a:rPr>
              <a:t>XAMLApplication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/// &lt;summary&gt;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/// Interaction logic for </a:t>
            </a:r>
            <a:r>
              <a:rPr lang="en-US" sz="1800" dirty="0" err="1">
                <a:latin typeface="Courier New" panose="02070309020205020404" pitchFamily="49" charset="0"/>
              </a:rPr>
              <a:t>TestWindow.xaml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/// &lt;/summary&gt;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public partial class </a:t>
            </a:r>
            <a:r>
              <a:rPr lang="en-US" sz="1800" dirty="0" err="1">
                <a:latin typeface="Courier New" panose="02070309020205020404" pitchFamily="49" charset="0"/>
              </a:rPr>
              <a:t>TestWindow</a:t>
            </a:r>
            <a:r>
              <a:rPr lang="en-US" sz="1800" dirty="0">
                <a:latin typeface="Courier New" panose="02070309020205020404" pitchFamily="49" charset="0"/>
              </a:rPr>
              <a:t> : Window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public </a:t>
            </a:r>
            <a:r>
              <a:rPr lang="en-US" sz="1800" dirty="0" err="1">
                <a:latin typeface="Courier New" panose="02070309020205020404" pitchFamily="49" charset="0"/>
              </a:rPr>
              <a:t>TestWindow</a:t>
            </a:r>
            <a:r>
              <a:rPr lang="en-US" sz="1800" dirty="0">
                <a:latin typeface="Courier New" panose="02070309020205020404" pitchFamily="49" charset="0"/>
              </a:rPr>
              <a:t>()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InitializeComponent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private void </a:t>
            </a:r>
            <a:r>
              <a:rPr lang="en-US" sz="1800" dirty="0" err="1">
                <a:latin typeface="Courier New" panose="02070309020205020404" pitchFamily="49" charset="0"/>
              </a:rPr>
              <a:t>btnTest_Click</a:t>
            </a:r>
            <a:r>
              <a:rPr lang="en-US" sz="1800" dirty="0">
                <a:latin typeface="Courier New" panose="02070309020205020404" pitchFamily="49" charset="0"/>
              </a:rPr>
              <a:t>(object sender, </a:t>
            </a:r>
            <a:r>
              <a:rPr lang="en-US" sz="1800" dirty="0" err="1">
                <a:latin typeface="Courier New" panose="02070309020205020404" pitchFamily="49" charset="0"/>
              </a:rPr>
              <a:t>RoutedEventArgs</a:t>
            </a:r>
            <a:r>
              <a:rPr lang="en-US" sz="1800" dirty="0">
                <a:latin typeface="Courier New" panose="02070309020205020404" pitchFamily="49" charset="0"/>
              </a:rPr>
              <a:t> e)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MessageBox.Show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txtName.Text</a:t>
            </a:r>
            <a:r>
              <a:rPr lang="en-US" sz="1800" dirty="0">
                <a:latin typeface="Courier New" panose="02070309020205020404" pitchFamily="49" charset="0"/>
              </a:rPr>
              <a:t>, "WPF");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6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Presentation Foundation Programming with C# /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75BE3-60BA-40DB-8332-67B84D6D343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288" y="1447800"/>
            <a:ext cx="8534400" cy="39624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Courier New" panose="02070309020205020404" pitchFamily="49" charset="0"/>
              </a:rPr>
              <a:t>&lt;</a:t>
            </a:r>
            <a:r>
              <a:rPr lang="en-US" sz="1400">
                <a:latin typeface="Courier New" panose="02070309020205020404" pitchFamily="49" charset="0"/>
              </a:rPr>
              <a:t>Window x:Class="XAMLApplication.TestWindow"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xmlns="http://schemas.microsoft.com/winfx/2006/xaml/presentation"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xmlns:x="http://schemas.microsoft.com/winfx/2006/xaml"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Title="TestWindow" Height="300" Width="300"&gt;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&lt;Grid&gt;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&lt;TextBox Name="txtName" 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&lt;TextBox.VerticalAlignment&gt;Top&lt;/TextBox.VerticalAlignment&gt;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&lt;TextBox.Margin&gt;70,80&lt;/TextBox.Margin&gt;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&lt;TextBox.Height&gt;30&lt;/TextBox.Height&gt;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&lt;TextBox.Width&gt;150&lt;/TextBox.Width&gt;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&lt;/TextBox&gt;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&lt;Button Name="btnTest" Click="btnTest_Click"&gt;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&lt;Button.Height&gt;30&lt;/Button.Height&gt;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&lt;Button.Width&gt;100&lt;/Button.Width&gt;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&lt;Button.Content&gt;Click Here&lt;/Button.Content&gt;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&lt;/Button&gt;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&lt;/Grid&gt;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&lt;/Window&gt;</a:t>
            </a:r>
          </a:p>
        </p:txBody>
      </p:sp>
    </p:spTree>
    <p:extLst>
      <p:ext uri="{BB962C8B-B14F-4D97-AF65-F5344CB8AC3E}">
        <p14:creationId xmlns:p14="http://schemas.microsoft.com/office/powerpoint/2010/main" val="16302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2F8CC-7502-4611-94BD-2B9FF69831F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WPF Application – Compilation Process</a:t>
            </a:r>
          </a:p>
        </p:txBody>
      </p:sp>
      <p:pic>
        <p:nvPicPr>
          <p:cNvPr id="18437" name="Picture 8" descr="Figure 3.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74678"/>
            <a:ext cx="43434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A902B-9957-4382-B988-58D4E6956854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Routed Events 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81000" y="1143000"/>
            <a:ext cx="8382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A visual tree in WPF is the hierarchy of visible layers in a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A logical tree describes the relations between elements of the user interface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8077200" cy="23622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&lt;Window&gt;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&lt;Grid&gt;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&lt;Button Content="Button" /&gt;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&lt;Label Content="Label" /&gt;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&lt;/Grid&gt;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&lt;/Window&gt;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1600" y="914400"/>
            <a:ext cx="65865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Logical and visual trees for the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 animBg="1"/>
      <p:bldP spid="22535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Presentation Foundation Programming with C# /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75BE3-60BA-40DB-8332-67B84D6D343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 descr="Figure 3.4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9436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9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11E6D0-1A5B-4D0C-B1B6-66C4CE431F60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WPF Controls</a:t>
            </a: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457200" y="1066800"/>
          <a:ext cx="8382000" cy="5211768"/>
        </p:xfrm>
        <a:graphic>
          <a:graphicData uri="http://schemas.openxmlformats.org/drawingml/2006/table">
            <a:tbl>
              <a:tblPr/>
              <a:tblGrid>
                <a:gridCol w="271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Category </a:t>
                      </a:r>
                      <a:endParaRPr kumimoji="0" lang="en-US" sz="6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Controls</a:t>
                      </a:r>
                      <a:endParaRPr kumimoji="0" lang="en-US" sz="6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2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Layout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Border, Canvas,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DockPanel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Grid,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GroupBox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Panel,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ResizeGrip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Separator,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ScrollBar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ScrollViewer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StackPanel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Thumb,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Viewbox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Buttons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Button,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RepeatButton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4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Menus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ContextMenu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Menu,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ToolBar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2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Selection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ListView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TreeView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2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Navigation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Frame, Hyperlink, Page,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NavigationWindow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TabControl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24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Input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RichTextBox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PasswordBox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2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User Information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AccessText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Label, Popup,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ProgressBar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StatusBar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TextBlock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ToolTip 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24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Media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Image,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MediaElement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SoundPlayerAction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EC4E9-9184-4CED-8C98-87647B30EE7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Basic Controls - Example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1524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2133600"/>
            <a:ext cx="8534400" cy="35052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1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&lt;Grid&gt;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&lt;Label Content="Name:" Margin="13,31,0,0" Height="28"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HorizontalAlignment="Left" VerticalAlignment="Top" Width="52"/&gt;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&lt;TextBox Name="txtName" Margin="69,33,113,0" Height="30"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VerticalAlignment="Top"&gt;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	This is a TextBox.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&lt;/TextBox &gt;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&lt;Button Name="btnClick" Content="Click Me"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Margin="69,85,113,0" Height="30" VerticalAlignment="Top" /&gt;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&lt;Image Name="imgPhoto" Source="c:\\test.jpg"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Margin="95,126,126,100"&gt;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&lt;/Image&gt;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&lt;/Grid&gt;	</a:t>
            </a:r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0" y="9906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Calibri" panose="020F0502020204030204" pitchFamily="34" charset="0"/>
              </a:rPr>
              <a:t>The example creates a Label, TextBox, Button, and an Image.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200400" y="1066800"/>
            <a:ext cx="1524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Presentation Foundation Programming with C# /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75BE3-60BA-40DB-8332-67B84D6D343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Figure 3.8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26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7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820BC8-1024-42A9-B77E-D43712312A30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6858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Define Windows Presentation Foundation (WPF)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WPF architecture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XAML, its basic structure, and its role in WPF applications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controls in WPF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process of using styles and transforms in WPF applications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graphics and animation features in WPF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WPF user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A08BD6-3898-4F8B-A8AC-D850ECB67FAB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532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Container Controls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62766" y="1828800"/>
            <a:ext cx="8686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dirty="0">
                <a:latin typeface="Calibri" panose="020F0502020204030204" pitchFamily="34" charset="0"/>
              </a:rPr>
              <a:t>Dynamic layout functionality is achieved through container controls</a:t>
            </a:r>
          </a:p>
          <a:p>
            <a:pPr algn="just"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dirty="0">
                <a:latin typeface="Calibri" panose="020F0502020204030204" pitchFamily="34" charset="0"/>
              </a:rPr>
              <a:t> are some of the container controls in WPF</a:t>
            </a:r>
          </a:p>
          <a:p>
            <a:pPr algn="just" eaLnBrk="1" hangingPunct="1"/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>
                <a:latin typeface="Calibri" panose="020F0502020204030204" pitchFamily="34" charset="0"/>
              </a:rPr>
              <a:t> control handles absolute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alibri" panose="020F0502020204030204" pitchFamily="34" charset="0"/>
              </a:rPr>
              <a:t> positions and layout for its contained controls</a:t>
            </a:r>
          </a:p>
          <a:p>
            <a:pPr algn="just" eaLnBrk="1" hangingPunct="1"/>
            <a:endParaRPr lang="en-US" dirty="0">
              <a:latin typeface="Calibri" panose="020F0502020204030204" pitchFamily="34" charset="0"/>
            </a:endParaRPr>
          </a:p>
          <a:p>
            <a:pPr lvl="1" algn="just" eaLnBrk="1" hangingPunct="1">
              <a:buClr>
                <a:srgbClr val="004E4C"/>
              </a:buClr>
              <a:buFont typeface="Wingdings" panose="05000000000000000000" pitchFamily="2" charset="2"/>
              <a:buChar char="u"/>
            </a:pPr>
            <a:endParaRPr lang="en-US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Presentation Foundation Programming with C# /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75BE3-60BA-40DB-8332-67B84D6D343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" y="2514600"/>
            <a:ext cx="8839200" cy="30480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&lt;Canvas Height="290" Width="29 Background="Aquamarine"&gt;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&lt;Path Data="M 10,100 C 10,0 200,200 300,100 z"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     Stroke="Black"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</a:rPr>
              <a:t>StrokeThickness</a:t>
            </a:r>
            <a:r>
              <a:rPr lang="en-US" sz="2400" dirty="0">
                <a:latin typeface="Courier New" panose="02070309020205020404" pitchFamily="49" charset="0"/>
              </a:rPr>
              <a:t>="4"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     Fill="Blue"/&gt;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&lt;/Canvas&gt;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44" y="1048543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alibri" panose="020F0502020204030204" pitchFamily="34" charset="0"/>
              </a:rPr>
              <a:t>The example creates a canvas containing Path controls – Bezier curve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1524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</p:spTree>
    <p:extLst>
      <p:ext uri="{BB962C8B-B14F-4D97-AF65-F5344CB8AC3E}">
        <p14:creationId xmlns:p14="http://schemas.microsoft.com/office/powerpoint/2010/main" val="23224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smtClean="0">
              <a:latin typeface="Arial" panose="020B0604020202020204" pitchFamily="34" charset="0"/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D6F911-5890-40F1-987A-4643ACD6A03D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458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890713"/>
            <a:ext cx="4953000" cy="330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15240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7478A-B0CA-4199-8E82-CDD6609E881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 idx="4294967295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Radial Gradient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352550"/>
            <a:ext cx="1524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" y="1905000"/>
            <a:ext cx="8534400" cy="44958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&lt;Grid Width="264" Height="108" Background="Wheat" 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&lt;Rectangle Width="200" Height="150" Margin="228,10,75,152"&gt;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    &lt;Rectangle.Fill&gt;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        &lt;RadialGradientBrush&gt;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            &lt;GradientStop Color="Yellow" Offset="0"/&gt;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            &lt;GradientStop Color="Red" Offset="0.25"/&gt;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            &lt;GradientStop Color="Blue" Offset="0.75"/&gt;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        &lt;/RadialGradientBrush&gt;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    &lt;/Rectangle.Fill&gt;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      &lt;/Rectangle&gt;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Margin="10,0,0,-38"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&lt;/Grid&gt;	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76A37-2256-4ECC-B78A-1B57C520A7E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557338"/>
            <a:ext cx="5943600" cy="4843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90600" y="1146175"/>
            <a:ext cx="15240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28D97B-2508-4D6A-AF3E-F2B67AE4FE44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700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Styles in WPF</a:t>
            </a: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304800" y="1143000"/>
          <a:ext cx="8534400" cy="4724400"/>
        </p:xfrm>
        <a:graphic>
          <a:graphicData uri="http://schemas.openxmlformats.org/drawingml/2006/table">
            <a:tbl>
              <a:tblPr/>
              <a:tblGrid>
                <a:gridCol w="2545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Category </a:t>
                      </a:r>
                      <a:endParaRPr kumimoji="0" lang="en-US" sz="6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Controls</a:t>
                      </a:r>
                      <a:endParaRPr kumimoji="0" lang="en-US" sz="6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BasedOn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or retrieves a base style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55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Dispatcher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Dispatcher inherited from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DispatcherObject</a:t>
                      </a:r>
                      <a:endParaRPr lang="en-US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IsSealed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to check whether the style is read-only or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55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or retrieves the collection of resources that can be used within the scope of this style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555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TargetType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or retrieves the type for which this style is intended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555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Setters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Retrieves a collection of Setter and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EventSetter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Triggers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Retrieves a collection of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TriggerBase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objects that apply property values based on given 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36816F-905D-4918-A1F5-5911AEE7E22F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724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Types of Styles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200" dirty="0">
                <a:latin typeface="Calibri" pitchFamily="34" charset="0"/>
              </a:rPr>
              <a:t>Three types of styles: inline, named, and element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200" dirty="0">
                <a:latin typeface="Calibri" pitchFamily="34" charset="0"/>
              </a:rPr>
              <a:t>Inline Styles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3200" dirty="0">
                <a:latin typeface="Calibri" pitchFamily="34" charset="0"/>
              </a:rPr>
              <a:t>Applies a unique style to a control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3200" dirty="0">
                <a:latin typeface="Calibri" pitchFamily="34" charset="0"/>
              </a:rPr>
              <a:t>Uses the </a:t>
            </a:r>
            <a:r>
              <a:rPr lang="en-US" sz="3200" dirty="0">
                <a:cs typeface="Courier New" pitchFamily="49" charset="0"/>
              </a:rPr>
              <a:t>Style</a:t>
            </a:r>
            <a:r>
              <a:rPr lang="en-US" sz="3200" dirty="0">
                <a:latin typeface="Calibri" pitchFamily="34" charset="0"/>
              </a:rPr>
              <a:t> property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200" dirty="0">
                <a:latin typeface="Calibri" pitchFamily="34" charset="0"/>
              </a:rPr>
              <a:t>Named Styles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3200" dirty="0">
                <a:latin typeface="Calibri" pitchFamily="34" charset="0"/>
              </a:rPr>
              <a:t>Defined by adding inline styles into resources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3200" dirty="0">
                <a:latin typeface="Calibri" pitchFamily="34" charset="0"/>
              </a:rPr>
              <a:t>Has a name which is later used in control instances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200" dirty="0">
                <a:latin typeface="Calibri" pitchFamily="34" charset="0"/>
              </a:rPr>
              <a:t>Element Styles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3200" dirty="0">
                <a:latin typeface="Calibri" pitchFamily="34" charset="0"/>
              </a:rPr>
              <a:t>Applies a style consistently to all instances of a particular type of control</a:t>
            </a:r>
          </a:p>
          <a:p>
            <a:pPr marL="457200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endParaRPr lang="en-US" sz="3200" dirty="0">
              <a:latin typeface="Calibri" pitchFamily="34" charset="0"/>
            </a:endParaRPr>
          </a:p>
          <a:p>
            <a:pPr marL="800100" lvl="1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200" dirty="0">
              <a:latin typeface="Calibri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200" dirty="0">
              <a:latin typeface="Calibri" pitchFamily="34" charset="0"/>
            </a:endParaRPr>
          </a:p>
          <a:p>
            <a:pPr marL="800100" lvl="1" indent="-342900" algn="just" eaLnBrk="1" hangingPunct="1"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CEAAB-5DD6-43BC-9160-608D1BE38C3C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Transforms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dirty="0">
                <a:latin typeface="Calibri" pitchFamily="34" charset="0"/>
              </a:rPr>
              <a:t>Provides different alteration to the object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dirty="0">
                <a:latin typeface="Calibri" pitchFamily="34" charset="0"/>
              </a:rPr>
              <a:t>Provides mapping of object points from one coordinate space to another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dirty="0">
                <a:latin typeface="Calibri" pitchFamily="34" charset="0"/>
              </a:rPr>
              <a:t>Rotation Transforms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latin typeface="Calibri" pitchFamily="34" charset="0"/>
              </a:rPr>
              <a:t>Rotates an object in X-Y positions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dirty="0">
                <a:latin typeface="Calibri" pitchFamily="34" charset="0"/>
              </a:rPr>
              <a:t>Scale Transforms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latin typeface="Calibri" pitchFamily="34" charset="0"/>
              </a:rPr>
              <a:t>Scales an object starting from specific center point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dirty="0">
                <a:latin typeface="Calibri" pitchFamily="34" charset="0"/>
              </a:rPr>
              <a:t>Skew Transforms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latin typeface="Calibri" pitchFamily="34" charset="0"/>
              </a:rPr>
              <a:t>Skews/Slants an object by defines x-axis and y-axis angle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dirty="0">
                <a:latin typeface="Calibri" pitchFamily="34" charset="0"/>
              </a:rPr>
              <a:t>Translate Transforms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latin typeface="Calibri" pitchFamily="34" charset="0"/>
              </a:rPr>
              <a:t>Translates the WPF object in the two-dimensional plane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endParaRPr lang="en-US" sz="2800" dirty="0">
              <a:latin typeface="Calibri" pitchFamily="34" charset="0"/>
            </a:endParaRPr>
          </a:p>
          <a:p>
            <a:pPr marL="457200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endParaRPr lang="en-US" sz="2800" dirty="0">
              <a:latin typeface="Calibri" pitchFamily="34" charset="0"/>
            </a:endParaRPr>
          </a:p>
          <a:p>
            <a:pPr marL="800100" lvl="1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2800" dirty="0">
              <a:latin typeface="Calibri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2800" dirty="0">
              <a:latin typeface="Calibri" pitchFamily="34" charset="0"/>
            </a:endParaRPr>
          </a:p>
          <a:p>
            <a:pPr marL="800100" lvl="1" indent="-342900" algn="just" eaLnBrk="1" hangingPunct="1"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FD26F1-1B4C-433F-90BA-68D95E8B9223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Animations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990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200" dirty="0">
                <a:latin typeface="Calibri" pitchFamily="34" charset="0"/>
              </a:rPr>
              <a:t>An object is animated by actions such as rotating, moving, changing size and color, and compressing</a:t>
            </a: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200" dirty="0">
                <a:latin typeface="Calibri" pitchFamily="34" charset="0"/>
              </a:rPr>
              <a:t>Types of Animations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cs typeface="Courier New" pitchFamily="49" charset="0"/>
              </a:rPr>
              <a:t>&lt;Type&gt;Animation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cs typeface="Courier New" pitchFamily="49" charset="0"/>
              </a:rPr>
              <a:t>&lt;Type&gt;</a:t>
            </a:r>
            <a:r>
              <a:rPr lang="en-US" sz="2800" dirty="0" err="1">
                <a:cs typeface="Courier New" pitchFamily="49" charset="0"/>
              </a:rPr>
              <a:t>AnimationUsingKeyFrames</a:t>
            </a:r>
            <a:endParaRPr lang="en-US" sz="2800" dirty="0">
              <a:cs typeface="Courier New" pitchFamily="49" charset="0"/>
            </a:endParaRP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cs typeface="Courier New" pitchFamily="49" charset="0"/>
              </a:rPr>
              <a:t>&lt;Type&gt;</a:t>
            </a:r>
            <a:r>
              <a:rPr lang="en-US" sz="2800" dirty="0" err="1">
                <a:cs typeface="Courier New" pitchFamily="49" charset="0"/>
              </a:rPr>
              <a:t>AnimationUsingPath</a:t>
            </a:r>
            <a:endParaRPr lang="en-US" sz="2800" dirty="0">
              <a:cs typeface="Courier New" pitchFamily="49" charset="0"/>
            </a:endParaRP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2800" dirty="0">
                <a:cs typeface="Courier New" pitchFamily="49" charset="0"/>
              </a:rPr>
              <a:t>&lt;Type&gt;</a:t>
            </a:r>
            <a:r>
              <a:rPr lang="en-US" sz="2800" dirty="0" err="1">
                <a:cs typeface="Courier New" pitchFamily="49" charset="0"/>
              </a:rPr>
              <a:t>AnimationBaseScale</a:t>
            </a:r>
            <a:r>
              <a:rPr lang="en-US" sz="2800" dirty="0">
                <a:cs typeface="Courier New" pitchFamily="49" charset="0"/>
              </a:rPr>
              <a:t> Transforms</a:t>
            </a:r>
          </a:p>
          <a:p>
            <a:pPr marL="914400" lvl="1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endParaRPr lang="en-US" sz="3200" dirty="0">
              <a:latin typeface="Calibri" pitchFamily="34" charset="0"/>
            </a:endParaRPr>
          </a:p>
          <a:p>
            <a:pPr marL="457200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endParaRPr lang="en-US" sz="3200" dirty="0">
              <a:latin typeface="Calibri" pitchFamily="34" charset="0"/>
            </a:endParaRPr>
          </a:p>
          <a:p>
            <a:pPr marL="800100" lvl="1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200" dirty="0">
              <a:latin typeface="Calibri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200" dirty="0">
              <a:latin typeface="Calibri" pitchFamily="34" charset="0"/>
            </a:endParaRPr>
          </a:p>
          <a:p>
            <a:pPr marL="800100" lvl="1" indent="-342900" algn="just" eaLnBrk="1" hangingPunct="1"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B46E6-896C-4236-A00A-125C4285AACE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Graphics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990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900" dirty="0">
                <a:latin typeface="Calibri" pitchFamily="34" charset="0"/>
              </a:rPr>
              <a:t>WPF supports creation of </a:t>
            </a:r>
            <a:r>
              <a:rPr lang="en-US" sz="2900">
                <a:latin typeface="Calibri" pitchFamily="34" charset="0"/>
              </a:rPr>
              <a:t>2D and 3D </a:t>
            </a:r>
            <a:r>
              <a:rPr lang="en-US" sz="2900" dirty="0">
                <a:latin typeface="Calibri" pitchFamily="34" charset="0"/>
              </a:rPr>
              <a:t>vector graphics</a:t>
            </a:r>
          </a:p>
          <a:p>
            <a:pPr marL="457200" indent="-457200" algn="just" eaLnBrk="1" hangingPunct="1">
              <a:lnSpc>
                <a:spcPct val="80000"/>
              </a:lnSpc>
              <a:spcBef>
                <a:spcPct val="20000"/>
              </a:spcBef>
              <a:buClr>
                <a:srgbClr val="006666"/>
              </a:buClr>
              <a:buSzPct val="50000"/>
              <a:buFont typeface="Wingdings 2" pitchFamily="18" charset="2"/>
              <a:buChar char="²"/>
              <a:defRPr/>
            </a:pPr>
            <a:endParaRPr lang="en-US" sz="2900" dirty="0">
              <a:latin typeface="Calibri" pitchFamily="34" charset="0"/>
            </a:endParaRPr>
          </a:p>
          <a:p>
            <a:pPr marL="800100" lvl="1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2900" dirty="0">
              <a:latin typeface="Calibri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2900" dirty="0">
              <a:latin typeface="Calibri" pitchFamily="34" charset="0"/>
            </a:endParaRPr>
          </a:p>
          <a:p>
            <a:pPr marL="800100" lvl="1" indent="-342900" algn="just" eaLnBrk="1" hangingPunct="1"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2900" dirty="0">
              <a:latin typeface="Calibri" pitchFamily="34" charset="0"/>
            </a:endParaRPr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381000" y="1828800"/>
          <a:ext cx="8229600" cy="4283076"/>
        </p:xfrm>
        <a:graphic>
          <a:graphicData uri="http://schemas.openxmlformats.org/drawingml/2006/table">
            <a:tbl>
              <a:tblPr/>
              <a:tblGrid>
                <a:gridCol w="2454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Tool</a:t>
                      </a:r>
                      <a:endParaRPr kumimoji="0" lang="en-US" sz="8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8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92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Bitmap Effects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Applies visual effects on rendered WPF content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10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Brushes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Provides different types of brushes to paint user interface objects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Drawings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Allows drawing shapes, images, text, and media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10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Geometries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Defines the region for 2D graphics, clipping, and animating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Images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Provides a new set of components to use images within an application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Shapes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Allows user to draw basic shape to the screen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39A30C-0D45-4C72-B2F2-7F962350374D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Windows Presentation Foundation 2-3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09600" y="1190625"/>
            <a:ext cx="7391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alibri" panose="020F0502020204030204" pitchFamily="34" charset="0"/>
              </a:rPr>
              <a:t>A productive, unified approach to UI, media and documents to deliver unmatched user experience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0" y="2286000"/>
            <a:ext cx="3763963" cy="3763963"/>
            <a:chOff x="2608263" y="2043113"/>
            <a:chExt cx="3763962" cy="3763962"/>
          </a:xfrm>
        </p:grpSpPr>
        <p:grpSp>
          <p:nvGrpSpPr>
            <p:cNvPr id="9223" name="Group 23"/>
            <p:cNvGrpSpPr>
              <a:grpSpLocks/>
            </p:cNvGrpSpPr>
            <p:nvPr/>
          </p:nvGrpSpPr>
          <p:grpSpPr bwMode="auto">
            <a:xfrm>
              <a:off x="2608263" y="2043113"/>
              <a:ext cx="3763962" cy="3763962"/>
              <a:chOff x="0" y="-847"/>
              <a:chExt cx="2371" cy="2371"/>
            </a:xfrm>
          </p:grpSpPr>
          <p:pic>
            <p:nvPicPr>
              <p:cNvPr id="9225" name="Picture 21" descr="Microsof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" y="338"/>
                <a:ext cx="1186" cy="1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6" name="Picture 17" descr="Microsof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847"/>
                <a:ext cx="1186" cy="1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7" name="Picture 18" descr="Microsof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38"/>
                <a:ext cx="1186" cy="1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8" name="Oval 20"/>
              <p:cNvSpPr>
                <a:spLocks noChangeArrowheads="1"/>
              </p:cNvSpPr>
              <p:nvPr/>
            </p:nvSpPr>
            <p:spPr bwMode="auto">
              <a:xfrm>
                <a:off x="16" y="-838"/>
                <a:ext cx="2340" cy="2340"/>
              </a:xfrm>
              <a:prstGeom prst="ellipse">
                <a:avLst/>
              </a:prstGeom>
              <a:solidFill>
                <a:srgbClr val="000000">
                  <a:alpha val="8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4E4C"/>
                  </a:buClr>
                  <a:buSzPct val="50000"/>
                  <a:buFont typeface="Wingdings" panose="05000000000000000000" pitchFamily="2" charset="2"/>
                  <a:buChar char="u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66"/>
                  </a:buClr>
                  <a:buSzPct val="50000"/>
                  <a:buFont typeface="Wingdings 2" panose="05020102010507070707" pitchFamily="18" charset="2"/>
                  <a:buChar char="²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6666"/>
                  </a:buClr>
                  <a:buSzPct val="40000"/>
                  <a:buFont typeface="Wingdings 2" panose="05020102010507070707" pitchFamily="18" charset="2"/>
                  <a:buChar char="³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vi-VN" sz="1400">
                  <a:latin typeface="Courier New" panose="02070309020205020404" pitchFamily="49" charset="0"/>
                </a:endParaRPr>
              </a:p>
            </p:txBody>
          </p:sp>
          <p:pic>
            <p:nvPicPr>
              <p:cNvPr id="9229" name="Picture 22" descr="Microsoft"/>
              <p:cNvPicPr>
                <a:picLocks noChangeAspect="1" noChangeArrowheads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" y="-523"/>
                <a:ext cx="1722" cy="1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30" name="Picture 19" descr="Microsoft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" y="-847"/>
                <a:ext cx="1186" cy="1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24" name="Picture 5" descr="Microsof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590800"/>
              <a:ext cx="26670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Example of Animation 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13552-E82E-49E2-89A8-CE8988BECECA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21" name="TextBox 2"/>
          <p:cNvSpPr txBox="1">
            <a:spLocks noChangeArrowheads="1"/>
          </p:cNvSpPr>
          <p:nvPr/>
        </p:nvSpPr>
        <p:spPr bwMode="auto">
          <a:xfrm>
            <a:off x="273050" y="1447800"/>
            <a:ext cx="861060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private void animationTest()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DoubleAnimation da = new DoubleAnimation();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          da.From = 0;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          da.To = 150;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  da.RepeatBehavior = RepeatBehavior.Forever;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 button1.BeginAnimation(Button.HeightProperty,da);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5BFD14-F647-46A3-A7C7-8B530C541714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868" name="Title 1"/>
          <p:cNvSpPr>
            <a:spLocks noGrp="1"/>
          </p:cNvSpPr>
          <p:nvPr>
            <p:ph type="title" idx="4294967295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609600" y="10668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>
                <a:latin typeface="Calibri" panose="020F0502020204030204" pitchFamily="34" charset="0"/>
              </a:rPr>
              <a:t>WPF is Microsoft’s new technology used to build GUIs for the Windows platform.</a:t>
            </a:r>
          </a:p>
          <a:p>
            <a:pPr algn="just" eaLnBrk="1" hangingPunct="1"/>
            <a:r>
              <a:rPr lang="en-US">
                <a:latin typeface="Calibri" panose="020F0502020204030204" pitchFamily="34" charset="0"/>
              </a:rPr>
              <a:t>WPF provides a common platform for 2D/3D graphics, animation, video, and documents which was not provided by Windows Forms or ASP.NET.</a:t>
            </a:r>
          </a:p>
          <a:p>
            <a:pPr algn="just" eaLnBrk="1" hangingPunct="1"/>
            <a:r>
              <a:rPr lang="en-US">
                <a:latin typeface="Calibri" panose="020F0502020204030204" pitchFamily="34" charset="0"/>
              </a:rPr>
              <a:t>XAML is the foundation for WPF applications.</a:t>
            </a:r>
          </a:p>
          <a:p>
            <a:pPr algn="just" eaLnBrk="1" hangingPunct="1"/>
            <a:r>
              <a:rPr lang="en-US">
                <a:latin typeface="Calibri" panose="020F0502020204030204" pitchFamily="34" charset="0"/>
              </a:rPr>
              <a:t>Transforms allow objects to rotate, move, and scale by using transforms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1C89C1-1BAE-48A6-8651-C130583A7267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Windows Presentation Foundation 3-3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7620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Creates, displays, and manipulates user interfaces, documents, images, movies, and media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Supports two-dimensional and three-dimensional graphics, animation, video, and different kinds of documents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Provides a common foundation for desktop and browser clients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Introduces a new markup language, Extensible Application Markup Language (XAML)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Creates user interfaces using markup and programming codes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864829-D908-4702-A92F-0AF150E43E54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268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Features of WPF 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533400" y="11430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Resolution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Animation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2D and 3D Graphics</a:t>
            </a:r>
          </a:p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New markup Language – XAML</a:t>
            </a:r>
          </a:p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Data Binding</a:t>
            </a:r>
          </a:p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Video and Audio Elements</a:t>
            </a:r>
          </a:p>
          <a:p>
            <a:pPr eaLnBrk="1" hangingPunct="1">
              <a:lnSpc>
                <a:spcPct val="90000"/>
              </a:lnSpc>
            </a:pPr>
            <a:endParaRPr lang="en-US" sz="40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40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40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4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A77909-6B28-4E88-96D7-9B1DDA2D865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Extensible Application Markup Language (XAML)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A markup language based on XML for declarative application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4000">
                <a:latin typeface="Calibri" panose="020F0502020204030204" pitchFamily="34" charset="0"/>
              </a:rPr>
              <a:t>Features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3600">
                <a:latin typeface="Calibri" panose="020F0502020204030204" pitchFamily="34" charset="0"/>
              </a:rPr>
              <a:t>UI and Business Logic Separation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3600">
                <a:latin typeface="Calibri" panose="020F0502020204030204" pitchFamily="34" charset="0"/>
              </a:rPr>
              <a:t>High User Experience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3600">
                <a:latin typeface="Calibri" panose="020F0502020204030204" pitchFamily="34" charset="0"/>
              </a:rPr>
              <a:t>Easier Extension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3600">
                <a:latin typeface="Calibri" panose="020F0502020204030204" pitchFamily="34" charset="0"/>
              </a:rPr>
              <a:t>Easier to implement Styles for UI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40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40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4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51973-D83B-4D95-B090-B3B501C4921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16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Basic Structure of XAML 1-2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381000" y="11430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A WPF stand-alone application contains windows or pages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Window is a top-level window with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&lt;Window&gt;</a:t>
            </a:r>
            <a:r>
              <a:rPr lang="en-US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alibri" panose="020F0502020204030204" pitchFamily="34" charset="0"/>
              </a:rPr>
              <a:t>tag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Page is a browser-hosted page with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&lt;Page&gt;</a:t>
            </a:r>
            <a:r>
              <a:rPr lang="en-US">
                <a:latin typeface="Calibri" panose="020F0502020204030204" pitchFamily="34" charset="0"/>
              </a:rPr>
              <a:t> tag in an XAML file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XAML has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ResourceDictionary</a:t>
            </a:r>
            <a:r>
              <a:rPr lang="en-US">
                <a:latin typeface="Calibri" panose="020F0502020204030204" pitchFamily="34" charset="0"/>
              </a:rPr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>
                <a:latin typeface="Calibri" panose="020F0502020204030204" pitchFamily="34" charset="0"/>
              </a:rPr>
              <a:t> root elements for specifying the external dictionary and application definition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8F1F5-8DED-48F9-A0DA-40CE44E30403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Syntax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04800" y="1524000"/>
            <a:ext cx="8382000" cy="27432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&lt;Window x:Class="WpfApplication1.Window1"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xmlns="http://schemas.microsoft.com/winfx/2006/xaml/presentation"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xmlns:x="http://schemas.microsoft.com/winfx/2006/xaml"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Title="Window1" Height="300" Width="300"&gt;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&lt;Grid&gt;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……………………………………………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……………………………………………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&lt;/Grid&gt;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&lt;/Window&gt;</a:t>
            </a:r>
          </a:p>
        </p:txBody>
      </p:sp>
      <p:sp>
        <p:nvSpPr>
          <p:cNvPr id="14342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Basic Structure of XAML 2-2</a:t>
            </a: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304800" y="4495800"/>
            <a:ext cx="85344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</a:rPr>
              <a:t>where,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2000" dirty="0">
                <a:latin typeface="Calibri" panose="020F0502020204030204" pitchFamily="34" charset="0"/>
              </a:rPr>
              <a:t>: One of commonly used root element which contains other elements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alibri" panose="020F0502020204030204" pitchFamily="34" charset="0"/>
              </a:rPr>
              <a:t>: Namespace declared specifically for WPF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</a:t>
            </a:r>
            <a:r>
              <a:rPr lang="en-US" sz="2000" dirty="0">
                <a:latin typeface="Calibri" panose="020F0502020204030204" pitchFamily="34" charset="0"/>
              </a:rPr>
              <a:t>: Namespace with keywords and markup extensions in XAML. It includes mapping with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lang="en-US" sz="2000" dirty="0">
                <a:latin typeface="Calibri" panose="020F0502020204030204" pitchFamily="34" charset="0"/>
              </a:rPr>
              <a:t> prefix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Presentation Foundation Programming with C# / Introduction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79B641-E115-4E12-B6D0-CF2BDED5585A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itle 1"/>
          <p:cNvSpPr>
            <a:spLocks noGrp="1"/>
          </p:cNvSpPr>
          <p:nvPr>
            <p:ph type="title" idx="4294967295"/>
          </p:nvPr>
        </p:nvSpPr>
        <p:spPr>
          <a:xfrm>
            <a:off x="2286000" y="350838"/>
            <a:ext cx="67818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Attributes 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381000" y="1143000"/>
            <a:ext cx="8382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Assigns the names for an event or value to the property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Two types: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3200">
                <a:latin typeface="Calibri" panose="020F0502020204030204" pitchFamily="34" charset="0"/>
              </a:rPr>
              <a:t>Property Attribute which defines properties for the element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3200">
                <a:latin typeface="Calibri" panose="020F0502020204030204" pitchFamily="34" charset="0"/>
              </a:rPr>
              <a:t>Event Attribute which specifies handler for the element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09600" y="4648200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Syntax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5181600"/>
            <a:ext cx="6858000" cy="6096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Courier New" panose="02070309020205020404" pitchFamily="49" charset="0"/>
              </a:rPr>
              <a:t>&lt;...attribute_name="value"...&gt;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1620</TotalTime>
  <Words>1815</Words>
  <Application>Microsoft Office PowerPoint</Application>
  <PresentationFormat>On-screen Show (4:3)</PresentationFormat>
  <Paragraphs>339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Wingdings 2</vt:lpstr>
      <vt:lpstr>3_Office Theme</vt:lpstr>
      <vt:lpstr>PowerPoint Presentation</vt:lpstr>
      <vt:lpstr>Objectives</vt:lpstr>
      <vt:lpstr>Windows Presentation Foundation 2-3</vt:lpstr>
      <vt:lpstr>Windows Presentation Foundation 3-3</vt:lpstr>
      <vt:lpstr>Features of WPF </vt:lpstr>
      <vt:lpstr>Extensible Application Markup Language (XAML)</vt:lpstr>
      <vt:lpstr>Basic Structure of XAML 1-2</vt:lpstr>
      <vt:lpstr>Basic Structure of XAML 2-2</vt:lpstr>
      <vt:lpstr>Attributes </vt:lpstr>
      <vt:lpstr>Elements </vt:lpstr>
      <vt:lpstr>Attributes and Elements - Example</vt:lpstr>
      <vt:lpstr>PowerPoint Presentation</vt:lpstr>
      <vt:lpstr>PowerPoint Presentation</vt:lpstr>
      <vt:lpstr>WPF Application – Compilation Process</vt:lpstr>
      <vt:lpstr>Routed Events </vt:lpstr>
      <vt:lpstr>PowerPoint Presentation</vt:lpstr>
      <vt:lpstr>WPF Controls</vt:lpstr>
      <vt:lpstr>Basic Controls - Example</vt:lpstr>
      <vt:lpstr>PowerPoint Presentation</vt:lpstr>
      <vt:lpstr>Container Controls</vt:lpstr>
      <vt:lpstr>PowerPoint Presentation</vt:lpstr>
      <vt:lpstr>PowerPoint Presentation</vt:lpstr>
      <vt:lpstr>Radial Gradient</vt:lpstr>
      <vt:lpstr>PowerPoint Presentation</vt:lpstr>
      <vt:lpstr>Styles in WPF</vt:lpstr>
      <vt:lpstr>Types of Styles</vt:lpstr>
      <vt:lpstr>Transforms</vt:lpstr>
      <vt:lpstr>Animations</vt:lpstr>
      <vt:lpstr>Graphics</vt:lpstr>
      <vt:lpstr>Example of Animation 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3 - Windows Forms Programming with C# - I</dc:title>
  <dc:creator>Sinh Tran</dc:creator>
  <cp:lastModifiedBy>Thien Kim</cp:lastModifiedBy>
  <cp:revision>444</cp:revision>
  <dcterms:created xsi:type="dcterms:W3CDTF">2006-08-16T00:00:00Z</dcterms:created>
  <dcterms:modified xsi:type="dcterms:W3CDTF">2020-09-16T03:07:08Z</dcterms:modified>
</cp:coreProperties>
</file>