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0" r:id="rId4"/>
    <p:sldId id="358" r:id="rId5"/>
    <p:sldId id="359" r:id="rId6"/>
    <p:sldId id="294" r:id="rId7"/>
    <p:sldId id="360" r:id="rId8"/>
    <p:sldId id="295" r:id="rId9"/>
    <p:sldId id="362" r:id="rId10"/>
    <p:sldId id="339" r:id="rId11"/>
    <p:sldId id="344" r:id="rId12"/>
    <p:sldId id="297" r:id="rId13"/>
    <p:sldId id="346" r:id="rId14"/>
    <p:sldId id="348" r:id="rId15"/>
    <p:sldId id="361" r:id="rId16"/>
    <p:sldId id="321" r:id="rId17"/>
    <p:sldId id="356" r:id="rId18"/>
    <p:sldId id="357" r:id="rId19"/>
    <p:sldId id="332" r:id="rId20"/>
    <p:sldId id="29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080"/>
    <a:srgbClr val="DDFFFF"/>
    <a:srgbClr val="004E4C"/>
    <a:srgbClr val="006666"/>
    <a:srgbClr val="FFCC00"/>
    <a:srgbClr val="FFEDA3"/>
    <a:srgbClr val="FF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8" autoAdjust="0"/>
    <p:restoredTop sz="89550" autoAdjust="0"/>
  </p:normalViewPr>
  <p:slideViewPr>
    <p:cSldViewPr>
      <p:cViewPr varScale="1">
        <p:scale>
          <a:sx n="78" d="100"/>
          <a:sy n="78" d="100"/>
        </p:scale>
        <p:origin x="18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88F1ABF-3E3C-45F0-B9C4-D5AC83C60412}" type="datetime1">
              <a:rPr lang="en-US"/>
              <a:pPr>
                <a:defRPr/>
              </a:pPr>
              <a:t>9/14/2020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FE1138F-009A-4F0F-B9C2-948F4B5B03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75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59BFB8D-CBBB-4BEE-8C07-C3F54C3BE364}" type="datetime1">
              <a:rPr lang="en-US"/>
              <a:pPr>
                <a:defRPr/>
              </a:pPr>
              <a:t>9/14/2020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1A805E-6800-4C8C-91E8-3C5322975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0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097A46-FF50-4CD6-9C23-BB66DDAED515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766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704655-9149-4802-8094-433E1C6EE4FF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960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LINQ to SQL : MS SQL (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My SQL)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1A805E-6800-4C8C-91E8-3C5322975A5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2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XP_03_0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Placeholder 1"/>
          <p:cNvSpPr>
            <a:spLocks/>
          </p:cNvSpPr>
          <p:nvPr/>
        </p:nvSpPr>
        <p:spPr bwMode="auto">
          <a:xfrm>
            <a:off x="4114800" y="2501900"/>
            <a:ext cx="464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>
              <a:defRPr/>
            </a:pPr>
            <a:endParaRPr lang="en-US" sz="4500" b="1" smtClean="0">
              <a:solidFill>
                <a:srgbClr val="FFCC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4191000" y="2438400"/>
            <a:ext cx="441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sz="4000" smtClean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62000" y="3482975"/>
            <a:ext cx="838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smtClean="0">
                <a:solidFill>
                  <a:schemeClr val="bg1"/>
                </a:solidFill>
                <a:latin typeface="Calibri" pitchFamily="34" charset="0"/>
              </a:rPr>
              <a:t>LINQ and ADO.NET Entity Framework</a:t>
            </a: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248400" y="2286000"/>
            <a:ext cx="91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solidFill>
                  <a:srgbClr val="FFCC00"/>
                </a:solidFill>
                <a:latin typeface="Calibri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5001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XP_03_0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Windows Forms Programming with C# / Session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45D64-6A88-4C61-B7A2-8AA301C0B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350838"/>
            <a:ext cx="82296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601980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Windows Forms Programming with C# / Session 5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40CD9CD-2965-4544-8757-968A80F87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E4C"/>
        </a:buClr>
        <a:buSzPct val="50000"/>
        <a:buFont typeface="Wingdings" panose="05000000000000000000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50000"/>
        <a:buFont typeface="Wingdings 2" panose="05020102010507070707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SzPct val="40000"/>
        <a:buFont typeface="Wingdings 2" panose="05020102010507070707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518D11-A6E6-4C8F-B2E4-C13626016E56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2292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LINQ to XML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457200" y="11430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Creates, stores, and retrieves XML data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Important classes of LINQ to XML are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XDocument</a:t>
            </a:r>
            <a:r>
              <a:rPr lang="en-US" sz="2800">
                <a:latin typeface="Calibri" panose="020F0502020204030204" pitchFamily="34" charset="0"/>
              </a:rPr>
              <a:t>,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XElement</a:t>
            </a:r>
            <a:r>
              <a:rPr lang="en-US" sz="2800">
                <a:latin typeface="Calibri" panose="020F0502020204030204" pitchFamily="34" charset="0"/>
              </a:rPr>
              <a:t>, and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XAttribute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These classes are defined in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System.Xml.Linq</a:t>
            </a:r>
            <a:r>
              <a:rPr lang="en-US" sz="2800">
                <a:latin typeface="Calibri" panose="020F0502020204030204" pitchFamily="34" charset="0"/>
              </a:rPr>
              <a:t> namespace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73438"/>
            <a:ext cx="60198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E52CEE-0111-4577-AB14-5D1E32660482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316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LINQ to Objects</a:t>
            </a:r>
          </a:p>
        </p:txBody>
      </p:sp>
      <p:sp>
        <p:nvSpPr>
          <p:cNvPr id="13317" name="Rectangle 3"/>
          <p:cNvSpPr>
            <a:spLocks noChangeArrowheads="1"/>
          </p:cNvSpPr>
          <p:nvPr/>
        </p:nvSpPr>
        <p:spPr bwMode="auto">
          <a:xfrm>
            <a:off x="457200" y="1143000"/>
            <a:ext cx="8458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Enables you to write queries over any enumerable collection, such as arrays, lists, and collection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Queries any collection that implements interfaces,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>
                <a:latin typeface="Calibri" panose="020F0502020204030204" pitchFamily="34" charset="0"/>
              </a:rPr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IQueryable</a:t>
            </a:r>
            <a:r>
              <a:rPr lang="en-US">
                <a:latin typeface="Calibri" panose="020F0502020204030204" pitchFamily="34" charset="0"/>
              </a:rPr>
              <a:t>, 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IEnumerable(Of T)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LINQ queries are better than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>
                <a:latin typeface="Calibri" panose="020F0502020204030204" pitchFamily="34" charset="0"/>
              </a:rPr>
              <a:t> loops when querying in-memory collections and objects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06D7F8-3654-4C49-9CCC-FDCE1DAC3B95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LINQ to SQL 1-6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457200" y="11430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Queries and manipulates data from SQL Server databases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Requires a reference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System.Data.Linq</a:t>
            </a:r>
            <a:r>
              <a:rPr lang="en-US">
                <a:latin typeface="Calibri" panose="020F0502020204030204" pitchFamily="34" charset="0"/>
              </a:rPr>
              <a:t> namespace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panose="020F0502020204030204" pitchFamily="34" charset="0"/>
              </a:rPr>
              <a:t>Maps the data object model 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>
                <a:latin typeface="Calibri" panose="020F0502020204030204" pitchFamily="34" charset="0"/>
              </a:rPr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>
                <a:latin typeface="Calibri" panose="020F0502020204030204" pitchFamily="34" charset="0"/>
              </a:rPr>
              <a:t>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en-US">
                <a:latin typeface="Calibri" panose="020F0502020204030204" pitchFamily="34" charset="0"/>
              </a:rPr>
              <a:t> object contains the information to connect to the database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DataContext</a:t>
            </a:r>
            <a:r>
              <a:rPr lang="en-US">
                <a:latin typeface="Calibri" panose="020F0502020204030204" pitchFamily="34" charset="0"/>
              </a:rPr>
              <a:t> converts the requests for objects into SQL queries against the database and then converts the results into objects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635A9D-B43C-47C2-8896-0E966D25140B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5364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LINQ to DataSet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28600" y="1143000"/>
            <a:ext cx="8686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Enables you to write queries from within C# applications, instead of using a separate query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LINQ capabilities can be used with DataSet to construct complex queries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LINQ support for DataSet is implemented entirely in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System.Data.Extensions.dll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A DataSet must be populated with data before LINQ queries can be performed on it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3F17BE-AF04-4459-9BF2-4FBCD7069CC9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388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ADO.NET Entity Framework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04800" y="11430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panose="020F0502020204030204" pitchFamily="34" charset="0"/>
              </a:rPr>
              <a:t>Introduced with Visual Studio 2008 and ADO.NET 3.5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panose="020F0502020204030204" pitchFamily="34" charset="0"/>
              </a:rPr>
              <a:t>An Object-Relational Mapping (ORM) framework consisting of a data model and a set of design-time and run-time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panose="020F0502020204030204" pitchFamily="34" charset="0"/>
              </a:rPr>
              <a:t>Enables to run queries using LINQ and retrieve and manipulate data in the form of strongly typed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panose="020F0502020204030204" pitchFamily="34" charset="0"/>
              </a:rPr>
              <a:t>Enables writing .NET applications against classes generated from the conceptual layer</a:t>
            </a:r>
          </a:p>
          <a:p>
            <a:pPr eaLnBrk="1" hangingPunct="1">
              <a:lnSpc>
                <a:spcPct val="90000"/>
              </a:lnSpc>
            </a:pPr>
            <a:r>
              <a:rPr lang="en-US" sz="3000">
                <a:latin typeface="Calibri" panose="020F0502020204030204" pitchFamily="34" charset="0"/>
              </a:rPr>
              <a:t>An entity is a concept in the domain of an application from which a data type is defined</a:t>
            </a:r>
          </a:p>
          <a:p>
            <a:pPr eaLnBrk="1" hangingPunct="1">
              <a:lnSpc>
                <a:spcPct val="90000"/>
              </a:lnSpc>
            </a:pPr>
            <a:endParaRPr lang="en-US" sz="30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0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45D64-6A88-4C61-B7A2-8AA301C0B94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 descr="Figure 5.9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38200"/>
            <a:ext cx="43275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6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DA0A16-59FB-429E-AFDA-84C7469C270F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Title 1"/>
          <p:cNvSpPr>
            <a:spLocks noGrp="1"/>
          </p:cNvSpPr>
          <p:nvPr>
            <p:ph type="title" idx="4294967295"/>
          </p:nvPr>
        </p:nvSpPr>
        <p:spPr>
          <a:xfrm>
            <a:off x="3276600" y="350838"/>
            <a:ext cx="5791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ADO.NET Entity Framework - Advantages</a:t>
            </a:r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304800" y="990600"/>
            <a:ext cx="8839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Lesser development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Capabilities and benefits of LINQ can be leveraged through LINQ to Entities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LINQ support enables the use of IntelliSense and helps to validate query syntax based on the conceptual model at compile-time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Exposes data as strongly typed objects so that inheritance and reflection features can be used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Work with applications that support a conceptual model independent of the physical/storage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Calibri" panose="020F0502020204030204" pitchFamily="34" charset="0"/>
              </a:rPr>
              <a:t>No need to frequently change the application code whenever any mapping between the object model and the storage-specific schema changes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6855D7-0B70-4F5A-B36E-276C0EA20C2A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436" name="Title 1"/>
          <p:cNvSpPr>
            <a:spLocks noGrp="1"/>
          </p:cNvSpPr>
          <p:nvPr>
            <p:ph type="title" idx="4294967295"/>
          </p:nvPr>
        </p:nvSpPr>
        <p:spPr>
          <a:xfrm>
            <a:off x="2438400" y="0"/>
            <a:ext cx="6629400" cy="76200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Creating a Windows Forms Data Source using Entity Data Model </a:t>
            </a:r>
          </a:p>
        </p:txBody>
      </p:sp>
      <p:pic>
        <p:nvPicPr>
          <p:cNvPr id="18437" name="Picture 6" descr="Figure 5.16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406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28600" y="350838"/>
            <a:ext cx="8610600" cy="41116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Example of </a:t>
            </a:r>
            <a:r>
              <a:rPr lang="en-US" smtClean="0">
                <a:latin typeface="Calibri" panose="020F0502020204030204" pitchFamily="34" charset="0"/>
              </a:rPr>
              <a:t>Data Source using Entity Data Model </a:t>
            </a:r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610600" cy="5257800"/>
          </a:xfrm>
        </p:spPr>
        <p:txBody>
          <a:bodyPr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82121F-7587-4684-B717-24593B705232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914400"/>
            <a:ext cx="8229600" cy="548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</a:t>
            </a:r>
            <a:r>
              <a:rPr lang="en-US" sz="1600" dirty="0" err="1"/>
              <a:t>MovieModel</a:t>
            </a:r>
            <a:r>
              <a:rPr lang="en-US" sz="1600" dirty="0"/>
              <a:t> model;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private void Form1_Load(object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    model= new </a:t>
            </a:r>
            <a:r>
              <a:rPr lang="en-US" sz="1600" dirty="0" err="1"/>
              <a:t>MovieModel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qr</a:t>
            </a:r>
            <a:r>
              <a:rPr lang="en-US" sz="1600" dirty="0"/>
              <a:t>=(</a:t>
            </a:r>
            <a:r>
              <a:rPr lang="en-US" sz="1600" b="1" dirty="0">
                <a:solidFill>
                  <a:schemeClr val="tx1"/>
                </a:solidFill>
              </a:rPr>
              <a:t>from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m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0000"/>
                </a:solidFill>
              </a:rPr>
              <a:t>	         </a:t>
            </a:r>
            <a:r>
              <a:rPr lang="en-US" sz="1600" b="1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/>
              <a:t>model.Movie</a:t>
            </a:r>
            <a:r>
              <a:rPr lang="en-US" sz="1600" dirty="0"/>
              <a:t>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0000"/>
                </a:solidFill>
              </a:rPr>
              <a:t>	        </a:t>
            </a:r>
            <a:r>
              <a:rPr lang="en-US" sz="1600" b="1" dirty="0">
                <a:solidFill>
                  <a:schemeClr val="tx1"/>
                </a:solidFill>
              </a:rPr>
              <a:t>select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/>
              <a:t>m.MovieId</a:t>
            </a:r>
            <a:r>
              <a:rPr lang="en-US" sz="1600" dirty="0"/>
              <a:t>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    comboBox1.DataSource = </a:t>
            </a:r>
            <a:r>
              <a:rPr lang="en-US" sz="1600" dirty="0" err="1"/>
              <a:t>qr</a:t>
            </a:r>
            <a:r>
              <a:rPr lang="en-US" sz="1600" dirty="0"/>
              <a:t>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}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sz="16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private void comboBox1_SelectedIndexChanged(object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{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    string </a:t>
            </a:r>
            <a:r>
              <a:rPr lang="en-US" sz="1600" dirty="0" err="1"/>
              <a:t>movieId</a:t>
            </a:r>
            <a:r>
              <a:rPr lang="en-US" sz="1600" dirty="0"/>
              <a:t>= this.comboBox1.SelectedItem.ToString();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qr</a:t>
            </a:r>
            <a:r>
              <a:rPr lang="en-US" sz="1600" dirty="0"/>
              <a:t> = </a:t>
            </a:r>
            <a:r>
              <a:rPr lang="en-US" sz="1600" b="1" dirty="0">
                <a:solidFill>
                  <a:schemeClr val="tx1"/>
                </a:solidFill>
              </a:rPr>
              <a:t>from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m </a:t>
            </a:r>
            <a:r>
              <a:rPr lang="en-US" sz="1600" b="1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/>
              <a:t>model.Movie</a:t>
            </a:r>
            <a:endParaRPr lang="en-US" sz="16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b="1" dirty="0">
                <a:solidFill>
                  <a:srgbClr val="FF0000"/>
                </a:solidFill>
              </a:rPr>
              <a:t>                         </a:t>
            </a:r>
            <a:r>
              <a:rPr lang="en-US" sz="1600" b="1" dirty="0">
                <a:solidFill>
                  <a:schemeClr val="tx1"/>
                </a:solidFill>
              </a:rPr>
              <a:t>where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dirty="0" err="1"/>
              <a:t>m.MovieId</a:t>
            </a:r>
            <a:r>
              <a:rPr lang="en-US" sz="1600" dirty="0"/>
              <a:t>==</a:t>
            </a:r>
            <a:r>
              <a:rPr lang="en-US" sz="1600" dirty="0" err="1"/>
              <a:t>movieId</a:t>
            </a:r>
            <a:endParaRPr lang="en-US" sz="16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                 </a:t>
            </a:r>
            <a:r>
              <a:rPr lang="en-US" sz="1600" b="1" dirty="0">
                <a:solidFill>
                  <a:schemeClr val="tx1"/>
                </a:solidFill>
              </a:rPr>
              <a:t>select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m;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    dataGridView1.DataSource = </a:t>
            </a:r>
            <a:r>
              <a:rPr lang="en-US" sz="1600" dirty="0" err="1"/>
              <a:t>qr.ToList</a:t>
            </a:r>
            <a:r>
              <a:rPr lang="en-US" sz="1600" dirty="0"/>
              <a:t>();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AB67E-A581-4654-B5F1-F3BA4C383F6B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Summary 1-2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609600" y="10668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2800" dirty="0">
                <a:latin typeface="Calibri" panose="020F0502020204030204" pitchFamily="34" charset="0"/>
              </a:rPr>
              <a:t>LINQ is a set of technologies introduced in Visual </a:t>
            </a:r>
            <a:r>
              <a:rPr lang="en-US" sz="2800" dirty="0" smtClean="0">
                <a:latin typeface="Calibri" panose="020F0502020204030204" pitchFamily="34" charset="0"/>
              </a:rPr>
              <a:t>Studio </a:t>
            </a:r>
            <a:r>
              <a:rPr lang="en-US" sz="2800" dirty="0">
                <a:latin typeface="Calibri" panose="020F0502020204030204" pitchFamily="34" charset="0"/>
              </a:rPr>
              <a:t>that simplifies data access in various formats from different data sources.</a:t>
            </a:r>
          </a:p>
          <a:p>
            <a:pPr algn="just" eaLnBrk="1" hangingPunct="1"/>
            <a:r>
              <a:rPr lang="en-US" sz="2800" dirty="0">
                <a:latin typeface="Calibri" panose="020F0502020204030204" pitchFamily="34" charset="0"/>
              </a:rPr>
              <a:t>A query expression is a query that is written in query syntax and is used to query and transform data from a LINQ-compatible data source.</a:t>
            </a:r>
          </a:p>
          <a:p>
            <a:pPr algn="just" eaLnBrk="1" hangingPunct="1"/>
            <a:r>
              <a:rPr lang="en-US" sz="2800" dirty="0">
                <a:latin typeface="Calibri" panose="020F0502020204030204" pitchFamily="34" charset="0"/>
              </a:rPr>
              <a:t>Standard query operators represent the operations available in LINQ and are used for tasks such as filtering, counting, aggregating, sorting, and so forth.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12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71F16D-2A4E-4FD0-8FDD-971B295A3784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8382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Objectives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685800" y="1143000"/>
            <a:ext cx="7924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Define and describe Language Integrated Query (LINQ)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List and describe the commonly used query operators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the use of LINQ to query different data sources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Explain the ADO.NET Entity Framework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Entity Data Model (EDM) 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creation of a simple Entity Data Model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creation of a Windows Forms Data Source using EDM</a:t>
            </a:r>
          </a:p>
          <a:p>
            <a:pPr algn="just" eaLnBrk="1" hangingPunct="1">
              <a:spcBef>
                <a:spcPts val="1700"/>
              </a:spcBef>
            </a:pPr>
            <a:r>
              <a:rPr lang="en-US" sz="2500">
                <a:latin typeface="Calibri" panose="020F0502020204030204" pitchFamily="34" charset="0"/>
              </a:rPr>
              <a:t>Describe data retrieval using the EDM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69744B-F21E-4C48-AC63-23BB19BFF3B8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>
          <a:xfrm>
            <a:off x="914400" y="350838"/>
            <a:ext cx="82296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Summary 2-2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858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LINQ can be categorized into following flavors: LINQ to SQL, LINQ to XML, LINQ to Objects, and LINQ to </a:t>
            </a:r>
            <a:r>
              <a:rPr lang="en-US" sz="2800" dirty="0" err="1">
                <a:latin typeface="Calibri" panose="020F0502020204030204" pitchFamily="34" charset="0"/>
              </a:rPr>
              <a:t>DataSets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ADO.NET Entity Framework is an Object-Relational Mapping (ORM) framework integrated into Visual </a:t>
            </a:r>
            <a:r>
              <a:rPr lang="en-US" sz="2800" dirty="0" smtClean="0">
                <a:latin typeface="Calibri" panose="020F0502020204030204" pitchFamily="34" charset="0"/>
              </a:rPr>
              <a:t>Studio.</a:t>
            </a:r>
            <a:endParaRPr lang="en-US" sz="28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panose="020F0502020204030204" pitchFamily="34" charset="0"/>
              </a:rPr>
              <a:t>The Entity Data Model (EDM) is an Entity-Relationship data model used in ADO.NET Entity Framework that describes the application-specific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56B173-8147-451E-9646-B56C06BCAC5C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LINQ 1-2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620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Windows Forms applications use ADO.NET for data handling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To overcome data handling issues, Microsoft introduced LINQ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LINQ  queries data from diverse sources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These data sources must be LINQ-compatible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panose="020F0502020204030204" pitchFamily="34" charset="0"/>
              </a:rPr>
              <a:t>LINQ can be used with SQL, XML, Objects, ADO.NET </a:t>
            </a:r>
            <a:r>
              <a:rPr lang="en-US" dirty="0" err="1">
                <a:latin typeface="Calibri" panose="020F0502020204030204" pitchFamily="34" charset="0"/>
              </a:rPr>
              <a:t>DataSets</a:t>
            </a:r>
            <a:r>
              <a:rPr lang="en-US" dirty="0">
                <a:latin typeface="Calibri" panose="020F0502020204030204" pitchFamily="34" charset="0"/>
              </a:rPr>
              <a:t>, Entities, and so on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45D64-6A88-4C61-B7A2-8AA301C0B9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 descr="Figure 5.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551613" cy="541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49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45D64-6A88-4C61-B7A2-8AA301C0B94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5623" y="1431925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3400" dirty="0">
                <a:latin typeface="Calibri" panose="020F0502020204030204" pitchFamily="34" charset="0"/>
              </a:rPr>
              <a:t>Using LINQ, you can work with queries as part of the C#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>
                <a:latin typeface="Calibri" panose="020F0502020204030204" pitchFamily="34" charset="0"/>
              </a:rPr>
              <a:t>You can use query expressions that are used to query and transform data from a data source 	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dirty="0">
                <a:latin typeface="Calibri" panose="020F0502020204030204" pitchFamily="34" charset="0"/>
              </a:rPr>
              <a:t>Query expression is a query that uses clauses like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3400" dirty="0">
                <a:latin typeface="Calibri" panose="020F0502020204030204" pitchFamily="34" charset="0"/>
              </a:rPr>
              <a:t>,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3400" dirty="0">
                <a:latin typeface="Calibri" panose="020F0502020204030204" pitchFamily="34" charset="0"/>
              </a:rPr>
              <a:t>,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3400" dirty="0">
                <a:latin typeface="Calibri" panose="020F0502020204030204" pitchFamily="34" charset="0"/>
              </a:rPr>
              <a:t>, and so on</a:t>
            </a:r>
          </a:p>
          <a:p>
            <a:pPr eaLnBrk="1" hangingPunct="1">
              <a:lnSpc>
                <a:spcPct val="90000"/>
              </a:lnSpc>
            </a:pPr>
            <a:endParaRPr lang="en-US" sz="3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95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7C5D0B-05A7-42B4-AAB3-3CE945BE5025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0244" name="Title 1"/>
          <p:cNvSpPr>
            <a:spLocks noGrp="1"/>
          </p:cNvSpPr>
          <p:nvPr>
            <p:ph type="title" idx="4294967295"/>
          </p:nvPr>
        </p:nvSpPr>
        <p:spPr>
          <a:xfrm>
            <a:off x="3657600" y="350838"/>
            <a:ext cx="5410200" cy="411162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LINQ 2-2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2400" y="990600"/>
            <a:ext cx="8915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Calibri" panose="020F0502020204030204" pitchFamily="34" charset="0"/>
              </a:rPr>
              <a:t>The example populates a </a:t>
            </a:r>
            <a:r>
              <a:rPr lang="en-US" sz="2800" dirty="0" err="1">
                <a:latin typeface="Calibri" panose="020F0502020204030204" pitchFamily="34" charset="0"/>
              </a:rPr>
              <a:t>ListBox</a:t>
            </a:r>
            <a:r>
              <a:rPr lang="en-US" sz="2800" dirty="0">
                <a:latin typeface="Calibri" panose="020F0502020204030204" pitchFamily="34" charset="0"/>
              </a:rPr>
              <a:t> with the elements from an array that are greater than 50. 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04800" y="1981200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>
                <a:solidFill>
                  <a:schemeClr val="bg1"/>
                </a:solidFill>
                <a:latin typeface="Tahoma" panose="020B0604030504040204" pitchFamily="34" charset="0"/>
              </a:rPr>
              <a:t>Snippet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2514600"/>
            <a:ext cx="8382000" cy="3505200"/>
          </a:xfrm>
          <a:prstGeom prst="rect">
            <a:avLst/>
          </a:prstGeom>
          <a:solidFill>
            <a:srgbClr val="FFEDA3">
              <a:alpha val="39999"/>
            </a:srgb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. . .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 err="1"/>
              <a:t>int</a:t>
            </a:r>
            <a:r>
              <a:rPr lang="en-US" sz="1600" dirty="0"/>
              <a:t>[] points = { 15, 105, 89, 33, 60, 124, 68, 23, 58, 91};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// Query expression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 err="1"/>
              <a:t>IEnumerable</a:t>
            </a:r>
            <a:r>
              <a:rPr lang="en-US" sz="1600" dirty="0"/>
              <a:t>&lt;</a:t>
            </a:r>
            <a:r>
              <a:rPr lang="en-US" sz="1600" dirty="0" err="1"/>
              <a:t>int</a:t>
            </a:r>
            <a:r>
              <a:rPr lang="en-US" sz="1600" dirty="0"/>
              <a:t>&gt; result =</a:t>
            </a:r>
          </a:p>
          <a:p>
            <a:pPr lvl="7">
              <a:defRPr/>
            </a:pPr>
            <a:r>
              <a:rPr lang="en-US" sz="1600" dirty="0"/>
              <a:t>from point in points</a:t>
            </a:r>
          </a:p>
          <a:p>
            <a:pPr lvl="7">
              <a:defRPr/>
            </a:pPr>
            <a:r>
              <a:rPr lang="en-US" sz="1600" dirty="0"/>
              <a:t>where point &gt; 50</a:t>
            </a:r>
          </a:p>
          <a:p>
            <a:pPr lvl="7">
              <a:defRPr/>
            </a:pPr>
            <a:r>
              <a:rPr lang="en-US" sz="1600" dirty="0" err="1"/>
              <a:t>orderby</a:t>
            </a:r>
            <a:r>
              <a:rPr lang="en-US" sz="1600" dirty="0"/>
              <a:t> point</a:t>
            </a:r>
          </a:p>
          <a:p>
            <a:pPr lvl="7">
              <a:defRPr/>
            </a:pPr>
            <a:r>
              <a:rPr lang="en-US" sz="1600" dirty="0"/>
              <a:t>select point;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 err="1"/>
              <a:t>foreach</a:t>
            </a:r>
            <a:r>
              <a:rPr lang="en-US" sz="1600" dirty="0"/>
              <a:t>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in result)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{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 err="1"/>
              <a:t>lstResult.Items.Add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);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45D64-6A88-4C61-B7A2-8AA301C0B9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 descr="Figure 5.2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4495800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43000" y="908844"/>
            <a:ext cx="1981200" cy="3968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357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t>Windows Forms Programming with C# / Session 5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4E4C"/>
              </a:buClr>
              <a:buSzPct val="50000"/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66"/>
              </a:buClr>
              <a:buSzPct val="50000"/>
              <a:buFont typeface="Wingdings 2" panose="05020102010507070707" pitchFamily="18" charset="2"/>
              <a:buChar char="²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6666"/>
              </a:buClr>
              <a:buSzPct val="40000"/>
              <a:buFont typeface="Wingdings 2" panose="05020102010507070707" pitchFamily="18" charset="2"/>
              <a:buChar char="³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1E0B35-ED82-4EA0-9C00-C9BA7A4EC675}" type="slidenum">
              <a:rPr lang="en-US" sz="1200" smtClean="0">
                <a:solidFill>
                  <a:schemeClr val="bg1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20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268" name="Title 1"/>
          <p:cNvSpPr>
            <a:spLocks noGrp="1"/>
          </p:cNvSpPr>
          <p:nvPr>
            <p:ph type="title" idx="4294967295"/>
          </p:nvPr>
        </p:nvSpPr>
        <p:spPr>
          <a:xfrm>
            <a:off x="2362200" y="381000"/>
            <a:ext cx="6705600" cy="38100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" panose="020F0502020204030204" pitchFamily="34" charset="0"/>
              </a:rPr>
              <a:t>Commonly used Standard Query Operators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1143000"/>
            <a:ext cx="830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400" dirty="0">
                <a:latin typeface="Calibri" pitchFamily="34" charset="0"/>
              </a:rPr>
              <a:t>Represent the operations in LINQ for tasks such as filtering, counting, aggregating, sorting, and so on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400" dirty="0">
                <a:latin typeface="Calibri" pitchFamily="34" charset="0"/>
              </a:rPr>
              <a:t>Provide querying capability over the collection on which they operate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3400" dirty="0">
                <a:latin typeface="Calibri" pitchFamily="34" charset="0"/>
              </a:rPr>
              <a:t>Are static methods of the static classes, </a:t>
            </a:r>
            <a:r>
              <a:rPr lang="en-US" sz="3400" dirty="0" err="1">
                <a:cs typeface="Courier New" pitchFamily="49" charset="0"/>
              </a:rPr>
              <a:t>System.Linq.Enumerable</a:t>
            </a:r>
            <a:r>
              <a:rPr lang="en-US" sz="3400" dirty="0">
                <a:latin typeface="Calibri" pitchFamily="34" charset="0"/>
              </a:rPr>
              <a:t> and </a:t>
            </a:r>
            <a:r>
              <a:rPr lang="en-US" sz="3400" dirty="0" err="1">
                <a:cs typeface="Courier New" pitchFamily="49" charset="0"/>
              </a:rPr>
              <a:t>System.Linq.Queryable</a:t>
            </a:r>
            <a:endParaRPr lang="en-US" sz="3400" dirty="0">
              <a:cs typeface="Courier New" pitchFamily="49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4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defRPr/>
            </a:pPr>
            <a:endParaRPr lang="en-US" sz="3400" dirty="0">
              <a:latin typeface="Calibri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400" dirty="0">
              <a:latin typeface="Calibri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400" dirty="0">
              <a:latin typeface="Calibri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400" dirty="0">
              <a:latin typeface="Calibri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004E4C"/>
              </a:buClr>
              <a:buSzPct val="50000"/>
              <a:buFont typeface="Wingdings" pitchFamily="2" charset="2"/>
              <a:buChar char="u"/>
              <a:defRPr/>
            </a:pPr>
            <a:endParaRPr lang="en-US" sz="3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Windows Forms Programming with C# / Session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E45D64-6A88-4C61-B7A2-8AA301C0B94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test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686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12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2714</TotalTime>
  <Words>1105</Words>
  <Application>Microsoft Office PowerPoint</Application>
  <PresentationFormat>On-screen Show (4:3)</PresentationFormat>
  <Paragraphs>162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Tahoma</vt:lpstr>
      <vt:lpstr>Wingdings</vt:lpstr>
      <vt:lpstr>Wingdings 2</vt:lpstr>
      <vt:lpstr>3_Office Theme</vt:lpstr>
      <vt:lpstr>PowerPoint Presentation</vt:lpstr>
      <vt:lpstr>Objectives</vt:lpstr>
      <vt:lpstr>LINQ 1-2</vt:lpstr>
      <vt:lpstr>PowerPoint Presentation</vt:lpstr>
      <vt:lpstr>PowerPoint Presentation</vt:lpstr>
      <vt:lpstr>LINQ 2-2</vt:lpstr>
      <vt:lpstr>PowerPoint Presentation</vt:lpstr>
      <vt:lpstr>Commonly used Standard Query Operators</vt:lpstr>
      <vt:lpstr>PowerPoint Presentation</vt:lpstr>
      <vt:lpstr>LINQ to XML</vt:lpstr>
      <vt:lpstr>LINQ to Objects</vt:lpstr>
      <vt:lpstr>LINQ to SQL 1-6</vt:lpstr>
      <vt:lpstr>LINQ to DataSet</vt:lpstr>
      <vt:lpstr>ADO.NET Entity Framework</vt:lpstr>
      <vt:lpstr>PowerPoint Presentation</vt:lpstr>
      <vt:lpstr>ADO.NET Entity Framework - Advantages</vt:lpstr>
      <vt:lpstr>Creating a Windows Forms Data Source using Entity Data Model </vt:lpstr>
      <vt:lpstr>Example of Data Source using Entity Data Model </vt:lpstr>
      <vt:lpstr>Summary 1-2</vt:lpstr>
      <vt:lpstr>Summary 2-2</vt:lpstr>
    </vt:vector>
  </TitlesOfParts>
  <Company>Aptech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5 - Windows Forms Programming with C# - I</dc:title>
  <dc:creator>Sinh Tran</dc:creator>
  <cp:lastModifiedBy>Thien Kim</cp:lastModifiedBy>
  <cp:revision>624</cp:revision>
  <dcterms:created xsi:type="dcterms:W3CDTF">2006-08-16T00:00:00Z</dcterms:created>
  <dcterms:modified xsi:type="dcterms:W3CDTF">2020-09-14T15:36:57Z</dcterms:modified>
</cp:coreProperties>
</file>