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30"/>
  </p:notesMasterIdLst>
  <p:sldIdLst>
    <p:sldId id="302" r:id="rId2"/>
    <p:sldId id="293" r:id="rId3"/>
    <p:sldId id="294" r:id="rId4"/>
    <p:sldId id="295" r:id="rId5"/>
    <p:sldId id="296" r:id="rId6"/>
    <p:sldId id="297" r:id="rId7"/>
    <p:sldId id="265" r:id="rId8"/>
    <p:sldId id="266" r:id="rId9"/>
    <p:sldId id="298" r:id="rId10"/>
    <p:sldId id="268" r:id="rId11"/>
    <p:sldId id="270" r:id="rId12"/>
    <p:sldId id="271" r:id="rId13"/>
    <p:sldId id="300" r:id="rId14"/>
    <p:sldId id="272" r:id="rId15"/>
    <p:sldId id="301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F48D10"/>
    <a:srgbClr val="FF8181"/>
    <a:srgbClr val="66FF66"/>
    <a:srgbClr val="FF030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9260" autoAdjust="0"/>
  </p:normalViewPr>
  <p:slideViewPr>
    <p:cSldViewPr>
      <p:cViewPr varScale="1">
        <p:scale>
          <a:sx n="78" d="100"/>
          <a:sy n="78" d="100"/>
        </p:scale>
        <p:origin x="180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5B4D37-D842-440E-A30F-96D84B652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471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Overview: a short description of something that provides general information about it, but no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 : to use something or someone, especially in an effective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1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System.Diagnostics.Process.Start</a:t>
            </a:r>
            <a:r>
              <a:rPr lang="en-US" dirty="0" smtClean="0"/>
              <a:t>("http://www.google.com");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Appearance: normal/button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B4D37-D842-440E-A30F-96D84B652D1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EE7F-6D62-45B2-9CD8-C5C18A7B8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E1B65-0F2B-42A9-B639-322AA808BC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0C67-B49E-4C88-AE04-F84465CEF6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62000" y="3482975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Basic</a:t>
            </a:r>
            <a:r>
              <a:rPr lang="en-US" sz="40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Controls</a:t>
            </a:r>
            <a:endParaRPr lang="en-US" sz="40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45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48234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15BEE-3ADF-45D8-9D0A-210206D2AE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A6226F-5968-4DEF-9D61-93EE01391D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51637-2128-4D95-8119-69F998FBE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E9DE1-04C5-43BE-A827-8493379B1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12CE9-3BCD-4735-9DF0-E28750B893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4B2A0-BE4D-420F-B8BD-571584DA49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BDB42-BDE7-465C-934A-A3A36D00B9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-24"/>
            <a:ext cx="7498080" cy="10001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1538" y="1214422"/>
            <a:ext cx="7862150" cy="503397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0D7DE30-2043-43BC-BD8B-8A4805BB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VSCC.v90/MS.MSDNQTR.v90.en/fxref_system.windows.forms/html/519055ea-3da0-4aa4-1ff2-a28a9a8f7bf6.htm" TargetMode="External"/><Relationship Id="rId2" Type="http://schemas.openxmlformats.org/officeDocument/2006/relationships/hyperlink" Target="ms-help://MS.VSCC.v90/MS.MSDNQTR.v90.en/fxref_system.windows.forms/html/fb75b6d2-7bd7-be70-ed28-e8df0a163eea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6429420" cy="7667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Label</a:t>
            </a:r>
            <a:r>
              <a:rPr lang="en-US" smtClean="0"/>
              <a:t> </a:t>
            </a:r>
            <a:endParaRPr lang="vi-VN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38261" y="2514608"/>
            <a:ext cx="2533608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Name</a:t>
            </a:r>
          </a:p>
          <a:p>
            <a:pPr eaLnBrk="1" hangingPunct="1"/>
            <a:r>
              <a:rPr lang="en-US" dirty="0" smtClean="0"/>
              <a:t>Text</a:t>
            </a:r>
          </a:p>
          <a:p>
            <a:pPr eaLnBrk="1" hangingPunct="1"/>
            <a:r>
              <a:rPr lang="en-US" dirty="0" err="1" smtClean="0"/>
              <a:t>TextAlign</a:t>
            </a:r>
            <a:endParaRPr lang="en-US" dirty="0" smtClean="0"/>
          </a:p>
          <a:p>
            <a:pPr eaLnBrk="1" hangingPunct="1"/>
            <a:r>
              <a:rPr lang="en-US" dirty="0" err="1" smtClean="0"/>
              <a:t>UseMnemonic</a:t>
            </a:r>
            <a:endParaRPr lang="en-US" dirty="0" smtClean="0"/>
          </a:p>
          <a:p>
            <a:pPr eaLnBrk="1" hangingPunct="1"/>
            <a:endParaRPr lang="en-US" sz="2600" dirty="0" smtClean="0"/>
          </a:p>
          <a:p>
            <a:pPr eaLnBrk="1" hangingPunct="1"/>
            <a:endParaRPr lang="en-US" sz="2600" dirty="0" smtClean="0"/>
          </a:p>
          <a:p>
            <a:pPr eaLnBrk="1" hangingPunct="1"/>
            <a:endParaRPr lang="vi-VN" sz="26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20B4F5-11EF-4B02-8A32-8CFFC01CCF64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0660" y="1981208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57660" y="2514608"/>
            <a:ext cx="22859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Contains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Hide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0060" y="1981208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572264" y="2514608"/>
            <a:ext cx="21621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48464" y="1981208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889" y="4643438"/>
            <a:ext cx="52149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Label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fName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=  new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Label();</a:t>
            </a:r>
          </a:p>
          <a:p>
            <a:pPr>
              <a:defRPr/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fname.Text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=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“&amp;First Name : “;</a:t>
            </a:r>
          </a:p>
          <a:p>
            <a:pPr>
              <a:defRPr/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fName.UseMnemonic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true ; </a:t>
            </a:r>
            <a:endParaRPr lang="vi-V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 l="3210" t="31891" r="93750" b="65045"/>
          <a:stretch>
            <a:fillRect/>
          </a:stretch>
        </p:blipFill>
        <p:spPr bwMode="auto">
          <a:xfrm>
            <a:off x="6429388" y="864775"/>
            <a:ext cx="878916" cy="703656"/>
          </a:xfrm>
          <a:prstGeom prst="rect">
            <a:avLst/>
          </a:prstGeom>
          <a:noFill/>
        </p:spPr>
      </p:pic>
      <p:sp>
        <p:nvSpPr>
          <p:cNvPr id="14" name="WordArt 48"/>
          <p:cNvSpPr>
            <a:spLocks noChangeArrowheads="1" noChangeShapeType="1" noTextEdit="1"/>
          </p:cNvSpPr>
          <p:nvPr/>
        </p:nvSpPr>
        <p:spPr bwMode="auto">
          <a:xfrm>
            <a:off x="4427984" y="864775"/>
            <a:ext cx="1828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71539" y="285751"/>
            <a:ext cx="3929090" cy="785795"/>
          </a:xfrm>
        </p:spPr>
        <p:txBody>
          <a:bodyPr/>
          <a:lstStyle/>
          <a:p>
            <a:pPr eaLnBrk="1" hangingPunct="1"/>
            <a:r>
              <a:rPr lang="en-US" smtClean="0"/>
              <a:t>TextBox </a:t>
            </a:r>
            <a:endParaRPr lang="vi-VN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52538" y="1862126"/>
            <a:ext cx="2643206" cy="30670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err="1" smtClean="0"/>
              <a:t>CharacterCasing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MaxLength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MultiLine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Name</a:t>
            </a:r>
          </a:p>
          <a:p>
            <a:pPr eaLnBrk="1" hangingPunct="1"/>
            <a:r>
              <a:rPr lang="en-US" sz="2200" dirty="0" err="1" smtClean="0"/>
              <a:t>PasswordChar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ReadOnly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Text</a:t>
            </a:r>
          </a:p>
          <a:p>
            <a:pPr eaLnBrk="1" hangingPunct="1">
              <a:buNone/>
            </a:pPr>
            <a:endParaRPr lang="en-US" sz="22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2C117-7F50-4E31-9DBE-4205212BAF41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95822" y="1862126"/>
            <a:ext cx="2200252" cy="213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AppendText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Clear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Copy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Paste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624702" y="1785926"/>
            <a:ext cx="230501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KeyPress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TextChanged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2"/>
          <a:srcRect l="3239" t="41937" r="93951" b="54755"/>
          <a:stretch>
            <a:fillRect/>
          </a:stretch>
        </p:blipFill>
        <p:spPr bwMode="auto">
          <a:xfrm>
            <a:off x="6796110" y="5000636"/>
            <a:ext cx="990600" cy="728663"/>
          </a:xfrm>
          <a:prstGeom prst="rect">
            <a:avLst/>
          </a:prstGeom>
          <a:noFill/>
        </p:spPr>
      </p:pic>
      <p:sp>
        <p:nvSpPr>
          <p:cNvPr id="13" name="WordArt 51"/>
          <p:cNvSpPr>
            <a:spLocks noChangeArrowheads="1" noChangeShapeType="1" noTextEdit="1"/>
          </p:cNvSpPr>
          <p:nvPr/>
        </p:nvSpPr>
        <p:spPr bwMode="auto">
          <a:xfrm>
            <a:off x="4591064" y="4286256"/>
            <a:ext cx="1981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TextBox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24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090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71539" y="142875"/>
            <a:ext cx="6500858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MaskedTextBox </a:t>
            </a:r>
            <a:endParaRPr lang="vi-VN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28662" y="1928802"/>
            <a:ext cx="2500330" cy="3505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smtClean="0"/>
              <a:t>Mask</a:t>
            </a:r>
          </a:p>
          <a:p>
            <a:pPr eaLnBrk="1" hangingPunct="1"/>
            <a:r>
              <a:rPr lang="en-US" sz="2200" smtClean="0"/>
              <a:t>MaskFull</a:t>
            </a:r>
          </a:p>
          <a:p>
            <a:pPr eaLnBrk="1" hangingPunct="1"/>
            <a:r>
              <a:rPr lang="en-US" sz="2200" smtClean="0"/>
              <a:t>MaskCompleted</a:t>
            </a:r>
          </a:p>
          <a:p>
            <a:pPr eaLnBrk="1" hangingPunct="1"/>
            <a:r>
              <a:rPr lang="en-US" sz="2200" smtClean="0"/>
              <a:t>Name</a:t>
            </a:r>
          </a:p>
          <a:p>
            <a:pPr eaLnBrk="1" hangingPunct="1"/>
            <a:r>
              <a:rPr lang="en-US" sz="2200" smtClean="0"/>
              <a:t>PromptChar</a:t>
            </a:r>
          </a:p>
          <a:p>
            <a:pPr eaLnBrk="1" hangingPunct="1"/>
            <a:r>
              <a:rPr lang="en-US" sz="2200" smtClean="0"/>
              <a:t>Text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vi-VN" sz="220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6C600-B37C-4D76-AF9C-21035C4FD172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00430" y="1928802"/>
            <a:ext cx="250033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GetPositionFromCharIndex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smtClean="0">
                <a:latin typeface="Calibri" pitchFamily="34" charset="0"/>
                <a:cs typeface="Calibri" pitchFamily="34" charset="0"/>
              </a:rPr>
              <a:t>SelectAll</a:t>
            </a: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72198" y="1928802"/>
            <a:ext cx="30718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MaskChanged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smtClean="0">
                <a:latin typeface="Calibri" pitchFamily="34" charset="0"/>
                <a:cs typeface="Calibri" pitchFamily="34" charset="0"/>
              </a:rPr>
              <a:t>MaskedInputRejected</a:t>
            </a:r>
            <a:endParaRPr lang="en-US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74" y="4071942"/>
            <a:ext cx="5715029" cy="20313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</a:rPr>
              <a:t>MaskedTextBox</a:t>
            </a:r>
            <a:r>
              <a:rPr lang="en-US"/>
              <a:t> mks = new </a:t>
            </a:r>
            <a:r>
              <a:rPr lang="en-US">
                <a:solidFill>
                  <a:srgbClr val="0000FF"/>
                </a:solidFill>
              </a:rPr>
              <a:t>MaskedTextBox</a:t>
            </a:r>
            <a:r>
              <a:rPr lang="en-US"/>
              <a:t>();</a:t>
            </a:r>
          </a:p>
          <a:p>
            <a:pPr>
              <a:defRPr/>
            </a:pPr>
            <a:r>
              <a:rPr lang="en-US"/>
              <a:t>mks.Mask = “00000-9999”;</a:t>
            </a:r>
          </a:p>
          <a:p>
            <a:pPr>
              <a:defRPr/>
            </a:pPr>
            <a:r>
              <a:rPr lang="en-US"/>
              <a:t>mks.Text = “095204-7763”;</a:t>
            </a:r>
          </a:p>
          <a:p>
            <a:pPr>
              <a:defRPr/>
            </a:pPr>
            <a:r>
              <a:rPr lang="en-US"/>
              <a:t>if(!mks.MaskFull)</a:t>
            </a:r>
          </a:p>
          <a:p>
            <a:pPr>
              <a:defRPr/>
            </a:pPr>
            <a:r>
              <a:rPr lang="en-US"/>
              <a:t>{</a:t>
            </a:r>
          </a:p>
          <a:p>
            <a:pPr>
              <a:defRPr/>
            </a:pPr>
            <a:r>
              <a:rPr lang="en-US"/>
              <a:t> </a:t>
            </a:r>
            <a:r>
              <a:rPr lang="en-US" smtClean="0"/>
              <a:t>      MessageBox.Show</a:t>
            </a:r>
            <a:r>
              <a:rPr lang="en-US"/>
              <a:t>(“Enter proper code …”);</a:t>
            </a:r>
          </a:p>
          <a:p>
            <a:pPr>
              <a:defRPr/>
            </a:pPr>
            <a:r>
              <a:rPr lang="en-US"/>
              <a:t>}</a:t>
            </a:r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62466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Mask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698898"/>
              </p:ext>
            </p:extLst>
          </p:nvPr>
        </p:nvGraphicFramePr>
        <p:xfrm>
          <a:off x="1071563" y="1204930"/>
          <a:ext cx="7862888" cy="472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Mask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Digit, required.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[0-9]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Digit or space, optional. 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Digit or space, optional. If this position is blank in the mask, it will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rendered as a space in the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  <a:hlinkClick r:id="rId2" action="ppaction://hlinkfile"/>
                        </a:rPr>
                        <a:t>Text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property. Plus (+) and minus (-) are 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allbe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owed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Letter,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required [a-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zA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-Z].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Letter, optional.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[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a-</a:t>
                      </a:r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</a:rPr>
                        <a:t>zA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-Z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].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&amp;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Character, required. If the 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property = true, behaves like the "L" 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Character, optional. Any non-control character. If the </a:t>
                      </a:r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 property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=true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, this element behaves like the "?" element.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Alphanumeric, optional. If the 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 property </a:t>
                      </a: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=true</a:t>
                      </a:r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, the only characters it will accept are the ASCII letters a-z and A-Z.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Alphanumeric, optional. If the </a:t>
                      </a:r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  <a:hlinkClick r:id="rId3" action="ppaction://hlinkfile"/>
                        </a:rPr>
                        <a:t>AsciiOnly</a:t>
                      </a: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 property is set to true, the only characters it will accept are the ASCII letters a-z and A-Z.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14414" y="142875"/>
            <a:ext cx="6143668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Button</a:t>
            </a:r>
            <a:endParaRPr lang="vi-VN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85856" y="1928802"/>
            <a:ext cx="2343136" cy="25670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err="1" smtClean="0"/>
              <a:t>DialogResult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Enabled</a:t>
            </a:r>
          </a:p>
          <a:p>
            <a:pPr eaLnBrk="1" hangingPunct="1"/>
            <a:r>
              <a:rPr lang="en-US" sz="2200" dirty="0" err="1" smtClean="0"/>
              <a:t>FlatStyle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Image</a:t>
            </a:r>
          </a:p>
          <a:p>
            <a:pPr eaLnBrk="1" hangingPunct="1"/>
            <a:r>
              <a:rPr lang="en-US" sz="2200" dirty="0" smtClean="0"/>
              <a:t>Name</a:t>
            </a:r>
          </a:p>
          <a:p>
            <a:pPr eaLnBrk="1" hangingPunct="1"/>
            <a:r>
              <a:rPr lang="en-US" sz="2200" dirty="0" smtClean="0"/>
              <a:t>Text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vi-VN" sz="22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BEF129-6825-43BE-AB8E-B5A687654FC5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91" y="4791091"/>
            <a:ext cx="6357937" cy="9239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</a:rPr>
              <a:t>Button</a:t>
            </a:r>
            <a:r>
              <a:rPr lang="en-US"/>
              <a:t> cmdOK = new </a:t>
            </a:r>
            <a:r>
              <a:rPr lang="en-US">
                <a:solidFill>
                  <a:srgbClr val="0000FF"/>
                </a:solidFill>
              </a:rPr>
              <a:t>Button</a:t>
            </a:r>
            <a:r>
              <a:rPr lang="en-US"/>
              <a:t>();</a:t>
            </a:r>
          </a:p>
          <a:p>
            <a:pPr>
              <a:defRPr/>
            </a:pPr>
            <a:r>
              <a:rPr lang="en-US"/>
              <a:t>cmdOK .Text = “OK” ; </a:t>
            </a:r>
          </a:p>
          <a:p>
            <a:pPr>
              <a:defRPr/>
            </a:pPr>
            <a:r>
              <a:rPr lang="en-US"/>
              <a:t>cmdOK.FlatStyle = </a:t>
            </a:r>
            <a:r>
              <a:rPr lang="vi-VN"/>
              <a:t>System.Windows.Forms.FlatStyle.Flat;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71868" y="1928802"/>
            <a:ext cx="2357454" cy="12144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Focus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PerformClick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vi-V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72198" y="1928802"/>
            <a:ext cx="2928958" cy="1785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Click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DoubleClick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MouseDoubleClick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vi-V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8" name="Picture 24"/>
          <p:cNvPicPr>
            <a:picLocks noChangeAspect="1" noChangeArrowheads="1"/>
          </p:cNvPicPr>
          <p:nvPr/>
        </p:nvPicPr>
        <p:blipFill>
          <a:blip r:embed="rId2"/>
          <a:srcRect l="3413" t="38551" r="93982" b="57870"/>
          <a:stretch>
            <a:fillRect/>
          </a:stretch>
        </p:blipFill>
        <p:spPr bwMode="auto">
          <a:xfrm>
            <a:off x="5572132" y="3714752"/>
            <a:ext cx="914400" cy="738188"/>
          </a:xfrm>
          <a:prstGeom prst="rect">
            <a:avLst/>
          </a:prstGeom>
          <a:noFill/>
        </p:spPr>
      </p:pic>
      <p:sp>
        <p:nvSpPr>
          <p:cNvPr id="19" name="WordArt 33"/>
          <p:cNvSpPr>
            <a:spLocks noChangeArrowheads="1" noChangeShapeType="1" noTextEdit="1"/>
          </p:cNvSpPr>
          <p:nvPr/>
        </p:nvSpPr>
        <p:spPr bwMode="auto">
          <a:xfrm>
            <a:off x="3538534" y="3205172"/>
            <a:ext cx="1981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chemeClr val="hlink"/>
                  </a:solidFill>
                  <a:miter lim="800000"/>
                  <a:headEnd/>
                  <a:tailEnd/>
                </a:ln>
                <a:solidFill>
                  <a:schemeClr val="folHlink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706" y="14556"/>
            <a:ext cx="7498080" cy="1000132"/>
          </a:xfrm>
        </p:spPr>
        <p:txBody>
          <a:bodyPr/>
          <a:lstStyle/>
          <a:p>
            <a:r>
              <a:rPr lang="en-US" smtClean="0"/>
              <a:t>ListBox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928670"/>
            <a:ext cx="7862150" cy="5319730"/>
          </a:xfrm>
        </p:spPr>
        <p:txBody>
          <a:bodyPr/>
          <a:lstStyle/>
          <a:p>
            <a:pPr>
              <a:buNone/>
            </a:pPr>
            <a:r>
              <a:rPr lang="en-US" smtClean="0"/>
              <a:t>Can select multivalues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30" y="2019272"/>
            <a:ext cx="2428862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DisplayMember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Items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SelectionMode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SelectedIndex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vi-V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43316" y="1947834"/>
            <a:ext cx="24288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err="1" smtClean="0">
                <a:latin typeface="Calibri" pitchFamily="34" charset="0"/>
                <a:cs typeface="Calibri" pitchFamily="34" charset="0"/>
              </a:rPr>
              <a:t>ClearSelected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GetItemText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GetSelected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SetSelected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vi-VN" sz="22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10301" y="2019272"/>
            <a:ext cx="3162293" cy="142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225425" indent="-225425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SelectedIndexChanged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SelectedValueChanged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ValueMemberChanged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74" y="3643314"/>
            <a:ext cx="6237288" cy="2786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1243098" y="150017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9046" y="150017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3712" y="150017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2977" y="142875"/>
            <a:ext cx="3857652" cy="78579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ComboBox </a:t>
            </a:r>
            <a:endParaRPr lang="vi-VN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62020" y="2076440"/>
            <a:ext cx="2824162" cy="3195654"/>
          </a:xfrm>
        </p:spPr>
        <p:txBody>
          <a:bodyPr>
            <a:noAutofit/>
          </a:bodyPr>
          <a:lstStyle/>
          <a:p>
            <a:pPr eaLnBrk="1" hangingPunct="1"/>
            <a:r>
              <a:rPr lang="en-US" sz="2100" dirty="0" err="1" smtClean="0"/>
              <a:t>DropDownStyle</a:t>
            </a:r>
            <a:endParaRPr lang="en-US" sz="2100" dirty="0" smtClean="0"/>
          </a:p>
          <a:p>
            <a:pPr eaLnBrk="1" hangingPunct="1"/>
            <a:r>
              <a:rPr lang="en-US" sz="2100" dirty="0" smtClean="0"/>
              <a:t>Items</a:t>
            </a:r>
          </a:p>
          <a:p>
            <a:pPr eaLnBrk="1" hangingPunct="1"/>
            <a:r>
              <a:rPr lang="en-US" sz="2100" dirty="0" err="1" smtClean="0"/>
              <a:t>MaxDropDownItem</a:t>
            </a:r>
            <a:endParaRPr lang="en-US" sz="2100" dirty="0" smtClean="0"/>
          </a:p>
          <a:p>
            <a:pPr eaLnBrk="1" hangingPunct="1"/>
            <a:r>
              <a:rPr lang="en-US" sz="2100" dirty="0" err="1" smtClean="0"/>
              <a:t>SelectedItem</a:t>
            </a:r>
            <a:endParaRPr lang="en-US" sz="2100" dirty="0" smtClean="0"/>
          </a:p>
          <a:p>
            <a:pPr eaLnBrk="1" hangingPunct="1"/>
            <a:r>
              <a:rPr lang="en-US" sz="2100" dirty="0" err="1" smtClean="0"/>
              <a:t>SelectedIndex</a:t>
            </a:r>
            <a:endParaRPr lang="en-US" sz="2100" dirty="0" smtClean="0"/>
          </a:p>
          <a:p>
            <a:pPr eaLnBrk="1" hangingPunct="1"/>
            <a:r>
              <a:rPr lang="en-US" sz="2100" dirty="0" smtClean="0"/>
              <a:t>Text</a:t>
            </a:r>
          </a:p>
          <a:p>
            <a:pPr eaLnBrk="1" hangingPunct="1"/>
            <a:r>
              <a:rPr lang="en-US" sz="2100" dirty="0" err="1" smtClean="0"/>
              <a:t>ValueMember</a:t>
            </a:r>
            <a:endParaRPr lang="en-US" sz="2100" dirty="0" smtClean="0"/>
          </a:p>
          <a:p>
            <a:pPr eaLnBrk="1" hangingPunct="1"/>
            <a:endParaRPr lang="vi-VN" sz="2100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5D063-F798-42E9-B334-67308D767EB8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00466" y="2076440"/>
            <a:ext cx="244317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err="1">
                <a:latin typeface="Calibri" pitchFamily="34" charset="0"/>
                <a:cs typeface="Calibri" pitchFamily="34" charset="0"/>
              </a:rPr>
              <a:t>GetItemText</a:t>
            </a: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err="1">
                <a:latin typeface="Calibri" pitchFamily="34" charset="0"/>
                <a:cs typeface="Calibri" pitchFamily="34" charset="0"/>
              </a:rPr>
              <a:t>SelectAll</a:t>
            </a: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2100" kern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100" kern="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100" kern="0" dirty="0" smtClean="0">
                <a:latin typeface="Calibri" pitchFamily="34" charset="0"/>
                <a:cs typeface="Calibri" pitchFamily="34" charset="0"/>
              </a:rPr>
              <a:t> start, </a:t>
            </a:r>
            <a:r>
              <a:rPr lang="en-US" sz="2100" kern="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21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kern="0" dirty="0" err="1" smtClean="0">
                <a:latin typeface="Calibri" pitchFamily="34" charset="0"/>
                <a:cs typeface="Calibri" pitchFamily="34" charset="0"/>
              </a:rPr>
              <a:t>len</a:t>
            </a:r>
            <a:r>
              <a:rPr lang="en-US" sz="2100" kern="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1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2000240"/>
            <a:ext cx="2971800" cy="298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err="1">
                <a:latin typeface="Calibri" pitchFamily="34" charset="0"/>
                <a:cs typeface="Calibri" pitchFamily="34" charset="0"/>
              </a:rPr>
              <a:t>DropDown</a:t>
            </a: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err="1">
                <a:latin typeface="Calibri" pitchFamily="34" charset="0"/>
                <a:cs typeface="Calibri" pitchFamily="34" charset="0"/>
              </a:rPr>
              <a:t>SelectedIndexChanged</a:t>
            </a: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err="1">
                <a:latin typeface="Calibri" pitchFamily="34" charset="0"/>
                <a:cs typeface="Calibri" pitchFamily="34" charset="0"/>
              </a:rPr>
              <a:t>SelectedValueChanged</a:t>
            </a: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err="1">
                <a:latin typeface="Calibri" pitchFamily="34" charset="0"/>
                <a:cs typeface="Calibri" pitchFamily="34" charset="0"/>
              </a:rPr>
              <a:t>ValueMemberChanged</a:t>
            </a: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100" kern="0" dirty="0">
              <a:latin typeface="Calibri" pitchFamily="34" charset="0"/>
              <a:cs typeface="Calibri" pitchFamily="34" charset="0"/>
            </a:endParaRPr>
          </a:p>
          <a:p>
            <a:pPr marL="225425" indent="-225425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1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LinkLabel</a:t>
            </a:r>
            <a:endParaRPr lang="vi-VN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1A63C5-B0D1-48B9-BD08-B7796966EF8E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204" y="1357298"/>
            <a:ext cx="4481514" cy="378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071538" y="1428736"/>
            <a:ext cx="335758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Display a Hyperlink that link to a Web Page or another Window Form</a:t>
            </a:r>
            <a:endParaRPr lang="vi-VN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2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Properties: </a:t>
            </a:r>
          </a:p>
          <a:p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ActiveLinkColor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Links ,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LinkColor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LinkVisited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Text,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VisitedLinkColor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: Select</a:t>
            </a:r>
          </a:p>
          <a:p>
            <a:endParaRPr lang="en-US" sz="22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Event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LinkClicked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Grouping Controls</a:t>
            </a:r>
            <a:endParaRPr lang="vi-VN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29F2A-1372-4261-941F-E0000A987540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628800"/>
            <a:ext cx="3571875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71538" y="1285860"/>
            <a:ext cx="4572025" cy="5026025"/>
          </a:xfrm>
        </p:spPr>
        <p:txBody>
          <a:bodyPr/>
          <a:lstStyle/>
          <a:p>
            <a:pPr eaLnBrk="1" hangingPunct="1"/>
            <a:r>
              <a:rPr lang="en-US" dirty="0" smtClean="0"/>
              <a:t>Value Setting </a:t>
            </a:r>
            <a:r>
              <a:rPr lang="en-US" dirty="0" err="1" smtClean="0"/>
              <a:t>ControlForm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dirty="0" err="1" smtClean="0"/>
              <a:t>RadioButton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CheckBox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CheckListBox</a:t>
            </a:r>
            <a:endParaRPr lang="en-US" dirty="0" smtClean="0"/>
          </a:p>
          <a:p>
            <a:pPr eaLnBrk="1" hangingPunct="1"/>
            <a:r>
              <a:rPr lang="en-US" dirty="0" smtClean="0"/>
              <a:t>Grouping Controls</a:t>
            </a:r>
          </a:p>
          <a:p>
            <a:pPr lvl="1" eaLnBrk="1" hangingPunct="1"/>
            <a:r>
              <a:rPr lang="en-US" dirty="0" err="1" smtClean="0"/>
              <a:t>GroupBox</a:t>
            </a:r>
            <a:endParaRPr lang="en-US" dirty="0" smtClean="0"/>
          </a:p>
          <a:p>
            <a:pPr lvl="1" eaLnBrk="1" hangingPunct="1"/>
            <a:r>
              <a:rPr lang="en-US" dirty="0" smtClean="0"/>
              <a:t>Panel</a:t>
            </a:r>
          </a:p>
          <a:p>
            <a:pPr eaLnBrk="1" hangingPunct="1"/>
            <a:r>
              <a:rPr lang="en-US" dirty="0" smtClean="0"/>
              <a:t>Images Control</a:t>
            </a:r>
          </a:p>
          <a:p>
            <a:pPr lvl="1" eaLnBrk="1" hangingPunct="1"/>
            <a:r>
              <a:rPr lang="en-US" dirty="0" err="1" smtClean="0"/>
              <a:t>PictureBox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ImageList</a:t>
            </a:r>
            <a:endParaRPr lang="en-US" dirty="0" smtClean="0"/>
          </a:p>
          <a:p>
            <a:pPr eaLnBrk="1" hangingPunct="1">
              <a:buNone/>
            </a:pPr>
            <a:endParaRPr lang="vi-VN" dirty="0" smtClean="0"/>
          </a:p>
          <a:p>
            <a:pPr eaLnBrk="1" hangingPunct="1"/>
            <a:endParaRPr lang="vi-V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RadioButton</a:t>
            </a:r>
            <a:endParaRPr lang="vi-VN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954081" y="1857364"/>
            <a:ext cx="2689225" cy="192881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smtClean="0"/>
              <a:t>Appearance</a:t>
            </a:r>
          </a:p>
          <a:p>
            <a:pPr eaLnBrk="1" hangingPunct="1"/>
            <a:r>
              <a:rPr lang="en-US" sz="2200" smtClean="0"/>
              <a:t>AutoCheck</a:t>
            </a:r>
          </a:p>
          <a:p>
            <a:pPr eaLnBrk="1" hangingPunct="1"/>
            <a:r>
              <a:rPr lang="en-US" sz="2200" smtClean="0"/>
              <a:t>Checked</a:t>
            </a:r>
          </a:p>
          <a:p>
            <a:pPr eaLnBrk="1" hangingPunct="1"/>
            <a:r>
              <a:rPr lang="en-US" sz="2200" smtClean="0"/>
              <a:t>Image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A7D78-7D8A-4986-950B-11D368BCEC79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43306" y="1857364"/>
            <a:ext cx="25908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PerformClick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43657" y="1857373"/>
            <a:ext cx="264318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CheckedChanged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70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3859230"/>
            <a:ext cx="39116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3240106"/>
            <a:ext cx="4429126" cy="302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2857487" y="4786323"/>
            <a:ext cx="31432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14" y="571480"/>
            <a:ext cx="7498080" cy="1000132"/>
          </a:xfrm>
        </p:spPr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785926"/>
            <a:ext cx="7072362" cy="4462474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Window Form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class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Control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Controls</a:t>
            </a:r>
          </a:p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an Graphic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4357718" cy="766763"/>
          </a:xfrm>
        </p:spPr>
        <p:txBody>
          <a:bodyPr/>
          <a:lstStyle/>
          <a:p>
            <a:pPr eaLnBrk="1" hangingPunct="1"/>
            <a:r>
              <a:rPr lang="en-US" smtClean="0"/>
              <a:t>CheckBox </a:t>
            </a:r>
            <a:endParaRPr lang="vi-VN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49319" y="1857364"/>
            <a:ext cx="2765425" cy="13573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smtClean="0"/>
              <a:t>Checked</a:t>
            </a:r>
          </a:p>
          <a:p>
            <a:pPr eaLnBrk="1" hangingPunct="1"/>
            <a:r>
              <a:rPr lang="en-US" sz="2200" smtClean="0"/>
              <a:t>CheckState</a:t>
            </a:r>
          </a:p>
          <a:p>
            <a:pPr eaLnBrk="1" hangingPunct="1"/>
            <a:r>
              <a:rPr lang="en-US" sz="2200" smtClean="0"/>
              <a:t>ThreeState</a:t>
            </a:r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vi-VN" sz="220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B521A-3ECF-45CA-82CF-D5555EB1F8B5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24274" y="1857364"/>
            <a:ext cx="2590800" cy="10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53168" y="1857364"/>
            <a:ext cx="280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CheckedChanged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CheckStateChange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19" y="3286149"/>
            <a:ext cx="6215062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7650" y="3214688"/>
            <a:ext cx="2546350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142977" y="142875"/>
            <a:ext cx="4500594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CheckedListBox </a:t>
            </a:r>
            <a:endParaRPr lang="vi-VN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09672" y="1571612"/>
            <a:ext cx="2376444" cy="2571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smtClean="0"/>
              <a:t>CheckedIndices</a:t>
            </a:r>
          </a:p>
          <a:p>
            <a:pPr eaLnBrk="1" hangingPunct="1"/>
            <a:r>
              <a:rPr lang="en-US" sz="2000" smtClean="0"/>
              <a:t>CheckedItems</a:t>
            </a:r>
          </a:p>
          <a:p>
            <a:pPr eaLnBrk="1" hangingPunct="1"/>
            <a:r>
              <a:rPr lang="en-US" sz="2000" smtClean="0"/>
              <a:t>CheckOnClick</a:t>
            </a:r>
          </a:p>
          <a:p>
            <a:pPr eaLnBrk="1" hangingPunct="1"/>
            <a:r>
              <a:rPr lang="en-US" sz="2000" smtClean="0"/>
              <a:t>Items</a:t>
            </a:r>
          </a:p>
          <a:p>
            <a:pPr eaLnBrk="1" hangingPunct="1"/>
            <a:r>
              <a:rPr lang="en-US" sz="2000" smtClean="0"/>
              <a:t>SelectedValue</a:t>
            </a:r>
          </a:p>
          <a:p>
            <a:pPr eaLnBrk="1" hangingPunct="1"/>
            <a:r>
              <a:rPr lang="en-US" sz="2000" smtClean="0"/>
              <a:t>SelectedItems</a:t>
            </a:r>
          </a:p>
          <a:p>
            <a:pPr eaLnBrk="1" hangingPunct="1"/>
            <a:r>
              <a:rPr lang="en-US" sz="2000" smtClean="0"/>
              <a:t>SelectedItem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vi-VN" sz="260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C4694-5B08-4109-80F5-06EE33E9E4D1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57554" y="1571612"/>
            <a:ext cx="27860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ClearSelected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GetItemChecked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GetItemCheckState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GetItemText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SetItemChecked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SetItemCheckState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72198" y="1571612"/>
            <a:ext cx="307180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ItemCheck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MouseClick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Calibri" pitchFamily="34" charset="0"/>
                <a:cs typeface="Calibri" pitchFamily="34" charset="0"/>
              </a:rPr>
              <a:t>SelectedIndexChanged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smtClean="0">
                <a:latin typeface="Calibri" pitchFamily="34" charset="0"/>
                <a:cs typeface="Calibri" pitchFamily="34" charset="0"/>
              </a:rPr>
              <a:t>SelectedValueChanged</a:t>
            </a:r>
            <a:endParaRPr lang="en-US" sz="20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382" y="4356105"/>
            <a:ext cx="3788370" cy="18589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929066"/>
            <a:ext cx="3714776" cy="255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16200000" flipH="1">
            <a:off x="3857567" y="5143458"/>
            <a:ext cx="2286019" cy="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2976" y="1071546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7498" y="1071546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3590" y="1071546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Grouping Control</a:t>
            </a:r>
            <a:endParaRPr lang="vi-VN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000100" y="1371600"/>
            <a:ext cx="3500462" cy="3986213"/>
          </a:xfrm>
        </p:spPr>
        <p:txBody>
          <a:bodyPr/>
          <a:lstStyle/>
          <a:p>
            <a:r>
              <a:rPr lang="en-US" dirty="0" smtClean="0"/>
              <a:t>Panel</a:t>
            </a:r>
          </a:p>
          <a:p>
            <a:pPr lvl="1"/>
            <a:r>
              <a:rPr lang="en-US" dirty="0" smtClean="0"/>
              <a:t>Contains other Control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pPr lvl="1"/>
            <a:r>
              <a:rPr lang="en-US" dirty="0" smtClean="0"/>
              <a:t>As Panel but appear as Frame around Control</a:t>
            </a:r>
            <a:endParaRPr lang="vi-VN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D1E3B-BC14-4734-B9B2-3AF9538296C4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5" y="1449388"/>
            <a:ext cx="4548188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5500726" cy="7667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Panel</a:t>
            </a:r>
            <a:r>
              <a:rPr lang="en-US" smtClean="0"/>
              <a:t> </a:t>
            </a:r>
            <a:endParaRPr lang="vi-VN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214414" y="1857364"/>
            <a:ext cx="2286016" cy="13573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err="1" smtClean="0"/>
              <a:t>AutoSize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AutoSizeMode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BorderStyle</a:t>
            </a:r>
            <a:endParaRPr lang="en-US" sz="2200" dirty="0" smtClean="0"/>
          </a:p>
          <a:p>
            <a:pPr eaLnBrk="1" hangingPunct="1">
              <a:buFont typeface="Wingdings" pitchFamily="2" charset="2"/>
              <a:buNone/>
            </a:pPr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vi-VN" sz="2200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C4057-B895-43E5-9DB5-2EB3CDC20CC8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67150" y="1857364"/>
            <a:ext cx="1947858" cy="10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24606" y="1857364"/>
            <a:ext cx="280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StyleChanged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VisibleChanged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3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38" y="3143248"/>
            <a:ext cx="6286500" cy="3141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14415" y="142875"/>
            <a:ext cx="6357982" cy="766763"/>
          </a:xfrm>
        </p:spPr>
        <p:txBody>
          <a:bodyPr/>
          <a:lstStyle/>
          <a:p>
            <a:pPr eaLnBrk="1" hangingPunct="1"/>
            <a:r>
              <a:rPr lang="en-US" smtClean="0"/>
              <a:t>GroupBox</a:t>
            </a:r>
            <a:endParaRPr lang="vi-VN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857489" y="3411261"/>
            <a:ext cx="2162149" cy="881066"/>
          </a:xfrm>
        </p:spPr>
        <p:txBody>
          <a:bodyPr>
            <a:normAutofit/>
          </a:bodyPr>
          <a:lstStyle/>
          <a:p>
            <a:pPr marL="338138" indent="-338138" eaLnBrk="1" hangingPunct="1">
              <a:buNone/>
            </a:pPr>
            <a:r>
              <a:rPr lang="en-US" sz="2100" smtClean="0"/>
              <a:t>AutoSize, Anchor, </a:t>
            </a:r>
          </a:p>
          <a:p>
            <a:pPr marL="338138" indent="-338138" eaLnBrk="1" hangingPunct="1">
              <a:buNone/>
            </a:pPr>
            <a:r>
              <a:rPr lang="en-US" sz="2100" smtClean="0"/>
              <a:t>FlatStyle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1B9FE-C729-495E-8336-3FFC0F0849BA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57488" y="4268517"/>
            <a:ext cx="1733522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defRPr/>
            </a:pPr>
            <a:r>
              <a:rPr lang="en-US" sz="2100" kern="0" smtClean="0">
                <a:latin typeface="Calibri" pitchFamily="34" charset="0"/>
                <a:cs typeface="Calibri" pitchFamily="34" charset="0"/>
              </a:rPr>
              <a:t>Hide, Show</a:t>
            </a:r>
            <a:endParaRPr lang="en-US" sz="21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en-US" sz="21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857488" y="4768583"/>
            <a:ext cx="2019274" cy="10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defRPr/>
            </a:pPr>
            <a:r>
              <a:rPr lang="en-US" sz="2100" kern="0" smtClean="0">
                <a:latin typeface="Calibri" pitchFamily="34" charset="0"/>
                <a:cs typeface="Calibri" pitchFamily="34" charset="0"/>
              </a:rPr>
              <a:t>StyleChanged, </a:t>
            </a: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r>
              <a:rPr lang="en-US" sz="2100" kern="0" smtClean="0">
                <a:latin typeface="Calibri" pitchFamily="34" charset="0"/>
                <a:cs typeface="Calibri" pitchFamily="34" charset="0"/>
              </a:rPr>
              <a:t>Resize</a:t>
            </a:r>
            <a:endParaRPr lang="en-US" sz="21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4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284412"/>
            <a:ext cx="4143404" cy="264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006179"/>
            <a:ext cx="5214936" cy="22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5840" y="3482699"/>
            <a:ext cx="170021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5840" y="4339955"/>
            <a:ext cx="170021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5840" y="4840021"/>
            <a:ext cx="170021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 Controls</a:t>
            </a:r>
            <a:endParaRPr lang="vi-VN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071538" y="1371600"/>
            <a:ext cx="3214712" cy="4486292"/>
          </a:xfrm>
        </p:spPr>
        <p:txBody>
          <a:bodyPr/>
          <a:lstStyle/>
          <a:p>
            <a:r>
              <a:rPr lang="en-US" dirty="0" err="1" smtClean="0"/>
              <a:t>PictureBox</a:t>
            </a:r>
            <a:endParaRPr lang="en-US" dirty="0" smtClean="0"/>
          </a:p>
          <a:p>
            <a:pPr lvl="1"/>
            <a:r>
              <a:rPr lang="en-US" dirty="0" smtClean="0"/>
              <a:t>Display image on the Form ( .bmp ,.jpg ..)</a:t>
            </a:r>
          </a:p>
          <a:p>
            <a:pPr lvl="1"/>
            <a:r>
              <a:rPr lang="en-US" dirty="0" smtClean="0"/>
              <a:t>Can hold </a:t>
            </a:r>
            <a:r>
              <a:rPr lang="en-US" dirty="0" err="1" smtClean="0"/>
              <a:t>sigle</a:t>
            </a:r>
            <a:r>
              <a:rPr lang="en-US" dirty="0" smtClean="0"/>
              <a:t> image at a time</a:t>
            </a:r>
          </a:p>
          <a:p>
            <a:pPr>
              <a:spcBef>
                <a:spcPts val="2400"/>
              </a:spcBef>
            </a:pPr>
            <a:r>
              <a:rPr lang="en-US" dirty="0" err="1" smtClean="0"/>
              <a:t>ImageList</a:t>
            </a:r>
            <a:endParaRPr lang="en-US" dirty="0" smtClean="0"/>
          </a:p>
          <a:p>
            <a:pPr lvl="1"/>
            <a:r>
              <a:rPr lang="en-US" dirty="0" smtClean="0"/>
              <a:t>Store collection of images</a:t>
            </a:r>
            <a:endParaRPr lang="vi-VN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43991-3453-4F4B-953C-74F548E7142C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1285875"/>
            <a:ext cx="36322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329" y="3071810"/>
            <a:ext cx="42830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214415" y="142875"/>
            <a:ext cx="5072098" cy="766763"/>
          </a:xfrm>
        </p:spPr>
        <p:txBody>
          <a:bodyPr/>
          <a:lstStyle/>
          <a:p>
            <a:pPr eaLnBrk="1" hangingPunct="1"/>
            <a:r>
              <a:rPr lang="en-US" smtClean="0"/>
              <a:t>PictureBox</a:t>
            </a:r>
            <a:endParaRPr lang="vi-VN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000130" y="1857364"/>
            <a:ext cx="214311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Image</a:t>
            </a:r>
          </a:p>
          <a:p>
            <a:pPr eaLnBrk="1" hangingPunct="1"/>
            <a:r>
              <a:rPr lang="en-US" sz="2200" dirty="0" err="1" smtClean="0"/>
              <a:t>ErrorImage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InitialImage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SizeMode</a:t>
            </a:r>
            <a:endParaRPr lang="en-US" sz="2200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45DB2-5193-4599-9EED-44A9E9766C85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43306" y="1928802"/>
            <a:ext cx="2286017" cy="10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Load	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LoadAsync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215073" y="1928802"/>
            <a:ext cx="25193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>
                <a:latin typeface="Calibri" pitchFamily="34" charset="0"/>
                <a:cs typeface="Calibri" pitchFamily="34" charset="0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smtClean="0">
                <a:latin typeface="Calibri" pitchFamily="34" charset="0"/>
                <a:cs typeface="Calibri" pitchFamily="34" charset="0"/>
              </a:rPr>
              <a:t>LoadCompleted</a:t>
            </a: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6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301" y="3571876"/>
            <a:ext cx="6467475" cy="261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357291" y="142875"/>
            <a:ext cx="5286412" cy="766763"/>
          </a:xfrm>
        </p:spPr>
        <p:txBody>
          <a:bodyPr/>
          <a:lstStyle/>
          <a:p>
            <a:pPr eaLnBrk="1" hangingPunct="1"/>
            <a:r>
              <a:rPr lang="en-US" smtClean="0"/>
              <a:t>ImageList</a:t>
            </a:r>
            <a:endParaRPr lang="vi-VN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20757" y="1857364"/>
            <a:ext cx="2051045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Images</a:t>
            </a:r>
          </a:p>
          <a:p>
            <a:pPr eaLnBrk="1" hangingPunct="1"/>
            <a:r>
              <a:rPr lang="en-US" sz="2200" dirty="0" err="1" smtClean="0"/>
              <a:t>ColorDepth</a:t>
            </a:r>
            <a:endParaRPr lang="en-US" sz="2200" dirty="0" smtClean="0"/>
          </a:p>
          <a:p>
            <a:pPr eaLnBrk="1" hangingPunct="1"/>
            <a:r>
              <a:rPr lang="en-US" sz="2200" dirty="0" err="1" smtClean="0"/>
              <a:t>ImageSize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Name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30CD0-129F-42F6-9008-F3168A7C1209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95712" y="1857364"/>
            <a:ext cx="2590800" cy="71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smtClean="0">
                <a:latin typeface="Calibri" pitchFamily="34" charset="0"/>
                <a:cs typeface="Calibri" pitchFamily="34" charset="0"/>
              </a:rPr>
              <a:t>Draw</a:t>
            </a:r>
            <a:endParaRPr lang="en-US" sz="2200" ker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24606" y="1928802"/>
            <a:ext cx="2805112" cy="50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smtClean="0">
                <a:latin typeface="Calibri" pitchFamily="34" charset="0"/>
                <a:cs typeface="Calibri" pitchFamily="34" charset="0"/>
              </a:rPr>
              <a:t>RecreateHandle</a:t>
            </a:r>
            <a:endParaRPr lang="en-US" sz="2200" kern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defRPr/>
            </a:pPr>
            <a:endParaRPr lang="vi-VN" sz="2200" ker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7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7529513" cy="2643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243098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7620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Method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3712" y="1409704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Event</a:t>
            </a:r>
            <a:endParaRPr lang="vi-V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057005" y="56636"/>
            <a:ext cx="7498080" cy="1000132"/>
          </a:xfrm>
        </p:spPr>
        <p:txBody>
          <a:bodyPr/>
          <a:lstStyle/>
          <a:p>
            <a:r>
              <a:rPr lang="en-US" smtClean="0"/>
              <a:t>SplitContainer</a:t>
            </a:r>
            <a:endParaRPr lang="vi-VN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2857520" cy="2057400"/>
          </a:xfrm>
        </p:spPr>
        <p:txBody>
          <a:bodyPr>
            <a:normAutofit/>
          </a:bodyPr>
          <a:lstStyle/>
          <a:p>
            <a:r>
              <a:rPr lang="en-US" sz="2200" smtClean="0"/>
              <a:t>Divide the form into two resizable panels</a:t>
            </a:r>
          </a:p>
          <a:p>
            <a:r>
              <a:rPr lang="en-US" sz="2200" smtClean="0"/>
              <a:t>As Window Explorer</a:t>
            </a:r>
            <a:endParaRPr lang="vi-VN" sz="220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8C1012-C9B4-416C-A728-070BAA5E2A56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30" y="3429000"/>
            <a:ext cx="77152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018129" y="1143000"/>
            <a:ext cx="2071688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Properties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BorderStyle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FixedPanel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IsSplitterFixed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Panel1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Panel2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Orientation</a:t>
            </a:r>
          </a:p>
          <a:p>
            <a:pPr>
              <a:buFont typeface="Arial" pitchFamily="34" charset="0"/>
              <a:buChar char="•"/>
              <a:defRPr/>
            </a:pP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5567" y="1143000"/>
            <a:ext cx="2214562" cy="1071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OnSplitterMoved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OnSplitterMoving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pPr algn="ctr">
              <a:buFont typeface="Arial" pitchFamily="34" charset="0"/>
              <a:buChar char="•"/>
              <a:defRPr/>
            </a:pP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5567" y="2286000"/>
            <a:ext cx="2214562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Event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SplitterMoved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SplitterMoving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 Click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pPr algn="ctr">
              <a:buFont typeface="Arial" pitchFamily="34" charset="0"/>
              <a:buChar char="•"/>
              <a:defRPr/>
            </a:pPr>
            <a:endParaRPr lang="vi-V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5852" y="1285860"/>
            <a:ext cx="4025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smtClean="0">
                <a:ln w="11430"/>
                <a:gradFill flip="none" rotWithShape="1"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  <a:tileRect l="-100000" t="-1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Application</a:t>
            </a:r>
            <a:endParaRPr lang="en-US" sz="5400" b="1" cap="none" spc="50">
              <a:ln w="11430"/>
              <a:gradFill flip="none" rotWithShape="1"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  <a:tileRect l="-100000" t="-1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643050"/>
            <a:ext cx="3032760" cy="249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072074"/>
            <a:ext cx="704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>
          <a:xfrm>
            <a:off x="4071934" y="2242690"/>
            <a:ext cx="285752" cy="686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43108" y="2242690"/>
            <a:ext cx="285752" cy="235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86116" y="2928934"/>
            <a:ext cx="22669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User Interface</a:t>
            </a:r>
          </a:p>
          <a:p>
            <a:pPr indent="225425">
              <a:buFontTx/>
              <a:buChar char="-"/>
            </a:pP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Easy to learn</a:t>
            </a:r>
          </a:p>
          <a:p>
            <a:pPr indent="225425">
              <a:buFontTx/>
              <a:buChar char="-"/>
            </a:pP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Easy to use</a:t>
            </a:r>
          </a:p>
          <a:p>
            <a:pPr indent="225425">
              <a:buFontTx/>
              <a:buChar char="-"/>
            </a:pP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Attractive</a:t>
            </a:r>
            <a:endParaRPr lang="en-US" sz="22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711" y="4572008"/>
            <a:ext cx="142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Program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178040" cy="1000132"/>
          </a:xfrm>
        </p:spPr>
        <p:txBody>
          <a:bodyPr/>
          <a:lstStyle/>
          <a:p>
            <a:r>
              <a:rPr lang="en-US" dirty="0" err="1" smtClean="0"/>
              <a:t>WinForms</a:t>
            </a:r>
            <a:r>
              <a:rPr lang="en-US" dirty="0" smtClean="0"/>
              <a:t> and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214422"/>
            <a:ext cx="3929090" cy="5033978"/>
          </a:xfrm>
        </p:spPr>
        <p:txBody>
          <a:bodyPr/>
          <a:lstStyle/>
          <a:p>
            <a:r>
              <a:rPr lang="en-US" dirty="0" smtClean="0"/>
              <a:t>Windows Forms :</a:t>
            </a:r>
          </a:p>
          <a:p>
            <a:pPr lvl="1"/>
            <a:r>
              <a:rPr lang="en-US" dirty="0" smtClean="0"/>
              <a:t>are a part of the .NET Framework that is used to build, deploy and run applications.</a:t>
            </a:r>
          </a:p>
          <a:p>
            <a:pPr lvl="1"/>
            <a:r>
              <a:rPr lang="en-US" dirty="0" smtClean="0"/>
              <a:t>Provide with a standard programing model in order to create application with least bugs.</a:t>
            </a:r>
          </a:p>
          <a:p>
            <a:pPr lvl="1"/>
            <a:r>
              <a:rPr lang="en-US" dirty="0" smtClean="0"/>
              <a:t>Are executed in the .NET CLR runtime.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8500" y="928670"/>
            <a:ext cx="3771218" cy="454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7862150" cy="5033978"/>
          </a:xfrm>
        </p:spPr>
        <p:txBody>
          <a:bodyPr/>
          <a:lstStyle/>
          <a:p>
            <a:r>
              <a:rPr lang="en-US" dirty="0" smtClean="0"/>
              <a:t>Click one deployment</a:t>
            </a:r>
          </a:p>
          <a:p>
            <a:endParaRPr lang="en-US" dirty="0" smtClean="0"/>
          </a:p>
          <a:p>
            <a:r>
              <a:rPr lang="en-US" dirty="0" smtClean="0"/>
              <a:t>Application setting</a:t>
            </a:r>
          </a:p>
          <a:p>
            <a:endParaRPr lang="en-US" dirty="0" smtClean="0"/>
          </a:p>
          <a:p>
            <a:r>
              <a:rPr lang="en-US" dirty="0" smtClean="0"/>
              <a:t>New Windows Forms controls</a:t>
            </a:r>
          </a:p>
          <a:p>
            <a:endParaRPr lang="en-US" dirty="0" smtClean="0"/>
          </a:p>
          <a:p>
            <a:r>
              <a:rPr lang="en-US" dirty="0" smtClean="0"/>
              <a:t>New Data Binding model</a:t>
            </a:r>
          </a:p>
          <a:p>
            <a:endParaRPr lang="en-US" dirty="0" smtClean="0"/>
          </a:p>
          <a:p>
            <a:r>
              <a:rPr lang="en-US" dirty="0" smtClean="0"/>
              <a:t>Rich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9242" y="1071546"/>
            <a:ext cx="3657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Create App with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least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operation</a:t>
            </a: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9242" y="1971660"/>
            <a:ext cx="3657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Store global data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reuse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anywhere</a:t>
            </a: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9242" y="3929066"/>
            <a:ext cx="3657600" cy="7858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Powerfull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way to link control with data source (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BindingSource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component )</a:t>
            </a: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242" y="4857760"/>
            <a:ext cx="3657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GDI+ : drawing and painting image on forms</a:t>
            </a:r>
            <a:endParaRPr lang="vi-V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9242" y="3000372"/>
            <a:ext cx="36576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Calibri" pitchFamily="34" charset="0"/>
                <a:cs typeface="Calibri" pitchFamily="34" charset="0"/>
              </a:rPr>
              <a:t>ToolStrip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, MenuStrip </a:t>
            </a:r>
            <a:r>
              <a:rPr lang="en-US">
                <a:latin typeface="Calibri" pitchFamily="34" charset="0"/>
                <a:cs typeface="Calibri" pitchFamily="34" charset="0"/>
              </a:rPr>
              <a:t>….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4929222" cy="5033978"/>
          </a:xfrm>
        </p:spPr>
        <p:txBody>
          <a:bodyPr/>
          <a:lstStyle/>
          <a:p>
            <a:r>
              <a:rPr lang="en-US" dirty="0" smtClean="0"/>
              <a:t>Is the basic unit of an application</a:t>
            </a:r>
          </a:p>
          <a:p>
            <a:r>
              <a:rPr lang="en-US" dirty="0" smtClean="0"/>
              <a:t>Presents information to the user</a:t>
            </a:r>
          </a:p>
          <a:p>
            <a:r>
              <a:rPr lang="en-US" dirty="0" smtClean="0"/>
              <a:t>Receives information from the user.</a:t>
            </a:r>
          </a:p>
          <a:p>
            <a:r>
              <a:rPr lang="en-US" dirty="0" smtClean="0"/>
              <a:t>Is represented as a class in the </a:t>
            </a:r>
            <a:r>
              <a:rPr lang="en-US" dirty="0" err="1" smtClean="0">
                <a:solidFill>
                  <a:srgbClr val="0000FF"/>
                </a:solidFill>
              </a:rPr>
              <a:t>System.Windows.Forms</a:t>
            </a:r>
            <a:r>
              <a:rPr lang="en-US" dirty="0" smtClean="0"/>
              <a:t> namespace.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2120" y="981671"/>
            <a:ext cx="2786082" cy="359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42349"/>
              </p:ext>
            </p:extLst>
          </p:nvPr>
        </p:nvGraphicFramePr>
        <p:xfrm>
          <a:off x="1211675" y="4575785"/>
          <a:ext cx="7429552" cy="19004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9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BackColor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ForeColor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Font,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WindowState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AcceptButton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Location, Modal,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Activate, Close, Focus, Hide, Show, Enabled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124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Load,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Activated,Shown,Deactivate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FormClosing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FormClosed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Resize, Click,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GotFocus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Controls</a:t>
            </a:r>
            <a:endParaRPr lang="vi-VN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12D9F0-D811-4826-9592-8FA5E8136663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357430"/>
            <a:ext cx="3714776" cy="335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643306" y="1285860"/>
            <a:ext cx="5143536" cy="928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Control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class</a:t>
            </a:r>
          </a:p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Base class of all controls available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WinForms</a:t>
            </a:r>
            <a:endParaRPr lang="vi-VN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85859"/>
            <a:ext cx="2112164" cy="4422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itle 12"/>
          <p:cNvSpPr>
            <a:spLocks noGrp="1"/>
          </p:cNvSpPr>
          <p:nvPr>
            <p:ph type="title"/>
          </p:nvPr>
        </p:nvSpPr>
        <p:spPr>
          <a:xfrm>
            <a:off x="1019180" y="180966"/>
            <a:ext cx="7498080" cy="1000132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Control</a:t>
            </a:r>
            <a:r>
              <a:rPr lang="en-US" smtClean="0"/>
              <a:t> Class</a:t>
            </a:r>
            <a:endParaRPr lang="vi-VN" smtClean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19180" y="2005002"/>
            <a:ext cx="2195498" cy="31845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err="1" smtClean="0"/>
              <a:t>CanFocus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Controls</a:t>
            </a:r>
          </a:p>
          <a:p>
            <a:pPr eaLnBrk="1" hangingPunct="1"/>
            <a:r>
              <a:rPr lang="en-US" sz="2200" dirty="0" smtClean="0"/>
              <a:t>Enable</a:t>
            </a:r>
          </a:p>
          <a:p>
            <a:pPr eaLnBrk="1" hangingPunct="1"/>
            <a:r>
              <a:rPr lang="en-US" sz="2200" dirty="0" smtClean="0"/>
              <a:t>Name</a:t>
            </a:r>
          </a:p>
          <a:p>
            <a:pPr eaLnBrk="1" hangingPunct="1"/>
            <a:r>
              <a:rPr lang="en-US" sz="2200" dirty="0" smtClean="0"/>
              <a:t>Parent</a:t>
            </a:r>
          </a:p>
          <a:p>
            <a:pPr eaLnBrk="1" hangingPunct="1"/>
            <a:r>
              <a:rPr lang="en-US" sz="2200" dirty="0" err="1" smtClean="0"/>
              <a:t>TabIndex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Visible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7809F-387F-4D28-924F-79754B32F443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5379" y="1500174"/>
            <a:ext cx="2103120" cy="365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Properties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38522" y="2005002"/>
            <a:ext cx="237648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G</a:t>
            </a:r>
            <a:r>
              <a:rPr lang="en-US" sz="2200" kern="0" dirty="0" err="1" smtClean="0">
                <a:latin typeface="Calibri" pitchFamily="34" charset="0"/>
                <a:cs typeface="Calibri" pitchFamily="34" charset="0"/>
              </a:rPr>
              <a:t>etNextControl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Hide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IsMNemonic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Show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0922" y="1500174"/>
            <a:ext cx="2103120" cy="365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72198" y="1928802"/>
            <a:ext cx="2590800" cy="405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ControlAdd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DoubleClick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Validating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Validated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KeyPress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Calibri" pitchFamily="34" charset="0"/>
                <a:cs typeface="Calibri" pitchFamily="34" charset="0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LostFocus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err="1">
                <a:latin typeface="Calibri" pitchFamily="34" charset="0"/>
                <a:cs typeface="Calibri" pitchFamily="34" charset="0"/>
              </a:rPr>
              <a:t>MouseClick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 smtClean="0">
                <a:latin typeface="Calibri" pitchFamily="34" charset="0"/>
                <a:cs typeface="Calibri" pitchFamily="34" charset="0"/>
              </a:rPr>
              <a:t>Move</a:t>
            </a:r>
            <a:endParaRPr lang="en-US" sz="22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8398" y="1500174"/>
            <a:ext cx="2103120" cy="365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Event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0034" y="5286388"/>
            <a:ext cx="5416868" cy="707886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Example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this.[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</a:rPr>
              <a:t>controlname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].[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</a:rPr>
              <a:t>propertyname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] 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395418"/>
            <a:ext cx="7862150" cy="5033978"/>
          </a:xfrm>
        </p:spPr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smtClean="0"/>
              <a:t>Textbox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ListBox</a:t>
            </a:r>
            <a:endParaRPr lang="en-US" dirty="0" smtClean="0"/>
          </a:p>
          <a:p>
            <a:r>
              <a:rPr lang="en-US" dirty="0" err="1" smtClean="0"/>
              <a:t>ComboBox</a:t>
            </a:r>
            <a:endParaRPr lang="en-US" dirty="0" smtClean="0"/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6F84C-A917-449C-85EB-AACD3875293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5180" y="1360498"/>
            <a:ext cx="57531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892</Words>
  <Application>Microsoft Office PowerPoint</Application>
  <PresentationFormat>On-screen Show (4:3)</PresentationFormat>
  <Paragraphs>403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Gill Sans MT</vt:lpstr>
      <vt:lpstr>Arial</vt:lpstr>
      <vt:lpstr>Arial Black</vt:lpstr>
      <vt:lpstr>Calibri</vt:lpstr>
      <vt:lpstr>Courier New</vt:lpstr>
      <vt:lpstr>Tahoma</vt:lpstr>
      <vt:lpstr>Wingdings</vt:lpstr>
      <vt:lpstr>Wingdings 2</vt:lpstr>
      <vt:lpstr>Solstice</vt:lpstr>
      <vt:lpstr>PowerPoint Presentation</vt:lpstr>
      <vt:lpstr>Objective</vt:lpstr>
      <vt:lpstr>Application</vt:lpstr>
      <vt:lpstr>WinForms and .NET Framework</vt:lpstr>
      <vt:lpstr>Features</vt:lpstr>
      <vt:lpstr>Form</vt:lpstr>
      <vt:lpstr>Use of Controls</vt:lpstr>
      <vt:lpstr>Control Class</vt:lpstr>
      <vt:lpstr>Common Controls</vt:lpstr>
      <vt:lpstr>Label </vt:lpstr>
      <vt:lpstr>TextBox </vt:lpstr>
      <vt:lpstr>MaskedTextBox </vt:lpstr>
      <vt:lpstr>Mask</vt:lpstr>
      <vt:lpstr>Button</vt:lpstr>
      <vt:lpstr>ListBox</vt:lpstr>
      <vt:lpstr>ComboBox </vt:lpstr>
      <vt:lpstr>LinkLabel</vt:lpstr>
      <vt:lpstr>Grouping Controls</vt:lpstr>
      <vt:lpstr>RadioButton</vt:lpstr>
      <vt:lpstr>CheckBox </vt:lpstr>
      <vt:lpstr>CheckedListBox </vt:lpstr>
      <vt:lpstr>Grouping Control</vt:lpstr>
      <vt:lpstr>Panel </vt:lpstr>
      <vt:lpstr>GroupBox</vt:lpstr>
      <vt:lpstr>Graphic Controls</vt:lpstr>
      <vt:lpstr>PictureBox</vt:lpstr>
      <vt:lpstr>ImageList</vt:lpstr>
      <vt:lpstr>SplitContainer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TRAN PHUOC SINH</dc:creator>
  <cp:lastModifiedBy>Thien Kim</cp:lastModifiedBy>
  <cp:revision>73</cp:revision>
  <dcterms:created xsi:type="dcterms:W3CDTF">2008-05-20T01:37:26Z</dcterms:created>
  <dcterms:modified xsi:type="dcterms:W3CDTF">2020-09-16T03:00:36Z</dcterms:modified>
</cp:coreProperties>
</file>