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11" r:id="rId2"/>
    <p:sldId id="257" r:id="rId3"/>
    <p:sldId id="299" r:id="rId4"/>
    <p:sldId id="301" r:id="rId5"/>
    <p:sldId id="302" r:id="rId6"/>
    <p:sldId id="303" r:id="rId7"/>
    <p:sldId id="304" r:id="rId8"/>
    <p:sldId id="312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99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627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3824-F834-41A6-8317-7B863735744C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FCAE8-6482-42CA-943C-49E123025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control" TargetMode="External"/><Relationship Id="rId7" Type="http://schemas.openxmlformats.org/officeDocument/2006/relationships/hyperlink" Target="https://dictionary.cambridge.org/dictionary/english/dishonestl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unfair" TargetMode="External"/><Relationship Id="rId5" Type="http://schemas.openxmlformats.org/officeDocument/2006/relationships/hyperlink" Target="https://dictionary.cambridge.org/dictionary/english/advantage" TargetMode="External"/><Relationship Id="rId4" Type="http://schemas.openxmlformats.org/officeDocument/2006/relationships/hyperlink" Target="https://dictionary.cambridge.org/dictionary/english/you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024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r>
              <a:rPr lang="en-US" baseline="0" dirty="0" smtClean="0"/>
              <a:t> : one of a series of increases: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</a:t>
            </a:r>
            <a:r>
              <a:rPr lang="en-US" baseline="0" dirty="0" smtClean="0"/>
              <a:t> : to cover or surround something with paper, cloth, or other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Columns</a:t>
            </a:r>
            <a:r>
              <a:rPr lang="en-US" baseline="0" smtClean="0"/>
              <a:t> : collection of column headers</a:t>
            </a:r>
          </a:p>
          <a:p>
            <a:r>
              <a:rPr lang="en-US" baseline="0" smtClean="0"/>
              <a:t>View : view 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</a:t>
            </a:r>
            <a:r>
              <a:rPr lang="en-US" baseline="0" dirty="0" smtClean="0"/>
              <a:t>chical : arranged according to people's or things' level of importance, or relating to such 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Manipulating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ol"/>
              </a:rPr>
              <a:t>control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something or someone 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your"/>
              </a:rPr>
              <a:t>your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dvantage"/>
              </a:rPr>
              <a:t>advantage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often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fairly"/>
              </a:rPr>
              <a:t>unfairly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shonestly"/>
              </a:rPr>
              <a:t>dishonestly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6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A17C-9327-4F54-BC24-C08A67716951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5F04-26B1-427C-934A-77C18474E9FD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C326-E487-463A-9C1F-BB171AB30288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Advanced Controls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35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C5E-89FA-4E08-B0CA-BA3AB62A6E51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6275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6C04-6F71-4B7A-9F28-535DA33EDBC1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FEF-F705-4D39-BBFD-D873AF13072F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07A7-1DF1-45F0-A3FE-C639B852C48B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5EB-EF52-4FA1-BEB2-9ABB4DC83B5A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3A7-A526-4FFF-A5BF-E69855F213D2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F08B-8D13-4A23-A352-D956A81A6970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A188-A19F-4C94-81C8-C078642CB620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7943088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906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315133-FCC9-4258-953D-3E4E71A65E75}" type="datetime1">
              <a:rPr lang="en-US" smtClean="0"/>
              <a:pPr/>
              <a:t>9/5/2020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3528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05800" y="6305550"/>
            <a:ext cx="765048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ProgressBar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64440"/>
              </p:ext>
            </p:extLst>
          </p:nvPr>
        </p:nvGraphicFramePr>
        <p:xfrm>
          <a:off x="1143000" y="1116767"/>
          <a:ext cx="3352800" cy="2645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</a:p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Maximum Minimum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Style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en-US" sz="2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alibri" pitchFamily="34" charset="0"/>
                          <a:cs typeface="Calibri" pitchFamily="34" charset="0"/>
                        </a:rPr>
                        <a:t>Increment,</a:t>
                      </a: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Calibri" pitchFamily="34" charset="0"/>
                          <a:cs typeface="Calibri" pitchFamily="34" charset="0"/>
                        </a:rPr>
                        <a:t>PerformStep</a:t>
                      </a:r>
                      <a:endParaRPr lang="en-US" sz="22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PPT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40" y="1322233"/>
            <a:ext cx="4114286" cy="1361905"/>
          </a:xfrm>
          <a:prstGeom prst="rect">
            <a:avLst/>
          </a:prstGeom>
        </p:spPr>
      </p:pic>
      <p:pic>
        <p:nvPicPr>
          <p:cNvPr id="7" name="Picture 6" descr="PPT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40" y="2815232"/>
            <a:ext cx="4219048" cy="1371429"/>
          </a:xfrm>
          <a:prstGeom prst="rect">
            <a:avLst/>
          </a:prstGeom>
        </p:spPr>
      </p:pic>
      <p:pic>
        <p:nvPicPr>
          <p:cNvPr id="8" name="Picture 7" descr="PPT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40" y="4420194"/>
            <a:ext cx="4171429" cy="1380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396374"/>
            <a:ext cx="3352800" cy="1646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TimerPicker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943088" cy="4572000"/>
          </a:xfrm>
        </p:spPr>
        <p:txBody>
          <a:bodyPr/>
          <a:lstStyle/>
          <a:p>
            <a:r>
              <a:rPr lang="en-US" dirty="0" smtClean="0"/>
              <a:t>Displays a graphical Calendar.</a:t>
            </a:r>
          </a:p>
          <a:p>
            <a:r>
              <a:rPr lang="en-US" dirty="0" smtClean="0"/>
              <a:t>Allows user to select the desired date</a:t>
            </a:r>
          </a:p>
          <a:p>
            <a:r>
              <a:rPr lang="en-US" dirty="0" smtClean="0"/>
              <a:t>Appears as a textbox along with a drop-down calendar.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382529"/>
              </p:ext>
            </p:extLst>
          </p:nvPr>
        </p:nvGraphicFramePr>
        <p:xfrm>
          <a:off x="1143000" y="3392334"/>
          <a:ext cx="7315200" cy="1606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Format,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MinDate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MaxDate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ShowCheckBox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Value,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CustomFormat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Focus, Show</a:t>
                      </a:r>
                      <a:endParaRPr lang="en-US" sz="2000" b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FormatChanged, ValueChanged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004207"/>
            <a:ext cx="197783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75" y="5437414"/>
            <a:ext cx="6257925" cy="704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MonthCalendar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1295400"/>
            <a:ext cx="7943088" cy="5105400"/>
          </a:xfrm>
        </p:spPr>
        <p:txBody>
          <a:bodyPr/>
          <a:lstStyle/>
          <a:p>
            <a:r>
              <a:rPr lang="en-US" dirty="0" smtClean="0"/>
              <a:t>Allows selection of a range of dates </a:t>
            </a:r>
          </a:p>
          <a:p>
            <a:r>
              <a:rPr lang="en-US" dirty="0" smtClean="0"/>
              <a:t>Can display </a:t>
            </a:r>
            <a:r>
              <a:rPr lang="en-US" dirty="0" smtClean="0">
                <a:solidFill>
                  <a:srgbClr val="000099"/>
                </a:solidFill>
              </a:rPr>
              <a:t>multiple months</a:t>
            </a:r>
          </a:p>
          <a:p>
            <a:r>
              <a:rPr lang="en-US" dirty="0" smtClean="0"/>
              <a:t>Cannot display time, not allow to </a:t>
            </a:r>
            <a:br>
              <a:rPr lang="en-US" dirty="0" smtClean="0"/>
            </a:br>
            <a:r>
              <a:rPr lang="en-US" dirty="0" smtClean="0"/>
              <a:t>type dates.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346169"/>
              </p:ext>
            </p:extLst>
          </p:nvPr>
        </p:nvGraphicFramePr>
        <p:xfrm>
          <a:off x="1260021" y="3048000"/>
          <a:ext cx="7315200" cy="342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881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rgbClr val="000099"/>
                          </a:solidFill>
                          <a:latin typeface="Calibri" pitchFamily="34" charset="0"/>
                          <a:cs typeface="Calibri" pitchFamily="34" charset="0"/>
                        </a:rPr>
                        <a:t>CalendarDimensions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ShowToday, ShowTodayCircle,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ShowWeekNumbers, TodayDate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TitleBackColor, TitleForeColor, TrailingForeColor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966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AddAnnuallyBoldedDate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AddMonthlyBoldedDate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AddBoldedDate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RemoveAnnuallyBoldedDate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RemoveMonthlyBoldedDate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UpdateBoldedDate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SetDate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153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DateChanged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DateSelected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125975"/>
            <a:ext cx="2362200" cy="181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an event at regular intervals. It is used to:</a:t>
            </a:r>
          </a:p>
          <a:p>
            <a:pPr lvl="1"/>
            <a:r>
              <a:rPr lang="en-US" dirty="0" smtClean="0"/>
              <a:t>Setting an interval between two events.</a:t>
            </a:r>
          </a:p>
          <a:p>
            <a:pPr lvl="1"/>
            <a:r>
              <a:rPr lang="en-US" dirty="0" smtClean="0"/>
              <a:t>Monitoring the time taken to complete a particular task.</a:t>
            </a:r>
          </a:p>
          <a:p>
            <a:pPr lvl="1"/>
            <a:r>
              <a:rPr lang="en-US" dirty="0" smtClean="0"/>
              <a:t>Firing a particular action after a given time.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Limitation of Interval:</a:t>
            </a:r>
          </a:p>
          <a:p>
            <a:pPr lvl="1"/>
            <a:r>
              <a:rPr lang="en-US" dirty="0" smtClean="0"/>
              <a:t>Less frequency, Short Interval</a:t>
            </a:r>
          </a:p>
          <a:p>
            <a:pPr lvl="1"/>
            <a:r>
              <a:rPr lang="en-US" dirty="0" err="1" smtClean="0"/>
              <a:t>Inaccurracy</a:t>
            </a:r>
            <a:r>
              <a:rPr lang="en-US" dirty="0" smtClean="0"/>
              <a:t>, Inexact Precision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533267"/>
              </p:ext>
            </p:extLst>
          </p:nvPr>
        </p:nvGraphicFramePr>
        <p:xfrm>
          <a:off x="1104900" y="2832123"/>
          <a:ext cx="4495800" cy="17271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Enable,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Interval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Start, Stop</a:t>
                      </a:r>
                      <a:endParaRPr lang="vi-VN" sz="200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153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882000"/>
            <a:ext cx="500062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14651"/>
            <a:ext cx="3218688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/>
          <a:lstStyle/>
          <a:p>
            <a:pPr eaLnBrk="1" hangingPunct="1"/>
            <a:r>
              <a:rPr lang="en-US" smtClean="0"/>
              <a:t>Objectives</a:t>
            </a:r>
            <a:endParaRPr lang="vi-VN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3000" y="1752600"/>
            <a:ext cx="43434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SelectionList</a:t>
            </a:r>
            <a:r>
              <a:rPr lang="en-US" sz="3200" dirty="0" smtClean="0"/>
              <a:t> controls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ListView</a:t>
            </a:r>
            <a:r>
              <a:rPr lang="en-US" sz="3200" dirty="0" smtClean="0"/>
              <a:t> and </a:t>
            </a:r>
            <a:r>
              <a:rPr lang="en-US" sz="3200" dirty="0" err="1" smtClean="0"/>
              <a:t>TreeView</a:t>
            </a:r>
            <a:r>
              <a:rPr lang="en-US" sz="3200" dirty="0" smtClean="0"/>
              <a:t> control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RichTextBox</a:t>
            </a:r>
            <a:r>
              <a:rPr lang="en-US" sz="3200" dirty="0" smtClean="0"/>
              <a:t> control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ProgressBar</a:t>
            </a:r>
            <a:r>
              <a:rPr lang="en-US" sz="3200" dirty="0" smtClean="0"/>
              <a:t> control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Date controls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Timer component</a:t>
            </a:r>
            <a:endParaRPr lang="en-US" sz="3200" dirty="0"/>
          </a:p>
        </p:txBody>
      </p:sp>
      <p:pic>
        <p:nvPicPr>
          <p:cNvPr id="6" name="Content Placeholder 4" descr="PP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14400"/>
            <a:ext cx="2709059" cy="2438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657599"/>
            <a:ext cx="2438400" cy="206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List Controls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selecting a value from a specific range of values:</a:t>
            </a:r>
          </a:p>
          <a:p>
            <a:pPr lvl="1"/>
            <a:r>
              <a:rPr lang="en-US" dirty="0" smtClean="0"/>
              <a:t>Values are selected by using up </a:t>
            </a:r>
            <a:r>
              <a:rPr lang="en-US" dirty="0" smtClean="0"/>
              <a:t>and </a:t>
            </a:r>
            <a:r>
              <a:rPr lang="en-US" dirty="0" smtClean="0"/>
              <a:t>down arrows.</a:t>
            </a:r>
          </a:p>
          <a:p>
            <a:pPr lvl="1"/>
            <a:r>
              <a:rPr lang="en-US" dirty="0" smtClean="0"/>
              <a:t>Select only a single values of a time.</a:t>
            </a:r>
          </a:p>
          <a:p>
            <a:endParaRPr lang="en-US" dirty="0" smtClean="0"/>
          </a:p>
          <a:p>
            <a:r>
              <a:rPr lang="en-US" dirty="0" smtClean="0"/>
              <a:t>Two types :</a:t>
            </a:r>
          </a:p>
          <a:p>
            <a:pPr lvl="1"/>
            <a:r>
              <a:rPr lang="en-US" dirty="0" err="1" smtClean="0"/>
              <a:t>NumericUpDown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DomainUpDown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1143000"/>
          </a:xfrm>
        </p:spPr>
        <p:txBody>
          <a:bodyPr/>
          <a:lstStyle/>
          <a:p>
            <a:r>
              <a:rPr lang="en-US" dirty="0" err="1" smtClean="0"/>
              <a:t>NumericUpDown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5642"/>
              </p:ext>
            </p:extLst>
          </p:nvPr>
        </p:nvGraphicFramePr>
        <p:xfrm>
          <a:off x="1387935" y="1600200"/>
          <a:ext cx="73152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Increment,Maximum,Minimum,Value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DecimalPlaces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ThousandsSeperator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DownButton</a:t>
                      </a:r>
                    </a:p>
                    <a:p>
                      <a:r>
                        <a:rPr lang="en-US" sz="22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UpButton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ValueChanged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14800"/>
            <a:ext cx="5410200" cy="1271934"/>
          </a:xfrm>
          <a:prstGeom prst="rect">
            <a:avLst/>
          </a:prstGeom>
          <a:ln>
            <a:solidFill>
              <a:srgbClr val="B2B2B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1865" y="5502682"/>
            <a:ext cx="2302335" cy="835525"/>
          </a:xfrm>
          <a:prstGeom prst="rect">
            <a:avLst/>
          </a:prstGeom>
          <a:noFill/>
          <a:ln w="3175">
            <a:solidFill>
              <a:srgbClr val="B2B2B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/>
          <a:lstStyle/>
          <a:p>
            <a:r>
              <a:rPr lang="en-US" smtClean="0"/>
              <a:t>DomainUpDown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295400" y="1676400"/>
          <a:ext cx="7315200" cy="1905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Items, Wrap,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ReadOnly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SelectedIndex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DownButton, UpButton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SelectedItemChanged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71888"/>
            <a:ext cx="5295900" cy="1905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4275" y="5614307"/>
            <a:ext cx="3400425" cy="723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92" y="1066800"/>
            <a:ext cx="7943088" cy="5029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Used to display a collection of items in a list.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ListView</a:t>
            </a:r>
            <a:r>
              <a:rPr lang="en-US" sz="2000" dirty="0"/>
              <a:t> control is an </a:t>
            </a:r>
            <a:r>
              <a:rPr lang="en-US" sz="2000" dirty="0" err="1"/>
              <a:t>ItemsControl</a:t>
            </a:r>
            <a:r>
              <a:rPr lang="en-US" sz="2000" dirty="0"/>
              <a:t> that is derived from </a:t>
            </a:r>
            <a:r>
              <a:rPr lang="en-US" sz="2000" dirty="0" err="1"/>
              <a:t>ListBox</a:t>
            </a:r>
            <a:r>
              <a:rPr lang="en-US" sz="2000" dirty="0"/>
              <a:t>.</a:t>
            </a:r>
            <a:endParaRPr lang="en-US" sz="2200" dirty="0" smtClean="0"/>
          </a:p>
          <a:p>
            <a:r>
              <a:rPr lang="en-US" sz="2200" dirty="0" smtClean="0"/>
              <a:t>Types of </a:t>
            </a:r>
            <a:r>
              <a:rPr lang="en-US" sz="2200" dirty="0" err="1" smtClean="0"/>
              <a:t>ListView</a:t>
            </a:r>
            <a:r>
              <a:rPr lang="en-US" sz="2200" dirty="0" smtClean="0"/>
              <a:t>: </a:t>
            </a:r>
            <a:r>
              <a:rPr lang="en-US" sz="2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Tile, List, Details, </a:t>
            </a:r>
            <a:r>
              <a:rPr lang="en-US" sz="2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SmallIcon</a:t>
            </a:r>
            <a:r>
              <a:rPr lang="en-US" sz="2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LargeIcon</a:t>
            </a:r>
            <a:r>
              <a:rPr lang="en-US" sz="2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65873"/>
              </p:ext>
            </p:extLst>
          </p:nvPr>
        </p:nvGraphicFramePr>
        <p:xfrm>
          <a:off x="1406300" y="2262554"/>
          <a:ext cx="7437941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25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Columns, Items,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View,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MultiSelect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Sort, 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SelectedIndices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67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GetItemAt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 Clear,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ArrangeIcons</a:t>
                      </a:r>
                      <a:endParaRPr lang="en-US" sz="2000" b="0" dirty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ColumnClick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SelectedIndexChanged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ItemCheck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ItemSelectionChanged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4152900"/>
            <a:ext cx="7000172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419600"/>
          </a:xfrm>
        </p:spPr>
        <p:txBody>
          <a:bodyPr/>
          <a:lstStyle/>
          <a:p>
            <a:r>
              <a:rPr lang="en-US" dirty="0" smtClean="0"/>
              <a:t>Used for displaying data in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a hierarchical </a:t>
            </a:r>
            <a:r>
              <a:rPr lang="en-US" dirty="0" err="1" smtClean="0"/>
              <a:t>maner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three types of nodes : </a:t>
            </a:r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Root, Parent and Leaf</a:t>
            </a:r>
            <a:endParaRPr lang="en-US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74916"/>
              </p:ext>
            </p:extLst>
          </p:nvPr>
        </p:nvGraphicFramePr>
        <p:xfrm>
          <a:off x="1336548" y="3255155"/>
          <a:ext cx="7315200" cy="18550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Nodes, TopNode, SelectedNode, </a:t>
                      </a: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ShowPlusMinus, </a:t>
                      </a:r>
                      <a:r>
                        <a:rPr kumimoji="0" lang="en-US" sz="2000" b="0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ShowRootLines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CollapseAll, ExpandAll, GetNodeAt,  GetNodeCount</a:t>
                      </a:r>
                      <a:endParaRPr lang="en-US" sz="2000" b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NodeMouseClick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ItemDrag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AfterCollapse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AfterExpand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AfterSelect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6058" y="1038225"/>
            <a:ext cx="23222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6678" y="1981200"/>
            <a:ext cx="7943850" cy="3831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99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RichTextbox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943088" cy="4648200"/>
          </a:xfrm>
        </p:spPr>
        <p:txBody>
          <a:bodyPr/>
          <a:lstStyle/>
          <a:p>
            <a:r>
              <a:rPr lang="en-US" dirty="0" smtClean="0"/>
              <a:t>Used for displaying, editing, </a:t>
            </a:r>
            <a:br>
              <a:rPr lang="en-US" dirty="0" smtClean="0"/>
            </a:br>
            <a:r>
              <a:rPr lang="en-US" dirty="0" smtClean="0"/>
              <a:t>manipulating text data similar </a:t>
            </a:r>
            <a:br>
              <a:rPr lang="en-US" dirty="0" smtClean="0"/>
            </a:br>
            <a:r>
              <a:rPr lang="en-US" dirty="0" err="1" smtClean="0"/>
              <a:t>Wordpad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Also text and embedded image from files…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14306"/>
              </p:ext>
            </p:extLst>
          </p:nvPr>
        </p:nvGraphicFramePr>
        <p:xfrm>
          <a:off x="1304544" y="3307871"/>
          <a:ext cx="7315200" cy="1606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Font, ScrollBars, SelectedText, SelectionFont,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SelectionLength, Text, WordWrap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AppendText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Copy, Paste,  Redo, Undo</a:t>
                      </a:r>
                      <a:endParaRPr lang="en-US" sz="2000" b="0" dirty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HScroll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Vscroll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SelectionChanged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3510" y="5012055"/>
            <a:ext cx="6774180" cy="15316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0615" y="1240254"/>
            <a:ext cx="329770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1661</TotalTime>
  <Words>553</Words>
  <Application>Microsoft Office PowerPoint</Application>
  <PresentationFormat>On-screen Show (4:3)</PresentationFormat>
  <Paragraphs>151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Gill Sans MT</vt:lpstr>
      <vt:lpstr>Arial</vt:lpstr>
      <vt:lpstr>Calibri</vt:lpstr>
      <vt:lpstr>Constantia</vt:lpstr>
      <vt:lpstr>Tahoma</vt:lpstr>
      <vt:lpstr>Times New Roman</vt:lpstr>
      <vt:lpstr>Wingdings</vt:lpstr>
      <vt:lpstr>Wingdings 2</vt:lpstr>
      <vt:lpstr>Solstice</vt:lpstr>
      <vt:lpstr>PowerPoint Presentation</vt:lpstr>
      <vt:lpstr>Objectives</vt:lpstr>
      <vt:lpstr>Selection List Controls</vt:lpstr>
      <vt:lpstr>NumericUpDown</vt:lpstr>
      <vt:lpstr>DomainUpDown</vt:lpstr>
      <vt:lpstr>ListView</vt:lpstr>
      <vt:lpstr>TreeView</vt:lpstr>
      <vt:lpstr>PowerPoint Presentation</vt:lpstr>
      <vt:lpstr>RichTextbox</vt:lpstr>
      <vt:lpstr>ProgressBar</vt:lpstr>
      <vt:lpstr>Date TimerPicker</vt:lpstr>
      <vt:lpstr>MonthCalendar</vt:lpstr>
      <vt:lpstr>Timer</vt:lpstr>
    </vt:vector>
  </TitlesOfParts>
  <Company>Home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CONTROLS</dc:title>
  <dc:creator>User</dc:creator>
  <cp:lastModifiedBy>Thien Kim</cp:lastModifiedBy>
  <cp:revision>124</cp:revision>
  <dcterms:created xsi:type="dcterms:W3CDTF">2008-07-27T04:00:29Z</dcterms:created>
  <dcterms:modified xsi:type="dcterms:W3CDTF">2020-09-05T02:04:26Z</dcterms:modified>
</cp:coreProperties>
</file>