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notesMasterIdLst>
    <p:notesMasterId r:id="rId25"/>
  </p:notesMasterIdLst>
  <p:sldIdLst>
    <p:sldId id="312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4" r:id="rId10"/>
    <p:sldId id="295" r:id="rId11"/>
    <p:sldId id="296" r:id="rId12"/>
    <p:sldId id="297" r:id="rId13"/>
    <p:sldId id="298" r:id="rId14"/>
    <p:sldId id="299" r:id="rId15"/>
    <p:sldId id="301" r:id="rId16"/>
    <p:sldId id="303" r:id="rId17"/>
    <p:sldId id="313" r:id="rId18"/>
    <p:sldId id="304" r:id="rId19"/>
    <p:sldId id="310" r:id="rId20"/>
    <p:sldId id="314" r:id="rId21"/>
    <p:sldId id="311" r:id="rId22"/>
    <p:sldId id="315" r:id="rId23"/>
    <p:sldId id="300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303"/>
    <a:srgbClr val="FF8181"/>
    <a:srgbClr val="FF0066"/>
    <a:srgbClr val="F48D10"/>
    <a:srgbClr val="66FF66"/>
    <a:srgbClr val="008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23" autoAdjust="0"/>
    <p:restoredTop sz="80590" autoAdjust="0"/>
  </p:normalViewPr>
  <p:slideViewPr>
    <p:cSldViewPr>
      <p:cViewPr varScale="1">
        <p:scale>
          <a:sx n="70" d="100"/>
          <a:sy n="70" d="100"/>
        </p:scale>
        <p:origin x="1963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87D60A9-EC7A-44FA-B30C-FD97640F2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26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ictionary.cambridge.org/dictionary/english/place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ictionary.cambridge.org/dictionary/english/people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ictionary.cambridge.org/dictionary/english/like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ictionary.cambridge.org/dictionary/english/else" TargetMode="External"/><Relationship Id="rId4" Type="http://schemas.openxmlformats.org/officeDocument/2006/relationships/hyperlink" Target="https://dictionary.cambridge.org/dictionary/english/wanted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F097A46-FF50-4CD6-9C23-BB66DDAED515}" type="slidenum">
              <a:rPr lang="en-US" smtClean="0"/>
              <a:pPr>
                <a:spcBef>
                  <a:spcPct val="0"/>
                </a:spcBef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27891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Retrieving :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7D60A9-EC7A-44FA-B30C-FD97640F28B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43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Common 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the same in a lot of </a:t>
            </a:r>
            <a:r>
              <a:rPr lang="en-US" sz="1200" b="1" i="0" u="sng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3" tooltip="places"/>
              </a:rPr>
              <a:t>places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or for a lot of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4" tooltip="people"/>
              </a:rPr>
              <a:t>people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7D60A9-EC7A-44FA-B30C-FD97640F28B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99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Preferred : 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3" tooltip="liked"/>
              </a:rPr>
              <a:t>liked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or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4" tooltip="wanted"/>
              </a:rPr>
              <a:t>wanted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more than anything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5" tooltip="else"/>
              </a:rPr>
              <a:t>else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7D60A9-EC7A-44FA-B30C-FD97640F28B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83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Desired</a:t>
            </a:r>
            <a:r>
              <a:rPr lang="en-US" baseline="0" dirty="0" smtClean="0"/>
              <a:t> : that is wanted</a:t>
            </a:r>
          </a:p>
          <a:p>
            <a:r>
              <a:rPr lang="en-US" baseline="0" dirty="0" smtClean="0"/>
              <a:t>Inconsistent : If a reason, idea, opinion, etc. is inconsistent, different parts of it do not agree, or it does not agree with something else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7D60A9-EC7A-44FA-B30C-FD97640F28B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50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60B5E-D820-4894-A878-351102E928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163" y="379816"/>
            <a:ext cx="1443037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8F2BB5-7060-4590-8411-1DF9828731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25AC0E-D757-497A-898A-8F17A8CCAEE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 descr="XP_03_0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Placeholder 1"/>
          <p:cNvSpPr>
            <a:spLocks/>
          </p:cNvSpPr>
          <p:nvPr/>
        </p:nvSpPr>
        <p:spPr bwMode="auto">
          <a:xfrm>
            <a:off x="4114800" y="2501900"/>
            <a:ext cx="464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defRPr/>
            </a:pPr>
            <a:endParaRPr lang="en-US" sz="4500" b="1" smtClean="0">
              <a:solidFill>
                <a:srgbClr val="FFCC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Text Box 10"/>
          <p:cNvSpPr txBox="1">
            <a:spLocks noChangeArrowheads="1"/>
          </p:cNvSpPr>
          <p:nvPr userDrawn="1"/>
        </p:nvSpPr>
        <p:spPr bwMode="auto">
          <a:xfrm>
            <a:off x="4191000" y="2438400"/>
            <a:ext cx="441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sz="400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 userDrawn="1"/>
        </p:nvSpPr>
        <p:spPr bwMode="auto">
          <a:xfrm>
            <a:off x="251520" y="2980578"/>
            <a:ext cx="878497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DIALOG BOXES</a:t>
            </a:r>
          </a:p>
          <a:p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MDI</a:t>
            </a:r>
            <a:r>
              <a:rPr lang="en-US" sz="3600" b="1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  <a:r>
              <a:rPr lang="en-US" sz="3600" b="1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&amp; MENUS</a:t>
            </a:r>
          </a:p>
        </p:txBody>
      </p:sp>
      <p:sp>
        <p:nvSpPr>
          <p:cNvPr id="6" name="Text Box 12"/>
          <p:cNvSpPr txBox="1">
            <a:spLocks noChangeArrowheads="1"/>
          </p:cNvSpPr>
          <p:nvPr userDrawn="1"/>
        </p:nvSpPr>
        <p:spPr bwMode="auto">
          <a:xfrm>
            <a:off x="6248400" y="2286000"/>
            <a:ext cx="914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4000" b="1" dirty="0" smtClean="0">
                <a:solidFill>
                  <a:srgbClr val="FFCC00"/>
                </a:solidFill>
                <a:latin typeface="Calibri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5971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DA2F12-F267-4A2D-BAC4-06BBA20B21B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vi-VN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81" y="82212"/>
            <a:ext cx="1443037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95270E-D56A-417A-B884-2FB9E3CC95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3AB7F2-1BA8-462B-BAD8-BE9F1CDFD8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3F4C14-A787-4E90-95BB-AE5E9C9368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D8FD47-BDC1-469B-9F69-4CC48AA8ED5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D22C-B8BB-40FC-A63C-CAD5DA0FDE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E3E182-3DE5-4213-A884-BEC6266643D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9043D7-2E3F-4B0A-BB21-656847701CD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142976" y="71414"/>
            <a:ext cx="7786742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071538" y="1285860"/>
            <a:ext cx="7862150" cy="496254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4DB02CC6-452D-4143-B5E5-5112ED7C3DD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rgbClr val="FF006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rgbClr val="FF0066"/>
        </a:buClr>
        <a:buFont typeface="Wingdings" pitchFamily="2" charset="2"/>
        <a:buChar char="§"/>
        <a:defRPr kumimoji="0" sz="2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rgbClr val="00B0F0"/>
        </a:buClr>
        <a:buFont typeface="Arial" pitchFamily="34" charset="0"/>
        <a:buChar char="•"/>
        <a:defRPr kumimoji="0"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1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04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PageSetupDialog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1285860"/>
            <a:ext cx="4429156" cy="4962540"/>
          </a:xfrm>
        </p:spPr>
        <p:txBody>
          <a:bodyPr/>
          <a:lstStyle/>
          <a:p>
            <a:r>
              <a:rPr lang="en-US" dirty="0" smtClean="0"/>
              <a:t>Set Page Layout of printing:</a:t>
            </a:r>
          </a:p>
          <a:p>
            <a:pPr lvl="1"/>
            <a:r>
              <a:rPr lang="en-US" dirty="0" smtClean="0"/>
              <a:t>border, margin, header and footer 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portrait and </a:t>
            </a:r>
            <a:r>
              <a:rPr lang="en-US" dirty="0" err="1" smtClean="0"/>
              <a:t>lanscape</a:t>
            </a:r>
            <a:r>
              <a:rPr lang="en-US" dirty="0" smtClean="0"/>
              <a:t> orientation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DA2F12-F267-4A2D-BAC4-06BBA20B21B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65489" y="1215556"/>
            <a:ext cx="2962895" cy="3110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1640" y="4397160"/>
            <a:ext cx="6572296" cy="2100639"/>
          </a:xfrm>
          <a:prstGeom prst="rect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PrintDialog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3254" y="1323980"/>
            <a:ext cx="7862150" cy="4962540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Used for printing document:</a:t>
            </a:r>
          </a:p>
          <a:p>
            <a:pPr lvl="1">
              <a:spcBef>
                <a:spcPts val="0"/>
              </a:spcBef>
              <a:buFont typeface="Arial" charset="0"/>
              <a:buChar char="•"/>
            </a:pPr>
            <a:r>
              <a:rPr lang="en-US" dirty="0" smtClean="0"/>
              <a:t>Select a printer</a:t>
            </a:r>
          </a:p>
          <a:p>
            <a:pPr lvl="1">
              <a:spcBef>
                <a:spcPts val="0"/>
              </a:spcBef>
              <a:buFont typeface="Arial" charset="0"/>
              <a:buChar char="•"/>
            </a:pPr>
            <a:r>
              <a:rPr lang="en-US" dirty="0" smtClean="0"/>
              <a:t>Choose the pages to print</a:t>
            </a:r>
          </a:p>
          <a:p>
            <a:pPr lvl="1">
              <a:spcBef>
                <a:spcPts val="0"/>
              </a:spcBef>
              <a:buFont typeface="Arial" charset="0"/>
              <a:buChar char="•"/>
            </a:pPr>
            <a:r>
              <a:rPr lang="en-US" dirty="0" smtClean="0"/>
              <a:t>Number of copies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DA2F12-F267-4A2D-BAC4-06BBA20B21B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65622" y="1482002"/>
            <a:ext cx="3849782" cy="2719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1680" y="4509120"/>
            <a:ext cx="5072098" cy="153019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PrintPreviewDialog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smtClean="0"/>
              <a:t>Used to display the way a document will appear when printed.</a:t>
            </a:r>
          </a:p>
          <a:p>
            <a:pPr>
              <a:buFont typeface="Arial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DA2F12-F267-4A2D-BAC4-06BBA20B21B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24" y="2214554"/>
            <a:ext cx="6400800" cy="933450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  <a:effectLst/>
        </p:spPr>
      </p:pic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65346" y="3373697"/>
            <a:ext cx="3721166" cy="2912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Custom Dialog Box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Is a user-defined dialog box.</a:t>
            </a:r>
          </a:p>
          <a:p>
            <a:r>
              <a:rPr lang="en-US" smtClean="0"/>
              <a:t>Form presenting for a dialog  need to be setup as follows:</a:t>
            </a:r>
          </a:p>
          <a:p>
            <a:pPr lvl="1"/>
            <a:r>
              <a:rPr lang="en-US" smtClean="0"/>
              <a:t>FormBorderStyle property : FixedDialog</a:t>
            </a:r>
          </a:p>
          <a:p>
            <a:pPr lvl="1"/>
            <a:r>
              <a:rPr lang="en-US" smtClean="0"/>
              <a:t>ControlBox, MinimizeBox, MaximizeBox: false</a:t>
            </a:r>
          </a:p>
          <a:p>
            <a:pPr lvl="1"/>
            <a:r>
              <a:rPr lang="en-US" smtClean="0"/>
              <a:t>Must provide the OK and Cancel buttons</a:t>
            </a:r>
          </a:p>
          <a:p>
            <a:pPr lvl="1"/>
            <a:r>
              <a:rPr lang="en-US" smtClean="0"/>
              <a:t>AcceptButton property: OK button</a:t>
            </a:r>
          </a:p>
          <a:p>
            <a:pPr lvl="1"/>
            <a:r>
              <a:rPr lang="en-US" smtClean="0"/>
              <a:t>CancelButton property: Cancel button</a:t>
            </a:r>
          </a:p>
          <a:p>
            <a:pPr lvl="1"/>
            <a:endParaRPr lang="en-US" smtClean="0"/>
          </a:p>
          <a:p>
            <a:pPr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DA2F12-F267-4A2D-BAC4-06BBA20B21B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DialogResult Enumeration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Present a return value from invoking a dialog box.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DA2F12-F267-4A2D-BAC4-06BBA20B21B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5" name="Content Placeholder 4" descr="PPTAF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71604" y="1928802"/>
            <a:ext cx="6203964" cy="41733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MDI Application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1071546"/>
            <a:ext cx="7862150" cy="528641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An application can contain multiple forms and </a:t>
            </a:r>
            <a:r>
              <a:rPr lang="en-US" dirty="0" smtClean="0">
                <a:solidFill>
                  <a:srgbClr val="0000FF"/>
                </a:solidFill>
              </a:rPr>
              <a:t>document interface</a:t>
            </a:r>
            <a:r>
              <a:rPr lang="en-US" dirty="0" smtClean="0"/>
              <a:t> is the way to design these forms.</a:t>
            </a:r>
          </a:p>
          <a:p>
            <a:r>
              <a:rPr lang="en-US" dirty="0" smtClean="0"/>
              <a:t>There are basically two types of document interface :</a:t>
            </a:r>
          </a:p>
          <a:p>
            <a:pPr lvl="1"/>
            <a:r>
              <a:rPr lang="en-US" dirty="0" smtClean="0"/>
              <a:t> Single Document Interface (SDI)</a:t>
            </a:r>
          </a:p>
          <a:p>
            <a:pPr lvl="1"/>
            <a:r>
              <a:rPr lang="en-US" dirty="0" smtClean="0"/>
              <a:t> Multiple Document Interface (MDI)</a:t>
            </a:r>
            <a:endParaRPr lang="vi-VN" dirty="0" smtClean="0"/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dirty="0" smtClean="0"/>
              <a:t>MDI application :</a:t>
            </a:r>
          </a:p>
          <a:p>
            <a:pPr lvl="1"/>
            <a:r>
              <a:rPr lang="en-US" dirty="0" smtClean="0"/>
              <a:t>Advantages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Systematic Organization</a:t>
            </a:r>
          </a:p>
          <a:p>
            <a:pPr lvl="2"/>
            <a:r>
              <a:rPr lang="en-US" dirty="0" smtClean="0"/>
              <a:t>Increased Efficiency</a:t>
            </a:r>
          </a:p>
          <a:p>
            <a:pPr lvl="2"/>
            <a:r>
              <a:rPr lang="en-US" dirty="0" smtClean="0"/>
              <a:t> Less Memory usage</a:t>
            </a:r>
          </a:p>
          <a:p>
            <a:pPr lvl="2"/>
            <a:r>
              <a:rPr lang="en-US" dirty="0" smtClean="0"/>
              <a:t>Easy implementation</a:t>
            </a:r>
          </a:p>
          <a:p>
            <a:pPr lvl="1"/>
            <a:r>
              <a:rPr lang="en-US" dirty="0" smtClean="0"/>
              <a:t>Disadvantages:</a:t>
            </a:r>
          </a:p>
          <a:p>
            <a:pPr lvl="2"/>
            <a:r>
              <a:rPr lang="en-US" dirty="0" smtClean="0"/>
              <a:t>Must at least one child form</a:t>
            </a:r>
          </a:p>
          <a:p>
            <a:pPr lvl="2"/>
            <a:r>
              <a:rPr lang="en-US" dirty="0" smtClean="0"/>
              <a:t>In case of multiple child forms, it becomes to make </a:t>
            </a:r>
            <a:r>
              <a:rPr lang="en-US" dirty="0" smtClean="0"/>
              <a:t>the desired </a:t>
            </a:r>
            <a:r>
              <a:rPr lang="en-US" dirty="0" smtClean="0"/>
              <a:t>changes between forms</a:t>
            </a:r>
            <a:r>
              <a:rPr lang="en-US" dirty="0" smtClean="0">
                <a:sym typeface="Wingdings" pitchFamily="2" charset="2"/>
              </a:rPr>
              <a:t> increase the risk of inconsistent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DA2F12-F267-4A2D-BAC4-06BBA20B21B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8" name="Content Placeholder 4" descr="PPT28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gray">
          <a:xfrm>
            <a:off x="5214942" y="2928934"/>
            <a:ext cx="3455269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71422"/>
            <a:ext cx="7786742" cy="11430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MDI Parent  - MDI Child forms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1142984"/>
            <a:ext cx="7643866" cy="5105416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smtClean="0"/>
              <a:t>An MDI application consists of a parent form and multiple child forms:</a:t>
            </a:r>
          </a:p>
          <a:p>
            <a:pPr lvl="1">
              <a:buFont typeface="Arial" charset="0"/>
              <a:buChar char="•"/>
            </a:pPr>
            <a:r>
              <a:rPr lang="en-US" smtClean="0"/>
              <a:t>Parent form acts as the base window </a:t>
            </a:r>
          </a:p>
          <a:p>
            <a:pPr lvl="1">
              <a:buFont typeface="Arial" charset="0"/>
              <a:buChar char="•"/>
            </a:pPr>
            <a:r>
              <a:rPr lang="en-US" smtClean="0"/>
              <a:t>Child form is the sub-form opened within the parent form. When the parent is closed, all the child forms also closed.</a:t>
            </a:r>
            <a:endParaRPr lang="vi-VN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DA2F12-F267-4A2D-BAC4-06BBA20B21B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85852" y="3571876"/>
          <a:ext cx="7119966" cy="16154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640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9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b="1" smtClean="0">
                          <a:latin typeface="Calibri" pitchFamily="34" charset="0"/>
                          <a:cs typeface="Calibri" pitchFamily="34" charset="0"/>
                        </a:rPr>
                        <a:t>Properties</a:t>
                      </a:r>
                      <a:endParaRPr lang="en-US" sz="22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smtClean="0">
                          <a:latin typeface="Calibri" pitchFamily="34" charset="0"/>
                          <a:cs typeface="Calibri" pitchFamily="34" charset="0"/>
                        </a:rPr>
                        <a:t>IsMDIContainer, MdiParent,IsMdiChild,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smtClean="0">
                          <a:latin typeface="Calibri" pitchFamily="34" charset="0"/>
                          <a:cs typeface="Calibri" pitchFamily="34" charset="0"/>
                        </a:rPr>
                        <a:t>MdiChidren, ActiveMdiChild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1" smtClean="0">
                          <a:latin typeface="Calibri" pitchFamily="34" charset="0"/>
                          <a:cs typeface="Calibri" pitchFamily="34" charset="0"/>
                        </a:rPr>
                        <a:t>Methods</a:t>
                      </a:r>
                      <a:endParaRPr lang="en-US" sz="22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smtClean="0">
                          <a:latin typeface="Calibri" pitchFamily="34" charset="0"/>
                          <a:cs typeface="Calibri" pitchFamily="34" charset="0"/>
                        </a:rPr>
                        <a:t>LayoutMdi, Show,ActivateMdiChild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1" smtClean="0">
                          <a:latin typeface="Calibri" pitchFamily="34" charset="0"/>
                          <a:cs typeface="Calibri" pitchFamily="34" charset="0"/>
                        </a:rPr>
                        <a:t>Events</a:t>
                      </a:r>
                      <a:endParaRPr lang="en-US" sz="22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smtClean="0">
                          <a:latin typeface="Calibri" pitchFamily="34" charset="0"/>
                          <a:cs typeface="Calibri" pitchFamily="34" charset="0"/>
                        </a:rPr>
                        <a:t>MdiChildActive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DA2F12-F267-4A2D-BAC4-06BBA20B21B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1772816"/>
            <a:ext cx="5500726" cy="429214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33691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Menus System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types of menus :</a:t>
            </a:r>
          </a:p>
          <a:p>
            <a:pPr lvl="1"/>
            <a:r>
              <a:rPr lang="en-US" dirty="0" smtClean="0"/>
              <a:t> Main menu (appears on the menu bar of the form)</a:t>
            </a:r>
          </a:p>
          <a:p>
            <a:pPr lvl="2"/>
            <a:r>
              <a:rPr lang="en-US" sz="2200" dirty="0" err="1" smtClean="0">
                <a:solidFill>
                  <a:srgbClr val="0000FF"/>
                </a:solidFill>
              </a:rPr>
              <a:t>MenuStrip</a:t>
            </a:r>
            <a:r>
              <a:rPr lang="en-US" sz="2200" dirty="0" smtClean="0"/>
              <a:t> : support MDI, merging menus and tool tips</a:t>
            </a:r>
          </a:p>
          <a:p>
            <a:pPr lvl="2"/>
            <a:r>
              <a:rPr lang="en-US" sz="2200" dirty="0" err="1" smtClean="0"/>
              <a:t>ToolStripItemMenu</a:t>
            </a:r>
            <a:endParaRPr lang="en-US" sz="2200" dirty="0" smtClean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 Context Menu : popup menu (appear when right click mouse)</a:t>
            </a:r>
          </a:p>
          <a:p>
            <a:pPr lvl="2"/>
            <a:r>
              <a:rPr lang="en-US" sz="2200" dirty="0" err="1" smtClean="0">
                <a:solidFill>
                  <a:srgbClr val="0000FF"/>
                </a:solidFill>
              </a:rPr>
              <a:t>ContextMenuStrip</a:t>
            </a:r>
            <a:endParaRPr lang="en-US" sz="2200" dirty="0" smtClean="0">
              <a:solidFill>
                <a:srgbClr val="0000FF"/>
              </a:solidFill>
            </a:endParaRPr>
          </a:p>
          <a:p>
            <a:pPr lvl="2"/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See also : </a:t>
            </a:r>
            <a:r>
              <a:rPr lang="en-US" dirty="0" err="1" smtClean="0"/>
              <a:t>Menu,MainMenu</a:t>
            </a:r>
            <a:r>
              <a:rPr lang="en-US" dirty="0" smtClean="0"/>
              <a:t>, </a:t>
            </a:r>
            <a:r>
              <a:rPr lang="en-US" dirty="0" err="1" smtClean="0"/>
              <a:t>ContextMenu,MenuItem</a:t>
            </a:r>
            <a:r>
              <a:rPr lang="en-US" dirty="0" smtClean="0"/>
              <a:t> </a:t>
            </a:r>
            <a:endParaRPr lang="vi-V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DA2F12-F267-4A2D-BAC4-06BBA20B21B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ToolStrip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smtClean="0"/>
              <a:t>is used to create the toolbar.</a:t>
            </a:r>
          </a:p>
          <a:p>
            <a:pPr>
              <a:buFont typeface="Arial" charset="0"/>
              <a:buChar char="•"/>
            </a:pPr>
            <a:r>
              <a:rPr lang="en-US" smtClean="0"/>
              <a:t>can add buttons, lables, seperators, combo boxes, and drop down buttons.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DA2F12-F267-4A2D-BAC4-06BBA20B21B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5" name="Picture 9" descr="PPTCA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8064" y="340961"/>
            <a:ext cx="2001836" cy="1357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85852" y="2643182"/>
          <a:ext cx="7119966" cy="12801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640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9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b="1" smtClean="0">
                          <a:latin typeface="Calibri" pitchFamily="34" charset="0"/>
                          <a:cs typeface="Calibri" pitchFamily="34" charset="0"/>
                        </a:rPr>
                        <a:t>Properties</a:t>
                      </a:r>
                      <a:endParaRPr lang="en-US" sz="22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  <a:defRPr/>
                      </a:pPr>
                      <a:r>
                        <a:rPr lang="en-US" sz="2200" b="0" smtClean="0">
                          <a:latin typeface="Calibri" pitchFamily="34" charset="0"/>
                          <a:cs typeface="Calibri" pitchFamily="34" charset="0"/>
                        </a:rPr>
                        <a:t>ImageList, Items, LayoutStyle</a:t>
                      </a:r>
                      <a:endParaRPr lang="vi-VN" sz="2200" b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1" smtClean="0">
                          <a:latin typeface="Calibri" pitchFamily="34" charset="0"/>
                          <a:cs typeface="Calibri" pitchFamily="34" charset="0"/>
                        </a:rPr>
                        <a:t>Methods</a:t>
                      </a:r>
                      <a:endParaRPr lang="en-US" sz="22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  <a:defRPr/>
                      </a:pPr>
                      <a:r>
                        <a:rPr lang="en-US" sz="2200" b="0" smtClean="0">
                          <a:latin typeface="Calibri" pitchFamily="34" charset="0"/>
                          <a:cs typeface="Calibri" pitchFamily="34" charset="0"/>
                        </a:rPr>
                        <a:t>GetNextItem(..)</a:t>
                      </a:r>
                      <a:endParaRPr lang="en-US" sz="2200" b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1" smtClean="0">
                          <a:latin typeface="Calibri" pitchFamily="34" charset="0"/>
                          <a:cs typeface="Calibri" pitchFamily="34" charset="0"/>
                        </a:rPr>
                        <a:t>Events</a:t>
                      </a:r>
                      <a:endParaRPr lang="en-US" sz="22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  <a:defRPr/>
                      </a:pPr>
                      <a:r>
                        <a:rPr lang="en-US" sz="2200" b="0" smtClean="0">
                          <a:latin typeface="Calibri" pitchFamily="34" charset="0"/>
                          <a:cs typeface="Calibri" pitchFamily="34" charset="0"/>
                        </a:rPr>
                        <a:t>ItemAdded, ItemClicked, ItemRemoved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068838"/>
          </a:xfrm>
        </p:spPr>
        <p:txBody>
          <a:bodyPr/>
          <a:lstStyle/>
          <a:p>
            <a:r>
              <a:rPr lang="en-US" smtClean="0"/>
              <a:t>Objective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1538" y="1714488"/>
            <a:ext cx="5282580" cy="4181492"/>
          </a:xfrm>
        </p:spPr>
        <p:txBody>
          <a:bodyPr>
            <a:normAutofit/>
          </a:bodyPr>
          <a:lstStyle/>
          <a:p>
            <a:pPr marL="463550" indent="-436563">
              <a:buFont typeface="Arial" pitchFamily="34" charset="0"/>
              <a:buChar char="•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Dialog Boxes</a:t>
            </a:r>
          </a:p>
          <a:p>
            <a:pPr marL="463550" indent="-436563">
              <a:buFont typeface="Arial" pitchFamily="34" charset="0"/>
              <a:buChar char="•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Defined Dialog Boxes</a:t>
            </a:r>
          </a:p>
          <a:p>
            <a:pPr marL="463550" indent="-436563">
              <a:buFont typeface="Arial" pitchFamily="34" charset="0"/>
              <a:buChar char="•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User-Defined Dialog Boxes</a:t>
            </a:r>
          </a:p>
          <a:p>
            <a:pPr marL="463550" indent="-436563">
              <a:buFont typeface="Arial" pitchFamily="34" charset="0"/>
              <a:buChar char="•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Retrieving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 from Dialog Box</a:t>
            </a:r>
          </a:p>
          <a:p>
            <a:pPr marL="463550" indent="-436563">
              <a:buFont typeface="Arial" pitchFamily="34" charset="0"/>
              <a:buChar char="•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MDI Application</a:t>
            </a:r>
          </a:p>
          <a:p>
            <a:pPr marL="463550" indent="-436563">
              <a:buFont typeface="Arial" pitchFamily="34" charset="0"/>
              <a:buChar char="•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Menus</a:t>
            </a:r>
          </a:p>
          <a:p>
            <a:pPr marL="463550" indent="-436563">
              <a:buFont typeface="Arial" pitchFamily="34" charset="0"/>
              <a:buChar char="•"/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ToolStrip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63550" indent="-436563">
              <a:buFont typeface="Arial" pitchFamily="34" charset="0"/>
              <a:buChar char="•"/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StatusStrip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63550" indent="-436563">
              <a:buFont typeface="Arial" pitchFamily="34" charset="0"/>
              <a:buChar char="•"/>
            </a:pP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63550" indent="-436563">
              <a:buFont typeface="Arial" pitchFamily="34" charset="0"/>
              <a:buChar char="•"/>
            </a:pP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60B5E-D820-4894-A878-351102E9288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5" name="Picture 4" descr="PPT2B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8144" y="1724003"/>
            <a:ext cx="2357454" cy="2029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68144" y="4010019"/>
            <a:ext cx="2388275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DA2F12-F267-4A2D-BAC4-06BBA20B21B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5" name="Content Placeholder 7" descr="PPTBC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03648" y="1700808"/>
            <a:ext cx="6715172" cy="337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16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StatusStrip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1071546"/>
            <a:ext cx="7862150" cy="4962540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smtClean="0"/>
              <a:t>Is a new control introduced in .Net 2.0</a:t>
            </a:r>
          </a:p>
          <a:p>
            <a:pPr>
              <a:buFont typeface="Arial" charset="0"/>
              <a:buChar char="•"/>
            </a:pPr>
            <a:r>
              <a:rPr lang="en-US" smtClean="0"/>
              <a:t>Default, has no panel and displayed at the bottom of the form.</a:t>
            </a:r>
          </a:p>
          <a:p>
            <a:pPr>
              <a:buFont typeface="Arial" charset="0"/>
              <a:buChar char="•"/>
            </a:pPr>
            <a:r>
              <a:rPr lang="en-US" smtClean="0"/>
              <a:t>To add panels to a StatusStrip control, you use the </a:t>
            </a:r>
            <a:r>
              <a:rPr lang="en-US" b="1" smtClean="0">
                <a:solidFill>
                  <a:srgbClr val="FF0000"/>
                </a:solidFill>
              </a:rPr>
              <a:t>ToolStripItemCollection.AddRange</a:t>
            </a:r>
            <a:r>
              <a:rPr lang="en-US" smtClean="0"/>
              <a:t> method, or use the StatusStrip Items Collection Editor at design time.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DA2F12-F267-4A2D-BAC4-06BBA20B21B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5" name="Picture 8" descr="PPTC8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36096" y="178567"/>
            <a:ext cx="1643074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57290" y="4000504"/>
          <a:ext cx="7119966" cy="8534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640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9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b="1" smtClean="0">
                          <a:latin typeface="Calibri" pitchFamily="34" charset="0"/>
                          <a:cs typeface="Calibri" pitchFamily="34" charset="0"/>
                        </a:rPr>
                        <a:t>Properties</a:t>
                      </a:r>
                      <a:endParaRPr lang="en-US" sz="22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2200" b="0" smtClean="0">
                          <a:latin typeface="Calibri" pitchFamily="34" charset="0"/>
                          <a:cs typeface="Calibri" pitchFamily="34" charset="0"/>
                        </a:rPr>
                        <a:t>LayoutStyle, Stretch,</a:t>
                      </a:r>
                      <a:r>
                        <a:rPr lang="en-US" sz="2200" b="0" baseline="0" smtClean="0">
                          <a:latin typeface="Calibri" pitchFamily="34" charset="0"/>
                          <a:cs typeface="Calibri" pitchFamily="34" charset="0"/>
                        </a:rPr>
                        <a:t> Dock</a:t>
                      </a:r>
                      <a:endParaRPr lang="en-US" sz="2200" b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1" smtClean="0">
                          <a:latin typeface="Calibri" pitchFamily="34" charset="0"/>
                          <a:cs typeface="Calibri" pitchFamily="34" charset="0"/>
                        </a:rPr>
                        <a:t>Events</a:t>
                      </a:r>
                      <a:endParaRPr lang="en-US" sz="22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  <a:defRPr/>
                      </a:pPr>
                      <a:r>
                        <a:rPr lang="en-US" sz="2200" b="0" smtClean="0">
                          <a:latin typeface="Calibri" pitchFamily="34" charset="0"/>
                          <a:cs typeface="Calibri" pitchFamily="34" charset="0"/>
                        </a:rPr>
                        <a:t>ItemAdded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DA2F12-F267-4A2D-BAC4-06BBA20B21B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5" name="Content Placeholder 4" descr="PPTC4.pn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445101" y="2276872"/>
            <a:ext cx="7397147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08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52" y="71414"/>
            <a:ext cx="7643866" cy="1143000"/>
          </a:xfrm>
        </p:spPr>
        <p:txBody>
          <a:bodyPr/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7290" y="1142984"/>
            <a:ext cx="7358114" cy="5105416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Dialog boxes are used to interact with user and retrieve information.</a:t>
            </a:r>
          </a:p>
          <a:p>
            <a:pPr>
              <a:spcBef>
                <a:spcPts val="1800"/>
              </a:spcBef>
            </a:pPr>
            <a:r>
              <a:rPr lang="en-US" smtClean="0"/>
              <a:t>Types </a:t>
            </a:r>
          </a:p>
          <a:p>
            <a:pPr lvl="1"/>
            <a:r>
              <a:rPr lang="en-US" smtClean="0"/>
              <a:t>by presentation: modal,  modeless</a:t>
            </a:r>
          </a:p>
          <a:p>
            <a:pPr lvl="1"/>
            <a:r>
              <a:rPr lang="en-US" smtClean="0"/>
              <a:t>by definition : common, custom.</a:t>
            </a:r>
          </a:p>
          <a:p>
            <a:pPr>
              <a:spcBef>
                <a:spcPts val="1800"/>
              </a:spcBef>
            </a:pPr>
            <a:r>
              <a:rPr lang="en-US" smtClean="0"/>
              <a:t>Common system-defined dialogs : </a:t>
            </a:r>
          </a:p>
          <a:p>
            <a:pPr lvl="1"/>
            <a:r>
              <a:rPr lang="en-US" smtClean="0"/>
              <a:t>Color, Font, OpenFile, SaveFile</a:t>
            </a:r>
          </a:p>
          <a:p>
            <a:pPr lvl="1"/>
            <a:r>
              <a:rPr lang="en-US" smtClean="0"/>
              <a:t>PageSetup, Print, PrintPreview</a:t>
            </a:r>
          </a:p>
          <a:p>
            <a:pPr>
              <a:spcBef>
                <a:spcPts val="1800"/>
              </a:spcBef>
            </a:pPr>
            <a:r>
              <a:rPr lang="en-US" smtClean="0"/>
              <a:t>Types of  document  interface:  SDI and MDI</a:t>
            </a:r>
          </a:p>
          <a:p>
            <a:pPr>
              <a:spcBef>
                <a:spcPts val="1800"/>
              </a:spcBef>
            </a:pPr>
            <a:r>
              <a:rPr lang="en-US" smtClean="0"/>
              <a:t>Types of menu : menu bar and context menu</a:t>
            </a:r>
            <a:br>
              <a:rPr lang="en-US" smtClean="0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DA2F12-F267-4A2D-BAC4-06BBA20B21B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28" y="71414"/>
            <a:ext cx="7500990" cy="1143000"/>
          </a:xfrm>
        </p:spPr>
        <p:txBody>
          <a:bodyPr>
            <a:normAutofit/>
          </a:bodyPr>
          <a:lstStyle/>
          <a:p>
            <a:r>
              <a:rPr lang="en-US" smtClean="0"/>
              <a:t>Dialog Box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422" y="1188704"/>
            <a:ext cx="4500594" cy="4962540"/>
          </a:xfrm>
        </p:spPr>
        <p:txBody>
          <a:bodyPr>
            <a:normAutofit/>
          </a:bodyPr>
          <a:lstStyle/>
          <a:p>
            <a:r>
              <a:rPr lang="en-US" dirty="0" smtClean="0"/>
              <a:t>A Dialog box is a window  that uses for:</a:t>
            </a:r>
          </a:p>
          <a:p>
            <a:pPr lvl="1"/>
            <a:r>
              <a:rPr lang="en-US" dirty="0" smtClean="0"/>
              <a:t>displaying information and messages for the user.</a:t>
            </a:r>
          </a:p>
          <a:p>
            <a:pPr lvl="1"/>
            <a:r>
              <a:rPr lang="en-US" dirty="0" smtClean="0"/>
              <a:t>accepting user-input.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Types :</a:t>
            </a:r>
          </a:p>
          <a:p>
            <a:pPr lvl="1"/>
            <a:r>
              <a:rPr lang="en-US" dirty="0" smtClean="0"/>
              <a:t>by Presentation:</a:t>
            </a:r>
          </a:p>
          <a:p>
            <a:pPr lvl="2"/>
            <a:r>
              <a:rPr lang="en-US" dirty="0" smtClean="0"/>
              <a:t>Modal</a:t>
            </a:r>
          </a:p>
          <a:p>
            <a:pPr lvl="2"/>
            <a:r>
              <a:rPr lang="en-US" dirty="0" smtClean="0"/>
              <a:t>Modeless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by Definition:</a:t>
            </a:r>
          </a:p>
          <a:p>
            <a:pPr lvl="2"/>
            <a:r>
              <a:rPr lang="en-US" dirty="0" smtClean="0"/>
              <a:t>Common Dialog Boxes</a:t>
            </a:r>
          </a:p>
          <a:p>
            <a:pPr lvl="2"/>
            <a:r>
              <a:rPr lang="en-US" dirty="0" smtClean="0"/>
              <a:t>Custom Dialog Boxes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DA2F12-F267-4A2D-BAC4-06BBA20B21B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1032" y="4152865"/>
            <a:ext cx="3500430" cy="1429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07088" y="1428736"/>
            <a:ext cx="3577839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Elbow Connector 11"/>
          <p:cNvCxnSpPr>
            <a:endCxn id="43013" idx="1"/>
          </p:cNvCxnSpPr>
          <p:nvPr/>
        </p:nvCxnSpPr>
        <p:spPr>
          <a:xfrm flipV="1">
            <a:off x="2872728" y="2714620"/>
            <a:ext cx="2434360" cy="1571636"/>
          </a:xfrm>
          <a:prstGeom prst="bentConnector3">
            <a:avLst>
              <a:gd name="adj1" fmla="val 7629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43012" idx="1"/>
          </p:cNvCxnSpPr>
          <p:nvPr/>
        </p:nvCxnSpPr>
        <p:spPr>
          <a:xfrm>
            <a:off x="3030844" y="4572008"/>
            <a:ext cx="2330188" cy="29573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662" y="-24"/>
            <a:ext cx="778674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Dialog Box</a:t>
            </a:r>
            <a:br>
              <a:rPr lang="en-US" dirty="0" smtClean="0"/>
            </a:br>
            <a:r>
              <a:rPr lang="en-US" dirty="0" smtClean="0"/>
              <a:t>Structure &amp;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2847" y="1197381"/>
            <a:ext cx="7572428" cy="5391168"/>
          </a:xfrm>
        </p:spPr>
        <p:txBody>
          <a:bodyPr>
            <a:normAutofit lnSpcReduction="10000"/>
          </a:bodyPr>
          <a:lstStyle/>
          <a:p>
            <a:pPr>
              <a:spcBef>
                <a:spcPts val="1800"/>
              </a:spcBef>
            </a:pPr>
            <a:r>
              <a:rPr lang="en-US" dirty="0" smtClean="0"/>
              <a:t>Structure: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dirty="0" smtClean="0">
                <a:solidFill>
                  <a:srgbClr val="0000FF"/>
                </a:solidFill>
              </a:rPr>
              <a:t>Title bar</a:t>
            </a:r>
            <a:r>
              <a:rPr lang="en-US" dirty="0" smtClean="0"/>
              <a:t> displaying caption </a:t>
            </a:r>
            <a:br>
              <a:rPr lang="en-US" dirty="0" smtClean="0"/>
            </a:br>
            <a:r>
              <a:rPr lang="en-US" dirty="0" smtClean="0"/>
              <a:t>and the close icon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dirty="0" smtClean="0">
                <a:solidFill>
                  <a:srgbClr val="0000FF"/>
                </a:solidFill>
              </a:rPr>
              <a:t>Instruction text </a:t>
            </a:r>
            <a:r>
              <a:rPr lang="en-US" dirty="0" smtClean="0"/>
              <a:t>informing </a:t>
            </a:r>
            <a:br>
              <a:rPr lang="en-US" dirty="0" smtClean="0"/>
            </a:br>
            <a:r>
              <a:rPr lang="en-US" dirty="0" smtClean="0"/>
              <a:t>what the user do (optional)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dirty="0" smtClean="0">
                <a:solidFill>
                  <a:srgbClr val="0000FF"/>
                </a:solidFill>
              </a:rPr>
              <a:t>Content</a:t>
            </a:r>
            <a:r>
              <a:rPr lang="en-US" dirty="0" smtClean="0"/>
              <a:t> with controls to </a:t>
            </a:r>
            <a:br>
              <a:rPr lang="en-US" dirty="0" smtClean="0"/>
            </a:br>
            <a:r>
              <a:rPr lang="en-US" dirty="0" smtClean="0"/>
              <a:t>select or display information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dirty="0" smtClean="0">
                <a:solidFill>
                  <a:srgbClr val="0000FF"/>
                </a:solidFill>
              </a:rPr>
              <a:t>Action area </a:t>
            </a:r>
            <a:r>
              <a:rPr lang="en-US" dirty="0" smtClean="0"/>
              <a:t>having buttons and link labels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dirty="0" smtClean="0">
                <a:solidFill>
                  <a:srgbClr val="0000FF"/>
                </a:solidFill>
              </a:rPr>
              <a:t>Footnote area </a:t>
            </a:r>
            <a:r>
              <a:rPr lang="en-US" dirty="0" smtClean="0"/>
              <a:t>explaining </a:t>
            </a:r>
            <a:r>
              <a:rPr lang="en-US" dirty="0" smtClean="0"/>
              <a:t>about the window (optional)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dirty="0" smtClean="0"/>
              <a:t>Features: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dirty="0" smtClean="0"/>
              <a:t>Is not </a:t>
            </a:r>
            <a:r>
              <a:rPr lang="en-US" dirty="0" smtClean="0"/>
              <a:t>resizable</a:t>
            </a:r>
            <a:endParaRPr lang="en-US" dirty="0" smtClean="0"/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dirty="0" smtClean="0"/>
              <a:t>Is usually Modal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dirty="0" smtClean="0"/>
              <a:t>Contains </a:t>
            </a:r>
            <a:r>
              <a:rPr lang="en-US" b="1" dirty="0" smtClean="0">
                <a:solidFill>
                  <a:srgbClr val="0000FF"/>
                </a:solidFill>
              </a:rPr>
              <a:t>OK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0000FF"/>
                </a:solidFill>
              </a:rPr>
              <a:t>Cancel</a:t>
            </a:r>
            <a:r>
              <a:rPr lang="en-US" dirty="0" smtClean="0"/>
              <a:t> buttons</a:t>
            </a:r>
          </a:p>
          <a:p>
            <a:pPr>
              <a:spcBef>
                <a:spcPts val="18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DA2F12-F267-4A2D-BAC4-06BBA20B21B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6" name="Picture 9" descr="PPT40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0658" y="1412776"/>
            <a:ext cx="3484746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Common Dialog Boxes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00" y="1142984"/>
            <a:ext cx="7862150" cy="4962540"/>
          </a:xfrm>
        </p:spPr>
        <p:txBody>
          <a:bodyPr/>
          <a:lstStyle/>
          <a:p>
            <a:r>
              <a:rPr lang="en-US" smtClean="0"/>
              <a:t>Are system-defined dialog boxes such as : Color, Font, OpenFile, Save, Page, Print…</a:t>
            </a:r>
          </a:p>
          <a:p>
            <a:r>
              <a:rPr lang="en-US" smtClean="0"/>
              <a:t>Can be used across various applications.</a:t>
            </a:r>
          </a:p>
          <a:p>
            <a:r>
              <a:rPr lang="en-US" b="1" smtClean="0">
                <a:solidFill>
                  <a:srgbClr val="0000FF"/>
                </a:solidFill>
              </a:rPr>
              <a:t>CommonDialog</a:t>
            </a:r>
            <a:r>
              <a:rPr lang="en-US" b="1" smtClean="0"/>
              <a:t> </a:t>
            </a:r>
            <a:r>
              <a:rPr lang="en-US" smtClean="0"/>
              <a:t>class is the base class for all common dialog boxes: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DA2F12-F267-4A2D-BAC4-06BBA20B21B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428728" y="3309938"/>
          <a:ext cx="4857784" cy="169069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6675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0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smtClean="0">
                          <a:latin typeface="Calibri" pitchFamily="34" charset="0"/>
                          <a:cs typeface="Calibri" pitchFamily="34" charset="0"/>
                        </a:rPr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smtClean="0">
                          <a:latin typeface="Calibri" pitchFamily="34" charset="0"/>
                          <a:cs typeface="Calibri" pitchFamily="34" charset="0"/>
                        </a:rPr>
                        <a:t>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3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smtClean="0">
                          <a:latin typeface="Calibri" pitchFamily="34" charset="0"/>
                          <a:cs typeface="Calibri" pitchFamily="34" charset="0"/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smtClean="0">
                          <a:latin typeface="Calibri" pitchFamily="34" charset="0"/>
                          <a:cs typeface="Calibri" pitchFamily="34" charset="0"/>
                        </a:rPr>
                        <a:t>ShowDialog,  Reset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smtClean="0">
                          <a:latin typeface="Calibri" pitchFamily="34" charset="0"/>
                          <a:cs typeface="Calibri" pitchFamily="34" charset="0"/>
                        </a:rPr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mtClean="0">
                          <a:latin typeface="Calibri" pitchFamily="34" charset="0"/>
                          <a:cs typeface="Calibri" pitchFamily="34" charset="0"/>
                        </a:rPr>
                        <a:t>HelpRequest</a:t>
                      </a:r>
                      <a:endParaRPr lang="en-US" sz="20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ColorDialog Box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00" y="1109666"/>
            <a:ext cx="7862150" cy="496254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 smtClean="0"/>
              <a:t>Allows users to select the</a:t>
            </a:r>
            <a:br>
              <a:rPr lang="en-US" dirty="0" smtClean="0"/>
            </a:br>
            <a:r>
              <a:rPr lang="en-US" dirty="0" smtClean="0"/>
              <a:t>system-defined colors from </a:t>
            </a:r>
            <a:br>
              <a:rPr lang="en-US" dirty="0" smtClean="0"/>
            </a:br>
            <a:r>
              <a:rPr lang="en-US" dirty="0" smtClean="0"/>
              <a:t>the color palette.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Also allows users to use </a:t>
            </a:r>
            <a:br>
              <a:rPr lang="en-US" dirty="0" smtClean="0"/>
            </a:br>
            <a:r>
              <a:rPr lang="en-US" dirty="0" smtClean="0"/>
              <a:t>custom color by defining </a:t>
            </a:r>
            <a:br>
              <a:rPr lang="en-US" dirty="0" smtClean="0"/>
            </a:br>
            <a:r>
              <a:rPr lang="en-US" dirty="0" smtClean="0"/>
              <a:t>the RGB color values.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Properties:</a:t>
            </a:r>
          </a:p>
          <a:p>
            <a:pPr lvl="1">
              <a:spcBef>
                <a:spcPts val="600"/>
              </a:spcBef>
            </a:pPr>
            <a:r>
              <a:rPr lang="en-US" dirty="0" err="1" smtClean="0"/>
              <a:t>AllowFullOpen</a:t>
            </a:r>
            <a:r>
              <a:rPr lang="en-US" dirty="0" smtClean="0"/>
              <a:t>, </a:t>
            </a:r>
            <a:r>
              <a:rPr lang="en-US" dirty="0" err="1" smtClean="0"/>
              <a:t>AnyColor</a:t>
            </a:r>
            <a:r>
              <a:rPr lang="en-US" dirty="0" smtClean="0"/>
              <a:t>, Color, </a:t>
            </a:r>
            <a:r>
              <a:rPr lang="en-US" dirty="0" err="1" smtClean="0"/>
              <a:t>CustomColors</a:t>
            </a:r>
            <a:r>
              <a:rPr lang="en-US" dirty="0" smtClean="0"/>
              <a:t>, </a:t>
            </a:r>
            <a:r>
              <a:rPr lang="en-US" dirty="0" err="1" smtClean="0"/>
              <a:t>SolidColorOnly</a:t>
            </a:r>
            <a:r>
              <a:rPr lang="en-US" dirty="0" smtClean="0"/>
              <a:t>, </a:t>
            </a:r>
            <a:r>
              <a:rPr lang="en-US" dirty="0" err="1" smtClean="0"/>
              <a:t>ShowHelp</a:t>
            </a:r>
            <a:r>
              <a:rPr lang="en-US" dirty="0" smtClean="0"/>
              <a:t> …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DA2F12-F267-4A2D-BAC4-06BBA20B21B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1357299"/>
            <a:ext cx="3714776" cy="2522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36" y="5143512"/>
            <a:ext cx="4486275" cy="112395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FontDialog Box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00" y="1071546"/>
            <a:ext cx="4000528" cy="5176854"/>
          </a:xfrm>
        </p:spPr>
        <p:txBody>
          <a:bodyPr>
            <a:normAutofit/>
          </a:bodyPr>
          <a:lstStyle/>
          <a:p>
            <a:r>
              <a:rPr lang="en-US" smtClean="0"/>
              <a:t>Provides various fonts installed in the system, including font styles, sizes  and effects that can be selected by users.</a:t>
            </a:r>
          </a:p>
          <a:p>
            <a:pPr>
              <a:spcBef>
                <a:spcPts val="1200"/>
              </a:spcBef>
            </a:pPr>
            <a:r>
              <a:rPr lang="en-US" smtClean="0"/>
              <a:t>Properties: </a:t>
            </a:r>
          </a:p>
          <a:p>
            <a:pPr lvl="1">
              <a:spcBef>
                <a:spcPts val="0"/>
              </a:spcBef>
            </a:pPr>
            <a:r>
              <a:rPr lang="en-US" smtClean="0"/>
              <a:t>Font, MaxSize, MinSize, Color, ShowColor, FixedPitchOnly, ShowEffects, ShowApply, ShowHelp</a:t>
            </a:r>
          </a:p>
          <a:p>
            <a:pPr>
              <a:spcBef>
                <a:spcPts val="1200"/>
              </a:spcBef>
            </a:pPr>
            <a:r>
              <a:rPr lang="en-US" smtClean="0"/>
              <a:t>Event:</a:t>
            </a:r>
          </a:p>
          <a:p>
            <a:pPr lvl="1">
              <a:spcBef>
                <a:spcPts val="0"/>
              </a:spcBef>
            </a:pPr>
            <a:r>
              <a:rPr lang="en-US" smtClean="0"/>
              <a:t>Apply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DA2F12-F267-4A2D-BAC4-06BBA20B21B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60032" y="1214414"/>
            <a:ext cx="3857652" cy="2883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0021" y="4286248"/>
            <a:ext cx="4009101" cy="2219324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OpenFileDialog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056" y="1285860"/>
            <a:ext cx="7862150" cy="4962540"/>
          </a:xfrm>
        </p:spPr>
        <p:txBody>
          <a:bodyPr/>
          <a:lstStyle/>
          <a:p>
            <a:r>
              <a:rPr lang="en-US" dirty="0" smtClean="0"/>
              <a:t>Opens file that was specified </a:t>
            </a:r>
            <a:br>
              <a:rPr lang="en-US" dirty="0" smtClean="0"/>
            </a:br>
            <a:r>
              <a:rPr lang="en-US" dirty="0" smtClean="0"/>
              <a:t>by users.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Properties:</a:t>
            </a:r>
          </a:p>
          <a:p>
            <a:pPr lvl="1"/>
            <a:r>
              <a:rPr lang="en-US" sz="2400" dirty="0" err="1" smtClean="0"/>
              <a:t>Title,Filter</a:t>
            </a:r>
            <a:r>
              <a:rPr lang="en-US" sz="2400" dirty="0" smtClean="0"/>
              <a:t>, </a:t>
            </a:r>
            <a:r>
              <a:rPr lang="en-US" sz="2400" dirty="0" err="1" smtClean="0"/>
              <a:t>FileName</a:t>
            </a:r>
            <a:r>
              <a:rPr lang="en-US" sz="2400" dirty="0" smtClean="0"/>
              <a:t>,</a:t>
            </a:r>
            <a:br>
              <a:rPr lang="en-US" sz="2400" dirty="0" smtClean="0"/>
            </a:br>
            <a:r>
              <a:rPr lang="en-US" sz="2400" dirty="0" err="1" smtClean="0"/>
              <a:t>FileNames</a:t>
            </a:r>
            <a:r>
              <a:rPr lang="en-US" sz="2400" dirty="0" smtClean="0"/>
              <a:t>,  </a:t>
            </a:r>
            <a:r>
              <a:rPr lang="en-US" sz="2400" dirty="0" smtClean="0">
                <a:latin typeface="Verdana" pitchFamily="34" charset="0"/>
                <a:cs typeface="Times New Roman" pitchFamily="18" charset="0"/>
              </a:rPr>
              <a:t>...</a:t>
            </a:r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Method:</a:t>
            </a:r>
          </a:p>
          <a:p>
            <a:pPr lvl="1"/>
            <a:r>
              <a:rPr lang="en-US" dirty="0" err="1" smtClean="0"/>
              <a:t>FileOpen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DA2F12-F267-4A2D-BAC4-06BBA20B21B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5108" y="4328218"/>
            <a:ext cx="5568540" cy="2214578"/>
          </a:xfrm>
          <a:prstGeom prst="rect">
            <a:avLst/>
          </a:prstGeom>
          <a:noFill/>
          <a:ln w="9525">
            <a:solidFill>
              <a:srgbClr val="FF0303"/>
            </a:solidFill>
            <a:miter lim="800000"/>
            <a:headEnd/>
            <a:tailEnd/>
          </a:ln>
          <a:effectLst/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36347" y="1362224"/>
            <a:ext cx="3823572" cy="2671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71414"/>
            <a:ext cx="7786742" cy="1143000"/>
          </a:xfrm>
        </p:spPr>
        <p:txBody>
          <a:bodyPr/>
          <a:lstStyle/>
          <a:p>
            <a:r>
              <a:rPr lang="en-US" smtClean="0"/>
              <a:t>SaveFileDialog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Enables users to save a file </a:t>
            </a:r>
            <a:br>
              <a:rPr lang="en-US" dirty="0" smtClean="0"/>
            </a:br>
            <a:r>
              <a:rPr lang="en-US" dirty="0" smtClean="0"/>
              <a:t>in preferred location.</a:t>
            </a:r>
          </a:p>
          <a:p>
            <a:r>
              <a:rPr lang="en-US" dirty="0" smtClean="0"/>
              <a:t>Properties:</a:t>
            </a:r>
          </a:p>
          <a:p>
            <a:pPr lvl="1"/>
            <a:r>
              <a:rPr lang="en-US" dirty="0" err="1" smtClean="0"/>
              <a:t>AddExtension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err="1" smtClean="0"/>
              <a:t>CreatePrompt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err="1" smtClean="0"/>
              <a:t>OverwritePrompt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DA2F12-F267-4A2D-BAC4-06BBA20B21B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7664" y="4337983"/>
            <a:ext cx="6448425" cy="19907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93471" y="1454600"/>
            <a:ext cx="3916701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1528</TotalTime>
  <Words>883</Words>
  <Application>Microsoft Office PowerPoint</Application>
  <PresentationFormat>On-screen Show (4:3)</PresentationFormat>
  <Paragraphs>179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Gill Sans MT</vt:lpstr>
      <vt:lpstr>Arial</vt:lpstr>
      <vt:lpstr>Calibri</vt:lpstr>
      <vt:lpstr>Times New Roman</vt:lpstr>
      <vt:lpstr>Verdana</vt:lpstr>
      <vt:lpstr>Wingdings</vt:lpstr>
      <vt:lpstr>Wingdings 2</vt:lpstr>
      <vt:lpstr>Solstice</vt:lpstr>
      <vt:lpstr>PowerPoint Presentation</vt:lpstr>
      <vt:lpstr>Objective</vt:lpstr>
      <vt:lpstr>Dialog Box</vt:lpstr>
      <vt:lpstr>Dialog Box Structure &amp; Features</vt:lpstr>
      <vt:lpstr>Common Dialog Boxes</vt:lpstr>
      <vt:lpstr>ColorDialog Box </vt:lpstr>
      <vt:lpstr>FontDialog Box</vt:lpstr>
      <vt:lpstr>OpenFileDialog</vt:lpstr>
      <vt:lpstr>SaveFileDialog</vt:lpstr>
      <vt:lpstr>PageSetupDialog</vt:lpstr>
      <vt:lpstr>PrintDialog</vt:lpstr>
      <vt:lpstr>PrintPreviewDialog</vt:lpstr>
      <vt:lpstr>Custom Dialog Box</vt:lpstr>
      <vt:lpstr>DialogResult Enumeration</vt:lpstr>
      <vt:lpstr>MDI Application</vt:lpstr>
      <vt:lpstr>MDI Parent  - MDI Child forms</vt:lpstr>
      <vt:lpstr>PowerPoint Presentation</vt:lpstr>
      <vt:lpstr>Menus System</vt:lpstr>
      <vt:lpstr>ToolStrip</vt:lpstr>
      <vt:lpstr>PowerPoint Presentation</vt:lpstr>
      <vt:lpstr>StatusStrip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WinForms – Basic Controls</dc:title>
  <dc:creator>minhlg</dc:creator>
  <cp:lastModifiedBy>Thien Kim</cp:lastModifiedBy>
  <cp:revision>209</cp:revision>
  <dcterms:created xsi:type="dcterms:W3CDTF">2008-05-20T01:37:26Z</dcterms:created>
  <dcterms:modified xsi:type="dcterms:W3CDTF">2020-09-09T08:06:10Z</dcterms:modified>
</cp:coreProperties>
</file>