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20"/>
  </p:notesMasterIdLst>
  <p:sldIdLst>
    <p:sldId id="321" r:id="rId2"/>
    <p:sldId id="301" r:id="rId3"/>
    <p:sldId id="302" r:id="rId4"/>
    <p:sldId id="303" r:id="rId5"/>
    <p:sldId id="304" r:id="rId6"/>
    <p:sldId id="315" r:id="rId7"/>
    <p:sldId id="317" r:id="rId8"/>
    <p:sldId id="320" r:id="rId9"/>
    <p:sldId id="316" r:id="rId10"/>
    <p:sldId id="313" r:id="rId11"/>
    <p:sldId id="314" r:id="rId12"/>
    <p:sldId id="312" r:id="rId13"/>
    <p:sldId id="308" r:id="rId14"/>
    <p:sldId id="311" r:id="rId15"/>
    <p:sldId id="310" r:id="rId16"/>
    <p:sldId id="306" r:id="rId17"/>
    <p:sldId id="305" r:id="rId18"/>
    <p:sldId id="31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8181"/>
    <a:srgbClr val="F48D10"/>
    <a:srgbClr val="66FF66"/>
    <a:srgbClr val="FF0303"/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907" autoAdjust="0"/>
  </p:normalViewPr>
  <p:slideViewPr>
    <p:cSldViewPr>
      <p:cViewPr varScale="1">
        <p:scale>
          <a:sx n="73" d="100"/>
          <a:sy n="73" d="100"/>
        </p:scale>
        <p:origin x="17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038AB80-1C71-4E1D-A69E-FDDB94289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00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dictionary/english/helpful" TargetMode="External"/><Relationship Id="rId13" Type="http://schemas.openxmlformats.org/officeDocument/2006/relationships/hyperlink" Target="https://dictionary.cambridge.org/dictionary/english/space" TargetMode="External"/><Relationship Id="rId3" Type="http://schemas.openxmlformats.org/officeDocument/2006/relationships/hyperlink" Target="https://dictionary.cambridge.org/dictionary/english/clear" TargetMode="External"/><Relationship Id="rId7" Type="http://schemas.openxmlformats.org/officeDocument/2006/relationships/hyperlink" Target="https://dictionary.cambridge.org/dictionary/english/information" TargetMode="External"/><Relationship Id="rId12" Type="http://schemas.openxmlformats.org/officeDocument/2006/relationships/hyperlink" Target="https://dictionary.cambridge.org/dictionary/english/near" TargetMode="External"/><Relationship Id="rId2" Type="http://schemas.openxmlformats.org/officeDocument/2006/relationships/slide" Target="../slides/slide2.xml"/><Relationship Id="rId16" Type="http://schemas.openxmlformats.org/officeDocument/2006/relationships/hyperlink" Target="https://dictionary.cambridge.org/dictionary/english/amount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ictionary.cambridge.org/dictionary/english/describe" TargetMode="External"/><Relationship Id="rId11" Type="http://schemas.openxmlformats.org/officeDocument/2006/relationships/hyperlink" Target="https://dictionary.cambridge.org/dictionary/english/help" TargetMode="External"/><Relationship Id="rId5" Type="http://schemas.openxmlformats.org/officeDocument/2006/relationships/hyperlink" Target="https://dictionary.cambridge.org/dictionary/english/understand" TargetMode="External"/><Relationship Id="rId15" Type="http://schemas.openxmlformats.org/officeDocument/2006/relationships/hyperlink" Target="https://dictionary.cambridge.org/dictionary/english/quality" TargetMode="External"/><Relationship Id="rId10" Type="http://schemas.openxmlformats.org/officeDocument/2006/relationships/hyperlink" Target="https://dictionary.cambridge.org/dictionary/english/intended" TargetMode="External"/><Relationship Id="rId4" Type="http://schemas.openxmlformats.org/officeDocument/2006/relationships/hyperlink" Target="https://dictionary.cambridge.org/dictionary/english/easy" TargetMode="External"/><Relationship Id="rId9" Type="http://schemas.openxmlformats.org/officeDocument/2006/relationships/hyperlink" Target="https://dictionary.cambridge.org/dictionary/english/effect" TargetMode="External"/><Relationship Id="rId14" Type="http://schemas.openxmlformats.org/officeDocument/2006/relationships/hyperlink" Target="https://dictionary.cambridge.org/dictionary/english/tim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happen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ictionary.cambridge.org/dictionary/english/speed" TargetMode="External"/><Relationship Id="rId4" Type="http://schemas.openxmlformats.org/officeDocument/2006/relationships/hyperlink" Target="https://dictionary.cambridge.org/dictionary/english/tim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097A46-FF50-4CD6-9C23-BB66DDAED515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988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to make something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clear"/>
              </a:rPr>
              <a:t>clear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or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4" tooltip="easy"/>
              </a:rPr>
              <a:t>easy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to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5" tooltip="understand"/>
              </a:rPr>
              <a:t>understand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by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6" tooltip="describing"/>
              </a:rPr>
              <a:t>describing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or giving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7" tooltip="information"/>
              </a:rPr>
              <a:t>information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about it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Benefit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8" tooltip="helpful"/>
              </a:rPr>
              <a:t>helpful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or good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9" tooltip="effect"/>
              </a:rPr>
              <a:t>effect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or something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0" tooltip="intended"/>
              </a:rPr>
              <a:t>intended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to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1" tooltip="help"/>
              </a:rPr>
              <a:t>help</a:t>
            </a:r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Approach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to come near or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2" tooltip="nearer"/>
              </a:rPr>
              <a:t>nearer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to something or someone in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3" tooltip="space"/>
              </a:rPr>
              <a:t>space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4" tooltip="time"/>
              </a:rPr>
              <a:t>time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5" tooltip="quality"/>
              </a:rPr>
              <a:t>quality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or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6" tooltip="amount"/>
              </a:rPr>
              <a:t>amount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8AB80-1C71-4E1D-A69E-FDDB942893B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2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Disconnected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/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Connected :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: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Web : Disconnected –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Connected –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connected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close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8AB80-1C71-4E1D-A69E-FDDB942893B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0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Asynchronous</a:t>
            </a:r>
            <a:r>
              <a:rPr lang="en-US" baseline="0" dirty="0" smtClean="0"/>
              <a:t> 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not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happening"/>
              </a:rPr>
              <a:t>happening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or done at the same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4" tooltip="time"/>
              </a:rPr>
              <a:t>time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or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5" tooltip="speed"/>
              </a:rPr>
              <a:t>speed</a:t>
            </a:r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8AB80-1C71-4E1D-A69E-FDDB942893B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8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Data providers : </a:t>
            </a:r>
            <a:r>
              <a:rPr lang="en-US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endParaRPr lang="en-US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Dataset :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source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8AB80-1C71-4E1D-A69E-FDDB942893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73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Access Object : DAO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8AB80-1C71-4E1D-A69E-FDDB942893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03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8AB80-1C71-4E1D-A69E-FDDB942893B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9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8AB80-1C71-4E1D-A69E-FDDB942893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60D00B-04B0-4010-BB85-BBA511DFD0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FEB66C-900B-441E-B0DD-E39B0DC0E2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8A5E71-05F3-4285-BA77-C350C4699A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338685" y="3292475"/>
            <a:ext cx="87849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ADO.NET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FFCC00"/>
                </a:solidFill>
                <a:latin typeface="Calibri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802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vi-VN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154" y="57151"/>
            <a:ext cx="14430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1C9EC7-1721-405D-A6F8-FDA4A8767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6E33-E10E-4958-A6EF-EF2AE81767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CFBBBB-6165-4C2D-AB04-19DE04EDF6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34CEA0-38C3-4C28-8009-9C70185626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9BA075-6813-45C3-BB0F-437438DEB3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55DC3-06A6-43A1-9397-71BB5060E8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03BB28-A8B4-4CAC-953F-20D666E7EF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71414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00100" y="1214422"/>
            <a:ext cx="7933588" cy="503397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17DCF2F4-E9D5-4B09-A9EF-633C96DDAD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rgbClr val="FF006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0066"/>
        </a:buClr>
        <a:buFont typeface="Wingdings" pitchFamily="2" charset="2"/>
        <a:buChar char="§"/>
        <a:defRPr kumimoji="0"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rgbClr val="00B0F0"/>
        </a:buClr>
        <a:buFont typeface="Arial" pitchFamily="34" charset="0"/>
        <a:buChar char="•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66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928802"/>
            <a:ext cx="392908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214422"/>
            <a:ext cx="7715304" cy="5214974"/>
          </a:xfrm>
        </p:spPr>
        <p:txBody>
          <a:bodyPr>
            <a:normAutofit/>
          </a:bodyPr>
          <a:lstStyle/>
          <a:p>
            <a:r>
              <a:rPr lang="en-US" dirty="0" smtClean="0"/>
              <a:t>ADO.NET provides two components to access and manipulate data:</a:t>
            </a:r>
          </a:p>
          <a:p>
            <a:pPr lvl="1"/>
            <a:r>
              <a:rPr lang="en-US" dirty="0" smtClean="0"/>
              <a:t>.NET Framework data provider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DataSet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The objects associated with</a:t>
            </a:r>
            <a:br>
              <a:rPr lang="en-US" dirty="0" smtClean="0"/>
            </a:br>
            <a:r>
              <a:rPr lang="en-US" dirty="0" smtClean="0"/>
              <a:t>ADO.NET technology are:</a:t>
            </a:r>
          </a:p>
          <a:p>
            <a:pPr marL="1203325" lvl="1" indent="-349250"/>
            <a:r>
              <a:rPr lang="en-US" sz="2000" dirty="0" smtClean="0"/>
              <a:t>Command </a:t>
            </a:r>
          </a:p>
          <a:p>
            <a:pPr marL="1203325" lvl="1" indent="-349250"/>
            <a:r>
              <a:rPr lang="en-US" sz="2000" dirty="0" smtClean="0"/>
              <a:t>Connection</a:t>
            </a:r>
          </a:p>
          <a:p>
            <a:pPr marL="1203325" lvl="1" indent="-349250"/>
            <a:r>
              <a:rPr lang="en-US" sz="2000" dirty="0" err="1" smtClean="0"/>
              <a:t>DataAdapter</a:t>
            </a:r>
            <a:endParaRPr lang="en-US" sz="2000" dirty="0" smtClean="0"/>
          </a:p>
          <a:p>
            <a:pPr marL="1203325" lvl="1" indent="-349250"/>
            <a:r>
              <a:rPr lang="en-US" sz="2000" dirty="0" err="1" smtClean="0"/>
              <a:t>DataReader</a:t>
            </a:r>
            <a:r>
              <a:rPr lang="en-US" sz="2000" dirty="0" smtClean="0"/>
              <a:t> - Connected</a:t>
            </a:r>
          </a:p>
          <a:p>
            <a:pPr marL="1203325" lvl="1" indent="-349250"/>
            <a:r>
              <a:rPr lang="en-US" sz="2000" dirty="0" err="1" smtClean="0"/>
              <a:t>DataSet</a:t>
            </a:r>
            <a:r>
              <a:rPr lang="en-US" sz="2000" dirty="0" smtClean="0"/>
              <a:t> - Connected</a:t>
            </a:r>
          </a:p>
          <a:p>
            <a:pPr marL="1203325" lvl="1" indent="-349250"/>
            <a:r>
              <a:rPr lang="en-US" sz="2000" dirty="0" err="1" smtClean="0"/>
              <a:t>DataProvider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providing and maintaining connection to   the database</a:t>
            </a:r>
          </a:p>
          <a:p>
            <a:r>
              <a:rPr lang="en-US" dirty="0" smtClean="0"/>
              <a:t>Allows to perform different operations in the database:</a:t>
            </a:r>
          </a:p>
          <a:p>
            <a:pPr marL="1036638" lvl="1" indent="-350838"/>
            <a:r>
              <a:rPr lang="en-US" dirty="0" smtClean="0"/>
              <a:t>.NET Framework Data Provider for SQL Server</a:t>
            </a:r>
          </a:p>
          <a:p>
            <a:pPr marL="1036638" lvl="1" indent="-350838"/>
            <a:r>
              <a:rPr lang="en-US" dirty="0" smtClean="0"/>
              <a:t>.NET Framework Data Provider for OLE DB</a:t>
            </a:r>
          </a:p>
          <a:p>
            <a:pPr marL="1036638" lvl="1" indent="-350838"/>
            <a:r>
              <a:rPr lang="en-US" dirty="0" smtClean="0"/>
              <a:t>.NET Framework Data Provider for ODBC</a:t>
            </a:r>
          </a:p>
          <a:p>
            <a:pPr marL="1036638" lvl="1" indent="-350838"/>
            <a:r>
              <a:rPr lang="en-US" dirty="0" smtClean="0"/>
              <a:t>.NET Framework Data Provider for Oracle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 descr="PPT3F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4357693"/>
            <a:ext cx="3786214" cy="203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214422"/>
            <a:ext cx="4000528" cy="503397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Used to display and update data.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Used for retrieving data from multiple sources.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Can perform extensive processing on the data without having open</a:t>
            </a:r>
            <a:br>
              <a:rPr lang="en-US" dirty="0" smtClean="0"/>
            </a:br>
            <a:r>
              <a:rPr lang="en-US" dirty="0" smtClean="0"/>
              <a:t>connection to the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8230" y="1285860"/>
            <a:ext cx="392905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85860"/>
            <a:ext cx="7231001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88008" y="223814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>
                <a:solidFill>
                  <a:srgbClr val="FF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smtClean="0"/>
              <a:t>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285992"/>
            <a:ext cx="40005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071546"/>
            <a:ext cx="7643866" cy="5033978"/>
          </a:xfrm>
        </p:spPr>
        <p:txBody>
          <a:bodyPr/>
          <a:lstStyle/>
          <a:p>
            <a:r>
              <a:rPr lang="en-US" smtClean="0"/>
              <a:t>Allows to create a connection between application &amp; DB.</a:t>
            </a:r>
          </a:p>
          <a:p>
            <a:pPr>
              <a:spcBef>
                <a:spcPts val="1800"/>
              </a:spcBef>
            </a:pPr>
            <a:r>
              <a:rPr lang="en-US" smtClean="0"/>
              <a:t>In ADO.NET, a connection to SQL Server and OLE DB data source is established using the following connection class:</a:t>
            </a:r>
          </a:p>
          <a:p>
            <a:pPr marL="1036638" lvl="1" indent="-350838"/>
            <a:r>
              <a:rPr lang="en-US" smtClean="0">
                <a:solidFill>
                  <a:srgbClr val="0000FF"/>
                </a:solidFill>
              </a:rPr>
              <a:t>SqlConnection</a:t>
            </a:r>
            <a:r>
              <a:rPr lang="en-US" smtClean="0"/>
              <a:t> </a:t>
            </a:r>
          </a:p>
          <a:p>
            <a:pPr marL="1036638" lvl="1" indent="-350838"/>
            <a:r>
              <a:rPr lang="en-US" smtClean="0">
                <a:solidFill>
                  <a:srgbClr val="0000FF"/>
                </a:solidFill>
              </a:rPr>
              <a:t>OleDbConnection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071538" y="5500702"/>
            <a:ext cx="78374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string</a:t>
            </a:r>
            <a:r>
              <a:rPr lang="en-US" sz="2000"/>
              <a:t> strConnect = </a:t>
            </a:r>
            <a:r>
              <a:rPr lang="en-US" sz="2000">
                <a:solidFill>
                  <a:srgbClr val="FF0000"/>
                </a:solidFill>
              </a:rPr>
              <a:t>“server=(local);database=pubs;uid=sa;pwd=sa”;</a:t>
            </a:r>
          </a:p>
          <a:p>
            <a:r>
              <a:rPr lang="en-US" sz="2000">
                <a:solidFill>
                  <a:srgbClr val="0000FF"/>
                </a:solidFill>
              </a:rPr>
              <a:t>SqlConnection</a:t>
            </a:r>
            <a:r>
              <a:rPr lang="en-US" sz="2000"/>
              <a:t> con = new </a:t>
            </a:r>
            <a:r>
              <a:rPr lang="en-US" sz="2000">
                <a:solidFill>
                  <a:srgbClr val="0000FF"/>
                </a:solidFill>
              </a:rPr>
              <a:t>SqlConnection</a:t>
            </a:r>
            <a:r>
              <a:rPr lang="en-US" sz="2000"/>
              <a:t>(strConnect); </a:t>
            </a:r>
            <a:endParaRPr lang="vi-VN" sz="200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57356" y="3786189"/>
          <a:ext cx="5857916" cy="157163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18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669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alibri" pitchFamily="34" charset="0"/>
                          <a:cs typeface="Calibri" pitchFamily="34" charset="0"/>
                        </a:rPr>
                        <a:t>Properties</a:t>
                      </a:r>
                      <a:endParaRPr lang="en-US" sz="20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latin typeface="Calibri" pitchFamily="34" charset="0"/>
                          <a:cs typeface="Calibri" pitchFamily="34" charset="0"/>
                        </a:rPr>
                        <a:t>ConnectionString, State</a:t>
                      </a:r>
                      <a:endParaRPr kumimoji="0" lang="en-US" sz="2000" b="0" kern="120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alibri" pitchFamily="34" charset="0"/>
                          <a:cs typeface="Calibri" pitchFamily="34" charset="0"/>
                        </a:rPr>
                        <a:t>Methods</a:t>
                      </a:r>
                      <a:endParaRPr lang="en-US" sz="20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CreateCommand,</a:t>
                      </a:r>
                      <a:r>
                        <a:rPr kumimoji="0" lang="en-US" sz="2000" kern="1200" baseline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Open, Close</a:t>
                      </a:r>
                      <a:endParaRPr kumimoji="0" lang="en-US" sz="2000" kern="120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20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StateChange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071546"/>
            <a:ext cx="7933588" cy="5176854"/>
          </a:xfrm>
        </p:spPr>
        <p:txBody>
          <a:bodyPr/>
          <a:lstStyle/>
          <a:p>
            <a:r>
              <a:rPr lang="en-US" smtClean="0"/>
              <a:t>Enable to execute a command against a data source:</a:t>
            </a:r>
          </a:p>
          <a:p>
            <a:pPr lvl="1"/>
            <a:r>
              <a:rPr lang="en-US" smtClean="0"/>
              <a:t>Make a call to a stored procedure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Execute SQL statements: INSERT, DELETE, UPDATE and SELECT</a:t>
            </a:r>
          </a:p>
          <a:p>
            <a:pPr>
              <a:spcBef>
                <a:spcPts val="1200"/>
              </a:spcBef>
            </a:pPr>
            <a:r>
              <a:rPr lang="en-US" smtClean="0"/>
              <a:t>Is specific to the data provider used in a connection: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SqlComand:</a:t>
            </a:r>
          </a:p>
          <a:p>
            <a:pPr lvl="2">
              <a:spcBef>
                <a:spcPts val="0"/>
              </a:spcBef>
            </a:pPr>
            <a:r>
              <a:rPr lang="en-US" smtClean="0"/>
              <a:t>Specifies the types of operation performed with the SQL Server.</a:t>
            </a:r>
          </a:p>
          <a:p>
            <a:pPr lvl="1">
              <a:spcBef>
                <a:spcPts val="1200"/>
              </a:spcBef>
            </a:pPr>
            <a:r>
              <a:rPr lang="en-US" smtClean="0">
                <a:solidFill>
                  <a:srgbClr val="0000FF"/>
                </a:solidFill>
              </a:rPr>
              <a:t>OleDbCommand:</a:t>
            </a:r>
          </a:p>
          <a:p>
            <a:pPr lvl="2">
              <a:spcBef>
                <a:spcPts val="0"/>
              </a:spcBef>
            </a:pPr>
            <a:r>
              <a:rPr lang="en-US" smtClean="0"/>
              <a:t>Specifies statements, stored procedures performed with any data source by using OLE DB provider.</a:t>
            </a:r>
            <a:endParaRPr lang="en-US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728" y="4728224"/>
          <a:ext cx="7286676" cy="148685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18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8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5818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alibri" pitchFamily="34" charset="0"/>
                          <a:cs typeface="Calibri" pitchFamily="34" charset="0"/>
                        </a:rPr>
                        <a:t>Properties</a:t>
                      </a:r>
                      <a:endParaRPr lang="en-US" sz="20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latin typeface="Calibri" pitchFamily="34" charset="0"/>
                          <a:cs typeface="Calibri" pitchFamily="34" charset="0"/>
                        </a:rPr>
                        <a:t>CommandText, Connection, CommandType,</a:t>
                      </a:r>
                      <a:r>
                        <a:rPr lang="en-US" sz="20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kumimoji="0" lang="en-US" sz="2000" b="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CommandTimeout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alibri" pitchFamily="34" charset="0"/>
                          <a:cs typeface="Calibri" pitchFamily="34" charset="0"/>
                        </a:rPr>
                        <a:t>Methods</a:t>
                      </a:r>
                      <a:endParaRPr lang="en-US" sz="20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ExecuteNonQuery, ExecuteReader,  ExecuteScalar, ExecuteXMLReader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DataAdapter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071546"/>
            <a:ext cx="7933588" cy="5033978"/>
          </a:xfrm>
        </p:spPr>
        <p:txBody>
          <a:bodyPr/>
          <a:lstStyle/>
          <a:p>
            <a:r>
              <a:rPr lang="en-US" smtClean="0"/>
              <a:t>A bridge between a DataSet and a DataSource: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Fill() </a:t>
            </a:r>
            <a:r>
              <a:rPr lang="en-US" smtClean="0"/>
              <a:t>method: fill DataSet from DataSource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Update() </a:t>
            </a:r>
            <a:r>
              <a:rPr lang="en-US" smtClean="0"/>
              <a:t>method: INSERT,UPDATE or DELETE data from data source</a:t>
            </a:r>
          </a:p>
          <a:p>
            <a:r>
              <a:rPr lang="en-US" smtClean="0"/>
              <a:t>There are many kinds of DataAdapter:</a:t>
            </a:r>
          </a:p>
          <a:p>
            <a:pPr marL="1265238" lvl="1" indent="-350838"/>
            <a:r>
              <a:rPr lang="en-US" smtClean="0">
                <a:solidFill>
                  <a:srgbClr val="0000FF"/>
                </a:solidFill>
              </a:rPr>
              <a:t>OleDbDataAdapter</a:t>
            </a:r>
          </a:p>
          <a:p>
            <a:pPr marL="1265238" lvl="1" indent="-350838"/>
            <a:r>
              <a:rPr lang="en-US" smtClean="0">
                <a:solidFill>
                  <a:srgbClr val="0000FF"/>
                </a:solidFill>
              </a:rPr>
              <a:t>SqlDataAdapter</a:t>
            </a:r>
          </a:p>
          <a:p>
            <a:pPr marL="1265238" lvl="1" indent="-350838"/>
            <a:r>
              <a:rPr lang="en-US" smtClean="0">
                <a:solidFill>
                  <a:srgbClr val="0000FF"/>
                </a:solidFill>
              </a:rPr>
              <a:t> OdbcDataAdapter</a:t>
            </a:r>
          </a:p>
          <a:p>
            <a:pPr marL="1265238" lvl="1" indent="-350838"/>
            <a:r>
              <a:rPr lang="en-US" smtClean="0">
                <a:solidFill>
                  <a:srgbClr val="0000FF"/>
                </a:solidFill>
              </a:rPr>
              <a:t> OracleDataAdapter</a:t>
            </a:r>
          </a:p>
          <a:p>
            <a:endParaRPr lang="en-US" smtClean="0">
              <a:solidFill>
                <a:srgbClr val="C00000"/>
              </a:solidFill>
            </a:endParaRP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1" descr="PPT6B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5668" y="4859379"/>
            <a:ext cx="7326860" cy="149857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DataReader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214422"/>
            <a:ext cx="7715304" cy="5033978"/>
          </a:xfrm>
        </p:spPr>
        <p:txBody>
          <a:bodyPr/>
          <a:lstStyle/>
          <a:p>
            <a:r>
              <a:rPr lang="en-US" dirty="0" smtClean="0"/>
              <a:t>Reads a stream of data from the DB.</a:t>
            </a:r>
          </a:p>
          <a:p>
            <a:r>
              <a:rPr lang="en-US" dirty="0" smtClean="0"/>
              <a:t>Provides a forward-only, read-only stream of data :</a:t>
            </a:r>
          </a:p>
          <a:p>
            <a:pPr lvl="1"/>
            <a:r>
              <a:rPr lang="en-US" dirty="0" smtClean="0"/>
              <a:t>Increases the application performance.</a:t>
            </a:r>
          </a:p>
          <a:p>
            <a:pPr lvl="1"/>
            <a:r>
              <a:rPr lang="en-US" dirty="0" smtClean="0"/>
              <a:t>However, the </a:t>
            </a:r>
            <a:r>
              <a:rPr lang="en-US" dirty="0" err="1" smtClean="0"/>
              <a:t>DataReader</a:t>
            </a:r>
            <a:r>
              <a:rPr lang="en-US" dirty="0" smtClean="0"/>
              <a:t> object requires an exclusive use of an open connection object for its whole life span.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SqlDataReader</a:t>
            </a:r>
            <a:r>
              <a:rPr lang="en-US" dirty="0" smtClean="0">
                <a:solidFill>
                  <a:srgbClr val="C00000"/>
                </a:solidFill>
              </a:rPr>
              <a:t> reader = </a:t>
            </a:r>
            <a:r>
              <a:rPr lang="en-US" dirty="0" err="1" smtClean="0">
                <a:solidFill>
                  <a:srgbClr val="C00000"/>
                </a:solidFill>
              </a:rPr>
              <a:t>commandObj</a:t>
            </a:r>
            <a:r>
              <a:rPr lang="en-US" dirty="0" smtClean="0">
                <a:solidFill>
                  <a:srgbClr val="C00000"/>
                </a:solidFill>
              </a:rPr>
              <a:t> . </a:t>
            </a:r>
            <a:r>
              <a:rPr lang="en-US" dirty="0" err="1" smtClean="0">
                <a:solidFill>
                  <a:srgbClr val="C00000"/>
                </a:solidFill>
              </a:rPr>
              <a:t>ExecuteReader</a:t>
            </a:r>
            <a:r>
              <a:rPr lang="en-US" dirty="0" smtClean="0">
                <a:solidFill>
                  <a:srgbClr val="C00000"/>
                </a:solidFill>
              </a:rPr>
              <a:t>();</a:t>
            </a:r>
            <a:endParaRPr lang="vi-VN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214422"/>
            <a:ext cx="7715304" cy="503397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mtClean="0"/>
              <a:t>ADO.NET is a data access technology – supports disconnected data architecture</a:t>
            </a:r>
          </a:p>
          <a:p>
            <a:pPr>
              <a:spcBef>
                <a:spcPts val="1800"/>
              </a:spcBef>
            </a:pPr>
            <a:r>
              <a:rPr lang="en-US" smtClean="0"/>
              <a:t>A data provider establishes and maintains connection to the database. The .NET Framework provides various data providers which are used for SQL Server, OLE DB, ODBC, Oracle data sources.</a:t>
            </a:r>
          </a:p>
          <a:p>
            <a:pPr>
              <a:spcBef>
                <a:spcPts val="1800"/>
              </a:spcBef>
            </a:pPr>
            <a:r>
              <a:rPr lang="en-US" smtClean="0"/>
              <a:t>.NET Framework  Data Providers and Dataset are used for accessing data source and then storing  the retrieved records into tables :  Connection, Command, DataAdapter, DataReader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357166"/>
            <a:ext cx="7498080" cy="1143000"/>
          </a:xfrm>
        </p:spPr>
        <p:txBody>
          <a:bodyPr>
            <a:normAutofit/>
          </a:bodyPr>
          <a:lstStyle/>
          <a:p>
            <a:r>
              <a:rPr lang="en-US" smtClean="0"/>
              <a:t>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1571612"/>
            <a:ext cx="6357982" cy="4214842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Explain the role of ADO.NET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Describe data access architecture in .NET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Differentiate between DAO, RDO, ADO and ADO.NET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List the benefits of ADO.NET 2.0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Describe the disconnected data access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Database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428736"/>
            <a:ext cx="7786742" cy="481966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mtClean="0"/>
              <a:t>Database is a collection </a:t>
            </a:r>
            <a:br>
              <a:rPr lang="en-US" smtClean="0"/>
            </a:br>
            <a:r>
              <a:rPr lang="en-US" smtClean="0"/>
              <a:t>of related records.</a:t>
            </a:r>
          </a:p>
          <a:p>
            <a:pPr>
              <a:spcBef>
                <a:spcPts val="2400"/>
              </a:spcBef>
            </a:pPr>
            <a:r>
              <a:rPr lang="en-US" smtClean="0"/>
              <a:t>The information in DB is </a:t>
            </a:r>
            <a:br>
              <a:rPr lang="en-US" smtClean="0"/>
            </a:br>
            <a:r>
              <a:rPr lang="en-US" smtClean="0"/>
              <a:t>stored in such a way that </a:t>
            </a:r>
            <a:br>
              <a:rPr lang="en-US" smtClean="0"/>
            </a:br>
            <a:r>
              <a:rPr lang="en-US" smtClean="0"/>
              <a:t>it is easier to access, manage, and update the data.</a:t>
            </a:r>
          </a:p>
          <a:p>
            <a:pPr>
              <a:spcBef>
                <a:spcPts val="2400"/>
              </a:spcBef>
            </a:pPr>
            <a:r>
              <a:rPr lang="en-US" smtClean="0"/>
              <a:t>Data from the DB can be accessed using any one of the following  architectures:</a:t>
            </a:r>
          </a:p>
          <a:p>
            <a:pPr marL="1265238" lvl="1" indent="-411163"/>
            <a:r>
              <a:rPr lang="en-US" smtClean="0"/>
              <a:t>Single-tier architecture</a:t>
            </a:r>
          </a:p>
          <a:p>
            <a:pPr marL="1265238" lvl="1" indent="-411163"/>
            <a:r>
              <a:rPr lang="en-US" smtClean="0"/>
              <a:t>Two-tier architecture</a:t>
            </a:r>
          </a:p>
          <a:p>
            <a:pPr marL="1265238" lvl="1" indent="-411163"/>
            <a:r>
              <a:rPr lang="en-US" smtClean="0"/>
              <a:t>Three-tier architecture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2" descr="PPT14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5982" y="1357298"/>
            <a:ext cx="407229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PPT1C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3495" y="1157272"/>
            <a:ext cx="38453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214422"/>
            <a:ext cx="7715304" cy="5033978"/>
          </a:xfrm>
        </p:spPr>
        <p:txBody>
          <a:bodyPr>
            <a:normAutofit/>
          </a:bodyPr>
          <a:lstStyle/>
          <a:p>
            <a:r>
              <a:rPr lang="en-US" dirty="0" smtClean="0"/>
              <a:t>Is the data access technology,</a:t>
            </a:r>
            <a:br>
              <a:rPr lang="en-US" dirty="0" smtClean="0"/>
            </a:br>
            <a:r>
              <a:rPr lang="en-US" dirty="0" smtClean="0"/>
              <a:t>which allows to access data </a:t>
            </a:r>
            <a:br>
              <a:rPr lang="en-US" dirty="0" smtClean="0"/>
            </a:br>
            <a:r>
              <a:rPr lang="en-US" dirty="0" smtClean="0"/>
              <a:t>from various data sources.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Is a part of .NET Framework: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The technology can be used for all .NET-base applications.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Supports disconnected data architecture:</a:t>
            </a:r>
          </a:p>
          <a:p>
            <a:pPr lvl="1"/>
            <a:r>
              <a:rPr lang="en-US" dirty="0" smtClean="0"/>
              <a:t>Connection to the data source is established only required.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Use XML to interact with the DB:</a:t>
            </a:r>
          </a:p>
          <a:p>
            <a:pPr lvl="1"/>
            <a:r>
              <a:rPr lang="en-US" dirty="0" smtClean="0"/>
              <a:t>All the data in the DB is converted into XML format for DB related 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638" y="-24"/>
            <a:ext cx="7498080" cy="1143000"/>
          </a:xfrm>
        </p:spPr>
        <p:txBody>
          <a:bodyPr>
            <a:normAutofit/>
          </a:bodyPr>
          <a:lstStyle/>
          <a:p>
            <a:r>
              <a:rPr lang="en-US" smtClean="0"/>
              <a:t>ADO.NET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000108"/>
            <a:ext cx="8143900" cy="52864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Asynchronous processing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Enable  time-consuming application running in the background.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</a:rPr>
              <a:t>Multiple Active Result Sets (MARS):</a:t>
            </a:r>
          </a:p>
          <a:p>
            <a:pPr lvl="1"/>
            <a:r>
              <a:rPr lang="en-US" dirty="0" smtClean="0"/>
              <a:t>Allow to execute multiple batches in a connection.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</a:rPr>
              <a:t>XML Data support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</a:rPr>
              <a:t>Bulk copy operations:</a:t>
            </a:r>
          </a:p>
          <a:p>
            <a:pPr lvl="1"/>
            <a:r>
              <a:rPr lang="en-US" dirty="0" smtClean="0"/>
              <a:t>Allow to copy large files into tables or views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</a:rPr>
              <a:t>Batch processing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</a:rPr>
              <a:t>Tracing:</a:t>
            </a:r>
          </a:p>
          <a:p>
            <a:pPr lvl="1"/>
            <a:r>
              <a:rPr lang="en-US" dirty="0" smtClean="0"/>
              <a:t>Monitor the execution of code </a:t>
            </a:r>
            <a:r>
              <a:rPr lang="en-US" dirty="0" smtClean="0">
                <a:sym typeface="Wingdings" pitchFamily="2" charset="2"/>
              </a:rPr>
              <a:t> identify problems when executing code and fix them.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</a:rPr>
              <a:t>Connection pooling control: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Collects all the opened DB connections in a connection pool.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Get a connection from the pool for client rather than create new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PPT2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9828" y="1185625"/>
            <a:ext cx="3435576" cy="214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395418"/>
            <a:ext cx="7715304" cy="5033978"/>
          </a:xfrm>
        </p:spPr>
        <p:txBody>
          <a:bodyPr/>
          <a:lstStyle/>
          <a:p>
            <a:r>
              <a:rPr lang="en-US" dirty="0" smtClean="0"/>
              <a:t>The two important components </a:t>
            </a:r>
            <a:br>
              <a:rPr lang="en-US" dirty="0" smtClean="0"/>
            </a:br>
            <a:r>
              <a:rPr lang="en-US" dirty="0" smtClean="0"/>
              <a:t>of  ADO.NET used for processing</a:t>
            </a:r>
            <a:br>
              <a:rPr lang="en-US" dirty="0" smtClean="0"/>
            </a:br>
            <a:r>
              <a:rPr lang="en-US" dirty="0" smtClean="0"/>
              <a:t> the data in DB are: </a:t>
            </a:r>
          </a:p>
          <a:p>
            <a:pPr marL="914400" lvl="1" indent="-334963">
              <a:spcBef>
                <a:spcPts val="2400"/>
              </a:spcBef>
            </a:pPr>
            <a:r>
              <a:rPr lang="en-US" dirty="0" smtClean="0">
                <a:solidFill>
                  <a:srgbClr val="0000FF"/>
                </a:solidFill>
              </a:rPr>
              <a:t>Data providers:</a:t>
            </a:r>
          </a:p>
          <a:p>
            <a:pPr marL="1143000" lvl="2" indent="-288925"/>
            <a:r>
              <a:rPr lang="en-US" dirty="0" smtClean="0"/>
              <a:t>Provide and maintain connection to the DB</a:t>
            </a:r>
          </a:p>
          <a:p>
            <a:pPr marL="914400" lvl="1" indent="-334963">
              <a:spcBef>
                <a:spcPts val="2400"/>
              </a:spcBef>
            </a:pPr>
            <a:r>
              <a:rPr lang="en-US" dirty="0" smtClean="0">
                <a:solidFill>
                  <a:srgbClr val="0000FF"/>
                </a:solidFill>
              </a:rPr>
              <a:t>Dataset :</a:t>
            </a:r>
          </a:p>
          <a:p>
            <a:pPr marL="1144588" lvl="2" indent="-230188"/>
            <a:r>
              <a:rPr lang="en-US" dirty="0" smtClean="0"/>
              <a:t>Is the required portion in database that is extracted and maintained in the form of a table as a local copy in the client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2" descr="PPT2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8296" y="1206123"/>
            <a:ext cx="6858048" cy="5099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1414"/>
            <a:ext cx="7498080" cy="1143000"/>
          </a:xfrm>
        </p:spPr>
        <p:txBody>
          <a:bodyPr/>
          <a:lstStyle/>
          <a:p>
            <a:r>
              <a:rPr lang="en-US" smtClean="0"/>
              <a:t>Benefits of ADO.NET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4" y="1214422"/>
            <a:ext cx="7500990" cy="5033978"/>
          </a:xfrm>
        </p:spPr>
        <p:txBody>
          <a:bodyPr/>
          <a:lstStyle/>
          <a:p>
            <a:r>
              <a:rPr lang="en-US" dirty="0" smtClean="0"/>
              <a:t>Simplified Programming Model</a:t>
            </a:r>
          </a:p>
          <a:p>
            <a:r>
              <a:rPr lang="en-US" dirty="0" smtClean="0"/>
              <a:t>Interoperability:</a:t>
            </a:r>
          </a:p>
          <a:p>
            <a:pPr lvl="1"/>
            <a:r>
              <a:rPr lang="en-US" dirty="0" smtClean="0"/>
              <a:t>XML is the default format used for  transmitting datasets across network, any component can read XML format is able to process data.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Programmability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Does not require data-type conversion while transmitting data through the tier.</a:t>
            </a:r>
          </a:p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1" descr="PPT2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8144" y="2838814"/>
            <a:ext cx="1794689" cy="178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74" y="82429"/>
            <a:ext cx="7498080" cy="11430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Data  Access Models of ADO.NET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214422"/>
            <a:ext cx="8001056" cy="5033978"/>
          </a:xfrm>
        </p:spPr>
        <p:txBody>
          <a:bodyPr/>
          <a:lstStyle/>
          <a:p>
            <a:r>
              <a:rPr lang="en-US" smtClean="0">
                <a:solidFill>
                  <a:srgbClr val="0000FF"/>
                </a:solidFill>
              </a:rPr>
              <a:t>Connected data access:</a:t>
            </a:r>
          </a:p>
          <a:p>
            <a:pPr lvl="1">
              <a:spcBef>
                <a:spcPts val="600"/>
              </a:spcBef>
            </a:pPr>
            <a:r>
              <a:rPr lang="en-US" sz="2000" smtClean="0"/>
              <a:t>Connection to the DB is established </a:t>
            </a:r>
            <a:br>
              <a:rPr lang="en-US" sz="2000" smtClean="0"/>
            </a:br>
            <a:r>
              <a:rPr lang="en-US" sz="2000" smtClean="0"/>
              <a:t>when requested by an application.</a:t>
            </a:r>
          </a:p>
          <a:p>
            <a:pPr lvl="1">
              <a:spcBef>
                <a:spcPts val="600"/>
              </a:spcBef>
            </a:pPr>
            <a:r>
              <a:rPr lang="en-US" sz="2000" smtClean="0"/>
              <a:t>This connection is kept open till the </a:t>
            </a:r>
            <a:br>
              <a:rPr lang="en-US" sz="2000" smtClean="0"/>
            </a:br>
            <a:r>
              <a:rPr lang="en-US" sz="2000" smtClean="0"/>
              <a:t>application is closed.</a:t>
            </a:r>
          </a:p>
          <a:p>
            <a:pPr lvl="1"/>
            <a:endParaRPr lang="en-US" sz="2000" smtClean="0"/>
          </a:p>
          <a:p>
            <a:pPr>
              <a:spcBef>
                <a:spcPts val="1200"/>
              </a:spcBef>
            </a:pPr>
            <a:r>
              <a:rPr lang="en-US" smtClean="0">
                <a:solidFill>
                  <a:srgbClr val="0000FF"/>
                </a:solidFill>
              </a:rPr>
              <a:t>Disconnected data access:</a:t>
            </a:r>
          </a:p>
          <a:p>
            <a:pPr lvl="1"/>
            <a:r>
              <a:rPr lang="en-US" sz="2000" smtClean="0"/>
              <a:t>Connection to the DB is established when the application forwards a request. </a:t>
            </a:r>
          </a:p>
          <a:p>
            <a:pPr lvl="1"/>
            <a:r>
              <a:rPr lang="en-US" sz="2000" smtClean="0"/>
              <a:t>Once the request is processed, connection is automatically closed.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3B68-B2E7-4D20-93E4-52E717C285A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1" descr="PPT3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8079" y="1225429"/>
            <a:ext cx="317053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PPT3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5000636"/>
            <a:ext cx="4786346" cy="142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1014</TotalTime>
  <Words>1072</Words>
  <Application>Microsoft Office PowerPoint</Application>
  <PresentationFormat>On-screen Show (4:3)</PresentationFormat>
  <Paragraphs>166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Gill Sans MT</vt:lpstr>
      <vt:lpstr>Arial</vt:lpstr>
      <vt:lpstr>Calibri</vt:lpstr>
      <vt:lpstr>Wingdings</vt:lpstr>
      <vt:lpstr>Wingdings 2</vt:lpstr>
      <vt:lpstr>Solstice</vt:lpstr>
      <vt:lpstr>PowerPoint Presentation</vt:lpstr>
      <vt:lpstr>Objective</vt:lpstr>
      <vt:lpstr>What is Database ?</vt:lpstr>
      <vt:lpstr>ADO.NET</vt:lpstr>
      <vt:lpstr>ADO.NET Features</vt:lpstr>
      <vt:lpstr>Data Access Architecture</vt:lpstr>
      <vt:lpstr>Data Access Models</vt:lpstr>
      <vt:lpstr>Benefits of ADO.NET</vt:lpstr>
      <vt:lpstr>Data  Access Models of ADO.NET</vt:lpstr>
      <vt:lpstr>Data Access Components</vt:lpstr>
      <vt:lpstr>Data Provider</vt:lpstr>
      <vt:lpstr>DataSet</vt:lpstr>
      <vt:lpstr>PowerPoint Presentation</vt:lpstr>
      <vt:lpstr>Connection</vt:lpstr>
      <vt:lpstr>Command</vt:lpstr>
      <vt:lpstr>DataAdapter</vt:lpstr>
      <vt:lpstr>DataReader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WinForms – Basic Controls</dc:title>
  <dc:creator>minhlg</dc:creator>
  <cp:lastModifiedBy>Thien Kim</cp:lastModifiedBy>
  <cp:revision>104</cp:revision>
  <dcterms:created xsi:type="dcterms:W3CDTF">2008-05-20T01:37:26Z</dcterms:created>
  <dcterms:modified xsi:type="dcterms:W3CDTF">2020-09-16T03:02:19Z</dcterms:modified>
</cp:coreProperties>
</file>