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91" r:id="rId2"/>
    <p:sldId id="277" r:id="rId3"/>
    <p:sldId id="279" r:id="rId4"/>
    <p:sldId id="280" r:id="rId5"/>
    <p:sldId id="290" r:id="rId6"/>
    <p:sldId id="281" r:id="rId7"/>
    <p:sldId id="282" r:id="rId8"/>
    <p:sldId id="283" r:id="rId9"/>
    <p:sldId id="286" r:id="rId10"/>
    <p:sldId id="287" r:id="rId11"/>
    <p:sldId id="288" r:id="rId12"/>
    <p:sldId id="272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9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E6C-9734-4BD6-A361-BD494A56BDD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0CFE-749F-4C42-96B3-C664C11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891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C0CFE-749F-4C42-96B3-C664C1106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DBDD-CFED-4707-84A9-4BF31C0D1568}" type="datetime1">
              <a:rPr lang="en-US" smtClean="0"/>
              <a:t>9/16/2020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D66E-66C5-45D1-A3A7-8A648B1B50B1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275-929D-4967-A226-E2F36D8E6C68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799" y="3292475"/>
            <a:ext cx="84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983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73A-0203-40CA-9D86-B691F6D8529F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r>
              <a:rPr lang="en-US" smtClean="0"/>
              <a:t> / 13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47" y="120650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5069-6E5F-47C6-8D48-9EC1D269336B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681C-5191-43EE-8939-796A7BA70A33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14F-EC64-44DD-B288-F046FDA8EA16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9BF-4BFB-4BD9-95B6-43E1E03A2AB1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8D8-9147-4306-A0EB-F5274BA0B2B3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D0B3-9F69-41DB-9A90-46D28BBCCBA6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35E7-5FE9-4ACE-B3EE-0985491199F6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143000" y="1219200"/>
            <a:ext cx="7790688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1219200" y="63817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1F1253-425B-475C-87C1-399A88A8857A}" type="datetime1">
              <a:rPr lang="en-US" smtClean="0"/>
              <a:t>9/16/2020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886200" y="63817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001000" y="6305550"/>
            <a:ext cx="1069848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ABF6A6-7101-4166-9944-B3C6DD396156}" type="slidenum">
              <a:rPr lang="en-US" smtClean="0"/>
              <a:pPr/>
              <a:t>‹#›</a:t>
            </a:fld>
            <a:r>
              <a:rPr lang="en-US" smtClean="0"/>
              <a:t> /13</a:t>
            </a:r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PT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48" y="1249680"/>
            <a:ext cx="2473764" cy="3962400"/>
          </a:xfrm>
          <a:prstGeom prst="rect">
            <a:avLst/>
          </a:prstGeom>
        </p:spPr>
      </p:pic>
      <p:pic>
        <p:nvPicPr>
          <p:cNvPr id="5" name="Picture 4" descr="PPT2E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26230"/>
            <a:ext cx="6842126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BindingSource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5334000" cy="5029200"/>
          </a:xfrm>
        </p:spPr>
        <p:txBody>
          <a:bodyPr/>
          <a:lstStyle/>
          <a:p>
            <a:r>
              <a:rPr lang="en-US" smtClean="0"/>
              <a:t>Is used to optimize the process of data binding.</a:t>
            </a:r>
          </a:p>
          <a:p>
            <a:r>
              <a:rPr lang="vi-VN" smtClean="0"/>
              <a:t>Acts as a strongly typed data source</a:t>
            </a:r>
          </a:p>
          <a:p>
            <a:r>
              <a:rPr lang="vi-VN" smtClean="0"/>
              <a:t>Binding the controls and data indirectly</a:t>
            </a:r>
            <a:r>
              <a:rPr lang="en-US" smtClean="0"/>
              <a:t>.</a:t>
            </a:r>
            <a:endParaRPr lang="vi-VN" smtClean="0"/>
          </a:p>
          <a:p>
            <a:r>
              <a:rPr lang="vi-VN" smtClean="0"/>
              <a:t>Support data navigation , manipulation</a:t>
            </a:r>
            <a:r>
              <a:rPr lang="en-US" smtClean="0"/>
              <a:t>, </a:t>
            </a:r>
            <a:r>
              <a:rPr lang="vi-VN" smtClean="0"/>
              <a:t>sorting or filtering data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BDDB-4465-42E5-AD59-E4AF1CC917B6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10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BindingSource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Sort and Filter Property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75713"/>
              </p:ext>
            </p:extLst>
          </p:nvPr>
        </p:nvGraphicFramePr>
        <p:xfrm>
          <a:off x="1219200" y="1600200"/>
          <a:ext cx="7467600" cy="1920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4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Count, CurrencyManager, Current, DataMember, DataSource, Item, List, Position, </a:t>
                      </a:r>
                      <a:r>
                        <a:rPr lang="en-US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Sort, Filter</a:t>
                      </a:r>
                      <a:endParaRPr lang="en-US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Add,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AddNew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Clear,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Insert,MoveFirst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MoveLast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MoveNext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MovePrevious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RemoveAt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BindingComplete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CurrentChanged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dirty="0" err="1" smtClean="0">
                          <a:latin typeface="Calibri" pitchFamily="34" charset="0"/>
                          <a:cs typeface="Calibri" pitchFamily="34" charset="0"/>
                        </a:rPr>
                        <a:t>DataMemberChanged</a:t>
                      </a:r>
                      <a:r>
                        <a:rPr lang="en-US" b="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DataSourceChanged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ListChanged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 descr="PPTCA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19908"/>
            <a:ext cx="6019800" cy="302739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E910-A3F0-4268-B4C2-F3EEB70D6034}" type="datetime1">
              <a:rPr lang="en-US" smtClean="0"/>
              <a:t>9/16/2020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11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a control </a:t>
            </a:r>
            <a:endParaRPr lang="en-US"/>
          </a:p>
        </p:txBody>
      </p:sp>
      <p:pic>
        <p:nvPicPr>
          <p:cNvPr id="4" name="Content Placeholder 3" descr="PPT9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40" y="1185672"/>
            <a:ext cx="6629400" cy="539360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A6C2-E5E6-4B68-8079-A780EE20A20D}" type="datetime1">
              <a:rPr lang="en-US" smtClean="0"/>
              <a:t>9/16/2020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12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Databinding is used to link a control to the table in the DB:</a:t>
            </a:r>
          </a:p>
          <a:p>
            <a:pPr lvl="1"/>
            <a:r>
              <a:rPr lang="en-US" smtClean="0"/>
              <a:t>BindingContext, CurrencyManager classes are used to manage binding objects</a:t>
            </a:r>
          </a:p>
          <a:p>
            <a:pPr>
              <a:spcBef>
                <a:spcPts val="1800"/>
              </a:spcBef>
            </a:pPr>
            <a:r>
              <a:rPr lang="en-US" smtClean="0"/>
              <a:t>Two types of binding: simple and complex data binding.</a:t>
            </a:r>
          </a:p>
          <a:p>
            <a:pPr lvl="1"/>
            <a:r>
              <a:rPr lang="en-US" smtClean="0"/>
              <a:t>Simple : bind a control to a single value in a data source</a:t>
            </a:r>
          </a:p>
          <a:p>
            <a:pPr lvl="1"/>
            <a:r>
              <a:rPr lang="en-US" smtClean="0"/>
              <a:t>Complex: bind a control to multiple data elements in a data source.</a:t>
            </a:r>
          </a:p>
          <a:p>
            <a:pPr>
              <a:spcBef>
                <a:spcPts val="1800"/>
              </a:spcBef>
            </a:pPr>
            <a:r>
              <a:rPr lang="en-US" smtClean="0"/>
              <a:t>BindingSource component is used to optimize the data management implemeted through databinding:</a:t>
            </a:r>
          </a:p>
          <a:p>
            <a:pPr lvl="1"/>
            <a:r>
              <a:rPr lang="en-US" smtClean="0"/>
              <a:t>Sort property: allow to specify the order for sorting data.</a:t>
            </a:r>
          </a:p>
          <a:p>
            <a:pPr lvl="1"/>
            <a:r>
              <a:rPr lang="en-US" smtClean="0"/>
              <a:t>Filter property : filter records base on the filter expression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536-B1B9-4962-810B-202B87B40C1C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13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498080" cy="1143000"/>
          </a:xfrm>
        </p:spPr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524000"/>
            <a:ext cx="4648200" cy="4648200"/>
          </a:xfrm>
        </p:spPr>
        <p:txBody>
          <a:bodyPr/>
          <a:lstStyle/>
          <a:p>
            <a:r>
              <a:rPr lang="en-US" smtClean="0"/>
              <a:t>Data Binding:</a:t>
            </a:r>
          </a:p>
          <a:p>
            <a:pPr lvl="1"/>
            <a:r>
              <a:rPr lang="en-US" smtClean="0"/>
              <a:t>Data provider &amp; Data consumer</a:t>
            </a:r>
          </a:p>
          <a:p>
            <a:pPr lvl="1"/>
            <a:r>
              <a:rPr lang="en-US" smtClean="0"/>
              <a:t>BindingContext &amp; CurrencyManager classes</a:t>
            </a:r>
          </a:p>
          <a:p>
            <a:pPr lvl="1"/>
            <a:endParaRPr lang="en-US" smtClean="0"/>
          </a:p>
          <a:p>
            <a:r>
              <a:rPr lang="en-US" smtClean="0"/>
              <a:t>Types of Binding</a:t>
            </a:r>
          </a:p>
          <a:p>
            <a:r>
              <a:rPr lang="en-US" smtClean="0"/>
              <a:t>BindingSource Component</a:t>
            </a:r>
          </a:p>
          <a:p>
            <a:r>
              <a:rPr lang="en-US" smtClean="0"/>
              <a:t>Sorting &amp; Filtering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DCF6-C4A6-4AE0-8B73-7600D19ADED8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2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4953000" cy="4876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dirty="0" smtClean="0"/>
              <a:t>Is the technique used to fetch and update records through controls.</a:t>
            </a: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dirty="0" smtClean="0"/>
              <a:t>Allows to create a link between the controls of the form and the tables in database: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dirty="0" smtClean="0"/>
              <a:t>The records from tables are fetched in the </a:t>
            </a:r>
            <a:r>
              <a:rPr lang="en-US" dirty="0" err="1" smtClean="0"/>
              <a:t>DataSet</a:t>
            </a:r>
            <a:r>
              <a:rPr lang="en-US" dirty="0" smtClean="0"/>
              <a:t> or </a:t>
            </a:r>
            <a:r>
              <a:rPr lang="en-US" dirty="0" err="1" smtClean="0"/>
              <a:t>DataTable</a:t>
            </a:r>
            <a:r>
              <a:rPr lang="en-US" dirty="0" smtClean="0"/>
              <a:t>, and controls are generally bound to these components.</a:t>
            </a: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lang="en-US" dirty="0" smtClean="0"/>
              <a:t>Is useful to view, insert, update, and delete records in the table.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pic>
        <p:nvPicPr>
          <p:cNvPr id="4" name="Content Placeholder 3" descr="PPT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1371600"/>
            <a:ext cx="2898140" cy="3733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8A68-C787-4723-93C1-B0CB11136A02}" type="datetime1">
              <a:rPr lang="en-US" smtClean="0"/>
              <a:t>9/16/2020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3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DataBinding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02920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smtClean="0"/>
              <a:t>Binds data with minimum lines of code </a:t>
            </a:r>
            <a:r>
              <a:rPr lang="en-US" smtClean="0">
                <a:sym typeface="Wingdings" pitchFamily="2" charset="2"/>
              </a:rPr>
              <a:t> enhances performance.</a:t>
            </a:r>
          </a:p>
          <a:p>
            <a:pPr lvl="1"/>
            <a:r>
              <a:rPr lang="en-US" smtClean="0">
                <a:sym typeface="Wingdings" pitchFamily="2" charset="2"/>
              </a:rPr>
              <a:t>Developer has the flexibility to modify the auto-generated code on data binding to meet the requirements.</a:t>
            </a:r>
            <a:endParaRPr lang="en-US" smtClean="0"/>
          </a:p>
          <a:p>
            <a:r>
              <a:rPr lang="en-US" b="1" smtClean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smtClean="0"/>
              <a:t>Difficult to debug as the existing of the extra binding layer.</a:t>
            </a:r>
          </a:p>
          <a:p>
            <a:pPr lvl="1"/>
            <a:r>
              <a:rPr lang="en-US" smtClean="0"/>
              <a:t>Does not provide 100% flexibility to include customized functionalities.</a:t>
            </a:r>
            <a:endParaRPr lang="en-US"/>
          </a:p>
        </p:txBody>
      </p:sp>
      <p:pic>
        <p:nvPicPr>
          <p:cNvPr id="6" name="Content Placeholder 3" descr="PPT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14800"/>
            <a:ext cx="6960689" cy="223499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D169-C2DF-4B7E-9A5D-DA09F6861737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4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Provider - Data Consumer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620000" cy="5257800"/>
          </a:xfrm>
        </p:spPr>
        <p:txBody>
          <a:bodyPr/>
          <a:lstStyle/>
          <a:p>
            <a:r>
              <a:rPr lang="en-US" smtClean="0"/>
              <a:t>Data Provider: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Is an object or component, which makes the data made available to consumer.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Some of data providers : array, DataSet, DataTable, DataView</a:t>
            </a:r>
          </a:p>
          <a:p>
            <a:pPr>
              <a:spcBef>
                <a:spcPts val="1200"/>
              </a:spcBef>
            </a:pPr>
            <a:r>
              <a:rPr lang="en-US" smtClean="0"/>
              <a:t>Data Consumer: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Is an object, which uses the data made avaiable by the provider.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Is to display the data for viewing, modifying, navigating …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Some of data consumers: textbox, label, grid controls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114800"/>
            <a:ext cx="3733800" cy="244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Multidocument 5"/>
          <p:cNvSpPr/>
          <p:nvPr/>
        </p:nvSpPr>
        <p:spPr>
          <a:xfrm>
            <a:off x="6248400" y="4876800"/>
            <a:ext cx="1066800" cy="121920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Data Source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5181600"/>
            <a:ext cx="1524001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Consumer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2895604" y="5257800"/>
            <a:ext cx="990597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2895600" y="53721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7848600" y="4343400"/>
            <a:ext cx="10668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vi-VN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hape 23"/>
          <p:cNvCxnSpPr/>
          <p:nvPr/>
        </p:nvCxnSpPr>
        <p:spPr>
          <a:xfrm rot="10800000">
            <a:off x="5410200" y="5334000"/>
            <a:ext cx="838200" cy="190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6" idx="3"/>
          </p:cNvCxnSpPr>
          <p:nvPr/>
        </p:nvCxnSpPr>
        <p:spPr>
          <a:xfrm rot="10800000" flipV="1">
            <a:off x="7315200" y="4914900"/>
            <a:ext cx="5334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1"/>
          </p:cNvCxnSpPr>
          <p:nvPr/>
        </p:nvCxnSpPr>
        <p:spPr>
          <a:xfrm rot="10800000">
            <a:off x="3657600" y="4800600"/>
            <a:ext cx="228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85DD-F7AF-492C-A20D-6D142A569727}" type="datetime1">
              <a:rPr lang="en-US" smtClean="0"/>
              <a:t>9/16/2020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5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BindingContext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5029200" cy="5029200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US" smtClean="0"/>
              <a:t>Helps in binding to multiple data sources.</a:t>
            </a:r>
          </a:p>
          <a:p>
            <a:pPr>
              <a:buClr>
                <a:srgbClr val="00B050"/>
              </a:buClr>
            </a:pPr>
            <a:r>
              <a:rPr lang="en-US" smtClean="0"/>
              <a:t>Manages a collection of the  BindingManagerBase objects:</a:t>
            </a:r>
          </a:p>
          <a:p>
            <a:pPr lvl="1">
              <a:buClr>
                <a:srgbClr val="FF0000"/>
              </a:buClr>
            </a:pPr>
            <a:r>
              <a:rPr lang="en-US" smtClean="0"/>
              <a:t>Each Windows Form contains at least one BindingContext object.</a:t>
            </a:r>
          </a:p>
          <a:p>
            <a:endParaRPr lang="en-US"/>
          </a:p>
        </p:txBody>
      </p:sp>
      <p:pic>
        <p:nvPicPr>
          <p:cNvPr id="4" name="Content Placeholder 3" descr="PPT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76" y="1210056"/>
            <a:ext cx="3257245" cy="25237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4820920"/>
          <a:ext cx="6096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Item, IsReadOnly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Add, Contains, Remove, UpdateBinding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7579" y="4114800"/>
            <a:ext cx="745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txtEmpNo.DataBindings.Add("Text" , ds.Tables["Employee"] , "EmpNo")</a:t>
            </a:r>
            <a:endParaRPr lang="vi-V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EE65-6605-4738-B0D5-BCF125E17087}" type="datetime1">
              <a:rPr lang="en-US" smtClean="0"/>
              <a:t>9/16/2020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6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CurrencyManager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data sources, which are bound to a Windows Forms controls, will be linked with a currency manager.</a:t>
            </a:r>
          </a:p>
          <a:p>
            <a:r>
              <a:rPr lang="en-US" smtClean="0"/>
              <a:t>CurrencyManager is used to point to an item in data source and navigate through records.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92469"/>
            <a:ext cx="8763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mtClean="0">
                <a:solidFill>
                  <a:srgbClr val="FF0000"/>
                </a:solidFill>
              </a:rPr>
              <a:t>CurrencyManager</a:t>
            </a:r>
            <a:r>
              <a:rPr lang="vi-VN" smtClean="0">
                <a:solidFill>
                  <a:srgbClr val="000099"/>
                </a:solidFill>
              </a:rPr>
              <a:t> </a:t>
            </a:r>
            <a:r>
              <a:rPr lang="vi-VN" b="1" smtClean="0">
                <a:solidFill>
                  <a:srgbClr val="0070C0"/>
                </a:solidFill>
              </a:rPr>
              <a:t>bmOrders</a:t>
            </a:r>
            <a:r>
              <a:rPr lang="en-US" b="1" smtClean="0">
                <a:solidFill>
                  <a:srgbClr val="000099"/>
                </a:solidFill>
              </a:rPr>
              <a:t>=</a:t>
            </a:r>
            <a:r>
              <a:rPr lang="en-US" b="1" smtClean="0">
                <a:solidFill>
                  <a:srgbClr val="FF0000"/>
                </a:solidFill>
              </a:rPr>
              <a:t>(</a:t>
            </a:r>
            <a:r>
              <a:rPr lang="vi-VN" smtClean="0">
                <a:solidFill>
                  <a:srgbClr val="FF0000"/>
                </a:solidFill>
              </a:rPr>
              <a:t>CurrencyManager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r>
              <a:rPr lang="vi-VN" smtClean="0">
                <a:solidFill>
                  <a:schemeClr val="tx1"/>
                </a:solidFill>
              </a:rPr>
              <a:t>this.BindingContext[ds.Tables[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r>
              <a:rPr lang="vi-VN" smtClean="0">
                <a:solidFill>
                  <a:schemeClr val="tx1"/>
                </a:solidFill>
              </a:rPr>
              <a:t>]];</a:t>
            </a:r>
          </a:p>
          <a:p>
            <a:r>
              <a:rPr lang="vi-VN" b="1" smtClean="0">
                <a:solidFill>
                  <a:srgbClr val="0070C0"/>
                </a:solidFill>
              </a:rPr>
              <a:t>bmOrders</a:t>
            </a:r>
            <a:r>
              <a:rPr lang="vi-VN" b="1" smtClean="0">
                <a:solidFill>
                  <a:srgbClr val="000099"/>
                </a:solidFill>
              </a:rPr>
              <a:t>.</a:t>
            </a:r>
            <a:r>
              <a:rPr lang="vi-VN" smtClean="0">
                <a:solidFill>
                  <a:srgbClr val="000099"/>
                </a:solidFill>
              </a:rPr>
              <a:t>Position+=1</a:t>
            </a:r>
            <a:r>
              <a:rPr lang="vi-VN" b="1" smtClean="0">
                <a:solidFill>
                  <a:srgbClr val="000099"/>
                </a:solidFill>
              </a:rPr>
              <a:t>;</a:t>
            </a:r>
            <a:endParaRPr lang="vi-VN" b="1">
              <a:solidFill>
                <a:srgbClr val="000099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3048000"/>
          <a:ext cx="6781800" cy="1651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Binding, Count, Current,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List,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CheckEmpty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OnPositionChanged,</a:t>
                      </a:r>
                      <a:r>
                        <a:rPr lang="en-US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OnItemChanged, AddNew, Refresh, RemoveAt, ResumeBinding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ItemChanged</a:t>
                      </a:r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 PositionChanged, ListChanged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15A6-D0AF-473D-BD2C-582FDF0DE2B9}" type="datetime1">
              <a:rPr lang="en-US" smtClean="0"/>
              <a:t>9/16/2020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7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4495800" cy="1143000"/>
          </a:xfrm>
        </p:spPr>
        <p:txBody>
          <a:bodyPr/>
          <a:lstStyle/>
          <a:p>
            <a:r>
              <a:rPr lang="en-US" smtClean="0"/>
              <a:t>Types of 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67" y="1447800"/>
            <a:ext cx="7790688" cy="5210175"/>
          </a:xfrm>
        </p:spPr>
        <p:txBody>
          <a:bodyPr>
            <a:normAutofit/>
          </a:bodyPr>
          <a:lstStyle/>
          <a:p>
            <a:r>
              <a:rPr lang="vi-VN" dirty="0" smtClean="0">
                <a:solidFill>
                  <a:srgbClr val="000099"/>
                </a:solidFill>
              </a:rPr>
              <a:t>Simple</a:t>
            </a:r>
            <a:r>
              <a:rPr lang="en-US" dirty="0" smtClean="0">
                <a:solidFill>
                  <a:srgbClr val="000099"/>
                </a:solidFill>
              </a:rPr>
              <a:t> data</a:t>
            </a:r>
            <a:r>
              <a:rPr lang="vi-VN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b</a:t>
            </a:r>
            <a:r>
              <a:rPr lang="vi-VN" dirty="0" smtClean="0">
                <a:solidFill>
                  <a:srgbClr val="000099"/>
                </a:solidFill>
              </a:rPr>
              <a:t>inding : </a:t>
            </a:r>
            <a:endParaRPr lang="en-US" dirty="0" smtClean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en-US" sz="2200" dirty="0" smtClean="0"/>
              <a:t>Is  the ability to bind </a:t>
            </a:r>
            <a:r>
              <a:rPr lang="vi-VN" sz="2200" dirty="0" smtClean="0"/>
              <a:t> a control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vi-VN" sz="2200" dirty="0" smtClean="0"/>
              <a:t>to a single value</a:t>
            </a:r>
            <a:r>
              <a:rPr lang="en-US" sz="2200" dirty="0" smtClean="0"/>
              <a:t> in a data source.</a:t>
            </a:r>
          </a:p>
          <a:p>
            <a:pPr lvl="1">
              <a:spcBef>
                <a:spcPts val="0"/>
              </a:spcBef>
              <a:buSzPct val="90000"/>
            </a:pPr>
            <a:r>
              <a:rPr lang="en-US" sz="2200" dirty="0" smtClean="0"/>
              <a:t>Controls support simple binding</a:t>
            </a:r>
            <a:r>
              <a:rPr lang="vi-VN" sz="2200" dirty="0" smtClean="0"/>
              <a:t>: TextBox</a:t>
            </a:r>
            <a:r>
              <a:rPr lang="en-US" sz="2200" dirty="0" smtClean="0"/>
              <a:t>, Label …</a:t>
            </a:r>
            <a:endParaRPr lang="vi-VN" sz="2200" dirty="0" smtClean="0"/>
          </a:p>
          <a:p>
            <a:pPr>
              <a:spcBef>
                <a:spcPts val="1800"/>
              </a:spcBef>
            </a:pPr>
            <a:endParaRPr lang="en-US" dirty="0" smtClean="0">
              <a:solidFill>
                <a:srgbClr val="000099"/>
              </a:solidFill>
            </a:endParaRPr>
          </a:p>
          <a:p>
            <a:pPr>
              <a:spcBef>
                <a:spcPts val="1800"/>
              </a:spcBef>
            </a:pPr>
            <a:r>
              <a:rPr lang="vi-VN" dirty="0" smtClean="0">
                <a:solidFill>
                  <a:srgbClr val="000099"/>
                </a:solidFill>
              </a:rPr>
              <a:t>Complex Binding : </a:t>
            </a:r>
            <a:endParaRPr lang="en-US" dirty="0" smtClean="0">
              <a:solidFill>
                <a:srgbClr val="000099"/>
              </a:solidFill>
            </a:endParaRPr>
          </a:p>
          <a:p>
            <a:pPr marL="671195" lvl="1" indent="-336550">
              <a:spcBef>
                <a:spcPts val="0"/>
              </a:spcBef>
            </a:pPr>
            <a:r>
              <a:rPr lang="en-US" sz="2200" dirty="0" smtClean="0"/>
              <a:t>Allows to bind the</a:t>
            </a:r>
            <a:r>
              <a:rPr lang="vi-VN" sz="2200" dirty="0" smtClean="0"/>
              <a:t> control </a:t>
            </a:r>
            <a:r>
              <a:rPr lang="en-US" sz="2200" dirty="0" smtClean="0"/>
              <a:t>to multiple</a:t>
            </a:r>
            <a:r>
              <a:rPr lang="vi-VN" sz="2200" dirty="0" smtClean="0"/>
              <a:t> data </a:t>
            </a:r>
            <a:r>
              <a:rPr lang="en-US" sz="2200" dirty="0" smtClean="0"/>
              <a:t>elements</a:t>
            </a:r>
            <a:endParaRPr lang="en-US" dirty="0" smtClean="0"/>
          </a:p>
          <a:p>
            <a:pPr lvl="1"/>
            <a:r>
              <a:rPr lang="en-US" dirty="0" smtClean="0"/>
              <a:t>By using complex data binding, </a:t>
            </a:r>
            <a:r>
              <a:rPr lang="en-US" dirty="0" err="1" smtClean="0"/>
              <a:t>DataGridView</a:t>
            </a:r>
            <a:r>
              <a:rPr lang="en-US" dirty="0" smtClean="0"/>
              <a:t> can be bound to the entire </a:t>
            </a:r>
            <a:r>
              <a:rPr lang="en-US" dirty="0" err="1" smtClean="0"/>
              <a:t>DataSet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Controls support complex binding: </a:t>
            </a:r>
            <a:r>
              <a:rPr lang="en-US" dirty="0" err="1" smtClean="0"/>
              <a:t>ComboBox</a:t>
            </a:r>
            <a:r>
              <a:rPr lang="en-US" dirty="0" smtClean="0"/>
              <a:t>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en-US" dirty="0" err="1" smtClean="0"/>
              <a:t>DataGrid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346" y="1323975"/>
            <a:ext cx="2493934" cy="121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5425" y="5478181"/>
            <a:ext cx="7496175" cy="10654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4062" y="2982631"/>
            <a:ext cx="7609393" cy="4419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C654-4035-4300-BFF0-089404FB9280}" type="datetime1">
              <a:rPr lang="en-US" smtClean="0"/>
              <a:t>9/16/2020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8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Binding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to bind the property value of an object to the property value of a control:</a:t>
            </a:r>
          </a:p>
          <a:p>
            <a:pPr lvl="1"/>
            <a:r>
              <a:rPr lang="en-US" smtClean="0"/>
              <a:t>Eg, bind the </a:t>
            </a:r>
            <a:r>
              <a:rPr lang="en-US" smtClean="0">
                <a:solidFill>
                  <a:srgbClr val="000099"/>
                </a:solidFill>
              </a:rPr>
              <a:t>Name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field</a:t>
            </a:r>
            <a:r>
              <a:rPr lang="en-US" smtClean="0"/>
              <a:t> of </a:t>
            </a:r>
            <a:r>
              <a:rPr lang="en-US" smtClean="0">
                <a:solidFill>
                  <a:srgbClr val="000099"/>
                </a:solidFill>
              </a:rPr>
              <a:t>Employee </a:t>
            </a:r>
            <a:r>
              <a:rPr lang="en-US" smtClean="0">
                <a:solidFill>
                  <a:srgbClr val="C00000"/>
                </a:solidFill>
              </a:rPr>
              <a:t>table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smtClean="0"/>
              <a:t>to </a:t>
            </a:r>
            <a:r>
              <a:rPr lang="en-US" smtClean="0">
                <a:solidFill>
                  <a:srgbClr val="FF0066"/>
                </a:solidFill>
              </a:rPr>
              <a:t>Text </a:t>
            </a:r>
            <a:r>
              <a:rPr lang="en-US" smtClean="0">
                <a:solidFill>
                  <a:srgbClr val="000099"/>
                </a:solidFill>
              </a:rPr>
              <a:t>property</a:t>
            </a:r>
            <a:r>
              <a:rPr lang="en-US" smtClean="0">
                <a:solidFill>
                  <a:srgbClr val="FF0066"/>
                </a:solidFill>
              </a:rPr>
              <a:t> </a:t>
            </a:r>
            <a:r>
              <a:rPr lang="en-US" smtClean="0"/>
              <a:t>of </a:t>
            </a:r>
            <a:r>
              <a:rPr lang="en-US" smtClean="0">
                <a:solidFill>
                  <a:srgbClr val="FF0066"/>
                </a:solidFill>
              </a:rPr>
              <a:t>Textbox </a:t>
            </a:r>
            <a:r>
              <a:rPr lang="en-US" smtClean="0">
                <a:solidFill>
                  <a:srgbClr val="000099"/>
                </a:solidFill>
              </a:rPr>
              <a:t>control</a:t>
            </a:r>
            <a:endParaRPr lang="en-US">
              <a:solidFill>
                <a:srgbClr val="0000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6220" y="3200400"/>
          <a:ext cx="64947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BindAbleComponent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ReadValue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BindingComplete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BindingManagerBase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WriteValue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Control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Datasource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A37D-8FFD-4183-8A76-68E21733AD1D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F6A6-7101-4166-9944-B3C6DD396156}" type="slidenum">
              <a:rPr lang="en-US" smtClean="0"/>
              <a:pPr/>
              <a:t>9</a:t>
            </a:fld>
            <a:r>
              <a:rPr lang="en-US" smtClean="0"/>
              <a:t> / 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1754</TotalTime>
  <Words>712</Words>
  <Application>Microsoft Office PowerPoint</Application>
  <PresentationFormat>On-screen Show (4:3)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Gill Sans MT</vt:lpstr>
      <vt:lpstr>Arial</vt:lpstr>
      <vt:lpstr>Calibri</vt:lpstr>
      <vt:lpstr>Tahoma</vt:lpstr>
      <vt:lpstr>Wingdings</vt:lpstr>
      <vt:lpstr>Wingdings 2</vt:lpstr>
      <vt:lpstr>Solstice</vt:lpstr>
      <vt:lpstr>PowerPoint Presentation</vt:lpstr>
      <vt:lpstr>Objectives</vt:lpstr>
      <vt:lpstr>DataBinding</vt:lpstr>
      <vt:lpstr>DataBinding </vt:lpstr>
      <vt:lpstr>Data Provider - Data Consumer </vt:lpstr>
      <vt:lpstr>BindingContext class</vt:lpstr>
      <vt:lpstr>CurrencyManager class</vt:lpstr>
      <vt:lpstr>Types of Binding</vt:lpstr>
      <vt:lpstr>Binding class</vt:lpstr>
      <vt:lpstr>BindingSource component</vt:lpstr>
      <vt:lpstr>BindingSource   Sort and Filter Property</vt:lpstr>
      <vt:lpstr>Binding a control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10 DataBinding</dc:title>
  <dc:creator>thuylm</dc:creator>
  <cp:lastModifiedBy>Thien Kim</cp:lastModifiedBy>
  <cp:revision>88</cp:revision>
  <dcterms:created xsi:type="dcterms:W3CDTF">2008-08-05T20:25:20Z</dcterms:created>
  <dcterms:modified xsi:type="dcterms:W3CDTF">2020-09-16T03:04:20Z</dcterms:modified>
</cp:coreProperties>
</file>