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8"/>
  </p:notesMasterIdLst>
  <p:sldIdLst>
    <p:sldId id="305" r:id="rId2"/>
    <p:sldId id="274" r:id="rId3"/>
    <p:sldId id="275" r:id="rId4"/>
    <p:sldId id="276" r:id="rId5"/>
    <p:sldId id="284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6" r:id="rId14"/>
    <p:sldId id="287" r:id="rId15"/>
    <p:sldId id="289" r:id="rId16"/>
    <p:sldId id="290" r:id="rId17"/>
    <p:sldId id="291" r:id="rId18"/>
    <p:sldId id="292" r:id="rId19"/>
    <p:sldId id="304" r:id="rId20"/>
    <p:sldId id="294" r:id="rId21"/>
    <p:sldId id="295" r:id="rId22"/>
    <p:sldId id="296" r:id="rId23"/>
    <p:sldId id="297" r:id="rId24"/>
    <p:sldId id="303" r:id="rId25"/>
    <p:sldId id="302" r:id="rId26"/>
    <p:sldId id="300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79853" autoAdjust="0"/>
  </p:normalViewPr>
  <p:slideViewPr>
    <p:cSldViewPr>
      <p:cViewPr varScale="1">
        <p:scale>
          <a:sx n="70" d="100"/>
          <a:sy n="70" d="100"/>
        </p:scale>
        <p:origin x="18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863CF3C-AF07-4286-A9DB-22942BEAC0D7}" type="datetimeFigureOut">
              <a:rPr lang="vi-VN"/>
              <a:pPr>
                <a:defRPr/>
              </a:pPr>
              <a:t>11/09/2020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5AB6202-C099-4844-A106-0148C4BD1F6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360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caus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ictionary.cambridge.org/dictionary/english/state" TargetMode="External"/><Relationship Id="rId4" Type="http://schemas.openxmlformats.org/officeDocument/2006/relationships/hyperlink" Target="https://dictionary.cambridge.org/dictionary/english/particular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97A46-FF50-4CD6-9C23-BB66DDAED515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270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Render 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ause"/>
              </a:rPr>
              <a:t>cause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someone or something to be in a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articular"/>
              </a:rPr>
              <a:t>particular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tate"/>
              </a:rPr>
              <a:t>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AB6202-C099-4844-A106-0148C4BD1F69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95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Clip: set/get a region that limits</a:t>
            </a:r>
            <a:r>
              <a:rPr lang="en-US" baseline="0" smtClean="0"/>
              <a:t> the drawing surface.</a:t>
            </a:r>
          </a:p>
          <a:p>
            <a:r>
              <a:rPr lang="en-US" smtClean="0"/>
              <a:t>DpiX: get the horizontal</a:t>
            </a:r>
            <a:r>
              <a:rPr lang="en-US" baseline="0" smtClean="0"/>
              <a:t> resolution of current Graphics</a:t>
            </a:r>
          </a:p>
          <a:p>
            <a:r>
              <a:rPr lang="en-US" baseline="0" smtClean="0"/>
              <a:t>PageUnit: get/set the unit measure used for page coordinate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AB6202-C099-4844-A106-0148C4BD1F69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980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Property:</a:t>
            </a:r>
          </a:p>
          <a:p>
            <a:r>
              <a:rPr lang="en-US" dirty="0" smtClean="0"/>
              <a:t>A: get alpha value specify</a:t>
            </a:r>
            <a:r>
              <a:rPr lang="en-US" baseline="0" dirty="0" smtClean="0"/>
              <a:t> the transparency of color. </a:t>
            </a:r>
          </a:p>
          <a:p>
            <a:r>
              <a:rPr lang="en-US" baseline="0" dirty="0" smtClean="0"/>
              <a:t>B, Blue : get blue component value/ system-defined blue color</a:t>
            </a:r>
          </a:p>
          <a:p>
            <a:r>
              <a:rPr lang="en-US" baseline="0" dirty="0" smtClean="0"/>
              <a:t>Name : get the name of currently used color.</a:t>
            </a:r>
          </a:p>
          <a:p>
            <a:r>
              <a:rPr lang="en-US" baseline="0" dirty="0" smtClean="0"/>
              <a:t>Method:</a:t>
            </a:r>
          </a:p>
          <a:p>
            <a:r>
              <a:rPr lang="en-US" baseline="0" dirty="0" err="1" smtClean="0"/>
              <a:t>FromArgb</a:t>
            </a:r>
            <a:r>
              <a:rPr lang="en-US" baseline="0" dirty="0" smtClean="0"/>
              <a:t>: create color structure consisting of four 8-bit </a:t>
            </a:r>
            <a:r>
              <a:rPr lang="en-US" baseline="0" dirty="0" err="1" smtClean="0"/>
              <a:t>alpha,red</a:t>
            </a:r>
            <a:r>
              <a:rPr lang="en-US" baseline="0" dirty="0" smtClean="0"/>
              <a:t>, green, blue values</a:t>
            </a:r>
          </a:p>
          <a:p>
            <a:r>
              <a:rPr lang="en-US" baseline="0" dirty="0" err="1" smtClean="0"/>
              <a:t>ToArgb</a:t>
            </a:r>
            <a:r>
              <a:rPr lang="en-US" baseline="0" dirty="0" smtClean="0"/>
              <a:t>: get the 32-bit </a:t>
            </a:r>
            <a:r>
              <a:rPr lang="en-US" baseline="0" dirty="0" err="1" smtClean="0"/>
              <a:t>argb</a:t>
            </a:r>
            <a:r>
              <a:rPr lang="en-US" baseline="0" dirty="0" smtClean="0"/>
              <a:t> values.</a:t>
            </a:r>
          </a:p>
          <a:p>
            <a:r>
              <a:rPr lang="en-US" baseline="0" dirty="0" err="1" smtClean="0"/>
              <a:t>FromName</a:t>
            </a:r>
            <a:r>
              <a:rPr lang="en-US" baseline="0" dirty="0" smtClean="0"/>
              <a:t>: create color structure from the mentioned name of predefined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AB6202-C099-4844-A106-0148C4BD1F69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89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Transform: get/set the geometric transformation</a:t>
            </a:r>
            <a:r>
              <a:rPr lang="en-US" baseline="0" smtClean="0"/>
              <a:t> for the pen</a:t>
            </a:r>
          </a:p>
          <a:p>
            <a:r>
              <a:rPr lang="en-US" baseline="0" smtClean="0"/>
              <a:t>LineJoin: get/set the style of joining the ends of 2 consecutive lines.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AB6202-C099-4844-A106-0148C4BD1F69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6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F3A284-ABF7-4C5D-95C3-C8FF5A50DD99}" type="datetime1">
              <a:rPr lang="en-US" smtClean="0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8106F-54D8-4D30-8CF0-86D4C3839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3DF4E3-C5B8-4972-8A11-EC14E0136219}" type="datetime1">
              <a:rPr lang="en-US" smtClean="0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FC65C-3971-4693-8C65-22B269D163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59620A-D4A6-4ACD-ADE5-3DCC318F055B}" type="datetime1">
              <a:rPr lang="en-US" smtClean="0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BD73D-E30A-4514-8CD4-EF034AEB1D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685799" y="3292475"/>
            <a:ext cx="84378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GDI+ and Custom Controls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FFCC00"/>
                </a:solidFill>
                <a:latin typeface="Calibri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8239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5936E5-3BB2-44E0-9079-874C16EE6FBB}" type="datetime1">
              <a:rPr lang="en-US" smtClean="0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651" y="12700"/>
            <a:ext cx="14430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94ED31-7282-49F7-BF75-C6DDC99201AB}" type="datetime1">
              <a:rPr lang="en-US" smtClean="0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1A821-6201-4634-B948-9AAE2A30F1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191472-7CF6-4C03-AAF5-01B68B74FB79}" type="datetime1">
              <a:rPr lang="en-US" smtClean="0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048CC-72D5-4927-954A-EEB8AF7A9A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91A4E9-92D3-4D0C-ADCE-8012FD01917C}" type="datetime1">
              <a:rPr lang="en-US" smtClean="0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AB216-F37D-45DE-95BD-E1D0E10953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1EE5C-F893-4905-AC6D-CB84F2C9A661}" type="datetime1">
              <a:rPr lang="en-US" smtClean="0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A5D3B-C8DD-4D08-A811-64EFBD4C9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1266B6-0CAC-49F0-92E8-EC71523F0B9C}" type="datetime1">
              <a:rPr lang="en-US" smtClean="0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0CB4D-F88A-44A3-A0D9-7025E552A3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D9341A-496E-4B52-BA3B-E034EDF37F4A}" type="datetime1">
              <a:rPr lang="en-US" smtClean="0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1B64A-26D3-4145-9412-F6437D0E52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96F54-6E7E-49BC-BE72-121D7385B27B}" type="datetime1">
              <a:rPr lang="en-US" smtClean="0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65B26-0156-4078-BF08-FDD1D3D688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90600" y="1143000"/>
            <a:ext cx="7943088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04DDD50B-E1AD-4ADB-AF95-C432034B9CDF}" type="datetime1">
              <a:rPr lang="en-US" smtClean="0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636BEA9-63D8-4D7F-AADD-0690161081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rgbClr val="FF006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0066"/>
        </a:buClr>
        <a:buFont typeface="Wingdings" pitchFamily="2" charset="2"/>
        <a:buChar char="§"/>
        <a:defRPr kumimoji="0"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rgbClr val="00B0F0"/>
        </a:buClr>
        <a:buFont typeface="Arial" pitchFamily="34" charset="0"/>
        <a:buChar char="•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69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Display Image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DrawImage(Image, Point)</a:t>
            </a:r>
          </a:p>
          <a:p>
            <a:r>
              <a:rPr lang="en-US" smtClean="0"/>
              <a:t>DrawImage(Image, float, float)</a:t>
            </a:r>
          </a:p>
          <a:p>
            <a:r>
              <a:rPr lang="en-US" smtClean="0"/>
              <a:t>DrawImage(Image, int, int, int, int)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 descr="PPT500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0"/>
            <a:ext cx="68326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Printing GDI+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0"/>
            <a:ext cx="4724400" cy="43434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rgbClr val="FF0066"/>
                </a:solidFill>
              </a:rPr>
              <a:t>PrintDocument</a:t>
            </a:r>
            <a:r>
              <a:rPr lang="en-US" dirty="0" smtClean="0"/>
              <a:t> class to print data and Image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 descr="PPTB36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938954"/>
            <a:ext cx="62484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PPTFFC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119554"/>
            <a:ext cx="263029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110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139330"/>
            <a:ext cx="4087813" cy="105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866888" cy="1143000"/>
          </a:xfrm>
        </p:spPr>
        <p:txBody>
          <a:bodyPr/>
          <a:lstStyle/>
          <a:p>
            <a:r>
              <a:rPr lang="en-US" smtClean="0"/>
              <a:t>Double Buffering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82330"/>
            <a:ext cx="7943088" cy="42100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of the most problem with a complex image (complex combination of shapes, text …) is that they flicker:</a:t>
            </a:r>
          </a:p>
          <a:p>
            <a:pPr lvl="1"/>
            <a:r>
              <a:rPr lang="en-US" dirty="0" smtClean="0"/>
              <a:t>The reason is the </a:t>
            </a:r>
            <a:r>
              <a:rPr lang="en-US" b="1" dirty="0" smtClean="0">
                <a:solidFill>
                  <a:srgbClr val="00B0F0"/>
                </a:solidFill>
              </a:rPr>
              <a:t>frequent redrawing </a:t>
            </a:r>
            <a:r>
              <a:rPr lang="en-US" dirty="0" smtClean="0"/>
              <a:t>of images on the control</a:t>
            </a:r>
          </a:p>
          <a:p>
            <a:r>
              <a:rPr lang="en-US" dirty="0" smtClean="0"/>
              <a:t>To overcome the problem , .NET provide the </a:t>
            </a:r>
            <a:r>
              <a:rPr lang="en-US" b="1" dirty="0" smtClean="0">
                <a:solidFill>
                  <a:srgbClr val="00B0F0"/>
                </a:solidFill>
              </a:rPr>
              <a:t>Double Buffering technique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all the drawing operations is first performed in a buffer memory. Then, from the buffer, the image is drawn on the target screen.</a:t>
            </a:r>
            <a:endParaRPr lang="vi-VN" dirty="0" smtClean="0"/>
          </a:p>
          <a:p>
            <a:r>
              <a:rPr lang="en-US" dirty="0" smtClean="0"/>
              <a:t>To implement </a:t>
            </a:r>
            <a:r>
              <a:rPr lang="en-US" dirty="0" err="1" smtClean="0"/>
              <a:t>DoubleBuffering</a:t>
            </a:r>
            <a:r>
              <a:rPr lang="en-US" dirty="0" smtClean="0"/>
              <a:t> technique:</a:t>
            </a:r>
          </a:p>
          <a:p>
            <a:pPr lvl="1"/>
            <a:r>
              <a:rPr lang="en-US" dirty="0" smtClean="0"/>
              <a:t>set the </a:t>
            </a:r>
            <a:r>
              <a:rPr lang="en-US" b="1" dirty="0" err="1" smtClean="0">
                <a:solidFill>
                  <a:srgbClr val="C00000"/>
                </a:solidFill>
              </a:rPr>
              <a:t>DoubleBufferred</a:t>
            </a:r>
            <a:r>
              <a:rPr lang="en-US" dirty="0" smtClean="0"/>
              <a:t> property of the Control class to TRUE</a:t>
            </a:r>
          </a:p>
          <a:p>
            <a:pPr lvl="1"/>
            <a:r>
              <a:rPr lang="en-US" dirty="0" smtClean="0"/>
              <a:t>invoke the </a:t>
            </a:r>
            <a:r>
              <a:rPr lang="en-US" b="1" dirty="0" err="1" smtClean="0">
                <a:solidFill>
                  <a:srgbClr val="C00000"/>
                </a:solidFill>
              </a:rPr>
              <a:t>SetStyle</a:t>
            </a:r>
            <a:r>
              <a:rPr lang="en-US" b="1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method </a:t>
            </a:r>
            <a:r>
              <a:rPr lang="en-US" dirty="0" smtClean="0"/>
              <a:t>of the Control class to set the </a:t>
            </a:r>
            <a:r>
              <a:rPr lang="en-US" dirty="0" err="1" smtClean="0">
                <a:solidFill>
                  <a:srgbClr val="C00000"/>
                </a:solidFill>
              </a:rPr>
              <a:t>OptimizedDoubleBuffer</a:t>
            </a:r>
            <a:r>
              <a:rPr lang="en-US" dirty="0" smtClean="0"/>
              <a:t> value to TRUE.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Control 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Introduction to Custom Controls</a:t>
            </a:r>
          </a:p>
          <a:p>
            <a:r>
              <a:rPr lang="en-US" smtClean="0"/>
              <a:t>Creating Custom Controls</a:t>
            </a:r>
          </a:p>
          <a:p>
            <a:r>
              <a:rPr lang="en-US" smtClean="0"/>
              <a:t>Using Custom Controls</a:t>
            </a:r>
          </a:p>
          <a:p>
            <a:r>
              <a:rPr lang="en-US" smtClean="0"/>
              <a:t>Creating and Using Composite Controls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 descr="PPT12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76600"/>
            <a:ext cx="3580844" cy="1430250"/>
          </a:xfrm>
          <a:prstGeom prst="rect">
            <a:avLst/>
          </a:prstGeom>
        </p:spPr>
      </p:pic>
      <p:pic>
        <p:nvPicPr>
          <p:cNvPr id="7" name="Picture 6" descr="PPT12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276600"/>
            <a:ext cx="3657600" cy="13928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924800" cy="5334000"/>
          </a:xfrm>
        </p:spPr>
        <p:txBody>
          <a:bodyPr>
            <a:normAutofit/>
          </a:bodyPr>
          <a:lstStyle/>
          <a:p>
            <a:r>
              <a:rPr lang="en-US" smtClean="0"/>
              <a:t>User-defined validation:</a:t>
            </a:r>
          </a:p>
          <a:p>
            <a:pPr lvl="1">
              <a:spcBef>
                <a:spcPts val="0"/>
              </a:spcBef>
            </a:pPr>
            <a:r>
              <a:rPr lang="en-US" sz="2000" smtClean="0"/>
              <a:t>Allow to create validation forms used across multi-applications.</a:t>
            </a:r>
          </a:p>
          <a:p>
            <a:pPr lvl="1">
              <a:spcBef>
                <a:spcPts val="0"/>
              </a:spcBef>
            </a:pPr>
            <a:r>
              <a:rPr lang="en-US" sz="2000" smtClean="0"/>
              <a:t>Allow to define the type of validation on the different controls.</a:t>
            </a:r>
          </a:p>
          <a:p>
            <a:pPr>
              <a:spcBef>
                <a:spcPts val="1800"/>
              </a:spcBef>
            </a:pPr>
            <a:r>
              <a:rPr lang="en-US" smtClean="0"/>
              <a:t>Customized design:</a:t>
            </a:r>
          </a:p>
          <a:p>
            <a:pPr lvl="1">
              <a:spcBef>
                <a:spcPts val="0"/>
              </a:spcBef>
            </a:pPr>
            <a:r>
              <a:rPr lang="en-US" sz="2000" smtClean="0"/>
              <a:t>Allow to design user interface of custom control, involving where and how the controls are placed and designed.</a:t>
            </a:r>
          </a:p>
          <a:p>
            <a:pPr>
              <a:spcBef>
                <a:spcPts val="2400"/>
              </a:spcBef>
              <a:buClr>
                <a:srgbClr val="00B050"/>
              </a:buClr>
              <a:buFont typeface="Wingdings" pitchFamily="2" charset="2"/>
              <a:buChar char="v"/>
            </a:pPr>
            <a:r>
              <a:rPr lang="en-US" smtClean="0"/>
              <a:t>Types of custom control:</a:t>
            </a:r>
          </a:p>
          <a:p>
            <a:pPr lvl="1">
              <a:spcBef>
                <a:spcPts val="0"/>
              </a:spcBef>
            </a:pPr>
            <a:r>
              <a:rPr lang="en-US" sz="2000" b="1" smtClean="0">
                <a:solidFill>
                  <a:srgbClr val="000099"/>
                </a:solidFill>
              </a:rPr>
              <a:t>Composite</a:t>
            </a:r>
            <a:r>
              <a:rPr lang="en-US" sz="2000" smtClean="0">
                <a:solidFill>
                  <a:srgbClr val="000099"/>
                </a:solidFill>
              </a:rPr>
              <a:t> </a:t>
            </a:r>
            <a:r>
              <a:rPr lang="en-US" sz="2000" smtClean="0">
                <a:solidFill>
                  <a:srgbClr val="C00000"/>
                </a:solidFill>
              </a:rPr>
              <a:t>: </a:t>
            </a:r>
            <a:r>
              <a:rPr lang="en-US" sz="2000" smtClean="0"/>
              <a:t>Inherit the </a:t>
            </a:r>
            <a:r>
              <a:rPr lang="en-US" sz="2000" smtClean="0">
                <a:solidFill>
                  <a:srgbClr val="FF0000"/>
                </a:solidFill>
              </a:rPr>
              <a:t>UserControl</a:t>
            </a:r>
            <a:r>
              <a:rPr lang="en-US" sz="2000" smtClean="0"/>
              <a:t> class, combine some controls</a:t>
            </a:r>
          </a:p>
          <a:p>
            <a:pPr lvl="1">
              <a:spcBef>
                <a:spcPts val="0"/>
              </a:spcBef>
            </a:pPr>
            <a:r>
              <a:rPr lang="en-US" sz="2000" b="1" smtClean="0">
                <a:solidFill>
                  <a:srgbClr val="000099"/>
                </a:solidFill>
              </a:rPr>
              <a:t>Extended: </a:t>
            </a:r>
            <a:r>
              <a:rPr lang="en-US" sz="2000" smtClean="0"/>
              <a:t>Inherit any Windows Form control</a:t>
            </a:r>
          </a:p>
          <a:p>
            <a:pPr lvl="1">
              <a:spcBef>
                <a:spcPts val="0"/>
              </a:spcBef>
            </a:pPr>
            <a:r>
              <a:rPr lang="en-US" sz="2000" b="1" smtClean="0">
                <a:solidFill>
                  <a:srgbClr val="000099"/>
                </a:solidFill>
              </a:rPr>
              <a:t>Custom: </a:t>
            </a:r>
            <a:r>
              <a:rPr lang="en-US" sz="2000" smtClean="0"/>
              <a:t>Inherit </a:t>
            </a:r>
            <a:r>
              <a:rPr lang="en-US" sz="2000" smtClean="0">
                <a:solidFill>
                  <a:srgbClr val="FF0000"/>
                </a:solidFill>
              </a:rPr>
              <a:t>Control </a:t>
            </a:r>
            <a:r>
              <a:rPr lang="en-US" sz="2000" smtClean="0"/>
              <a:t>class</a:t>
            </a:r>
            <a:endParaRPr lang="vi-VN" sz="2000" smtClean="0"/>
          </a:p>
          <a:p>
            <a:pPr>
              <a:spcBef>
                <a:spcPts val="1800"/>
              </a:spcBef>
              <a:buClr>
                <a:srgbClr val="00B050"/>
              </a:buClr>
              <a:buFont typeface="Wingdings" pitchFamily="2" charset="2"/>
              <a:buChar char="v"/>
            </a:pPr>
            <a:r>
              <a:rPr lang="en-US" smtClean="0"/>
              <a:t>Syntax for create simple control:</a:t>
            </a:r>
          </a:p>
          <a:p>
            <a:pPr lvl="1"/>
            <a:r>
              <a:rPr lang="en-US" sz="2000" smtClean="0"/>
              <a:t>Custom control : </a:t>
            </a:r>
            <a:r>
              <a:rPr lang="en-US" sz="2000" b="1" smtClean="0">
                <a:solidFill>
                  <a:srgbClr val="00B050"/>
                </a:solidFill>
              </a:rPr>
              <a:t>public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FF3399"/>
                </a:solidFill>
              </a:rPr>
              <a:t>partial</a:t>
            </a:r>
            <a:r>
              <a:rPr lang="en-US" sz="2000" b="1" smtClean="0"/>
              <a:t> class </a:t>
            </a:r>
            <a:r>
              <a:rPr lang="en-US" sz="2000" b="1" smtClean="0">
                <a:solidFill>
                  <a:srgbClr val="000099"/>
                </a:solidFill>
              </a:rPr>
              <a:t>&lt;CustomControl&gt;</a:t>
            </a:r>
            <a:r>
              <a:rPr lang="en-US" sz="2000" b="1" smtClean="0"/>
              <a:t> : </a:t>
            </a:r>
            <a:r>
              <a:rPr lang="en-US" sz="2000" b="1" smtClean="0">
                <a:solidFill>
                  <a:srgbClr val="FF0000"/>
                </a:solidFill>
              </a:rPr>
              <a:t>Control</a:t>
            </a:r>
          </a:p>
          <a:p>
            <a:pPr lvl="1"/>
            <a:r>
              <a:rPr lang="en-US" sz="2000" smtClean="0"/>
              <a:t>Composite control: </a:t>
            </a:r>
            <a:r>
              <a:rPr lang="en-US" sz="2000" b="1" smtClean="0">
                <a:solidFill>
                  <a:srgbClr val="00B050"/>
                </a:solidFill>
              </a:rPr>
              <a:t>public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FF3399"/>
                </a:solidFill>
              </a:rPr>
              <a:t>partial</a:t>
            </a:r>
            <a:r>
              <a:rPr lang="en-US" sz="2000" b="1" smtClean="0"/>
              <a:t> class </a:t>
            </a:r>
            <a:r>
              <a:rPr lang="en-US" sz="2000" b="1" smtClean="0">
                <a:solidFill>
                  <a:srgbClr val="000099"/>
                </a:solidFill>
              </a:rPr>
              <a:t>&lt;UserControl&gt; </a:t>
            </a:r>
            <a:r>
              <a:rPr lang="en-US" sz="2000" b="1" smtClean="0"/>
              <a:t>: </a:t>
            </a:r>
            <a:r>
              <a:rPr lang="en-US" sz="2000" b="1" smtClean="0">
                <a:solidFill>
                  <a:srgbClr val="FF0000"/>
                </a:solidFill>
              </a:rPr>
              <a:t>UserControl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85" y="19783"/>
            <a:ext cx="676421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to create Simple Custom controls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185" y="1600200"/>
            <a:ext cx="7943088" cy="5105400"/>
          </a:xfrm>
        </p:spPr>
        <p:txBody>
          <a:bodyPr/>
          <a:lstStyle/>
          <a:p>
            <a:pPr marL="350838" lvl="1" indent="-228600"/>
            <a:r>
              <a:rPr lang="en-US" dirty="0" smtClean="0"/>
              <a:t>Define a class</a:t>
            </a:r>
          </a:p>
          <a:p>
            <a:pPr marL="350838" lvl="1" indent="-228600"/>
            <a:r>
              <a:rPr lang="en-US" dirty="0" smtClean="0"/>
              <a:t>Define properties</a:t>
            </a:r>
          </a:p>
          <a:p>
            <a:pPr marL="350838" lvl="1" indent="-228600"/>
            <a:r>
              <a:rPr lang="en-US" dirty="0" smtClean="0"/>
              <a:t>Override </a:t>
            </a:r>
            <a:r>
              <a:rPr lang="en-US" dirty="0" err="1" smtClean="0"/>
              <a:t>OnPaint</a:t>
            </a:r>
            <a:r>
              <a:rPr lang="en-US" dirty="0" smtClean="0"/>
              <a:t>() method</a:t>
            </a:r>
          </a:p>
          <a:p>
            <a:pPr marL="350838" lvl="1" indent="-228600"/>
            <a:r>
              <a:rPr lang="en-US" dirty="0" smtClean="0"/>
              <a:t>Provide attributes</a:t>
            </a:r>
          </a:p>
          <a:p>
            <a:pPr marL="350838" lvl="1" indent="-228600"/>
            <a:r>
              <a:rPr lang="en-US" dirty="0" smtClean="0"/>
              <a:t>Provide resources</a:t>
            </a:r>
          </a:p>
          <a:p>
            <a:pPr marL="350838" lvl="1" indent="-228600"/>
            <a:r>
              <a:rPr lang="en-US" dirty="0" smtClean="0"/>
              <a:t>Compile </a:t>
            </a:r>
            <a:r>
              <a:rPr lang="en-US" dirty="0" err="1" smtClean="0"/>
              <a:t>ans</a:t>
            </a:r>
            <a:r>
              <a:rPr lang="en-US" dirty="0" smtClean="0"/>
              <a:t> deploy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 descr="PPT1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47" y="2895600"/>
            <a:ext cx="4550924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60" y="0"/>
            <a:ext cx="7498080" cy="1143000"/>
          </a:xfrm>
        </p:spPr>
        <p:txBody>
          <a:bodyPr/>
          <a:lstStyle/>
          <a:p>
            <a:r>
              <a:rPr lang="en-US" dirty="0" smtClean="0"/>
              <a:t>Steps to create a simple Control</a:t>
            </a:r>
            <a:endParaRPr lang="en-US" dirty="0"/>
          </a:p>
        </p:txBody>
      </p:sp>
      <p:pic>
        <p:nvPicPr>
          <p:cNvPr id="4" name="Content Placeholder 3" descr="PPT15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6934200" cy="2846839"/>
          </a:xfrm>
        </p:spPr>
      </p:pic>
      <p:pic>
        <p:nvPicPr>
          <p:cNvPr id="5" name="Picture 4" descr="PPT1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62400"/>
            <a:ext cx="6629400" cy="2607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862"/>
            <a:ext cx="6477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properties using </a:t>
            </a:r>
            <a:r>
              <a:rPr lang="en-US" dirty="0" err="1" smtClean="0"/>
              <a:t>Accessors</a:t>
            </a:r>
            <a:endParaRPr lang="en-US" dirty="0"/>
          </a:p>
        </p:txBody>
      </p:sp>
      <p:pic>
        <p:nvPicPr>
          <p:cNvPr id="4" name="Content Placeholder 3" descr="PPT15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676400"/>
            <a:ext cx="2885714" cy="4485715"/>
          </a:xfrm>
        </p:spPr>
      </p:pic>
      <p:pic>
        <p:nvPicPr>
          <p:cNvPr id="6" name="Picture 5" descr="PPT15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73" y="1962912"/>
            <a:ext cx="4350327" cy="3828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3378"/>
            <a:ext cx="6705600" cy="1012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Associating events with custom controls</a:t>
            </a:r>
            <a:endParaRPr lang="en-US" dirty="0"/>
          </a:p>
        </p:txBody>
      </p:sp>
      <p:pic>
        <p:nvPicPr>
          <p:cNvPr id="4" name="Content Placeholder 3" descr="PPT16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028" y="1447800"/>
            <a:ext cx="3028572" cy="3885715"/>
          </a:xfrm>
        </p:spPr>
      </p:pic>
      <p:sp>
        <p:nvSpPr>
          <p:cNvPr id="8" name="TextBox 7"/>
          <p:cNvSpPr txBox="1"/>
          <p:nvPr/>
        </p:nvSpPr>
        <p:spPr>
          <a:xfrm>
            <a:off x="304800" y="1752600"/>
            <a:ext cx="5715000" cy="30777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public event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EventHandler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Leave</a:t>
            </a:r>
          </a:p>
          <a:p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this.btnCustom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+= new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System.EventHandler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the_fun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public void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the_fun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(object sender ,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EventArgs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e)</a:t>
            </a: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	………….</a:t>
            </a: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7585"/>
            <a:ext cx="7498080" cy="1143000"/>
          </a:xfrm>
        </p:spPr>
        <p:txBody>
          <a:bodyPr/>
          <a:lstStyle/>
          <a:p>
            <a:r>
              <a:rPr lang="en-US" dirty="0" smtClean="0"/>
              <a:t>Steps for using custom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3505200" cy="5105400"/>
          </a:xfrm>
        </p:spPr>
        <p:txBody>
          <a:bodyPr/>
          <a:lstStyle/>
          <a:p>
            <a:r>
              <a:rPr lang="en-US" smtClean="0"/>
              <a:t>Right-click the Visual Studio IDE Toolbox</a:t>
            </a:r>
          </a:p>
          <a:p>
            <a:r>
              <a:rPr lang="en-US" smtClean="0"/>
              <a:t>Click the </a:t>
            </a:r>
            <a:r>
              <a:rPr lang="en-US" b="1" smtClean="0">
                <a:solidFill>
                  <a:srgbClr val="00B050"/>
                </a:solidFill>
              </a:rPr>
              <a:t>ChooseItem </a:t>
            </a:r>
            <a:r>
              <a:rPr lang="en-US" smtClean="0"/>
              <a:t>option</a:t>
            </a:r>
          </a:p>
          <a:p>
            <a:r>
              <a:rPr lang="en-US" smtClean="0"/>
              <a:t>Select </a:t>
            </a:r>
            <a:r>
              <a:rPr lang="en-US" b="1" smtClean="0">
                <a:solidFill>
                  <a:srgbClr val="00B050"/>
                </a:solidFill>
              </a:rPr>
              <a:t>.NET Framework Components</a:t>
            </a:r>
            <a:r>
              <a:rPr lang="en-US" smtClean="0"/>
              <a:t> tab</a:t>
            </a:r>
          </a:p>
          <a:p>
            <a:r>
              <a:rPr lang="en-US" smtClean="0"/>
              <a:t>Click </a:t>
            </a:r>
            <a:r>
              <a:rPr lang="en-US" b="1" smtClean="0">
                <a:solidFill>
                  <a:srgbClr val="00B050"/>
                </a:solidFill>
              </a:rPr>
              <a:t>Browse</a:t>
            </a:r>
            <a:r>
              <a:rPr lang="en-US" smtClean="0"/>
              <a:t> and select the appropriate custom control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 descr="PPT1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46" y="1314637"/>
            <a:ext cx="4343400" cy="48266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GDI+ 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Introduction to Graphics with GDI+</a:t>
            </a:r>
          </a:p>
          <a:p>
            <a:r>
              <a:rPr lang="en-US" smtClean="0"/>
              <a:t>The Graphics class</a:t>
            </a:r>
          </a:p>
          <a:p>
            <a:r>
              <a:rPr lang="en-US" smtClean="0"/>
              <a:t>Introduction to Graphics Objects</a:t>
            </a:r>
          </a:p>
          <a:p>
            <a:r>
              <a:rPr lang="en-US" smtClean="0"/>
              <a:t>Understanding the Font class</a:t>
            </a:r>
          </a:p>
          <a:p>
            <a:r>
              <a:rPr lang="en-US" smtClean="0"/>
              <a:t>Working with Advanced GDI+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6477000" cy="1165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custom controls </a:t>
            </a:r>
            <a:r>
              <a:rPr lang="en-US" dirty="0" smtClean="0"/>
              <a:t>programmatically </a:t>
            </a:r>
            <a:endParaRPr lang="en-US" dirty="0"/>
          </a:p>
        </p:txBody>
      </p:sp>
      <p:pic>
        <p:nvPicPr>
          <p:cNvPr id="4" name="Content Placeholder 3" descr="PPT17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1487610"/>
            <a:ext cx="4343400" cy="2301631"/>
          </a:xfrm>
        </p:spPr>
      </p:pic>
      <p:pic>
        <p:nvPicPr>
          <p:cNvPr id="6" name="Picture 5" descr="PPT17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42" y="4035426"/>
            <a:ext cx="7145558" cy="2209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24400" y="4419600"/>
            <a:ext cx="36576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Calibri" pitchFamily="34" charset="0"/>
                <a:cs typeface="Calibri" pitchFamily="34" charset="0"/>
              </a:rPr>
              <a:t>Namespace of CustomControl</a:t>
            </a:r>
            <a:endParaRPr lang="vi-VN" sz="20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3124200" y="4648200"/>
            <a:ext cx="1600200" cy="152400"/>
          </a:xfrm>
          <a:prstGeom prst="straightConnector1">
            <a:avLst/>
          </a:prstGeom>
          <a:ln w="12700" cmpd="sng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controls (cont ..)</a:t>
            </a:r>
            <a:endParaRPr lang="en-US"/>
          </a:p>
        </p:txBody>
      </p:sp>
      <p:pic>
        <p:nvPicPr>
          <p:cNvPr id="5" name="Picture 4" descr="PPT17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14600"/>
            <a:ext cx="5867400" cy="1985889"/>
          </a:xfrm>
          <a:prstGeom prst="rect">
            <a:avLst/>
          </a:prstGeom>
        </p:spPr>
      </p:pic>
      <p:pic>
        <p:nvPicPr>
          <p:cNvPr id="6" name="Picture 5" descr="PPT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43000"/>
            <a:ext cx="8229600" cy="14689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0" y="4800600"/>
            <a:ext cx="7239000" cy="147732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[@ToolboxBitmap(“C:\\demo.bmp”)]</a:t>
            </a:r>
          </a:p>
          <a:p>
            <a:r>
              <a:rPr lang="en-US" smtClean="0"/>
              <a:t>public partial class CustomControl : UserControl</a:t>
            </a:r>
          </a:p>
          <a:p>
            <a:r>
              <a:rPr lang="en-US" smtClean="0"/>
              <a:t>{</a:t>
            </a:r>
          </a:p>
          <a:p>
            <a:r>
              <a:rPr lang="en-US" smtClean="0"/>
              <a:t>	-----------------------------------</a:t>
            </a:r>
          </a:p>
          <a:p>
            <a:r>
              <a:rPr lang="en-US" smtClean="0"/>
              <a:t>}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76200"/>
            <a:ext cx="7714488" cy="1143000"/>
          </a:xfrm>
        </p:spPr>
        <p:txBody>
          <a:bodyPr/>
          <a:lstStyle/>
          <a:p>
            <a:r>
              <a:rPr lang="en-US" smtClean="0"/>
              <a:t>Inherit existing controls</a:t>
            </a:r>
            <a:endParaRPr lang="en-US"/>
          </a:p>
        </p:txBody>
      </p:sp>
      <p:pic>
        <p:nvPicPr>
          <p:cNvPr id="4" name="Content Placeholder 3" descr="PPT1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14" y="1447800"/>
            <a:ext cx="8839200" cy="45694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 existing controls (ctn)</a:t>
            </a:r>
            <a:endParaRPr lang="en-US"/>
          </a:p>
        </p:txBody>
      </p:sp>
      <p:pic>
        <p:nvPicPr>
          <p:cNvPr id="6" name="Content Placeholder 5" descr="PPT1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2573514"/>
          </a:xfrm>
        </p:spPr>
      </p:pic>
      <p:pic>
        <p:nvPicPr>
          <p:cNvPr id="7" name="Picture 6" descr="PPT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9999"/>
            <a:ext cx="9144000" cy="272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Composite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Allow to create graphical interfaces using one or more Windows Forms Controls</a:t>
            </a:r>
          </a:p>
          <a:p>
            <a:r>
              <a:rPr lang="en-US" smtClean="0"/>
              <a:t>Inherit System.Windows.Forms.UserControl</a:t>
            </a:r>
          </a:p>
          <a:p>
            <a:r>
              <a:rPr lang="en-US" smtClean="0"/>
              <a:t>Advantages:</a:t>
            </a:r>
          </a:p>
          <a:p>
            <a:pPr lvl="1"/>
            <a:r>
              <a:rPr lang="en-US" smtClean="0"/>
              <a:t>Allow to merge data easily</a:t>
            </a:r>
          </a:p>
          <a:p>
            <a:pPr lvl="1"/>
            <a:r>
              <a:rPr lang="en-US" smtClean="0"/>
              <a:t>Create a .dll file that acts as an assembly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6" name="Content Placeholder 3" descr="PPT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038600"/>
            <a:ext cx="4419600" cy="200175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by Step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6324600" cy="5105400"/>
          </a:xfrm>
        </p:spPr>
        <p:txBody>
          <a:bodyPr>
            <a:normAutofit/>
          </a:bodyPr>
          <a:lstStyle/>
          <a:p>
            <a:r>
              <a:rPr lang="en-US" smtClean="0"/>
              <a:t>You can create Window Control Library project</a:t>
            </a:r>
          </a:p>
          <a:p>
            <a:pPr marL="457200" indent="-376238">
              <a:buClr>
                <a:srgbClr val="C00000"/>
              </a:buClr>
              <a:buFont typeface="+mj-lt"/>
              <a:buAutoNum type="arabicPeriod"/>
            </a:pPr>
            <a:r>
              <a:rPr lang="en-US" sz="2200" smtClean="0"/>
              <a:t>Create a new Windows Application </a:t>
            </a:r>
            <a:br>
              <a:rPr lang="en-US" sz="2200" smtClean="0"/>
            </a:br>
            <a:r>
              <a:rPr lang="en-US" sz="2200" smtClean="0"/>
              <a:t>project</a:t>
            </a:r>
          </a:p>
          <a:p>
            <a:pPr marL="457200" indent="-376238">
              <a:buClr>
                <a:srgbClr val="C00000"/>
              </a:buClr>
              <a:buFont typeface="+mj-lt"/>
              <a:buAutoNum type="arabicPeriod"/>
            </a:pPr>
            <a:r>
              <a:rPr lang="en-US" sz="2200" smtClean="0"/>
              <a:t>From Project menu, select Add User</a:t>
            </a:r>
            <a:br>
              <a:rPr lang="en-US" sz="2200" smtClean="0"/>
            </a:br>
            <a:r>
              <a:rPr lang="en-US" sz="2200" smtClean="0"/>
              <a:t>Control</a:t>
            </a:r>
          </a:p>
          <a:p>
            <a:pPr marL="457200" indent="-376238">
              <a:buClr>
                <a:srgbClr val="C00000"/>
              </a:buClr>
              <a:buFont typeface="+mj-lt"/>
              <a:buAutoNum type="arabicPeriod"/>
            </a:pPr>
            <a:r>
              <a:rPr lang="en-US" sz="2200" smtClean="0"/>
              <a:t>Add Windows Forms controls to  the </a:t>
            </a:r>
            <a:br>
              <a:rPr lang="en-US" sz="2200" smtClean="0"/>
            </a:br>
            <a:r>
              <a:rPr lang="en-US" sz="2200" smtClean="0"/>
              <a:t>composite control design surface</a:t>
            </a:r>
          </a:p>
          <a:p>
            <a:pPr marL="457200" indent="-376238">
              <a:buClr>
                <a:srgbClr val="C00000"/>
              </a:buClr>
              <a:buFont typeface="+mj-lt"/>
              <a:buAutoNum type="arabicPeriod"/>
            </a:pPr>
            <a:r>
              <a:rPr lang="en-US" sz="2200" smtClean="0"/>
              <a:t>Place code in event procedures</a:t>
            </a:r>
          </a:p>
          <a:p>
            <a:pPr marL="457200" indent="-376238">
              <a:buClr>
                <a:srgbClr val="C00000"/>
              </a:buClr>
              <a:buFont typeface="+mj-lt"/>
              <a:buAutoNum type="arabicPeriod"/>
            </a:pPr>
            <a:r>
              <a:rPr lang="en-US" sz="2200" smtClean="0"/>
              <a:t>Save the file</a:t>
            </a:r>
          </a:p>
          <a:p>
            <a:pPr marL="457200" indent="-376238">
              <a:buClr>
                <a:srgbClr val="C00000"/>
              </a:buClr>
              <a:buFont typeface="+mj-lt"/>
              <a:buAutoNum type="arabicPeriod"/>
            </a:pPr>
            <a:r>
              <a:rPr lang="en-US" sz="2200" smtClean="0"/>
              <a:t>Build solution</a:t>
            </a:r>
          </a:p>
          <a:p>
            <a:pPr marL="457200" indent="-376238">
              <a:buClr>
                <a:srgbClr val="C00000"/>
              </a:buClr>
              <a:buFont typeface="+mj-lt"/>
              <a:buAutoNum type="arabicPeriod"/>
            </a:pPr>
            <a:r>
              <a:rPr lang="en-US" sz="2200" smtClean="0"/>
              <a:t>The composite control appear in the</a:t>
            </a:r>
            <a:br>
              <a:rPr lang="en-US" sz="2200" smtClean="0"/>
            </a:br>
            <a:r>
              <a:rPr lang="en-US" sz="2200" smtClean="0"/>
              <a:t>Toolbox </a:t>
            </a:r>
            <a:endParaRPr lang="vi-VN" sz="220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Content Placeholder 3" descr="PPT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730508"/>
            <a:ext cx="2797976" cy="3679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pic>
        <p:nvPicPr>
          <p:cNvPr id="4" name="Content Placeholder 3" descr="PPT3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582" y="1731221"/>
            <a:ext cx="3758418" cy="1729809"/>
          </a:xfrm>
        </p:spPr>
      </p:pic>
      <p:pic>
        <p:nvPicPr>
          <p:cNvPr id="6" name="Picture 5" descr="PPT3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1" y="4125451"/>
            <a:ext cx="4038600" cy="1617768"/>
          </a:xfrm>
          <a:prstGeom prst="rect">
            <a:avLst/>
          </a:prstGeom>
        </p:spPr>
      </p:pic>
      <p:pic>
        <p:nvPicPr>
          <p:cNvPr id="7" name="Picture 5" descr="PPT5BDA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1" y="3847486"/>
            <a:ext cx="3162300" cy="268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PPTD8C4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04901" y="1371600"/>
            <a:ext cx="3543300" cy="238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GDI+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5105400" cy="5105400"/>
          </a:xfrm>
        </p:spPr>
        <p:txBody>
          <a:bodyPr/>
          <a:lstStyle/>
          <a:p>
            <a:r>
              <a:rPr lang="en-US" dirty="0" smtClean="0"/>
              <a:t>Create and render Graphic</a:t>
            </a:r>
          </a:p>
          <a:p>
            <a:r>
              <a:rPr lang="en-US" dirty="0" smtClean="0"/>
              <a:t>Display information on the computer screen, printer…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Content Placeholder 7" descr="PPT946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609600"/>
            <a:ext cx="2619375" cy="4981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104" y="17585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Device Context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Graphics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38275"/>
            <a:ext cx="7943088" cy="5105400"/>
          </a:xfrm>
        </p:spPr>
        <p:txBody>
          <a:bodyPr/>
          <a:lstStyle/>
          <a:p>
            <a:r>
              <a:rPr lang="en-US" dirty="0" smtClean="0"/>
              <a:t>Device Context is a </a:t>
            </a:r>
            <a:r>
              <a:rPr lang="en-US" dirty="0" err="1" smtClean="0"/>
              <a:t>DataStructure</a:t>
            </a:r>
            <a:r>
              <a:rPr lang="en-US" dirty="0" smtClean="0"/>
              <a:t> that contains information about different graphic objects </a:t>
            </a:r>
          </a:p>
          <a:p>
            <a:pPr lvl="1"/>
            <a:r>
              <a:rPr lang="en-US" dirty="0" smtClean="0"/>
              <a:t>Pen, Brush …</a:t>
            </a:r>
          </a:p>
          <a:p>
            <a:r>
              <a:rPr lang="en-US" dirty="0" smtClean="0"/>
              <a:t>Draws Image, Graphics on any device</a:t>
            </a:r>
            <a:endParaRPr lang="vi-VN" dirty="0" smtClean="0"/>
          </a:p>
          <a:p>
            <a:r>
              <a:rPr lang="en-US" dirty="0" smtClean="0"/>
              <a:t>Graphics Objects : Pen ( draw lines ) , Brush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7" descr="PPT15A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581400"/>
            <a:ext cx="2438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PPT8DF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581401"/>
            <a:ext cx="2362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Graphics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239000" cy="5105400"/>
          </a:xfrm>
        </p:spPr>
        <p:txBody>
          <a:bodyPr/>
          <a:lstStyle/>
          <a:p>
            <a:r>
              <a:rPr lang="en-US" smtClean="0"/>
              <a:t>To Draw various object </a:t>
            </a:r>
            <a:br>
              <a:rPr lang="en-US" smtClean="0"/>
            </a:br>
            <a:r>
              <a:rPr lang="en-US" smtClean="0"/>
              <a:t>on any device</a:t>
            </a:r>
            <a:endParaRPr lang="vi-VN" smtClean="0"/>
          </a:p>
          <a:p>
            <a:r>
              <a:rPr lang="en-US" b="1" smtClean="0">
                <a:solidFill>
                  <a:srgbClr val="000099"/>
                </a:solidFill>
              </a:rPr>
              <a:t>Properties: </a:t>
            </a:r>
            <a:r>
              <a:rPr lang="en-US" smtClean="0">
                <a:solidFill>
                  <a:srgbClr val="000099"/>
                </a:solidFill>
              </a:rPr>
              <a:t/>
            </a:r>
            <a:br>
              <a:rPr lang="en-US" smtClean="0">
                <a:solidFill>
                  <a:srgbClr val="000099"/>
                </a:solidFill>
              </a:rPr>
            </a:br>
            <a:r>
              <a:rPr lang="en-US" sz="2200" smtClean="0"/>
              <a:t>Clip, DpiX, DpiY, PageUnit, </a:t>
            </a:r>
            <a:br>
              <a:rPr lang="en-US" sz="2200" smtClean="0"/>
            </a:br>
            <a:r>
              <a:rPr lang="en-US" sz="2200" smtClean="0"/>
              <a:t>IsClipEmpty, </a:t>
            </a:r>
            <a:br>
              <a:rPr lang="en-US" sz="2200" smtClean="0"/>
            </a:br>
            <a:r>
              <a:rPr lang="en-US" sz="2200" smtClean="0"/>
              <a:t>IsVisibleClipEmpty</a:t>
            </a:r>
          </a:p>
          <a:p>
            <a:r>
              <a:rPr lang="en-US" b="1" smtClean="0">
                <a:solidFill>
                  <a:srgbClr val="000099"/>
                </a:solidFill>
              </a:rPr>
              <a:t>Methods:</a:t>
            </a:r>
            <a:r>
              <a:rPr lang="en-US" smtClean="0"/>
              <a:t/>
            </a:r>
            <a:br>
              <a:rPr lang="en-US" smtClean="0"/>
            </a:br>
            <a:r>
              <a:rPr lang="en-US" sz="2200" smtClean="0"/>
              <a:t>Clear, DrawArc, DrawLine, </a:t>
            </a:r>
            <a:br>
              <a:rPr lang="en-US" sz="2200" smtClean="0"/>
            </a:br>
            <a:r>
              <a:rPr lang="en-US" sz="2200" smtClean="0"/>
              <a:t>DrawString, DrawBezier, DrawRectangle, FillRectangle, FillRegion, FromImage</a:t>
            </a:r>
          </a:p>
          <a:p>
            <a:endParaRPr lang="en-US" sz="2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 descr="PPTE3F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295400"/>
            <a:ext cx="440233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PPTF2D0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5036512"/>
            <a:ext cx="6657975" cy="151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by the GDI+ to provide various Color</a:t>
            </a:r>
          </a:p>
          <a:p>
            <a:r>
              <a:rPr lang="en-US" dirty="0" smtClean="0"/>
              <a:t>This structure defines the alpha , red , green , blue value , which are the four primary components of the structure</a:t>
            </a:r>
          </a:p>
          <a:p>
            <a:r>
              <a:rPr lang="en-US" dirty="0" smtClean="0"/>
              <a:t>Alpha component </a:t>
            </a:r>
            <a:r>
              <a:rPr lang="en-US" dirty="0" smtClean="0">
                <a:sym typeface="Wingdings" pitchFamily="2" charset="2"/>
              </a:rPr>
              <a:t> increase the transparency of the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3048000"/>
          <a:ext cx="708660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A, B, Blue, G, Green, R, Red, Name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FromArgb,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FromName, ToArgb, ToString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4" descr="PPT5DD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038600"/>
            <a:ext cx="673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 class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5" descr="PPT1E2C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75" y="1616075"/>
            <a:ext cx="625792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4267200"/>
          <a:ext cx="7086600" cy="736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Alignment,Brush,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Color, LineJoin, Transform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Clone,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Dispose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Brush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Graphical shapes can be filled with color by using the Brush class</a:t>
            </a:r>
          </a:p>
          <a:p>
            <a:r>
              <a:rPr lang="en-US" smtClean="0"/>
              <a:t>This is a abstract class – therefore you can use its derived classes bellow : </a:t>
            </a:r>
            <a:endParaRPr lang="vi-VN" smtClean="0"/>
          </a:p>
          <a:p>
            <a:pPr lvl="1"/>
            <a:r>
              <a:rPr lang="en-US" smtClean="0"/>
              <a:t>SolidBrush, HatchBrush, TextureBrush, LinearGradientBrush, PathGradientBrush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 descr="PPTD1C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657600"/>
            <a:ext cx="5726113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Font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9660"/>
            <a:ext cx="7943088" cy="5105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Provide the font face, size and style attributes to format text (</a:t>
            </a:r>
            <a:r>
              <a:rPr lang="en-US" dirty="0" err="1" smtClean="0">
                <a:solidFill>
                  <a:srgbClr val="00B050"/>
                </a:solidFill>
              </a:rPr>
              <a:t>System.Drawing</a:t>
            </a:r>
            <a:r>
              <a:rPr lang="en-US" dirty="0" smtClean="0"/>
              <a:t> namespace)</a:t>
            </a:r>
          </a:p>
          <a:p>
            <a:pPr>
              <a:defRPr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GDI fonts </a:t>
            </a:r>
            <a:r>
              <a:rPr lang="en-US" dirty="0" smtClean="0"/>
              <a:t>: (in folder Fonts of system- “Arial”)</a:t>
            </a:r>
          </a:p>
          <a:p>
            <a:pPr>
              <a:defRPr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Device fonts </a:t>
            </a:r>
            <a:r>
              <a:rPr lang="en-US" dirty="0" smtClean="0"/>
              <a:t>are used for output devices such as monitors or printers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67291"/>
              </p:ext>
            </p:extLst>
          </p:nvPr>
        </p:nvGraphicFramePr>
        <p:xfrm>
          <a:off x="1219200" y="3657600"/>
          <a:ext cx="7086600" cy="878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Bold,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Italic, Underline, Strikeout, FontFamily, Style, Name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GetHeight</a:t>
                      </a:r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ToString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692</TotalTime>
  <Words>947</Words>
  <Application>Microsoft Office PowerPoint</Application>
  <PresentationFormat>On-screen Show (4:3)</PresentationFormat>
  <Paragraphs>158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Gill Sans MT</vt:lpstr>
      <vt:lpstr>Arial</vt:lpstr>
      <vt:lpstr>Calibri</vt:lpstr>
      <vt:lpstr>Tahoma</vt:lpstr>
      <vt:lpstr>Wingdings</vt:lpstr>
      <vt:lpstr>Wingdings 2</vt:lpstr>
      <vt:lpstr>Solstice</vt:lpstr>
      <vt:lpstr>PowerPoint Presentation</vt:lpstr>
      <vt:lpstr>GDI+ Objectives</vt:lpstr>
      <vt:lpstr>GDI+ class</vt:lpstr>
      <vt:lpstr>Device Context  Graphics Objects</vt:lpstr>
      <vt:lpstr>Graphics Object</vt:lpstr>
      <vt:lpstr>Color structure</vt:lpstr>
      <vt:lpstr>Pen class</vt:lpstr>
      <vt:lpstr>Brush class</vt:lpstr>
      <vt:lpstr>Font class</vt:lpstr>
      <vt:lpstr>Display Image</vt:lpstr>
      <vt:lpstr>Printing GDI+ Object</vt:lpstr>
      <vt:lpstr>Double Buffering</vt:lpstr>
      <vt:lpstr>Custom Control Objective</vt:lpstr>
      <vt:lpstr>Features</vt:lpstr>
      <vt:lpstr>Steps to create Simple Custom controls </vt:lpstr>
      <vt:lpstr>Steps to create a simple Control</vt:lpstr>
      <vt:lpstr>Adding properties using Accessors</vt:lpstr>
      <vt:lpstr>Associating events with custom controls</vt:lpstr>
      <vt:lpstr>Steps for using custom controls</vt:lpstr>
      <vt:lpstr>Using custom controls programmatically </vt:lpstr>
      <vt:lpstr>Custom controls (cont ..)</vt:lpstr>
      <vt:lpstr>Inherit existing controls</vt:lpstr>
      <vt:lpstr>Inherit existing controls (ctn)</vt:lpstr>
      <vt:lpstr>Composite Control</vt:lpstr>
      <vt:lpstr>Step by Step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 12 Custom controls</dc:title>
  <dc:creator>minhlg</dc:creator>
  <cp:lastModifiedBy>Thien Kim</cp:lastModifiedBy>
  <cp:revision>130</cp:revision>
  <dcterms:created xsi:type="dcterms:W3CDTF">2008-08-06T03:56:07Z</dcterms:created>
  <dcterms:modified xsi:type="dcterms:W3CDTF">2020-09-11T06:22:31Z</dcterms:modified>
</cp:coreProperties>
</file>