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370" r:id="rId2"/>
    <p:sldId id="369" r:id="rId3"/>
    <p:sldId id="260" r:id="rId4"/>
    <p:sldId id="374" r:id="rId5"/>
    <p:sldId id="294" r:id="rId6"/>
    <p:sldId id="373" r:id="rId7"/>
    <p:sldId id="312" r:id="rId8"/>
    <p:sldId id="299" r:id="rId9"/>
    <p:sldId id="301" r:id="rId10"/>
    <p:sldId id="302" r:id="rId11"/>
    <p:sldId id="372" r:id="rId12"/>
    <p:sldId id="366" r:id="rId13"/>
    <p:sldId id="323" r:id="rId14"/>
    <p:sldId id="367" r:id="rId15"/>
    <p:sldId id="368" r:id="rId16"/>
    <p:sldId id="346" r:id="rId17"/>
    <p:sldId id="348" r:id="rId18"/>
    <p:sldId id="363" r:id="rId19"/>
    <p:sldId id="364" r:id="rId20"/>
    <p:sldId id="371" r:id="rId21"/>
    <p:sldId id="365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DDFFFF"/>
    <a:srgbClr val="008080"/>
    <a:srgbClr val="004E4C"/>
    <a:srgbClr val="006666"/>
    <a:srgbClr val="FFCC00"/>
    <a:srgbClr val="FFEDA3"/>
    <a:srgbClr val="FF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87954" autoAdjust="0"/>
  </p:normalViewPr>
  <p:slideViewPr>
    <p:cSldViewPr>
      <p:cViewPr varScale="1">
        <p:scale>
          <a:sx n="77" d="100"/>
          <a:sy n="77" d="100"/>
        </p:scale>
        <p:origin x="18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41B4C56-6EE2-41A8-82AE-D17DD55238EC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EF7DBE-7B19-445A-9F54-CF3A35036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F5DBAAA-8FEE-4A12-8C35-F67229E49318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C8D4A7-A117-4679-B8EB-06C86E458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E5EB17-FD61-4B15-B469-26A32C213E2C}" type="slidenum">
              <a:rPr lang="en-US" smtClean="0"/>
              <a:pPr>
                <a:spcBef>
                  <a:spcPct val="0"/>
                </a:spcBef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652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DA4BE45D-EB1A-4C4A-8F0A-66108412F836}" type="slidenum">
              <a:rPr lang="en-US" sz="1200" smtClean="0">
                <a:latin typeface="Calibri" panose="020F0502020204030204" pitchFamily="34" charset="0"/>
              </a:rPr>
              <a:pPr/>
              <a:t>18</a:t>
            </a:fld>
            <a:endParaRPr lang="en-US" sz="120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0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01DF33-4784-44B4-8C72-1423A14CBF9C}" type="slidenum">
              <a:rPr lang="en-US" smtClean="0"/>
              <a:pPr>
                <a:spcBef>
                  <a:spcPct val="0"/>
                </a:spcBef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480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1066800" y="36576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smtClean="0">
                <a:solidFill>
                  <a:schemeClr val="bg1"/>
                </a:solidFill>
                <a:latin typeface="Calibri" pitchFamily="34" charset="0"/>
              </a:rPr>
              <a:t>Exploring Windows Forms</a:t>
            </a:r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106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XP_03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Windows Forms Programming with C# / 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F6B25-5489-4A84-B1A4-5D87D232F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Windows Forms Programming with C# / Session 3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C71EB5-ACE0-4967-B521-05DD05033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anose="05000000000000000000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anose="05020102010507070707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anose="05020102010507070707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3C0DD-210F-4A33-9765-8D5BF12172FC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81000" y="1069975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Provides a slider-like interface that allows you to set a value by scrolling through the slider using either mouse or keyboard 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00" y="2590800"/>
          <a:ext cx="8153400" cy="33655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Property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LargeChange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number of positions by which the slider moves in response to mouse clicks or the Page Up and Page Down keys 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Maximum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maximum value for the TrackBar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Minimum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minimum value for the TrackBar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SmallChange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number of positions by which the slider moves in response to arrow keys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TickFrequency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number of positions between tick marks on the TrackBar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TickStyle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Indicates where ticks appear on the TrackBar. The possible options are None,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TopLeft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BottomRight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, and Both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Value 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value returned by the TrackBar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346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TrackBar Control 1-3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715963"/>
            <a:ext cx="23622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>
                <a:solidFill>
                  <a:schemeClr val="bg1"/>
                </a:solidFill>
                <a:latin typeface="Tahoma" panose="020B0604030504040204" pitchFamily="34" charset="0"/>
              </a:rPr>
              <a:t>TrackBar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0F6B25-5489-4A84-B1A4-5D87D232FB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Content Placeholder 7" descr="Figure 1.1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8958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5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pPr marL="342900" lvl="1" indent="-342900">
              <a:buClr>
                <a:srgbClr val="004E4C"/>
              </a:buClr>
              <a:buFont typeface="Wingdings" panose="05000000000000000000" pitchFamily="2" charset="2"/>
              <a:buChar char="u"/>
            </a:pPr>
            <a:r>
              <a:rPr lang="en-US" smtClean="0">
                <a:latin typeface="Calibri" panose="020F0502020204030204" pitchFamily="34" charset="0"/>
              </a:rPr>
              <a:t>Add the following code to the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Scroll</a:t>
            </a:r>
            <a:r>
              <a:rPr lang="en-US" sz="2400" smtClean="0">
                <a:latin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</a:rPr>
              <a:t>event handler</a:t>
            </a: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75A391-8B7C-4ACA-BD8C-8633F3C73510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2058988"/>
            <a:ext cx="7980363" cy="14462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private void tkbSize_Scroll(object sender, EventArgs 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{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float value = tkbSize.Value; 	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txtText.Font = new Font("Times New Roman", value); 	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838200" y="1584325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pic>
        <p:nvPicPr>
          <p:cNvPr id="14343" name="Picture 7" descr="Figure 1.13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35363"/>
            <a:ext cx="35814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14345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TrackBar Control 3-3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NotifyIcon Component 1-3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r>
              <a:rPr lang="en-US" sz="2800" smtClean="0">
                <a:latin typeface="Calibri" panose="020F0502020204030204" pitchFamily="34" charset="0"/>
              </a:rPr>
              <a:t>Provides a mechanism to notify users when processes are running in the background </a:t>
            </a:r>
          </a:p>
          <a:p>
            <a:endParaRPr lang="en-US" sz="2800" smtClean="0">
              <a:latin typeface="Calibri" panose="020F0502020204030204" pitchFamily="34" charset="0"/>
            </a:endParaRPr>
          </a:p>
          <a:p>
            <a:r>
              <a:rPr lang="en-US" sz="2800" smtClean="0">
                <a:latin typeface="Calibri" panose="020F0502020204030204" pitchFamily="34" charset="0"/>
              </a:rPr>
              <a:t>Balloon tips, icons, and a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ContextMenuStrip</a:t>
            </a:r>
            <a:r>
              <a:rPr lang="en-US" sz="2400" smtClean="0">
                <a:latin typeface="Calibri" panose="020F0502020204030204" pitchFamily="34" charset="0"/>
              </a:rPr>
              <a:t> </a:t>
            </a:r>
            <a:r>
              <a:rPr lang="en-US" sz="2800" smtClean="0">
                <a:latin typeface="Calibri" panose="020F0502020204030204" pitchFamily="34" charset="0"/>
              </a:rPr>
              <a:t>can be used with the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NotifyIcon</a:t>
            </a:r>
            <a:r>
              <a:rPr lang="en-US" sz="2800" smtClean="0">
                <a:latin typeface="Calibri" panose="020F0502020204030204" pitchFamily="34" charset="0"/>
              </a:rPr>
              <a:t> to provide notifications</a:t>
            </a: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BC8C3-8CA1-4B47-81BC-E925027CB8EA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r>
              <a:rPr lang="en-US" sz="2400" smtClean="0">
                <a:latin typeface="Calibri" panose="020F0502020204030204" pitchFamily="34" charset="0"/>
              </a:rPr>
              <a:t>To add icons to your application project: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Create a new instance of the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System.Drawing.Icon</a:t>
            </a:r>
            <a:r>
              <a:rPr lang="en-US" sz="2000" smtClean="0">
                <a:latin typeface="Calibri" panose="020F0502020204030204" pitchFamily="34" charset="0"/>
              </a:rPr>
              <a:t> class or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Add existing icon files by choosing </a:t>
            </a:r>
            <a:r>
              <a:rPr lang="en-US" sz="2000" b="1" smtClean="0">
                <a:latin typeface="Calibri" panose="020F0502020204030204" pitchFamily="34" charset="0"/>
              </a:rPr>
              <a:t>Add Existing Item </a:t>
            </a:r>
            <a:r>
              <a:rPr lang="en-US" sz="2000" smtClean="0">
                <a:latin typeface="Calibri" panose="020F0502020204030204" pitchFamily="34" charset="0"/>
              </a:rPr>
              <a:t>from the </a:t>
            </a:r>
            <a:r>
              <a:rPr lang="en-US" sz="2000" b="1" smtClean="0">
                <a:latin typeface="Calibri" panose="020F0502020204030204" pitchFamily="34" charset="0"/>
              </a:rPr>
              <a:t>Project</a:t>
            </a:r>
            <a:r>
              <a:rPr lang="en-US" sz="2000" smtClean="0">
                <a:latin typeface="Calibri" panose="020F0502020204030204" pitchFamily="34" charset="0"/>
              </a:rPr>
              <a:t> menu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After properties are set, you can display the balloon tip by calling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ShowBalloonTip()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Assume that you created a button,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btnOK</a:t>
            </a:r>
            <a:r>
              <a:rPr lang="en-US" sz="2000" smtClean="0">
                <a:latin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in the application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Clicking the button should result in the notification being shown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smtClean="0">
              <a:latin typeface="Calibri" panose="020F0502020204030204" pitchFamily="34" charset="0"/>
            </a:endParaRPr>
          </a:p>
          <a:p>
            <a:endParaRPr lang="en-US" sz="2400" smtClean="0">
              <a:latin typeface="Arial" panose="020B0604020202020204" pitchFamily="34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C2C5C-1561-4946-BC9C-6A652BEC61FF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389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NotifyIcon Component 2-3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84175" y="1066800"/>
            <a:ext cx="8610600" cy="5257800"/>
          </a:xfrm>
        </p:spPr>
        <p:txBody>
          <a:bodyPr/>
          <a:lstStyle/>
          <a:p>
            <a:r>
              <a:rPr lang="en-US" sz="2000" smtClean="0">
                <a:latin typeface="Calibri" panose="020F0502020204030204" pitchFamily="34" charset="0"/>
              </a:rPr>
              <a:t>Add the following code to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sz="1800" smtClean="0">
                <a:latin typeface="Calibri" panose="020F0502020204030204" pitchFamily="34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</a:rPr>
              <a:t>event handler for the button</a:t>
            </a: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r>
              <a:rPr lang="en-US" sz="2000" smtClean="0">
                <a:latin typeface="Calibri" panose="020F0502020204030204" pitchFamily="34" charset="0"/>
              </a:rPr>
              <a:t>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NotifyIcon</a:t>
            </a:r>
            <a:r>
              <a:rPr lang="en-US" sz="1800" smtClean="0">
                <a:latin typeface="Calibri" panose="020F0502020204030204" pitchFamily="34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</a:rPr>
              <a:t>component is set to visible and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ShowBalloonTip</a:t>
            </a:r>
            <a:r>
              <a:rPr lang="en-US" sz="2000" smtClean="0">
                <a:latin typeface="Calibri" panose="020F0502020204030204" pitchFamily="34" charset="0"/>
              </a:rPr>
              <a:t> is passed a value of 5 to indicate five seconds as the duration for which the tip will be seen </a:t>
            </a:r>
          </a:p>
          <a:p>
            <a:r>
              <a:rPr lang="en-US" sz="2000" smtClean="0">
                <a:latin typeface="Calibri" panose="020F0502020204030204" pitchFamily="34" charset="0"/>
              </a:rPr>
              <a:t>If you click the button during program execution, the notification will be shown</a:t>
            </a:r>
          </a:p>
          <a:p>
            <a:endParaRPr lang="en-US" smtClean="0">
              <a:latin typeface="Calibri" panose="020F0502020204030204" pitchFamily="34" charset="0"/>
            </a:endParaRPr>
          </a:p>
          <a:p>
            <a:endParaRPr lang="en-US" smtClean="0">
              <a:latin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698246-5615-420A-AF50-4E897D0F0E07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NotifyIcon Component 3-3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38200" y="1982788"/>
            <a:ext cx="7980363" cy="15351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private void btnOK_Click(object sender, EventArgs 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{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nicInformation.Visible = true;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nicInformation.BalloonTipText = “The application is running";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nicInformation.ShowBalloonTip(5);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}	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838200" y="1508125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pic>
        <p:nvPicPr>
          <p:cNvPr id="28680" name="Picture 8" descr="Figure 1.1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054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3048000" y="5394325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411163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ToolStripContainer class 1-2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r>
              <a:rPr lang="en-US" sz="2400" smtClean="0">
                <a:latin typeface="Calibri" panose="020F0502020204030204" pitchFamily="34" charset="0"/>
              </a:rPr>
              <a:t>Used to contain tool strips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 Supports rafting, the process by which users can drag and drop a tool strip from one edge of the container to another 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Contains five panels: four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ToolStripPanels</a:t>
            </a:r>
            <a:r>
              <a:rPr lang="en-US" sz="2400" smtClean="0">
                <a:latin typeface="Calibri" panose="020F0502020204030204" pitchFamily="34" charset="0"/>
              </a:rPr>
              <a:t> (one on each edge of the form) and one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ContentPanel</a:t>
            </a:r>
            <a:r>
              <a:rPr lang="en-US" sz="2400" smtClean="0">
                <a:latin typeface="Calibri" panose="020F0502020204030204" pitchFamily="34" charset="0"/>
              </a:rPr>
              <a:t> respectively </a:t>
            </a:r>
          </a:p>
          <a:p>
            <a:endParaRPr lang="en-US" sz="2400" smtClean="0">
              <a:latin typeface="Calibri" panose="020F0502020204030204" pitchFamily="34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75CEDB-9E16-46FB-A767-0FB39D0CF597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8438" name="Picture 5" descr="Figure 1.2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9597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r>
              <a:rPr lang="en-US" sz="2400" smtClean="0">
                <a:latin typeface="Calibri" panose="020F0502020204030204" pitchFamily="34" charset="0"/>
              </a:rPr>
              <a:t>You can control the availability of the tool strip panels using one of two ways:</a:t>
            </a:r>
            <a:endParaRPr lang="en-US" sz="1800" smtClean="0">
              <a:latin typeface="Calibri" panose="020F0502020204030204" pitchFamily="34" charset="0"/>
            </a:endParaRPr>
          </a:p>
          <a:p>
            <a:pPr lvl="1"/>
            <a:r>
              <a:rPr lang="en-US" sz="1800" smtClean="0">
                <a:latin typeface="Calibri" panose="020F0502020204030204" pitchFamily="34" charset="0"/>
              </a:rPr>
              <a:t>By setting the following properties: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TopToolStripPanelVisible</a:t>
            </a:r>
            <a:r>
              <a:rPr lang="en-US" sz="1800" smtClean="0">
                <a:latin typeface="Calibri" panose="020F0502020204030204" pitchFamily="34" charset="0"/>
              </a:rPr>
              <a:t>,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BottomToolStripPanelVisible</a:t>
            </a:r>
            <a:r>
              <a:rPr lang="en-US" sz="1800" smtClean="0">
                <a:latin typeface="Calibri" panose="020F0502020204030204" pitchFamily="34" charset="0"/>
              </a:rPr>
              <a:t>,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LeftToolStripPanelVisible</a:t>
            </a:r>
            <a:r>
              <a:rPr lang="en-US" sz="1800" smtClean="0">
                <a:latin typeface="Calibri" panose="020F0502020204030204" pitchFamily="34" charset="0"/>
              </a:rPr>
              <a:t>, and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RightToolStripPanelVisible</a:t>
            </a:r>
            <a:r>
              <a:rPr lang="en-US" sz="1800" smtClean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sz="1800" smtClean="0">
                <a:latin typeface="Calibri" panose="020F0502020204030204" pitchFamily="34" charset="0"/>
              </a:rPr>
              <a:t>By checking the checkboxes for the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ToolStripPanels</a:t>
            </a:r>
            <a:r>
              <a:rPr lang="en-US" sz="1800" smtClean="0">
                <a:latin typeface="Calibri" panose="020F0502020204030204" pitchFamily="34" charset="0"/>
              </a:rPr>
              <a:t> </a:t>
            </a:r>
            <a:endParaRPr lang="en-US" sz="1400" smtClean="0">
              <a:latin typeface="Calibri" panose="020F0502020204030204" pitchFamily="34" charset="0"/>
            </a:endParaRPr>
          </a:p>
          <a:p>
            <a:r>
              <a:rPr lang="en-US" sz="2400" smtClean="0">
                <a:latin typeface="Calibri" panose="020F0502020204030204" pitchFamily="34" charset="0"/>
              </a:rPr>
              <a:t>When you set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Dock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property of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ToolStripContainer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to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sz="2400" smtClean="0">
                <a:latin typeface="Calibri" panose="020F0502020204030204" pitchFamily="34" charset="0"/>
              </a:rPr>
              <a:t>, it causes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ToolStripContainer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to fill the entire form 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The tool strip panels would be available on all four sides </a:t>
            </a:r>
          </a:p>
          <a:p>
            <a:endParaRPr lang="en-US" sz="2000" smtClean="0">
              <a:latin typeface="Calibri" panose="020F0502020204030204" pitchFamily="34" charset="0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D1995D-3EF6-402E-B0C8-23B5C20E164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411163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ToolStripContainer class 2-2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Merging DataSets 1-3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pPr>
              <a:buSzPct val="60000"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US" sz="200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method of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class merges a given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400" smtClean="0">
                <a:latin typeface="Calibri" panose="020F0502020204030204" pitchFamily="34" charset="0"/>
              </a:rPr>
              <a:t>,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2400" smtClean="0">
                <a:latin typeface="Calibri" panose="020F0502020204030204" pitchFamily="34" charset="0"/>
              </a:rPr>
              <a:t>, or array of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DataRow</a:t>
            </a:r>
            <a:r>
              <a:rPr lang="en-US" sz="2400" smtClean="0">
                <a:latin typeface="Calibri" panose="020F0502020204030204" pitchFamily="34" charset="0"/>
              </a:rPr>
              <a:t> objects into the current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400" smtClean="0">
                <a:latin typeface="Calibri" panose="020F0502020204030204" pitchFamily="34" charset="0"/>
              </a:rPr>
              <a:t> or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2400" smtClean="0">
                <a:latin typeface="Calibri" panose="020F0502020204030204" pitchFamily="34" charset="0"/>
              </a:rPr>
              <a:t> 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During the merge operation, the data from the two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DataSets</a:t>
            </a:r>
            <a:r>
              <a:rPr lang="en-US" sz="2400" smtClean="0">
                <a:latin typeface="Calibri" panose="020F0502020204030204" pitchFamily="34" charset="0"/>
              </a:rPr>
              <a:t> are combined based on whether </a:t>
            </a:r>
            <a:r>
              <a:rPr lang="en-US" sz="2400" smtClean="0">
                <a:latin typeface="Calibri" panose="020F0502020204030204" pitchFamily="34" charset="0"/>
                <a:cs typeface="Courier New" panose="02070309020205020404" pitchFamily="49" charset="0"/>
              </a:rPr>
              <a:t>or not </a:t>
            </a:r>
            <a:r>
              <a:rPr lang="en-US" sz="2400" smtClean="0">
                <a:latin typeface="Calibri" panose="020F0502020204030204" pitchFamily="34" charset="0"/>
              </a:rPr>
              <a:t>a similar record exists in the target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endParaRPr lang="en-US" sz="2400" smtClean="0">
              <a:latin typeface="Calibri" panose="020F0502020204030204" pitchFamily="34" charset="0"/>
            </a:endParaRPr>
          </a:p>
          <a:p>
            <a:r>
              <a:rPr lang="en-US" sz="2400" smtClean="0">
                <a:latin typeface="Calibri" panose="020F0502020204030204" pitchFamily="34" charset="0"/>
              </a:rPr>
              <a:t>The merge options can be configured to achieve goals such as: 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Adding new records to a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000" smtClean="0">
                <a:latin typeface="Calibri" panose="020F0502020204030204" pitchFamily="34" charset="0"/>
              </a:rPr>
              <a:t> by copying them from another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Copying new records and changes as well as specifying action to be taken if the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DataSets</a:t>
            </a:r>
            <a:r>
              <a:rPr lang="en-US" sz="2000" smtClean="0">
                <a:latin typeface="Calibri" panose="020F0502020204030204" pitchFamily="34" charset="0"/>
              </a:rPr>
              <a:t> do not have the same schemas 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Updating the state of records in a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000" smtClean="0">
                <a:latin typeface="Calibri" panose="020F0502020204030204" pitchFamily="34" charset="0"/>
              </a:rPr>
              <a:t> based on another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DAA478-26CC-4753-B9B9-17BBBBC84185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382000" cy="4573589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Name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Merge(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DataSet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)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Used to merge a specified DataSet and its schema into the current DataSet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75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Merge(DataSet, Boolean)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Used to merge a specified DataSet and its schema into the current DataSet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Retains or discards any changes in the current DataSet depending on the given argument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Merge(DataRow(), Boolean, MissingSchemaAction)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Used to merge an array of DataRow objects into the current DataSet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Retains or discards changes in the DataSet and handling schema mismatch depending on the given arguments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75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Merge(DataSet, Boolean, MissingSchemaAction)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Used to merge a specified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DataSet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and its schema with the current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DataSet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Retains or discards changes in the current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DataSet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and handling schema mismatch depending on the given arguments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5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2255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5DCCE-4D5F-4118-BF65-500671D16A4B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552" name="Title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Merging DataSets 2-3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4175" y="1069975"/>
            <a:ext cx="5259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latin typeface="Calibri" panose="020F0502020204030204" pitchFamily="34" charset="0"/>
              </a:rPr>
              <a:t>Some overloads of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US" sz="200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alibri" panose="020F0502020204030204" pitchFamily="34" charset="0"/>
              </a:rPr>
              <a:t>method: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1069975"/>
            <a:ext cx="8455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MissingSchemaAction</a:t>
            </a:r>
            <a:r>
              <a:rPr lang="en-US" sz="2400">
                <a:latin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</a:rPr>
              <a:t>members:</a:t>
            </a:r>
          </a:p>
        </p:txBody>
      </p:sp>
      <p:pic>
        <p:nvPicPr>
          <p:cNvPr id="22575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8BDAC8-5140-4819-AE2F-EA5509D68A26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Objectives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09600" y="9906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creation of nonrectangular Windows Forms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the TabControl and TrackBar controls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NotifyIcon component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various types of ToolStripItems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merging of ToolStrips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ToolStripContainer class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merging of DataSets</a:t>
            </a:r>
          </a:p>
          <a:p>
            <a:pPr algn="just" eaLnBrk="1" hangingPunct="1">
              <a:spcBef>
                <a:spcPts val="1700"/>
              </a:spcBef>
            </a:pPr>
            <a:endParaRPr lang="en-US" sz="2500">
              <a:latin typeface="Calibri" panose="020F0502020204030204" pitchFamily="34" charset="0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0F6B25-5489-4A84-B1A4-5D87D232FB7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202415"/>
              </p:ext>
            </p:extLst>
          </p:nvPr>
        </p:nvGraphicFramePr>
        <p:xfrm>
          <a:off x="762000" y="1752600"/>
          <a:ext cx="8077200" cy="3802063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Property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Description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Add (default)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Adds all the columns of the source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 to the target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 and populated with data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AddWithKey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Adds all the columns and primary key settings of the source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 to the target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Ignore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Ignores the schema variations between the source and target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DataSets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1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Error</a:t>
                      </a:r>
                      <a:endParaRPr lang="en-US" sz="200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Throws an exception, namely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InvalidOperationException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, when the schemas in the source and target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DataSets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 do not match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2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8CC81E-DF6C-4A3A-8457-43629B3B5036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192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creation of nonrectangular Windows Forms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the TabControl and TrackBar controls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NotifyIcon component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various types of ToolStripItems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merging of ToolStrips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ToolStripContainer class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merging of DataSets</a:t>
            </a:r>
          </a:p>
          <a:p>
            <a:pPr algn="just" eaLnBrk="1" hangingPunct="1">
              <a:spcBef>
                <a:spcPts val="1700"/>
              </a:spcBef>
            </a:pPr>
            <a:endParaRPr lang="en-US" sz="2500">
              <a:latin typeface="Calibri" panose="020F0502020204030204" pitchFamily="34" charset="0"/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705C4-9CB1-40D6-B94E-D8790E317FCA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Nonrectangular Forms 1-4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4175" y="1069975"/>
            <a:ext cx="8915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4E4C"/>
              </a:buClr>
              <a:buSzPct val="50000"/>
              <a:defRPr/>
            </a:pPr>
            <a:r>
              <a:rPr lang="en-US" sz="2500" b="1" dirty="0">
                <a:latin typeface="Arial" pitchFamily="34" charset="0"/>
                <a:ea typeface="+mj-ea"/>
                <a:cs typeface="+mj-cs"/>
              </a:rPr>
              <a:t>Normal user interface of Windows Forms applications</a:t>
            </a: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12" name="Picture 11" descr="Im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09788"/>
            <a:ext cx="5181600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1676400"/>
            <a:ext cx="7315200" cy="620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500" b="1" dirty="0">
                <a:latin typeface="Arial" pitchFamily="34" charset="0"/>
                <a:ea typeface="+mj-ea"/>
                <a:cs typeface="+mj-cs"/>
              </a:rPr>
              <a:t>Nonrectangular</a:t>
            </a:r>
            <a:r>
              <a:rPr lang="en-US" b="1" dirty="0">
                <a:latin typeface="Arial" pitchFamily="34" charset="0"/>
              </a:rPr>
              <a:t> </a:t>
            </a:r>
            <a:r>
              <a:rPr lang="en-US" sz="2500" b="1" dirty="0">
                <a:latin typeface="Arial" pitchFamily="34" charset="0"/>
                <a:ea typeface="+mj-ea"/>
                <a:cs typeface="+mj-cs"/>
              </a:rPr>
              <a:t>Windows Forms </a:t>
            </a:r>
            <a:r>
              <a:rPr lang="en-US" sz="2500" b="1" dirty="0">
                <a:latin typeface="Arial" pitchFamily="34" charset="0"/>
              </a:rPr>
              <a:t>applications</a:t>
            </a: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8201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0F6B25-5489-4A84-B1A4-5D87D232FB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 descr="Im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48133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m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19413"/>
            <a:ext cx="281940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2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D14B6F-2984-44DD-B6E1-AADCD997627F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Nonrectangular Forms 2-4</a:t>
            </a:r>
          </a:p>
        </p:txBody>
      </p:sp>
      <p:sp>
        <p:nvSpPr>
          <p:cNvPr id="6149" name="Rectangle 3"/>
          <p:cNvSpPr txBox="1">
            <a:spLocks/>
          </p:cNvSpPr>
          <p:nvPr/>
        </p:nvSpPr>
        <p:spPr bwMode="auto">
          <a:xfrm>
            <a:off x="381000" y="1066800"/>
            <a:ext cx="8534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Steps to create a nonrectangular form:</a:t>
            </a:r>
          </a:p>
          <a:p>
            <a:pPr lvl="1" eaLnBrk="1" hangingPunct="1"/>
            <a:r>
              <a:rPr lang="en-US" sz="2400" dirty="0">
                <a:latin typeface="Calibri" panose="020F0502020204030204" pitchFamily="34" charset="0"/>
              </a:rPr>
              <a:t>Create a C# based Windows Forms application and rename the form to </a:t>
            </a:r>
            <a:r>
              <a:rPr lang="en-US" sz="2400" b="1" dirty="0" err="1">
                <a:latin typeface="Calibri" panose="020F0502020204030204" pitchFamily="34" charset="0"/>
              </a:rPr>
              <a:t>frmEllipse</a:t>
            </a:r>
            <a:endParaRPr lang="en-US" sz="2400" b="1" dirty="0">
              <a:latin typeface="Calibri" panose="020F0502020204030204" pitchFamily="34" charset="0"/>
            </a:endParaRPr>
          </a:p>
          <a:p>
            <a:pPr lvl="1" eaLnBrk="1" hangingPunct="1"/>
            <a:r>
              <a:rPr lang="en-US" sz="2400" dirty="0">
                <a:latin typeface="Calibri" panose="020F0502020204030204" pitchFamily="34" charset="0"/>
              </a:rPr>
              <a:t>Set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FormBorderStyle</a:t>
            </a:r>
            <a:r>
              <a:rPr lang="en-US" sz="2400" dirty="0">
                <a:latin typeface="Calibri" panose="020F0502020204030204" pitchFamily="34" charset="0"/>
              </a:rPr>
              <a:t> property of the form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US" sz="2400" dirty="0">
                <a:latin typeface="Calibri" panose="020F0502020204030204" pitchFamily="34" charset="0"/>
              </a:rPr>
              <a:t>Generate an event handler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frmEllipse_Load</a:t>
            </a:r>
            <a:r>
              <a:rPr lang="en-US" sz="2400" dirty="0">
                <a:latin typeface="Calibri" panose="020F0502020204030204" pitchFamily="34" charset="0"/>
              </a:rPr>
              <a:t> and type the following code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2400" dirty="0">
                <a:latin typeface="Calibri" panose="020F0502020204030204" pitchFamily="34" charset="0"/>
              </a:rPr>
              <a:t> event handler</a:t>
            </a:r>
          </a:p>
          <a:p>
            <a:pPr lvl="1" eaLnBrk="1" hangingPunct="1"/>
            <a:endParaRPr lang="en-US" dirty="0">
              <a:latin typeface="Calibri" panose="020F0502020204030204" pitchFamily="34" charset="0"/>
            </a:endParaRPr>
          </a:p>
          <a:p>
            <a:pPr eaLnBrk="1" hangingPunct="1"/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762000" y="1628775"/>
            <a:ext cx="7980363" cy="23336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private void frmEllipse_Load(object sender, EventArgs 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{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this.BackColor = Color.Coral;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System.Drawing.Drawing2D.GraphicsPath path = new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System.Drawing.Drawing2D.GraphicsPath();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path.AddEllipse(0, 0, this.Width, this.Height);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this.Region = new Region(path);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}	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384313" y="752475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6575" y="4343400"/>
            <a:ext cx="85312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GraphicsPath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</a:rPr>
              <a:t>class defined in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System.Drawing.Drawing2D </a:t>
            </a:r>
            <a:r>
              <a:rPr lang="en-US" sz="2800">
                <a:latin typeface="Calibri" panose="020F0502020204030204" pitchFamily="34" charset="0"/>
              </a:rPr>
              <a:t>namespace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GraphicsPath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</a:rPr>
              <a:t>class enables you to represent a series of connected lines and curves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 animBg="1"/>
      <p:bldP spid="6151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0F6B25-5489-4A84-B1A4-5D87D232FB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4175" y="1069975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Is a container control used to group controls on a form into tabs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Enables you to create tabbed pages or views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Can contain one or more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TabPage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controls, each representing a tabbed page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A user can change the current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TabPage</a:t>
            </a:r>
            <a:r>
              <a:rPr lang="en-US" sz="2800" dirty="0">
                <a:latin typeface="Calibri" panose="020F0502020204030204" pitchFamily="34" charset="0"/>
              </a:rPr>
              <a:t> by clicking one of the tabs in the control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TabPage</a:t>
            </a:r>
            <a:r>
              <a:rPr lang="en-US" sz="2800" dirty="0">
                <a:latin typeface="Calibri" panose="020F0502020204030204" pitchFamily="34" charset="0"/>
              </a:rPr>
              <a:t> control: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</a:rPr>
              <a:t>Is a special type of container control hosted only inside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TabControl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</a:rPr>
              <a:t>Cannot exist standalone on a form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</a:rPr>
              <a:t>Can generate scroll bars as needed if its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AutoScroll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property is set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4BCE2E-3796-4F2F-9B2A-00121CB0978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The TabControl Control 1-8</a:t>
            </a:r>
          </a:p>
        </p:txBody>
      </p:sp>
      <p:pic>
        <p:nvPicPr>
          <p:cNvPr id="7" name="Picture 6" descr="Img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1213"/>
            <a:ext cx="6629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" y="1339850"/>
            <a:ext cx="2209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dirty="0" err="1">
                <a:latin typeface="Calibri" panose="020F0502020204030204" pitchFamily="34" charset="0"/>
              </a:rPr>
              <a:t>TabControl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91400" y="3810000"/>
            <a:ext cx="2209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dirty="0" err="1">
                <a:latin typeface="Calibri" panose="020F0502020204030204" pitchFamily="34" charset="0"/>
              </a:rPr>
              <a:t>TabPage</a:t>
            </a:r>
            <a:r>
              <a:rPr lang="en-US" sz="2800" dirty="0">
                <a:latin typeface="Calibri" panose="020F0502020204030204" pitchFamily="34" charset="0"/>
              </a:rPr>
              <a:t> content 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33600" y="990600"/>
            <a:ext cx="3200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dirty="0" err="1">
                <a:latin typeface="Calibri" panose="020F0502020204030204" pitchFamily="34" charset="0"/>
              </a:rPr>
              <a:t>TabPage</a:t>
            </a:r>
            <a:r>
              <a:rPr lang="en-US" sz="2800" dirty="0">
                <a:latin typeface="Calibri" panose="020F0502020204030204" pitchFamily="34" charset="0"/>
              </a:rPr>
              <a:t> controls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952500" y="2019300"/>
            <a:ext cx="838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095500" y="1943100"/>
            <a:ext cx="11430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676400" y="1524000"/>
            <a:ext cx="114300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552700" y="1790700"/>
            <a:ext cx="11430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5800" y="2514600"/>
            <a:ext cx="6324600" cy="32004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6705600" y="2971800"/>
            <a:ext cx="533400" cy="2514600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30" grpId="0" animBg="1"/>
      <p:bldP spid="30" grpId="1" animBg="1"/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DE58EA-6546-4052-887A-1CF861ADEA57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268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The TabControl Control 2-8</a:t>
            </a:r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381000" y="838200"/>
          <a:ext cx="8534400" cy="5597527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Property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8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Appearance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visual style of the TabControl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Can have one of three values: Normal, Buttons, or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FlatButtons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Alignment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alignment of the tabs such as Top, Bottom, Left</a:t>
                      </a:r>
                      <a:r>
                        <a:rPr lang="en-US" sz="1600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, or 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Right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2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Multiline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whether more than one row of tabs is allowed on </a:t>
                      </a:r>
                      <a:r>
                        <a:rPr lang="en-US" sz="1600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the TabControl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When set to True, multiple rows of tabs are supported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4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+mn-cs"/>
                        </a:rPr>
                        <a:t>Method </a:t>
                      </a: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+mn-cs"/>
                        </a:rPr>
                        <a:t>Description</a:t>
                      </a: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8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DeselectTab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tab that is following the given tab as the </a:t>
                      </a:r>
                      <a:r>
                        <a:rPr lang="en-US" sz="1600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current tab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An index or name of the tab is given as the argument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SelectTab</a:t>
                      </a:r>
                      <a:endParaRPr lang="en-US" sz="160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tab with the given index or name as the </a:t>
                      </a:r>
                      <a:r>
                        <a:rPr lang="en-US" sz="1600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current tab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Event 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Deselected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Raises when a tab is deselected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Selected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Raises when a tab is selected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SelectedIndexChanged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Raises when the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SelectedIndex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property has changed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F900CD-0007-4E22-8F75-A25BD19CA318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The TabControl Control 4-8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4175" y="1066800"/>
            <a:ext cx="837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Commonly used properties 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TabPage</a:t>
            </a:r>
            <a:r>
              <a:rPr lang="en-US" sz="2800">
                <a:latin typeface="Calibri" panose="020F0502020204030204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76400"/>
          <a:ext cx="8458200" cy="4287838"/>
        </p:xfrm>
        <a:graphic>
          <a:graphicData uri="http://schemas.openxmlformats.org/drawingml/2006/table">
            <a:tbl>
              <a:tblPr/>
              <a:tblGrid>
                <a:gridCol w="14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Property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AutoScroll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whether scroll bars will be displayed or not when controls are hosted outside the visible bounds 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When set to True, scroll bars are displayed and when set to False, they are not displayed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8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BorderStyle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visual appearance of the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TabPage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border 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Can be set to None indicating no border;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FixedSingle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, indicating a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singleline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border; or Fixed3D, indicating a border with a three-dimensional appearance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Text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text displayed on the tab in the TabControl for the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TabPage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2407</TotalTime>
  <Words>1543</Words>
  <Application>Microsoft Office PowerPoint</Application>
  <PresentationFormat>On-screen Show (4:3)</PresentationFormat>
  <Paragraphs>236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Tahoma</vt:lpstr>
      <vt:lpstr>Wingdings</vt:lpstr>
      <vt:lpstr>Wingdings 2</vt:lpstr>
      <vt:lpstr>3_Office Theme</vt:lpstr>
      <vt:lpstr>PowerPoint Presentation</vt:lpstr>
      <vt:lpstr>Objectives</vt:lpstr>
      <vt:lpstr>Nonrectangular Forms 1-4</vt:lpstr>
      <vt:lpstr>PowerPoint Presentation</vt:lpstr>
      <vt:lpstr>Nonrectangular Forms 2-4</vt:lpstr>
      <vt:lpstr>PowerPoint Presentation</vt:lpstr>
      <vt:lpstr>The TabControl Control 1-8</vt:lpstr>
      <vt:lpstr>The TabControl Control 2-8</vt:lpstr>
      <vt:lpstr>The TabControl Control 4-8</vt:lpstr>
      <vt:lpstr>TrackBar Control 1-3</vt:lpstr>
      <vt:lpstr>PowerPoint Presentation</vt:lpstr>
      <vt:lpstr>TrackBar Control 3-3</vt:lpstr>
      <vt:lpstr>The NotifyIcon Component 1-3</vt:lpstr>
      <vt:lpstr>The NotifyIcon Component 2-3</vt:lpstr>
      <vt:lpstr>The NotifyIcon Component 3-3</vt:lpstr>
      <vt:lpstr>The ToolStripContainer class 1-2</vt:lpstr>
      <vt:lpstr>The ToolStripContainer class 2-2</vt:lpstr>
      <vt:lpstr>Merging DataSets 1-3</vt:lpstr>
      <vt:lpstr>Merging DataSets 2-3</vt:lpstr>
      <vt:lpstr>PowerPoint Presentation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1 - Windows Forms Programming with C#</dc:title>
  <dc:creator>Sinh Tran</dc:creator>
  <cp:lastModifiedBy>Thien Kim</cp:lastModifiedBy>
  <cp:revision>721</cp:revision>
  <dcterms:created xsi:type="dcterms:W3CDTF">2006-08-16T00:00:00Z</dcterms:created>
  <dcterms:modified xsi:type="dcterms:W3CDTF">2020-09-11T08:33:50Z</dcterms:modified>
</cp:coreProperties>
</file>