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9" r:id="rId4"/>
    <p:sldId id="261" r:id="rId5"/>
    <p:sldId id="263" r:id="rId6"/>
    <p:sldId id="264" r:id="rId7"/>
    <p:sldId id="267" r:id="rId8"/>
    <p:sldId id="269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78" r:id="rId17"/>
    <p:sldId id="279" r:id="rId18"/>
    <p:sldId id="281" r:id="rId19"/>
    <p:sldId id="283" r:id="rId20"/>
    <p:sldId id="284" r:id="rId21"/>
    <p:sldId id="286" r:id="rId22"/>
    <p:sldId id="290" r:id="rId23"/>
    <p:sldId id="295" r:id="rId24"/>
    <p:sldId id="297" r:id="rId25"/>
    <p:sldId id="298" r:id="rId26"/>
    <p:sldId id="299" r:id="rId27"/>
    <p:sldId id="300" r:id="rId28"/>
    <p:sldId id="301" r:id="rId29"/>
    <p:sldId id="305" r:id="rId30"/>
    <p:sldId id="306" r:id="rId31"/>
    <p:sldId id="311" r:id="rId32"/>
    <p:sldId id="308" r:id="rId33"/>
    <p:sldId id="309" r:id="rId34"/>
    <p:sldId id="310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01" autoAdjust="0"/>
  </p:normalViewPr>
  <p:slideViewPr>
    <p:cSldViewPr>
      <p:cViewPr varScale="1">
        <p:scale>
          <a:sx n="88" d="100"/>
          <a:sy n="88" d="100"/>
        </p:scale>
        <p:origin x="138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A1B18-DB70-4A66-9827-CE57F0BA4367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AF834-DF64-4FE1-A4AE-2F24E9CC9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28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-10" dirty="0" smtClean="0">
                <a:latin typeface="Tahoma"/>
                <a:cs typeface="Tahoma"/>
              </a:rPr>
              <a:t>Validity: </a:t>
            </a:r>
            <a:r>
              <a:rPr lang="en-US" sz="1200" spc="-10" dirty="0" err="1" smtClean="0">
                <a:latin typeface="Tahoma"/>
                <a:cs typeface="Tahoma"/>
              </a:rPr>
              <a:t>hieu</a:t>
            </a:r>
            <a:r>
              <a:rPr lang="en-US" sz="1200" spc="-10" baseline="0" dirty="0" smtClean="0">
                <a:latin typeface="Tahoma"/>
                <a:cs typeface="Tahoma"/>
              </a:rPr>
              <a:t> </a:t>
            </a:r>
            <a:r>
              <a:rPr lang="en-US" sz="1200" spc="-10" baseline="0" dirty="0" err="1" smtClean="0">
                <a:latin typeface="Tahoma"/>
                <a:cs typeface="Tahoma"/>
              </a:rPr>
              <a:t>luc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AF834-DF64-4FE1-A4AE-2F24E9CC92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7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0331" y="2546604"/>
            <a:ext cx="439420" cy="474345"/>
          </a:xfrm>
          <a:custGeom>
            <a:avLst/>
            <a:gdLst/>
            <a:ahLst/>
            <a:cxnLst/>
            <a:rect l="l" t="t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54380" y="2546604"/>
            <a:ext cx="327660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93776" y="2968751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64108" y="2968751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6200" y="2895600"/>
            <a:ext cx="56083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27709" y="24384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91668" y="3261359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22930" y="2240407"/>
            <a:ext cx="289813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14321" y="3917060"/>
            <a:ext cx="5515356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5195" y="489204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7719" y="489204"/>
            <a:ext cx="329184" cy="473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8640" y="911352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7" y="473963"/>
                </a:lnTo>
                <a:lnTo>
                  <a:pt x="42214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9887" y="563626"/>
            <a:ext cx="790422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2044" y="1570989"/>
            <a:ext cx="7183120" cy="4782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1140" y="6540120"/>
            <a:ext cx="1210945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06721" y="6540120"/>
            <a:ext cx="3922395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738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08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 to</a:t>
            </a:r>
            <a:r>
              <a:rPr spc="-95" dirty="0"/>
              <a:t> </a:t>
            </a:r>
            <a:r>
              <a:rPr dirty="0"/>
              <a:t>XML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6125">
              <a:lnSpc>
                <a:spcPct val="100000"/>
              </a:lnSpc>
              <a:spcBef>
                <a:spcPts val="105"/>
              </a:spcBef>
            </a:pPr>
            <a:r>
              <a:rPr dirty="0"/>
              <a:t>XML </a:t>
            </a:r>
            <a:r>
              <a:rPr spc="-5" dirty="0"/>
              <a:t>Document Structure</a:t>
            </a:r>
            <a:r>
              <a:rPr spc="-95" dirty="0"/>
              <a:t> </a:t>
            </a:r>
            <a:r>
              <a:rPr dirty="0"/>
              <a:t>3-4</a:t>
            </a:r>
          </a:p>
        </p:txBody>
      </p:sp>
      <p:sp>
        <p:nvSpPr>
          <p:cNvPr id="7" name="object 7"/>
          <p:cNvSpPr/>
          <p:nvPr/>
        </p:nvSpPr>
        <p:spPr>
          <a:xfrm>
            <a:off x="1219200" y="1600200"/>
            <a:ext cx="7315200" cy="31683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10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6125">
              <a:lnSpc>
                <a:spcPct val="100000"/>
              </a:lnSpc>
              <a:spcBef>
                <a:spcPts val="105"/>
              </a:spcBef>
            </a:pPr>
            <a:r>
              <a:rPr dirty="0"/>
              <a:t>XML </a:t>
            </a:r>
            <a:r>
              <a:rPr spc="-5" dirty="0"/>
              <a:t>Document Structure</a:t>
            </a:r>
            <a:r>
              <a:rPr spc="-95" dirty="0"/>
              <a:t> </a:t>
            </a:r>
            <a:r>
              <a:rPr dirty="0"/>
              <a:t>4-4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11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8961" y="16009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00" y="2101595"/>
            <a:ext cx="7924800" cy="320548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latin typeface="Courier New"/>
                <a:cs typeface="Courier New"/>
              </a:rPr>
              <a:t>&lt;?xml version=”1.0”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encoding=”iso-8859-1”?&gt;</a:t>
            </a:r>
            <a:endParaRPr sz="12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&lt;!DOCTYPE Music_Library</a:t>
            </a:r>
            <a:r>
              <a:rPr sz="1200" spc="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[</a:t>
            </a:r>
            <a:endParaRPr sz="1200">
              <a:latin typeface="Courier New"/>
              <a:cs typeface="Courier New"/>
            </a:endParaRPr>
          </a:p>
          <a:p>
            <a:pPr marL="57277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&lt;!ELEMENT </a:t>
            </a:r>
            <a:r>
              <a:rPr sz="1200" dirty="0">
                <a:latin typeface="Courier New"/>
                <a:cs typeface="Courier New"/>
              </a:rPr>
              <a:t>Music_Library</a:t>
            </a:r>
            <a:r>
              <a:rPr sz="1200" spc="2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(Title,Artist,Country,Price,Year)&gt;</a:t>
            </a:r>
            <a:endParaRPr sz="1200">
              <a:latin typeface="Courier New"/>
              <a:cs typeface="Courier New"/>
            </a:endParaRPr>
          </a:p>
          <a:p>
            <a:pPr marL="57277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&lt;!ELEMENT </a:t>
            </a:r>
            <a:r>
              <a:rPr sz="1200" dirty="0">
                <a:latin typeface="Courier New"/>
                <a:cs typeface="Courier New"/>
              </a:rPr>
              <a:t>Title</a:t>
            </a:r>
            <a:r>
              <a:rPr sz="1200" spc="2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(#PCDATA)&gt;</a:t>
            </a:r>
            <a:endParaRPr sz="1200">
              <a:latin typeface="Courier New"/>
              <a:cs typeface="Courier New"/>
            </a:endParaRPr>
          </a:p>
          <a:p>
            <a:pPr marL="57277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&lt;!ELEMENT </a:t>
            </a:r>
            <a:r>
              <a:rPr sz="1200" dirty="0">
                <a:latin typeface="Courier New"/>
                <a:cs typeface="Courier New"/>
              </a:rPr>
              <a:t>Artist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(#PCDATA)&gt;</a:t>
            </a:r>
            <a:endParaRPr sz="1200">
              <a:latin typeface="Courier New"/>
              <a:cs typeface="Courier New"/>
            </a:endParaRPr>
          </a:p>
          <a:p>
            <a:pPr marL="57277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&lt;!ELEMENT </a:t>
            </a:r>
            <a:r>
              <a:rPr sz="1200" dirty="0">
                <a:latin typeface="Courier New"/>
                <a:cs typeface="Courier New"/>
              </a:rPr>
              <a:t>Country</a:t>
            </a:r>
            <a:r>
              <a:rPr sz="1200" spc="2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(#PCDATA)&gt;</a:t>
            </a:r>
            <a:endParaRPr sz="1200">
              <a:latin typeface="Courier New"/>
              <a:cs typeface="Courier New"/>
            </a:endParaRPr>
          </a:p>
          <a:p>
            <a:pPr marL="57277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&lt;!ELEMENT </a:t>
            </a:r>
            <a:r>
              <a:rPr sz="1200" dirty="0">
                <a:latin typeface="Courier New"/>
                <a:cs typeface="Courier New"/>
              </a:rPr>
              <a:t>Price</a:t>
            </a:r>
            <a:r>
              <a:rPr sz="1200" spc="2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(#PCDATA)&gt;</a:t>
            </a:r>
            <a:endParaRPr sz="1200">
              <a:latin typeface="Courier New"/>
              <a:cs typeface="Courier New"/>
            </a:endParaRPr>
          </a:p>
          <a:p>
            <a:pPr marL="57277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&lt;!ELEMENT </a:t>
            </a:r>
            <a:r>
              <a:rPr sz="1200" dirty="0">
                <a:latin typeface="Courier New"/>
                <a:cs typeface="Courier New"/>
              </a:rPr>
              <a:t>Year</a:t>
            </a:r>
            <a:r>
              <a:rPr sz="1200" spc="2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(#PCDATA)&gt;</a:t>
            </a:r>
            <a:endParaRPr sz="1200">
              <a:latin typeface="Courier New"/>
              <a:cs typeface="Courier New"/>
            </a:endParaRPr>
          </a:p>
          <a:p>
            <a:pPr marL="57277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&lt;!ENTITY MS “Thatz</a:t>
            </a:r>
            <a:r>
              <a:rPr sz="1200" spc="3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life”&gt;</a:t>
            </a:r>
            <a:endParaRPr sz="12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ourier New"/>
                <a:cs typeface="Courier New"/>
              </a:rPr>
              <a:t>]&gt;</a:t>
            </a:r>
            <a:endParaRPr sz="12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&lt;Music_Library&gt;</a:t>
            </a:r>
            <a:endParaRPr sz="1200">
              <a:latin typeface="Courier New"/>
              <a:cs typeface="Courier New"/>
            </a:endParaRPr>
          </a:p>
          <a:p>
            <a:pPr marL="48133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&lt;Title&gt;YLO&lt;/Title&gt;</a:t>
            </a:r>
            <a:endParaRPr sz="1200">
              <a:latin typeface="Courier New"/>
              <a:cs typeface="Courier New"/>
            </a:endParaRPr>
          </a:p>
          <a:p>
            <a:pPr marL="48133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&lt;Artist&gt;&amp;MS; </a:t>
            </a:r>
            <a:r>
              <a:rPr sz="1200" dirty="0">
                <a:latin typeface="Courier New"/>
                <a:cs typeface="Courier New"/>
              </a:rPr>
              <a:t>- Jenny</a:t>
            </a:r>
            <a:r>
              <a:rPr sz="1200" spc="3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Dan&lt;/Artist&gt;</a:t>
            </a:r>
            <a:endParaRPr sz="1200">
              <a:latin typeface="Courier New"/>
              <a:cs typeface="Courier New"/>
            </a:endParaRPr>
          </a:p>
          <a:p>
            <a:pPr marL="48133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&lt;Country&gt;Germanyo&lt;/Country&gt;</a:t>
            </a:r>
            <a:endParaRPr sz="1200">
              <a:latin typeface="Courier New"/>
              <a:cs typeface="Courier New"/>
            </a:endParaRPr>
          </a:p>
          <a:p>
            <a:pPr marL="48133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&lt;Price&gt;$12&lt;/Price&gt;</a:t>
            </a:r>
            <a:endParaRPr sz="1200">
              <a:latin typeface="Courier New"/>
              <a:cs typeface="Courier New"/>
            </a:endParaRPr>
          </a:p>
          <a:p>
            <a:pPr marL="48133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&lt;Year&gt;2002&lt;/Year&gt;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5"/>
              </a:spcBef>
            </a:pPr>
            <a:r>
              <a:rPr sz="1200" spc="-5" dirty="0">
                <a:latin typeface="Courier New"/>
                <a:cs typeface="Courier New"/>
              </a:rPr>
              <a:t>&lt;/Music_Library&gt;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200" y="5410200"/>
            <a:ext cx="7924800" cy="73914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ts val="1620"/>
              </a:lnSpc>
              <a:spcBef>
                <a:spcPts val="360"/>
              </a:spcBef>
            </a:pPr>
            <a:r>
              <a:rPr sz="1400" spc="-5" dirty="0">
                <a:latin typeface="Tahoma"/>
                <a:cs typeface="Tahoma"/>
              </a:rPr>
              <a:t>where,</a:t>
            </a:r>
            <a:endParaRPr sz="1400">
              <a:latin typeface="Tahoma"/>
              <a:cs typeface="Tahoma"/>
            </a:endParaRPr>
          </a:p>
          <a:p>
            <a:pPr marL="434340">
              <a:lnSpc>
                <a:spcPts val="1620"/>
              </a:lnSpc>
            </a:pPr>
            <a:r>
              <a:rPr sz="1400" spc="-5" dirty="0">
                <a:latin typeface="Tahoma"/>
                <a:cs typeface="Tahoma"/>
              </a:rPr>
              <a:t>The first </a:t>
            </a:r>
            <a:r>
              <a:rPr sz="1400" dirty="0">
                <a:latin typeface="Tahoma"/>
                <a:cs typeface="Tahoma"/>
              </a:rPr>
              <a:t>block indicates </a:t>
            </a:r>
            <a:r>
              <a:rPr sz="1400" spc="-5" dirty="0">
                <a:latin typeface="Tahoma"/>
                <a:cs typeface="Tahoma"/>
              </a:rPr>
              <a:t>xml declaration and document type declaration. </a:t>
            </a:r>
            <a:r>
              <a:rPr sz="1400" spc="-5" dirty="0">
                <a:latin typeface="Courier New"/>
                <a:cs typeface="Courier New"/>
              </a:rPr>
              <a:t>Music_Library</a:t>
            </a:r>
            <a:r>
              <a:rPr sz="1400" spc="-470" dirty="0">
                <a:latin typeface="Courier New"/>
                <a:cs typeface="Courier New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endParaRPr sz="1400">
              <a:latin typeface="Tahoma"/>
              <a:cs typeface="Tahoma"/>
            </a:endParaRPr>
          </a:p>
          <a:p>
            <a:pPr marL="434340">
              <a:lnSpc>
                <a:spcPct val="100000"/>
              </a:lnSpc>
            </a:pPr>
            <a:r>
              <a:rPr sz="1400" spc="-5" dirty="0">
                <a:latin typeface="Tahoma"/>
                <a:cs typeface="Tahoma"/>
              </a:rPr>
              <a:t>the root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element.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1600" y="562228"/>
            <a:ext cx="5146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Logical </a:t>
            </a:r>
            <a:r>
              <a:rPr spc="-5" dirty="0"/>
              <a:t>Structure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7244" y="1375917"/>
            <a:ext cx="7769556" cy="18825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05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logical structure </a:t>
            </a:r>
            <a:r>
              <a:rPr sz="2000" dirty="0">
                <a:latin typeface="Tahoma"/>
                <a:cs typeface="Tahoma"/>
              </a:rPr>
              <a:t>gives </a:t>
            </a:r>
            <a:r>
              <a:rPr sz="2000" spc="-5" dirty="0">
                <a:latin typeface="Tahoma"/>
                <a:cs typeface="Tahoma"/>
              </a:rPr>
              <a:t>information </a:t>
            </a:r>
            <a:r>
              <a:rPr sz="2000" dirty="0">
                <a:latin typeface="Tahoma"/>
                <a:cs typeface="Tahoma"/>
              </a:rPr>
              <a:t>about </a:t>
            </a:r>
            <a:r>
              <a:rPr sz="2000" spc="-5" dirty="0">
                <a:latin typeface="Tahoma"/>
                <a:cs typeface="Tahoma"/>
              </a:rPr>
              <a:t>the elements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lang="en-US" sz="2000" spc="-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order </a:t>
            </a:r>
            <a:r>
              <a:rPr sz="2000" dirty="0">
                <a:latin typeface="Tahoma"/>
                <a:cs typeface="Tahoma"/>
              </a:rPr>
              <a:t>in </a:t>
            </a:r>
            <a:r>
              <a:rPr sz="2000" spc="-5" dirty="0">
                <a:latin typeface="Tahoma"/>
                <a:cs typeface="Tahoma"/>
              </a:rPr>
              <a:t>which they </a:t>
            </a:r>
            <a:r>
              <a:rPr sz="2000" dirty="0">
                <a:latin typeface="Tahoma"/>
                <a:cs typeface="Tahoma"/>
              </a:rPr>
              <a:t>are </a:t>
            </a:r>
            <a:r>
              <a:rPr sz="2000" spc="-5" dirty="0">
                <a:latin typeface="Tahoma"/>
                <a:cs typeface="Tahoma"/>
              </a:rPr>
              <a:t>to </a:t>
            </a:r>
            <a:r>
              <a:rPr sz="2000" dirty="0">
                <a:latin typeface="Tahoma"/>
                <a:cs typeface="Tahoma"/>
              </a:rPr>
              <a:t>be included </a:t>
            </a:r>
            <a:r>
              <a:rPr sz="2000" spc="-5" dirty="0">
                <a:latin typeface="Tahoma"/>
                <a:cs typeface="Tahoma"/>
              </a:rPr>
              <a:t>in the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document.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It shows </a:t>
            </a:r>
            <a:r>
              <a:rPr sz="2000" dirty="0">
                <a:latin typeface="Tahoma"/>
                <a:cs typeface="Tahoma"/>
              </a:rPr>
              <a:t>how a document is </a:t>
            </a:r>
            <a:r>
              <a:rPr sz="2000" spc="-5" dirty="0">
                <a:latin typeface="Tahoma"/>
                <a:cs typeface="Tahoma"/>
              </a:rPr>
              <a:t>constructed rather than what </a:t>
            </a:r>
            <a:r>
              <a:rPr sz="2000" dirty="0">
                <a:latin typeface="Tahoma"/>
                <a:cs typeface="Tahoma"/>
              </a:rPr>
              <a:t>it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contains</a:t>
            </a:r>
            <a:r>
              <a:rPr sz="1800" spc="-5" dirty="0">
                <a:latin typeface="Tahoma"/>
                <a:cs typeface="Tahoma"/>
              </a:rPr>
              <a:t>.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</a:pP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14516" y="3419752"/>
            <a:ext cx="2514600" cy="21523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12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  <p:sp>
        <p:nvSpPr>
          <p:cNvPr id="12" name="object 7"/>
          <p:cNvSpPr txBox="1"/>
          <p:nvPr/>
        </p:nvSpPr>
        <p:spPr>
          <a:xfrm>
            <a:off x="534161" y="3124350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8"/>
          <p:cNvSpPr/>
          <p:nvPr/>
        </p:nvSpPr>
        <p:spPr>
          <a:xfrm>
            <a:off x="533400" y="5028589"/>
            <a:ext cx="5791200" cy="591820"/>
          </a:xfrm>
          <a:custGeom>
            <a:avLst/>
            <a:gdLst/>
            <a:ahLst/>
            <a:cxnLst/>
            <a:rect l="l" t="t" r="r" b="b"/>
            <a:pathLst>
              <a:path w="5791200" h="591820">
                <a:moveTo>
                  <a:pt x="0" y="591312"/>
                </a:moveTo>
                <a:lnTo>
                  <a:pt x="5791200" y="591312"/>
                </a:lnTo>
                <a:lnTo>
                  <a:pt x="5791200" y="0"/>
                </a:lnTo>
                <a:lnTo>
                  <a:pt x="0" y="0"/>
                </a:lnTo>
                <a:lnTo>
                  <a:pt x="0" y="59131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533400" y="5028589"/>
            <a:ext cx="5791200" cy="591820"/>
          </a:xfrm>
          <a:custGeom>
            <a:avLst/>
            <a:gdLst/>
            <a:ahLst/>
            <a:cxnLst/>
            <a:rect l="l" t="t" r="r" b="b"/>
            <a:pathLst>
              <a:path w="5791200" h="591820">
                <a:moveTo>
                  <a:pt x="0" y="591312"/>
                </a:moveTo>
                <a:lnTo>
                  <a:pt x="5791200" y="591312"/>
                </a:lnTo>
                <a:lnTo>
                  <a:pt x="5791200" y="0"/>
                </a:lnTo>
                <a:lnTo>
                  <a:pt x="0" y="0"/>
                </a:lnTo>
                <a:lnTo>
                  <a:pt x="0" y="5913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 txBox="1"/>
          <p:nvPr/>
        </p:nvSpPr>
        <p:spPr>
          <a:xfrm>
            <a:off x="2816986" y="5039637"/>
            <a:ext cx="159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Music_Library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1"/>
          <p:cNvSpPr txBox="1"/>
          <p:nvPr/>
        </p:nvSpPr>
        <p:spPr>
          <a:xfrm>
            <a:off x="5497957" y="5039637"/>
            <a:ext cx="7448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urier New"/>
                <a:cs typeface="Courier New"/>
              </a:rPr>
              <a:t>S</a:t>
            </a:r>
            <a:r>
              <a:rPr sz="1600" spc="-5" dirty="0">
                <a:latin typeface="Courier New"/>
                <a:cs typeface="Courier New"/>
              </a:rPr>
              <a:t>Y</a:t>
            </a:r>
            <a:r>
              <a:rPr sz="1600" spc="0" dirty="0">
                <a:latin typeface="Courier New"/>
                <a:cs typeface="Courier New"/>
              </a:rPr>
              <a:t>S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EM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2"/>
          <p:cNvSpPr txBox="1"/>
          <p:nvPr/>
        </p:nvSpPr>
        <p:spPr>
          <a:xfrm>
            <a:off x="625144" y="5039637"/>
            <a:ext cx="184403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&lt;!DOCTYPE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“Mlibrary.dtd”&gt;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3"/>
          <p:cNvSpPr txBox="1"/>
          <p:nvPr/>
        </p:nvSpPr>
        <p:spPr>
          <a:xfrm>
            <a:off x="534161" y="4495950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4"/>
          <p:cNvSpPr txBox="1"/>
          <p:nvPr/>
        </p:nvSpPr>
        <p:spPr>
          <a:xfrm>
            <a:off x="533400" y="3656989"/>
            <a:ext cx="5791200" cy="34607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&lt;?xml version=”1.0” encoding=”iso-8859-1”</a:t>
            </a:r>
            <a:r>
              <a:rPr sz="1600" spc="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?&gt;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268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XML </a:t>
            </a:r>
            <a:r>
              <a:rPr spc="-5" dirty="0"/>
              <a:t>Document </a:t>
            </a:r>
            <a:r>
              <a:rPr dirty="0"/>
              <a:t>Life</a:t>
            </a:r>
            <a:r>
              <a:rPr spc="-110" dirty="0"/>
              <a:t> </a:t>
            </a:r>
            <a:r>
              <a:rPr dirty="0"/>
              <a:t>Cycle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58099"/>
            <a:ext cx="5513070" cy="30994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621665" indent="-608965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latin typeface="Tahoma"/>
                <a:cs typeface="Tahoma"/>
              </a:rPr>
              <a:t>XML </a:t>
            </a:r>
            <a:r>
              <a:rPr sz="2400" dirty="0">
                <a:latin typeface="Tahoma"/>
                <a:cs typeface="Tahoma"/>
              </a:rPr>
              <a:t>document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creation</a:t>
            </a:r>
            <a:endParaRPr sz="2400">
              <a:latin typeface="Tahoma"/>
              <a:cs typeface="Tahoma"/>
            </a:endParaRPr>
          </a:p>
          <a:p>
            <a:pPr marL="621665" indent="-60896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latin typeface="Tahoma"/>
                <a:cs typeface="Tahoma"/>
              </a:rPr>
              <a:t>Scanning</a:t>
            </a:r>
            <a:endParaRPr sz="2400">
              <a:latin typeface="Tahoma"/>
              <a:cs typeface="Tahoma"/>
            </a:endParaRPr>
          </a:p>
          <a:p>
            <a:pPr marL="621665" indent="-60896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latin typeface="Tahoma"/>
                <a:cs typeface="Tahoma"/>
              </a:rPr>
              <a:t>Parsing</a:t>
            </a:r>
            <a:endParaRPr sz="2400">
              <a:latin typeface="Tahoma"/>
              <a:cs typeface="Tahoma"/>
            </a:endParaRPr>
          </a:p>
          <a:p>
            <a:pPr marL="621665" indent="-60896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latin typeface="Tahoma"/>
                <a:cs typeface="Tahoma"/>
              </a:rPr>
              <a:t>Access</a:t>
            </a:r>
            <a:endParaRPr sz="2400">
              <a:latin typeface="Tahoma"/>
              <a:cs typeface="Tahoma"/>
            </a:endParaRPr>
          </a:p>
          <a:p>
            <a:pPr marL="621665" indent="-60896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latin typeface="Tahoma"/>
                <a:cs typeface="Tahoma"/>
              </a:rPr>
              <a:t>Conversion </a:t>
            </a:r>
            <a:r>
              <a:rPr sz="2400" dirty="0">
                <a:latin typeface="Tahoma"/>
                <a:cs typeface="Tahoma"/>
              </a:rPr>
              <a:t>into Application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program</a:t>
            </a:r>
            <a:endParaRPr sz="2400">
              <a:latin typeface="Tahoma"/>
              <a:cs typeface="Tahoma"/>
            </a:endParaRPr>
          </a:p>
          <a:p>
            <a:pPr marL="621665" indent="-60896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400" dirty="0">
                <a:latin typeface="Tahoma"/>
                <a:cs typeface="Tahoma"/>
              </a:rPr>
              <a:t>Modification</a:t>
            </a:r>
            <a:endParaRPr sz="2400">
              <a:latin typeface="Tahoma"/>
              <a:cs typeface="Tahoma"/>
            </a:endParaRPr>
          </a:p>
          <a:p>
            <a:pPr marL="621665" indent="-60896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latin typeface="Tahoma"/>
                <a:cs typeface="Tahoma"/>
              </a:rPr>
              <a:t>Serialization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8015" y="4794503"/>
            <a:ext cx="8906256" cy="1606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13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17183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Editors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14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444" y="1425063"/>
            <a:ext cx="5015230" cy="50476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spc="-5" dirty="0">
                <a:latin typeface="Tahoma"/>
                <a:cs typeface="Tahoma"/>
              </a:rPr>
              <a:t>Main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Functions: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Add </a:t>
            </a:r>
            <a:r>
              <a:rPr sz="1800" spc="-5" dirty="0">
                <a:latin typeface="Tahoma"/>
                <a:cs typeface="Tahoma"/>
              </a:rPr>
              <a:t>opening </a:t>
            </a:r>
            <a:r>
              <a:rPr sz="1800" dirty="0">
                <a:latin typeface="Tahoma"/>
                <a:cs typeface="Tahoma"/>
              </a:rPr>
              <a:t>and </a:t>
            </a:r>
            <a:r>
              <a:rPr sz="1800" spc="-5" dirty="0">
                <a:latin typeface="Tahoma"/>
                <a:cs typeface="Tahoma"/>
              </a:rPr>
              <a:t>closing tags to the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code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Check </a:t>
            </a:r>
            <a:r>
              <a:rPr sz="1800" spc="-5" dirty="0">
                <a:latin typeface="Tahoma"/>
                <a:cs typeface="Tahoma"/>
              </a:rPr>
              <a:t>for validity </a:t>
            </a:r>
            <a:r>
              <a:rPr sz="1800" dirty="0">
                <a:latin typeface="Tahoma"/>
                <a:cs typeface="Tahoma"/>
              </a:rPr>
              <a:t>of XML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Verify </a:t>
            </a:r>
            <a:r>
              <a:rPr sz="1800" dirty="0">
                <a:latin typeface="Tahoma"/>
                <a:cs typeface="Tahoma"/>
              </a:rPr>
              <a:t>XML against a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DTD/Schema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Perform series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transforms </a:t>
            </a:r>
            <a:r>
              <a:rPr sz="1800" dirty="0">
                <a:latin typeface="Tahoma"/>
                <a:cs typeface="Tahoma"/>
              </a:rPr>
              <a:t>over a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document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Color the </a:t>
            </a:r>
            <a:r>
              <a:rPr sz="1800" dirty="0">
                <a:latin typeface="Tahoma"/>
                <a:cs typeface="Tahoma"/>
              </a:rPr>
              <a:t>XML </a:t>
            </a:r>
            <a:r>
              <a:rPr sz="1800" spc="-5" dirty="0">
                <a:latin typeface="Tahoma"/>
                <a:cs typeface="Tahoma"/>
              </a:rPr>
              <a:t>syntax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Display the line</a:t>
            </a:r>
            <a:r>
              <a:rPr sz="1800" spc="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numbers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Present the content </a:t>
            </a:r>
            <a:r>
              <a:rPr sz="1800" dirty="0">
                <a:latin typeface="Tahoma"/>
                <a:cs typeface="Tahoma"/>
              </a:rPr>
              <a:t>and hide </a:t>
            </a:r>
            <a:r>
              <a:rPr sz="1800" spc="-5" dirty="0">
                <a:latin typeface="Tahoma"/>
                <a:cs typeface="Tahoma"/>
              </a:rPr>
              <a:t>the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code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Complete the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word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b="1" spc="-5" dirty="0">
                <a:latin typeface="Tahoma"/>
                <a:cs typeface="Tahoma"/>
              </a:rPr>
              <a:t>Some popularly used editors </a:t>
            </a:r>
            <a:r>
              <a:rPr sz="1800" b="1" dirty="0">
                <a:latin typeface="Tahoma"/>
                <a:cs typeface="Tahoma"/>
              </a:rPr>
              <a:t>are: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XMLwriter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XML Spy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XML </a:t>
            </a:r>
            <a:r>
              <a:rPr sz="1800" spc="-5" dirty="0">
                <a:latin typeface="Tahoma"/>
                <a:cs typeface="Tahoma"/>
              </a:rPr>
              <a:t>Pro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XMLmind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XMetal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28111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Parsers</a:t>
            </a:r>
            <a:r>
              <a:rPr spc="-75" dirty="0"/>
              <a:t> </a:t>
            </a:r>
            <a:r>
              <a:rPr dirty="0"/>
              <a:t>1-2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15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444" y="1343366"/>
            <a:ext cx="5986145" cy="382968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dirty="0">
                <a:latin typeface="Tahoma"/>
                <a:cs typeface="Tahoma"/>
              </a:rPr>
              <a:t>An </a:t>
            </a:r>
            <a:r>
              <a:rPr sz="2000" b="1" spc="-5" dirty="0">
                <a:latin typeface="Tahoma"/>
                <a:cs typeface="Tahoma"/>
              </a:rPr>
              <a:t>XML parser:</a:t>
            </a:r>
            <a:endParaRPr sz="20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Reads </a:t>
            </a:r>
            <a:r>
              <a:rPr sz="1800" spc="-5" dirty="0">
                <a:latin typeface="Tahoma"/>
                <a:cs typeface="Tahoma"/>
              </a:rPr>
              <a:t>the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document</a:t>
            </a:r>
            <a:endParaRPr sz="18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Verifies </a:t>
            </a:r>
            <a:r>
              <a:rPr sz="1800" dirty="0">
                <a:latin typeface="Tahoma"/>
                <a:cs typeface="Tahoma"/>
              </a:rPr>
              <a:t>it </a:t>
            </a:r>
            <a:r>
              <a:rPr sz="1800" spc="-5" dirty="0">
                <a:latin typeface="Tahoma"/>
                <a:cs typeface="Tahoma"/>
              </a:rPr>
              <a:t>for its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well-formedness</a:t>
            </a:r>
            <a:endParaRPr sz="18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After </a:t>
            </a:r>
            <a:r>
              <a:rPr sz="1800" spc="-5" dirty="0">
                <a:latin typeface="Tahoma"/>
                <a:cs typeface="Tahoma"/>
              </a:rPr>
              <a:t>verification, converts </a:t>
            </a:r>
            <a:r>
              <a:rPr sz="1800" dirty="0">
                <a:latin typeface="Tahoma"/>
                <a:cs typeface="Tahoma"/>
              </a:rPr>
              <a:t>it </a:t>
            </a:r>
            <a:r>
              <a:rPr sz="1800" spc="-5" dirty="0">
                <a:latin typeface="Tahoma"/>
                <a:cs typeface="Tahoma"/>
              </a:rPr>
              <a:t>into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tree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elements</a:t>
            </a:r>
            <a:endParaRPr sz="18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Wingdings"/>
              <a:buChar char=""/>
            </a:pPr>
            <a:endParaRPr sz="29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ahoma"/>
                <a:cs typeface="Tahoma"/>
              </a:rPr>
              <a:t>Commonly used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parsers:</a:t>
            </a:r>
            <a:endParaRPr sz="20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Crimson, </a:t>
            </a:r>
            <a:r>
              <a:rPr sz="1800" dirty="0">
                <a:latin typeface="Tahoma"/>
                <a:cs typeface="Tahoma"/>
              </a:rPr>
              <a:t>Xerces, </a:t>
            </a:r>
            <a:r>
              <a:rPr sz="1800" spc="-5" dirty="0">
                <a:latin typeface="Tahoma"/>
                <a:cs typeface="Tahoma"/>
              </a:rPr>
              <a:t>Oracle </a:t>
            </a:r>
            <a:r>
              <a:rPr sz="1800" dirty="0">
                <a:latin typeface="Tahoma"/>
                <a:cs typeface="Tahoma"/>
              </a:rPr>
              <a:t>XML </a:t>
            </a:r>
            <a:r>
              <a:rPr sz="1800" spc="-5" dirty="0">
                <a:latin typeface="Tahoma"/>
                <a:cs typeface="Tahoma"/>
              </a:rPr>
              <a:t>Parser, JAXP,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MSXML</a:t>
            </a: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Font typeface="Wingdings"/>
              <a:buChar char=""/>
            </a:pPr>
            <a:endParaRPr sz="29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ahoma"/>
                <a:cs typeface="Tahoma"/>
              </a:rPr>
              <a:t>Type of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parsers:</a:t>
            </a:r>
            <a:endParaRPr sz="20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Non Validating</a:t>
            </a:r>
            <a:r>
              <a:rPr sz="1800" dirty="0">
                <a:latin typeface="Tahoma"/>
                <a:cs typeface="Tahoma"/>
              </a:rPr>
              <a:t> parser</a:t>
            </a: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Validating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parser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28111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Parsers</a:t>
            </a:r>
            <a:r>
              <a:rPr spc="-75" dirty="0"/>
              <a:t> </a:t>
            </a:r>
            <a:r>
              <a:rPr dirty="0"/>
              <a:t>2-2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16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444" y="1710499"/>
            <a:ext cx="7108825" cy="30264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b="1" spc="-5" dirty="0">
                <a:latin typeface="Tahoma"/>
                <a:cs typeface="Tahoma"/>
              </a:rPr>
              <a:t>Non Validating</a:t>
            </a:r>
            <a:r>
              <a:rPr sz="2400" b="1" spc="1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parser</a:t>
            </a: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checks the well-formedness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the document.</a:t>
            </a:r>
            <a:endParaRPr sz="2400" dirty="0">
              <a:latin typeface="Tahoma"/>
              <a:cs typeface="Tahoma"/>
            </a:endParaRPr>
          </a:p>
          <a:p>
            <a:pPr marL="354965" marR="5080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15" dirty="0">
                <a:latin typeface="Tahoma"/>
                <a:cs typeface="Tahoma"/>
              </a:rPr>
              <a:t>Reads </a:t>
            </a:r>
            <a:r>
              <a:rPr sz="2400" dirty="0">
                <a:latin typeface="Tahoma"/>
                <a:cs typeface="Tahoma"/>
              </a:rPr>
              <a:t>the document and </a:t>
            </a:r>
            <a:r>
              <a:rPr sz="2400" spc="-5" dirty="0">
                <a:latin typeface="Tahoma"/>
                <a:cs typeface="Tahoma"/>
              </a:rPr>
              <a:t>checks </a:t>
            </a:r>
            <a:r>
              <a:rPr sz="2400" spc="-10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its </a:t>
            </a:r>
            <a:r>
              <a:rPr sz="2400" spc="-5" dirty="0">
                <a:latin typeface="Tahoma"/>
                <a:cs typeface="Tahoma"/>
              </a:rPr>
              <a:t>conformity  with </a:t>
            </a:r>
            <a:r>
              <a:rPr sz="2400" dirty="0">
                <a:latin typeface="Tahoma"/>
                <a:cs typeface="Tahoma"/>
              </a:rPr>
              <a:t>XML</a:t>
            </a:r>
            <a:r>
              <a:rPr sz="2400" spc="-5" dirty="0">
                <a:latin typeface="Tahoma"/>
                <a:cs typeface="Tahoma"/>
              </a:rPr>
              <a:t> standards.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33CC"/>
              </a:buClr>
              <a:buFont typeface="Wingdings"/>
              <a:buChar char=""/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ahoma"/>
                <a:cs typeface="Tahoma"/>
              </a:rPr>
              <a:t>Validating</a:t>
            </a:r>
            <a:r>
              <a:rPr sz="2400" b="1" spc="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parser</a:t>
            </a: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checks the </a:t>
            </a:r>
            <a:r>
              <a:rPr sz="2400" spc="-10" dirty="0">
                <a:latin typeface="Tahoma"/>
                <a:cs typeface="Tahoma"/>
              </a:rPr>
              <a:t>validity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the document </a:t>
            </a:r>
            <a:r>
              <a:rPr sz="2400" dirty="0">
                <a:latin typeface="Tahoma"/>
                <a:cs typeface="Tahoma"/>
              </a:rPr>
              <a:t>using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DTD.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2269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Browsers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17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631645"/>
            <a:ext cx="7419340" cy="3173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Web browsers can format XML </a:t>
            </a:r>
            <a:r>
              <a:rPr sz="2400" dirty="0">
                <a:latin typeface="Tahoma"/>
                <a:cs typeface="Tahoma"/>
              </a:rPr>
              <a:t>data and display it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user.</a:t>
            </a:r>
            <a:endParaRPr sz="2400">
              <a:latin typeface="Tahoma"/>
              <a:cs typeface="Tahoma"/>
            </a:endParaRPr>
          </a:p>
          <a:p>
            <a:pPr marL="354965" marR="313055" indent="-342265" algn="just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Other programs like database, Musical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Instrument  Digital Interface </a:t>
            </a:r>
            <a:r>
              <a:rPr sz="2400" dirty="0">
                <a:latin typeface="Tahoma"/>
                <a:cs typeface="Tahoma"/>
              </a:rPr>
              <a:t>(MIDI) program or a </a:t>
            </a:r>
            <a:r>
              <a:rPr sz="2400" spc="-5" dirty="0">
                <a:latin typeface="Tahoma"/>
                <a:cs typeface="Tahoma"/>
              </a:rPr>
              <a:t>spreadsheet  program </a:t>
            </a:r>
            <a:r>
              <a:rPr sz="2400" dirty="0">
                <a:latin typeface="Tahoma"/>
                <a:cs typeface="Tahoma"/>
              </a:rPr>
              <a:t>may </a:t>
            </a:r>
            <a:r>
              <a:rPr sz="2400" spc="-5" dirty="0">
                <a:latin typeface="Tahoma"/>
                <a:cs typeface="Tahoma"/>
              </a:rPr>
              <a:t>present XML </a:t>
            </a:r>
            <a:r>
              <a:rPr sz="2400" dirty="0">
                <a:latin typeface="Tahoma"/>
                <a:cs typeface="Tahoma"/>
              </a:rPr>
              <a:t>data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accordingly.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33CC"/>
              </a:buClr>
              <a:buFont typeface="Wingdings"/>
              <a:buChar char=""/>
            </a:pPr>
            <a:endParaRPr sz="35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Commonly used </a:t>
            </a:r>
            <a:r>
              <a:rPr sz="2400" spc="-5" dirty="0">
                <a:latin typeface="Tahoma"/>
                <a:cs typeface="Tahoma"/>
              </a:rPr>
              <a:t>web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browsers: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Netscape, Mozilla, Internet Explorer, Firefox,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Opera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6967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Creating an XML</a:t>
            </a:r>
            <a:r>
              <a:rPr spc="-100" dirty="0"/>
              <a:t> </a:t>
            </a:r>
            <a:r>
              <a:rPr dirty="0"/>
              <a:t>document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18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58182"/>
            <a:ext cx="7452359" cy="3538854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2400" dirty="0">
                <a:latin typeface="Tahoma"/>
                <a:cs typeface="Tahoma"/>
              </a:rPr>
              <a:t>An </a:t>
            </a:r>
            <a:r>
              <a:rPr sz="2400" spc="-5" dirty="0">
                <a:latin typeface="Tahoma"/>
                <a:cs typeface="Tahoma"/>
              </a:rPr>
              <a:t>XML </a:t>
            </a:r>
            <a:r>
              <a:rPr sz="2400" dirty="0">
                <a:latin typeface="Tahoma"/>
                <a:cs typeface="Tahoma"/>
              </a:rPr>
              <a:t>document has </a:t>
            </a:r>
            <a:r>
              <a:rPr sz="2400" spc="-5" dirty="0">
                <a:latin typeface="Tahoma"/>
                <a:cs typeface="Tahoma"/>
              </a:rPr>
              <a:t>three </a:t>
            </a:r>
            <a:r>
              <a:rPr sz="2400" dirty="0">
                <a:latin typeface="Tahoma"/>
                <a:cs typeface="Tahoma"/>
              </a:rPr>
              <a:t>main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components:</a:t>
            </a:r>
            <a:endParaRPr sz="2400">
              <a:latin typeface="Tahoma"/>
              <a:cs typeface="Tahoma"/>
            </a:endParaRPr>
          </a:p>
          <a:p>
            <a:pPr marL="1002665" lvl="1" indent="-41910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1002665" algn="l"/>
                <a:tab pos="1003300" algn="l"/>
              </a:tabLst>
            </a:pPr>
            <a:r>
              <a:rPr sz="2000" dirty="0">
                <a:latin typeface="Tahoma"/>
                <a:cs typeface="Tahoma"/>
              </a:rPr>
              <a:t>Tags(markup) and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text(content)</a:t>
            </a:r>
            <a:endParaRPr sz="2000">
              <a:latin typeface="Tahoma"/>
              <a:cs typeface="Tahoma"/>
            </a:endParaRPr>
          </a:p>
          <a:p>
            <a:pPr marL="1002665" lvl="1" indent="-41910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1002665" algn="l"/>
                <a:tab pos="1003300" algn="l"/>
              </a:tabLst>
            </a:pPr>
            <a:r>
              <a:rPr sz="2000" spc="-5" dirty="0">
                <a:latin typeface="Tahoma"/>
                <a:cs typeface="Tahoma"/>
              </a:rPr>
              <a:t>DTD </a:t>
            </a:r>
            <a:r>
              <a:rPr sz="2000" dirty="0">
                <a:latin typeface="Tahoma"/>
                <a:cs typeface="Tahoma"/>
              </a:rPr>
              <a:t>or </a:t>
            </a:r>
            <a:r>
              <a:rPr sz="2000" spc="-5" dirty="0">
                <a:latin typeface="Tahoma"/>
                <a:cs typeface="Tahoma"/>
              </a:rPr>
              <a:t>Schema</a:t>
            </a:r>
            <a:endParaRPr sz="2000">
              <a:latin typeface="Tahoma"/>
              <a:cs typeface="Tahoma"/>
            </a:endParaRPr>
          </a:p>
          <a:p>
            <a:pPr marL="1002665" lvl="1" indent="-41910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1002665" algn="l"/>
                <a:tab pos="1003300" algn="l"/>
              </a:tabLst>
            </a:pPr>
            <a:r>
              <a:rPr sz="2000" spc="-5" dirty="0">
                <a:latin typeface="Tahoma"/>
                <a:cs typeface="Tahoma"/>
              </a:rPr>
              <a:t>Formatting </a:t>
            </a:r>
            <a:r>
              <a:rPr sz="2000" dirty="0">
                <a:latin typeface="Tahoma"/>
                <a:cs typeface="Tahoma"/>
              </a:rPr>
              <a:t>or </a:t>
            </a:r>
            <a:r>
              <a:rPr sz="2000" spc="-5" dirty="0">
                <a:latin typeface="Tahoma"/>
                <a:cs typeface="Tahoma"/>
              </a:rPr>
              <a:t>display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specifications</a:t>
            </a:r>
            <a:endParaRPr sz="2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"/>
            </a:pPr>
            <a:endParaRPr sz="35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steps to </a:t>
            </a:r>
            <a:r>
              <a:rPr sz="2400" dirty="0">
                <a:latin typeface="Tahoma"/>
                <a:cs typeface="Tahoma"/>
              </a:rPr>
              <a:t>build an </a:t>
            </a:r>
            <a:r>
              <a:rPr sz="2400" spc="-5" dirty="0">
                <a:latin typeface="Tahoma"/>
                <a:cs typeface="Tahoma"/>
              </a:rPr>
              <a:t>XML document </a:t>
            </a:r>
            <a:r>
              <a:rPr sz="2400" dirty="0">
                <a:latin typeface="Tahoma"/>
                <a:cs typeface="Tahoma"/>
              </a:rPr>
              <a:t>are as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follows:</a:t>
            </a:r>
            <a:endParaRPr sz="2400">
              <a:latin typeface="Tahoma"/>
              <a:cs typeface="Tahoma"/>
            </a:endParaRPr>
          </a:p>
          <a:p>
            <a:pPr marL="1002665" indent="-419100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1002665" algn="l"/>
                <a:tab pos="1003300" algn="l"/>
              </a:tabLst>
            </a:pPr>
            <a:r>
              <a:rPr sz="2000" dirty="0">
                <a:latin typeface="Tahoma"/>
                <a:cs typeface="Tahoma"/>
              </a:rPr>
              <a:t>Create an XML document in an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editor</a:t>
            </a:r>
            <a:endParaRPr sz="2000">
              <a:latin typeface="Tahoma"/>
              <a:cs typeface="Tahoma"/>
            </a:endParaRPr>
          </a:p>
          <a:p>
            <a:pPr marL="1002665" indent="-4191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1002665" algn="l"/>
                <a:tab pos="1003300" algn="l"/>
              </a:tabLst>
            </a:pPr>
            <a:r>
              <a:rPr sz="2000" spc="-5" dirty="0">
                <a:latin typeface="Tahoma"/>
                <a:cs typeface="Tahoma"/>
              </a:rPr>
              <a:t>Save the </a:t>
            </a:r>
            <a:r>
              <a:rPr sz="2000" dirty="0">
                <a:latin typeface="Tahoma"/>
                <a:cs typeface="Tahoma"/>
              </a:rPr>
              <a:t>XML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document</a:t>
            </a:r>
            <a:endParaRPr sz="2000">
              <a:latin typeface="Tahoma"/>
              <a:cs typeface="Tahoma"/>
            </a:endParaRPr>
          </a:p>
          <a:p>
            <a:pPr marL="1002665" indent="-4191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1002665" algn="l"/>
                <a:tab pos="1003300" algn="l"/>
              </a:tabLst>
            </a:pPr>
            <a:r>
              <a:rPr sz="2000" dirty="0">
                <a:latin typeface="Tahoma"/>
                <a:cs typeface="Tahoma"/>
              </a:rPr>
              <a:t>Load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XML document in a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browser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0" y="1447800"/>
            <a:ext cx="8086344" cy="4975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8194" y="626110"/>
            <a:ext cx="7352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Exploring the </a:t>
            </a:r>
            <a:r>
              <a:rPr sz="4000" spc="-5" dirty="0"/>
              <a:t>XML document</a:t>
            </a:r>
            <a:r>
              <a:rPr sz="4000" spc="0" dirty="0"/>
              <a:t> </a:t>
            </a:r>
            <a:r>
              <a:rPr lang="en-US" sz="4000" spc="0" dirty="0"/>
              <a:t>1</a:t>
            </a:r>
            <a:r>
              <a:rPr sz="4000" spc="0" dirty="0"/>
              <a:t>-</a:t>
            </a:r>
            <a:r>
              <a:rPr lang="en-US" sz="4000" spc="0" dirty="0"/>
              <a:t>2</a:t>
            </a:r>
            <a:endParaRPr sz="4000" dirty="0"/>
          </a:p>
        </p:txBody>
      </p:sp>
      <p:sp>
        <p:nvSpPr>
          <p:cNvPr id="8" name="object 8"/>
          <p:cNvSpPr/>
          <p:nvPr/>
        </p:nvSpPr>
        <p:spPr>
          <a:xfrm>
            <a:off x="1825117" y="1899792"/>
            <a:ext cx="4652010" cy="3282315"/>
          </a:xfrm>
          <a:custGeom>
            <a:avLst/>
            <a:gdLst/>
            <a:ahLst/>
            <a:cxnLst/>
            <a:rect l="l" t="t" r="r" b="b"/>
            <a:pathLst>
              <a:path w="4652010" h="3282315">
                <a:moveTo>
                  <a:pt x="4585927" y="3243066"/>
                </a:moveTo>
                <a:lnTo>
                  <a:pt x="4567682" y="3268979"/>
                </a:lnTo>
                <a:lnTo>
                  <a:pt x="4651883" y="3281807"/>
                </a:lnTo>
                <a:lnTo>
                  <a:pt x="4635004" y="3250438"/>
                </a:lnTo>
                <a:lnTo>
                  <a:pt x="4596383" y="3250438"/>
                </a:lnTo>
                <a:lnTo>
                  <a:pt x="4585927" y="3243066"/>
                </a:lnTo>
                <a:close/>
              </a:path>
              <a:path w="4652010" h="3282315">
                <a:moveTo>
                  <a:pt x="4593228" y="3232696"/>
                </a:moveTo>
                <a:lnTo>
                  <a:pt x="4585927" y="3243066"/>
                </a:lnTo>
                <a:lnTo>
                  <a:pt x="4596383" y="3250438"/>
                </a:lnTo>
                <a:lnTo>
                  <a:pt x="4603623" y="3240024"/>
                </a:lnTo>
                <a:lnTo>
                  <a:pt x="4593228" y="3232696"/>
                </a:lnTo>
                <a:close/>
              </a:path>
              <a:path w="4652010" h="3282315">
                <a:moveTo>
                  <a:pt x="4611496" y="3206750"/>
                </a:moveTo>
                <a:lnTo>
                  <a:pt x="4593228" y="3232696"/>
                </a:lnTo>
                <a:lnTo>
                  <a:pt x="4603623" y="3240024"/>
                </a:lnTo>
                <a:lnTo>
                  <a:pt x="4596383" y="3250438"/>
                </a:lnTo>
                <a:lnTo>
                  <a:pt x="4635004" y="3250438"/>
                </a:lnTo>
                <a:lnTo>
                  <a:pt x="4611496" y="3206750"/>
                </a:lnTo>
                <a:close/>
              </a:path>
              <a:path w="4652010" h="3282315">
                <a:moveTo>
                  <a:pt x="7365" y="0"/>
                </a:moveTo>
                <a:lnTo>
                  <a:pt x="0" y="10413"/>
                </a:lnTo>
                <a:lnTo>
                  <a:pt x="4585927" y="3243066"/>
                </a:lnTo>
                <a:lnTo>
                  <a:pt x="4593228" y="3232696"/>
                </a:lnTo>
                <a:lnTo>
                  <a:pt x="7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24600" y="5334000"/>
            <a:ext cx="2590800" cy="83248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710" marR="170180" indent="46990">
              <a:lnSpc>
                <a:spcPct val="100000"/>
              </a:lnSpc>
              <a:spcBef>
                <a:spcPts val="355"/>
              </a:spcBef>
            </a:pPr>
            <a:r>
              <a:rPr sz="1200" dirty="0">
                <a:latin typeface="Tahoma"/>
                <a:cs typeface="Tahoma"/>
              </a:rPr>
              <a:t>XML </a:t>
            </a:r>
            <a:r>
              <a:rPr sz="1200" spc="-5" dirty="0">
                <a:latin typeface="Tahoma"/>
                <a:cs typeface="Tahoma"/>
              </a:rPr>
              <a:t>declaration </a:t>
            </a:r>
            <a:r>
              <a:rPr sz="1200" dirty="0">
                <a:latin typeface="Tahoma"/>
                <a:cs typeface="Tahoma"/>
              </a:rPr>
              <a:t>should </a:t>
            </a:r>
            <a:r>
              <a:rPr sz="1200" spc="-5" dirty="0">
                <a:latin typeface="Tahoma"/>
                <a:cs typeface="Tahoma"/>
              </a:rPr>
              <a:t>start with  the five </a:t>
            </a:r>
            <a:r>
              <a:rPr sz="1200" spc="-10" dirty="0">
                <a:latin typeface="Tahoma"/>
                <a:cs typeface="Tahoma"/>
              </a:rPr>
              <a:t>character </a:t>
            </a:r>
            <a:r>
              <a:rPr sz="1200" spc="-5" dirty="0">
                <a:latin typeface="Tahoma"/>
                <a:cs typeface="Tahoma"/>
              </a:rPr>
              <a:t>string, </a:t>
            </a:r>
            <a:r>
              <a:rPr sz="1200" dirty="0">
                <a:latin typeface="Tahoma"/>
                <a:cs typeface="Tahoma"/>
              </a:rPr>
              <a:t>&lt;?xml. </a:t>
            </a:r>
            <a:r>
              <a:rPr sz="1200" spc="-5" dirty="0">
                <a:latin typeface="Tahoma"/>
                <a:cs typeface="Tahoma"/>
              </a:rPr>
              <a:t>It  indicates that the document </a:t>
            </a:r>
            <a:r>
              <a:rPr sz="1200" dirty="0">
                <a:latin typeface="Tahoma"/>
                <a:cs typeface="Tahoma"/>
              </a:rPr>
              <a:t>is </a:t>
            </a:r>
            <a:r>
              <a:rPr sz="1200" spc="-5" dirty="0">
                <a:latin typeface="Tahoma"/>
                <a:cs typeface="Tahoma"/>
              </a:rPr>
              <a:t>an  </a:t>
            </a:r>
            <a:r>
              <a:rPr sz="1200" dirty="0">
                <a:latin typeface="Tahoma"/>
                <a:cs typeface="Tahoma"/>
              </a:rPr>
              <a:t>XML </a:t>
            </a:r>
            <a:r>
              <a:rPr sz="1200" spc="-5" dirty="0">
                <a:latin typeface="Tahoma"/>
                <a:cs typeface="Tahoma"/>
              </a:rPr>
              <a:t>document.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16297" y="1899539"/>
            <a:ext cx="2137410" cy="1301115"/>
          </a:xfrm>
          <a:custGeom>
            <a:avLst/>
            <a:gdLst/>
            <a:ahLst/>
            <a:cxnLst/>
            <a:rect l="l" t="t" r="r" b="b"/>
            <a:pathLst>
              <a:path w="2137409" h="1301114">
                <a:moveTo>
                  <a:pt x="2068474" y="1266687"/>
                </a:moveTo>
                <a:lnTo>
                  <a:pt x="2051939" y="1293876"/>
                </a:lnTo>
                <a:lnTo>
                  <a:pt x="2136902" y="1300861"/>
                </a:lnTo>
                <a:lnTo>
                  <a:pt x="2119580" y="1273302"/>
                </a:lnTo>
                <a:lnTo>
                  <a:pt x="2079370" y="1273302"/>
                </a:lnTo>
                <a:lnTo>
                  <a:pt x="2068474" y="1266687"/>
                </a:lnTo>
                <a:close/>
              </a:path>
              <a:path w="2137409" h="1301114">
                <a:moveTo>
                  <a:pt x="2075051" y="1255874"/>
                </a:moveTo>
                <a:lnTo>
                  <a:pt x="2068474" y="1266687"/>
                </a:lnTo>
                <a:lnTo>
                  <a:pt x="2079370" y="1273302"/>
                </a:lnTo>
                <a:lnTo>
                  <a:pt x="2085974" y="1262507"/>
                </a:lnTo>
                <a:lnTo>
                  <a:pt x="2075051" y="1255874"/>
                </a:lnTo>
                <a:close/>
              </a:path>
              <a:path w="2137409" h="1301114">
                <a:moveTo>
                  <a:pt x="2091562" y="1228725"/>
                </a:moveTo>
                <a:lnTo>
                  <a:pt x="2075051" y="1255874"/>
                </a:lnTo>
                <a:lnTo>
                  <a:pt x="2085974" y="1262507"/>
                </a:lnTo>
                <a:lnTo>
                  <a:pt x="2079370" y="1273302"/>
                </a:lnTo>
                <a:lnTo>
                  <a:pt x="2119580" y="1273302"/>
                </a:lnTo>
                <a:lnTo>
                  <a:pt x="2091562" y="1228725"/>
                </a:lnTo>
                <a:close/>
              </a:path>
              <a:path w="2137409" h="1301114">
                <a:moveTo>
                  <a:pt x="6603" y="0"/>
                </a:moveTo>
                <a:lnTo>
                  <a:pt x="0" y="10921"/>
                </a:lnTo>
                <a:lnTo>
                  <a:pt x="2068474" y="1266687"/>
                </a:lnTo>
                <a:lnTo>
                  <a:pt x="2075051" y="1255874"/>
                </a:lnTo>
                <a:lnTo>
                  <a:pt x="6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00800" y="3962400"/>
            <a:ext cx="2590800" cy="101663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710" marR="132715">
              <a:lnSpc>
                <a:spcPct val="100000"/>
              </a:lnSpc>
              <a:spcBef>
                <a:spcPts val="355"/>
              </a:spcBef>
            </a:pPr>
            <a:r>
              <a:rPr sz="1200" dirty="0">
                <a:latin typeface="Tahoma"/>
                <a:cs typeface="Tahoma"/>
              </a:rPr>
              <a:t>XML </a:t>
            </a:r>
            <a:r>
              <a:rPr sz="1200" spc="-5" dirty="0">
                <a:latin typeface="Tahoma"/>
                <a:cs typeface="Tahoma"/>
              </a:rPr>
              <a:t>declaration tells the version </a:t>
            </a:r>
            <a:r>
              <a:rPr sz="1200" dirty="0">
                <a:latin typeface="Tahoma"/>
                <a:cs typeface="Tahoma"/>
              </a:rPr>
              <a:t>of  XML, </a:t>
            </a:r>
            <a:r>
              <a:rPr sz="1200" spc="-5" dirty="0">
                <a:latin typeface="Tahoma"/>
                <a:cs typeface="Tahoma"/>
              </a:rPr>
              <a:t>the </a:t>
            </a:r>
            <a:r>
              <a:rPr sz="1200" spc="-10" dirty="0">
                <a:latin typeface="Tahoma"/>
                <a:cs typeface="Tahoma"/>
              </a:rPr>
              <a:t>type </a:t>
            </a:r>
            <a:r>
              <a:rPr sz="1200" dirty="0">
                <a:latin typeface="Tahoma"/>
                <a:cs typeface="Tahoma"/>
              </a:rPr>
              <a:t>of </a:t>
            </a:r>
            <a:r>
              <a:rPr sz="1200" spc="-10" dirty="0">
                <a:latin typeface="Tahoma"/>
                <a:cs typeface="Tahoma"/>
              </a:rPr>
              <a:t>character  </a:t>
            </a:r>
            <a:r>
              <a:rPr sz="1200" spc="-5" dirty="0">
                <a:latin typeface="Tahoma"/>
                <a:cs typeface="Tahoma"/>
              </a:rPr>
              <a:t>encoding </a:t>
            </a:r>
            <a:r>
              <a:rPr sz="1200" dirty="0">
                <a:latin typeface="Tahoma"/>
                <a:cs typeface="Tahoma"/>
              </a:rPr>
              <a:t>being used </a:t>
            </a:r>
            <a:r>
              <a:rPr sz="1200" spc="-5" dirty="0">
                <a:latin typeface="Tahoma"/>
                <a:cs typeface="Tahoma"/>
              </a:rPr>
              <a:t>and the  markup declaration </a:t>
            </a:r>
            <a:r>
              <a:rPr sz="1200" dirty="0">
                <a:latin typeface="Tahoma"/>
                <a:cs typeface="Tahoma"/>
              </a:rPr>
              <a:t>used in </a:t>
            </a:r>
            <a:r>
              <a:rPr sz="1200" spc="-5" dirty="0">
                <a:latin typeface="Tahoma"/>
                <a:cs typeface="Tahoma"/>
              </a:rPr>
              <a:t>the  XML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document.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87244" y="1518792"/>
            <a:ext cx="3661410" cy="2520315"/>
          </a:xfrm>
          <a:custGeom>
            <a:avLst/>
            <a:gdLst/>
            <a:ahLst/>
            <a:cxnLst/>
            <a:rect l="l" t="t" r="r" b="b"/>
            <a:pathLst>
              <a:path w="3661410" h="2520315">
                <a:moveTo>
                  <a:pt x="3594806" y="2481874"/>
                </a:moveTo>
                <a:lnTo>
                  <a:pt x="3576828" y="2507996"/>
                </a:lnTo>
                <a:lnTo>
                  <a:pt x="3661156" y="2519807"/>
                </a:lnTo>
                <a:lnTo>
                  <a:pt x="3644192" y="2489073"/>
                </a:lnTo>
                <a:lnTo>
                  <a:pt x="3605276" y="2489073"/>
                </a:lnTo>
                <a:lnTo>
                  <a:pt x="3594806" y="2481874"/>
                </a:lnTo>
                <a:close/>
              </a:path>
              <a:path w="3661410" h="2520315">
                <a:moveTo>
                  <a:pt x="3601955" y="2471486"/>
                </a:moveTo>
                <a:lnTo>
                  <a:pt x="3594806" y="2481874"/>
                </a:lnTo>
                <a:lnTo>
                  <a:pt x="3605276" y="2489073"/>
                </a:lnTo>
                <a:lnTo>
                  <a:pt x="3612388" y="2478659"/>
                </a:lnTo>
                <a:lnTo>
                  <a:pt x="3601955" y="2471486"/>
                </a:lnTo>
                <a:close/>
              </a:path>
              <a:path w="3661410" h="2520315">
                <a:moveTo>
                  <a:pt x="3620008" y="2445258"/>
                </a:moveTo>
                <a:lnTo>
                  <a:pt x="3601955" y="2471486"/>
                </a:lnTo>
                <a:lnTo>
                  <a:pt x="3612388" y="2478659"/>
                </a:lnTo>
                <a:lnTo>
                  <a:pt x="3605276" y="2489073"/>
                </a:lnTo>
                <a:lnTo>
                  <a:pt x="3644192" y="2489073"/>
                </a:lnTo>
                <a:lnTo>
                  <a:pt x="3620008" y="2445258"/>
                </a:lnTo>
                <a:close/>
              </a:path>
              <a:path w="3661410" h="2520315">
                <a:moveTo>
                  <a:pt x="7112" y="0"/>
                </a:moveTo>
                <a:lnTo>
                  <a:pt x="0" y="10413"/>
                </a:lnTo>
                <a:lnTo>
                  <a:pt x="3594806" y="2481874"/>
                </a:lnTo>
                <a:lnTo>
                  <a:pt x="3601955" y="2471486"/>
                </a:lnTo>
                <a:lnTo>
                  <a:pt x="7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53200" y="2971800"/>
            <a:ext cx="2438400" cy="83248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 marR="123189">
              <a:lnSpc>
                <a:spcPct val="100000"/>
              </a:lnSpc>
              <a:spcBef>
                <a:spcPts val="350"/>
              </a:spcBef>
            </a:pPr>
            <a:r>
              <a:rPr sz="1200" spc="-10" dirty="0">
                <a:latin typeface="Tahoma"/>
                <a:cs typeface="Tahoma"/>
              </a:rPr>
              <a:t>Characters </a:t>
            </a:r>
            <a:r>
              <a:rPr sz="1200" spc="-5" dirty="0">
                <a:latin typeface="Tahoma"/>
                <a:cs typeface="Tahoma"/>
              </a:rPr>
              <a:t>are encoded </a:t>
            </a:r>
            <a:r>
              <a:rPr sz="1200" dirty="0">
                <a:latin typeface="Tahoma"/>
                <a:cs typeface="Tahoma"/>
              </a:rPr>
              <a:t>using  </a:t>
            </a:r>
            <a:r>
              <a:rPr sz="1200" spc="-10" dirty="0">
                <a:latin typeface="Tahoma"/>
                <a:cs typeface="Tahoma"/>
              </a:rPr>
              <a:t>various </a:t>
            </a:r>
            <a:r>
              <a:rPr sz="1200" spc="-5" dirty="0">
                <a:latin typeface="Tahoma"/>
                <a:cs typeface="Tahoma"/>
              </a:rPr>
              <a:t>encoding formats. The  </a:t>
            </a:r>
            <a:r>
              <a:rPr sz="1200" spc="-10" dirty="0">
                <a:latin typeface="Tahoma"/>
                <a:cs typeface="Tahoma"/>
              </a:rPr>
              <a:t>character </a:t>
            </a:r>
            <a:r>
              <a:rPr sz="1200" spc="-5" dirty="0">
                <a:latin typeface="Tahoma"/>
                <a:cs typeface="Tahoma"/>
              </a:rPr>
              <a:t>encoding </a:t>
            </a:r>
            <a:r>
              <a:rPr sz="1200" dirty="0">
                <a:latin typeface="Tahoma"/>
                <a:cs typeface="Tahoma"/>
              </a:rPr>
              <a:t>is </a:t>
            </a:r>
            <a:r>
              <a:rPr sz="1200" spc="-5" dirty="0">
                <a:latin typeface="Tahoma"/>
                <a:cs typeface="Tahoma"/>
              </a:rPr>
              <a:t>declared </a:t>
            </a:r>
            <a:r>
              <a:rPr sz="1200" dirty="0">
                <a:latin typeface="Tahoma"/>
                <a:cs typeface="Tahoma"/>
              </a:rPr>
              <a:t>in  </a:t>
            </a:r>
            <a:r>
              <a:rPr sz="1200" spc="-5" dirty="0">
                <a:latin typeface="Tahoma"/>
                <a:cs typeface="Tahoma"/>
              </a:rPr>
              <a:t>encoding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declaration.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19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265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</a:t>
            </a:r>
            <a:r>
              <a:rPr spc="-95" dirty="0"/>
              <a:t> </a:t>
            </a:r>
            <a:r>
              <a:rPr dirty="0"/>
              <a:t>Overview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2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58099"/>
            <a:ext cx="4907915" cy="22218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" dirty="0">
                <a:latin typeface="Tahoma"/>
                <a:cs typeface="Tahoma"/>
              </a:rPr>
              <a:t>In this </a:t>
            </a:r>
            <a:r>
              <a:rPr sz="2400" dirty="0">
                <a:latin typeface="Tahoma"/>
                <a:cs typeface="Tahoma"/>
              </a:rPr>
              <a:t>module, </a:t>
            </a:r>
            <a:r>
              <a:rPr sz="2400" spc="-5" dirty="0">
                <a:latin typeface="Tahoma"/>
                <a:cs typeface="Tahoma"/>
              </a:rPr>
              <a:t>you will </a:t>
            </a:r>
            <a:r>
              <a:rPr sz="2400" dirty="0">
                <a:latin typeface="Tahoma"/>
                <a:cs typeface="Tahoma"/>
              </a:rPr>
              <a:t>learn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about: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Introduction to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XML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Exploring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XML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Working </a:t>
            </a:r>
            <a:r>
              <a:rPr sz="2400" spc="-5" dirty="0">
                <a:latin typeface="Tahoma"/>
                <a:cs typeface="Tahoma"/>
              </a:rPr>
              <a:t>with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XML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XML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Syntax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0" y="1447800"/>
            <a:ext cx="8086344" cy="4975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8194" y="626110"/>
            <a:ext cx="7352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Exploring the </a:t>
            </a:r>
            <a:r>
              <a:rPr sz="4000" spc="-5" dirty="0"/>
              <a:t>XML document</a:t>
            </a:r>
            <a:r>
              <a:rPr sz="4000" spc="0" dirty="0"/>
              <a:t> </a:t>
            </a:r>
            <a:r>
              <a:rPr lang="en-US" sz="4000" spc="0" dirty="0"/>
              <a:t>2</a:t>
            </a:r>
            <a:r>
              <a:rPr sz="4000" spc="0" dirty="0"/>
              <a:t>-</a:t>
            </a:r>
            <a:r>
              <a:rPr lang="en-US" sz="4000" spc="0" dirty="0"/>
              <a:t>2</a:t>
            </a:r>
            <a:endParaRPr sz="4000" dirty="0"/>
          </a:p>
        </p:txBody>
      </p:sp>
      <p:sp>
        <p:nvSpPr>
          <p:cNvPr id="8" name="object 8"/>
          <p:cNvSpPr txBox="1"/>
          <p:nvPr/>
        </p:nvSpPr>
        <p:spPr>
          <a:xfrm>
            <a:off x="6553200" y="4876800"/>
            <a:ext cx="2514600" cy="46672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 marR="318135">
              <a:lnSpc>
                <a:spcPct val="100000"/>
              </a:lnSpc>
              <a:spcBef>
                <a:spcPts val="355"/>
              </a:spcBef>
            </a:pPr>
            <a:r>
              <a:rPr sz="1200" spc="-5" dirty="0">
                <a:latin typeface="Tahoma"/>
                <a:cs typeface="Tahoma"/>
              </a:rPr>
              <a:t>Defines the content </a:t>
            </a:r>
            <a:r>
              <a:rPr sz="1200" dirty="0">
                <a:latin typeface="Tahoma"/>
                <a:cs typeface="Tahoma"/>
              </a:rPr>
              <a:t>of </a:t>
            </a:r>
            <a:r>
              <a:rPr sz="1200" spc="-5" dirty="0">
                <a:latin typeface="Tahoma"/>
                <a:cs typeface="Tahoma"/>
              </a:rPr>
              <a:t>the </a:t>
            </a:r>
            <a:r>
              <a:rPr sz="1200" dirty="0">
                <a:latin typeface="Tahoma"/>
                <a:cs typeface="Tahoma"/>
              </a:rPr>
              <a:t>XML  </a:t>
            </a:r>
            <a:r>
              <a:rPr sz="1200" spc="-5" dirty="0">
                <a:latin typeface="Tahoma"/>
                <a:cs typeface="Tahoma"/>
              </a:rPr>
              <a:t>document.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19091" y="4718050"/>
            <a:ext cx="2058035" cy="191135"/>
          </a:xfrm>
          <a:custGeom>
            <a:avLst/>
            <a:gdLst/>
            <a:ahLst/>
            <a:cxnLst/>
            <a:rect l="l" t="t" r="r" b="b"/>
            <a:pathLst>
              <a:path w="2058035" h="191135">
                <a:moveTo>
                  <a:pt x="1984755" y="115062"/>
                </a:moveTo>
                <a:lnTo>
                  <a:pt x="1982374" y="146762"/>
                </a:lnTo>
                <a:lnTo>
                  <a:pt x="1995042" y="147701"/>
                </a:lnTo>
                <a:lnTo>
                  <a:pt x="1994153" y="160401"/>
                </a:lnTo>
                <a:lnTo>
                  <a:pt x="1981349" y="160401"/>
                </a:lnTo>
                <a:lnTo>
                  <a:pt x="1979040" y="191135"/>
                </a:lnTo>
                <a:lnTo>
                  <a:pt x="2053887" y="160401"/>
                </a:lnTo>
                <a:lnTo>
                  <a:pt x="1994153" y="160401"/>
                </a:lnTo>
                <a:lnTo>
                  <a:pt x="1981420" y="159457"/>
                </a:lnTo>
                <a:lnTo>
                  <a:pt x="2056184" y="159457"/>
                </a:lnTo>
                <a:lnTo>
                  <a:pt x="2057908" y="158750"/>
                </a:lnTo>
                <a:lnTo>
                  <a:pt x="1984755" y="115062"/>
                </a:lnTo>
                <a:close/>
              </a:path>
              <a:path w="2058035" h="191135">
                <a:moveTo>
                  <a:pt x="1982374" y="146762"/>
                </a:moveTo>
                <a:lnTo>
                  <a:pt x="1981420" y="159457"/>
                </a:lnTo>
                <a:lnTo>
                  <a:pt x="1994153" y="160401"/>
                </a:lnTo>
                <a:lnTo>
                  <a:pt x="1995042" y="147701"/>
                </a:lnTo>
                <a:lnTo>
                  <a:pt x="1982374" y="146762"/>
                </a:lnTo>
                <a:close/>
              </a:path>
              <a:path w="2058035" h="191135">
                <a:moveTo>
                  <a:pt x="1015" y="0"/>
                </a:moveTo>
                <a:lnTo>
                  <a:pt x="0" y="12700"/>
                </a:lnTo>
                <a:lnTo>
                  <a:pt x="1981420" y="159457"/>
                </a:lnTo>
                <a:lnTo>
                  <a:pt x="1982374" y="146762"/>
                </a:lnTo>
                <a:lnTo>
                  <a:pt x="1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18329" y="3956177"/>
            <a:ext cx="1906270" cy="409575"/>
          </a:xfrm>
          <a:custGeom>
            <a:avLst/>
            <a:gdLst/>
            <a:ahLst/>
            <a:cxnLst/>
            <a:rect l="l" t="t" r="r" b="b"/>
            <a:pathLst>
              <a:path w="1906270" h="409575">
                <a:moveTo>
                  <a:pt x="1830283" y="378502"/>
                </a:moveTo>
                <a:lnTo>
                  <a:pt x="1824101" y="409575"/>
                </a:lnTo>
                <a:lnTo>
                  <a:pt x="1906270" y="387223"/>
                </a:lnTo>
                <a:lnTo>
                  <a:pt x="1898264" y="381000"/>
                </a:lnTo>
                <a:lnTo>
                  <a:pt x="1842770" y="381000"/>
                </a:lnTo>
                <a:lnTo>
                  <a:pt x="1830283" y="378502"/>
                </a:lnTo>
                <a:close/>
              </a:path>
              <a:path w="1906270" h="409575">
                <a:moveTo>
                  <a:pt x="1832757" y="366068"/>
                </a:moveTo>
                <a:lnTo>
                  <a:pt x="1830283" y="378502"/>
                </a:lnTo>
                <a:lnTo>
                  <a:pt x="1842770" y="381000"/>
                </a:lnTo>
                <a:lnTo>
                  <a:pt x="1845183" y="368554"/>
                </a:lnTo>
                <a:lnTo>
                  <a:pt x="1832757" y="366068"/>
                </a:lnTo>
                <a:close/>
              </a:path>
              <a:path w="1906270" h="409575">
                <a:moveTo>
                  <a:pt x="1838959" y="334899"/>
                </a:moveTo>
                <a:lnTo>
                  <a:pt x="1832757" y="366068"/>
                </a:lnTo>
                <a:lnTo>
                  <a:pt x="1845183" y="368554"/>
                </a:lnTo>
                <a:lnTo>
                  <a:pt x="1842770" y="381000"/>
                </a:lnTo>
                <a:lnTo>
                  <a:pt x="1898264" y="381000"/>
                </a:lnTo>
                <a:lnTo>
                  <a:pt x="1838959" y="334899"/>
                </a:lnTo>
                <a:close/>
              </a:path>
              <a:path w="1906270" h="409575">
                <a:moveTo>
                  <a:pt x="2539" y="0"/>
                </a:moveTo>
                <a:lnTo>
                  <a:pt x="0" y="12446"/>
                </a:lnTo>
                <a:lnTo>
                  <a:pt x="1830283" y="378502"/>
                </a:lnTo>
                <a:lnTo>
                  <a:pt x="1832757" y="366068"/>
                </a:lnTo>
                <a:lnTo>
                  <a:pt x="2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77000" y="4075176"/>
            <a:ext cx="2514600" cy="64960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 marR="91440">
              <a:lnSpc>
                <a:spcPct val="100000"/>
              </a:lnSpc>
              <a:spcBef>
                <a:spcPts val="355"/>
              </a:spcBef>
            </a:pPr>
            <a:r>
              <a:rPr sz="1200" spc="-5" dirty="0">
                <a:latin typeface="Tahoma"/>
                <a:cs typeface="Tahoma"/>
              </a:rPr>
              <a:t>Declares and </a:t>
            </a:r>
            <a:r>
              <a:rPr sz="1200" dirty="0">
                <a:latin typeface="Tahoma"/>
                <a:cs typeface="Tahoma"/>
              </a:rPr>
              <a:t>defines </a:t>
            </a:r>
            <a:r>
              <a:rPr sz="1200" spc="-5" dirty="0">
                <a:latin typeface="Tahoma"/>
                <a:cs typeface="Tahoma"/>
              </a:rPr>
              <a:t>the </a:t>
            </a:r>
            <a:r>
              <a:rPr sz="1200" dirty="0">
                <a:latin typeface="Tahoma"/>
                <a:cs typeface="Tahoma"/>
              </a:rPr>
              <a:t>elements  used in </a:t>
            </a:r>
            <a:r>
              <a:rPr sz="1200" spc="-5" dirty="0">
                <a:latin typeface="Tahoma"/>
                <a:cs typeface="Tahoma"/>
              </a:rPr>
              <a:t>the document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class.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57719" y="1977517"/>
            <a:ext cx="614680" cy="842010"/>
          </a:xfrm>
          <a:custGeom>
            <a:avLst/>
            <a:gdLst/>
            <a:ahLst/>
            <a:cxnLst/>
            <a:rect l="l" t="t" r="r" b="b"/>
            <a:pathLst>
              <a:path w="614679" h="842010">
                <a:moveTo>
                  <a:pt x="564667" y="783987"/>
                </a:moveTo>
                <a:lnTo>
                  <a:pt x="538987" y="802640"/>
                </a:lnTo>
                <a:lnTo>
                  <a:pt x="614679" y="841883"/>
                </a:lnTo>
                <a:lnTo>
                  <a:pt x="606766" y="794258"/>
                </a:lnTo>
                <a:lnTo>
                  <a:pt x="572134" y="794258"/>
                </a:lnTo>
                <a:lnTo>
                  <a:pt x="564667" y="783987"/>
                </a:lnTo>
                <a:close/>
              </a:path>
              <a:path w="614679" h="842010">
                <a:moveTo>
                  <a:pt x="574962" y="776510"/>
                </a:moveTo>
                <a:lnTo>
                  <a:pt x="564667" y="783987"/>
                </a:lnTo>
                <a:lnTo>
                  <a:pt x="572134" y="794258"/>
                </a:lnTo>
                <a:lnTo>
                  <a:pt x="582421" y="786765"/>
                </a:lnTo>
                <a:lnTo>
                  <a:pt x="574962" y="776510"/>
                </a:lnTo>
                <a:close/>
              </a:path>
              <a:path w="614679" h="842010">
                <a:moveTo>
                  <a:pt x="600709" y="757809"/>
                </a:moveTo>
                <a:lnTo>
                  <a:pt x="574962" y="776510"/>
                </a:lnTo>
                <a:lnTo>
                  <a:pt x="582421" y="786765"/>
                </a:lnTo>
                <a:lnTo>
                  <a:pt x="572134" y="794258"/>
                </a:lnTo>
                <a:lnTo>
                  <a:pt x="606766" y="794258"/>
                </a:lnTo>
                <a:lnTo>
                  <a:pt x="600709" y="757809"/>
                </a:lnTo>
                <a:close/>
              </a:path>
              <a:path w="614679" h="842010">
                <a:moveTo>
                  <a:pt x="10159" y="0"/>
                </a:moveTo>
                <a:lnTo>
                  <a:pt x="0" y="7365"/>
                </a:lnTo>
                <a:lnTo>
                  <a:pt x="564667" y="783987"/>
                </a:lnTo>
                <a:lnTo>
                  <a:pt x="574962" y="77651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53200" y="2819400"/>
            <a:ext cx="2514600" cy="119634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 marR="92710">
              <a:lnSpc>
                <a:spcPct val="100000"/>
              </a:lnSpc>
              <a:spcBef>
                <a:spcPts val="350"/>
              </a:spcBef>
            </a:pPr>
            <a:r>
              <a:rPr sz="1200" spc="-5" dirty="0">
                <a:latin typeface="Tahoma"/>
                <a:cs typeface="Tahoma"/>
              </a:rPr>
              <a:t>Indicates the presence of external  markup declarations. </a:t>
            </a:r>
            <a:r>
              <a:rPr sz="1200" spc="-15" dirty="0">
                <a:latin typeface="Tahoma"/>
                <a:cs typeface="Tahoma"/>
              </a:rPr>
              <a:t>“Yes”  </a:t>
            </a:r>
            <a:r>
              <a:rPr sz="1200" spc="-5" dirty="0">
                <a:latin typeface="Tahoma"/>
                <a:cs typeface="Tahoma"/>
              </a:rPr>
              <a:t>indicates that there are </a:t>
            </a:r>
            <a:r>
              <a:rPr sz="1200" dirty="0">
                <a:latin typeface="Tahoma"/>
                <a:cs typeface="Tahoma"/>
              </a:rPr>
              <a:t>no  </a:t>
            </a:r>
            <a:r>
              <a:rPr sz="1200" spc="-5" dirty="0">
                <a:latin typeface="Tahoma"/>
                <a:cs typeface="Tahoma"/>
              </a:rPr>
              <a:t>external markup </a:t>
            </a:r>
            <a:r>
              <a:rPr sz="1200" spc="-10" dirty="0">
                <a:latin typeface="Tahoma"/>
                <a:cs typeface="Tahoma"/>
              </a:rPr>
              <a:t>declarations </a:t>
            </a:r>
            <a:r>
              <a:rPr sz="1200" spc="-5" dirty="0">
                <a:latin typeface="Tahoma"/>
                <a:cs typeface="Tahoma"/>
              </a:rPr>
              <a:t>and  “no” indicate that external markup  declarations </a:t>
            </a:r>
            <a:r>
              <a:rPr sz="1200" dirty="0">
                <a:latin typeface="Tahoma"/>
                <a:cs typeface="Tahoma"/>
              </a:rPr>
              <a:t>might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exist.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20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626110"/>
            <a:ext cx="7139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Well-formed </a:t>
            </a:r>
            <a:r>
              <a:rPr sz="4000" spc="-5" dirty="0"/>
              <a:t>XML document</a:t>
            </a:r>
            <a:endParaRPr sz="400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21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5844" y="1634299"/>
            <a:ext cx="5541645" cy="394144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XML tags should </a:t>
            </a:r>
            <a:r>
              <a:rPr sz="2400" dirty="0">
                <a:latin typeface="Tahoma"/>
                <a:cs typeface="Tahoma"/>
              </a:rPr>
              <a:t>be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valid</a:t>
            </a:r>
            <a:endParaRPr sz="2400">
              <a:latin typeface="Tahoma"/>
              <a:cs typeface="Tahoma"/>
            </a:endParaRPr>
          </a:p>
          <a:p>
            <a:pPr marL="354965" marR="5080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Length of </a:t>
            </a:r>
            <a:r>
              <a:rPr sz="2400" spc="-5" dirty="0">
                <a:latin typeface="Tahoma"/>
                <a:cs typeface="Tahoma"/>
              </a:rPr>
              <a:t>the tags </a:t>
            </a:r>
            <a:r>
              <a:rPr sz="2400" dirty="0">
                <a:latin typeface="Tahoma"/>
                <a:cs typeface="Tahoma"/>
              </a:rPr>
              <a:t>depend on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XML  </a:t>
            </a:r>
            <a:r>
              <a:rPr sz="2400" spc="-5" dirty="0">
                <a:latin typeface="Tahoma"/>
                <a:cs typeface="Tahoma"/>
              </a:rPr>
              <a:t>processors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XML </a:t>
            </a:r>
            <a:r>
              <a:rPr sz="2400" spc="-5" dirty="0">
                <a:latin typeface="Tahoma"/>
                <a:cs typeface="Tahoma"/>
              </a:rPr>
              <a:t>attributes should </a:t>
            </a:r>
            <a:r>
              <a:rPr sz="2400" dirty="0">
                <a:latin typeface="Tahoma"/>
                <a:cs typeface="Tahoma"/>
              </a:rPr>
              <a:t>be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valid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XML </a:t>
            </a:r>
            <a:r>
              <a:rPr sz="2400" spc="-5" dirty="0">
                <a:latin typeface="Tahoma"/>
                <a:cs typeface="Tahoma"/>
              </a:rPr>
              <a:t>documents should </a:t>
            </a:r>
            <a:r>
              <a:rPr sz="2400" dirty="0">
                <a:latin typeface="Tahoma"/>
                <a:cs typeface="Tahoma"/>
              </a:rPr>
              <a:t>be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verified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"/>
            </a:pPr>
            <a:endParaRPr sz="26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Minimum of one </a:t>
            </a:r>
            <a:r>
              <a:rPr sz="2000" spc="-5" dirty="0">
                <a:latin typeface="Tahoma"/>
                <a:cs typeface="Tahoma"/>
              </a:rPr>
              <a:t>element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required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XML </a:t>
            </a:r>
            <a:r>
              <a:rPr sz="2000" spc="-5" dirty="0">
                <a:latin typeface="Tahoma"/>
                <a:cs typeface="Tahoma"/>
              </a:rPr>
              <a:t>tags </a:t>
            </a:r>
            <a:r>
              <a:rPr sz="2000" dirty="0">
                <a:latin typeface="Tahoma"/>
                <a:cs typeface="Tahoma"/>
              </a:rPr>
              <a:t>are case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sensitive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8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Every start tag </a:t>
            </a:r>
            <a:r>
              <a:rPr sz="2000" dirty="0">
                <a:latin typeface="Tahoma"/>
                <a:cs typeface="Tahoma"/>
              </a:rPr>
              <a:t>should </a:t>
            </a:r>
            <a:r>
              <a:rPr sz="2000" spc="-5" dirty="0">
                <a:latin typeface="Tahoma"/>
                <a:cs typeface="Tahoma"/>
              </a:rPr>
              <a:t>end with end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tag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XML tags should be nested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properly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7800" y="2649620"/>
            <a:ext cx="6852261" cy="3291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6328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Comments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22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74394" y="1570902"/>
            <a:ext cx="6540500" cy="7581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Used </a:t>
            </a:r>
            <a:r>
              <a:rPr sz="2000" spc="-5" dirty="0">
                <a:latin typeface="Tahoma"/>
                <a:cs typeface="Tahoma"/>
              </a:rPr>
              <a:t>for the </a:t>
            </a:r>
            <a:r>
              <a:rPr sz="2000" dirty="0">
                <a:latin typeface="Tahoma"/>
                <a:cs typeface="Tahoma"/>
              </a:rPr>
              <a:t>people to </a:t>
            </a:r>
            <a:r>
              <a:rPr sz="2000" spc="-5" dirty="0">
                <a:latin typeface="Tahoma"/>
                <a:cs typeface="Tahoma"/>
              </a:rPr>
              <a:t>give information </a:t>
            </a:r>
            <a:r>
              <a:rPr sz="2000" dirty="0">
                <a:latin typeface="Tahoma"/>
                <a:cs typeface="Tahoma"/>
              </a:rPr>
              <a:t>about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code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Usually made </a:t>
            </a:r>
            <a:r>
              <a:rPr sz="2000" spc="-5" dirty="0">
                <a:latin typeface="Tahoma"/>
                <a:cs typeface="Tahoma"/>
              </a:rPr>
              <a:t>for the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content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5774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Classification of </a:t>
            </a:r>
            <a:r>
              <a:rPr spc="-5" dirty="0"/>
              <a:t>character</a:t>
            </a:r>
            <a:r>
              <a:rPr spc="-130" dirty="0"/>
              <a:t> </a:t>
            </a:r>
            <a:r>
              <a:rPr dirty="0"/>
              <a:t>data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23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631645"/>
            <a:ext cx="6737984" cy="2145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Character </a:t>
            </a:r>
            <a:r>
              <a:rPr sz="2400" dirty="0">
                <a:latin typeface="Tahoma"/>
                <a:cs typeface="Tahoma"/>
              </a:rPr>
              <a:t>data </a:t>
            </a:r>
            <a:r>
              <a:rPr sz="2400" spc="-5" dirty="0">
                <a:latin typeface="Tahoma"/>
                <a:cs typeface="Tahoma"/>
              </a:rPr>
              <a:t>describes the </a:t>
            </a:r>
            <a:r>
              <a:rPr sz="2400" spc="-10" dirty="0">
                <a:latin typeface="Tahoma"/>
                <a:cs typeface="Tahoma"/>
              </a:rPr>
              <a:t>document’s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actual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ahoma"/>
                <a:cs typeface="Tahoma"/>
              </a:rPr>
              <a:t>content with the white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space.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12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character </a:t>
            </a:r>
            <a:r>
              <a:rPr sz="2400" dirty="0">
                <a:latin typeface="Tahoma"/>
                <a:cs typeface="Tahoma"/>
              </a:rPr>
              <a:t>data </a:t>
            </a:r>
            <a:r>
              <a:rPr sz="2400" spc="-5" dirty="0">
                <a:latin typeface="Tahoma"/>
                <a:cs typeface="Tahoma"/>
              </a:rPr>
              <a:t>can </a:t>
            </a:r>
            <a:r>
              <a:rPr sz="2400" dirty="0">
                <a:latin typeface="Tahoma"/>
                <a:cs typeface="Tahoma"/>
              </a:rPr>
              <a:t>be </a:t>
            </a:r>
            <a:r>
              <a:rPr sz="2400" spc="-5" dirty="0">
                <a:latin typeface="Tahoma"/>
                <a:cs typeface="Tahoma"/>
              </a:rPr>
              <a:t>classified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into: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Character Data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40" dirty="0">
                <a:latin typeface="Tahoma"/>
                <a:cs typeface="Tahoma"/>
              </a:rPr>
              <a:t>(CDATA)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15" dirty="0">
                <a:latin typeface="Tahoma"/>
                <a:cs typeface="Tahoma"/>
              </a:rPr>
              <a:t>Parsed </a:t>
            </a:r>
            <a:r>
              <a:rPr sz="2400" spc="-5" dirty="0">
                <a:latin typeface="Tahoma"/>
                <a:cs typeface="Tahoma"/>
              </a:rPr>
              <a:t>Character Data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35" dirty="0">
                <a:latin typeface="Tahoma"/>
                <a:cs typeface="Tahoma"/>
              </a:rPr>
              <a:t>(PCDATA)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034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PCDATA</a:t>
            </a:r>
            <a:r>
              <a:rPr spc="-75" dirty="0"/>
              <a:t> 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24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0600" y="1860556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2431739"/>
            <a:ext cx="6248400" cy="156845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&lt;Name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nickname=’John’&gt;</a:t>
            </a:r>
            <a:endParaRPr sz="1600" dirty="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&lt;First&gt;John&lt;/First&gt;</a:t>
            </a:r>
            <a:endParaRPr sz="1600" dirty="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&lt;!--John is yet to </a:t>
            </a:r>
            <a:r>
              <a:rPr sz="1600" dirty="0">
                <a:latin typeface="Courier New"/>
                <a:cs typeface="Courier New"/>
              </a:rPr>
              <a:t>pay </a:t>
            </a:r>
            <a:r>
              <a:rPr sz="1600" spc="-5" dirty="0">
                <a:latin typeface="Courier New"/>
                <a:cs typeface="Courier New"/>
              </a:rPr>
              <a:t>the term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fees--&gt;</a:t>
            </a:r>
          </a:p>
          <a:p>
            <a:pPr marL="4572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&lt;Last&gt;Brown&lt;/Last&gt;</a:t>
            </a:r>
            <a:endParaRPr sz="1600" dirty="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&lt;Semester&gt;Final&gt; 10 &amp;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&lt;20&lt;/Semester&gt;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&lt;/Name&gt;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6300" y="1330212"/>
            <a:ext cx="7886699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indent="-342265">
              <a:lnSpc>
                <a:spcPts val="274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dirty="0">
                <a:latin typeface="Tahoma"/>
                <a:cs typeface="Tahoma"/>
              </a:rPr>
              <a:t>The</a:t>
            </a:r>
            <a:r>
              <a:rPr lang="en-US" spc="225" dirty="0">
                <a:latin typeface="Tahoma"/>
                <a:cs typeface="Tahoma"/>
              </a:rPr>
              <a:t> </a:t>
            </a:r>
            <a:r>
              <a:rPr lang="en-US" dirty="0">
                <a:latin typeface="Tahoma"/>
                <a:cs typeface="Tahoma"/>
              </a:rPr>
              <a:t>data</a:t>
            </a:r>
            <a:r>
              <a:rPr lang="en-US" spc="225" dirty="0">
                <a:latin typeface="Tahoma"/>
                <a:cs typeface="Tahoma"/>
              </a:rPr>
              <a:t> </a:t>
            </a:r>
            <a:r>
              <a:rPr lang="en-US" spc="-5" dirty="0">
                <a:latin typeface="Tahoma"/>
                <a:cs typeface="Tahoma"/>
              </a:rPr>
              <a:t>that</a:t>
            </a:r>
            <a:r>
              <a:rPr lang="en-US" spc="225" dirty="0">
                <a:latin typeface="Tahoma"/>
                <a:cs typeface="Tahoma"/>
              </a:rPr>
              <a:t> </a:t>
            </a:r>
            <a:r>
              <a:rPr lang="en-US" dirty="0">
                <a:latin typeface="Tahoma"/>
                <a:cs typeface="Tahoma"/>
              </a:rPr>
              <a:t>is</a:t>
            </a:r>
            <a:r>
              <a:rPr lang="en-US" spc="215" dirty="0">
                <a:latin typeface="Tahoma"/>
                <a:cs typeface="Tahoma"/>
              </a:rPr>
              <a:t> </a:t>
            </a:r>
            <a:r>
              <a:rPr lang="en-US" dirty="0">
                <a:latin typeface="Tahoma"/>
                <a:cs typeface="Tahoma"/>
              </a:rPr>
              <a:t>parsed</a:t>
            </a:r>
            <a:r>
              <a:rPr lang="en-US" spc="215" dirty="0">
                <a:latin typeface="Tahoma"/>
                <a:cs typeface="Tahoma"/>
              </a:rPr>
              <a:t> </a:t>
            </a:r>
            <a:r>
              <a:rPr lang="en-US" dirty="0">
                <a:latin typeface="Tahoma"/>
                <a:cs typeface="Tahoma"/>
              </a:rPr>
              <a:t>by</a:t>
            </a:r>
            <a:r>
              <a:rPr lang="en-US" spc="225" dirty="0">
                <a:latin typeface="Tahoma"/>
                <a:cs typeface="Tahoma"/>
              </a:rPr>
              <a:t> </a:t>
            </a:r>
            <a:r>
              <a:rPr lang="en-US" spc="-5" dirty="0">
                <a:latin typeface="Tahoma"/>
                <a:cs typeface="Tahoma"/>
              </a:rPr>
              <a:t>the</a:t>
            </a:r>
            <a:r>
              <a:rPr lang="en-US" spc="210" dirty="0">
                <a:latin typeface="Tahoma"/>
                <a:cs typeface="Tahoma"/>
              </a:rPr>
              <a:t> </a:t>
            </a:r>
            <a:r>
              <a:rPr lang="en-US" dirty="0">
                <a:latin typeface="Tahoma"/>
                <a:cs typeface="Tahoma"/>
              </a:rPr>
              <a:t>parser</a:t>
            </a:r>
            <a:r>
              <a:rPr lang="en-US" spc="225" dirty="0">
                <a:latin typeface="Tahoma"/>
                <a:cs typeface="Tahoma"/>
              </a:rPr>
              <a:t> </a:t>
            </a:r>
            <a:r>
              <a:rPr lang="en-US" dirty="0">
                <a:latin typeface="Tahoma"/>
                <a:cs typeface="Tahoma"/>
              </a:rPr>
              <a:t>is</a:t>
            </a:r>
            <a:r>
              <a:rPr lang="en-US" spc="229" dirty="0">
                <a:latin typeface="Tahoma"/>
                <a:cs typeface="Tahoma"/>
              </a:rPr>
              <a:t> </a:t>
            </a:r>
            <a:r>
              <a:rPr lang="en-US" spc="-5" dirty="0">
                <a:latin typeface="Tahoma"/>
                <a:cs typeface="Tahoma"/>
              </a:rPr>
              <a:t>called</a:t>
            </a:r>
            <a:r>
              <a:rPr lang="en-US" spc="240" dirty="0">
                <a:latin typeface="Tahoma"/>
                <a:cs typeface="Tahoma"/>
              </a:rPr>
              <a:t> </a:t>
            </a:r>
            <a:r>
              <a:rPr lang="en-US" spc="-5" dirty="0" smtClean="0">
                <a:latin typeface="Tahoma"/>
                <a:cs typeface="Tahoma"/>
              </a:rPr>
              <a:t>as  PCDATA</a:t>
            </a:r>
            <a:r>
              <a:rPr lang="en-US" spc="-5" dirty="0">
                <a:latin typeface="Tahoma"/>
                <a:cs typeface="Tahoma"/>
              </a:rPr>
              <a:t>.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2146190" y="4041147"/>
            <a:ext cx="5092810" cy="24989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173926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CDATA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25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4944" y="1605737"/>
            <a:ext cx="8234172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GB" altLang="en-US" sz="2200" dirty="0">
                <a:latin typeface="Calibri" panose="020F0502020204030204" pitchFamily="34" charset="0"/>
              </a:rPr>
              <a:t>Stands for character data that has reserved and white space characters in it. </a:t>
            </a:r>
          </a:p>
          <a:p>
            <a:r>
              <a:rPr lang="en-GB" altLang="en-US" sz="2200" dirty="0">
                <a:latin typeface="Calibri" panose="020F0502020204030204" pitchFamily="34" charset="0"/>
              </a:rPr>
              <a:t>Is not parsed by the parser, it is commonly used for scripting code. 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94944" y="2862353"/>
            <a:ext cx="1981200" cy="3683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800" dirty="0" smtClean="0">
                <a:solidFill>
                  <a:schemeClr val="bg1"/>
                </a:solidFill>
                <a:latin typeface="Tahoma" panose="020B0604030504040204" pitchFamily="34" charset="0"/>
              </a:rPr>
              <a:t>Syntax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94944" y="3321403"/>
            <a:ext cx="6958013" cy="381000"/>
          </a:xfrm>
          <a:prstGeom prst="rect">
            <a:avLst/>
          </a:prstGeom>
          <a:solidFill>
            <a:srgbClr val="C0C0C0">
              <a:alpha val="39999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99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&lt;![CDATA[ data ]]&gt;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771144" y="4002178"/>
            <a:ext cx="1981200" cy="400050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</a:rPr>
              <a:t>Snippet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694944" y="4459378"/>
            <a:ext cx="7620000" cy="1852612"/>
          </a:xfrm>
          <a:prstGeom prst="rect">
            <a:avLst/>
          </a:prstGeom>
          <a:solidFill>
            <a:srgbClr val="C0C0C0">
              <a:alpha val="39999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99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&lt;Sample&gt;</a:t>
            </a:r>
          </a:p>
          <a:p>
            <a:pPr lvl="1" eaLnBrk="1" hangingPunct="1">
              <a:spcBef>
                <a:spcPct val="20000"/>
              </a:spcBef>
              <a:buClr>
                <a:srgbClr val="000099"/>
              </a:buClr>
              <a:buSzPct val="50000"/>
              <a:buFont typeface="Wingdings 2" panose="05020102010507070707" pitchFamily="18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&lt;![CDATA[ </a:t>
            </a:r>
          </a:p>
          <a:p>
            <a:pPr lvl="1" eaLnBrk="1" hangingPunct="1">
              <a:spcBef>
                <a:spcPct val="20000"/>
              </a:spcBef>
              <a:buClr>
                <a:srgbClr val="000099"/>
              </a:buClr>
              <a:buSzPct val="50000"/>
              <a:buFont typeface="Wingdings 2" panose="05020102010507070707" pitchFamily="18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&lt;Document&gt; </a:t>
            </a:r>
          </a:p>
          <a:p>
            <a:pPr lvl="1" eaLnBrk="1" hangingPunct="1">
              <a:spcBef>
                <a:spcPct val="20000"/>
              </a:spcBef>
              <a:buClr>
                <a:srgbClr val="000099"/>
              </a:buClr>
              <a:buSzPct val="50000"/>
              <a:buFont typeface="Wingdings 2" panose="05020102010507070707" pitchFamily="18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&lt;Name&gt;Core XML&lt;/Name&gt; </a:t>
            </a:r>
          </a:p>
          <a:p>
            <a:pPr lvl="1" eaLnBrk="1" hangingPunct="1">
              <a:spcBef>
                <a:spcPct val="20000"/>
              </a:spcBef>
              <a:buClr>
                <a:srgbClr val="000099"/>
              </a:buClr>
              <a:buSzPct val="50000"/>
              <a:buFont typeface="Wingdings 2" panose="05020102010507070707" pitchFamily="18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&lt;Company&gt;Aptech&lt;/Company&gt; </a:t>
            </a:r>
          </a:p>
          <a:p>
            <a:pPr lvl="1" eaLnBrk="1" hangingPunct="1">
              <a:spcBef>
                <a:spcPct val="20000"/>
              </a:spcBef>
              <a:buClr>
                <a:srgbClr val="000099"/>
              </a:buClr>
              <a:buSzPct val="50000"/>
              <a:buFont typeface="Wingdings 2" panose="05020102010507070707" pitchFamily="18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&lt;/Document&gt;]]&gt; </a:t>
            </a:r>
          </a:p>
          <a:p>
            <a:pPr eaLnBrk="1" hangingPunct="1">
              <a:spcBef>
                <a:spcPct val="20000"/>
              </a:spcBef>
              <a:buClr>
                <a:srgbClr val="000099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&lt;/Sample&gt;	</a:t>
            </a:r>
          </a:p>
          <a:p>
            <a:pPr eaLnBrk="1" hangingPunct="1">
              <a:spcBef>
                <a:spcPct val="20000"/>
              </a:spcBef>
              <a:buClr>
                <a:srgbClr val="000099"/>
              </a:buClr>
              <a:buSzPct val="50000"/>
              <a:buFont typeface="Wingdings" panose="05000000000000000000" pitchFamily="2" charset="2"/>
              <a:buChar char="u"/>
            </a:pPr>
            <a:endParaRPr lang="en-US" altLang="en-US"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28098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Entities</a:t>
            </a:r>
            <a:r>
              <a:rPr spc="-95" dirty="0"/>
              <a:t> </a:t>
            </a:r>
            <a:r>
              <a:rPr spc="-5" dirty="0"/>
              <a:t>1-3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26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4944" y="1631645"/>
            <a:ext cx="7763256" cy="4481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XML </a:t>
            </a:r>
            <a:r>
              <a:rPr sz="2000" spc="-5" dirty="0">
                <a:latin typeface="Tahoma"/>
                <a:cs typeface="Tahoma"/>
              </a:rPr>
              <a:t>document is made up </a:t>
            </a:r>
            <a:r>
              <a:rPr sz="2000" dirty="0">
                <a:latin typeface="Tahoma"/>
                <a:cs typeface="Tahoma"/>
              </a:rPr>
              <a:t>of large amount of</a:t>
            </a:r>
            <a:r>
              <a:rPr sz="2000" spc="-17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information</a:t>
            </a:r>
            <a:endParaRPr sz="2000" dirty="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ahoma"/>
                <a:cs typeface="Tahoma"/>
              </a:rPr>
              <a:t>called </a:t>
            </a:r>
            <a:r>
              <a:rPr sz="2000" dirty="0">
                <a:latin typeface="Tahoma"/>
                <a:cs typeface="Tahoma"/>
              </a:rPr>
              <a:t>as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entities.</a:t>
            </a:r>
            <a:endParaRPr sz="20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689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Every entity consists </a:t>
            </a:r>
            <a:r>
              <a:rPr sz="2000" dirty="0">
                <a:latin typeface="Tahoma"/>
                <a:cs typeface="Tahoma"/>
              </a:rPr>
              <a:t>a name and 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value.</a:t>
            </a:r>
            <a:endParaRPr sz="20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7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Entity</a:t>
            </a:r>
            <a:r>
              <a:rPr sz="2000" spc="3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reference</a:t>
            </a:r>
            <a:r>
              <a:rPr sz="2000" spc="3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consists</a:t>
            </a:r>
            <a:r>
              <a:rPr sz="2000" spc="3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3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</a:t>
            </a:r>
            <a:r>
              <a:rPr sz="2000" spc="3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ampersand</a:t>
            </a:r>
            <a:r>
              <a:rPr sz="2000" spc="3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(&amp;),</a:t>
            </a:r>
            <a:r>
              <a:rPr sz="2000" spc="3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30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entity</a:t>
            </a:r>
            <a:endParaRPr sz="2000" dirty="0">
              <a:latin typeface="Tahoma"/>
              <a:cs typeface="Tahoma"/>
            </a:endParaRPr>
          </a:p>
          <a:p>
            <a:r>
              <a:rPr sz="2000" dirty="0">
                <a:latin typeface="Tahoma"/>
                <a:cs typeface="Tahoma"/>
              </a:rPr>
              <a:t>name, and a </a:t>
            </a:r>
            <a:r>
              <a:rPr sz="2000" spc="-5" dirty="0">
                <a:latin typeface="Tahoma"/>
                <a:cs typeface="Tahoma"/>
              </a:rPr>
              <a:t>semicolon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5" dirty="0" smtClean="0">
                <a:latin typeface="Tahoma"/>
                <a:cs typeface="Tahoma"/>
              </a:rPr>
              <a:t>(;).</a:t>
            </a:r>
            <a:r>
              <a:rPr lang="en-US" sz="2000" spc="-5" dirty="0" smtClean="0">
                <a:latin typeface="Tahoma"/>
                <a:cs typeface="Tahoma"/>
              </a:rPr>
              <a:t> </a:t>
            </a:r>
            <a:r>
              <a:rPr lang="en-US" altLang="en-US" sz="2000" dirty="0"/>
              <a:t>Entity </a:t>
            </a:r>
            <a:r>
              <a:rPr lang="en-US" altLang="en-US" sz="2000" dirty="0" smtClean="0"/>
              <a:t>Categories:</a:t>
            </a:r>
            <a:r>
              <a:rPr lang="en-US" sz="2000" spc="-5" dirty="0" smtClean="0">
                <a:latin typeface="Tahoma"/>
                <a:cs typeface="Tahoma"/>
              </a:rPr>
              <a:t/>
            </a:r>
            <a:br>
              <a:rPr lang="en-US" sz="2000" spc="-5" dirty="0" smtClean="0">
                <a:latin typeface="Tahoma"/>
                <a:cs typeface="Tahoma"/>
              </a:rPr>
            </a:br>
            <a:r>
              <a:rPr lang="en-US" altLang="en-US" b="1" dirty="0"/>
              <a:t>General Entity</a:t>
            </a:r>
          </a:p>
          <a:p>
            <a:pPr lvl="1"/>
            <a:r>
              <a:rPr lang="en-US" altLang="en-US" dirty="0"/>
              <a:t>These are the entities used within the document content.</a:t>
            </a:r>
          </a:p>
          <a:p>
            <a:pPr lvl="1"/>
            <a:r>
              <a:rPr lang="en-US" altLang="en-US" dirty="0"/>
              <a:t>They refer to the content of a named entity.</a:t>
            </a:r>
          </a:p>
          <a:p>
            <a:pPr lvl="1"/>
            <a:r>
              <a:rPr lang="en-US" altLang="en-US" dirty="0"/>
              <a:t>References to these entities:  ‘</a:t>
            </a:r>
            <a:r>
              <a:rPr lang="en-US" altLang="en-US" dirty="0">
                <a:solidFill>
                  <a:srgbClr val="0000CC"/>
                </a:solidFill>
              </a:rPr>
              <a:t>&amp;&lt;</a:t>
            </a:r>
            <a:r>
              <a:rPr lang="en-US" altLang="en-US" dirty="0" err="1">
                <a:solidFill>
                  <a:srgbClr val="0000CC"/>
                </a:solidFill>
              </a:rPr>
              <a:t>entity_name</a:t>
            </a:r>
            <a:r>
              <a:rPr lang="en-US" altLang="en-US" dirty="0">
                <a:solidFill>
                  <a:srgbClr val="0000CC"/>
                </a:solidFill>
              </a:rPr>
              <a:t>&gt;;</a:t>
            </a:r>
            <a:r>
              <a:rPr lang="en-US" altLang="en-US" dirty="0"/>
              <a:t>’</a:t>
            </a:r>
          </a:p>
          <a:p>
            <a:endParaRPr lang="en-US" altLang="en-US" b="1" dirty="0"/>
          </a:p>
          <a:p>
            <a:r>
              <a:rPr lang="en-US" altLang="en-US" b="1" dirty="0"/>
              <a:t>Parameter Entity</a:t>
            </a:r>
          </a:p>
          <a:p>
            <a:pPr lvl="1"/>
            <a:r>
              <a:rPr lang="en-US" altLang="en-US" dirty="0"/>
              <a:t>These types of entities are used only in the DTD.</a:t>
            </a:r>
          </a:p>
          <a:p>
            <a:pPr lvl="1"/>
            <a:r>
              <a:rPr lang="en-US" altLang="en-US" dirty="0"/>
              <a:t>These type of entities are declared in DTD.</a:t>
            </a:r>
          </a:p>
          <a:p>
            <a:pPr lvl="1"/>
            <a:r>
              <a:rPr lang="en-US" altLang="en-US" dirty="0"/>
              <a:t>References to these entities: ‘</a:t>
            </a:r>
            <a:r>
              <a:rPr lang="en-US" altLang="en-US" dirty="0">
                <a:solidFill>
                  <a:srgbClr val="0000CC"/>
                </a:solidFill>
              </a:rPr>
              <a:t>%&lt;</a:t>
            </a:r>
            <a:r>
              <a:rPr lang="en-US" altLang="en-US" dirty="0" err="1">
                <a:solidFill>
                  <a:srgbClr val="0000CC"/>
                </a:solidFill>
              </a:rPr>
              <a:t>entity_name</a:t>
            </a:r>
            <a:r>
              <a:rPr lang="en-US" altLang="en-US" dirty="0">
                <a:solidFill>
                  <a:srgbClr val="0000CC"/>
                </a:solidFill>
              </a:rPr>
              <a:t>&gt;;</a:t>
            </a:r>
            <a:r>
              <a:rPr lang="en-US" altLang="en-US" dirty="0"/>
              <a:t>’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28098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Entities</a:t>
            </a:r>
            <a:r>
              <a:rPr spc="-95" dirty="0"/>
              <a:t> </a:t>
            </a:r>
            <a:r>
              <a:rPr spc="-5" dirty="0"/>
              <a:t>2-3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27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57312" y="1585912"/>
          <a:ext cx="6935468" cy="4105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85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499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769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Predefined</a:t>
                      </a:r>
                      <a:endParaRPr sz="2400">
                        <a:latin typeface="Tahoma"/>
                        <a:cs typeface="Tahoma"/>
                      </a:endParaRPr>
                    </a:p>
                    <a:p>
                      <a:pPr marL="26034" algn="ctr">
                        <a:lnSpc>
                          <a:spcPct val="100000"/>
                        </a:lnSpc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Entity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marL="10877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Description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Output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040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&amp;lt;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produces the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left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angle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bracket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&lt;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&amp;gt;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7988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produces the right</a:t>
                      </a:r>
                      <a:r>
                        <a:rPr sz="2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angle 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bracket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&gt;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&amp;amp;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produces the</a:t>
                      </a:r>
                      <a:r>
                        <a:rPr sz="20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ampersand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&amp;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040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&amp;apos;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8674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produces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 single</a:t>
                      </a:r>
                      <a:r>
                        <a:rPr sz="20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quote 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character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‘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&amp;quot;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produces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double</a:t>
                      </a:r>
                      <a:r>
                        <a:rPr sz="20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quote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character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“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28098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Entities</a:t>
            </a:r>
            <a:r>
              <a:rPr spc="-95" dirty="0"/>
              <a:t> </a:t>
            </a:r>
            <a:r>
              <a:rPr spc="-5" dirty="0"/>
              <a:t>3-3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28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72361" y="15247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1600" y="2057400"/>
            <a:ext cx="6248400" cy="37693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&lt;?xml version=”1.0”?&gt;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&lt;!DOCTYPE Letter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[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&lt;!ENTITY address “15 Downing St Floor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1”&gt;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&lt;!ENTITY city “New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York”&gt;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]&gt;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&lt;Letter&gt;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&lt;To&gt;&amp;quot;Tom Smith&amp;quot;&lt;/To&gt;</a:t>
            </a:r>
            <a:endParaRPr sz="16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&lt;Address&gt;&amp;address;&lt;/Address&gt;</a:t>
            </a:r>
            <a:endParaRPr sz="1600">
              <a:latin typeface="Courier New"/>
              <a:cs typeface="Courier New"/>
            </a:endParaRPr>
          </a:p>
          <a:p>
            <a:pPr marR="227393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&lt;City&gt;&amp;city;&lt;/City&gt;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&lt;Body&gt;</a:t>
            </a:r>
            <a:endParaRPr sz="16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Hi! How are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you?</a:t>
            </a:r>
            <a:endParaRPr sz="16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The sum is &amp;gt;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$1000</a:t>
            </a:r>
            <a:endParaRPr sz="16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&lt;/Body&gt;</a:t>
            </a:r>
            <a:endParaRPr sz="16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&lt;From&gt;ARNOLD&lt;/From&gt;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&lt;/Letter&gt;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522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DOCTYPE </a:t>
            </a:r>
            <a:r>
              <a:rPr dirty="0"/>
              <a:t>declarations</a:t>
            </a:r>
            <a:r>
              <a:rPr spc="-90" dirty="0"/>
              <a:t> </a:t>
            </a:r>
            <a:r>
              <a:rPr spc="-10" dirty="0"/>
              <a:t>1-3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29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24000" y="3352800"/>
            <a:ext cx="6248400" cy="10795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&lt;! DOCTYPE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name_of_root_element</a:t>
            </a:r>
            <a:endParaRPr sz="1600">
              <a:latin typeface="Courier New"/>
              <a:cs typeface="Courier New"/>
            </a:endParaRPr>
          </a:p>
          <a:p>
            <a:pPr marL="946150" marR="413384" indent="-12382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SYSTEM “URL </a:t>
            </a:r>
            <a:r>
              <a:rPr sz="1600" dirty="0">
                <a:latin typeface="Courier New"/>
                <a:cs typeface="Courier New"/>
              </a:rPr>
              <a:t>of </a:t>
            </a:r>
            <a:r>
              <a:rPr sz="1600" spc="-5" dirty="0">
                <a:latin typeface="Courier New"/>
                <a:cs typeface="Courier New"/>
              </a:rPr>
              <a:t>the external DTD subset” [  Internal DTD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subset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]&gt;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4761" y="2820161"/>
            <a:ext cx="12192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35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0200" y="4724400"/>
            <a:ext cx="6248400" cy="10795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ts val="1850"/>
              </a:lnSpc>
              <a:spcBef>
                <a:spcPts val="360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ts val="1850"/>
              </a:lnSpc>
            </a:pPr>
            <a:r>
              <a:rPr sz="1600" spc="-5" dirty="0">
                <a:latin typeface="Courier New"/>
                <a:cs typeface="Courier New"/>
              </a:rPr>
              <a:t>name_of_root_element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5" dirty="0">
                <a:latin typeface="Tahoma"/>
                <a:cs typeface="Tahoma"/>
              </a:rPr>
              <a:t>name of </a:t>
            </a:r>
            <a:r>
              <a:rPr sz="1600" spc="-10" dirty="0">
                <a:latin typeface="Tahoma"/>
                <a:cs typeface="Tahoma"/>
              </a:rPr>
              <a:t>the root</a:t>
            </a:r>
            <a:r>
              <a:rPr sz="1600" spc="1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element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SYSTEM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5" dirty="0">
                <a:latin typeface="Tahoma"/>
                <a:cs typeface="Tahoma"/>
              </a:rPr>
              <a:t>url </a:t>
            </a:r>
            <a:r>
              <a:rPr sz="1600" spc="-10" dirty="0">
                <a:latin typeface="Tahoma"/>
                <a:cs typeface="Tahoma"/>
              </a:rPr>
              <a:t>where the </a:t>
            </a:r>
            <a:r>
              <a:rPr sz="1600" spc="-20" dirty="0">
                <a:latin typeface="Tahoma"/>
                <a:cs typeface="Tahoma"/>
              </a:rPr>
              <a:t>DTD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8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located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[Internal DTD subset] </a:t>
            </a:r>
            <a:r>
              <a:rPr sz="1600" spc="-10" dirty="0">
                <a:latin typeface="Tahoma"/>
                <a:cs typeface="Tahoma"/>
              </a:rPr>
              <a:t>are declarations </a:t>
            </a:r>
            <a:r>
              <a:rPr sz="1600" spc="-5" dirty="0">
                <a:latin typeface="Tahoma"/>
                <a:cs typeface="Tahoma"/>
              </a:rPr>
              <a:t>in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1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document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5844" y="1558493"/>
            <a:ext cx="17570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ahoma"/>
                <a:cs typeface="Tahoma"/>
              </a:rPr>
              <a:t>DTD</a:t>
            </a:r>
            <a:r>
              <a:rPr sz="2400" b="1" spc="-8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File: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685546"/>
            <a:ext cx="7056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Features </a:t>
            </a:r>
            <a:r>
              <a:rPr sz="3600" dirty="0"/>
              <a:t>of </a:t>
            </a:r>
            <a:r>
              <a:rPr sz="3600" spc="-5" dirty="0"/>
              <a:t>Markup Languages</a:t>
            </a:r>
            <a:r>
              <a:rPr sz="3600" spc="25" dirty="0"/>
              <a:t> </a:t>
            </a:r>
            <a:r>
              <a:rPr sz="3600" spc="0" dirty="0"/>
              <a:t>1-</a:t>
            </a:r>
            <a:r>
              <a:rPr lang="en-US" sz="3600" spc="0" dirty="0"/>
              <a:t>2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3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6492" y="1707845"/>
            <a:ext cx="7451725" cy="4342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Generalized Markup </a:t>
            </a:r>
            <a:r>
              <a:rPr sz="2400" dirty="0">
                <a:latin typeface="Tahoma"/>
                <a:cs typeface="Tahoma"/>
              </a:rPr>
              <a:t>Language (GML) </a:t>
            </a:r>
            <a:r>
              <a:rPr sz="2400" spc="-5" dirty="0">
                <a:latin typeface="Tahoma"/>
                <a:cs typeface="Tahoma"/>
              </a:rPr>
              <a:t>helps the  documents to </a:t>
            </a:r>
            <a:r>
              <a:rPr sz="2400" dirty="0">
                <a:latin typeface="Tahoma"/>
                <a:cs typeface="Tahoma"/>
              </a:rPr>
              <a:t>be </a:t>
            </a:r>
            <a:r>
              <a:rPr sz="2400" spc="-5" dirty="0">
                <a:latin typeface="Tahoma"/>
                <a:cs typeface="Tahoma"/>
              </a:rPr>
              <a:t>edited, formatted,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searched </a:t>
            </a:r>
            <a:r>
              <a:rPr sz="2400" dirty="0">
                <a:latin typeface="Tahoma"/>
                <a:cs typeface="Tahoma"/>
              </a:rPr>
              <a:t>by  </a:t>
            </a:r>
            <a:r>
              <a:rPr sz="2400" spc="-5" dirty="0">
                <a:latin typeface="Tahoma"/>
                <a:cs typeface="Tahoma"/>
              </a:rPr>
              <a:t>different </a:t>
            </a:r>
            <a:r>
              <a:rPr sz="2400" dirty="0">
                <a:latin typeface="Tahoma"/>
                <a:cs typeface="Tahoma"/>
              </a:rPr>
              <a:t>programs using its </a:t>
            </a:r>
            <a:r>
              <a:rPr sz="2400" spc="-5" dirty="0">
                <a:latin typeface="Tahoma"/>
                <a:cs typeface="Tahoma"/>
              </a:rPr>
              <a:t>content-based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tags.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33CC"/>
              </a:buClr>
              <a:buFont typeface="Wingdings"/>
              <a:buChar char=""/>
            </a:pPr>
            <a:endParaRPr sz="3500">
              <a:latin typeface="Times New Roman"/>
              <a:cs typeface="Times New Roman"/>
            </a:endParaRPr>
          </a:p>
          <a:p>
            <a:pPr marL="354965" marR="75565" indent="-34226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Standard Generalized Markup </a:t>
            </a:r>
            <a:r>
              <a:rPr sz="2400" dirty="0">
                <a:latin typeface="Tahoma"/>
                <a:cs typeface="Tahoma"/>
              </a:rPr>
              <a:t>Language (SGML) is a  </a:t>
            </a:r>
            <a:r>
              <a:rPr sz="2400" spc="-5" dirty="0">
                <a:latin typeface="Tahoma"/>
                <a:cs typeface="Tahoma"/>
              </a:rPr>
              <a:t>coding scheme for </a:t>
            </a:r>
            <a:r>
              <a:rPr sz="2400" dirty="0">
                <a:latin typeface="Tahoma"/>
                <a:cs typeface="Tahoma"/>
              </a:rPr>
              <a:t>developing </a:t>
            </a:r>
            <a:r>
              <a:rPr sz="2400" spc="-5" dirty="0">
                <a:latin typeface="Tahoma"/>
                <a:cs typeface="Tahoma"/>
              </a:rPr>
              <a:t>specialized markup  </a:t>
            </a:r>
            <a:r>
              <a:rPr sz="2400" dirty="0">
                <a:latin typeface="Tahoma"/>
                <a:cs typeface="Tahoma"/>
              </a:rPr>
              <a:t>languages.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33CC"/>
              </a:buClr>
              <a:buFont typeface="Wingdings"/>
              <a:buChar char=""/>
            </a:pPr>
            <a:endParaRPr sz="3500">
              <a:latin typeface="Times New Roman"/>
              <a:cs typeface="Times New Roman"/>
            </a:endParaRPr>
          </a:p>
          <a:p>
            <a:pPr marL="354965" marR="508634" indent="-342265">
              <a:lnSpc>
                <a:spcPct val="10000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Hyper </a:t>
            </a:r>
            <a:r>
              <a:rPr sz="2400" dirty="0">
                <a:latin typeface="Tahoma"/>
                <a:cs typeface="Tahoma"/>
              </a:rPr>
              <a:t>Text </a:t>
            </a:r>
            <a:r>
              <a:rPr sz="2400" spc="-5" dirty="0">
                <a:latin typeface="Tahoma"/>
                <a:cs typeface="Tahoma"/>
              </a:rPr>
              <a:t>Markup </a:t>
            </a:r>
            <a:r>
              <a:rPr sz="2400" dirty="0">
                <a:latin typeface="Tahoma"/>
                <a:cs typeface="Tahoma"/>
              </a:rPr>
              <a:t>Language (HTML) is </a:t>
            </a:r>
            <a:r>
              <a:rPr sz="2400" spc="-5" dirty="0">
                <a:latin typeface="Tahoma"/>
                <a:cs typeface="Tahoma"/>
              </a:rPr>
              <a:t>used for  sharing </a:t>
            </a:r>
            <a:r>
              <a:rPr sz="2400" dirty="0">
                <a:latin typeface="Tahoma"/>
                <a:cs typeface="Tahoma"/>
              </a:rPr>
              <a:t>information by using </a:t>
            </a:r>
            <a:r>
              <a:rPr sz="2400" spc="-5" dirty="0">
                <a:latin typeface="Tahoma"/>
                <a:cs typeface="Tahoma"/>
              </a:rPr>
              <a:t>hyperlinked text  documents.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256908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5" dirty="0"/>
              <a:t>DOCTYPE </a:t>
            </a:r>
            <a:r>
              <a:rPr sz="3500" dirty="0" smtClean="0"/>
              <a:t>declarations</a:t>
            </a:r>
            <a:r>
              <a:rPr lang="en-US" sz="3500" dirty="0" smtClean="0"/>
              <a:t>-</a:t>
            </a:r>
            <a:r>
              <a:rPr lang="en-US" altLang="en-US" sz="3500" dirty="0"/>
              <a:t> Internal</a:t>
            </a:r>
            <a:r>
              <a:rPr sz="3500" spc="-90" dirty="0" smtClean="0"/>
              <a:t> </a:t>
            </a:r>
            <a:r>
              <a:rPr sz="3500" spc="-10" dirty="0"/>
              <a:t>2-3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96161" y="16771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5400" y="2479548"/>
            <a:ext cx="6248400" cy="3769360"/>
          </a:xfrm>
          <a:custGeom>
            <a:avLst/>
            <a:gdLst/>
            <a:ahLst/>
            <a:cxnLst/>
            <a:rect l="l" t="t" r="r" b="b"/>
            <a:pathLst>
              <a:path w="6248400" h="3769360">
                <a:moveTo>
                  <a:pt x="0" y="3768852"/>
                </a:moveTo>
                <a:lnTo>
                  <a:pt x="6248400" y="3768852"/>
                </a:lnTo>
                <a:lnTo>
                  <a:pt x="6248400" y="0"/>
                </a:lnTo>
                <a:lnTo>
                  <a:pt x="0" y="0"/>
                </a:lnTo>
                <a:lnTo>
                  <a:pt x="0" y="376885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5400" y="2479548"/>
            <a:ext cx="6248400" cy="3769360"/>
          </a:xfrm>
          <a:custGeom>
            <a:avLst/>
            <a:gdLst/>
            <a:ahLst/>
            <a:cxnLst/>
            <a:rect l="l" t="t" r="r" b="b"/>
            <a:pathLst>
              <a:path w="6248400" h="3769360">
                <a:moveTo>
                  <a:pt x="0" y="3768852"/>
                </a:moveTo>
                <a:lnTo>
                  <a:pt x="6248400" y="3768852"/>
                </a:lnTo>
                <a:lnTo>
                  <a:pt x="6248400" y="0"/>
                </a:lnTo>
                <a:lnTo>
                  <a:pt x="0" y="0"/>
                </a:lnTo>
                <a:lnTo>
                  <a:pt x="0" y="376885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30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63528"/>
            <a:ext cx="74676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113284" y="3244334"/>
            <a:ext cx="917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Internal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25690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5" dirty="0"/>
              <a:t>DOCTYPE </a:t>
            </a:r>
            <a:r>
              <a:rPr sz="3500" dirty="0" smtClean="0"/>
              <a:t>declarations</a:t>
            </a:r>
            <a:r>
              <a:rPr lang="en-US" sz="3500" dirty="0" smtClean="0"/>
              <a:t>-</a:t>
            </a:r>
            <a:r>
              <a:rPr lang="en-US" altLang="en-US" sz="3500" dirty="0"/>
              <a:t> </a:t>
            </a:r>
            <a:r>
              <a:rPr lang="en-US" altLang="en-US" sz="3600" dirty="0"/>
              <a:t>External </a:t>
            </a:r>
            <a:r>
              <a:rPr lang="en-US" altLang="en-US" sz="3500" spc="-10" dirty="0"/>
              <a:t>3</a:t>
            </a:r>
            <a:r>
              <a:rPr sz="3500" spc="-10" dirty="0" smtClean="0"/>
              <a:t>-3</a:t>
            </a:r>
            <a:endParaRPr sz="3500"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31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918971" y="1485565"/>
            <a:ext cx="8074479" cy="3810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sz="2000" b="1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kern="0" dirty="0" smtClean="0"/>
              <a:t>DTD file  (note.</a:t>
            </a:r>
            <a:r>
              <a:rPr lang="en-US" kern="0" dirty="0" smtClean="0">
                <a:solidFill>
                  <a:srgbClr val="0000CC"/>
                </a:solidFill>
              </a:rPr>
              <a:t>dtd</a:t>
            </a:r>
            <a:r>
              <a:rPr lang="en-US" kern="0" dirty="0" smtClean="0"/>
              <a:t>)</a:t>
            </a:r>
            <a:endParaRPr lang="en-US" kern="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lum bright="-2000" contras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627" y="4152565"/>
            <a:ext cx="613062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01" y="1866565"/>
            <a:ext cx="5457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918971" y="3695365"/>
            <a:ext cx="807447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b="1" kern="0" dirty="0">
                <a:latin typeface="+mn-lt"/>
              </a:rPr>
              <a:t>XML file</a:t>
            </a:r>
          </a:p>
        </p:txBody>
      </p:sp>
    </p:spTree>
    <p:extLst>
      <p:ext uri="{BB962C8B-B14F-4D97-AF65-F5344CB8AC3E}">
        <p14:creationId xmlns:p14="http://schemas.microsoft.com/office/powerpoint/2010/main" val="4283524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2419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Attribu</a:t>
            </a:r>
            <a:r>
              <a:rPr spc="5" dirty="0"/>
              <a:t>t</a:t>
            </a:r>
            <a:r>
              <a:rPr spc="-5" dirty="0"/>
              <a:t>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32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631645"/>
            <a:ext cx="761682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  <a:tab pos="1814195" algn="l"/>
                <a:tab pos="2402205" algn="l"/>
                <a:tab pos="3157220" algn="l"/>
                <a:tab pos="4473575" algn="l"/>
                <a:tab pos="5129530" algn="l"/>
                <a:tab pos="5950585" algn="l"/>
                <a:tab pos="6718934" algn="l"/>
                <a:tab pos="7442834" algn="l"/>
              </a:tabLst>
            </a:pPr>
            <a:r>
              <a:rPr sz="2400" dirty="0">
                <a:latin typeface="Tahoma"/>
                <a:cs typeface="Tahoma"/>
              </a:rPr>
              <a:t>Attr</a:t>
            </a:r>
            <a:r>
              <a:rPr sz="2400" spc="-1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butes	</a:t>
            </a:r>
            <a:r>
              <a:rPr sz="2400" spc="-5" dirty="0">
                <a:latin typeface="Tahoma"/>
                <a:cs typeface="Tahoma"/>
              </a:rPr>
              <a:t>ar</a:t>
            </a:r>
            <a:r>
              <a:rPr sz="2400" dirty="0">
                <a:latin typeface="Tahoma"/>
                <a:cs typeface="Tahoma"/>
              </a:rPr>
              <a:t>e	</a:t>
            </a:r>
            <a:r>
              <a:rPr sz="2400" spc="-5" dirty="0">
                <a:latin typeface="Tahoma"/>
                <a:cs typeface="Tahoma"/>
              </a:rPr>
              <a:t>ca</a:t>
            </a:r>
            <a:r>
              <a:rPr sz="2400" spc="-10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e	</a:t>
            </a:r>
            <a:r>
              <a:rPr sz="2400" spc="0" dirty="0">
                <a:latin typeface="Tahoma"/>
                <a:cs typeface="Tahoma"/>
              </a:rPr>
              <a:t>s</a:t>
            </a:r>
            <a:r>
              <a:rPr sz="2400" spc="-5" dirty="0">
                <a:latin typeface="Tahoma"/>
                <a:cs typeface="Tahoma"/>
              </a:rPr>
              <a:t>ensitiv</a:t>
            </a:r>
            <a:r>
              <a:rPr sz="2400" dirty="0">
                <a:latin typeface="Tahoma"/>
                <a:cs typeface="Tahoma"/>
              </a:rPr>
              <a:t>e	a</a:t>
            </a:r>
            <a:r>
              <a:rPr sz="2400" spc="-10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d	must	</a:t>
            </a:r>
            <a:r>
              <a:rPr sz="2400" spc="-5" dirty="0">
                <a:latin typeface="Tahoma"/>
                <a:cs typeface="Tahoma"/>
              </a:rPr>
              <a:t>star</a:t>
            </a:r>
            <a:r>
              <a:rPr sz="2400" dirty="0">
                <a:latin typeface="Tahoma"/>
                <a:cs typeface="Tahoma"/>
              </a:rPr>
              <a:t>t	</a:t>
            </a:r>
            <a:r>
              <a:rPr sz="2400" spc="-5" dirty="0">
                <a:latin typeface="Tahoma"/>
                <a:cs typeface="Tahoma"/>
              </a:rPr>
              <a:t>wit</a:t>
            </a:r>
            <a:r>
              <a:rPr sz="2400" dirty="0">
                <a:latin typeface="Tahoma"/>
                <a:cs typeface="Tahoma"/>
              </a:rPr>
              <a:t>h	a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ahoma"/>
                <a:cs typeface="Tahoma"/>
              </a:rPr>
              <a:t>letter or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underscore.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7800" y="3505200"/>
            <a:ext cx="4267200" cy="59182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 marR="14097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&lt;elementName attName1=”attValue2”  attName2=”attValue2”...&gt;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8561" y="2896361"/>
            <a:ext cx="12192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35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7800" y="4800600"/>
            <a:ext cx="4114800" cy="132461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R="1237615" algn="ctr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&lt;?xml version=”1.0”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?&gt;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&lt;Player Sex=”male”&gt;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&lt;FirstName&gt;Tom&lt;/FirstName&gt;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&lt;LastName&gt;Federer&lt;/LastName&gt;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&lt;/Player&gt;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8561" y="42679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348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Summary</a:t>
            </a:r>
            <a:r>
              <a:rPr spc="-85" dirty="0"/>
              <a:t> </a:t>
            </a:r>
            <a:r>
              <a:rPr dirty="0"/>
              <a:t>1-2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33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70938"/>
            <a:ext cx="7233284" cy="408114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4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ahoma"/>
                <a:cs typeface="Tahoma"/>
              </a:rPr>
              <a:t>Introduction to</a:t>
            </a:r>
            <a:r>
              <a:rPr sz="2000" b="1" spc="-5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XML</a:t>
            </a:r>
            <a:endParaRPr sz="2000">
              <a:latin typeface="Tahoma"/>
              <a:cs typeface="Tahoma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51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XML </a:t>
            </a:r>
            <a:r>
              <a:rPr sz="2000" spc="-5" dirty="0">
                <a:latin typeface="Tahoma"/>
                <a:cs typeface="Tahoma"/>
              </a:rPr>
              <a:t>was </a:t>
            </a:r>
            <a:r>
              <a:rPr sz="2000" dirty="0">
                <a:latin typeface="Tahoma"/>
                <a:cs typeface="Tahoma"/>
              </a:rPr>
              <a:t>developed </a:t>
            </a:r>
            <a:r>
              <a:rPr sz="2000" spc="-5" dirty="0">
                <a:latin typeface="Tahoma"/>
                <a:cs typeface="Tahoma"/>
              </a:rPr>
              <a:t>to </a:t>
            </a:r>
            <a:r>
              <a:rPr sz="2000" dirty="0">
                <a:latin typeface="Tahoma"/>
                <a:cs typeface="Tahoma"/>
              </a:rPr>
              <a:t>overcome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drawbacks of </a:t>
            </a:r>
            <a:r>
              <a:rPr sz="2000" spc="-5" dirty="0">
                <a:latin typeface="Tahoma"/>
                <a:cs typeface="Tahoma"/>
              </a:rPr>
              <a:t>earlier  </a:t>
            </a:r>
            <a:r>
              <a:rPr sz="2000" dirty="0">
                <a:latin typeface="Tahoma"/>
                <a:cs typeface="Tahoma"/>
              </a:rPr>
              <a:t>markup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languages.</a:t>
            </a:r>
            <a:endParaRPr sz="2000">
              <a:latin typeface="Tahoma"/>
              <a:cs typeface="Tahoma"/>
            </a:endParaRPr>
          </a:p>
          <a:p>
            <a:pPr marL="756285" marR="222250" lvl="1" indent="-287020">
              <a:lnSpc>
                <a:spcPts val="216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XML </a:t>
            </a:r>
            <a:r>
              <a:rPr sz="2000" spc="-5" dirty="0">
                <a:latin typeface="Tahoma"/>
                <a:cs typeface="Tahoma"/>
              </a:rPr>
              <a:t>consists </a:t>
            </a:r>
            <a:r>
              <a:rPr sz="2000" dirty="0">
                <a:latin typeface="Tahoma"/>
                <a:cs typeface="Tahoma"/>
              </a:rPr>
              <a:t>of set of </a:t>
            </a:r>
            <a:r>
              <a:rPr sz="2000" spc="-5" dirty="0">
                <a:latin typeface="Tahoma"/>
                <a:cs typeface="Tahoma"/>
              </a:rPr>
              <a:t>rules that describe the content to  </a:t>
            </a:r>
            <a:r>
              <a:rPr sz="2000" dirty="0">
                <a:latin typeface="Tahoma"/>
                <a:cs typeface="Tahoma"/>
              </a:rPr>
              <a:t>be </a:t>
            </a:r>
            <a:r>
              <a:rPr sz="2000" spc="-5" dirty="0">
                <a:latin typeface="Tahoma"/>
                <a:cs typeface="Tahoma"/>
              </a:rPr>
              <a:t>displayed </a:t>
            </a:r>
            <a:r>
              <a:rPr sz="2000" dirty="0">
                <a:latin typeface="Tahoma"/>
                <a:cs typeface="Tahoma"/>
              </a:rPr>
              <a:t>in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document.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ts val="2280"/>
              </a:lnSpc>
              <a:spcBef>
                <a:spcPts val="20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XML markup </a:t>
            </a:r>
            <a:r>
              <a:rPr sz="2000" spc="-5" dirty="0">
                <a:latin typeface="Tahoma"/>
                <a:cs typeface="Tahoma"/>
              </a:rPr>
              <a:t>contains the </a:t>
            </a:r>
            <a:r>
              <a:rPr sz="2000" dirty="0">
                <a:latin typeface="Tahoma"/>
                <a:cs typeface="Tahoma"/>
              </a:rPr>
              <a:t>content in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information</a:t>
            </a:r>
            <a:endParaRPr sz="2000">
              <a:latin typeface="Tahoma"/>
              <a:cs typeface="Tahoma"/>
            </a:endParaRPr>
          </a:p>
          <a:p>
            <a:pPr marL="756285">
              <a:lnSpc>
                <a:spcPts val="2280"/>
              </a:lnSpc>
            </a:pPr>
            <a:r>
              <a:rPr sz="2000" spc="-5" dirty="0">
                <a:latin typeface="Tahoma"/>
                <a:cs typeface="Tahoma"/>
              </a:rPr>
              <a:t>containers called </a:t>
            </a:r>
            <a:r>
              <a:rPr sz="2000" dirty="0">
                <a:latin typeface="Tahoma"/>
                <a:cs typeface="Tahoma"/>
              </a:rPr>
              <a:t>as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elements.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ahoma"/>
                <a:cs typeface="Tahoma"/>
              </a:rPr>
              <a:t>Exploring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XML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ts val="228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XML is </a:t>
            </a:r>
            <a:r>
              <a:rPr sz="2000" spc="-5" dirty="0">
                <a:latin typeface="Tahoma"/>
                <a:cs typeface="Tahoma"/>
              </a:rPr>
              <a:t>divided into two parts </a:t>
            </a:r>
            <a:r>
              <a:rPr sz="2000" dirty="0">
                <a:latin typeface="Tahoma"/>
                <a:cs typeface="Tahoma"/>
              </a:rPr>
              <a:t>namely, document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prolog</a:t>
            </a:r>
            <a:endParaRPr sz="2000">
              <a:latin typeface="Tahoma"/>
              <a:cs typeface="Tahoma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root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element.</a:t>
            </a:r>
            <a:endParaRPr sz="2000">
              <a:latin typeface="Tahoma"/>
              <a:cs typeface="Tahoma"/>
            </a:endParaRPr>
          </a:p>
          <a:p>
            <a:pPr marL="756285" marR="116205" lvl="1" indent="-287020">
              <a:lnSpc>
                <a:spcPts val="2160"/>
              </a:lnSpc>
              <a:spcBef>
                <a:spcPts val="51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An XML </a:t>
            </a:r>
            <a:r>
              <a:rPr sz="2000" spc="-5" dirty="0">
                <a:latin typeface="Tahoma"/>
                <a:cs typeface="Tahoma"/>
              </a:rPr>
              <a:t>editor creates the </a:t>
            </a:r>
            <a:r>
              <a:rPr sz="2000" dirty="0">
                <a:latin typeface="Tahoma"/>
                <a:cs typeface="Tahoma"/>
              </a:rPr>
              <a:t>XML document and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parser  </a:t>
            </a:r>
            <a:r>
              <a:rPr sz="2000" spc="-5" dirty="0">
                <a:latin typeface="Tahoma"/>
                <a:cs typeface="Tahoma"/>
              </a:rPr>
              <a:t>validates the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document.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348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Summary</a:t>
            </a:r>
            <a:r>
              <a:rPr spc="-85" dirty="0"/>
              <a:t> </a:t>
            </a:r>
            <a:r>
              <a:rPr dirty="0"/>
              <a:t>2-2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34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/>
              <a:t>Working </a:t>
            </a:r>
            <a:r>
              <a:rPr spc="-5" dirty="0"/>
              <a:t>with</a:t>
            </a:r>
            <a:r>
              <a:rPr spc="-70" dirty="0"/>
              <a:t> </a:t>
            </a:r>
            <a:r>
              <a:rPr spc="-5" dirty="0"/>
              <a:t>XML</a:t>
            </a:r>
          </a:p>
          <a:p>
            <a:pPr marL="756285" marR="249554" lvl="1" indent="-287020">
              <a:lnSpc>
                <a:spcPts val="1920"/>
              </a:lnSpc>
              <a:spcBef>
                <a:spcPts val="46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XML document is </a:t>
            </a:r>
            <a:r>
              <a:rPr sz="2000" spc="-5" dirty="0">
                <a:latin typeface="Tahoma"/>
                <a:cs typeface="Tahoma"/>
              </a:rPr>
              <a:t>divided into </a:t>
            </a:r>
            <a:r>
              <a:rPr sz="2000" dirty="0">
                <a:latin typeface="Tahoma"/>
                <a:cs typeface="Tahoma"/>
              </a:rPr>
              <a:t>XML Version </a:t>
            </a:r>
            <a:r>
              <a:rPr sz="2000" spc="-5" dirty="0">
                <a:latin typeface="Tahoma"/>
                <a:cs typeface="Tahoma"/>
              </a:rPr>
              <a:t>Declaration,  DTD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the document </a:t>
            </a:r>
            <a:r>
              <a:rPr sz="2000" dirty="0">
                <a:latin typeface="Tahoma"/>
                <a:cs typeface="Tahoma"/>
              </a:rPr>
              <a:t>instance in </a:t>
            </a:r>
            <a:r>
              <a:rPr sz="2000" spc="-5" dirty="0">
                <a:latin typeface="Tahoma"/>
                <a:cs typeface="Tahoma"/>
              </a:rPr>
              <a:t>which the </a:t>
            </a:r>
            <a:r>
              <a:rPr sz="2000" dirty="0">
                <a:latin typeface="Tahoma"/>
                <a:cs typeface="Tahoma"/>
              </a:rPr>
              <a:t>markup  defines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content.</a:t>
            </a:r>
            <a:endParaRPr sz="2000">
              <a:latin typeface="Tahoma"/>
              <a:cs typeface="Tahoma"/>
            </a:endParaRPr>
          </a:p>
          <a:p>
            <a:pPr marL="756285" marR="502284" lvl="1" indent="-287020">
              <a:lnSpc>
                <a:spcPct val="80000"/>
              </a:lnSpc>
              <a:spcBef>
                <a:spcPts val="49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The XML markup is again </a:t>
            </a:r>
            <a:r>
              <a:rPr sz="2000" spc="-5" dirty="0">
                <a:latin typeface="Tahoma"/>
                <a:cs typeface="Tahoma"/>
              </a:rPr>
              <a:t>categorized </a:t>
            </a:r>
            <a:r>
              <a:rPr sz="2000" dirty="0">
                <a:latin typeface="Tahoma"/>
                <a:cs typeface="Tahoma"/>
              </a:rPr>
              <a:t>into </a:t>
            </a:r>
            <a:r>
              <a:rPr sz="2000" spc="-5" dirty="0">
                <a:latin typeface="Tahoma"/>
                <a:cs typeface="Tahoma"/>
              </a:rPr>
              <a:t>structural,  semantic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stylistic.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ts val="2160"/>
              </a:lnSpc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The output of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XML document is displayed in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  <a:p>
            <a:pPr marL="756285">
              <a:lnSpc>
                <a:spcPts val="2160"/>
              </a:lnSpc>
            </a:pPr>
            <a:r>
              <a:rPr b="0" dirty="0">
                <a:latin typeface="Tahoma"/>
                <a:cs typeface="Tahoma"/>
              </a:rPr>
              <a:t>browser if it is </a:t>
            </a:r>
            <a:r>
              <a:rPr b="0" spc="-5" dirty="0">
                <a:latin typeface="Tahoma"/>
                <a:cs typeface="Tahoma"/>
              </a:rPr>
              <a:t>well</a:t>
            </a:r>
            <a:r>
              <a:rPr b="0" spc="-25" dirty="0">
                <a:latin typeface="Tahoma"/>
                <a:cs typeface="Tahoma"/>
              </a:rPr>
              <a:t> </a:t>
            </a:r>
            <a:r>
              <a:rPr b="0" spc="-5" dirty="0">
                <a:latin typeface="Tahoma"/>
                <a:cs typeface="Tahoma"/>
              </a:rPr>
              <a:t>formed.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XML Syntax</a:t>
            </a:r>
          </a:p>
          <a:p>
            <a:pPr marL="756285" lvl="1" indent="-287020">
              <a:lnSpc>
                <a:spcPts val="2160"/>
              </a:lnSpc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Comments </a:t>
            </a:r>
            <a:r>
              <a:rPr sz="2000" dirty="0">
                <a:latin typeface="Tahoma"/>
                <a:cs typeface="Tahoma"/>
              </a:rPr>
              <a:t>are used in </a:t>
            </a:r>
            <a:r>
              <a:rPr sz="2000" spc="-5" dirty="0">
                <a:latin typeface="Tahoma"/>
                <a:cs typeface="Tahoma"/>
              </a:rPr>
              <a:t>the document to give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information</a:t>
            </a:r>
            <a:endParaRPr sz="2000">
              <a:latin typeface="Tahoma"/>
              <a:cs typeface="Tahoma"/>
            </a:endParaRPr>
          </a:p>
          <a:p>
            <a:pPr marL="756285">
              <a:lnSpc>
                <a:spcPts val="2160"/>
              </a:lnSpc>
            </a:pPr>
            <a:r>
              <a:rPr b="0" dirty="0">
                <a:latin typeface="Tahoma"/>
                <a:cs typeface="Tahoma"/>
              </a:rPr>
              <a:t>about </a:t>
            </a:r>
            <a:r>
              <a:rPr b="0" spc="-5" dirty="0">
                <a:latin typeface="Tahoma"/>
                <a:cs typeface="Tahoma"/>
              </a:rPr>
              <a:t>the line </a:t>
            </a:r>
            <a:r>
              <a:rPr b="0" dirty="0">
                <a:latin typeface="Tahoma"/>
                <a:cs typeface="Tahoma"/>
              </a:rPr>
              <a:t>or block of</a:t>
            </a:r>
            <a:r>
              <a:rPr b="0" spc="-45" dirty="0">
                <a:latin typeface="Tahoma"/>
                <a:cs typeface="Tahoma"/>
              </a:rPr>
              <a:t> </a:t>
            </a:r>
            <a:r>
              <a:rPr b="0" spc="-5" dirty="0">
                <a:latin typeface="Tahoma"/>
                <a:cs typeface="Tahoma"/>
              </a:rPr>
              <a:t>code.</a:t>
            </a:r>
          </a:p>
          <a:p>
            <a:pPr marL="756285" marR="5080" lvl="1" indent="-287020">
              <a:lnSpc>
                <a:spcPct val="8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content </a:t>
            </a:r>
            <a:r>
              <a:rPr sz="2000" dirty="0">
                <a:latin typeface="Tahoma"/>
                <a:cs typeface="Tahoma"/>
              </a:rPr>
              <a:t>in XML document is </a:t>
            </a:r>
            <a:r>
              <a:rPr sz="2000" spc="-5" dirty="0">
                <a:latin typeface="Tahoma"/>
                <a:cs typeface="Tahoma"/>
              </a:rPr>
              <a:t>divided into </a:t>
            </a:r>
            <a:r>
              <a:rPr sz="2000" dirty="0">
                <a:latin typeface="Tahoma"/>
                <a:cs typeface="Tahoma"/>
              </a:rPr>
              <a:t>markup and  </a:t>
            </a:r>
            <a:r>
              <a:rPr sz="2000" spc="-5" dirty="0">
                <a:latin typeface="Tahoma"/>
                <a:cs typeface="Tahoma"/>
              </a:rPr>
              <a:t>character data.</a:t>
            </a:r>
            <a:endParaRPr sz="2000">
              <a:latin typeface="Tahoma"/>
              <a:cs typeface="Tahoma"/>
            </a:endParaRPr>
          </a:p>
          <a:p>
            <a:pPr marL="756285" marR="165735" lvl="1" indent="-287020">
              <a:lnSpc>
                <a:spcPts val="1920"/>
              </a:lnSpc>
              <a:spcBef>
                <a:spcPts val="46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entities </a:t>
            </a:r>
            <a:r>
              <a:rPr sz="2000" dirty="0">
                <a:latin typeface="Tahoma"/>
                <a:cs typeface="Tahoma"/>
              </a:rPr>
              <a:t>in XML are </a:t>
            </a:r>
            <a:r>
              <a:rPr sz="2000" spc="-5" dirty="0">
                <a:latin typeface="Tahoma"/>
                <a:cs typeface="Tahoma"/>
              </a:rPr>
              <a:t>divided into </a:t>
            </a:r>
            <a:r>
              <a:rPr sz="2000" dirty="0">
                <a:latin typeface="Tahoma"/>
                <a:cs typeface="Tahoma"/>
              </a:rPr>
              <a:t>general </a:t>
            </a:r>
            <a:r>
              <a:rPr sz="2000" spc="-5" dirty="0">
                <a:latin typeface="Tahoma"/>
                <a:cs typeface="Tahoma"/>
              </a:rPr>
              <a:t>entities </a:t>
            </a:r>
            <a:r>
              <a:rPr sz="2000" dirty="0">
                <a:latin typeface="Tahoma"/>
                <a:cs typeface="Tahoma"/>
              </a:rPr>
              <a:t>and  parameter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entities.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A DTD </a:t>
            </a:r>
            <a:r>
              <a:rPr sz="2000" spc="-5" dirty="0">
                <a:latin typeface="Tahoma"/>
                <a:cs typeface="Tahoma"/>
              </a:rPr>
              <a:t>can </a:t>
            </a:r>
            <a:r>
              <a:rPr sz="2000" dirty="0">
                <a:latin typeface="Tahoma"/>
                <a:cs typeface="Tahoma"/>
              </a:rPr>
              <a:t>be declared </a:t>
            </a:r>
            <a:r>
              <a:rPr sz="2000" spc="-5" dirty="0">
                <a:latin typeface="Tahoma"/>
                <a:cs typeface="Tahoma"/>
              </a:rPr>
              <a:t>either </a:t>
            </a:r>
            <a:r>
              <a:rPr sz="2000" dirty="0">
                <a:latin typeface="Tahoma"/>
                <a:cs typeface="Tahoma"/>
              </a:rPr>
              <a:t>internally or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externally.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685546"/>
            <a:ext cx="7056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Features </a:t>
            </a:r>
            <a:r>
              <a:rPr sz="3600" dirty="0"/>
              <a:t>of </a:t>
            </a:r>
            <a:r>
              <a:rPr sz="3600" spc="-5" dirty="0"/>
              <a:t>Markup Languages</a:t>
            </a:r>
            <a:r>
              <a:rPr sz="3600" spc="25" dirty="0"/>
              <a:t> </a:t>
            </a:r>
            <a:r>
              <a:rPr lang="en-US" sz="3600" spc="0" dirty="0"/>
              <a:t>2</a:t>
            </a:r>
            <a:r>
              <a:rPr sz="3600" spc="0" dirty="0"/>
              <a:t>-</a:t>
            </a:r>
            <a:r>
              <a:rPr lang="en-US" sz="3600" spc="0" dirty="0"/>
              <a:t>2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4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329817"/>
            <a:ext cx="7287895" cy="51479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Tahoma"/>
                <a:cs typeface="Tahoma"/>
              </a:rPr>
              <a:t>Features</a:t>
            </a:r>
            <a:endParaRPr sz="2400">
              <a:latin typeface="Tahoma"/>
              <a:cs typeface="Tahoma"/>
            </a:endParaRPr>
          </a:p>
          <a:p>
            <a:pPr marL="354965" marR="5080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GML </a:t>
            </a:r>
            <a:r>
              <a:rPr sz="2400" dirty="0">
                <a:latin typeface="Tahoma"/>
                <a:cs typeface="Tahoma"/>
              </a:rPr>
              <a:t>describes </a:t>
            </a:r>
            <a:r>
              <a:rPr sz="2400" spc="-5" dirty="0">
                <a:latin typeface="Tahoma"/>
                <a:cs typeface="Tahoma"/>
              </a:rPr>
              <a:t>the document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terms </a:t>
            </a:r>
            <a:r>
              <a:rPr sz="2400" dirty="0">
                <a:latin typeface="Tahoma"/>
                <a:cs typeface="Tahoma"/>
              </a:rPr>
              <a:t>of its </a:t>
            </a:r>
            <a:r>
              <a:rPr sz="2400" spc="-5" dirty="0">
                <a:latin typeface="Tahoma"/>
                <a:cs typeface="Tahoma"/>
              </a:rPr>
              <a:t>format,  structure </a:t>
            </a:r>
            <a:r>
              <a:rPr sz="2400" dirty="0">
                <a:latin typeface="Tahoma"/>
                <a:cs typeface="Tahoma"/>
              </a:rPr>
              <a:t>and other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properties.</a:t>
            </a:r>
            <a:endParaRPr sz="2400">
              <a:latin typeface="Tahoma"/>
              <a:cs typeface="Tahoma"/>
            </a:endParaRPr>
          </a:p>
          <a:p>
            <a:pPr marL="354965" marR="213360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SGML ensures that </a:t>
            </a:r>
            <a:r>
              <a:rPr sz="2400" spc="-10" dirty="0">
                <a:latin typeface="Tahoma"/>
                <a:cs typeface="Tahoma"/>
              </a:rPr>
              <a:t>system </a:t>
            </a:r>
            <a:r>
              <a:rPr sz="2400" spc="-5" dirty="0">
                <a:latin typeface="Tahoma"/>
                <a:cs typeface="Tahoma"/>
              </a:rPr>
              <a:t>can </a:t>
            </a:r>
            <a:r>
              <a:rPr sz="2400" spc="-10" dirty="0">
                <a:latin typeface="Tahoma"/>
                <a:cs typeface="Tahoma"/>
              </a:rPr>
              <a:t>represent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data  in its own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70" dirty="0">
                <a:latin typeface="Tahoma"/>
                <a:cs typeface="Tahoma"/>
              </a:rPr>
              <a:t>way.</a:t>
            </a:r>
            <a:endParaRPr sz="2400">
              <a:latin typeface="Tahoma"/>
              <a:cs typeface="Tahoma"/>
            </a:endParaRPr>
          </a:p>
          <a:p>
            <a:pPr marL="354965" marR="502920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HTML </a:t>
            </a:r>
            <a:r>
              <a:rPr sz="2400" dirty="0">
                <a:latin typeface="Tahoma"/>
                <a:cs typeface="Tahoma"/>
              </a:rPr>
              <a:t>used </a:t>
            </a:r>
            <a:r>
              <a:rPr sz="2400" spc="-5" dirty="0">
                <a:latin typeface="Tahoma"/>
                <a:cs typeface="Tahoma"/>
              </a:rPr>
              <a:t>ASCII text, which allows </a:t>
            </a:r>
            <a:r>
              <a:rPr sz="2400" dirty="0">
                <a:latin typeface="Tahoma"/>
                <a:cs typeface="Tahoma"/>
              </a:rPr>
              <a:t>the user </a:t>
            </a:r>
            <a:r>
              <a:rPr sz="2400" spc="-5" dirty="0">
                <a:latin typeface="Tahoma"/>
                <a:cs typeface="Tahoma"/>
              </a:rPr>
              <a:t>to  </a:t>
            </a:r>
            <a:r>
              <a:rPr sz="2400" dirty="0">
                <a:latin typeface="Tahoma"/>
                <a:cs typeface="Tahoma"/>
              </a:rPr>
              <a:t>use </a:t>
            </a:r>
            <a:r>
              <a:rPr sz="2400" spc="-5" dirty="0">
                <a:latin typeface="Tahoma"/>
                <a:cs typeface="Tahoma"/>
              </a:rPr>
              <a:t>any text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editor.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305"/>
              </a:spcBef>
            </a:pPr>
            <a:r>
              <a:rPr sz="2400" b="1" spc="-5" dirty="0">
                <a:latin typeface="Tahoma"/>
                <a:cs typeface="Tahoma"/>
              </a:rPr>
              <a:t>Drawbacks</a:t>
            </a:r>
            <a:endParaRPr sz="2400">
              <a:latin typeface="Tahoma"/>
              <a:cs typeface="Tahoma"/>
            </a:endParaRPr>
          </a:p>
          <a:p>
            <a:pPr marL="354965" marR="1551940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GML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10" dirty="0">
                <a:latin typeface="Tahoma"/>
                <a:cs typeface="Tahoma"/>
              </a:rPr>
              <a:t>SGML were </a:t>
            </a:r>
            <a:r>
              <a:rPr sz="2400" dirty="0">
                <a:latin typeface="Tahoma"/>
                <a:cs typeface="Tahoma"/>
              </a:rPr>
              <a:t>not </a:t>
            </a:r>
            <a:r>
              <a:rPr sz="2400" spc="-5" dirty="0">
                <a:latin typeface="Tahoma"/>
                <a:cs typeface="Tahoma"/>
              </a:rPr>
              <a:t>suited </a:t>
            </a:r>
            <a:r>
              <a:rPr sz="2400" spc="-10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data  </a:t>
            </a:r>
            <a:r>
              <a:rPr sz="2400" spc="-5" dirty="0">
                <a:latin typeface="Tahoma"/>
                <a:cs typeface="Tahoma"/>
              </a:rPr>
              <a:t>interchange </a:t>
            </a:r>
            <a:r>
              <a:rPr sz="2400" spc="-10" dirty="0">
                <a:latin typeface="Tahoma"/>
                <a:cs typeface="Tahoma"/>
              </a:rPr>
              <a:t>over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web.</a:t>
            </a:r>
            <a:endParaRPr sz="2400">
              <a:latin typeface="Tahoma"/>
              <a:cs typeface="Tahoma"/>
            </a:endParaRPr>
          </a:p>
          <a:p>
            <a:pPr marL="354965" marR="100330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HTML instructions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used to display content </a:t>
            </a:r>
            <a:r>
              <a:rPr sz="2400" spc="-10" dirty="0">
                <a:latin typeface="Tahoma"/>
                <a:cs typeface="Tahoma"/>
              </a:rPr>
              <a:t>rather  </a:t>
            </a:r>
            <a:r>
              <a:rPr sz="2400" spc="-5" dirty="0">
                <a:latin typeface="Tahoma"/>
                <a:cs typeface="Tahoma"/>
              </a:rPr>
              <a:t>than content they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encompass.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1371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Evolution </a:t>
            </a:r>
            <a:r>
              <a:rPr dirty="0"/>
              <a:t>of </a:t>
            </a:r>
            <a:r>
              <a:rPr dirty="0" smtClean="0"/>
              <a:t>XML</a:t>
            </a:r>
            <a:endParaRPr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00112" y="1662112"/>
          <a:ext cx="73152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HTML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XML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0405">
                <a:tc>
                  <a:txBody>
                    <a:bodyPr/>
                    <a:lstStyle/>
                    <a:p>
                      <a:pPr marL="105410" marR="2362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HTML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was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designed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20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display 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data.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4635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XML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was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designed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20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carry 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data.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2790">
                <a:tc>
                  <a:txBody>
                    <a:bodyPr/>
                    <a:lstStyle/>
                    <a:p>
                      <a:pPr marL="105410" marR="5753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HTML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displays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data and 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focuses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on how data</a:t>
                      </a:r>
                      <a:r>
                        <a:rPr sz="20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looks.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7467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XML describes data and 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focuses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on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what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data</a:t>
                      </a:r>
                      <a:r>
                        <a:rPr sz="20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is.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HTML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displays</a:t>
                      </a:r>
                      <a:r>
                        <a:rPr sz="20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information.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XML describes</a:t>
                      </a:r>
                      <a:r>
                        <a:rPr sz="2000" spc="-5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information.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111106" y="4319354"/>
            <a:ext cx="7088956" cy="16242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5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010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Features </a:t>
            </a:r>
            <a:r>
              <a:rPr spc="-10" dirty="0"/>
              <a:t>of</a:t>
            </a:r>
            <a:r>
              <a:rPr spc="-65" dirty="0"/>
              <a:t> </a:t>
            </a:r>
            <a:r>
              <a:rPr dirty="0"/>
              <a:t>XML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6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45297"/>
            <a:ext cx="7408545" cy="30143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XML stands for </a:t>
            </a:r>
            <a:r>
              <a:rPr sz="2800" spc="-10" dirty="0">
                <a:latin typeface="Tahoma"/>
                <a:cs typeface="Tahoma"/>
              </a:rPr>
              <a:t>Extensible </a:t>
            </a:r>
            <a:r>
              <a:rPr sz="2800" spc="-5" dirty="0">
                <a:latin typeface="Tahoma"/>
                <a:cs typeface="Tahoma"/>
              </a:rPr>
              <a:t>Markup</a:t>
            </a:r>
            <a:r>
              <a:rPr sz="2800" spc="8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Language</a:t>
            </a:r>
            <a:endParaRPr sz="2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XML is a markup language much </a:t>
            </a:r>
            <a:r>
              <a:rPr sz="2800" spc="-10" dirty="0">
                <a:latin typeface="Tahoma"/>
                <a:cs typeface="Tahoma"/>
              </a:rPr>
              <a:t>like</a:t>
            </a:r>
            <a:r>
              <a:rPr sz="2800" spc="8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HTML</a:t>
            </a:r>
            <a:endParaRPr sz="2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XML </a:t>
            </a:r>
            <a:r>
              <a:rPr sz="2800" spc="-10" dirty="0">
                <a:latin typeface="Tahoma"/>
                <a:cs typeface="Tahoma"/>
              </a:rPr>
              <a:t>was </a:t>
            </a:r>
            <a:r>
              <a:rPr sz="2800" spc="-5" dirty="0">
                <a:latin typeface="Tahoma"/>
                <a:cs typeface="Tahoma"/>
              </a:rPr>
              <a:t>designed to describe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data</a:t>
            </a:r>
            <a:endParaRPr sz="2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XML tags are not</a:t>
            </a:r>
            <a:r>
              <a:rPr sz="2800" spc="3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predefined</a:t>
            </a:r>
            <a:endParaRPr sz="2800">
              <a:latin typeface="Tahoma"/>
              <a:cs typeface="Tahoma"/>
            </a:endParaRPr>
          </a:p>
          <a:p>
            <a:pPr marL="354965" marR="5080" indent="-34226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XML uses a Document Type </a:t>
            </a:r>
            <a:r>
              <a:rPr sz="2800" spc="-10" dirty="0">
                <a:latin typeface="Tahoma"/>
                <a:cs typeface="Tahoma"/>
              </a:rPr>
              <a:t>Definition </a:t>
            </a:r>
            <a:r>
              <a:rPr sz="2800" spc="-5" dirty="0">
                <a:latin typeface="Tahoma"/>
                <a:cs typeface="Tahoma"/>
              </a:rPr>
              <a:t>(DTD)  or an XML Schema to describe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data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8576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Benefits </a:t>
            </a:r>
            <a:r>
              <a:rPr dirty="0"/>
              <a:t>of</a:t>
            </a:r>
            <a:r>
              <a:rPr spc="-100" dirty="0"/>
              <a:t> </a:t>
            </a:r>
            <a:r>
              <a:rPr dirty="0"/>
              <a:t>XML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7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1044" y="1403350"/>
            <a:ext cx="7583805" cy="52911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Data independence </a:t>
            </a:r>
            <a:r>
              <a:rPr sz="1800" dirty="0">
                <a:latin typeface="Tahoma"/>
                <a:cs typeface="Tahoma"/>
              </a:rPr>
              <a:t>- </a:t>
            </a:r>
            <a:r>
              <a:rPr sz="1800" spc="-10" dirty="0">
                <a:latin typeface="Tahoma"/>
                <a:cs typeface="Tahoma"/>
              </a:rPr>
              <a:t>separates </a:t>
            </a:r>
            <a:r>
              <a:rPr sz="1800" spc="-5" dirty="0">
                <a:latin typeface="Tahoma"/>
                <a:cs typeface="Tahoma"/>
              </a:rPr>
              <a:t>the content </a:t>
            </a:r>
            <a:r>
              <a:rPr sz="1800" spc="-10" dirty="0">
                <a:latin typeface="Tahoma"/>
                <a:cs typeface="Tahoma"/>
              </a:rPr>
              <a:t>from </a:t>
            </a:r>
            <a:r>
              <a:rPr sz="1800" dirty="0">
                <a:latin typeface="Tahoma"/>
                <a:cs typeface="Tahoma"/>
              </a:rPr>
              <a:t>its</a:t>
            </a:r>
            <a:r>
              <a:rPr sz="1800" spc="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presentation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600" dirty="0">
              <a:latin typeface="Times New Roman"/>
              <a:cs typeface="Times New Roman"/>
            </a:endParaRPr>
          </a:p>
          <a:p>
            <a:pPr marL="355600" marR="339090" indent="-3429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Easier to </a:t>
            </a:r>
            <a:r>
              <a:rPr sz="1800" dirty="0">
                <a:latin typeface="Tahoma"/>
                <a:cs typeface="Tahoma"/>
              </a:rPr>
              <a:t>parse - absence of </a:t>
            </a:r>
            <a:r>
              <a:rPr sz="1800" spc="-5" dirty="0">
                <a:latin typeface="Tahoma"/>
                <a:cs typeface="Tahoma"/>
              </a:rPr>
              <a:t>formatting instructions makes </a:t>
            </a:r>
            <a:r>
              <a:rPr sz="1800" dirty="0">
                <a:latin typeface="Tahoma"/>
                <a:cs typeface="Tahoma"/>
              </a:rPr>
              <a:t>it </a:t>
            </a:r>
            <a:r>
              <a:rPr sz="1800" spc="-5" dirty="0">
                <a:latin typeface="Tahoma"/>
                <a:cs typeface="Tahoma"/>
              </a:rPr>
              <a:t>easy to  </a:t>
            </a:r>
            <a:r>
              <a:rPr sz="1800" dirty="0">
                <a:latin typeface="Tahoma"/>
                <a:cs typeface="Tahoma"/>
              </a:rPr>
              <a:t>parse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Tahoma"/>
                <a:cs typeface="Tahoma"/>
              </a:rPr>
              <a:t>Reducing </a:t>
            </a:r>
            <a:r>
              <a:rPr sz="1800" spc="-5" dirty="0">
                <a:latin typeface="Tahoma"/>
                <a:cs typeface="Tahoma"/>
              </a:rPr>
              <a:t>Server </a:t>
            </a:r>
            <a:r>
              <a:rPr sz="1800" dirty="0">
                <a:latin typeface="Tahoma"/>
                <a:cs typeface="Tahoma"/>
              </a:rPr>
              <a:t>Load - </a:t>
            </a:r>
            <a:r>
              <a:rPr sz="1800" spc="-5" dirty="0">
                <a:latin typeface="Tahoma"/>
                <a:cs typeface="Tahoma"/>
              </a:rPr>
              <a:t>semantic </a:t>
            </a:r>
            <a:r>
              <a:rPr sz="1800" dirty="0">
                <a:latin typeface="Tahoma"/>
                <a:cs typeface="Tahoma"/>
              </a:rPr>
              <a:t>and </a:t>
            </a:r>
            <a:r>
              <a:rPr sz="1800" spc="-10" dirty="0">
                <a:latin typeface="Tahoma"/>
                <a:cs typeface="Tahoma"/>
              </a:rPr>
              <a:t>structural </a:t>
            </a:r>
            <a:r>
              <a:rPr sz="1800" spc="-5" dirty="0">
                <a:latin typeface="Tahoma"/>
                <a:cs typeface="Tahoma"/>
              </a:rPr>
              <a:t>information enables</a:t>
            </a:r>
            <a:r>
              <a:rPr sz="1800" spc="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it</a:t>
            </a: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to </a:t>
            </a:r>
            <a:r>
              <a:rPr sz="1800" dirty="0">
                <a:latin typeface="Tahoma"/>
                <a:cs typeface="Tahoma"/>
              </a:rPr>
              <a:t>be manipulated by </a:t>
            </a:r>
            <a:r>
              <a:rPr sz="1800" spc="-5" dirty="0">
                <a:latin typeface="Tahoma"/>
                <a:cs typeface="Tahoma"/>
              </a:rPr>
              <a:t>any application, can </a:t>
            </a:r>
            <a:r>
              <a:rPr sz="1800" dirty="0">
                <a:latin typeface="Tahoma"/>
                <a:cs typeface="Tahoma"/>
              </a:rPr>
              <a:t>now be </a:t>
            </a:r>
            <a:r>
              <a:rPr sz="1800" spc="-5" dirty="0">
                <a:latin typeface="Tahoma"/>
                <a:cs typeface="Tahoma"/>
              </a:rPr>
              <a:t>performed </a:t>
            </a:r>
            <a:r>
              <a:rPr sz="1800" dirty="0">
                <a:latin typeface="Tahoma"/>
                <a:cs typeface="Tahoma"/>
              </a:rPr>
              <a:t>by</a:t>
            </a:r>
            <a:r>
              <a:rPr sz="1800" spc="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clients</a:t>
            </a:r>
            <a:endParaRPr sz="1800" dirty="0">
              <a:latin typeface="Tahoma"/>
              <a:cs typeface="Tahoma"/>
            </a:endParaRPr>
          </a:p>
          <a:p>
            <a:pPr marL="355600" marR="844550" indent="-342900">
              <a:lnSpc>
                <a:spcPct val="100000"/>
              </a:lnSpc>
              <a:spcBef>
                <a:spcPts val="175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Easier to </a:t>
            </a:r>
            <a:r>
              <a:rPr sz="1800" spc="-10" dirty="0">
                <a:latin typeface="Tahoma"/>
                <a:cs typeface="Tahoma"/>
              </a:rPr>
              <a:t>create </a:t>
            </a:r>
            <a:r>
              <a:rPr sz="1800" dirty="0">
                <a:latin typeface="Tahoma"/>
                <a:cs typeface="Tahoma"/>
              </a:rPr>
              <a:t>– </a:t>
            </a:r>
            <a:r>
              <a:rPr sz="1800" spc="-5" dirty="0">
                <a:latin typeface="Tahoma"/>
                <a:cs typeface="Tahoma"/>
              </a:rPr>
              <a:t>can easily </a:t>
            </a:r>
            <a:r>
              <a:rPr sz="1800" spc="-10" dirty="0">
                <a:latin typeface="Tahoma"/>
                <a:cs typeface="Tahoma"/>
              </a:rPr>
              <a:t>create </a:t>
            </a:r>
            <a:r>
              <a:rPr sz="1800" spc="-5" dirty="0">
                <a:latin typeface="Tahoma"/>
                <a:cs typeface="Tahoma"/>
              </a:rPr>
              <a:t>with the </a:t>
            </a:r>
            <a:r>
              <a:rPr sz="1800" dirty="0">
                <a:latin typeface="Tahoma"/>
                <a:cs typeface="Tahoma"/>
              </a:rPr>
              <a:t>most </a:t>
            </a:r>
            <a:r>
              <a:rPr sz="1800" spc="-5" dirty="0">
                <a:latin typeface="Tahoma"/>
                <a:cs typeface="Tahoma"/>
              </a:rPr>
              <a:t>primitive text  processing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tools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CC"/>
              </a:buClr>
              <a:buFont typeface="Wingdings"/>
              <a:buChar char=""/>
            </a:pPr>
            <a:endParaRPr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30" dirty="0">
                <a:latin typeface="Tahoma"/>
                <a:cs typeface="Tahoma"/>
              </a:rPr>
              <a:t>Web </a:t>
            </a:r>
            <a:r>
              <a:rPr sz="1800" spc="-5" dirty="0">
                <a:latin typeface="Tahoma"/>
                <a:cs typeface="Tahoma"/>
              </a:rPr>
              <a:t>Site Content </a:t>
            </a:r>
            <a:r>
              <a:rPr sz="1800" dirty="0">
                <a:latin typeface="Tahoma"/>
                <a:cs typeface="Tahoma"/>
              </a:rPr>
              <a:t>– </a:t>
            </a:r>
            <a:r>
              <a:rPr sz="1800" spc="-5" dirty="0">
                <a:latin typeface="Tahoma"/>
                <a:cs typeface="Tahoma"/>
              </a:rPr>
              <a:t>can </a:t>
            </a:r>
            <a:r>
              <a:rPr sz="1800" dirty="0">
                <a:latin typeface="Tahoma"/>
                <a:cs typeface="Tahoma"/>
              </a:rPr>
              <a:t>be </a:t>
            </a:r>
            <a:r>
              <a:rPr sz="1800" spc="-10" dirty="0">
                <a:latin typeface="Tahoma"/>
                <a:cs typeface="Tahoma"/>
              </a:rPr>
              <a:t>transformed </a:t>
            </a:r>
            <a:r>
              <a:rPr sz="1800" dirty="0">
                <a:latin typeface="Tahoma"/>
                <a:cs typeface="Tahoma"/>
              </a:rPr>
              <a:t>into a number </a:t>
            </a:r>
            <a:r>
              <a:rPr sz="1800" spc="-1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other</a:t>
            </a:r>
            <a:r>
              <a:rPr sz="1800" spc="8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formats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6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5" dirty="0">
                <a:latin typeface="Tahoma"/>
                <a:cs typeface="Tahoma"/>
              </a:rPr>
              <a:t>Remote </a:t>
            </a:r>
            <a:r>
              <a:rPr sz="1800" spc="-10" dirty="0">
                <a:latin typeface="Tahoma"/>
                <a:cs typeface="Tahoma"/>
              </a:rPr>
              <a:t>Procedure </a:t>
            </a:r>
            <a:r>
              <a:rPr sz="1800" spc="-5" dirty="0">
                <a:latin typeface="Tahoma"/>
                <a:cs typeface="Tahoma"/>
              </a:rPr>
              <a:t>Calls </a:t>
            </a:r>
            <a:r>
              <a:rPr sz="1800" dirty="0">
                <a:latin typeface="Tahoma"/>
                <a:cs typeface="Tahoma"/>
              </a:rPr>
              <a:t>– </a:t>
            </a:r>
            <a:r>
              <a:rPr sz="1800" spc="-5" dirty="0">
                <a:latin typeface="Tahoma"/>
                <a:cs typeface="Tahoma"/>
              </a:rPr>
              <a:t>protocol that allows objects on </a:t>
            </a:r>
            <a:r>
              <a:rPr sz="1800" dirty="0">
                <a:latin typeface="Tahoma"/>
                <a:cs typeface="Tahoma"/>
              </a:rPr>
              <a:t>one </a:t>
            </a:r>
            <a:r>
              <a:rPr sz="1800" spc="-5" dirty="0">
                <a:latin typeface="Tahoma"/>
                <a:cs typeface="Tahoma"/>
              </a:rPr>
              <a:t>computer  to call objects </a:t>
            </a:r>
            <a:r>
              <a:rPr sz="1800" dirty="0">
                <a:latin typeface="Tahoma"/>
                <a:cs typeface="Tahoma"/>
              </a:rPr>
              <a:t>on </a:t>
            </a:r>
            <a:r>
              <a:rPr sz="1800" spc="-5" dirty="0">
                <a:latin typeface="Tahoma"/>
                <a:cs typeface="Tahoma"/>
              </a:rPr>
              <a:t>another </a:t>
            </a:r>
            <a:r>
              <a:rPr sz="1800" spc="-5" dirty="0" smtClean="0">
                <a:latin typeface="Tahoma"/>
                <a:cs typeface="Tahoma"/>
              </a:rPr>
              <a:t>computer</a:t>
            </a:r>
            <a:endParaRPr lang="en-US" dirty="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E-Commerce </a:t>
            </a:r>
            <a:r>
              <a:rPr sz="1800" dirty="0">
                <a:latin typeface="Tahoma"/>
                <a:cs typeface="Tahoma"/>
              </a:rPr>
              <a:t>- </a:t>
            </a:r>
            <a:r>
              <a:rPr sz="1800" spc="-5" dirty="0">
                <a:latin typeface="Tahoma"/>
                <a:cs typeface="Tahoma"/>
              </a:rPr>
              <a:t>can </a:t>
            </a:r>
            <a:r>
              <a:rPr sz="1800" dirty="0">
                <a:latin typeface="Tahoma"/>
                <a:cs typeface="Tahoma"/>
              </a:rPr>
              <a:t>be </a:t>
            </a:r>
            <a:r>
              <a:rPr sz="1800" spc="-5" dirty="0">
                <a:latin typeface="Tahoma"/>
                <a:cs typeface="Tahoma"/>
              </a:rPr>
              <a:t>used </a:t>
            </a:r>
            <a:r>
              <a:rPr sz="1800" dirty="0">
                <a:latin typeface="Tahoma"/>
                <a:cs typeface="Tahoma"/>
              </a:rPr>
              <a:t>as an </a:t>
            </a:r>
            <a:r>
              <a:rPr sz="1800" spc="-5" dirty="0">
                <a:latin typeface="Tahoma"/>
                <a:cs typeface="Tahoma"/>
              </a:rPr>
              <a:t>exchange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format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6125">
              <a:lnSpc>
                <a:spcPct val="100000"/>
              </a:lnSpc>
              <a:spcBef>
                <a:spcPts val="105"/>
              </a:spcBef>
            </a:pPr>
            <a:r>
              <a:rPr dirty="0"/>
              <a:t>XML </a:t>
            </a:r>
            <a:r>
              <a:rPr spc="-5" dirty="0"/>
              <a:t>Document Structure</a:t>
            </a:r>
            <a:r>
              <a:rPr spc="-95" dirty="0"/>
              <a:t> </a:t>
            </a:r>
            <a:r>
              <a:rPr dirty="0"/>
              <a:t>1-4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8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0520" y="1557755"/>
            <a:ext cx="7548245" cy="435419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84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two sections </a:t>
            </a:r>
            <a:r>
              <a:rPr sz="2400" dirty="0">
                <a:latin typeface="Tahoma"/>
                <a:cs typeface="Tahoma"/>
              </a:rPr>
              <a:t>of an </a:t>
            </a:r>
            <a:r>
              <a:rPr sz="2400" spc="-5" dirty="0">
                <a:latin typeface="Tahoma"/>
                <a:cs typeface="Tahoma"/>
              </a:rPr>
              <a:t>XML </a:t>
            </a:r>
            <a:r>
              <a:rPr sz="2400" dirty="0">
                <a:latin typeface="Tahoma"/>
                <a:cs typeface="Tahoma"/>
              </a:rPr>
              <a:t>document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are: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Document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Prolog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4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Root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Element</a:t>
            </a:r>
            <a:endParaRPr sz="2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Font typeface="Wingdings"/>
              <a:buChar char=""/>
            </a:pPr>
            <a:endParaRPr sz="3250">
              <a:latin typeface="Times New Roman"/>
              <a:cs typeface="Times New Roman"/>
            </a:endParaRPr>
          </a:p>
          <a:p>
            <a:pPr marL="354965" marR="10160" indent="-342265">
              <a:lnSpc>
                <a:spcPts val="2590"/>
              </a:lnSpc>
              <a:spcBef>
                <a:spcPts val="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An </a:t>
            </a:r>
            <a:r>
              <a:rPr sz="2400" spc="-5" dirty="0">
                <a:latin typeface="Tahoma"/>
                <a:cs typeface="Tahoma"/>
              </a:rPr>
              <a:t>XML document consists </a:t>
            </a:r>
            <a:r>
              <a:rPr sz="2400" dirty="0">
                <a:latin typeface="Tahoma"/>
                <a:cs typeface="Tahoma"/>
              </a:rPr>
              <a:t>of a </a:t>
            </a:r>
            <a:r>
              <a:rPr sz="2400" spc="-5" dirty="0">
                <a:latin typeface="Tahoma"/>
                <a:cs typeface="Tahoma"/>
              </a:rPr>
              <a:t>set </a:t>
            </a:r>
            <a:r>
              <a:rPr sz="2400" dirty="0">
                <a:latin typeface="Tahoma"/>
                <a:cs typeface="Tahoma"/>
              </a:rPr>
              <a:t>of unambiguously  named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"entities".</a:t>
            </a:r>
            <a:endParaRPr sz="2400">
              <a:latin typeface="Tahoma"/>
              <a:cs typeface="Tahoma"/>
            </a:endParaRPr>
          </a:p>
          <a:p>
            <a:pPr marL="354965" marR="574675" indent="-342265">
              <a:lnSpc>
                <a:spcPts val="259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Every document starts with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"root" </a:t>
            </a:r>
            <a:r>
              <a:rPr sz="2400" dirty="0">
                <a:latin typeface="Tahoma"/>
                <a:cs typeface="Tahoma"/>
              </a:rPr>
              <a:t>or </a:t>
            </a:r>
            <a:r>
              <a:rPr sz="2400" spc="-5" dirty="0">
                <a:latin typeface="Tahoma"/>
                <a:cs typeface="Tahoma"/>
              </a:rPr>
              <a:t>document  entity. </a:t>
            </a:r>
            <a:r>
              <a:rPr sz="2400" dirty="0">
                <a:latin typeface="Tahoma"/>
                <a:cs typeface="Tahoma"/>
              </a:rPr>
              <a:t>All </a:t>
            </a:r>
            <a:r>
              <a:rPr sz="2400" spc="-5" dirty="0">
                <a:latin typeface="Tahoma"/>
                <a:cs typeface="Tahoma"/>
              </a:rPr>
              <a:t>other entities </a:t>
            </a:r>
            <a:r>
              <a:rPr sz="2400" dirty="0">
                <a:latin typeface="Tahoma"/>
                <a:cs typeface="Tahoma"/>
              </a:rPr>
              <a:t>are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optional.</a:t>
            </a:r>
            <a:endParaRPr sz="2400">
              <a:latin typeface="Tahoma"/>
              <a:cs typeface="Tahoma"/>
            </a:endParaRPr>
          </a:p>
          <a:p>
            <a:pPr marL="354965" marR="5080" indent="-342265">
              <a:lnSpc>
                <a:spcPct val="90000"/>
              </a:lnSpc>
              <a:spcBef>
                <a:spcPts val="54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single entity </a:t>
            </a:r>
            <a:r>
              <a:rPr sz="2400" dirty="0">
                <a:latin typeface="Tahoma"/>
                <a:cs typeface="Tahoma"/>
              </a:rPr>
              <a:t>name </a:t>
            </a:r>
            <a:r>
              <a:rPr sz="2400" spc="-5" dirty="0">
                <a:latin typeface="Tahoma"/>
                <a:cs typeface="Tahoma"/>
              </a:rPr>
              <a:t>can represent </a:t>
            </a:r>
            <a:r>
              <a:rPr sz="2400" dirty="0">
                <a:latin typeface="Tahoma"/>
                <a:cs typeface="Tahoma"/>
              </a:rPr>
              <a:t>a large amount of  </a:t>
            </a:r>
            <a:r>
              <a:rPr sz="2400" spc="-5" dirty="0">
                <a:latin typeface="Tahoma"/>
                <a:cs typeface="Tahoma"/>
              </a:rPr>
              <a:t>text.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alias </a:t>
            </a:r>
            <a:r>
              <a:rPr sz="2400" dirty="0">
                <a:latin typeface="Tahoma"/>
                <a:cs typeface="Tahoma"/>
              </a:rPr>
              <a:t>name is </a:t>
            </a:r>
            <a:r>
              <a:rPr sz="2400" spc="-5" dirty="0">
                <a:latin typeface="Tahoma"/>
                <a:cs typeface="Tahoma"/>
              </a:rPr>
              <a:t>used </a:t>
            </a:r>
            <a:r>
              <a:rPr sz="2400" spc="-10" dirty="0">
                <a:latin typeface="Tahoma"/>
                <a:cs typeface="Tahoma"/>
              </a:rPr>
              <a:t>each </a:t>
            </a:r>
            <a:r>
              <a:rPr sz="2400" spc="-5" dirty="0">
                <a:latin typeface="Tahoma"/>
                <a:cs typeface="Tahoma"/>
              </a:rPr>
              <a:t>time some text </a:t>
            </a:r>
            <a:r>
              <a:rPr sz="2400" dirty="0">
                <a:latin typeface="Tahoma"/>
                <a:cs typeface="Tahoma"/>
              </a:rPr>
              <a:t>is  </a:t>
            </a:r>
            <a:r>
              <a:rPr sz="2400" spc="-5" dirty="0">
                <a:latin typeface="Tahoma"/>
                <a:cs typeface="Tahoma"/>
              </a:rPr>
              <a:t>referenced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processor </a:t>
            </a:r>
            <a:r>
              <a:rPr sz="2400" spc="-5" dirty="0">
                <a:latin typeface="Tahoma"/>
                <a:cs typeface="Tahoma"/>
              </a:rPr>
              <a:t>expands the contents 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alias.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6125">
              <a:lnSpc>
                <a:spcPct val="100000"/>
              </a:lnSpc>
              <a:spcBef>
                <a:spcPts val="105"/>
              </a:spcBef>
            </a:pPr>
            <a:r>
              <a:rPr dirty="0"/>
              <a:t>XML </a:t>
            </a:r>
            <a:r>
              <a:rPr spc="-5" dirty="0"/>
              <a:t>Document Structure</a:t>
            </a:r>
            <a:r>
              <a:rPr spc="-95" dirty="0"/>
              <a:t> </a:t>
            </a:r>
            <a:r>
              <a:rPr dirty="0"/>
              <a:t>2-4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1/ </a:t>
            </a:r>
            <a:fld id="{81D60167-4931-47E6-BA6A-407CBD079E47}" type="slidenum">
              <a:rPr dirty="0"/>
              <a:t>9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495018"/>
            <a:ext cx="7568565" cy="42335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latin typeface="Tahoma"/>
                <a:cs typeface="Tahoma"/>
              </a:rPr>
              <a:t>Document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Prolog</a:t>
            </a:r>
            <a:endParaRPr sz="2000">
              <a:latin typeface="Tahoma"/>
              <a:cs typeface="Tahoma"/>
            </a:endParaRPr>
          </a:p>
          <a:p>
            <a:pPr marL="354965" marR="73025" indent="-342265">
              <a:lnSpc>
                <a:spcPct val="100000"/>
              </a:lnSpc>
              <a:spcBef>
                <a:spcPts val="48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Document prolog contains </a:t>
            </a:r>
            <a:r>
              <a:rPr sz="2000" dirty="0">
                <a:latin typeface="Tahoma"/>
                <a:cs typeface="Tahoma"/>
              </a:rPr>
              <a:t>metadata and </a:t>
            </a:r>
            <a:r>
              <a:rPr sz="2000" spc="-5" dirty="0">
                <a:latin typeface="Tahoma"/>
                <a:cs typeface="Tahoma"/>
              </a:rPr>
              <a:t>consists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two parts </a:t>
            </a:r>
            <a:r>
              <a:rPr sz="2000" dirty="0">
                <a:latin typeface="Tahoma"/>
                <a:cs typeface="Tahoma"/>
              </a:rPr>
              <a:t>-  XML </a:t>
            </a:r>
            <a:r>
              <a:rPr sz="2000" spc="-5" dirty="0">
                <a:latin typeface="Tahoma"/>
                <a:cs typeface="Tahoma"/>
              </a:rPr>
              <a:t>Declaration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Document </a:t>
            </a:r>
            <a:r>
              <a:rPr sz="2000" spc="-50" dirty="0">
                <a:latin typeface="Tahoma"/>
                <a:cs typeface="Tahoma"/>
              </a:rPr>
              <a:t>Type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Declaration.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XML </a:t>
            </a:r>
            <a:r>
              <a:rPr sz="2000" spc="-5" dirty="0">
                <a:latin typeface="Tahoma"/>
                <a:cs typeface="Tahoma"/>
              </a:rPr>
              <a:t>Declaration </a:t>
            </a:r>
            <a:r>
              <a:rPr sz="2000" dirty="0">
                <a:latin typeface="Tahoma"/>
                <a:cs typeface="Tahoma"/>
              </a:rPr>
              <a:t>specifies </a:t>
            </a:r>
            <a:r>
              <a:rPr sz="2000" spc="-5" dirty="0">
                <a:latin typeface="Tahoma"/>
                <a:cs typeface="Tahoma"/>
              </a:rPr>
              <a:t>the version </a:t>
            </a:r>
            <a:r>
              <a:rPr sz="2000" dirty="0">
                <a:latin typeface="Tahoma"/>
                <a:cs typeface="Tahoma"/>
              </a:rPr>
              <a:t>of XML </a:t>
            </a:r>
            <a:r>
              <a:rPr sz="2000" spc="-5" dirty="0">
                <a:latin typeface="Tahoma"/>
                <a:cs typeface="Tahoma"/>
              </a:rPr>
              <a:t>being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used.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Document </a:t>
            </a:r>
            <a:r>
              <a:rPr sz="2000" spc="-50" dirty="0">
                <a:latin typeface="Tahoma"/>
                <a:cs typeface="Tahoma"/>
              </a:rPr>
              <a:t>Type </a:t>
            </a:r>
            <a:r>
              <a:rPr sz="2000" spc="-5" dirty="0">
                <a:latin typeface="Tahoma"/>
                <a:cs typeface="Tahoma"/>
              </a:rPr>
              <a:t>Declaration </a:t>
            </a:r>
            <a:r>
              <a:rPr sz="2000" dirty="0">
                <a:latin typeface="Tahoma"/>
                <a:cs typeface="Tahoma"/>
              </a:rPr>
              <a:t>defines </a:t>
            </a:r>
            <a:r>
              <a:rPr sz="2000" spc="-5" dirty="0">
                <a:latin typeface="Tahoma"/>
                <a:cs typeface="Tahoma"/>
              </a:rPr>
              <a:t>entities’ </a:t>
            </a:r>
            <a:r>
              <a:rPr sz="2000" dirty="0">
                <a:latin typeface="Tahoma"/>
                <a:cs typeface="Tahoma"/>
              </a:rPr>
              <a:t>or </a:t>
            </a:r>
            <a:r>
              <a:rPr sz="2000" spc="-5" dirty="0">
                <a:latin typeface="Tahoma"/>
                <a:cs typeface="Tahoma"/>
              </a:rPr>
              <a:t>attributes’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values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checks grammar </a:t>
            </a:r>
            <a:r>
              <a:rPr sz="2000" dirty="0">
                <a:latin typeface="Tahoma"/>
                <a:cs typeface="Tahoma"/>
              </a:rPr>
              <a:t>and vocabulary of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markup.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ahoma"/>
                <a:cs typeface="Tahoma"/>
              </a:rPr>
              <a:t>Root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Element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Also </a:t>
            </a:r>
            <a:r>
              <a:rPr sz="2000" spc="-5" dirty="0">
                <a:latin typeface="Tahoma"/>
                <a:cs typeface="Tahoma"/>
              </a:rPr>
              <a:t>called </a:t>
            </a:r>
            <a:r>
              <a:rPr sz="2000" dirty="0">
                <a:latin typeface="Tahoma"/>
                <a:cs typeface="Tahoma"/>
              </a:rPr>
              <a:t>a document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element.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It </a:t>
            </a:r>
            <a:r>
              <a:rPr sz="2000" dirty="0">
                <a:latin typeface="Tahoma"/>
                <a:cs typeface="Tahoma"/>
              </a:rPr>
              <a:t>must </a:t>
            </a:r>
            <a:r>
              <a:rPr sz="2000" spc="-5" dirty="0">
                <a:latin typeface="Tahoma"/>
                <a:cs typeface="Tahoma"/>
              </a:rPr>
              <a:t>contain </a:t>
            </a:r>
            <a:r>
              <a:rPr sz="2000" dirty="0">
                <a:latin typeface="Tahoma"/>
                <a:cs typeface="Tahoma"/>
              </a:rPr>
              <a:t>all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other </a:t>
            </a:r>
            <a:r>
              <a:rPr sz="2000" spc="-5" dirty="0">
                <a:latin typeface="Tahoma"/>
                <a:cs typeface="Tahoma"/>
              </a:rPr>
              <a:t>elements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content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ahoma"/>
                <a:cs typeface="Tahoma"/>
              </a:rPr>
              <a:t>document.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An XML </a:t>
            </a:r>
            <a:r>
              <a:rPr sz="2000" spc="-5" dirty="0">
                <a:latin typeface="Tahoma"/>
                <a:cs typeface="Tahoma"/>
              </a:rPr>
              <a:t>element </a:t>
            </a:r>
            <a:r>
              <a:rPr sz="2000" dirty="0">
                <a:latin typeface="Tahoma"/>
                <a:cs typeface="Tahoma"/>
              </a:rPr>
              <a:t>has a </a:t>
            </a:r>
            <a:r>
              <a:rPr sz="2000" spc="-5" dirty="0">
                <a:latin typeface="Tahoma"/>
                <a:cs typeface="Tahoma"/>
              </a:rPr>
              <a:t>start </a:t>
            </a:r>
            <a:r>
              <a:rPr sz="2000" dirty="0">
                <a:latin typeface="Tahoma"/>
                <a:cs typeface="Tahoma"/>
              </a:rPr>
              <a:t>tag and </a:t>
            </a:r>
            <a:r>
              <a:rPr sz="2000" spc="-5" dirty="0">
                <a:latin typeface="Tahoma"/>
                <a:cs typeface="Tahoma"/>
              </a:rPr>
              <a:t>end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tag.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2308</Words>
  <Application>Microsoft Office PowerPoint</Application>
  <PresentationFormat>On-screen Show (4:3)</PresentationFormat>
  <Paragraphs>386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Courier New</vt:lpstr>
      <vt:lpstr>Tahoma</vt:lpstr>
      <vt:lpstr>Times New Roman</vt:lpstr>
      <vt:lpstr>Wingdings</vt:lpstr>
      <vt:lpstr>Wingdings 2</vt:lpstr>
      <vt:lpstr>Office Theme</vt:lpstr>
      <vt:lpstr>Module 1</vt:lpstr>
      <vt:lpstr>Module Overview</vt:lpstr>
      <vt:lpstr>Features of Markup Languages 1-2</vt:lpstr>
      <vt:lpstr>Features of Markup Languages 2-2</vt:lpstr>
      <vt:lpstr>Evolution of XML</vt:lpstr>
      <vt:lpstr>Features of XML</vt:lpstr>
      <vt:lpstr>Benefits of XML</vt:lpstr>
      <vt:lpstr>XML Document Structure 1-4</vt:lpstr>
      <vt:lpstr>XML Document Structure 2-4</vt:lpstr>
      <vt:lpstr>XML Document Structure 3-4</vt:lpstr>
      <vt:lpstr>XML Document Structure 4-4</vt:lpstr>
      <vt:lpstr>Logical Structure</vt:lpstr>
      <vt:lpstr>XML Document Life Cycle</vt:lpstr>
      <vt:lpstr>Editors</vt:lpstr>
      <vt:lpstr>Parsers 1-2</vt:lpstr>
      <vt:lpstr>Parsers 2-2</vt:lpstr>
      <vt:lpstr>Browsers</vt:lpstr>
      <vt:lpstr>Creating an XML document</vt:lpstr>
      <vt:lpstr>Exploring the XML document 1-2</vt:lpstr>
      <vt:lpstr>Exploring the XML document 2-2</vt:lpstr>
      <vt:lpstr>Well-formed XML document</vt:lpstr>
      <vt:lpstr>Comments</vt:lpstr>
      <vt:lpstr>Classification of character data</vt:lpstr>
      <vt:lpstr>PCDATA </vt:lpstr>
      <vt:lpstr>CDATA</vt:lpstr>
      <vt:lpstr>Entities 1-3</vt:lpstr>
      <vt:lpstr>Entities 2-3</vt:lpstr>
      <vt:lpstr>Entities 3-3</vt:lpstr>
      <vt:lpstr>DOCTYPE declarations 1-3</vt:lpstr>
      <vt:lpstr>DOCTYPE declarations- Internal 2-3</vt:lpstr>
      <vt:lpstr>DOCTYPE declarations- External 3-3</vt:lpstr>
      <vt:lpstr>Attributes</vt:lpstr>
      <vt:lpstr>Summary 1-2</vt:lpstr>
      <vt:lpstr>Summary 2-2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XML</dc:title>
  <dc:creator>Aptech Limited</dc:creator>
  <cp:lastModifiedBy>Sinh Tran</cp:lastModifiedBy>
  <cp:revision>19</cp:revision>
  <dcterms:created xsi:type="dcterms:W3CDTF">2017-12-13T04:21:54Z</dcterms:created>
  <dcterms:modified xsi:type="dcterms:W3CDTF">2018-12-23T16:08:46Z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2017-12-13T00:00:00Z</vt:filetime>
  </property>
</Properties>
</file>