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 varScale="1">
        <p:scale>
          <a:sx n="71" d="100"/>
          <a:sy n="71" d="100"/>
        </p:scale>
        <p:origin x="40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D511E-E426-43B2-8006-466C9FDB27D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8671C-4442-4CF5-B2B8-28BA0DDC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84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Incorporate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hop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8671C-4442-4CF5-B2B8-28BA0DDC99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8340" y="275590"/>
            <a:ext cx="776731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10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5F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10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5F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10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5F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10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10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069781"/>
            <a:ext cx="447040" cy="2788285"/>
          </a:xfrm>
          <a:custGeom>
            <a:avLst/>
            <a:gdLst/>
            <a:ahLst/>
            <a:cxnLst/>
            <a:rect l="l" t="t" r="r" b="b"/>
            <a:pathLst>
              <a:path w="447040" h="2788284">
                <a:moveTo>
                  <a:pt x="0" y="0"/>
                </a:moveTo>
                <a:lnTo>
                  <a:pt x="0" y="2788218"/>
                </a:lnTo>
                <a:lnTo>
                  <a:pt x="446591" y="2788218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131542" y="4182285"/>
            <a:ext cx="4012565" cy="2675890"/>
          </a:xfrm>
          <a:custGeom>
            <a:avLst/>
            <a:gdLst/>
            <a:ahLst/>
            <a:cxnLst/>
            <a:rect l="l" t="t" r="r" b="b"/>
            <a:pathLst>
              <a:path w="4012565" h="2675890">
                <a:moveTo>
                  <a:pt x="0" y="2675714"/>
                </a:moveTo>
                <a:lnTo>
                  <a:pt x="401245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042404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891726" y="0"/>
            <a:ext cx="2252345" cy="6858000"/>
          </a:xfrm>
          <a:custGeom>
            <a:avLst/>
            <a:gdLst/>
            <a:ahLst/>
            <a:cxnLst/>
            <a:rect l="l" t="t" r="r" b="b"/>
            <a:pathLst>
              <a:path w="2252345" h="6858000">
                <a:moveTo>
                  <a:pt x="2023165" y="0"/>
                </a:moveTo>
                <a:lnTo>
                  <a:pt x="0" y="6858000"/>
                </a:lnTo>
                <a:lnTo>
                  <a:pt x="2252273" y="6858000"/>
                </a:lnTo>
                <a:lnTo>
                  <a:pt x="2252273" y="8226"/>
                </a:lnTo>
                <a:lnTo>
                  <a:pt x="2023165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207072" y="0"/>
            <a:ext cx="1937385" cy="6858000"/>
          </a:xfrm>
          <a:custGeom>
            <a:avLst/>
            <a:gdLst/>
            <a:ahLst/>
            <a:cxnLst/>
            <a:rect l="l" t="t" r="r" b="b"/>
            <a:pathLst>
              <a:path w="1937384" h="6858000">
                <a:moveTo>
                  <a:pt x="1936927" y="0"/>
                </a:moveTo>
                <a:lnTo>
                  <a:pt x="0" y="0"/>
                </a:lnTo>
                <a:lnTo>
                  <a:pt x="1200327" y="6858000"/>
                </a:lnTo>
                <a:lnTo>
                  <a:pt x="1936927" y="6858000"/>
                </a:lnTo>
                <a:lnTo>
                  <a:pt x="193692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638543" y="3921067"/>
            <a:ext cx="2505710" cy="2937510"/>
          </a:xfrm>
          <a:custGeom>
            <a:avLst/>
            <a:gdLst/>
            <a:ahLst/>
            <a:cxnLst/>
            <a:rect l="l" t="t" r="r" b="b"/>
            <a:pathLst>
              <a:path w="2505709" h="2937509">
                <a:moveTo>
                  <a:pt x="2505456" y="0"/>
                </a:moveTo>
                <a:lnTo>
                  <a:pt x="0" y="2936932"/>
                </a:lnTo>
                <a:lnTo>
                  <a:pt x="2505456" y="2936932"/>
                </a:lnTo>
                <a:lnTo>
                  <a:pt x="2505456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012871" y="0"/>
            <a:ext cx="2131695" cy="6858000"/>
          </a:xfrm>
          <a:custGeom>
            <a:avLst/>
            <a:gdLst/>
            <a:ahLst/>
            <a:cxnLst/>
            <a:rect l="l" t="t" r="r" b="b"/>
            <a:pathLst>
              <a:path w="2131695" h="6858000">
                <a:moveTo>
                  <a:pt x="2131127" y="0"/>
                </a:moveTo>
                <a:lnTo>
                  <a:pt x="0" y="0"/>
                </a:lnTo>
                <a:lnTo>
                  <a:pt x="1854140" y="6858000"/>
                </a:lnTo>
                <a:lnTo>
                  <a:pt x="2131127" y="6849800"/>
                </a:lnTo>
                <a:lnTo>
                  <a:pt x="2131127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295131" y="0"/>
            <a:ext cx="848994" cy="6858000"/>
          </a:xfrm>
          <a:custGeom>
            <a:avLst/>
            <a:gdLst/>
            <a:ahLst/>
            <a:cxnLst/>
            <a:rect l="l" t="t" r="r" b="b"/>
            <a:pathLst>
              <a:path w="848995" h="6858000">
                <a:moveTo>
                  <a:pt x="848867" y="0"/>
                </a:moveTo>
                <a:lnTo>
                  <a:pt x="676515" y="0"/>
                </a:lnTo>
                <a:lnTo>
                  <a:pt x="0" y="6858000"/>
                </a:lnTo>
                <a:lnTo>
                  <a:pt x="848867" y="6858000"/>
                </a:lnTo>
                <a:lnTo>
                  <a:pt x="84886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078449" y="0"/>
            <a:ext cx="1065530" cy="6858000"/>
          </a:xfrm>
          <a:custGeom>
            <a:avLst/>
            <a:gdLst/>
            <a:ahLst/>
            <a:cxnLst/>
            <a:rect l="l" t="t" r="r" b="b"/>
            <a:pathLst>
              <a:path w="1065529" h="6858000">
                <a:moveTo>
                  <a:pt x="1051063" y="0"/>
                </a:moveTo>
                <a:lnTo>
                  <a:pt x="0" y="0"/>
                </a:lnTo>
                <a:lnTo>
                  <a:pt x="937407" y="6858000"/>
                </a:lnTo>
                <a:lnTo>
                  <a:pt x="1065296" y="6858000"/>
                </a:lnTo>
                <a:lnTo>
                  <a:pt x="1065455" y="6654302"/>
                </a:lnTo>
                <a:lnTo>
                  <a:pt x="1065405" y="6145234"/>
                </a:lnTo>
                <a:lnTo>
                  <a:pt x="1065165" y="5890785"/>
                </a:lnTo>
                <a:lnTo>
                  <a:pt x="1064711" y="5585510"/>
                </a:lnTo>
                <a:lnTo>
                  <a:pt x="1063982" y="5229435"/>
                </a:lnTo>
                <a:lnTo>
                  <a:pt x="1062782" y="4771727"/>
                </a:lnTo>
                <a:lnTo>
                  <a:pt x="1060321" y="4009060"/>
                </a:lnTo>
                <a:lnTo>
                  <a:pt x="1054930" y="2483906"/>
                </a:lnTo>
                <a:lnTo>
                  <a:pt x="1053375" y="1975425"/>
                </a:lnTo>
                <a:lnTo>
                  <a:pt x="1052337" y="1568557"/>
                </a:lnTo>
                <a:lnTo>
                  <a:pt x="1051624" y="1212471"/>
                </a:lnTo>
                <a:lnTo>
                  <a:pt x="1051188" y="907185"/>
                </a:lnTo>
                <a:lnTo>
                  <a:pt x="1050963" y="652725"/>
                </a:lnTo>
                <a:lnTo>
                  <a:pt x="1050923" y="194554"/>
                </a:lnTo>
                <a:lnTo>
                  <a:pt x="105106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060435" y="4903642"/>
            <a:ext cx="1083945" cy="1954530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4" y="0"/>
                </a:moveTo>
                <a:lnTo>
                  <a:pt x="0" y="1954357"/>
                </a:lnTo>
                <a:lnTo>
                  <a:pt x="1083564" y="1949314"/>
                </a:lnTo>
                <a:lnTo>
                  <a:pt x="1083564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047" y="6458710"/>
            <a:ext cx="1010412" cy="3855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047" y="6140196"/>
            <a:ext cx="1010919" cy="368935"/>
          </a:xfrm>
          <a:custGeom>
            <a:avLst/>
            <a:gdLst/>
            <a:ahLst/>
            <a:cxnLst/>
            <a:rect l="l" t="t" r="r" b="b"/>
            <a:pathLst>
              <a:path w="1010919" h="368934">
                <a:moveTo>
                  <a:pt x="0" y="368807"/>
                </a:moveTo>
                <a:lnTo>
                  <a:pt x="1010412" y="368807"/>
                </a:lnTo>
                <a:lnTo>
                  <a:pt x="1010412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275590"/>
            <a:ext cx="776731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1F5F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050" y="1517650"/>
            <a:ext cx="6648450" cy="418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66571" y="6585610"/>
            <a:ext cx="821689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567652" y="6585610"/>
            <a:ext cx="28130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10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17131" y="6585610"/>
            <a:ext cx="194309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1542" y="4182285"/>
            <a:ext cx="4012565" cy="2675890"/>
          </a:xfrm>
          <a:custGeom>
            <a:avLst/>
            <a:gdLst/>
            <a:ahLst/>
            <a:cxnLst/>
            <a:rect l="l" t="t" r="r" b="b"/>
            <a:pathLst>
              <a:path w="4012565" h="2675890">
                <a:moveTo>
                  <a:pt x="0" y="2675714"/>
                </a:moveTo>
                <a:lnTo>
                  <a:pt x="401245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42404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91726" y="0"/>
            <a:ext cx="2252345" cy="6858000"/>
          </a:xfrm>
          <a:custGeom>
            <a:avLst/>
            <a:gdLst/>
            <a:ahLst/>
            <a:cxnLst/>
            <a:rect l="l" t="t" r="r" b="b"/>
            <a:pathLst>
              <a:path w="2252345" h="6858000">
                <a:moveTo>
                  <a:pt x="2023165" y="0"/>
                </a:moveTo>
                <a:lnTo>
                  <a:pt x="0" y="6858000"/>
                </a:lnTo>
                <a:lnTo>
                  <a:pt x="2252273" y="6858000"/>
                </a:lnTo>
                <a:lnTo>
                  <a:pt x="2252273" y="8226"/>
                </a:lnTo>
                <a:lnTo>
                  <a:pt x="2023165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07072" y="0"/>
            <a:ext cx="1937385" cy="6858000"/>
          </a:xfrm>
          <a:custGeom>
            <a:avLst/>
            <a:gdLst/>
            <a:ahLst/>
            <a:cxnLst/>
            <a:rect l="l" t="t" r="r" b="b"/>
            <a:pathLst>
              <a:path w="1937384" h="6858000">
                <a:moveTo>
                  <a:pt x="1936927" y="0"/>
                </a:moveTo>
                <a:lnTo>
                  <a:pt x="0" y="0"/>
                </a:lnTo>
                <a:lnTo>
                  <a:pt x="1200327" y="6858000"/>
                </a:lnTo>
                <a:lnTo>
                  <a:pt x="1936927" y="6858000"/>
                </a:lnTo>
                <a:lnTo>
                  <a:pt x="193692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38543" y="3921067"/>
            <a:ext cx="2505710" cy="2937510"/>
          </a:xfrm>
          <a:custGeom>
            <a:avLst/>
            <a:gdLst/>
            <a:ahLst/>
            <a:cxnLst/>
            <a:rect l="l" t="t" r="r" b="b"/>
            <a:pathLst>
              <a:path w="2505709" h="2937509">
                <a:moveTo>
                  <a:pt x="2505456" y="0"/>
                </a:moveTo>
                <a:lnTo>
                  <a:pt x="0" y="2936932"/>
                </a:lnTo>
                <a:lnTo>
                  <a:pt x="2505456" y="2936932"/>
                </a:lnTo>
                <a:lnTo>
                  <a:pt x="2505456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2871" y="0"/>
            <a:ext cx="2131695" cy="6858000"/>
          </a:xfrm>
          <a:custGeom>
            <a:avLst/>
            <a:gdLst/>
            <a:ahLst/>
            <a:cxnLst/>
            <a:rect l="l" t="t" r="r" b="b"/>
            <a:pathLst>
              <a:path w="2131695" h="6858000">
                <a:moveTo>
                  <a:pt x="2131127" y="0"/>
                </a:moveTo>
                <a:lnTo>
                  <a:pt x="0" y="0"/>
                </a:lnTo>
                <a:lnTo>
                  <a:pt x="1854140" y="6858000"/>
                </a:lnTo>
                <a:lnTo>
                  <a:pt x="2131127" y="6849800"/>
                </a:lnTo>
                <a:lnTo>
                  <a:pt x="2131127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95131" y="0"/>
            <a:ext cx="848994" cy="6858000"/>
          </a:xfrm>
          <a:custGeom>
            <a:avLst/>
            <a:gdLst/>
            <a:ahLst/>
            <a:cxnLst/>
            <a:rect l="l" t="t" r="r" b="b"/>
            <a:pathLst>
              <a:path w="848995" h="6858000">
                <a:moveTo>
                  <a:pt x="848867" y="0"/>
                </a:moveTo>
                <a:lnTo>
                  <a:pt x="676515" y="0"/>
                </a:lnTo>
                <a:lnTo>
                  <a:pt x="0" y="6858000"/>
                </a:lnTo>
                <a:lnTo>
                  <a:pt x="848867" y="6858000"/>
                </a:lnTo>
                <a:lnTo>
                  <a:pt x="84886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78449" y="0"/>
            <a:ext cx="1065530" cy="6858000"/>
          </a:xfrm>
          <a:custGeom>
            <a:avLst/>
            <a:gdLst/>
            <a:ahLst/>
            <a:cxnLst/>
            <a:rect l="l" t="t" r="r" b="b"/>
            <a:pathLst>
              <a:path w="1065529" h="6858000">
                <a:moveTo>
                  <a:pt x="1051063" y="0"/>
                </a:moveTo>
                <a:lnTo>
                  <a:pt x="0" y="0"/>
                </a:lnTo>
                <a:lnTo>
                  <a:pt x="937407" y="6858000"/>
                </a:lnTo>
                <a:lnTo>
                  <a:pt x="1065296" y="6858000"/>
                </a:lnTo>
                <a:lnTo>
                  <a:pt x="1065455" y="6654302"/>
                </a:lnTo>
                <a:lnTo>
                  <a:pt x="1065405" y="6145234"/>
                </a:lnTo>
                <a:lnTo>
                  <a:pt x="1065165" y="5890785"/>
                </a:lnTo>
                <a:lnTo>
                  <a:pt x="1064711" y="5585510"/>
                </a:lnTo>
                <a:lnTo>
                  <a:pt x="1063982" y="5229435"/>
                </a:lnTo>
                <a:lnTo>
                  <a:pt x="1062782" y="4771727"/>
                </a:lnTo>
                <a:lnTo>
                  <a:pt x="1060321" y="4009060"/>
                </a:lnTo>
                <a:lnTo>
                  <a:pt x="1054930" y="2483906"/>
                </a:lnTo>
                <a:lnTo>
                  <a:pt x="1053375" y="1975425"/>
                </a:lnTo>
                <a:lnTo>
                  <a:pt x="1052337" y="1568557"/>
                </a:lnTo>
                <a:lnTo>
                  <a:pt x="1051624" y="1212471"/>
                </a:lnTo>
                <a:lnTo>
                  <a:pt x="1051188" y="907185"/>
                </a:lnTo>
                <a:lnTo>
                  <a:pt x="1050963" y="652725"/>
                </a:lnTo>
                <a:lnTo>
                  <a:pt x="1050923" y="194554"/>
                </a:lnTo>
                <a:lnTo>
                  <a:pt x="105106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60435" y="4903642"/>
            <a:ext cx="1083945" cy="1954530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4" y="0"/>
                </a:moveTo>
                <a:lnTo>
                  <a:pt x="0" y="1954357"/>
                </a:lnTo>
                <a:lnTo>
                  <a:pt x="1083564" y="1949314"/>
                </a:lnTo>
                <a:lnTo>
                  <a:pt x="1083564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855344" cy="5629275"/>
          </a:xfrm>
          <a:custGeom>
            <a:avLst/>
            <a:gdLst/>
            <a:ahLst/>
            <a:cxnLst/>
            <a:rect l="l" t="t" r="r" b="b"/>
            <a:pathLst>
              <a:path w="855344" h="5629275">
                <a:moveTo>
                  <a:pt x="854963" y="0"/>
                </a:moveTo>
                <a:lnTo>
                  <a:pt x="0" y="0"/>
                </a:lnTo>
                <a:lnTo>
                  <a:pt x="0" y="5628972"/>
                </a:lnTo>
                <a:lnTo>
                  <a:pt x="854963" y="7747"/>
                </a:lnTo>
                <a:lnTo>
                  <a:pt x="854963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30604" y="1834134"/>
            <a:ext cx="3089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0" dirty="0">
                <a:solidFill>
                  <a:srgbClr val="001F5F"/>
                </a:solidFill>
                <a:latin typeface="Georgia"/>
                <a:cs typeface="Georgia"/>
              </a:rPr>
              <a:t>Session</a:t>
            </a:r>
            <a:r>
              <a:rPr sz="4800" spc="-2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4800" spc="65" dirty="0">
                <a:solidFill>
                  <a:srgbClr val="001F5F"/>
                </a:solidFill>
                <a:latin typeface="Georgia"/>
                <a:cs typeface="Georgia"/>
              </a:rPr>
              <a:t>10</a:t>
            </a:r>
            <a:endParaRPr sz="48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0792" y="3256279"/>
            <a:ext cx="39192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25" dirty="0">
                <a:solidFill>
                  <a:srgbClr val="001F5F"/>
                </a:solidFill>
                <a:latin typeface="Georgia"/>
                <a:cs typeface="Georgia"/>
              </a:rPr>
              <a:t>JSON </a:t>
            </a:r>
            <a:r>
              <a:rPr sz="3200" spc="130" dirty="0">
                <a:solidFill>
                  <a:srgbClr val="001F5F"/>
                </a:solidFill>
                <a:latin typeface="Georgia"/>
                <a:cs typeface="Georgia"/>
              </a:rPr>
              <a:t>in </a:t>
            </a:r>
            <a:r>
              <a:rPr sz="3200" spc="90" dirty="0">
                <a:solidFill>
                  <a:srgbClr val="001F5F"/>
                </a:solidFill>
                <a:latin typeface="Georgia"/>
                <a:cs typeface="Georgia"/>
              </a:rPr>
              <a:t>Real</a:t>
            </a:r>
            <a:r>
              <a:rPr sz="3200" spc="-22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3200" spc="135" dirty="0">
                <a:solidFill>
                  <a:srgbClr val="001F5F"/>
                </a:solidFill>
                <a:latin typeface="Georgia"/>
                <a:cs typeface="Georgia"/>
              </a:rPr>
              <a:t>World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3911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JSON </a:t>
            </a:r>
            <a:r>
              <a:rPr spc="-90" dirty="0"/>
              <a:t>for </a:t>
            </a:r>
            <a:r>
              <a:rPr spc="-130" dirty="0"/>
              <a:t>Data</a:t>
            </a:r>
            <a:r>
              <a:rPr spc="-25" dirty="0"/>
              <a:t> </a:t>
            </a:r>
            <a:r>
              <a:rPr spc="-95" dirty="0"/>
              <a:t>Storage</a:t>
            </a:r>
          </a:p>
        </p:txBody>
      </p:sp>
      <p:sp>
        <p:nvSpPr>
          <p:cNvPr id="3" name="object 3"/>
          <p:cNvSpPr/>
          <p:nvPr/>
        </p:nvSpPr>
        <p:spPr>
          <a:xfrm>
            <a:off x="534162" y="1378458"/>
            <a:ext cx="6555105" cy="1104900"/>
          </a:xfrm>
          <a:custGeom>
            <a:avLst/>
            <a:gdLst/>
            <a:ahLst/>
            <a:cxnLst/>
            <a:rect l="l" t="t" r="r" b="b"/>
            <a:pathLst>
              <a:path w="6555105" h="1104900">
                <a:moveTo>
                  <a:pt x="6370574" y="0"/>
                </a:moveTo>
                <a:lnTo>
                  <a:pt x="184150" y="0"/>
                </a:lnTo>
                <a:lnTo>
                  <a:pt x="135196" y="6576"/>
                </a:lnTo>
                <a:lnTo>
                  <a:pt x="91206" y="25136"/>
                </a:lnTo>
                <a:lnTo>
                  <a:pt x="53936" y="53927"/>
                </a:lnTo>
                <a:lnTo>
                  <a:pt x="25142" y="91195"/>
                </a:lnTo>
                <a:lnTo>
                  <a:pt x="6578" y="135187"/>
                </a:lnTo>
                <a:lnTo>
                  <a:pt x="0" y="184150"/>
                </a:lnTo>
                <a:lnTo>
                  <a:pt x="0" y="920750"/>
                </a:lnTo>
                <a:lnTo>
                  <a:pt x="6578" y="969712"/>
                </a:lnTo>
                <a:lnTo>
                  <a:pt x="25142" y="1013704"/>
                </a:lnTo>
                <a:lnTo>
                  <a:pt x="53936" y="1050972"/>
                </a:lnTo>
                <a:lnTo>
                  <a:pt x="91206" y="1079763"/>
                </a:lnTo>
                <a:lnTo>
                  <a:pt x="135196" y="1098323"/>
                </a:lnTo>
                <a:lnTo>
                  <a:pt x="184150" y="1104900"/>
                </a:lnTo>
                <a:lnTo>
                  <a:pt x="6370574" y="1104900"/>
                </a:lnTo>
                <a:lnTo>
                  <a:pt x="6419536" y="1098323"/>
                </a:lnTo>
                <a:lnTo>
                  <a:pt x="6463528" y="1079763"/>
                </a:lnTo>
                <a:lnTo>
                  <a:pt x="6500796" y="1050972"/>
                </a:lnTo>
                <a:lnTo>
                  <a:pt x="6529587" y="1013704"/>
                </a:lnTo>
                <a:lnTo>
                  <a:pt x="6548147" y="969712"/>
                </a:lnTo>
                <a:lnTo>
                  <a:pt x="6554724" y="920750"/>
                </a:lnTo>
                <a:lnTo>
                  <a:pt x="6554724" y="184150"/>
                </a:lnTo>
                <a:lnTo>
                  <a:pt x="6548147" y="135187"/>
                </a:lnTo>
                <a:lnTo>
                  <a:pt x="6529587" y="91195"/>
                </a:lnTo>
                <a:lnTo>
                  <a:pt x="6500796" y="53927"/>
                </a:lnTo>
                <a:lnTo>
                  <a:pt x="6463528" y="25136"/>
                </a:lnTo>
                <a:lnTo>
                  <a:pt x="6419536" y="6576"/>
                </a:lnTo>
                <a:lnTo>
                  <a:pt x="6370574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4162" y="1378458"/>
            <a:ext cx="6555105" cy="1104900"/>
          </a:xfrm>
          <a:custGeom>
            <a:avLst/>
            <a:gdLst/>
            <a:ahLst/>
            <a:cxnLst/>
            <a:rect l="l" t="t" r="r" b="b"/>
            <a:pathLst>
              <a:path w="6555105" h="1104900">
                <a:moveTo>
                  <a:pt x="0" y="184150"/>
                </a:moveTo>
                <a:lnTo>
                  <a:pt x="6578" y="135187"/>
                </a:lnTo>
                <a:lnTo>
                  <a:pt x="25142" y="91195"/>
                </a:lnTo>
                <a:lnTo>
                  <a:pt x="53936" y="53927"/>
                </a:lnTo>
                <a:lnTo>
                  <a:pt x="91206" y="25136"/>
                </a:lnTo>
                <a:lnTo>
                  <a:pt x="135196" y="6576"/>
                </a:lnTo>
                <a:lnTo>
                  <a:pt x="184150" y="0"/>
                </a:lnTo>
                <a:lnTo>
                  <a:pt x="6370574" y="0"/>
                </a:lnTo>
                <a:lnTo>
                  <a:pt x="6419536" y="6576"/>
                </a:lnTo>
                <a:lnTo>
                  <a:pt x="6463528" y="25136"/>
                </a:lnTo>
                <a:lnTo>
                  <a:pt x="6500796" y="53927"/>
                </a:lnTo>
                <a:lnTo>
                  <a:pt x="6529587" y="91195"/>
                </a:lnTo>
                <a:lnTo>
                  <a:pt x="6548147" y="135187"/>
                </a:lnTo>
                <a:lnTo>
                  <a:pt x="6554724" y="184150"/>
                </a:lnTo>
                <a:lnTo>
                  <a:pt x="6554724" y="920750"/>
                </a:lnTo>
                <a:lnTo>
                  <a:pt x="6548147" y="969712"/>
                </a:lnTo>
                <a:lnTo>
                  <a:pt x="6529587" y="1013704"/>
                </a:lnTo>
                <a:lnTo>
                  <a:pt x="6500796" y="1050972"/>
                </a:lnTo>
                <a:lnTo>
                  <a:pt x="6463528" y="1079763"/>
                </a:lnTo>
                <a:lnTo>
                  <a:pt x="6419536" y="1098323"/>
                </a:lnTo>
                <a:lnTo>
                  <a:pt x="6370574" y="1104900"/>
                </a:lnTo>
                <a:lnTo>
                  <a:pt x="184150" y="1104900"/>
                </a:lnTo>
                <a:lnTo>
                  <a:pt x="135196" y="1098323"/>
                </a:lnTo>
                <a:lnTo>
                  <a:pt x="91206" y="1079763"/>
                </a:lnTo>
                <a:lnTo>
                  <a:pt x="53936" y="1050972"/>
                </a:lnTo>
                <a:lnTo>
                  <a:pt x="25142" y="1013704"/>
                </a:lnTo>
                <a:lnTo>
                  <a:pt x="6578" y="969712"/>
                </a:lnTo>
                <a:lnTo>
                  <a:pt x="0" y="920750"/>
                </a:lnTo>
                <a:lnTo>
                  <a:pt x="0" y="18415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0849" y="1607565"/>
            <a:ext cx="5957570" cy="116903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>
              <a:lnSpc>
                <a:spcPts val="2039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JSON helps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storing data fetched from services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and  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applications.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318770" indent="-228600">
              <a:lnSpc>
                <a:spcPct val="100000"/>
              </a:lnSpc>
              <a:buFont typeface="Georgia"/>
              <a:buChar char="•"/>
              <a:tabLst>
                <a:tab pos="318770" algn="l"/>
                <a:tab pos="319405" algn="l"/>
              </a:tabLst>
            </a:pPr>
            <a:r>
              <a:rPr sz="2000" b="1" spc="-5" dirty="0">
                <a:latin typeface="Georgia"/>
                <a:cs typeface="Georgia"/>
              </a:rPr>
              <a:t>Reasons</a:t>
            </a:r>
            <a:r>
              <a:rPr sz="2000" spc="-5" dirty="0">
                <a:latin typeface="Georgia"/>
                <a:cs typeface="Georgia"/>
              </a:rPr>
              <a:t>: Simplicity </a:t>
            </a:r>
            <a:r>
              <a:rPr sz="2000" dirty="0">
                <a:latin typeface="Georgia"/>
                <a:cs typeface="Georgia"/>
              </a:rPr>
              <a:t>and ‘just adequate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structure’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4162" y="3460241"/>
            <a:ext cx="6555105" cy="1104900"/>
          </a:xfrm>
          <a:custGeom>
            <a:avLst/>
            <a:gdLst/>
            <a:ahLst/>
            <a:cxnLst/>
            <a:rect l="l" t="t" r="r" b="b"/>
            <a:pathLst>
              <a:path w="6555105" h="1104900">
                <a:moveTo>
                  <a:pt x="6370574" y="0"/>
                </a:moveTo>
                <a:lnTo>
                  <a:pt x="184150" y="0"/>
                </a:lnTo>
                <a:lnTo>
                  <a:pt x="135196" y="6576"/>
                </a:lnTo>
                <a:lnTo>
                  <a:pt x="91206" y="25136"/>
                </a:lnTo>
                <a:lnTo>
                  <a:pt x="53936" y="53927"/>
                </a:lnTo>
                <a:lnTo>
                  <a:pt x="25142" y="91195"/>
                </a:lnTo>
                <a:lnTo>
                  <a:pt x="6578" y="135187"/>
                </a:lnTo>
                <a:lnTo>
                  <a:pt x="0" y="184149"/>
                </a:lnTo>
                <a:lnTo>
                  <a:pt x="0" y="920749"/>
                </a:lnTo>
                <a:lnTo>
                  <a:pt x="6578" y="969712"/>
                </a:lnTo>
                <a:lnTo>
                  <a:pt x="25142" y="1013704"/>
                </a:lnTo>
                <a:lnTo>
                  <a:pt x="53936" y="1050972"/>
                </a:lnTo>
                <a:lnTo>
                  <a:pt x="91206" y="1079763"/>
                </a:lnTo>
                <a:lnTo>
                  <a:pt x="135196" y="1098323"/>
                </a:lnTo>
                <a:lnTo>
                  <a:pt x="184150" y="1104899"/>
                </a:lnTo>
                <a:lnTo>
                  <a:pt x="6370574" y="1104899"/>
                </a:lnTo>
                <a:lnTo>
                  <a:pt x="6419536" y="1098323"/>
                </a:lnTo>
                <a:lnTo>
                  <a:pt x="6463528" y="1079763"/>
                </a:lnTo>
                <a:lnTo>
                  <a:pt x="6500796" y="1050972"/>
                </a:lnTo>
                <a:lnTo>
                  <a:pt x="6529587" y="1013704"/>
                </a:lnTo>
                <a:lnTo>
                  <a:pt x="6548147" y="969712"/>
                </a:lnTo>
                <a:lnTo>
                  <a:pt x="6554724" y="920749"/>
                </a:lnTo>
                <a:lnTo>
                  <a:pt x="6554724" y="184149"/>
                </a:lnTo>
                <a:lnTo>
                  <a:pt x="6548147" y="135187"/>
                </a:lnTo>
                <a:lnTo>
                  <a:pt x="6529587" y="91195"/>
                </a:lnTo>
                <a:lnTo>
                  <a:pt x="6500796" y="53927"/>
                </a:lnTo>
                <a:lnTo>
                  <a:pt x="6463528" y="25136"/>
                </a:lnTo>
                <a:lnTo>
                  <a:pt x="6419536" y="6576"/>
                </a:lnTo>
                <a:lnTo>
                  <a:pt x="6370574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4162" y="3460241"/>
            <a:ext cx="6555105" cy="1104900"/>
          </a:xfrm>
          <a:custGeom>
            <a:avLst/>
            <a:gdLst/>
            <a:ahLst/>
            <a:cxnLst/>
            <a:rect l="l" t="t" r="r" b="b"/>
            <a:pathLst>
              <a:path w="6555105" h="1104900">
                <a:moveTo>
                  <a:pt x="0" y="184149"/>
                </a:moveTo>
                <a:lnTo>
                  <a:pt x="6578" y="135187"/>
                </a:lnTo>
                <a:lnTo>
                  <a:pt x="25142" y="91195"/>
                </a:lnTo>
                <a:lnTo>
                  <a:pt x="53936" y="53927"/>
                </a:lnTo>
                <a:lnTo>
                  <a:pt x="91206" y="25136"/>
                </a:lnTo>
                <a:lnTo>
                  <a:pt x="135196" y="6576"/>
                </a:lnTo>
                <a:lnTo>
                  <a:pt x="184150" y="0"/>
                </a:lnTo>
                <a:lnTo>
                  <a:pt x="6370574" y="0"/>
                </a:lnTo>
                <a:lnTo>
                  <a:pt x="6419536" y="6576"/>
                </a:lnTo>
                <a:lnTo>
                  <a:pt x="6463528" y="25136"/>
                </a:lnTo>
                <a:lnTo>
                  <a:pt x="6500796" y="53927"/>
                </a:lnTo>
                <a:lnTo>
                  <a:pt x="6529587" y="91195"/>
                </a:lnTo>
                <a:lnTo>
                  <a:pt x="6548147" y="135187"/>
                </a:lnTo>
                <a:lnTo>
                  <a:pt x="6554724" y="184149"/>
                </a:lnTo>
                <a:lnTo>
                  <a:pt x="6554724" y="920749"/>
                </a:lnTo>
                <a:lnTo>
                  <a:pt x="6548147" y="969712"/>
                </a:lnTo>
                <a:lnTo>
                  <a:pt x="6529587" y="1013704"/>
                </a:lnTo>
                <a:lnTo>
                  <a:pt x="6500796" y="1050972"/>
                </a:lnTo>
                <a:lnTo>
                  <a:pt x="6463528" y="1079763"/>
                </a:lnTo>
                <a:lnTo>
                  <a:pt x="6419536" y="1098323"/>
                </a:lnTo>
                <a:lnTo>
                  <a:pt x="6370574" y="1104899"/>
                </a:lnTo>
                <a:lnTo>
                  <a:pt x="184150" y="1104899"/>
                </a:lnTo>
                <a:lnTo>
                  <a:pt x="135196" y="1098323"/>
                </a:lnTo>
                <a:lnTo>
                  <a:pt x="91206" y="1079763"/>
                </a:lnTo>
                <a:lnTo>
                  <a:pt x="53936" y="1050972"/>
                </a:lnTo>
                <a:lnTo>
                  <a:pt x="25142" y="1013704"/>
                </a:lnTo>
                <a:lnTo>
                  <a:pt x="6578" y="969712"/>
                </a:lnTo>
                <a:lnTo>
                  <a:pt x="0" y="920749"/>
                </a:lnTo>
                <a:lnTo>
                  <a:pt x="0" y="184149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0849" y="3559555"/>
            <a:ext cx="6282690" cy="18764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algn="just">
              <a:lnSpc>
                <a:spcPct val="85200"/>
              </a:lnSpc>
              <a:spcBef>
                <a:spcPts val="459"/>
              </a:spcBef>
            </a:pP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RDBMS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and Structured 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Query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Language (SQL) 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are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now  replaced 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by NoSQL databases for developers who prefer  JSON.</a:t>
            </a:r>
            <a:endParaRPr sz="2000">
              <a:latin typeface="Georgia"/>
              <a:cs typeface="Georgia"/>
            </a:endParaRPr>
          </a:p>
          <a:p>
            <a:pPr marL="318770" indent="-228600">
              <a:lnSpc>
                <a:spcPts val="2220"/>
              </a:lnSpc>
              <a:spcBef>
                <a:spcPts val="1125"/>
              </a:spcBef>
              <a:buFont typeface="Georgia"/>
              <a:buChar char="•"/>
              <a:tabLst>
                <a:tab pos="318770" algn="l"/>
                <a:tab pos="319405" algn="l"/>
              </a:tabLst>
            </a:pPr>
            <a:r>
              <a:rPr sz="2000" b="1" spc="-5" dirty="0">
                <a:latin typeface="Georgia"/>
                <a:cs typeface="Georgia"/>
              </a:rPr>
              <a:t>Trends</a:t>
            </a:r>
            <a:r>
              <a:rPr sz="2000" spc="-5" dirty="0">
                <a:latin typeface="Georgia"/>
                <a:cs typeface="Georgia"/>
              </a:rPr>
              <a:t>: More implementation of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JSON-centric</a:t>
            </a:r>
            <a:endParaRPr sz="2000">
              <a:latin typeface="Georgia"/>
              <a:cs typeface="Georgia"/>
            </a:endParaRPr>
          </a:p>
          <a:p>
            <a:pPr marL="318770">
              <a:lnSpc>
                <a:spcPts val="2220"/>
              </a:lnSpc>
            </a:pPr>
            <a:r>
              <a:rPr sz="2000" spc="-5" dirty="0">
                <a:latin typeface="Georgia"/>
                <a:cs typeface="Georgia"/>
              </a:rPr>
              <a:t>document databases, JSON </a:t>
            </a:r>
            <a:r>
              <a:rPr sz="2000" dirty="0">
                <a:latin typeface="Georgia"/>
                <a:cs typeface="Georgia"/>
              </a:rPr>
              <a:t>in </a:t>
            </a:r>
            <a:r>
              <a:rPr sz="2000" spc="-5" dirty="0">
                <a:latin typeface="Georgia"/>
                <a:cs typeface="Georgia"/>
              </a:rPr>
              <a:t>traditional</a:t>
            </a:r>
            <a:r>
              <a:rPr sz="2000" spc="-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RDBMS’</a:t>
            </a:r>
            <a:endParaRPr sz="2000">
              <a:latin typeface="Georgia"/>
              <a:cs typeface="Georgia"/>
            </a:endParaRPr>
          </a:p>
          <a:p>
            <a:pPr marL="318770" indent="-228600">
              <a:lnSpc>
                <a:spcPct val="100000"/>
              </a:lnSpc>
              <a:spcBef>
                <a:spcPts val="110"/>
              </a:spcBef>
              <a:buFont typeface="Georgia"/>
              <a:buChar char="•"/>
              <a:tabLst>
                <a:tab pos="318770" algn="l"/>
                <a:tab pos="319405" algn="l"/>
              </a:tabLst>
            </a:pPr>
            <a:r>
              <a:rPr sz="2000" b="1" spc="-5" dirty="0">
                <a:latin typeface="Georgia"/>
                <a:cs typeface="Georgia"/>
              </a:rPr>
              <a:t>Reasons</a:t>
            </a:r>
            <a:r>
              <a:rPr sz="2000" spc="-5" dirty="0">
                <a:latin typeface="Georgia"/>
                <a:cs typeface="Georgia"/>
              </a:rPr>
              <a:t>: Developer-friendly </a:t>
            </a:r>
            <a:r>
              <a:rPr sz="2000" dirty="0">
                <a:latin typeface="Georgia"/>
                <a:cs typeface="Georgia"/>
              </a:rPr>
              <a:t>and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agility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10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49847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Document </a:t>
            </a:r>
            <a:r>
              <a:rPr spc="-25" dirty="0"/>
              <a:t>versus </a:t>
            </a:r>
            <a:r>
              <a:rPr spc="-100" dirty="0"/>
              <a:t>Relational  </a:t>
            </a:r>
            <a:r>
              <a:rPr spc="-85" dirty="0"/>
              <a:t>Databases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10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7050" y="1517650"/>
          <a:ext cx="6628765" cy="3686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5025"/>
                <a:gridCol w="2105025"/>
                <a:gridCol w="2418715"/>
              </a:tblGrid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Georgia"/>
                          <a:cs typeface="Georgia"/>
                        </a:rPr>
                        <a:t>Document-oriented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Georgia"/>
                          <a:cs typeface="Georgia"/>
                        </a:rPr>
                        <a:t>Databases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Georgia"/>
                          <a:cs typeface="Georgia"/>
                        </a:rPr>
                        <a:t>Relational</a:t>
                      </a:r>
                      <a:r>
                        <a:rPr sz="1400" b="1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dirty="0">
                          <a:latin typeface="Georgia"/>
                          <a:cs typeface="Georgia"/>
                        </a:rPr>
                        <a:t>Databases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4424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Georgia"/>
                          <a:cs typeface="Georgia"/>
                        </a:rPr>
                        <a:t>Coupling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1727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Tighter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due to the</a:t>
                      </a:r>
                      <a:r>
                        <a:rPr sz="1400" spc="-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need 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to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navigate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the  document while  querying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Loose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Georgia"/>
                          <a:cs typeface="Georgia"/>
                        </a:rPr>
                        <a:t>Portability</a:t>
                      </a:r>
                      <a:r>
                        <a:rPr sz="1400" b="1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dirty="0">
                          <a:latin typeface="Georgia"/>
                          <a:cs typeface="Georgia"/>
                        </a:rPr>
                        <a:t>and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Georgia"/>
                          <a:cs typeface="Georgia"/>
                        </a:rPr>
                        <a:t>Standardization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1536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No, due to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new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query 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language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setup for</a:t>
                      </a:r>
                      <a:r>
                        <a:rPr sz="1400" spc="-114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each 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document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store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Yes,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due to</a:t>
                      </a:r>
                      <a:r>
                        <a:rPr sz="14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well-defined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SQL query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core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4424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Georgia"/>
                          <a:cs typeface="Georgia"/>
                        </a:rPr>
                        <a:t>Optimization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1219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Restricted, due to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no  abstraction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between</a:t>
                      </a:r>
                      <a:r>
                        <a:rPr sz="1400" spc="-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the  logical data structure 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and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its physical</a:t>
                      </a:r>
                      <a:r>
                        <a:rPr sz="1400" spc="-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storage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 marR="876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Fully optimized, due to 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abstraction ensured by 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highly queryable stored data  definition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Georgia"/>
                          <a:cs typeface="Georgia"/>
                        </a:rPr>
                        <a:t>Consistency</a:t>
                      </a:r>
                      <a:r>
                        <a:rPr sz="1400" b="1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dirty="0">
                          <a:latin typeface="Georgia"/>
                          <a:cs typeface="Georgia"/>
                        </a:rPr>
                        <a:t>and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latin typeface="Georgia"/>
                          <a:cs typeface="Georgia"/>
                        </a:rPr>
                        <a:t>Normalization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No,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due to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no</a:t>
                      </a:r>
                      <a:r>
                        <a:rPr sz="14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support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for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constraints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Yes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5974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Benefits </a:t>
            </a:r>
            <a:r>
              <a:rPr spc="-70" dirty="0"/>
              <a:t>of </a:t>
            </a:r>
            <a:r>
              <a:rPr spc="-55" dirty="0"/>
              <a:t>Using </a:t>
            </a:r>
            <a:r>
              <a:rPr spc="-75" dirty="0"/>
              <a:t>JSON </a:t>
            </a:r>
            <a:r>
              <a:rPr spc="-60" dirty="0"/>
              <a:t>in</a:t>
            </a:r>
            <a:r>
              <a:rPr spc="40" dirty="0"/>
              <a:t> </a:t>
            </a:r>
            <a:r>
              <a:rPr spc="-160" dirty="0"/>
              <a:t>RDBMS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828800"/>
            <a:ext cx="1429512" cy="1400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95800" y="1981200"/>
            <a:ext cx="121920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82361" y="1677161"/>
            <a:ext cx="1600200" cy="401320"/>
          </a:xfrm>
          <a:custGeom>
            <a:avLst/>
            <a:gdLst/>
            <a:ahLst/>
            <a:cxnLst/>
            <a:rect l="l" t="t" r="r" b="b"/>
            <a:pathLst>
              <a:path w="1600200" h="401319">
                <a:moveTo>
                  <a:pt x="0" y="400812"/>
                </a:moveTo>
                <a:lnTo>
                  <a:pt x="1600199" y="400812"/>
                </a:lnTo>
                <a:lnTo>
                  <a:pt x="1600199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1981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0179" y="1776983"/>
            <a:ext cx="1458468" cy="281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69103" y="1781555"/>
            <a:ext cx="1421511" cy="2463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7244" y="3456813"/>
            <a:ext cx="1963420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Georgia"/>
                <a:cs typeface="Georgia"/>
              </a:rPr>
              <a:t>Decision Power</a:t>
            </a:r>
            <a:r>
              <a:rPr sz="1400" b="1" spc="-4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for:</a:t>
            </a:r>
            <a:endParaRPr sz="1400">
              <a:latin typeface="Georgia"/>
              <a:cs typeface="Georgia"/>
            </a:endParaRPr>
          </a:p>
          <a:p>
            <a:pPr marL="97790" marR="251460" indent="-85090">
              <a:lnSpc>
                <a:spcPct val="100000"/>
              </a:lnSpc>
              <a:buFont typeface="Arial"/>
              <a:buChar char="•"/>
              <a:tabLst>
                <a:tab pos="118110" algn="l"/>
              </a:tabLst>
            </a:pPr>
            <a:r>
              <a:rPr sz="1400" spc="-5" dirty="0">
                <a:latin typeface="Georgia"/>
                <a:cs typeface="Georgia"/>
              </a:rPr>
              <a:t>The data portions</a:t>
            </a:r>
            <a:r>
              <a:rPr sz="1400" spc="-95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to  </a:t>
            </a:r>
            <a:r>
              <a:rPr sz="1400" dirty="0">
                <a:latin typeface="Georgia"/>
                <a:cs typeface="Georgia"/>
              </a:rPr>
              <a:t>be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abstracted</a:t>
            </a:r>
            <a:endParaRPr sz="1400">
              <a:latin typeface="Georgia"/>
              <a:cs typeface="Georgia"/>
            </a:endParaRPr>
          </a:p>
          <a:p>
            <a:pPr marL="97790" marR="89535" indent="-85090">
              <a:lnSpc>
                <a:spcPct val="100000"/>
              </a:lnSpc>
              <a:buFont typeface="Arial"/>
              <a:buChar char="•"/>
              <a:tabLst>
                <a:tab pos="118110" algn="l"/>
              </a:tabLst>
            </a:pPr>
            <a:r>
              <a:rPr sz="1400" dirty="0">
                <a:latin typeface="Georgia"/>
                <a:cs typeface="Georgia"/>
              </a:rPr>
              <a:t>Areas </a:t>
            </a:r>
            <a:r>
              <a:rPr sz="1400" spc="-5" dirty="0">
                <a:latin typeface="Georgia"/>
                <a:cs typeface="Georgia"/>
              </a:rPr>
              <a:t>where</a:t>
            </a:r>
            <a:r>
              <a:rPr sz="1400" spc="-85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flexibility  </a:t>
            </a:r>
            <a:r>
              <a:rPr sz="1400" dirty="0">
                <a:latin typeface="Georgia"/>
                <a:cs typeface="Georgia"/>
              </a:rPr>
              <a:t>is</a:t>
            </a:r>
            <a:r>
              <a:rPr sz="1400" spc="-5" dirty="0">
                <a:latin typeface="Georgia"/>
                <a:cs typeface="Georgia"/>
              </a:rPr>
              <a:t> essential</a:t>
            </a:r>
            <a:endParaRPr sz="1400">
              <a:latin typeface="Georgia"/>
              <a:cs typeface="Georgia"/>
            </a:endParaRPr>
          </a:p>
          <a:p>
            <a:pPr marL="97790" marR="5080" indent="-85090">
              <a:lnSpc>
                <a:spcPct val="100000"/>
              </a:lnSpc>
              <a:buFont typeface="Arial"/>
              <a:buChar char="•"/>
              <a:tabLst>
                <a:tab pos="118110" algn="l"/>
              </a:tabLst>
            </a:pPr>
            <a:r>
              <a:rPr sz="1400" dirty="0">
                <a:latin typeface="Georgia"/>
                <a:cs typeface="Georgia"/>
              </a:rPr>
              <a:t>Locations </a:t>
            </a:r>
            <a:r>
              <a:rPr sz="1400" spc="-5" dirty="0">
                <a:latin typeface="Georgia"/>
                <a:cs typeface="Georgia"/>
              </a:rPr>
              <a:t>where strict  </a:t>
            </a:r>
            <a:r>
              <a:rPr sz="1400" dirty="0">
                <a:latin typeface="Georgia"/>
                <a:cs typeface="Georgia"/>
              </a:rPr>
              <a:t>schema and</a:t>
            </a:r>
            <a:r>
              <a:rPr sz="1400" spc="-1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constraints  are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essential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10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575428" y="3456813"/>
            <a:ext cx="2026920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Georgia"/>
                <a:cs typeface="Georgia"/>
              </a:rPr>
              <a:t>JSON Query as</a:t>
            </a:r>
            <a:r>
              <a:rPr sz="1400" b="1" spc="-9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Native  </a:t>
            </a:r>
            <a:r>
              <a:rPr sz="1400" b="1" dirty="0">
                <a:latin typeface="Georgia"/>
                <a:cs typeface="Georgia"/>
              </a:rPr>
              <a:t>SQL:</a:t>
            </a:r>
            <a:endParaRPr sz="1400">
              <a:latin typeface="Georgia"/>
              <a:cs typeface="Georgia"/>
            </a:endParaRPr>
          </a:p>
          <a:p>
            <a:pPr marL="140335" marR="80645" indent="-127635">
              <a:lnSpc>
                <a:spcPct val="100000"/>
              </a:lnSpc>
              <a:buFont typeface="Arial"/>
              <a:buChar char="•"/>
              <a:tabLst>
                <a:tab pos="118110" algn="l"/>
              </a:tabLst>
            </a:pPr>
            <a:r>
              <a:rPr sz="1400" spc="-5" dirty="0">
                <a:latin typeface="Georgia"/>
                <a:cs typeface="Georgia"/>
              </a:rPr>
              <a:t>Allows querying  </a:t>
            </a:r>
            <a:r>
              <a:rPr sz="1400" dirty="0">
                <a:latin typeface="Georgia"/>
                <a:cs typeface="Georgia"/>
              </a:rPr>
              <a:t>randomly across</a:t>
            </a:r>
            <a:r>
              <a:rPr sz="1400" spc="-1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JSON  </a:t>
            </a:r>
            <a:r>
              <a:rPr sz="1400" spc="-5" dirty="0">
                <a:latin typeface="Georgia"/>
                <a:cs typeface="Georgia"/>
              </a:rPr>
              <a:t>records </a:t>
            </a:r>
            <a:r>
              <a:rPr sz="1400" dirty="0">
                <a:latin typeface="Georgia"/>
                <a:cs typeface="Georgia"/>
              </a:rPr>
              <a:t>in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tables</a:t>
            </a:r>
            <a:endParaRPr sz="1400">
              <a:latin typeface="Georgia"/>
              <a:cs typeface="Georgia"/>
            </a:endParaRPr>
          </a:p>
          <a:p>
            <a:pPr marL="140335" indent="-127635">
              <a:lnSpc>
                <a:spcPct val="100000"/>
              </a:lnSpc>
              <a:buFont typeface="Arial"/>
              <a:buChar char="•"/>
              <a:tabLst>
                <a:tab pos="118110" algn="l"/>
              </a:tabLst>
            </a:pPr>
            <a:r>
              <a:rPr sz="1400" spc="-5" dirty="0">
                <a:latin typeface="Georgia"/>
                <a:cs typeface="Georgia"/>
              </a:rPr>
              <a:t>Allows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expanding</a:t>
            </a:r>
            <a:endParaRPr sz="1400">
              <a:latin typeface="Georgia"/>
              <a:cs typeface="Georgia"/>
            </a:endParaRPr>
          </a:p>
          <a:p>
            <a:pPr marL="140335">
              <a:lnSpc>
                <a:spcPct val="100000"/>
              </a:lnSpc>
            </a:pPr>
            <a:r>
              <a:rPr sz="1400" dirty="0">
                <a:latin typeface="Georgia"/>
                <a:cs typeface="Georgia"/>
              </a:rPr>
              <a:t>systems </a:t>
            </a:r>
            <a:r>
              <a:rPr sz="1400" spc="-5" dirty="0">
                <a:latin typeface="Georgia"/>
                <a:cs typeface="Georgia"/>
              </a:rPr>
              <a:t>to </a:t>
            </a:r>
            <a:r>
              <a:rPr sz="1400" dirty="0">
                <a:latin typeface="Georgia"/>
                <a:cs typeface="Georgia"/>
              </a:rPr>
              <a:t>use</a:t>
            </a:r>
            <a:r>
              <a:rPr sz="1400" spc="-9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JSON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5964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JSON </a:t>
            </a:r>
            <a:r>
              <a:rPr spc="-25" dirty="0"/>
              <a:t>versus </a:t>
            </a:r>
            <a:r>
              <a:rPr spc="-160" dirty="0"/>
              <a:t>RDBMS </a:t>
            </a:r>
            <a:r>
              <a:rPr spc="-130" dirty="0"/>
              <a:t>Data</a:t>
            </a:r>
            <a:r>
              <a:rPr spc="50" dirty="0"/>
              <a:t> </a:t>
            </a:r>
            <a:r>
              <a:rPr spc="-70" dirty="0"/>
              <a:t>Models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10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7050" y="1517650"/>
          <a:ext cx="6628765" cy="4173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5025"/>
                <a:gridCol w="2105025"/>
                <a:gridCol w="2418715"/>
              </a:tblGrid>
              <a:tr h="447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10" dirty="0">
                          <a:latin typeface="Georgia"/>
                          <a:cs typeface="Georgia"/>
                        </a:rPr>
                        <a:t>JSON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6617"/>
                    </a:solidFill>
                  </a:tcPr>
                </a:tc>
                <a:tc>
                  <a:txBody>
                    <a:bodyPr/>
                    <a:lstStyle/>
                    <a:p>
                      <a:pPr marL="8051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10" dirty="0">
                          <a:latin typeface="Georgia"/>
                          <a:cs typeface="Georgia"/>
                        </a:rPr>
                        <a:t>RDBMS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6617"/>
                    </a:solidFill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Georgia"/>
                          <a:cs typeface="Georgia"/>
                        </a:rPr>
                        <a:t>Storage</a:t>
                      </a:r>
                      <a:r>
                        <a:rPr sz="1400" b="1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dirty="0">
                          <a:latin typeface="Georgia"/>
                          <a:cs typeface="Georgia"/>
                        </a:rPr>
                        <a:t>Structure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Is array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or</a:t>
                      </a:r>
                      <a:r>
                        <a:rPr sz="14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object.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Is a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table.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Georgia"/>
                          <a:cs typeface="Georgia"/>
                        </a:rPr>
                        <a:t>Metadata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1409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Can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be in a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schema,</a:t>
                      </a:r>
                      <a:r>
                        <a:rPr sz="1400" spc="-114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but 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is not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pre-created.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 marR="2533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Is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stored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in a schema  generated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while creating</a:t>
                      </a:r>
                      <a:r>
                        <a:rPr sz="1400" spc="-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  table.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4424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Georgia"/>
                          <a:cs typeface="Georgia"/>
                        </a:rPr>
                        <a:t>Data</a:t>
                      </a:r>
                      <a:r>
                        <a:rPr sz="1400" b="1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spc="-5" dirty="0">
                          <a:latin typeface="Georgia"/>
                          <a:cs typeface="Georgia"/>
                        </a:rPr>
                        <a:t>Retrieval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990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Uses evolving</a:t>
                      </a:r>
                      <a:r>
                        <a:rPr sz="1400" spc="-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languages  namely, JSON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Query 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Language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(JAQL)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and 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JSONiq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Uses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SQL.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258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Georgia"/>
                          <a:cs typeface="Georgia"/>
                        </a:rPr>
                        <a:t>Sorting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Is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only for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arrays.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Is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for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tables.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Georgia"/>
                          <a:cs typeface="Georgia"/>
                        </a:rPr>
                        <a:t>Learning</a:t>
                      </a:r>
                      <a:r>
                        <a:rPr sz="1400" b="1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spc="-5" dirty="0">
                          <a:latin typeface="Georgia"/>
                          <a:cs typeface="Georgia"/>
                        </a:rPr>
                        <a:t>Curve</a:t>
                      </a:r>
                      <a:endParaRPr sz="1400" dirty="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Is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smoother.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Is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time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consuming.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latin typeface="Georgia"/>
                          <a:cs typeface="Georgia"/>
                        </a:rPr>
                        <a:t>Application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6483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Is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used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in</a:t>
                      </a:r>
                      <a:r>
                        <a:rPr sz="1400" spc="-1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several  programming 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languages.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 marR="55118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Is in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the form of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many 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commercial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400" spc="-1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open- 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source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databases.</a:t>
                      </a:r>
                      <a:endParaRPr sz="1400" dirty="0">
                        <a:latin typeface="Georgia"/>
                        <a:cs typeface="Georg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4222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Security </a:t>
            </a:r>
            <a:r>
              <a:rPr spc="-45" dirty="0"/>
              <a:t>Issues </a:t>
            </a:r>
            <a:r>
              <a:rPr spc="-60" dirty="0"/>
              <a:t>in</a:t>
            </a:r>
            <a:r>
              <a:rPr spc="-50" dirty="0"/>
              <a:t> </a:t>
            </a:r>
            <a:r>
              <a:rPr spc="-75" dirty="0"/>
              <a:t>JSON</a:t>
            </a:r>
          </a:p>
        </p:txBody>
      </p:sp>
      <p:sp>
        <p:nvSpPr>
          <p:cNvPr id="3" name="object 3"/>
          <p:cNvSpPr/>
          <p:nvPr/>
        </p:nvSpPr>
        <p:spPr>
          <a:xfrm>
            <a:off x="1752600" y="4267200"/>
            <a:ext cx="433578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340" y="1328420"/>
            <a:ext cx="6629400" cy="21399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368935" indent="-342900">
              <a:lnSpc>
                <a:spcPts val="2590"/>
              </a:lnSpc>
              <a:spcBef>
                <a:spcPts val="425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dirty="0">
                <a:latin typeface="Georgia"/>
                <a:cs typeface="Georgia"/>
              </a:rPr>
              <a:t>JSON, as a </a:t>
            </a:r>
            <a:r>
              <a:rPr sz="2400" spc="-5" dirty="0">
                <a:latin typeface="Georgia"/>
                <a:cs typeface="Georgia"/>
              </a:rPr>
              <a:t>flexible subset of </a:t>
            </a:r>
            <a:r>
              <a:rPr sz="2400" dirty="0">
                <a:latin typeface="Georgia"/>
                <a:cs typeface="Georgia"/>
              </a:rPr>
              <a:t>JavaScript, </a:t>
            </a:r>
            <a:r>
              <a:rPr sz="2400" spc="-5" dirty="0">
                <a:latin typeface="Georgia"/>
                <a:cs typeface="Georgia"/>
              </a:rPr>
              <a:t>has  some security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issues.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Courier New"/>
              <a:buChar char="o"/>
            </a:pPr>
            <a:endParaRPr sz="2250" dirty="0">
              <a:latin typeface="Times New Roman"/>
              <a:cs typeface="Times New Roman"/>
            </a:endParaRPr>
          </a:p>
          <a:p>
            <a:pPr marL="355600" marR="938530" indent="-342900">
              <a:lnSpc>
                <a:spcPts val="2590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dirty="0">
                <a:latin typeface="Georgia"/>
                <a:cs typeface="Georgia"/>
              </a:rPr>
              <a:t>In </a:t>
            </a:r>
            <a:r>
              <a:rPr sz="2400" spc="-10" dirty="0">
                <a:latin typeface="Georgia"/>
                <a:cs typeface="Georgia"/>
              </a:rPr>
              <a:t>the </a:t>
            </a:r>
            <a:r>
              <a:rPr sz="2400" spc="-5" dirty="0">
                <a:latin typeface="Georgia"/>
                <a:cs typeface="Georgia"/>
              </a:rPr>
              <a:t>following figure the </a:t>
            </a:r>
            <a:r>
              <a:rPr sz="2400" dirty="0">
                <a:latin typeface="Georgia"/>
                <a:cs typeface="Georgia"/>
              </a:rPr>
              <a:t>root </a:t>
            </a:r>
            <a:r>
              <a:rPr sz="2400" spc="-5" dirty="0">
                <a:latin typeface="Georgia"/>
                <a:cs typeface="Georgia"/>
              </a:rPr>
              <a:t>cause  </a:t>
            </a:r>
            <a:r>
              <a:rPr sz="2400" dirty="0">
                <a:latin typeface="Georgia"/>
                <a:cs typeface="Georgia"/>
              </a:rPr>
              <a:t>increasing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dirty="0">
                <a:latin typeface="Georgia"/>
                <a:cs typeface="Georgia"/>
              </a:rPr>
              <a:t>risk </a:t>
            </a:r>
            <a:r>
              <a:rPr sz="2400" spc="-5" dirty="0">
                <a:latin typeface="Georgia"/>
                <a:cs typeface="Georgia"/>
              </a:rPr>
              <a:t>of malicious script,</a:t>
            </a:r>
            <a:r>
              <a:rPr sz="2400" spc="-8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</a:t>
            </a:r>
          </a:p>
          <a:p>
            <a:pPr marL="213995">
              <a:lnSpc>
                <a:spcPct val="100000"/>
              </a:lnSpc>
              <a:spcBef>
                <a:spcPts val="484"/>
              </a:spcBef>
            </a:pPr>
            <a:r>
              <a:rPr sz="2000" spc="-459" dirty="0">
                <a:latin typeface="Courier New"/>
                <a:cs typeface="Courier New"/>
              </a:rPr>
              <a:t>v</a:t>
            </a:r>
            <a:r>
              <a:rPr sz="3600" spc="-690" baseline="18518" dirty="0">
                <a:latin typeface="Georgia"/>
                <a:cs typeface="Georgia"/>
              </a:rPr>
              <a:t>m</a:t>
            </a:r>
            <a:r>
              <a:rPr sz="2000" spc="-459" dirty="0">
                <a:latin typeface="Courier New"/>
                <a:cs typeface="Courier New"/>
              </a:rPr>
              <a:t>ar</a:t>
            </a:r>
            <a:r>
              <a:rPr sz="3600" spc="-690" baseline="18518" dirty="0">
                <a:latin typeface="Georgia"/>
                <a:cs typeface="Georgia"/>
              </a:rPr>
              <a:t>aj</a:t>
            </a:r>
            <a:r>
              <a:rPr sz="2000" spc="-459" dirty="0">
                <a:latin typeface="Courier New"/>
                <a:cs typeface="Courier New"/>
              </a:rPr>
              <a:t>d</a:t>
            </a:r>
            <a:r>
              <a:rPr sz="3600" spc="-690" baseline="18518" dirty="0">
                <a:latin typeface="Georgia"/>
                <a:cs typeface="Georgia"/>
              </a:rPr>
              <a:t>o</a:t>
            </a:r>
            <a:r>
              <a:rPr sz="2000" spc="-459" dirty="0">
                <a:latin typeface="Courier New"/>
                <a:cs typeface="Courier New"/>
              </a:rPr>
              <a:t>a</a:t>
            </a:r>
            <a:r>
              <a:rPr sz="3600" spc="-690" baseline="18518" dirty="0">
                <a:latin typeface="Georgia"/>
                <a:cs typeface="Georgia"/>
              </a:rPr>
              <a:t>r</a:t>
            </a:r>
            <a:r>
              <a:rPr sz="2000" spc="-459" dirty="0">
                <a:latin typeface="Courier New"/>
                <a:cs typeface="Courier New"/>
              </a:rPr>
              <a:t>t</a:t>
            </a:r>
            <a:r>
              <a:rPr sz="3600" spc="-690" baseline="18518" dirty="0">
                <a:latin typeface="Georgia"/>
                <a:cs typeface="Georgia"/>
              </a:rPr>
              <a:t>i</a:t>
            </a:r>
            <a:r>
              <a:rPr sz="2000" spc="-459" dirty="0">
                <a:latin typeface="Courier New"/>
                <a:cs typeface="Courier New"/>
              </a:rPr>
              <a:t>a</a:t>
            </a:r>
            <a:r>
              <a:rPr sz="3600" spc="-690" baseline="18518" dirty="0">
                <a:latin typeface="Georgia"/>
                <a:cs typeface="Georgia"/>
              </a:rPr>
              <a:t>ssu</a:t>
            </a:r>
            <a:r>
              <a:rPr sz="2000" spc="-459" dirty="0">
                <a:latin typeface="Courier New"/>
                <a:cs typeface="Courier New"/>
              </a:rPr>
              <a:t>=</a:t>
            </a:r>
            <a:r>
              <a:rPr sz="3600" spc="-690" baseline="18518" dirty="0">
                <a:latin typeface="Georgia"/>
                <a:cs typeface="Georgia"/>
              </a:rPr>
              <a:t>e</a:t>
            </a:r>
            <a:r>
              <a:rPr sz="2000" spc="-459" dirty="0">
                <a:latin typeface="Courier New"/>
                <a:cs typeface="Courier New"/>
              </a:rPr>
              <a:t>e</a:t>
            </a:r>
            <a:r>
              <a:rPr sz="3600" spc="-690" baseline="18518" dirty="0">
                <a:latin typeface="Georgia"/>
                <a:cs typeface="Georgia"/>
              </a:rPr>
              <a:t>: </a:t>
            </a:r>
            <a:r>
              <a:rPr sz="2000" spc="-5" dirty="0">
                <a:latin typeface="Courier New"/>
                <a:cs typeface="Courier New"/>
              </a:rPr>
              <a:t>val('(' </a:t>
            </a:r>
            <a:r>
              <a:rPr sz="2000" dirty="0">
                <a:latin typeface="Courier New"/>
                <a:cs typeface="Courier New"/>
              </a:rPr>
              <a:t>+ </a:t>
            </a:r>
            <a:r>
              <a:rPr sz="2000" spc="-5" dirty="0">
                <a:latin typeface="Courier New"/>
                <a:cs typeface="Courier New"/>
              </a:rPr>
              <a:t>JSONresponse </a:t>
            </a:r>
            <a:r>
              <a:rPr sz="2000" dirty="0">
                <a:latin typeface="Courier New"/>
                <a:cs typeface="Courier New"/>
              </a:rPr>
              <a:t>+ </a:t>
            </a:r>
            <a:r>
              <a:rPr sz="2000" spc="-5" dirty="0">
                <a:latin typeface="Courier New"/>
                <a:cs typeface="Courier New"/>
              </a:rPr>
              <a:t>')');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05961" y="3505961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381000" y="495300"/>
                </a:moveTo>
                <a:lnTo>
                  <a:pt x="0" y="495300"/>
                </a:lnTo>
                <a:lnTo>
                  <a:pt x="190500" y="685800"/>
                </a:lnTo>
                <a:lnTo>
                  <a:pt x="381000" y="495300"/>
                </a:lnTo>
                <a:close/>
              </a:path>
              <a:path w="381000" h="685800">
                <a:moveTo>
                  <a:pt x="285750" y="0"/>
                </a:moveTo>
                <a:lnTo>
                  <a:pt x="95250" y="0"/>
                </a:lnTo>
                <a:lnTo>
                  <a:pt x="95250" y="495300"/>
                </a:lnTo>
                <a:lnTo>
                  <a:pt x="285750" y="495300"/>
                </a:lnTo>
                <a:lnTo>
                  <a:pt x="28575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5961" y="3505961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0" y="495300"/>
                </a:moveTo>
                <a:lnTo>
                  <a:pt x="95250" y="4953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495300"/>
                </a:lnTo>
                <a:lnTo>
                  <a:pt x="381000" y="495300"/>
                </a:lnTo>
                <a:lnTo>
                  <a:pt x="190500" y="685800"/>
                </a:lnTo>
                <a:lnTo>
                  <a:pt x="0" y="495300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10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3158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Issues </a:t>
            </a:r>
            <a:r>
              <a:rPr spc="-40" dirty="0"/>
              <a:t>with</a:t>
            </a:r>
            <a:r>
              <a:rPr spc="-65" dirty="0"/>
              <a:t> </a:t>
            </a:r>
            <a:r>
              <a:rPr spc="-90" dirty="0"/>
              <a:t>Eval()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10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328420"/>
            <a:ext cx="6250940" cy="401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Most </a:t>
            </a:r>
            <a:r>
              <a:rPr sz="2400" dirty="0">
                <a:latin typeface="Georgia"/>
                <a:cs typeface="Georgia"/>
              </a:rPr>
              <a:t>JSON </a:t>
            </a:r>
            <a:r>
              <a:rPr sz="2400" spc="-5" dirty="0">
                <a:latin typeface="Georgia"/>
                <a:cs typeface="Georgia"/>
              </a:rPr>
              <a:t>text </a:t>
            </a:r>
            <a:r>
              <a:rPr sz="2400" dirty="0">
                <a:latin typeface="Georgia"/>
                <a:cs typeface="Georgia"/>
              </a:rPr>
              <a:t>is </a:t>
            </a:r>
            <a:r>
              <a:rPr sz="2400" spc="-5" dirty="0">
                <a:latin typeface="Georgia"/>
                <a:cs typeface="Georgia"/>
              </a:rPr>
              <a:t>syntactically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JavaScript.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ts val="2735"/>
              </a:lnSpc>
              <a:spcBef>
                <a:spcPts val="2300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dirty="0">
                <a:latin typeface="Georgia"/>
                <a:cs typeface="Georgia"/>
              </a:rPr>
              <a:t>JavaScript interpreter </a:t>
            </a:r>
            <a:r>
              <a:rPr sz="2400" spc="-5" dirty="0">
                <a:latin typeface="Georgia"/>
                <a:cs typeface="Georgia"/>
              </a:rPr>
              <a:t>converts </a:t>
            </a:r>
            <a:r>
              <a:rPr sz="2400" dirty="0">
                <a:latin typeface="Georgia"/>
                <a:cs typeface="Georgia"/>
              </a:rPr>
              <a:t>JSON into</a:t>
            </a:r>
            <a:r>
              <a:rPr sz="2400" spc="-1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</a:t>
            </a:r>
            <a:endParaRPr sz="2400">
              <a:latin typeface="Georgia"/>
              <a:cs typeface="Georgia"/>
            </a:endParaRPr>
          </a:p>
          <a:p>
            <a:pPr marL="355600">
              <a:lnSpc>
                <a:spcPts val="2735"/>
              </a:lnSpc>
            </a:pPr>
            <a:r>
              <a:rPr sz="2400" spc="-5" dirty="0">
                <a:latin typeface="Georgia"/>
                <a:cs typeface="Georgia"/>
              </a:rPr>
              <a:t>JavaScript object without validation.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355600" marR="97155" indent="-342900">
              <a:lnSpc>
                <a:spcPct val="90100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dirty="0">
                <a:latin typeface="Georgia"/>
                <a:cs typeface="Georgia"/>
              </a:rPr>
              <a:t>This increases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dirty="0">
                <a:latin typeface="Georgia"/>
                <a:cs typeface="Georgia"/>
              </a:rPr>
              <a:t>risk </a:t>
            </a:r>
            <a:r>
              <a:rPr sz="2400" spc="-5" dirty="0">
                <a:latin typeface="Georgia"/>
                <a:cs typeface="Georgia"/>
              </a:rPr>
              <a:t>of authentication  forgery, identity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latin typeface="Georgia"/>
                <a:cs typeface="Georgia"/>
              </a:rPr>
              <a:t>data theft,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latin typeface="Georgia"/>
                <a:cs typeface="Georgia"/>
              </a:rPr>
              <a:t>misuse  of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resources.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2100">
              <a:latin typeface="Times New Roman"/>
              <a:cs typeface="Times New Roman"/>
            </a:endParaRPr>
          </a:p>
          <a:p>
            <a:pPr marL="355600" marR="122555" indent="-342900">
              <a:lnSpc>
                <a:spcPct val="91700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b="1" spc="-5" dirty="0">
                <a:latin typeface="Georgia"/>
                <a:cs typeface="Georgia"/>
              </a:rPr>
              <a:t>Solution</a:t>
            </a:r>
            <a:r>
              <a:rPr sz="2400" spc="-5" dirty="0">
                <a:latin typeface="Georgia"/>
                <a:cs typeface="Georgia"/>
              </a:rPr>
              <a:t>: </a:t>
            </a:r>
            <a:r>
              <a:rPr sz="2400" dirty="0">
                <a:latin typeface="Courier New"/>
                <a:cs typeface="Courier New"/>
              </a:rPr>
              <a:t>JSON.parse() </a:t>
            </a:r>
            <a:r>
              <a:rPr sz="2400" dirty="0">
                <a:latin typeface="Georgia"/>
                <a:cs typeface="Georgia"/>
              </a:rPr>
              <a:t>and  </a:t>
            </a:r>
            <a:r>
              <a:rPr sz="2400" spc="-5" dirty="0">
                <a:latin typeface="Courier New"/>
                <a:cs typeface="Courier New"/>
              </a:rPr>
              <a:t>JSON.stringify()</a:t>
            </a:r>
            <a:r>
              <a:rPr sz="2400" spc="-99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Georgia"/>
                <a:cs typeface="Georgia"/>
              </a:rPr>
              <a:t>functions processing  text only </a:t>
            </a:r>
            <a:r>
              <a:rPr sz="2400" dirty="0">
                <a:latin typeface="Georgia"/>
                <a:cs typeface="Georgia"/>
              </a:rPr>
              <a:t>in JSON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format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3709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XSS </a:t>
            </a:r>
            <a:r>
              <a:rPr spc="-90" dirty="0"/>
              <a:t>and </a:t>
            </a:r>
            <a:r>
              <a:rPr spc="-114" dirty="0"/>
              <a:t>CSRF</a:t>
            </a:r>
            <a:r>
              <a:rPr spc="50" dirty="0"/>
              <a:t> </a:t>
            </a:r>
            <a:r>
              <a:rPr spc="-45" dirty="0"/>
              <a:t>Issues</a:t>
            </a:r>
          </a:p>
        </p:txBody>
      </p:sp>
      <p:sp>
        <p:nvSpPr>
          <p:cNvPr id="3" name="object 3"/>
          <p:cNvSpPr/>
          <p:nvPr/>
        </p:nvSpPr>
        <p:spPr>
          <a:xfrm>
            <a:off x="1447800" y="3352800"/>
            <a:ext cx="538734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800" y="838200"/>
            <a:ext cx="5410200" cy="2420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10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275590"/>
            <a:ext cx="4064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35" dirty="0">
                <a:solidFill>
                  <a:srgbClr val="001F5F"/>
                </a:solidFill>
                <a:latin typeface="Georgia"/>
                <a:cs typeface="Georgia"/>
              </a:rPr>
              <a:t>XSS </a:t>
            </a:r>
            <a:r>
              <a:rPr sz="2800" b="1" spc="-90" dirty="0">
                <a:solidFill>
                  <a:srgbClr val="001F5F"/>
                </a:solidFill>
                <a:latin typeface="Georgia"/>
                <a:cs typeface="Georgia"/>
              </a:rPr>
              <a:t>and </a:t>
            </a:r>
            <a:r>
              <a:rPr sz="2800" b="1" spc="-114" dirty="0">
                <a:solidFill>
                  <a:srgbClr val="001F5F"/>
                </a:solidFill>
                <a:latin typeface="Georgia"/>
                <a:cs typeface="Georgia"/>
              </a:rPr>
              <a:t>CSRF</a:t>
            </a:r>
            <a:r>
              <a:rPr sz="2800" b="1" spc="3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800" b="1" spc="-85" dirty="0">
                <a:solidFill>
                  <a:srgbClr val="001F5F"/>
                </a:solidFill>
                <a:latin typeface="Georgia"/>
                <a:cs typeface="Georgia"/>
              </a:rPr>
              <a:t>Solution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5161" y="2743961"/>
            <a:ext cx="6337300" cy="958850"/>
          </a:xfrm>
          <a:custGeom>
            <a:avLst/>
            <a:gdLst/>
            <a:ahLst/>
            <a:cxnLst/>
            <a:rect l="l" t="t" r="r" b="b"/>
            <a:pathLst>
              <a:path w="6337300" h="958850">
                <a:moveTo>
                  <a:pt x="6177026" y="0"/>
                </a:moveTo>
                <a:lnTo>
                  <a:pt x="159766" y="0"/>
                </a:lnTo>
                <a:lnTo>
                  <a:pt x="109266" y="8142"/>
                </a:lnTo>
                <a:lnTo>
                  <a:pt x="65408" y="30817"/>
                </a:lnTo>
                <a:lnTo>
                  <a:pt x="30824" y="65397"/>
                </a:lnTo>
                <a:lnTo>
                  <a:pt x="8144" y="109256"/>
                </a:lnTo>
                <a:lnTo>
                  <a:pt x="0" y="159765"/>
                </a:lnTo>
                <a:lnTo>
                  <a:pt x="0" y="798829"/>
                </a:lnTo>
                <a:lnTo>
                  <a:pt x="8144" y="849339"/>
                </a:lnTo>
                <a:lnTo>
                  <a:pt x="30824" y="893198"/>
                </a:lnTo>
                <a:lnTo>
                  <a:pt x="65408" y="927778"/>
                </a:lnTo>
                <a:lnTo>
                  <a:pt x="109266" y="950453"/>
                </a:lnTo>
                <a:lnTo>
                  <a:pt x="159766" y="958595"/>
                </a:lnTo>
                <a:lnTo>
                  <a:pt x="6177026" y="958595"/>
                </a:lnTo>
                <a:lnTo>
                  <a:pt x="6227535" y="950453"/>
                </a:lnTo>
                <a:lnTo>
                  <a:pt x="6271394" y="927778"/>
                </a:lnTo>
                <a:lnTo>
                  <a:pt x="6305974" y="893198"/>
                </a:lnTo>
                <a:lnTo>
                  <a:pt x="6328649" y="849339"/>
                </a:lnTo>
                <a:lnTo>
                  <a:pt x="6336792" y="798829"/>
                </a:lnTo>
                <a:lnTo>
                  <a:pt x="6336792" y="159765"/>
                </a:lnTo>
                <a:lnTo>
                  <a:pt x="6328649" y="109256"/>
                </a:lnTo>
                <a:lnTo>
                  <a:pt x="6305974" y="65397"/>
                </a:lnTo>
                <a:lnTo>
                  <a:pt x="6271394" y="30817"/>
                </a:lnTo>
                <a:lnTo>
                  <a:pt x="6227535" y="8142"/>
                </a:lnTo>
                <a:lnTo>
                  <a:pt x="6177026" y="0"/>
                </a:lnTo>
                <a:close/>
              </a:path>
            </a:pathLst>
          </a:custGeom>
          <a:solidFill>
            <a:srgbClr val="2A5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161" y="2743961"/>
            <a:ext cx="6337300" cy="958850"/>
          </a:xfrm>
          <a:custGeom>
            <a:avLst/>
            <a:gdLst/>
            <a:ahLst/>
            <a:cxnLst/>
            <a:rect l="l" t="t" r="r" b="b"/>
            <a:pathLst>
              <a:path w="6337300" h="958850">
                <a:moveTo>
                  <a:pt x="0" y="159765"/>
                </a:moveTo>
                <a:lnTo>
                  <a:pt x="8144" y="109256"/>
                </a:lnTo>
                <a:lnTo>
                  <a:pt x="30824" y="65397"/>
                </a:lnTo>
                <a:lnTo>
                  <a:pt x="65408" y="30817"/>
                </a:lnTo>
                <a:lnTo>
                  <a:pt x="109266" y="8142"/>
                </a:lnTo>
                <a:lnTo>
                  <a:pt x="159766" y="0"/>
                </a:lnTo>
                <a:lnTo>
                  <a:pt x="6177026" y="0"/>
                </a:lnTo>
                <a:lnTo>
                  <a:pt x="6227535" y="8142"/>
                </a:lnTo>
                <a:lnTo>
                  <a:pt x="6271394" y="30817"/>
                </a:lnTo>
                <a:lnTo>
                  <a:pt x="6305974" y="65397"/>
                </a:lnTo>
                <a:lnTo>
                  <a:pt x="6328649" y="109256"/>
                </a:lnTo>
                <a:lnTo>
                  <a:pt x="6336792" y="159765"/>
                </a:lnTo>
                <a:lnTo>
                  <a:pt x="6336792" y="798829"/>
                </a:lnTo>
                <a:lnTo>
                  <a:pt x="6328649" y="849339"/>
                </a:lnTo>
                <a:lnTo>
                  <a:pt x="6305974" y="893198"/>
                </a:lnTo>
                <a:lnTo>
                  <a:pt x="6271394" y="927778"/>
                </a:lnTo>
                <a:lnTo>
                  <a:pt x="6227535" y="950453"/>
                </a:lnTo>
                <a:lnTo>
                  <a:pt x="6177026" y="958595"/>
                </a:lnTo>
                <a:lnTo>
                  <a:pt x="159766" y="958595"/>
                </a:lnTo>
                <a:lnTo>
                  <a:pt x="109266" y="950453"/>
                </a:lnTo>
                <a:lnTo>
                  <a:pt x="65408" y="927778"/>
                </a:lnTo>
                <a:lnTo>
                  <a:pt x="30824" y="893198"/>
                </a:lnTo>
                <a:lnTo>
                  <a:pt x="8144" y="849339"/>
                </a:lnTo>
                <a:lnTo>
                  <a:pt x="0" y="798829"/>
                </a:lnTo>
                <a:lnTo>
                  <a:pt x="0" y="159765"/>
                </a:lnTo>
                <a:close/>
              </a:path>
            </a:pathLst>
          </a:custGeom>
          <a:ln w="25908">
            <a:solidFill>
              <a:srgbClr val="395E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81301" y="2998723"/>
            <a:ext cx="4604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By 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using the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jsonify()</a:t>
            </a:r>
            <a:r>
              <a:rPr sz="2400" spc="-9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function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10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4077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Implementation</a:t>
            </a:r>
            <a:r>
              <a:rPr spc="-45" dirty="0"/>
              <a:t> Issues</a:t>
            </a:r>
          </a:p>
        </p:txBody>
      </p:sp>
      <p:sp>
        <p:nvSpPr>
          <p:cNvPr id="3" name="object 3"/>
          <p:cNvSpPr/>
          <p:nvPr/>
        </p:nvSpPr>
        <p:spPr>
          <a:xfrm>
            <a:off x="2969514" y="1546097"/>
            <a:ext cx="4196080" cy="1629410"/>
          </a:xfrm>
          <a:custGeom>
            <a:avLst/>
            <a:gdLst/>
            <a:ahLst/>
            <a:cxnLst/>
            <a:rect l="l" t="t" r="r" b="b"/>
            <a:pathLst>
              <a:path w="4196080" h="1629410">
                <a:moveTo>
                  <a:pt x="3924046" y="0"/>
                </a:moveTo>
                <a:lnTo>
                  <a:pt x="0" y="0"/>
                </a:lnTo>
                <a:lnTo>
                  <a:pt x="0" y="1629156"/>
                </a:lnTo>
                <a:lnTo>
                  <a:pt x="3924046" y="1629156"/>
                </a:lnTo>
                <a:lnTo>
                  <a:pt x="3972860" y="1624782"/>
                </a:lnTo>
                <a:lnTo>
                  <a:pt x="4018801" y="1612171"/>
                </a:lnTo>
                <a:lnTo>
                  <a:pt x="4061102" y="1592090"/>
                </a:lnTo>
                <a:lnTo>
                  <a:pt x="4098997" y="1565305"/>
                </a:lnTo>
                <a:lnTo>
                  <a:pt x="4131721" y="1532581"/>
                </a:lnTo>
                <a:lnTo>
                  <a:pt x="4158506" y="1494686"/>
                </a:lnTo>
                <a:lnTo>
                  <a:pt x="4178587" y="1452385"/>
                </a:lnTo>
                <a:lnTo>
                  <a:pt x="4191198" y="1406444"/>
                </a:lnTo>
                <a:lnTo>
                  <a:pt x="4195572" y="1357630"/>
                </a:lnTo>
                <a:lnTo>
                  <a:pt x="4195572" y="271525"/>
                </a:lnTo>
                <a:lnTo>
                  <a:pt x="4191198" y="222711"/>
                </a:lnTo>
                <a:lnTo>
                  <a:pt x="4178587" y="176770"/>
                </a:lnTo>
                <a:lnTo>
                  <a:pt x="4158506" y="134469"/>
                </a:lnTo>
                <a:lnTo>
                  <a:pt x="4131721" y="96574"/>
                </a:lnTo>
                <a:lnTo>
                  <a:pt x="4098997" y="63850"/>
                </a:lnTo>
                <a:lnTo>
                  <a:pt x="4061102" y="37065"/>
                </a:lnTo>
                <a:lnTo>
                  <a:pt x="4018801" y="16984"/>
                </a:lnTo>
                <a:lnTo>
                  <a:pt x="3972860" y="4373"/>
                </a:lnTo>
                <a:lnTo>
                  <a:pt x="3924046" y="0"/>
                </a:lnTo>
                <a:close/>
              </a:path>
            </a:pathLst>
          </a:custGeom>
          <a:solidFill>
            <a:srgbClr val="DCD9D1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9514" y="1546097"/>
            <a:ext cx="4196080" cy="1629410"/>
          </a:xfrm>
          <a:custGeom>
            <a:avLst/>
            <a:gdLst/>
            <a:ahLst/>
            <a:cxnLst/>
            <a:rect l="l" t="t" r="r" b="b"/>
            <a:pathLst>
              <a:path w="4196080" h="1629410">
                <a:moveTo>
                  <a:pt x="4195572" y="271525"/>
                </a:moveTo>
                <a:lnTo>
                  <a:pt x="4195572" y="1357630"/>
                </a:lnTo>
                <a:lnTo>
                  <a:pt x="4191198" y="1406444"/>
                </a:lnTo>
                <a:lnTo>
                  <a:pt x="4178587" y="1452385"/>
                </a:lnTo>
                <a:lnTo>
                  <a:pt x="4158506" y="1494686"/>
                </a:lnTo>
                <a:lnTo>
                  <a:pt x="4131721" y="1532581"/>
                </a:lnTo>
                <a:lnTo>
                  <a:pt x="4098997" y="1565305"/>
                </a:lnTo>
                <a:lnTo>
                  <a:pt x="4061102" y="1592090"/>
                </a:lnTo>
                <a:lnTo>
                  <a:pt x="4018801" y="1612171"/>
                </a:lnTo>
                <a:lnTo>
                  <a:pt x="3972860" y="1624782"/>
                </a:lnTo>
                <a:lnTo>
                  <a:pt x="3924046" y="1629156"/>
                </a:lnTo>
                <a:lnTo>
                  <a:pt x="0" y="1629156"/>
                </a:lnTo>
                <a:lnTo>
                  <a:pt x="0" y="0"/>
                </a:lnTo>
                <a:lnTo>
                  <a:pt x="3924046" y="0"/>
                </a:lnTo>
                <a:lnTo>
                  <a:pt x="3972860" y="4373"/>
                </a:lnTo>
                <a:lnTo>
                  <a:pt x="4018801" y="16984"/>
                </a:lnTo>
                <a:lnTo>
                  <a:pt x="4061102" y="37065"/>
                </a:lnTo>
                <a:lnTo>
                  <a:pt x="4098997" y="63850"/>
                </a:lnTo>
                <a:lnTo>
                  <a:pt x="4131721" y="96574"/>
                </a:lnTo>
                <a:lnTo>
                  <a:pt x="4158506" y="134469"/>
                </a:lnTo>
                <a:lnTo>
                  <a:pt x="4178587" y="176770"/>
                </a:lnTo>
                <a:lnTo>
                  <a:pt x="4191198" y="222711"/>
                </a:lnTo>
                <a:lnTo>
                  <a:pt x="4195572" y="271525"/>
                </a:lnTo>
                <a:close/>
              </a:path>
            </a:pathLst>
          </a:custGeom>
          <a:ln w="19812">
            <a:solidFill>
              <a:srgbClr val="DCD9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04717" y="1952625"/>
            <a:ext cx="3492500" cy="7664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84785" marR="5080" indent="-172085">
              <a:lnSpc>
                <a:spcPct val="85100"/>
              </a:lnSpc>
              <a:spcBef>
                <a:spcPts val="420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Georgia"/>
                <a:cs typeface="Georgia"/>
              </a:rPr>
              <a:t>Renders </a:t>
            </a:r>
            <a:r>
              <a:rPr sz="1800" dirty="0">
                <a:latin typeface="Georgia"/>
                <a:cs typeface="Georgia"/>
              </a:rPr>
              <a:t>a </a:t>
            </a:r>
            <a:r>
              <a:rPr sz="1800" spc="-5" dirty="0">
                <a:latin typeface="Georgia"/>
                <a:cs typeface="Georgia"/>
              </a:rPr>
              <a:t>resource </a:t>
            </a:r>
            <a:r>
              <a:rPr sz="1800" dirty="0">
                <a:latin typeface="Georgia"/>
                <a:cs typeface="Georgia"/>
              </a:rPr>
              <a:t>or a </a:t>
            </a:r>
            <a:r>
              <a:rPr sz="1800" spc="-5" dirty="0">
                <a:latin typeface="Georgia"/>
                <a:cs typeface="Georgia"/>
              </a:rPr>
              <a:t>machine  on </a:t>
            </a:r>
            <a:r>
              <a:rPr sz="1800" dirty="0">
                <a:latin typeface="Georgia"/>
                <a:cs typeface="Georgia"/>
              </a:rPr>
              <a:t>a </a:t>
            </a:r>
            <a:r>
              <a:rPr sz="1800" spc="-5" dirty="0">
                <a:latin typeface="Georgia"/>
                <a:cs typeface="Georgia"/>
              </a:rPr>
              <a:t>network unavailable to </a:t>
            </a:r>
            <a:r>
              <a:rPr sz="1800" dirty="0">
                <a:latin typeface="Georgia"/>
                <a:cs typeface="Georgia"/>
              </a:rPr>
              <a:t>its  </a:t>
            </a:r>
            <a:r>
              <a:rPr sz="1800" spc="-5" dirty="0">
                <a:latin typeface="Georgia"/>
                <a:cs typeface="Georgia"/>
              </a:rPr>
              <a:t>targeted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users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362" y="1341882"/>
            <a:ext cx="2359660" cy="2037714"/>
          </a:xfrm>
          <a:custGeom>
            <a:avLst/>
            <a:gdLst/>
            <a:ahLst/>
            <a:cxnLst/>
            <a:rect l="l" t="t" r="r" b="b"/>
            <a:pathLst>
              <a:path w="2359660" h="2037714">
                <a:moveTo>
                  <a:pt x="2019554" y="0"/>
                </a:moveTo>
                <a:lnTo>
                  <a:pt x="339610" y="0"/>
                </a:lnTo>
                <a:lnTo>
                  <a:pt x="293526" y="3099"/>
                </a:lnTo>
                <a:lnTo>
                  <a:pt x="249327" y="12129"/>
                </a:lnTo>
                <a:lnTo>
                  <a:pt x="207416" y="26683"/>
                </a:lnTo>
                <a:lnTo>
                  <a:pt x="168200" y="46359"/>
                </a:lnTo>
                <a:lnTo>
                  <a:pt x="132082" y="70752"/>
                </a:lnTo>
                <a:lnTo>
                  <a:pt x="99467" y="99456"/>
                </a:lnTo>
                <a:lnTo>
                  <a:pt x="70760" y="132069"/>
                </a:lnTo>
                <a:lnTo>
                  <a:pt x="46365" y="168185"/>
                </a:lnTo>
                <a:lnTo>
                  <a:pt x="26687" y="207400"/>
                </a:lnTo>
                <a:lnTo>
                  <a:pt x="12130" y="249310"/>
                </a:lnTo>
                <a:lnTo>
                  <a:pt x="3100" y="293511"/>
                </a:lnTo>
                <a:lnTo>
                  <a:pt x="0" y="339598"/>
                </a:lnTo>
                <a:lnTo>
                  <a:pt x="0" y="1697989"/>
                </a:lnTo>
                <a:lnTo>
                  <a:pt x="3100" y="1744076"/>
                </a:lnTo>
                <a:lnTo>
                  <a:pt x="12130" y="1788277"/>
                </a:lnTo>
                <a:lnTo>
                  <a:pt x="26687" y="1830187"/>
                </a:lnTo>
                <a:lnTo>
                  <a:pt x="46365" y="1869402"/>
                </a:lnTo>
                <a:lnTo>
                  <a:pt x="70760" y="1905518"/>
                </a:lnTo>
                <a:lnTo>
                  <a:pt x="99467" y="1938131"/>
                </a:lnTo>
                <a:lnTo>
                  <a:pt x="132082" y="1966835"/>
                </a:lnTo>
                <a:lnTo>
                  <a:pt x="168200" y="1991228"/>
                </a:lnTo>
                <a:lnTo>
                  <a:pt x="207416" y="2010904"/>
                </a:lnTo>
                <a:lnTo>
                  <a:pt x="249327" y="2025458"/>
                </a:lnTo>
                <a:lnTo>
                  <a:pt x="293526" y="2034488"/>
                </a:lnTo>
                <a:lnTo>
                  <a:pt x="339610" y="2037588"/>
                </a:lnTo>
                <a:lnTo>
                  <a:pt x="2019554" y="2037588"/>
                </a:lnTo>
                <a:lnTo>
                  <a:pt x="2065640" y="2034488"/>
                </a:lnTo>
                <a:lnTo>
                  <a:pt x="2109841" y="2025458"/>
                </a:lnTo>
                <a:lnTo>
                  <a:pt x="2151751" y="2010904"/>
                </a:lnTo>
                <a:lnTo>
                  <a:pt x="2190966" y="1991228"/>
                </a:lnTo>
                <a:lnTo>
                  <a:pt x="2227082" y="1966835"/>
                </a:lnTo>
                <a:lnTo>
                  <a:pt x="2259695" y="1938131"/>
                </a:lnTo>
                <a:lnTo>
                  <a:pt x="2288399" y="1905518"/>
                </a:lnTo>
                <a:lnTo>
                  <a:pt x="2312792" y="1869402"/>
                </a:lnTo>
                <a:lnTo>
                  <a:pt x="2332468" y="1830187"/>
                </a:lnTo>
                <a:lnTo>
                  <a:pt x="2347022" y="1788277"/>
                </a:lnTo>
                <a:lnTo>
                  <a:pt x="2356052" y="1744076"/>
                </a:lnTo>
                <a:lnTo>
                  <a:pt x="2359152" y="1697989"/>
                </a:lnTo>
                <a:lnTo>
                  <a:pt x="2359152" y="339598"/>
                </a:lnTo>
                <a:lnTo>
                  <a:pt x="2356052" y="293511"/>
                </a:lnTo>
                <a:lnTo>
                  <a:pt x="2347022" y="249310"/>
                </a:lnTo>
                <a:lnTo>
                  <a:pt x="2332468" y="207400"/>
                </a:lnTo>
                <a:lnTo>
                  <a:pt x="2312792" y="168185"/>
                </a:lnTo>
                <a:lnTo>
                  <a:pt x="2288399" y="132069"/>
                </a:lnTo>
                <a:lnTo>
                  <a:pt x="2259695" y="99456"/>
                </a:lnTo>
                <a:lnTo>
                  <a:pt x="2227082" y="70752"/>
                </a:lnTo>
                <a:lnTo>
                  <a:pt x="2190966" y="46359"/>
                </a:lnTo>
                <a:lnTo>
                  <a:pt x="2151751" y="26683"/>
                </a:lnTo>
                <a:lnTo>
                  <a:pt x="2109841" y="12129"/>
                </a:lnTo>
                <a:lnTo>
                  <a:pt x="2065640" y="3099"/>
                </a:lnTo>
                <a:lnTo>
                  <a:pt x="2019554" y="0"/>
                </a:lnTo>
                <a:close/>
              </a:path>
            </a:pathLst>
          </a:custGeom>
          <a:solidFill>
            <a:srgbClr val="918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362" y="1341882"/>
            <a:ext cx="2359660" cy="2037714"/>
          </a:xfrm>
          <a:custGeom>
            <a:avLst/>
            <a:gdLst/>
            <a:ahLst/>
            <a:cxnLst/>
            <a:rect l="l" t="t" r="r" b="b"/>
            <a:pathLst>
              <a:path w="2359660" h="2037714">
                <a:moveTo>
                  <a:pt x="0" y="339598"/>
                </a:moveTo>
                <a:lnTo>
                  <a:pt x="3100" y="293511"/>
                </a:lnTo>
                <a:lnTo>
                  <a:pt x="12130" y="249310"/>
                </a:lnTo>
                <a:lnTo>
                  <a:pt x="26687" y="207400"/>
                </a:lnTo>
                <a:lnTo>
                  <a:pt x="46365" y="168185"/>
                </a:lnTo>
                <a:lnTo>
                  <a:pt x="70760" y="132069"/>
                </a:lnTo>
                <a:lnTo>
                  <a:pt x="99467" y="99456"/>
                </a:lnTo>
                <a:lnTo>
                  <a:pt x="132082" y="70752"/>
                </a:lnTo>
                <a:lnTo>
                  <a:pt x="168200" y="46359"/>
                </a:lnTo>
                <a:lnTo>
                  <a:pt x="207416" y="26683"/>
                </a:lnTo>
                <a:lnTo>
                  <a:pt x="249327" y="12129"/>
                </a:lnTo>
                <a:lnTo>
                  <a:pt x="293526" y="3099"/>
                </a:lnTo>
                <a:lnTo>
                  <a:pt x="339610" y="0"/>
                </a:lnTo>
                <a:lnTo>
                  <a:pt x="2019554" y="0"/>
                </a:lnTo>
                <a:lnTo>
                  <a:pt x="2065640" y="3099"/>
                </a:lnTo>
                <a:lnTo>
                  <a:pt x="2109841" y="12129"/>
                </a:lnTo>
                <a:lnTo>
                  <a:pt x="2151751" y="26683"/>
                </a:lnTo>
                <a:lnTo>
                  <a:pt x="2190966" y="46359"/>
                </a:lnTo>
                <a:lnTo>
                  <a:pt x="2227082" y="70752"/>
                </a:lnTo>
                <a:lnTo>
                  <a:pt x="2259695" y="99456"/>
                </a:lnTo>
                <a:lnTo>
                  <a:pt x="2288399" y="132069"/>
                </a:lnTo>
                <a:lnTo>
                  <a:pt x="2312792" y="168185"/>
                </a:lnTo>
                <a:lnTo>
                  <a:pt x="2332468" y="207400"/>
                </a:lnTo>
                <a:lnTo>
                  <a:pt x="2347022" y="249310"/>
                </a:lnTo>
                <a:lnTo>
                  <a:pt x="2356052" y="293511"/>
                </a:lnTo>
                <a:lnTo>
                  <a:pt x="2359152" y="339598"/>
                </a:lnTo>
                <a:lnTo>
                  <a:pt x="2359152" y="1697989"/>
                </a:lnTo>
                <a:lnTo>
                  <a:pt x="2356052" y="1744076"/>
                </a:lnTo>
                <a:lnTo>
                  <a:pt x="2347022" y="1788277"/>
                </a:lnTo>
                <a:lnTo>
                  <a:pt x="2332468" y="1830187"/>
                </a:lnTo>
                <a:lnTo>
                  <a:pt x="2312792" y="1869402"/>
                </a:lnTo>
                <a:lnTo>
                  <a:pt x="2288399" y="1905518"/>
                </a:lnTo>
                <a:lnTo>
                  <a:pt x="2259695" y="1938131"/>
                </a:lnTo>
                <a:lnTo>
                  <a:pt x="2227082" y="1966835"/>
                </a:lnTo>
                <a:lnTo>
                  <a:pt x="2190966" y="1991228"/>
                </a:lnTo>
                <a:lnTo>
                  <a:pt x="2151751" y="2010904"/>
                </a:lnTo>
                <a:lnTo>
                  <a:pt x="2109841" y="2025458"/>
                </a:lnTo>
                <a:lnTo>
                  <a:pt x="2065640" y="2034488"/>
                </a:lnTo>
                <a:lnTo>
                  <a:pt x="2019554" y="2037588"/>
                </a:lnTo>
                <a:lnTo>
                  <a:pt x="339610" y="2037588"/>
                </a:lnTo>
                <a:lnTo>
                  <a:pt x="293526" y="2034488"/>
                </a:lnTo>
                <a:lnTo>
                  <a:pt x="249327" y="2025458"/>
                </a:lnTo>
                <a:lnTo>
                  <a:pt x="207416" y="2010904"/>
                </a:lnTo>
                <a:lnTo>
                  <a:pt x="168200" y="1991228"/>
                </a:lnTo>
                <a:lnTo>
                  <a:pt x="132082" y="1966835"/>
                </a:lnTo>
                <a:lnTo>
                  <a:pt x="99467" y="1938131"/>
                </a:lnTo>
                <a:lnTo>
                  <a:pt x="70760" y="1905518"/>
                </a:lnTo>
                <a:lnTo>
                  <a:pt x="46365" y="1869402"/>
                </a:lnTo>
                <a:lnTo>
                  <a:pt x="26687" y="1830187"/>
                </a:lnTo>
                <a:lnTo>
                  <a:pt x="12130" y="1788277"/>
                </a:lnTo>
                <a:lnTo>
                  <a:pt x="3100" y="1744076"/>
                </a:lnTo>
                <a:lnTo>
                  <a:pt x="0" y="1697989"/>
                </a:lnTo>
                <a:lnTo>
                  <a:pt x="0" y="339598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2497" y="1907539"/>
            <a:ext cx="1812925" cy="85090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 algn="ctr">
              <a:lnSpc>
                <a:spcPct val="85300"/>
              </a:lnSpc>
              <a:spcBef>
                <a:spcPts val="455"/>
              </a:spcBef>
            </a:pPr>
            <a:r>
              <a:rPr sz="2000" b="1" spc="-5" dirty="0">
                <a:solidFill>
                  <a:srgbClr val="FFFFFF"/>
                </a:solidFill>
                <a:latin typeface="Georgia"/>
                <a:cs typeface="Georgia"/>
              </a:rPr>
              <a:t>Denial </a:t>
            </a:r>
            <a:r>
              <a:rPr sz="2000" b="1" dirty="0">
                <a:solidFill>
                  <a:srgbClr val="FFFFFF"/>
                </a:solidFill>
                <a:latin typeface="Georgia"/>
                <a:cs typeface="Georgia"/>
              </a:rPr>
              <a:t>of  </a:t>
            </a:r>
            <a:r>
              <a:rPr sz="2000" b="1" spc="-5" dirty="0">
                <a:solidFill>
                  <a:srgbClr val="FFFFFF"/>
                </a:solidFill>
                <a:latin typeface="Georgia"/>
                <a:cs typeface="Georgia"/>
              </a:rPr>
              <a:t>Service</a:t>
            </a:r>
            <a:r>
              <a:rPr sz="2000" b="1" spc="-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Georgia"/>
                <a:cs typeface="Georgia"/>
              </a:rPr>
              <a:t>(DoS)  Attack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69514" y="3684270"/>
            <a:ext cx="4196080" cy="1629410"/>
          </a:xfrm>
          <a:custGeom>
            <a:avLst/>
            <a:gdLst/>
            <a:ahLst/>
            <a:cxnLst/>
            <a:rect l="l" t="t" r="r" b="b"/>
            <a:pathLst>
              <a:path w="4196080" h="1629410">
                <a:moveTo>
                  <a:pt x="3924046" y="0"/>
                </a:moveTo>
                <a:lnTo>
                  <a:pt x="0" y="0"/>
                </a:lnTo>
                <a:lnTo>
                  <a:pt x="0" y="1629155"/>
                </a:lnTo>
                <a:lnTo>
                  <a:pt x="3924046" y="1629155"/>
                </a:lnTo>
                <a:lnTo>
                  <a:pt x="3972860" y="1624782"/>
                </a:lnTo>
                <a:lnTo>
                  <a:pt x="4018801" y="1612171"/>
                </a:lnTo>
                <a:lnTo>
                  <a:pt x="4061102" y="1592090"/>
                </a:lnTo>
                <a:lnTo>
                  <a:pt x="4098997" y="1565305"/>
                </a:lnTo>
                <a:lnTo>
                  <a:pt x="4131721" y="1532581"/>
                </a:lnTo>
                <a:lnTo>
                  <a:pt x="4158506" y="1494686"/>
                </a:lnTo>
                <a:lnTo>
                  <a:pt x="4178587" y="1452385"/>
                </a:lnTo>
                <a:lnTo>
                  <a:pt x="4191198" y="1406444"/>
                </a:lnTo>
                <a:lnTo>
                  <a:pt x="4195572" y="1357629"/>
                </a:lnTo>
                <a:lnTo>
                  <a:pt x="4195572" y="271525"/>
                </a:lnTo>
                <a:lnTo>
                  <a:pt x="4191198" y="222711"/>
                </a:lnTo>
                <a:lnTo>
                  <a:pt x="4178587" y="176770"/>
                </a:lnTo>
                <a:lnTo>
                  <a:pt x="4158506" y="134469"/>
                </a:lnTo>
                <a:lnTo>
                  <a:pt x="4131721" y="96574"/>
                </a:lnTo>
                <a:lnTo>
                  <a:pt x="4098997" y="63850"/>
                </a:lnTo>
                <a:lnTo>
                  <a:pt x="4061102" y="37065"/>
                </a:lnTo>
                <a:lnTo>
                  <a:pt x="4018801" y="16984"/>
                </a:lnTo>
                <a:lnTo>
                  <a:pt x="3972860" y="4373"/>
                </a:lnTo>
                <a:lnTo>
                  <a:pt x="3924046" y="0"/>
                </a:lnTo>
                <a:close/>
              </a:path>
            </a:pathLst>
          </a:custGeom>
          <a:solidFill>
            <a:srgbClr val="DCD9D1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69514" y="3684270"/>
            <a:ext cx="4196080" cy="1629410"/>
          </a:xfrm>
          <a:custGeom>
            <a:avLst/>
            <a:gdLst/>
            <a:ahLst/>
            <a:cxnLst/>
            <a:rect l="l" t="t" r="r" b="b"/>
            <a:pathLst>
              <a:path w="4196080" h="1629410">
                <a:moveTo>
                  <a:pt x="4195572" y="271525"/>
                </a:moveTo>
                <a:lnTo>
                  <a:pt x="4195572" y="1357629"/>
                </a:lnTo>
                <a:lnTo>
                  <a:pt x="4191198" y="1406444"/>
                </a:lnTo>
                <a:lnTo>
                  <a:pt x="4178587" y="1452385"/>
                </a:lnTo>
                <a:lnTo>
                  <a:pt x="4158506" y="1494686"/>
                </a:lnTo>
                <a:lnTo>
                  <a:pt x="4131721" y="1532581"/>
                </a:lnTo>
                <a:lnTo>
                  <a:pt x="4098997" y="1565305"/>
                </a:lnTo>
                <a:lnTo>
                  <a:pt x="4061102" y="1592090"/>
                </a:lnTo>
                <a:lnTo>
                  <a:pt x="4018801" y="1612171"/>
                </a:lnTo>
                <a:lnTo>
                  <a:pt x="3972860" y="1624782"/>
                </a:lnTo>
                <a:lnTo>
                  <a:pt x="3924046" y="1629155"/>
                </a:lnTo>
                <a:lnTo>
                  <a:pt x="0" y="1629155"/>
                </a:lnTo>
                <a:lnTo>
                  <a:pt x="0" y="0"/>
                </a:lnTo>
                <a:lnTo>
                  <a:pt x="3924046" y="0"/>
                </a:lnTo>
                <a:lnTo>
                  <a:pt x="3972860" y="4373"/>
                </a:lnTo>
                <a:lnTo>
                  <a:pt x="4018801" y="16984"/>
                </a:lnTo>
                <a:lnTo>
                  <a:pt x="4061102" y="37065"/>
                </a:lnTo>
                <a:lnTo>
                  <a:pt x="4098997" y="63850"/>
                </a:lnTo>
                <a:lnTo>
                  <a:pt x="4131721" y="96574"/>
                </a:lnTo>
                <a:lnTo>
                  <a:pt x="4158506" y="134469"/>
                </a:lnTo>
                <a:lnTo>
                  <a:pt x="4178587" y="176770"/>
                </a:lnTo>
                <a:lnTo>
                  <a:pt x="4191198" y="222711"/>
                </a:lnTo>
                <a:lnTo>
                  <a:pt x="4195572" y="271525"/>
                </a:lnTo>
                <a:close/>
              </a:path>
            </a:pathLst>
          </a:custGeom>
          <a:ln w="19812">
            <a:solidFill>
              <a:srgbClr val="DCD9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04717" y="3974719"/>
            <a:ext cx="3584575" cy="100139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84785" marR="5080" indent="-172085">
              <a:lnSpc>
                <a:spcPct val="85200"/>
              </a:lnSpc>
              <a:spcBef>
                <a:spcPts val="420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Georgia"/>
                <a:cs typeface="Georgia"/>
              </a:rPr>
              <a:t>Maltreats the functioning pattern  of </a:t>
            </a:r>
            <a:r>
              <a:rPr sz="1800" dirty="0">
                <a:latin typeface="Georgia"/>
                <a:cs typeface="Georgia"/>
              </a:rPr>
              <a:t>record in a Web </a:t>
            </a:r>
            <a:r>
              <a:rPr sz="1800" spc="-5" dirty="0">
                <a:latin typeface="Georgia"/>
                <a:cs typeface="Georgia"/>
              </a:rPr>
              <a:t>application</a:t>
            </a:r>
            <a:r>
              <a:rPr sz="1800" spc="-9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for  illegitimately changing  confidential data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items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0362" y="3480053"/>
            <a:ext cx="2359660" cy="2037714"/>
          </a:xfrm>
          <a:custGeom>
            <a:avLst/>
            <a:gdLst/>
            <a:ahLst/>
            <a:cxnLst/>
            <a:rect l="l" t="t" r="r" b="b"/>
            <a:pathLst>
              <a:path w="2359660" h="2037714">
                <a:moveTo>
                  <a:pt x="2019554" y="0"/>
                </a:moveTo>
                <a:lnTo>
                  <a:pt x="339610" y="0"/>
                </a:lnTo>
                <a:lnTo>
                  <a:pt x="293526" y="3099"/>
                </a:lnTo>
                <a:lnTo>
                  <a:pt x="249327" y="12129"/>
                </a:lnTo>
                <a:lnTo>
                  <a:pt x="207416" y="26683"/>
                </a:lnTo>
                <a:lnTo>
                  <a:pt x="168200" y="46359"/>
                </a:lnTo>
                <a:lnTo>
                  <a:pt x="132082" y="70752"/>
                </a:lnTo>
                <a:lnTo>
                  <a:pt x="99467" y="99456"/>
                </a:lnTo>
                <a:lnTo>
                  <a:pt x="70760" y="132069"/>
                </a:lnTo>
                <a:lnTo>
                  <a:pt x="46365" y="168185"/>
                </a:lnTo>
                <a:lnTo>
                  <a:pt x="26687" y="207400"/>
                </a:lnTo>
                <a:lnTo>
                  <a:pt x="12130" y="249310"/>
                </a:lnTo>
                <a:lnTo>
                  <a:pt x="3100" y="293511"/>
                </a:lnTo>
                <a:lnTo>
                  <a:pt x="0" y="339598"/>
                </a:lnTo>
                <a:lnTo>
                  <a:pt x="0" y="1697989"/>
                </a:lnTo>
                <a:lnTo>
                  <a:pt x="3100" y="1744076"/>
                </a:lnTo>
                <a:lnTo>
                  <a:pt x="12130" y="1788277"/>
                </a:lnTo>
                <a:lnTo>
                  <a:pt x="26687" y="1830187"/>
                </a:lnTo>
                <a:lnTo>
                  <a:pt x="46365" y="1869402"/>
                </a:lnTo>
                <a:lnTo>
                  <a:pt x="70760" y="1905518"/>
                </a:lnTo>
                <a:lnTo>
                  <a:pt x="99467" y="1938131"/>
                </a:lnTo>
                <a:lnTo>
                  <a:pt x="132082" y="1966835"/>
                </a:lnTo>
                <a:lnTo>
                  <a:pt x="168200" y="1991228"/>
                </a:lnTo>
                <a:lnTo>
                  <a:pt x="207416" y="2010904"/>
                </a:lnTo>
                <a:lnTo>
                  <a:pt x="249327" y="2025458"/>
                </a:lnTo>
                <a:lnTo>
                  <a:pt x="293526" y="2034488"/>
                </a:lnTo>
                <a:lnTo>
                  <a:pt x="339610" y="2037588"/>
                </a:lnTo>
                <a:lnTo>
                  <a:pt x="2019554" y="2037588"/>
                </a:lnTo>
                <a:lnTo>
                  <a:pt x="2065640" y="2034488"/>
                </a:lnTo>
                <a:lnTo>
                  <a:pt x="2109841" y="2025458"/>
                </a:lnTo>
                <a:lnTo>
                  <a:pt x="2151751" y="2010904"/>
                </a:lnTo>
                <a:lnTo>
                  <a:pt x="2190966" y="1991228"/>
                </a:lnTo>
                <a:lnTo>
                  <a:pt x="2227082" y="1966835"/>
                </a:lnTo>
                <a:lnTo>
                  <a:pt x="2259695" y="1938131"/>
                </a:lnTo>
                <a:lnTo>
                  <a:pt x="2288399" y="1905518"/>
                </a:lnTo>
                <a:lnTo>
                  <a:pt x="2312792" y="1869402"/>
                </a:lnTo>
                <a:lnTo>
                  <a:pt x="2332468" y="1830187"/>
                </a:lnTo>
                <a:lnTo>
                  <a:pt x="2347022" y="1788277"/>
                </a:lnTo>
                <a:lnTo>
                  <a:pt x="2356052" y="1744076"/>
                </a:lnTo>
                <a:lnTo>
                  <a:pt x="2359152" y="1697989"/>
                </a:lnTo>
                <a:lnTo>
                  <a:pt x="2359152" y="339598"/>
                </a:lnTo>
                <a:lnTo>
                  <a:pt x="2356052" y="293511"/>
                </a:lnTo>
                <a:lnTo>
                  <a:pt x="2347022" y="249310"/>
                </a:lnTo>
                <a:lnTo>
                  <a:pt x="2332468" y="207400"/>
                </a:lnTo>
                <a:lnTo>
                  <a:pt x="2312792" y="168185"/>
                </a:lnTo>
                <a:lnTo>
                  <a:pt x="2288399" y="132069"/>
                </a:lnTo>
                <a:lnTo>
                  <a:pt x="2259695" y="99456"/>
                </a:lnTo>
                <a:lnTo>
                  <a:pt x="2227082" y="70752"/>
                </a:lnTo>
                <a:lnTo>
                  <a:pt x="2190966" y="46359"/>
                </a:lnTo>
                <a:lnTo>
                  <a:pt x="2151751" y="26683"/>
                </a:lnTo>
                <a:lnTo>
                  <a:pt x="2109841" y="12129"/>
                </a:lnTo>
                <a:lnTo>
                  <a:pt x="2065640" y="3099"/>
                </a:lnTo>
                <a:lnTo>
                  <a:pt x="2019554" y="0"/>
                </a:lnTo>
                <a:close/>
              </a:path>
            </a:pathLst>
          </a:custGeom>
          <a:solidFill>
            <a:srgbClr val="918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0362" y="3480053"/>
            <a:ext cx="2359660" cy="2037714"/>
          </a:xfrm>
          <a:custGeom>
            <a:avLst/>
            <a:gdLst/>
            <a:ahLst/>
            <a:cxnLst/>
            <a:rect l="l" t="t" r="r" b="b"/>
            <a:pathLst>
              <a:path w="2359660" h="2037714">
                <a:moveTo>
                  <a:pt x="0" y="339598"/>
                </a:moveTo>
                <a:lnTo>
                  <a:pt x="3100" y="293511"/>
                </a:lnTo>
                <a:lnTo>
                  <a:pt x="12130" y="249310"/>
                </a:lnTo>
                <a:lnTo>
                  <a:pt x="26687" y="207400"/>
                </a:lnTo>
                <a:lnTo>
                  <a:pt x="46365" y="168185"/>
                </a:lnTo>
                <a:lnTo>
                  <a:pt x="70760" y="132069"/>
                </a:lnTo>
                <a:lnTo>
                  <a:pt x="99467" y="99456"/>
                </a:lnTo>
                <a:lnTo>
                  <a:pt x="132082" y="70752"/>
                </a:lnTo>
                <a:lnTo>
                  <a:pt x="168200" y="46359"/>
                </a:lnTo>
                <a:lnTo>
                  <a:pt x="207416" y="26683"/>
                </a:lnTo>
                <a:lnTo>
                  <a:pt x="249327" y="12129"/>
                </a:lnTo>
                <a:lnTo>
                  <a:pt x="293526" y="3099"/>
                </a:lnTo>
                <a:lnTo>
                  <a:pt x="339610" y="0"/>
                </a:lnTo>
                <a:lnTo>
                  <a:pt x="2019554" y="0"/>
                </a:lnTo>
                <a:lnTo>
                  <a:pt x="2065640" y="3099"/>
                </a:lnTo>
                <a:lnTo>
                  <a:pt x="2109841" y="12129"/>
                </a:lnTo>
                <a:lnTo>
                  <a:pt x="2151751" y="26683"/>
                </a:lnTo>
                <a:lnTo>
                  <a:pt x="2190966" y="46359"/>
                </a:lnTo>
                <a:lnTo>
                  <a:pt x="2227082" y="70752"/>
                </a:lnTo>
                <a:lnTo>
                  <a:pt x="2259695" y="99456"/>
                </a:lnTo>
                <a:lnTo>
                  <a:pt x="2288399" y="132069"/>
                </a:lnTo>
                <a:lnTo>
                  <a:pt x="2312792" y="168185"/>
                </a:lnTo>
                <a:lnTo>
                  <a:pt x="2332468" y="207400"/>
                </a:lnTo>
                <a:lnTo>
                  <a:pt x="2347022" y="249310"/>
                </a:lnTo>
                <a:lnTo>
                  <a:pt x="2356052" y="293511"/>
                </a:lnTo>
                <a:lnTo>
                  <a:pt x="2359152" y="339598"/>
                </a:lnTo>
                <a:lnTo>
                  <a:pt x="2359152" y="1697989"/>
                </a:lnTo>
                <a:lnTo>
                  <a:pt x="2356052" y="1744076"/>
                </a:lnTo>
                <a:lnTo>
                  <a:pt x="2347022" y="1788277"/>
                </a:lnTo>
                <a:lnTo>
                  <a:pt x="2332468" y="1830187"/>
                </a:lnTo>
                <a:lnTo>
                  <a:pt x="2312792" y="1869402"/>
                </a:lnTo>
                <a:lnTo>
                  <a:pt x="2288399" y="1905518"/>
                </a:lnTo>
                <a:lnTo>
                  <a:pt x="2259695" y="1938131"/>
                </a:lnTo>
                <a:lnTo>
                  <a:pt x="2227082" y="1966835"/>
                </a:lnTo>
                <a:lnTo>
                  <a:pt x="2190966" y="1991228"/>
                </a:lnTo>
                <a:lnTo>
                  <a:pt x="2151751" y="2010904"/>
                </a:lnTo>
                <a:lnTo>
                  <a:pt x="2109841" y="2025458"/>
                </a:lnTo>
                <a:lnTo>
                  <a:pt x="2065640" y="2034488"/>
                </a:lnTo>
                <a:lnTo>
                  <a:pt x="2019554" y="2037588"/>
                </a:lnTo>
                <a:lnTo>
                  <a:pt x="339610" y="2037588"/>
                </a:lnTo>
                <a:lnTo>
                  <a:pt x="293526" y="2034488"/>
                </a:lnTo>
                <a:lnTo>
                  <a:pt x="249327" y="2025458"/>
                </a:lnTo>
                <a:lnTo>
                  <a:pt x="207416" y="2010904"/>
                </a:lnTo>
                <a:lnTo>
                  <a:pt x="168200" y="1991228"/>
                </a:lnTo>
                <a:lnTo>
                  <a:pt x="132082" y="1966835"/>
                </a:lnTo>
                <a:lnTo>
                  <a:pt x="99467" y="1938131"/>
                </a:lnTo>
                <a:lnTo>
                  <a:pt x="70760" y="1905518"/>
                </a:lnTo>
                <a:lnTo>
                  <a:pt x="46365" y="1869402"/>
                </a:lnTo>
                <a:lnTo>
                  <a:pt x="26687" y="1830187"/>
                </a:lnTo>
                <a:lnTo>
                  <a:pt x="12130" y="1788277"/>
                </a:lnTo>
                <a:lnTo>
                  <a:pt x="3100" y="1744076"/>
                </a:lnTo>
                <a:lnTo>
                  <a:pt x="0" y="1697989"/>
                </a:lnTo>
                <a:lnTo>
                  <a:pt x="0" y="339598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11453" y="4046042"/>
            <a:ext cx="1757045" cy="8515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065" marR="5080" indent="-1270" algn="ctr">
              <a:lnSpc>
                <a:spcPct val="85300"/>
              </a:lnSpc>
              <a:spcBef>
                <a:spcPts val="459"/>
              </a:spcBef>
            </a:pPr>
            <a:r>
              <a:rPr sz="2000" b="1" dirty="0">
                <a:solidFill>
                  <a:srgbClr val="FFFFFF"/>
                </a:solidFill>
                <a:latin typeface="Georgia"/>
                <a:cs typeface="Georgia"/>
              </a:rPr>
              <a:t>Mass  Assignment  </a:t>
            </a:r>
            <a:r>
              <a:rPr sz="2000" b="1" spc="-5" dirty="0">
                <a:solidFill>
                  <a:srgbClr val="FFFFFF"/>
                </a:solidFill>
                <a:latin typeface="Georgia"/>
                <a:cs typeface="Georgia"/>
              </a:rPr>
              <a:t>Vu</a:t>
            </a:r>
            <a:r>
              <a:rPr sz="2000" b="1" spc="-15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2000" b="1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2000" b="1" spc="-10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2000" b="1" spc="-5" dirty="0">
                <a:solidFill>
                  <a:srgbClr val="FFFFFF"/>
                </a:solidFill>
                <a:latin typeface="Georgia"/>
                <a:cs typeface="Georgia"/>
              </a:rPr>
              <a:t>rabi</a:t>
            </a:r>
            <a:r>
              <a:rPr sz="2000" b="1" spc="-15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2000" b="1" dirty="0">
                <a:solidFill>
                  <a:srgbClr val="FFFFFF"/>
                </a:solidFill>
                <a:latin typeface="Georgia"/>
                <a:cs typeface="Georgia"/>
              </a:rPr>
              <a:t>ity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10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3076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Portability</a:t>
            </a:r>
            <a:r>
              <a:rPr spc="-60" dirty="0"/>
              <a:t> </a:t>
            </a:r>
            <a:r>
              <a:rPr spc="-45" dirty="0"/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103" y="1478280"/>
            <a:ext cx="1458595" cy="594360"/>
          </a:xfrm>
          <a:prstGeom prst="rect">
            <a:avLst/>
          </a:prstGeom>
          <a:solidFill>
            <a:srgbClr val="E76617"/>
          </a:solidFill>
        </p:spPr>
        <p:txBody>
          <a:bodyPr vert="horz" wrap="square" lIns="0" tIns="112395" rIns="0" bIns="0" rtlCol="0">
            <a:spAutoFit/>
          </a:bodyPr>
          <a:lstStyle/>
          <a:p>
            <a:pPr marL="148590" marR="114935" indent="-29209">
              <a:lnSpc>
                <a:spcPts val="1430"/>
              </a:lnSpc>
              <a:spcBef>
                <a:spcPts val="885"/>
              </a:spcBef>
            </a:pP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Unicode</a:t>
            </a:r>
            <a:r>
              <a:rPr sz="1400" b="1" spc="-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Line  Terminators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010" y="2062733"/>
            <a:ext cx="1438910" cy="3211195"/>
          </a:xfrm>
          <a:custGeom>
            <a:avLst/>
            <a:gdLst/>
            <a:ahLst/>
            <a:cxnLst/>
            <a:rect l="l" t="t" r="r" b="b"/>
            <a:pathLst>
              <a:path w="1438910" h="3211195">
                <a:moveTo>
                  <a:pt x="0" y="3211067"/>
                </a:moveTo>
                <a:lnTo>
                  <a:pt x="1438656" y="3211067"/>
                </a:lnTo>
                <a:lnTo>
                  <a:pt x="1438656" y="0"/>
                </a:lnTo>
                <a:lnTo>
                  <a:pt x="0" y="0"/>
                </a:lnTo>
                <a:lnTo>
                  <a:pt x="0" y="3211067"/>
                </a:lnTo>
                <a:close/>
              </a:path>
            </a:pathLst>
          </a:custGeom>
          <a:solidFill>
            <a:srgbClr val="F6D2CC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010" y="2062733"/>
            <a:ext cx="1438910" cy="3211195"/>
          </a:xfrm>
          <a:custGeom>
            <a:avLst/>
            <a:gdLst/>
            <a:ahLst/>
            <a:cxnLst/>
            <a:rect l="l" t="t" r="r" b="b"/>
            <a:pathLst>
              <a:path w="1438910" h="3211195">
                <a:moveTo>
                  <a:pt x="0" y="3211067"/>
                </a:moveTo>
                <a:lnTo>
                  <a:pt x="1438656" y="3211067"/>
                </a:lnTo>
                <a:lnTo>
                  <a:pt x="1438656" y="0"/>
                </a:lnTo>
                <a:lnTo>
                  <a:pt x="0" y="0"/>
                </a:lnTo>
                <a:lnTo>
                  <a:pt x="0" y="3211067"/>
                </a:lnTo>
                <a:close/>
              </a:path>
            </a:pathLst>
          </a:custGeom>
          <a:ln w="19812">
            <a:solidFill>
              <a:srgbClr val="F6D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103" y="2089150"/>
            <a:ext cx="1458595" cy="15125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98120" marR="121920" indent="-114300">
              <a:lnSpc>
                <a:spcPct val="85200"/>
              </a:lnSpc>
              <a:spcBef>
                <a:spcPts val="350"/>
              </a:spcBef>
              <a:buChar char="•"/>
              <a:tabLst>
                <a:tab pos="198755" algn="l"/>
              </a:tabLst>
            </a:pPr>
            <a:r>
              <a:rPr sz="1400" dirty="0">
                <a:latin typeface="Georgia"/>
                <a:cs typeface="Georgia"/>
              </a:rPr>
              <a:t>Are </a:t>
            </a:r>
            <a:r>
              <a:rPr sz="1400" spc="-5" dirty="0">
                <a:latin typeface="Georgia"/>
                <a:cs typeface="Georgia"/>
              </a:rPr>
              <a:t>allowed</a:t>
            </a:r>
            <a:r>
              <a:rPr sz="1400" spc="-60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in  </a:t>
            </a:r>
            <a:r>
              <a:rPr sz="1400" dirty="0">
                <a:latin typeface="Georgia"/>
                <a:cs typeface="Georgia"/>
              </a:rPr>
              <a:t>JSON </a:t>
            </a:r>
            <a:r>
              <a:rPr sz="1400" spc="-5" dirty="0">
                <a:latin typeface="Georgia"/>
                <a:cs typeface="Georgia"/>
              </a:rPr>
              <a:t>without  </a:t>
            </a:r>
            <a:r>
              <a:rPr sz="1400" dirty="0">
                <a:latin typeface="Georgia"/>
                <a:cs typeface="Georgia"/>
              </a:rPr>
              <a:t>being escaped  and </a:t>
            </a:r>
            <a:r>
              <a:rPr sz="1400" spc="-5" dirty="0">
                <a:latin typeface="Georgia"/>
                <a:cs typeface="Georgia"/>
              </a:rPr>
              <a:t>that they  </a:t>
            </a:r>
            <a:r>
              <a:rPr sz="1400" dirty="0">
                <a:latin typeface="Georgia"/>
                <a:cs typeface="Georgia"/>
              </a:rPr>
              <a:t>need </a:t>
            </a:r>
            <a:r>
              <a:rPr sz="1400" spc="-5" dirty="0">
                <a:latin typeface="Georgia"/>
                <a:cs typeface="Georgia"/>
              </a:rPr>
              <a:t>to </a:t>
            </a:r>
            <a:r>
              <a:rPr sz="1400" dirty="0">
                <a:latin typeface="Georgia"/>
                <a:cs typeface="Georgia"/>
              </a:rPr>
              <a:t>be  backslash  escaped </a:t>
            </a:r>
            <a:r>
              <a:rPr sz="1400" spc="-5" dirty="0">
                <a:latin typeface="Georgia"/>
                <a:cs typeface="Georgia"/>
              </a:rPr>
              <a:t>for  portability.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9927" y="1478280"/>
            <a:ext cx="1457325" cy="594360"/>
          </a:xfrm>
          <a:prstGeom prst="rect">
            <a:avLst/>
          </a:prstGeom>
          <a:solidFill>
            <a:srgbClr val="DE5618"/>
          </a:solidFill>
        </p:spPr>
        <p:txBody>
          <a:bodyPr vert="horz" wrap="square" lIns="0" tIns="112395" rIns="0" bIns="0" rtlCol="0">
            <a:spAutoFit/>
          </a:bodyPr>
          <a:lstStyle/>
          <a:p>
            <a:pPr marL="269875" marR="262890" indent="262255">
              <a:lnSpc>
                <a:spcPts val="1430"/>
              </a:lnSpc>
              <a:spcBef>
                <a:spcPts val="885"/>
              </a:spcBef>
            </a:pP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Null  C</a:t>
            </a:r>
            <a:r>
              <a:rPr sz="1400" b="1" spc="0" dirty="0">
                <a:solidFill>
                  <a:srgbClr val="FFFFFF"/>
                </a:solidFill>
                <a:latin typeface="Georgia"/>
                <a:cs typeface="Georgia"/>
              </a:rPr>
              <a:t>h</a:t>
            </a: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arac</a:t>
            </a:r>
            <a:r>
              <a:rPr sz="1400" b="1" spc="0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1400" b="1" spc="-15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9927" y="2072639"/>
            <a:ext cx="1457325" cy="3211195"/>
          </a:xfrm>
          <a:prstGeom prst="rect">
            <a:avLst/>
          </a:prstGeom>
          <a:solidFill>
            <a:srgbClr val="F3D1CC">
              <a:alpha val="90194"/>
            </a:srgbClr>
          </a:solidFill>
        </p:spPr>
        <p:txBody>
          <a:bodyPr vert="horz" wrap="square" lIns="0" tIns="59055" rIns="0" bIns="0" rtlCol="0">
            <a:spAutoFit/>
          </a:bodyPr>
          <a:lstStyle/>
          <a:p>
            <a:pPr marL="198120" marR="135890" indent="-114300">
              <a:lnSpc>
                <a:spcPct val="86200"/>
              </a:lnSpc>
              <a:spcBef>
                <a:spcPts val="465"/>
              </a:spcBef>
              <a:buChar char="•"/>
              <a:tabLst>
                <a:tab pos="198755" algn="l"/>
              </a:tabLst>
            </a:pPr>
            <a:r>
              <a:rPr sz="1400" dirty="0">
                <a:latin typeface="Georgia"/>
                <a:cs typeface="Georgia"/>
              </a:rPr>
              <a:t>Is </a:t>
            </a:r>
            <a:r>
              <a:rPr sz="1400" spc="-5" dirty="0">
                <a:latin typeface="Georgia"/>
                <a:cs typeface="Georgia"/>
              </a:rPr>
              <a:t>allowed in  </a:t>
            </a:r>
            <a:r>
              <a:rPr sz="1400" dirty="0">
                <a:latin typeface="Georgia"/>
                <a:cs typeface="Georgia"/>
              </a:rPr>
              <a:t>JSON string</a:t>
            </a:r>
            <a:r>
              <a:rPr sz="1400" spc="-1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if  </a:t>
            </a:r>
            <a:r>
              <a:rPr sz="1400" spc="-5" dirty="0">
                <a:latin typeface="Georgia"/>
                <a:cs typeface="Georgia"/>
              </a:rPr>
              <a:t>escaped </a:t>
            </a:r>
            <a:r>
              <a:rPr sz="1400" dirty="0">
                <a:latin typeface="Georgia"/>
                <a:cs typeface="Georgia"/>
              </a:rPr>
              <a:t>as  </a:t>
            </a:r>
            <a:r>
              <a:rPr sz="1400" spc="-5" dirty="0">
                <a:latin typeface="Georgia"/>
                <a:cs typeface="Georgia"/>
              </a:rPr>
              <a:t>“</a:t>
            </a:r>
            <a:r>
              <a:rPr sz="1400" spc="-5" dirty="0">
                <a:latin typeface="Courier New"/>
                <a:cs typeface="Courier New"/>
              </a:rPr>
              <a:t>\u0000</a:t>
            </a:r>
            <a:r>
              <a:rPr sz="1400" spc="-5" dirty="0">
                <a:latin typeface="Georgia"/>
                <a:cs typeface="Georgia"/>
              </a:rPr>
              <a:t>”,  which </a:t>
            </a:r>
            <a:r>
              <a:rPr sz="1400" dirty="0">
                <a:latin typeface="Georgia"/>
                <a:cs typeface="Georgia"/>
              </a:rPr>
              <a:t>creates  issues </a:t>
            </a:r>
            <a:r>
              <a:rPr sz="1400" spc="-5" dirty="0">
                <a:latin typeface="Georgia"/>
                <a:cs typeface="Georgia"/>
              </a:rPr>
              <a:t>with </a:t>
            </a:r>
            <a:r>
              <a:rPr sz="1400" dirty="0">
                <a:latin typeface="Georgia"/>
                <a:cs typeface="Georgia"/>
              </a:rPr>
              <a:t>C  strings.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8228" y="1478280"/>
            <a:ext cx="1458595" cy="594360"/>
          </a:xfrm>
          <a:prstGeom prst="rect">
            <a:avLst/>
          </a:prstGeom>
          <a:solidFill>
            <a:srgbClr val="D44718"/>
          </a:solidFill>
        </p:spPr>
        <p:txBody>
          <a:bodyPr vert="horz" wrap="square" lIns="0" tIns="80010" rIns="0" bIns="0" rtlCol="0">
            <a:spAutoFit/>
          </a:bodyPr>
          <a:lstStyle/>
          <a:p>
            <a:pPr algn="ctr">
              <a:lnSpc>
                <a:spcPts val="1555"/>
              </a:lnSpc>
              <a:spcBef>
                <a:spcPts val="630"/>
              </a:spcBef>
            </a:pP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UTF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ts val="1555"/>
              </a:lnSpc>
            </a:pP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Encoding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48228" y="2072639"/>
            <a:ext cx="1458595" cy="3211195"/>
          </a:xfrm>
          <a:prstGeom prst="rect">
            <a:avLst/>
          </a:prstGeom>
          <a:solidFill>
            <a:srgbClr val="EFCFCC">
              <a:alpha val="90194"/>
            </a:srgbClr>
          </a:solidFill>
        </p:spPr>
        <p:txBody>
          <a:bodyPr vert="horz" wrap="square" lIns="0" tIns="60960" rIns="0" bIns="0" rtlCol="0">
            <a:spAutoFit/>
          </a:bodyPr>
          <a:lstStyle/>
          <a:p>
            <a:pPr marL="199390" marR="129539" indent="-114300">
              <a:lnSpc>
                <a:spcPct val="85300"/>
              </a:lnSpc>
              <a:spcBef>
                <a:spcPts val="480"/>
              </a:spcBef>
              <a:buChar char="•"/>
              <a:tabLst>
                <a:tab pos="199390" algn="l"/>
              </a:tabLst>
            </a:pPr>
            <a:r>
              <a:rPr sz="1400" spc="-5" dirty="0">
                <a:latin typeface="Georgia"/>
                <a:cs typeface="Georgia"/>
              </a:rPr>
              <a:t>Involves  having </a:t>
            </a:r>
            <a:r>
              <a:rPr sz="1400" dirty="0">
                <a:latin typeface="Georgia"/>
                <a:cs typeface="Georgia"/>
              </a:rPr>
              <a:t>a few  </a:t>
            </a:r>
            <a:r>
              <a:rPr sz="1400" spc="-5" dirty="0">
                <a:latin typeface="Georgia"/>
                <a:cs typeface="Georgia"/>
              </a:rPr>
              <a:t>escaped  characters  using UTF-16  surrogate  pairs, which </a:t>
            </a:r>
            <a:r>
              <a:rPr sz="1400" dirty="0">
                <a:latin typeface="Georgia"/>
                <a:cs typeface="Georgia"/>
              </a:rPr>
              <a:t>a  few JSON  </a:t>
            </a:r>
            <a:r>
              <a:rPr sz="1400" spc="-5" dirty="0">
                <a:latin typeface="Georgia"/>
                <a:cs typeface="Georgia"/>
              </a:rPr>
              <a:t>parsers do</a:t>
            </a:r>
            <a:r>
              <a:rPr sz="1400" spc="-8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not  recognize.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88052" y="1478280"/>
            <a:ext cx="1457325" cy="594360"/>
          </a:xfrm>
          <a:prstGeom prst="rect">
            <a:avLst/>
          </a:prstGeom>
          <a:solidFill>
            <a:srgbClr val="CD3A1A"/>
          </a:solidFill>
        </p:spPr>
        <p:txBody>
          <a:bodyPr vert="horz" wrap="square" lIns="0" tIns="80010" rIns="0" bIns="0" rtlCol="0">
            <a:spAutoFit/>
          </a:bodyPr>
          <a:lstStyle/>
          <a:p>
            <a:pPr algn="ctr">
              <a:lnSpc>
                <a:spcPts val="1555"/>
              </a:lnSpc>
              <a:spcBef>
                <a:spcPts val="630"/>
              </a:spcBef>
            </a:pP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JSON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ts val="1555"/>
              </a:lnSpc>
            </a:pP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Numbers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97958" y="2062733"/>
            <a:ext cx="1437640" cy="3211195"/>
          </a:xfrm>
          <a:custGeom>
            <a:avLst/>
            <a:gdLst/>
            <a:ahLst/>
            <a:cxnLst/>
            <a:rect l="l" t="t" r="r" b="b"/>
            <a:pathLst>
              <a:path w="1437639" h="3211195">
                <a:moveTo>
                  <a:pt x="0" y="3211067"/>
                </a:moveTo>
                <a:lnTo>
                  <a:pt x="1437132" y="3211067"/>
                </a:lnTo>
                <a:lnTo>
                  <a:pt x="1437132" y="0"/>
                </a:lnTo>
                <a:lnTo>
                  <a:pt x="0" y="0"/>
                </a:lnTo>
                <a:lnTo>
                  <a:pt x="0" y="3211067"/>
                </a:lnTo>
                <a:close/>
              </a:path>
            </a:pathLst>
          </a:custGeom>
          <a:solidFill>
            <a:srgbClr val="ECCECC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97958" y="2062733"/>
            <a:ext cx="1437640" cy="3211195"/>
          </a:xfrm>
          <a:custGeom>
            <a:avLst/>
            <a:gdLst/>
            <a:ahLst/>
            <a:cxnLst/>
            <a:rect l="l" t="t" r="r" b="b"/>
            <a:pathLst>
              <a:path w="1437639" h="3211195">
                <a:moveTo>
                  <a:pt x="0" y="3211067"/>
                </a:moveTo>
                <a:lnTo>
                  <a:pt x="1437132" y="3211067"/>
                </a:lnTo>
                <a:lnTo>
                  <a:pt x="1437132" y="0"/>
                </a:lnTo>
                <a:lnTo>
                  <a:pt x="0" y="0"/>
                </a:lnTo>
                <a:lnTo>
                  <a:pt x="0" y="3211067"/>
                </a:lnTo>
                <a:close/>
              </a:path>
            </a:pathLst>
          </a:custGeom>
          <a:ln w="19811">
            <a:solidFill>
              <a:srgbClr val="ECCE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88052" y="2089150"/>
            <a:ext cx="1457325" cy="302895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98755" marR="185420" indent="-114300">
              <a:lnSpc>
                <a:spcPct val="85300"/>
              </a:lnSpc>
              <a:spcBef>
                <a:spcPts val="350"/>
              </a:spcBef>
              <a:buChar char="•"/>
              <a:tabLst>
                <a:tab pos="198755" algn="l"/>
              </a:tabLst>
            </a:pPr>
            <a:r>
              <a:rPr sz="1400" spc="-5" dirty="0">
                <a:latin typeface="Georgia"/>
                <a:cs typeface="Georgia"/>
              </a:rPr>
              <a:t>Involve  </a:t>
            </a:r>
            <a:r>
              <a:rPr sz="1400" dirty="0">
                <a:latin typeface="Georgia"/>
                <a:cs typeface="Georgia"/>
              </a:rPr>
              <a:t>numbers and  </a:t>
            </a:r>
            <a:r>
              <a:rPr sz="1400" spc="-5" dirty="0">
                <a:latin typeface="Georgia"/>
                <a:cs typeface="Georgia"/>
              </a:rPr>
              <a:t>floating  </a:t>
            </a:r>
            <a:r>
              <a:rPr sz="1400" dirty="0">
                <a:latin typeface="Georgia"/>
                <a:cs typeface="Georgia"/>
              </a:rPr>
              <a:t>integers,  </a:t>
            </a:r>
            <a:r>
              <a:rPr sz="1400" spc="-5" dirty="0">
                <a:latin typeface="Georgia"/>
                <a:cs typeface="Georgia"/>
              </a:rPr>
              <a:t>which </a:t>
            </a:r>
            <a:r>
              <a:rPr sz="1400" dirty="0">
                <a:latin typeface="Georgia"/>
                <a:cs typeface="Georgia"/>
              </a:rPr>
              <a:t>are  </a:t>
            </a:r>
            <a:r>
              <a:rPr sz="1400" spc="-5" dirty="0">
                <a:latin typeface="Georgia"/>
                <a:cs typeface="Georgia"/>
              </a:rPr>
              <a:t>d</a:t>
            </a:r>
            <a:r>
              <a:rPr sz="1400" spc="-10" dirty="0">
                <a:latin typeface="Georgia"/>
                <a:cs typeface="Georgia"/>
              </a:rPr>
              <a:t>i</a:t>
            </a:r>
            <a:r>
              <a:rPr sz="1400" dirty="0">
                <a:latin typeface="Georgia"/>
                <a:cs typeface="Georgia"/>
              </a:rPr>
              <a:t>s</a:t>
            </a:r>
            <a:r>
              <a:rPr sz="1400" spc="-5" dirty="0">
                <a:latin typeface="Georgia"/>
                <a:cs typeface="Georgia"/>
              </a:rPr>
              <a:t>t</a:t>
            </a:r>
            <a:r>
              <a:rPr sz="1400" dirty="0">
                <a:latin typeface="Georgia"/>
                <a:cs typeface="Georgia"/>
              </a:rPr>
              <a:t>i</a:t>
            </a:r>
            <a:r>
              <a:rPr sz="1400" spc="-10" dirty="0">
                <a:latin typeface="Georgia"/>
                <a:cs typeface="Georgia"/>
              </a:rPr>
              <a:t>n</a:t>
            </a:r>
            <a:r>
              <a:rPr sz="1400" dirty="0">
                <a:latin typeface="Georgia"/>
                <a:cs typeface="Georgia"/>
              </a:rPr>
              <a:t>g</a:t>
            </a:r>
            <a:r>
              <a:rPr sz="1400" spc="-5" dirty="0">
                <a:latin typeface="Georgia"/>
                <a:cs typeface="Georgia"/>
              </a:rPr>
              <a:t>u</a:t>
            </a:r>
            <a:r>
              <a:rPr sz="1400" spc="-10" dirty="0">
                <a:latin typeface="Georgia"/>
                <a:cs typeface="Georgia"/>
              </a:rPr>
              <a:t>i</a:t>
            </a:r>
            <a:r>
              <a:rPr sz="1400" dirty="0">
                <a:latin typeface="Georgia"/>
                <a:cs typeface="Georgia"/>
              </a:rPr>
              <a:t>s</a:t>
            </a:r>
            <a:r>
              <a:rPr sz="1400" spc="-5" dirty="0">
                <a:latin typeface="Georgia"/>
                <a:cs typeface="Georgia"/>
              </a:rPr>
              <a:t>h</a:t>
            </a:r>
            <a:r>
              <a:rPr sz="1400" dirty="0">
                <a:latin typeface="Georgia"/>
                <a:cs typeface="Georgia"/>
              </a:rPr>
              <a:t>ed  by </a:t>
            </a:r>
            <a:r>
              <a:rPr sz="1400" spc="-5" dirty="0">
                <a:latin typeface="Georgia"/>
                <a:cs typeface="Georgia"/>
              </a:rPr>
              <a:t>some  </a:t>
            </a:r>
            <a:r>
              <a:rPr sz="1400" dirty="0">
                <a:latin typeface="Georgia"/>
                <a:cs typeface="Georgia"/>
              </a:rPr>
              <a:t>languages  </a:t>
            </a:r>
            <a:r>
              <a:rPr sz="1400" spc="-5" dirty="0">
                <a:latin typeface="Georgia"/>
                <a:cs typeface="Georgia"/>
              </a:rPr>
              <a:t>only, </a:t>
            </a:r>
            <a:r>
              <a:rPr sz="1400" dirty="0">
                <a:latin typeface="Georgia"/>
                <a:cs typeface="Georgia"/>
              </a:rPr>
              <a:t>not </a:t>
            </a:r>
            <a:r>
              <a:rPr sz="1400" spc="-5" dirty="0">
                <a:latin typeface="Georgia"/>
                <a:cs typeface="Georgia"/>
              </a:rPr>
              <a:t>by  all.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Georgia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98755" marR="135890" indent="-114300">
              <a:lnSpc>
                <a:spcPct val="85400"/>
              </a:lnSpc>
              <a:buChar char="•"/>
              <a:tabLst>
                <a:tab pos="198755" algn="l"/>
              </a:tabLst>
            </a:pPr>
            <a:r>
              <a:rPr sz="1400" dirty="0">
                <a:latin typeface="Georgia"/>
                <a:cs typeface="Georgia"/>
              </a:rPr>
              <a:t>Have no  </a:t>
            </a:r>
            <a:r>
              <a:rPr sz="1400" spc="-5" dirty="0">
                <a:latin typeface="Georgia"/>
                <a:cs typeface="Georgia"/>
              </a:rPr>
              <a:t>specifications  for rounding,  overflow, </a:t>
            </a:r>
            <a:r>
              <a:rPr sz="1400" dirty="0">
                <a:latin typeface="Georgia"/>
                <a:cs typeface="Georgia"/>
              </a:rPr>
              <a:t>and  </a:t>
            </a:r>
            <a:r>
              <a:rPr sz="1400" spc="-5" dirty="0">
                <a:latin typeface="Georgia"/>
                <a:cs typeface="Georgia"/>
              </a:rPr>
              <a:t>precision</a:t>
            </a:r>
            <a:r>
              <a:rPr sz="1400" spc="-70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loss.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26352" y="1478280"/>
            <a:ext cx="1458595" cy="6924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45720" rIns="0" bIns="0" rtlCol="0">
            <a:spAutoFit/>
          </a:bodyPr>
          <a:lstStyle/>
          <a:p>
            <a:pPr marL="224154" marR="113030" indent="-104139">
              <a:spcBef>
                <a:spcPts val="600"/>
              </a:spcBef>
              <a:spcAft>
                <a:spcPts val="600"/>
              </a:spcAft>
            </a:pP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Unsupported  Data</a:t>
            </a:r>
            <a:r>
              <a:rPr sz="1400" b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spc="-5" dirty="0" smtClean="0">
                <a:solidFill>
                  <a:srgbClr val="FFFFFF"/>
                </a:solidFill>
                <a:latin typeface="Georgia"/>
                <a:cs typeface="Georgia"/>
              </a:rPr>
              <a:t>Types</a:t>
            </a:r>
            <a:r>
              <a:rPr lang="en-US" sz="1400" b="1" spc="-5" dirty="0" smtClean="0">
                <a:solidFill>
                  <a:srgbClr val="FFFFFF"/>
                </a:solidFill>
                <a:latin typeface="Georgia"/>
                <a:cs typeface="Georgia"/>
              </a:rPr>
              <a:t/>
            </a:r>
            <a:br>
              <a:rPr lang="en-US" sz="1400" b="1" spc="-5" dirty="0" smtClean="0">
                <a:solidFill>
                  <a:srgbClr val="FFFFFF"/>
                </a:solidFill>
                <a:latin typeface="Georgia"/>
                <a:cs typeface="Georgia"/>
              </a:rPr>
            </a:br>
            <a:endParaRPr sz="1400" dirty="0">
              <a:latin typeface="Georgia"/>
              <a:cs typeface="Georg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36257" y="2062733"/>
            <a:ext cx="1438910" cy="3211195"/>
          </a:xfrm>
          <a:custGeom>
            <a:avLst/>
            <a:gdLst/>
            <a:ahLst/>
            <a:cxnLst/>
            <a:rect l="l" t="t" r="r" b="b"/>
            <a:pathLst>
              <a:path w="1438909" h="3211195">
                <a:moveTo>
                  <a:pt x="0" y="3211067"/>
                </a:moveTo>
                <a:lnTo>
                  <a:pt x="1438655" y="3211067"/>
                </a:lnTo>
                <a:lnTo>
                  <a:pt x="1438655" y="0"/>
                </a:lnTo>
                <a:lnTo>
                  <a:pt x="0" y="0"/>
                </a:lnTo>
                <a:lnTo>
                  <a:pt x="0" y="3211067"/>
                </a:lnTo>
                <a:close/>
              </a:path>
            </a:pathLst>
          </a:custGeom>
          <a:solidFill>
            <a:srgbClr val="EACDCC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36257" y="2062733"/>
            <a:ext cx="1438910" cy="3211195"/>
          </a:xfrm>
          <a:custGeom>
            <a:avLst/>
            <a:gdLst/>
            <a:ahLst/>
            <a:cxnLst/>
            <a:rect l="l" t="t" r="r" b="b"/>
            <a:pathLst>
              <a:path w="1438909" h="3211195">
                <a:moveTo>
                  <a:pt x="0" y="3211067"/>
                </a:moveTo>
                <a:lnTo>
                  <a:pt x="1438655" y="3211067"/>
                </a:lnTo>
                <a:lnTo>
                  <a:pt x="1438655" y="0"/>
                </a:lnTo>
                <a:lnTo>
                  <a:pt x="0" y="0"/>
                </a:lnTo>
                <a:lnTo>
                  <a:pt x="0" y="3211067"/>
                </a:lnTo>
                <a:close/>
              </a:path>
            </a:pathLst>
          </a:custGeom>
          <a:ln w="19812">
            <a:solidFill>
              <a:srgbClr val="EAC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26352" y="2089150"/>
            <a:ext cx="1458595" cy="169418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99390" marR="144780" indent="-114300">
              <a:lnSpc>
                <a:spcPct val="85200"/>
              </a:lnSpc>
              <a:spcBef>
                <a:spcPts val="350"/>
              </a:spcBef>
              <a:buChar char="•"/>
              <a:tabLst>
                <a:tab pos="200025" algn="l"/>
              </a:tabLst>
            </a:pPr>
            <a:r>
              <a:rPr sz="1400" spc="-5" dirty="0">
                <a:latin typeface="Georgia"/>
                <a:cs typeface="Georgia"/>
              </a:rPr>
              <a:t>Involve</a:t>
            </a:r>
            <a:r>
              <a:rPr sz="1400" spc="-7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Error,  </a:t>
            </a:r>
            <a:r>
              <a:rPr sz="1400" spc="-5" dirty="0">
                <a:latin typeface="Georgia"/>
                <a:cs typeface="Georgia"/>
              </a:rPr>
              <a:t>Date,  </a:t>
            </a:r>
            <a:r>
              <a:rPr sz="1400" dirty="0">
                <a:latin typeface="Georgia"/>
                <a:cs typeface="Georgia"/>
              </a:rPr>
              <a:t>Undefined,  </a:t>
            </a:r>
            <a:r>
              <a:rPr sz="1400" spc="-5" dirty="0">
                <a:latin typeface="Georgia"/>
                <a:cs typeface="Georgia"/>
              </a:rPr>
              <a:t>Function, </a:t>
            </a:r>
            <a:r>
              <a:rPr sz="1400" dirty="0">
                <a:latin typeface="Georgia"/>
                <a:cs typeface="Georgia"/>
              </a:rPr>
              <a:t>and  </a:t>
            </a:r>
            <a:r>
              <a:rPr sz="1400" spc="-5" dirty="0">
                <a:latin typeface="Georgia"/>
                <a:cs typeface="Georgia"/>
              </a:rPr>
              <a:t>Regular  </a:t>
            </a:r>
            <a:r>
              <a:rPr sz="1400" dirty="0">
                <a:latin typeface="Georgia"/>
                <a:cs typeface="Georgia"/>
              </a:rPr>
              <a:t>Expression,  </a:t>
            </a:r>
            <a:r>
              <a:rPr sz="1400" spc="-5" dirty="0">
                <a:latin typeface="Georgia"/>
                <a:cs typeface="Georgia"/>
              </a:rPr>
              <a:t>which </a:t>
            </a:r>
            <a:r>
              <a:rPr sz="1400" dirty="0">
                <a:latin typeface="Georgia"/>
                <a:cs typeface="Georgia"/>
              </a:rPr>
              <a:t>JSON  </a:t>
            </a:r>
            <a:r>
              <a:rPr sz="1400" spc="-5" dirty="0">
                <a:latin typeface="Georgia"/>
                <a:cs typeface="Georgia"/>
              </a:rPr>
              <a:t>does </a:t>
            </a:r>
            <a:r>
              <a:rPr sz="1400" dirty="0">
                <a:latin typeface="Georgia"/>
                <a:cs typeface="Georgia"/>
              </a:rPr>
              <a:t>not  accept.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10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18599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Objectives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10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328420"/>
            <a:ext cx="6224905" cy="26962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320675" indent="-342900">
              <a:lnSpc>
                <a:spcPts val="2590"/>
              </a:lnSpc>
              <a:spcBef>
                <a:spcPts val="425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Describe the support of different </a:t>
            </a:r>
            <a:r>
              <a:rPr sz="2400" spc="-10" dirty="0">
                <a:latin typeface="Georgia"/>
                <a:cs typeface="Georgia"/>
              </a:rPr>
              <a:t>browser 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latin typeface="Georgia"/>
                <a:cs typeface="Georgia"/>
              </a:rPr>
              <a:t>programming languages for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JSON</a:t>
            </a:r>
          </a:p>
          <a:p>
            <a:pPr marL="355600" indent="-342900">
              <a:lnSpc>
                <a:spcPts val="2415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Describe </a:t>
            </a:r>
            <a:r>
              <a:rPr sz="2400" dirty="0">
                <a:latin typeface="Georgia"/>
                <a:cs typeface="Georgia"/>
              </a:rPr>
              <a:t>JSON </a:t>
            </a:r>
            <a:r>
              <a:rPr sz="2400" spc="-5" dirty="0">
                <a:latin typeface="Georgia"/>
                <a:cs typeface="Georgia"/>
              </a:rPr>
              <a:t>content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types</a:t>
            </a:r>
            <a:endParaRPr sz="2400" dirty="0">
              <a:latin typeface="Georgia"/>
              <a:cs typeface="Georgia"/>
            </a:endParaRPr>
          </a:p>
          <a:p>
            <a:pPr marL="355600" marR="5080" indent="-342900">
              <a:lnSpc>
                <a:spcPts val="2590"/>
              </a:lnSpc>
              <a:spcBef>
                <a:spcPts val="185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Explain how to use </a:t>
            </a:r>
            <a:r>
              <a:rPr sz="2400" dirty="0">
                <a:latin typeface="Georgia"/>
                <a:cs typeface="Georgia"/>
              </a:rPr>
              <a:t>JSON </a:t>
            </a:r>
            <a:r>
              <a:rPr sz="2400" spc="-5" dirty="0">
                <a:latin typeface="Georgia"/>
                <a:cs typeface="Georgia"/>
              </a:rPr>
              <a:t>for </a:t>
            </a:r>
            <a:r>
              <a:rPr sz="2400" dirty="0">
                <a:latin typeface="Georgia"/>
                <a:cs typeface="Georgia"/>
              </a:rPr>
              <a:t>Web and </a:t>
            </a:r>
            <a:r>
              <a:rPr sz="2400" spc="-5" dirty="0">
                <a:latin typeface="Georgia"/>
                <a:cs typeface="Georgia"/>
              </a:rPr>
              <a:t>Data  Storage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ts val="2410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Compare </a:t>
            </a:r>
            <a:r>
              <a:rPr sz="2400" dirty="0">
                <a:latin typeface="Georgia"/>
                <a:cs typeface="Georgia"/>
              </a:rPr>
              <a:t>JSON </a:t>
            </a:r>
            <a:r>
              <a:rPr sz="2400" spc="-5" dirty="0">
                <a:latin typeface="Georgia"/>
                <a:cs typeface="Georgia"/>
              </a:rPr>
              <a:t>with relational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databases</a:t>
            </a:r>
            <a:endParaRPr sz="2400" dirty="0">
              <a:latin typeface="Georgia"/>
              <a:cs typeface="Georgia"/>
            </a:endParaRPr>
          </a:p>
          <a:p>
            <a:pPr marL="355600" marR="53340" indent="-342900">
              <a:lnSpc>
                <a:spcPts val="2590"/>
              </a:lnSpc>
              <a:spcBef>
                <a:spcPts val="185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Identify security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latin typeface="Georgia"/>
                <a:cs typeface="Georgia"/>
              </a:rPr>
              <a:t>data portability </a:t>
            </a:r>
            <a:r>
              <a:rPr sz="2400" dirty="0">
                <a:latin typeface="Georgia"/>
                <a:cs typeface="Georgia"/>
              </a:rPr>
              <a:t>issues  </a:t>
            </a:r>
            <a:r>
              <a:rPr sz="2400" spc="-5" dirty="0">
                <a:latin typeface="Georgia"/>
                <a:cs typeface="Georgia"/>
              </a:rPr>
              <a:t>with respect to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JSON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4356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Handling </a:t>
            </a:r>
            <a:r>
              <a:rPr spc="-75" dirty="0"/>
              <a:t>JSON</a:t>
            </a:r>
            <a:r>
              <a:rPr spc="-35" dirty="0"/>
              <a:t> </a:t>
            </a:r>
            <a:r>
              <a:rPr spc="-40" dirty="0"/>
              <a:t>Securely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10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316228"/>
            <a:ext cx="6557645" cy="17208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629285" indent="-342900">
              <a:lnSpc>
                <a:spcPct val="90000"/>
              </a:lnSpc>
              <a:spcBef>
                <a:spcPts val="385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Avoiding </a:t>
            </a:r>
            <a:r>
              <a:rPr sz="2400" spc="-5" dirty="0">
                <a:latin typeface="Courier New"/>
                <a:cs typeface="Courier New"/>
              </a:rPr>
              <a:t>eval() </a:t>
            </a:r>
            <a:r>
              <a:rPr sz="2400" spc="-5" dirty="0">
                <a:latin typeface="Georgia"/>
                <a:cs typeface="Georgia"/>
              </a:rPr>
              <a:t>by using </a:t>
            </a:r>
            <a:r>
              <a:rPr sz="2400" dirty="0">
                <a:latin typeface="Georgia"/>
                <a:cs typeface="Georgia"/>
              </a:rPr>
              <a:t>a JavaScript  </a:t>
            </a:r>
            <a:r>
              <a:rPr sz="2400" spc="-5" dirty="0">
                <a:latin typeface="Georgia"/>
                <a:cs typeface="Georgia"/>
              </a:rPr>
              <a:t>library </a:t>
            </a:r>
            <a:r>
              <a:rPr sz="2400" dirty="0">
                <a:latin typeface="Georgia"/>
                <a:cs typeface="Georgia"/>
                <a:hlinkClick r:id="rId2"/>
              </a:rPr>
              <a:t>available at </a:t>
            </a:r>
            <a:r>
              <a:rPr sz="2400" spc="-10" dirty="0">
                <a:latin typeface="Georgia"/>
                <a:cs typeface="Georgia"/>
                <a:hlinkClick r:id="rId2"/>
              </a:rPr>
              <a:t>www.json.org, </a:t>
            </a:r>
            <a:r>
              <a:rPr sz="2400" spc="-5" dirty="0">
                <a:latin typeface="Georgia"/>
                <a:cs typeface="Georgia"/>
              </a:rPr>
              <a:t>such </a:t>
            </a:r>
            <a:r>
              <a:rPr sz="2400" dirty="0">
                <a:latin typeface="Georgia"/>
                <a:cs typeface="Georgia"/>
              </a:rPr>
              <a:t>as  JSON </a:t>
            </a:r>
            <a:r>
              <a:rPr sz="2400" spc="-5" dirty="0">
                <a:latin typeface="Georgia"/>
                <a:cs typeface="Georgia"/>
              </a:rPr>
              <a:t>sans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Courier New"/>
                <a:cs typeface="Courier New"/>
              </a:rPr>
              <a:t>eval()</a:t>
            </a:r>
            <a:endParaRPr sz="24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2405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Ensuring data integrity </a:t>
            </a:r>
            <a:r>
              <a:rPr sz="2400" dirty="0">
                <a:latin typeface="Georgia"/>
                <a:cs typeface="Georgia"/>
              </a:rPr>
              <a:t>via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XMLHttpRequests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2336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Summary</a:t>
            </a:r>
            <a:r>
              <a:rPr spc="-85" dirty="0"/>
              <a:t> </a:t>
            </a:r>
            <a:r>
              <a:rPr spc="-110" dirty="0"/>
              <a:t>1-2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10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051305"/>
            <a:ext cx="6704965" cy="43427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281940" indent="-342900">
              <a:lnSpc>
                <a:spcPts val="2590"/>
              </a:lnSpc>
              <a:spcBef>
                <a:spcPts val="425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Modern programming languages </a:t>
            </a:r>
            <a:r>
              <a:rPr sz="2400" dirty="0">
                <a:latin typeface="Georgia"/>
                <a:cs typeface="Georgia"/>
              </a:rPr>
              <a:t>incorporate  JSON via </a:t>
            </a:r>
            <a:r>
              <a:rPr sz="2400" spc="-5" dirty="0">
                <a:latin typeface="Georgia"/>
                <a:cs typeface="Georgia"/>
              </a:rPr>
              <a:t>libraries or </a:t>
            </a:r>
            <a:r>
              <a:rPr sz="2400" dirty="0">
                <a:latin typeface="Georgia"/>
                <a:cs typeface="Georgia"/>
              </a:rPr>
              <a:t>native </a:t>
            </a:r>
            <a:r>
              <a:rPr sz="2400" spc="-5" dirty="0">
                <a:latin typeface="Georgia"/>
                <a:cs typeface="Georgia"/>
              </a:rPr>
              <a:t>parsing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support.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355600" marR="330835" indent="-342900">
              <a:lnSpc>
                <a:spcPts val="2590"/>
              </a:lnSpc>
              <a:spcBef>
                <a:spcPts val="5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Gson </a:t>
            </a:r>
            <a:r>
              <a:rPr sz="2400" dirty="0">
                <a:latin typeface="Georgia"/>
                <a:cs typeface="Georgia"/>
              </a:rPr>
              <a:t>is an </a:t>
            </a:r>
            <a:r>
              <a:rPr sz="2400" spc="-5" dirty="0">
                <a:latin typeface="Georgia"/>
                <a:cs typeface="Georgia"/>
              </a:rPr>
              <a:t>open-source </a:t>
            </a:r>
            <a:r>
              <a:rPr sz="2400" dirty="0">
                <a:latin typeface="Georgia"/>
                <a:cs typeface="Georgia"/>
              </a:rPr>
              <a:t>Java </a:t>
            </a:r>
            <a:r>
              <a:rPr sz="2400" spc="-5" dirty="0">
                <a:latin typeface="Georgia"/>
                <a:cs typeface="Georgia"/>
              </a:rPr>
              <a:t>library for  converting </a:t>
            </a:r>
            <a:r>
              <a:rPr sz="2400" dirty="0">
                <a:latin typeface="Georgia"/>
                <a:cs typeface="Georgia"/>
              </a:rPr>
              <a:t>a Java </a:t>
            </a:r>
            <a:r>
              <a:rPr sz="2400" spc="-5" dirty="0">
                <a:latin typeface="Georgia"/>
                <a:cs typeface="Georgia"/>
              </a:rPr>
              <a:t>object </a:t>
            </a:r>
            <a:r>
              <a:rPr sz="2400" dirty="0">
                <a:latin typeface="Georgia"/>
                <a:cs typeface="Georgia"/>
              </a:rPr>
              <a:t>into JSON and</a:t>
            </a:r>
            <a:r>
              <a:rPr sz="2400" spc="-1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vice-  versa.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355600" marR="1550670" indent="-342900">
              <a:lnSpc>
                <a:spcPts val="2590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Formal </a:t>
            </a:r>
            <a:r>
              <a:rPr sz="2400" spc="-10" dirty="0">
                <a:latin typeface="Georgia"/>
                <a:cs typeface="Georgia"/>
              </a:rPr>
              <a:t>MIME </a:t>
            </a:r>
            <a:r>
              <a:rPr sz="2400" spc="-5" dirty="0">
                <a:latin typeface="Georgia"/>
                <a:cs typeface="Georgia"/>
              </a:rPr>
              <a:t>type for </a:t>
            </a:r>
            <a:r>
              <a:rPr sz="2400" dirty="0">
                <a:latin typeface="Georgia"/>
                <a:cs typeface="Georgia"/>
              </a:rPr>
              <a:t>JSON </a:t>
            </a:r>
            <a:r>
              <a:rPr sz="2400" spc="-5" dirty="0">
                <a:latin typeface="Georgia"/>
                <a:cs typeface="Georgia"/>
              </a:rPr>
              <a:t>text </a:t>
            </a:r>
            <a:r>
              <a:rPr sz="2400" dirty="0">
                <a:latin typeface="Georgia"/>
                <a:cs typeface="Georgia"/>
              </a:rPr>
              <a:t>is  </a:t>
            </a:r>
            <a:r>
              <a:rPr sz="2400" spc="-5" dirty="0">
                <a:latin typeface="Georgia"/>
                <a:cs typeface="Georgia"/>
              </a:rPr>
              <a:t>‘application/json’.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ourier New"/>
              <a:buChar char="o"/>
            </a:pP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100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dirty="0">
                <a:latin typeface="Georgia"/>
                <a:cs typeface="Georgia"/>
              </a:rPr>
              <a:t>JSON is </a:t>
            </a:r>
            <a:r>
              <a:rPr sz="2400" spc="-5" dirty="0">
                <a:latin typeface="Georgia"/>
                <a:cs typeface="Georgia"/>
              </a:rPr>
              <a:t>used </a:t>
            </a:r>
            <a:r>
              <a:rPr sz="2400" dirty="0">
                <a:latin typeface="Georgia"/>
                <a:cs typeface="Georgia"/>
              </a:rPr>
              <a:t>in </a:t>
            </a:r>
            <a:r>
              <a:rPr sz="2400" spc="-5" dirty="0">
                <a:latin typeface="Georgia"/>
                <a:cs typeface="Georgia"/>
              </a:rPr>
              <a:t>several applications, such </a:t>
            </a:r>
            <a:r>
              <a:rPr sz="2400" dirty="0">
                <a:latin typeface="Georgia"/>
                <a:cs typeface="Georgia"/>
              </a:rPr>
              <a:t>as in  </a:t>
            </a:r>
            <a:r>
              <a:rPr sz="2400" spc="-5" dirty="0">
                <a:latin typeface="Georgia"/>
                <a:cs typeface="Georgia"/>
              </a:rPr>
              <a:t>APIs, NoSQL databases, </a:t>
            </a:r>
            <a:r>
              <a:rPr sz="2400" spc="-10" dirty="0">
                <a:latin typeface="Georgia"/>
                <a:cs typeface="Georgia"/>
              </a:rPr>
              <a:t>RDBMS’, </a:t>
            </a:r>
            <a:r>
              <a:rPr sz="2400" dirty="0">
                <a:latin typeface="Georgia"/>
                <a:cs typeface="Georgia"/>
              </a:rPr>
              <a:t>Web  </a:t>
            </a:r>
            <a:r>
              <a:rPr sz="2400" spc="-5" dirty="0">
                <a:latin typeface="Georgia"/>
                <a:cs typeface="Georgia"/>
              </a:rPr>
              <a:t>development,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latin typeface="Georgia"/>
                <a:cs typeface="Georgia"/>
              </a:rPr>
              <a:t>application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packages.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2402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Summary</a:t>
            </a:r>
            <a:r>
              <a:rPr spc="-90" dirty="0"/>
              <a:t> </a:t>
            </a:r>
            <a:r>
              <a:rPr spc="-65" dirty="0"/>
              <a:t>2-2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10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051305"/>
            <a:ext cx="6569075" cy="43427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385445" indent="-342900">
              <a:lnSpc>
                <a:spcPct val="90100"/>
              </a:lnSpc>
              <a:spcBef>
                <a:spcPts val="385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Unlike relational databases, </a:t>
            </a:r>
            <a:r>
              <a:rPr sz="2400" dirty="0">
                <a:latin typeface="Georgia"/>
                <a:cs typeface="Georgia"/>
              </a:rPr>
              <a:t>JSON </a:t>
            </a:r>
            <a:r>
              <a:rPr sz="2400" spc="-5" dirty="0">
                <a:latin typeface="Georgia"/>
                <a:cs typeface="Georgia"/>
              </a:rPr>
              <a:t>does </a:t>
            </a:r>
            <a:r>
              <a:rPr sz="2400" dirty="0">
                <a:latin typeface="Georgia"/>
                <a:cs typeface="Georgia"/>
              </a:rPr>
              <a:t>not  </a:t>
            </a:r>
            <a:r>
              <a:rPr sz="2400" spc="-10" dirty="0">
                <a:latin typeface="Georgia"/>
                <a:cs typeface="Georgia"/>
              </a:rPr>
              <a:t>have </a:t>
            </a:r>
            <a:r>
              <a:rPr sz="2400" spc="-5" dirty="0">
                <a:latin typeface="Georgia"/>
                <a:cs typeface="Georgia"/>
              </a:rPr>
              <a:t>tables, pre-created </a:t>
            </a:r>
            <a:r>
              <a:rPr sz="2400" dirty="0">
                <a:latin typeface="Georgia"/>
                <a:cs typeface="Georgia"/>
              </a:rPr>
              <a:t>metadata, and  </a:t>
            </a:r>
            <a:r>
              <a:rPr sz="2400" spc="-5" dirty="0">
                <a:latin typeface="Georgia"/>
                <a:cs typeface="Georgia"/>
              </a:rPr>
              <a:t>support for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SQL.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ourier New"/>
              <a:buChar char="o"/>
            </a:pPr>
            <a:endParaRPr sz="21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690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Using </a:t>
            </a:r>
            <a:r>
              <a:rPr sz="2400" spc="-5" dirty="0">
                <a:latin typeface="Courier New"/>
                <a:cs typeface="Courier New"/>
              </a:rPr>
              <a:t>eval()</a:t>
            </a:r>
            <a:r>
              <a:rPr sz="2400" spc="-96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Georgia"/>
                <a:cs typeface="Georgia"/>
              </a:rPr>
              <a:t>for parsing </a:t>
            </a:r>
            <a:r>
              <a:rPr sz="2400" dirty="0">
                <a:latin typeface="Georgia"/>
                <a:cs typeface="Georgia"/>
              </a:rPr>
              <a:t>JSON </a:t>
            </a:r>
            <a:r>
              <a:rPr sz="2400" spc="-5" dirty="0">
                <a:latin typeface="Georgia"/>
                <a:cs typeface="Georgia"/>
              </a:rPr>
              <a:t>data can lead  to security </a:t>
            </a:r>
            <a:r>
              <a:rPr sz="2400" dirty="0">
                <a:latin typeface="Georgia"/>
                <a:cs typeface="Georgia"/>
              </a:rPr>
              <a:t>attacks </a:t>
            </a:r>
            <a:r>
              <a:rPr sz="2400" spc="-5" dirty="0">
                <a:latin typeface="Georgia"/>
                <a:cs typeface="Georgia"/>
              </a:rPr>
              <a:t>such </a:t>
            </a:r>
            <a:r>
              <a:rPr sz="2400" dirty="0">
                <a:latin typeface="Georgia"/>
                <a:cs typeface="Georgia"/>
              </a:rPr>
              <a:t>as </a:t>
            </a:r>
            <a:r>
              <a:rPr sz="2400" spc="-5" dirty="0">
                <a:latin typeface="Georgia"/>
                <a:cs typeface="Georgia"/>
              </a:rPr>
              <a:t>XSS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7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CSRF.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ourier New"/>
              <a:buChar char="o"/>
            </a:pPr>
            <a:endParaRPr sz="2200" dirty="0">
              <a:latin typeface="Times New Roman"/>
              <a:cs typeface="Times New Roman"/>
            </a:endParaRPr>
          </a:p>
          <a:p>
            <a:pPr marL="355600" marR="19050" indent="-342900">
              <a:lnSpc>
                <a:spcPts val="2590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dirty="0">
                <a:latin typeface="Georgia"/>
                <a:cs typeface="Georgia"/>
              </a:rPr>
              <a:t>JSON is </a:t>
            </a:r>
            <a:r>
              <a:rPr sz="2400" spc="-5" dirty="0">
                <a:latin typeface="Georgia"/>
                <a:cs typeface="Georgia"/>
              </a:rPr>
              <a:t>prone to DoS </a:t>
            </a:r>
            <a:r>
              <a:rPr sz="2400" dirty="0">
                <a:latin typeface="Georgia"/>
                <a:cs typeface="Georgia"/>
              </a:rPr>
              <a:t>attack and </a:t>
            </a:r>
            <a:r>
              <a:rPr sz="2400" spc="-5" dirty="0">
                <a:latin typeface="Georgia"/>
                <a:cs typeface="Georgia"/>
              </a:rPr>
              <a:t>vulnerability  of </a:t>
            </a:r>
            <a:r>
              <a:rPr sz="2400" dirty="0">
                <a:latin typeface="Georgia"/>
                <a:cs typeface="Georgia"/>
              </a:rPr>
              <a:t>mass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assignment.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ourier New"/>
              <a:buChar char="o"/>
            </a:pPr>
            <a:endParaRPr sz="2200" dirty="0">
              <a:latin typeface="Times New Roman"/>
              <a:cs typeface="Times New Roman"/>
            </a:endParaRPr>
          </a:p>
          <a:p>
            <a:pPr marL="355600" marR="424180" indent="-342900">
              <a:lnSpc>
                <a:spcPct val="90100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Developers can secure </a:t>
            </a:r>
            <a:r>
              <a:rPr sz="2400" dirty="0">
                <a:latin typeface="Georgia"/>
                <a:cs typeface="Georgia"/>
              </a:rPr>
              <a:t>JSON </a:t>
            </a:r>
            <a:r>
              <a:rPr sz="2400" spc="-5" dirty="0">
                <a:latin typeface="Georgia"/>
                <a:cs typeface="Georgia"/>
              </a:rPr>
              <a:t>structures by  </a:t>
            </a:r>
            <a:r>
              <a:rPr sz="2400" dirty="0">
                <a:latin typeface="Georgia"/>
                <a:cs typeface="Georgia"/>
              </a:rPr>
              <a:t>replacing </a:t>
            </a:r>
            <a:r>
              <a:rPr sz="2400" spc="-5" dirty="0">
                <a:latin typeface="Courier New"/>
                <a:cs typeface="Courier New"/>
              </a:rPr>
              <a:t>eval()</a:t>
            </a:r>
            <a:r>
              <a:rPr sz="2400" spc="-9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Georgia"/>
                <a:cs typeface="Georgia"/>
              </a:rPr>
              <a:t>with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JavaScript library  </a:t>
            </a:r>
            <a:r>
              <a:rPr sz="2400" dirty="0">
                <a:latin typeface="Georgia"/>
                <a:cs typeface="Georgia"/>
              </a:rPr>
              <a:t>and/or </a:t>
            </a:r>
            <a:r>
              <a:rPr sz="2400" spc="-5" dirty="0">
                <a:latin typeface="Georgia"/>
                <a:cs typeface="Georgia"/>
              </a:rPr>
              <a:t>using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XMLHttpRequests.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3117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Support </a:t>
            </a:r>
            <a:r>
              <a:rPr spc="-90" dirty="0"/>
              <a:t>for</a:t>
            </a:r>
            <a:r>
              <a:rPr spc="-65" dirty="0"/>
              <a:t> </a:t>
            </a:r>
            <a:r>
              <a:rPr spc="-75" dirty="0"/>
              <a:t>JSON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10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328420"/>
            <a:ext cx="5671820" cy="27971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Each </a:t>
            </a:r>
            <a:r>
              <a:rPr sz="2400" dirty="0">
                <a:latin typeface="Georgia"/>
                <a:cs typeface="Georgia"/>
              </a:rPr>
              <a:t>major </a:t>
            </a:r>
            <a:r>
              <a:rPr sz="2400" spc="-5" dirty="0">
                <a:latin typeface="Georgia"/>
                <a:cs typeface="Georgia"/>
              </a:rPr>
              <a:t>programming language can  </a:t>
            </a:r>
            <a:r>
              <a:rPr sz="2400" dirty="0">
                <a:latin typeface="Georgia"/>
                <a:cs typeface="Georgia"/>
              </a:rPr>
              <a:t>incorporate </a:t>
            </a:r>
            <a:r>
              <a:rPr sz="2400" spc="-5" dirty="0">
                <a:latin typeface="Georgia"/>
                <a:cs typeface="Georgia"/>
              </a:rPr>
              <a:t>JSON, natively or through  libraries.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ourier New"/>
              <a:buChar char="o"/>
            </a:pPr>
            <a:endParaRPr sz="2250" dirty="0">
              <a:latin typeface="Times New Roman"/>
              <a:cs typeface="Times New Roman"/>
            </a:endParaRPr>
          </a:p>
          <a:p>
            <a:pPr marL="355600" marR="374015" indent="-342900">
              <a:lnSpc>
                <a:spcPts val="2590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dirty="0">
                <a:latin typeface="Georgia"/>
                <a:cs typeface="Georgia"/>
              </a:rPr>
              <a:t>This is </a:t>
            </a:r>
            <a:r>
              <a:rPr sz="2400" spc="-5" dirty="0">
                <a:latin typeface="Georgia"/>
                <a:cs typeface="Georgia"/>
              </a:rPr>
              <a:t>possible by </a:t>
            </a:r>
            <a:r>
              <a:rPr sz="2400" dirty="0">
                <a:latin typeface="Georgia"/>
                <a:cs typeface="Georgia"/>
              </a:rPr>
              <a:t>incorporating </a:t>
            </a:r>
            <a:r>
              <a:rPr sz="2400" spc="-5" dirty="0">
                <a:latin typeface="Georgia"/>
                <a:cs typeface="Georgia"/>
              </a:rPr>
              <a:t>two  functionalities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namely:</a:t>
            </a:r>
          </a:p>
          <a:p>
            <a:pPr marL="756285" lvl="1" indent="-286385">
              <a:lnSpc>
                <a:spcPct val="100000"/>
              </a:lnSpc>
              <a:spcBef>
                <a:spcPts val="70"/>
              </a:spcBef>
              <a:buFont typeface="Arial"/>
              <a:buChar char="▪"/>
              <a:tabLst>
                <a:tab pos="756285" algn="l"/>
                <a:tab pos="756920" algn="l"/>
              </a:tabLst>
            </a:pPr>
            <a:r>
              <a:rPr sz="2400" dirty="0">
                <a:latin typeface="Georgia"/>
                <a:cs typeface="Georgia"/>
              </a:rPr>
              <a:t>Parsing</a:t>
            </a:r>
          </a:p>
          <a:p>
            <a:pPr marL="756285" lvl="1" indent="-286385">
              <a:lnSpc>
                <a:spcPct val="100000"/>
              </a:lnSpc>
              <a:spcBef>
                <a:spcPts val="110"/>
              </a:spcBef>
              <a:buFont typeface="Arial"/>
              <a:buChar char="▪"/>
              <a:tabLst>
                <a:tab pos="756285" algn="l"/>
                <a:tab pos="756920" algn="l"/>
              </a:tabLst>
            </a:pPr>
            <a:r>
              <a:rPr sz="2400" spc="-5" dirty="0">
                <a:latin typeface="Georgia"/>
                <a:cs typeface="Georgia"/>
              </a:rPr>
              <a:t>Formatting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4151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JSON </a:t>
            </a:r>
            <a:r>
              <a:rPr spc="-40" dirty="0"/>
              <a:t>with </a:t>
            </a:r>
            <a:r>
              <a:rPr spc="50" dirty="0"/>
              <a:t>C# </a:t>
            </a:r>
            <a:r>
              <a:rPr spc="-90" dirty="0"/>
              <a:t>and</a:t>
            </a:r>
            <a:r>
              <a:rPr spc="-160" dirty="0"/>
              <a:t> </a:t>
            </a:r>
            <a:r>
              <a:rPr spc="-45" dirty="0"/>
              <a:t>Java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10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328420"/>
            <a:ext cx="6231890" cy="335470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439420" indent="-342900">
              <a:lnSpc>
                <a:spcPts val="2590"/>
              </a:lnSpc>
              <a:spcBef>
                <a:spcPts val="425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dirty="0">
                <a:latin typeface="Georgia"/>
                <a:cs typeface="Georgia"/>
              </a:rPr>
              <a:t>These </a:t>
            </a:r>
            <a:r>
              <a:rPr sz="2400" spc="-5" dirty="0">
                <a:latin typeface="Georgia"/>
                <a:cs typeface="Georgia"/>
              </a:rPr>
              <a:t>languages support statically </a:t>
            </a:r>
            <a:r>
              <a:rPr sz="2400" spc="-10" dirty="0">
                <a:latin typeface="Georgia"/>
                <a:cs typeface="Georgia"/>
              </a:rPr>
              <a:t>typed  </a:t>
            </a:r>
            <a:r>
              <a:rPr sz="2400" spc="-5" dirty="0">
                <a:latin typeface="Georgia"/>
                <a:cs typeface="Georgia"/>
              </a:rPr>
              <a:t>classes </a:t>
            </a:r>
            <a:r>
              <a:rPr sz="2400" dirty="0">
                <a:latin typeface="Georgia"/>
                <a:cs typeface="Georgia"/>
              </a:rPr>
              <a:t>and not </a:t>
            </a:r>
            <a:r>
              <a:rPr sz="2400" spc="-5" dirty="0">
                <a:latin typeface="Georgia"/>
                <a:cs typeface="Georgia"/>
              </a:rPr>
              <a:t>objects </a:t>
            </a:r>
            <a:r>
              <a:rPr sz="2400" dirty="0">
                <a:latin typeface="Georgia"/>
                <a:cs typeface="Georgia"/>
              </a:rPr>
              <a:t>of </a:t>
            </a:r>
            <a:r>
              <a:rPr sz="2400" spc="-5" dirty="0">
                <a:latin typeface="Georgia"/>
                <a:cs typeface="Georgia"/>
              </a:rPr>
              <a:t>HashMap </a:t>
            </a:r>
            <a:r>
              <a:rPr sz="2400" dirty="0">
                <a:latin typeface="Georgia"/>
                <a:cs typeface="Georgia"/>
              </a:rPr>
              <a:t>or  </a:t>
            </a:r>
            <a:r>
              <a:rPr sz="2400" spc="-5" dirty="0">
                <a:latin typeface="Georgia"/>
                <a:cs typeface="Georgia"/>
              </a:rPr>
              <a:t>Dictionary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type.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ourier New"/>
              <a:buChar char="o"/>
            </a:pPr>
            <a:endParaRPr sz="22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dirty="0">
                <a:latin typeface="Georgia"/>
                <a:cs typeface="Georgia"/>
              </a:rPr>
              <a:t>The </a:t>
            </a:r>
            <a:r>
              <a:rPr sz="2400" spc="-5" dirty="0">
                <a:latin typeface="Georgia"/>
                <a:cs typeface="Georgia"/>
              </a:rPr>
              <a:t>solution </a:t>
            </a:r>
            <a:r>
              <a:rPr sz="2400" dirty="0">
                <a:latin typeface="Georgia"/>
                <a:cs typeface="Georgia"/>
              </a:rPr>
              <a:t>is </a:t>
            </a:r>
            <a:r>
              <a:rPr sz="2400" spc="-5" dirty="0">
                <a:latin typeface="Georgia"/>
                <a:cs typeface="Georgia"/>
              </a:rPr>
              <a:t>to </a:t>
            </a:r>
            <a:r>
              <a:rPr sz="2400" spc="-10" dirty="0">
                <a:latin typeface="Georgia"/>
                <a:cs typeface="Georgia"/>
              </a:rPr>
              <a:t>use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library </a:t>
            </a:r>
            <a:r>
              <a:rPr sz="2400" dirty="0">
                <a:latin typeface="Georgia"/>
                <a:cs typeface="Georgia"/>
              </a:rPr>
              <a:t>along </a:t>
            </a:r>
            <a:r>
              <a:rPr sz="2400" spc="-5" dirty="0">
                <a:latin typeface="Georgia"/>
                <a:cs typeface="Georgia"/>
              </a:rPr>
              <a:t>with </a:t>
            </a:r>
            <a:r>
              <a:rPr sz="2400" dirty="0">
                <a:latin typeface="Georgia"/>
                <a:cs typeface="Georgia"/>
              </a:rPr>
              <a:t>a  </a:t>
            </a:r>
            <a:r>
              <a:rPr sz="2400" spc="-5" dirty="0">
                <a:latin typeface="Georgia"/>
                <a:cs typeface="Georgia"/>
              </a:rPr>
              <a:t>custom code for converting these </a:t>
            </a:r>
            <a:r>
              <a:rPr sz="2400" spc="-10" dirty="0">
                <a:latin typeface="Georgia"/>
                <a:cs typeface="Georgia"/>
              </a:rPr>
              <a:t>structures  </a:t>
            </a:r>
            <a:r>
              <a:rPr sz="2400" dirty="0">
                <a:latin typeface="Georgia"/>
                <a:cs typeface="Georgia"/>
              </a:rPr>
              <a:t>into </a:t>
            </a:r>
            <a:r>
              <a:rPr sz="2400" spc="-5" dirty="0">
                <a:latin typeface="Georgia"/>
                <a:cs typeface="Georgia"/>
              </a:rPr>
              <a:t>static type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instances.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Courier New"/>
              <a:buChar char="o"/>
            </a:pPr>
            <a:endParaRPr sz="2250" dirty="0">
              <a:latin typeface="Times New Roman"/>
              <a:cs typeface="Times New Roman"/>
            </a:endParaRPr>
          </a:p>
          <a:p>
            <a:pPr marL="355600" marR="307975" indent="-342900">
              <a:lnSpc>
                <a:spcPts val="2590"/>
              </a:lnSpc>
              <a:spcBef>
                <a:spcPts val="5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dirty="0">
                <a:latin typeface="Georgia"/>
                <a:cs typeface="Georgia"/>
              </a:rPr>
              <a:t>The </a:t>
            </a:r>
            <a:r>
              <a:rPr sz="2400" spc="-5" dirty="0">
                <a:latin typeface="Georgia"/>
                <a:cs typeface="Georgia"/>
              </a:rPr>
              <a:t>Gson library from Google </a:t>
            </a:r>
            <a:r>
              <a:rPr sz="2400" dirty="0">
                <a:latin typeface="Georgia"/>
                <a:cs typeface="Georgia"/>
              </a:rPr>
              <a:t>is </a:t>
            </a:r>
            <a:r>
              <a:rPr sz="2400" spc="-5" dirty="0">
                <a:latin typeface="Georgia"/>
                <a:cs typeface="Georgia"/>
              </a:rPr>
              <a:t>one such  library that resolves the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issue.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2333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What </a:t>
            </a:r>
            <a:r>
              <a:rPr spc="-30" dirty="0"/>
              <a:t>is</a:t>
            </a:r>
            <a:r>
              <a:rPr spc="-15" dirty="0"/>
              <a:t> </a:t>
            </a:r>
            <a:r>
              <a:rPr spc="-75" dirty="0"/>
              <a:t>Gson</a:t>
            </a:r>
          </a:p>
        </p:txBody>
      </p:sp>
      <p:sp>
        <p:nvSpPr>
          <p:cNvPr id="3" name="object 3"/>
          <p:cNvSpPr/>
          <p:nvPr/>
        </p:nvSpPr>
        <p:spPr>
          <a:xfrm>
            <a:off x="610362" y="1703070"/>
            <a:ext cx="6555105" cy="452755"/>
          </a:xfrm>
          <a:custGeom>
            <a:avLst/>
            <a:gdLst/>
            <a:ahLst/>
            <a:cxnLst/>
            <a:rect l="l" t="t" r="r" b="b"/>
            <a:pathLst>
              <a:path w="6555105" h="452755">
                <a:moveTo>
                  <a:pt x="0" y="452627"/>
                </a:moveTo>
                <a:lnTo>
                  <a:pt x="6554724" y="452627"/>
                </a:lnTo>
                <a:lnTo>
                  <a:pt x="6554724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362" y="1703070"/>
            <a:ext cx="6555105" cy="452755"/>
          </a:xfrm>
          <a:custGeom>
            <a:avLst/>
            <a:gdLst/>
            <a:ahLst/>
            <a:cxnLst/>
            <a:rect l="l" t="t" r="r" b="b"/>
            <a:pathLst>
              <a:path w="6555105" h="452755">
                <a:moveTo>
                  <a:pt x="0" y="452627"/>
                </a:moveTo>
                <a:lnTo>
                  <a:pt x="6554724" y="452627"/>
                </a:lnTo>
                <a:lnTo>
                  <a:pt x="6554724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ln w="19812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1925" y="1437894"/>
            <a:ext cx="6227445" cy="530860"/>
          </a:xfrm>
          <a:custGeom>
            <a:avLst/>
            <a:gdLst/>
            <a:ahLst/>
            <a:cxnLst/>
            <a:rect l="l" t="t" r="r" b="b"/>
            <a:pathLst>
              <a:path w="6227445" h="530860">
                <a:moveTo>
                  <a:pt x="6138672" y="0"/>
                </a:moveTo>
                <a:lnTo>
                  <a:pt x="88392" y="0"/>
                </a:lnTo>
                <a:lnTo>
                  <a:pt x="53985" y="6953"/>
                </a:lnTo>
                <a:lnTo>
                  <a:pt x="25888" y="25907"/>
                </a:lnTo>
                <a:lnTo>
                  <a:pt x="6946" y="54006"/>
                </a:lnTo>
                <a:lnTo>
                  <a:pt x="0" y="88391"/>
                </a:lnTo>
                <a:lnTo>
                  <a:pt x="0" y="441959"/>
                </a:lnTo>
                <a:lnTo>
                  <a:pt x="6946" y="476345"/>
                </a:lnTo>
                <a:lnTo>
                  <a:pt x="25888" y="504443"/>
                </a:lnTo>
                <a:lnTo>
                  <a:pt x="53985" y="523398"/>
                </a:lnTo>
                <a:lnTo>
                  <a:pt x="88392" y="530351"/>
                </a:lnTo>
                <a:lnTo>
                  <a:pt x="6138672" y="530351"/>
                </a:lnTo>
                <a:lnTo>
                  <a:pt x="6173057" y="523398"/>
                </a:lnTo>
                <a:lnTo>
                  <a:pt x="6201156" y="504443"/>
                </a:lnTo>
                <a:lnTo>
                  <a:pt x="6220110" y="476345"/>
                </a:lnTo>
                <a:lnTo>
                  <a:pt x="6227064" y="441959"/>
                </a:lnTo>
                <a:lnTo>
                  <a:pt x="6227064" y="88391"/>
                </a:lnTo>
                <a:lnTo>
                  <a:pt x="6220110" y="54006"/>
                </a:lnTo>
                <a:lnTo>
                  <a:pt x="6201156" y="25907"/>
                </a:lnTo>
                <a:lnTo>
                  <a:pt x="6173057" y="6953"/>
                </a:lnTo>
                <a:lnTo>
                  <a:pt x="613867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1925" y="1437894"/>
            <a:ext cx="6227445" cy="530860"/>
          </a:xfrm>
          <a:custGeom>
            <a:avLst/>
            <a:gdLst/>
            <a:ahLst/>
            <a:cxnLst/>
            <a:rect l="l" t="t" r="r" b="b"/>
            <a:pathLst>
              <a:path w="6227445" h="530860">
                <a:moveTo>
                  <a:pt x="0" y="88391"/>
                </a:moveTo>
                <a:lnTo>
                  <a:pt x="6946" y="54006"/>
                </a:lnTo>
                <a:lnTo>
                  <a:pt x="25888" y="25907"/>
                </a:lnTo>
                <a:lnTo>
                  <a:pt x="53985" y="6953"/>
                </a:lnTo>
                <a:lnTo>
                  <a:pt x="88392" y="0"/>
                </a:lnTo>
                <a:lnTo>
                  <a:pt x="6138672" y="0"/>
                </a:lnTo>
                <a:lnTo>
                  <a:pt x="6173057" y="6953"/>
                </a:lnTo>
                <a:lnTo>
                  <a:pt x="6201156" y="25907"/>
                </a:lnTo>
                <a:lnTo>
                  <a:pt x="6220110" y="54006"/>
                </a:lnTo>
                <a:lnTo>
                  <a:pt x="6227064" y="88391"/>
                </a:lnTo>
                <a:lnTo>
                  <a:pt x="6227064" y="441959"/>
                </a:lnTo>
                <a:lnTo>
                  <a:pt x="6220110" y="476345"/>
                </a:lnTo>
                <a:lnTo>
                  <a:pt x="6201156" y="504443"/>
                </a:lnTo>
                <a:lnTo>
                  <a:pt x="6173057" y="523398"/>
                </a:lnTo>
                <a:lnTo>
                  <a:pt x="6138672" y="530351"/>
                </a:lnTo>
                <a:lnTo>
                  <a:pt x="88392" y="530351"/>
                </a:lnTo>
                <a:lnTo>
                  <a:pt x="53985" y="523398"/>
                </a:lnTo>
                <a:lnTo>
                  <a:pt x="25888" y="504443"/>
                </a:lnTo>
                <a:lnTo>
                  <a:pt x="6946" y="476345"/>
                </a:lnTo>
                <a:lnTo>
                  <a:pt x="0" y="441959"/>
                </a:lnTo>
                <a:lnTo>
                  <a:pt x="0" y="88391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362" y="2519933"/>
            <a:ext cx="6555105" cy="452755"/>
          </a:xfrm>
          <a:custGeom>
            <a:avLst/>
            <a:gdLst/>
            <a:ahLst/>
            <a:cxnLst/>
            <a:rect l="l" t="t" r="r" b="b"/>
            <a:pathLst>
              <a:path w="6555105" h="452755">
                <a:moveTo>
                  <a:pt x="0" y="452627"/>
                </a:moveTo>
                <a:lnTo>
                  <a:pt x="6554724" y="452627"/>
                </a:lnTo>
                <a:lnTo>
                  <a:pt x="6554724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0362" y="2519933"/>
            <a:ext cx="6555105" cy="452755"/>
          </a:xfrm>
          <a:custGeom>
            <a:avLst/>
            <a:gdLst/>
            <a:ahLst/>
            <a:cxnLst/>
            <a:rect l="l" t="t" r="r" b="b"/>
            <a:pathLst>
              <a:path w="6555105" h="452755">
                <a:moveTo>
                  <a:pt x="0" y="452627"/>
                </a:moveTo>
                <a:lnTo>
                  <a:pt x="6554724" y="452627"/>
                </a:lnTo>
                <a:lnTo>
                  <a:pt x="6554724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ln w="19812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2782" y="2253233"/>
            <a:ext cx="6240780" cy="532130"/>
          </a:xfrm>
          <a:custGeom>
            <a:avLst/>
            <a:gdLst/>
            <a:ahLst/>
            <a:cxnLst/>
            <a:rect l="l" t="t" r="r" b="b"/>
            <a:pathLst>
              <a:path w="6240780" h="532130">
                <a:moveTo>
                  <a:pt x="6152134" y="0"/>
                </a:moveTo>
                <a:lnTo>
                  <a:pt x="88646" y="0"/>
                </a:lnTo>
                <a:lnTo>
                  <a:pt x="54140" y="6975"/>
                </a:lnTo>
                <a:lnTo>
                  <a:pt x="25963" y="25987"/>
                </a:lnTo>
                <a:lnTo>
                  <a:pt x="6966" y="54167"/>
                </a:lnTo>
                <a:lnTo>
                  <a:pt x="0" y="88646"/>
                </a:lnTo>
                <a:lnTo>
                  <a:pt x="0" y="443230"/>
                </a:lnTo>
                <a:lnTo>
                  <a:pt x="6966" y="477708"/>
                </a:lnTo>
                <a:lnTo>
                  <a:pt x="25963" y="505888"/>
                </a:lnTo>
                <a:lnTo>
                  <a:pt x="54140" y="524900"/>
                </a:lnTo>
                <a:lnTo>
                  <a:pt x="88646" y="531876"/>
                </a:lnTo>
                <a:lnTo>
                  <a:pt x="6152134" y="531876"/>
                </a:lnTo>
                <a:lnTo>
                  <a:pt x="6186612" y="524900"/>
                </a:lnTo>
                <a:lnTo>
                  <a:pt x="6214792" y="505888"/>
                </a:lnTo>
                <a:lnTo>
                  <a:pt x="6233804" y="477708"/>
                </a:lnTo>
                <a:lnTo>
                  <a:pt x="6240780" y="443230"/>
                </a:lnTo>
                <a:lnTo>
                  <a:pt x="6240780" y="88646"/>
                </a:lnTo>
                <a:lnTo>
                  <a:pt x="6233804" y="54167"/>
                </a:lnTo>
                <a:lnTo>
                  <a:pt x="6214792" y="25987"/>
                </a:lnTo>
                <a:lnTo>
                  <a:pt x="6186612" y="6975"/>
                </a:lnTo>
                <a:lnTo>
                  <a:pt x="6152134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2782" y="2253233"/>
            <a:ext cx="6240780" cy="532130"/>
          </a:xfrm>
          <a:custGeom>
            <a:avLst/>
            <a:gdLst/>
            <a:ahLst/>
            <a:cxnLst/>
            <a:rect l="l" t="t" r="r" b="b"/>
            <a:pathLst>
              <a:path w="6240780" h="532130">
                <a:moveTo>
                  <a:pt x="0" y="88646"/>
                </a:moveTo>
                <a:lnTo>
                  <a:pt x="6966" y="54167"/>
                </a:lnTo>
                <a:lnTo>
                  <a:pt x="25963" y="25987"/>
                </a:lnTo>
                <a:lnTo>
                  <a:pt x="54140" y="6975"/>
                </a:lnTo>
                <a:lnTo>
                  <a:pt x="88646" y="0"/>
                </a:lnTo>
                <a:lnTo>
                  <a:pt x="6152134" y="0"/>
                </a:lnTo>
                <a:lnTo>
                  <a:pt x="6186612" y="6975"/>
                </a:lnTo>
                <a:lnTo>
                  <a:pt x="6214792" y="25987"/>
                </a:lnTo>
                <a:lnTo>
                  <a:pt x="6233804" y="54167"/>
                </a:lnTo>
                <a:lnTo>
                  <a:pt x="6240780" y="88646"/>
                </a:lnTo>
                <a:lnTo>
                  <a:pt x="6240780" y="443230"/>
                </a:lnTo>
                <a:lnTo>
                  <a:pt x="6233804" y="477708"/>
                </a:lnTo>
                <a:lnTo>
                  <a:pt x="6214792" y="505888"/>
                </a:lnTo>
                <a:lnTo>
                  <a:pt x="6186612" y="524900"/>
                </a:lnTo>
                <a:lnTo>
                  <a:pt x="6152134" y="531876"/>
                </a:lnTo>
                <a:lnTo>
                  <a:pt x="88646" y="531876"/>
                </a:lnTo>
                <a:lnTo>
                  <a:pt x="54140" y="524900"/>
                </a:lnTo>
                <a:lnTo>
                  <a:pt x="25963" y="505888"/>
                </a:lnTo>
                <a:lnTo>
                  <a:pt x="6966" y="477708"/>
                </a:lnTo>
                <a:lnTo>
                  <a:pt x="0" y="443230"/>
                </a:lnTo>
                <a:lnTo>
                  <a:pt x="0" y="88646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0362" y="3335273"/>
            <a:ext cx="6555105" cy="454659"/>
          </a:xfrm>
          <a:custGeom>
            <a:avLst/>
            <a:gdLst/>
            <a:ahLst/>
            <a:cxnLst/>
            <a:rect l="l" t="t" r="r" b="b"/>
            <a:pathLst>
              <a:path w="6555105" h="454660">
                <a:moveTo>
                  <a:pt x="0" y="454151"/>
                </a:moveTo>
                <a:lnTo>
                  <a:pt x="6554724" y="454151"/>
                </a:lnTo>
                <a:lnTo>
                  <a:pt x="6554724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0362" y="3335273"/>
            <a:ext cx="6555105" cy="454659"/>
          </a:xfrm>
          <a:custGeom>
            <a:avLst/>
            <a:gdLst/>
            <a:ahLst/>
            <a:cxnLst/>
            <a:rect l="l" t="t" r="r" b="b"/>
            <a:pathLst>
              <a:path w="6555105" h="454660">
                <a:moveTo>
                  <a:pt x="0" y="454151"/>
                </a:moveTo>
                <a:lnTo>
                  <a:pt x="6554724" y="454151"/>
                </a:lnTo>
                <a:lnTo>
                  <a:pt x="6554724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ln w="19812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5830" y="3070098"/>
            <a:ext cx="6236335" cy="532130"/>
          </a:xfrm>
          <a:custGeom>
            <a:avLst/>
            <a:gdLst/>
            <a:ahLst/>
            <a:cxnLst/>
            <a:rect l="l" t="t" r="r" b="b"/>
            <a:pathLst>
              <a:path w="6236334" h="532129">
                <a:moveTo>
                  <a:pt x="6147562" y="0"/>
                </a:moveTo>
                <a:lnTo>
                  <a:pt x="88646" y="0"/>
                </a:lnTo>
                <a:lnTo>
                  <a:pt x="54140" y="6975"/>
                </a:lnTo>
                <a:lnTo>
                  <a:pt x="25963" y="25987"/>
                </a:lnTo>
                <a:lnTo>
                  <a:pt x="6966" y="54167"/>
                </a:lnTo>
                <a:lnTo>
                  <a:pt x="0" y="88646"/>
                </a:lnTo>
                <a:lnTo>
                  <a:pt x="0" y="443230"/>
                </a:lnTo>
                <a:lnTo>
                  <a:pt x="6966" y="477708"/>
                </a:lnTo>
                <a:lnTo>
                  <a:pt x="25963" y="505888"/>
                </a:lnTo>
                <a:lnTo>
                  <a:pt x="54140" y="524900"/>
                </a:lnTo>
                <a:lnTo>
                  <a:pt x="88646" y="531876"/>
                </a:lnTo>
                <a:lnTo>
                  <a:pt x="6147562" y="531876"/>
                </a:lnTo>
                <a:lnTo>
                  <a:pt x="6182040" y="524900"/>
                </a:lnTo>
                <a:lnTo>
                  <a:pt x="6210220" y="505888"/>
                </a:lnTo>
                <a:lnTo>
                  <a:pt x="6229232" y="477708"/>
                </a:lnTo>
                <a:lnTo>
                  <a:pt x="6236208" y="443230"/>
                </a:lnTo>
                <a:lnTo>
                  <a:pt x="6236208" y="88646"/>
                </a:lnTo>
                <a:lnTo>
                  <a:pt x="6229232" y="54167"/>
                </a:lnTo>
                <a:lnTo>
                  <a:pt x="6210220" y="25987"/>
                </a:lnTo>
                <a:lnTo>
                  <a:pt x="6182040" y="6975"/>
                </a:lnTo>
                <a:lnTo>
                  <a:pt x="614756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5830" y="3070098"/>
            <a:ext cx="6236335" cy="532130"/>
          </a:xfrm>
          <a:custGeom>
            <a:avLst/>
            <a:gdLst/>
            <a:ahLst/>
            <a:cxnLst/>
            <a:rect l="l" t="t" r="r" b="b"/>
            <a:pathLst>
              <a:path w="6236334" h="532129">
                <a:moveTo>
                  <a:pt x="0" y="88646"/>
                </a:moveTo>
                <a:lnTo>
                  <a:pt x="6966" y="54167"/>
                </a:lnTo>
                <a:lnTo>
                  <a:pt x="25963" y="25987"/>
                </a:lnTo>
                <a:lnTo>
                  <a:pt x="54140" y="6975"/>
                </a:lnTo>
                <a:lnTo>
                  <a:pt x="88646" y="0"/>
                </a:lnTo>
                <a:lnTo>
                  <a:pt x="6147562" y="0"/>
                </a:lnTo>
                <a:lnTo>
                  <a:pt x="6182040" y="6975"/>
                </a:lnTo>
                <a:lnTo>
                  <a:pt x="6210220" y="25987"/>
                </a:lnTo>
                <a:lnTo>
                  <a:pt x="6229232" y="54167"/>
                </a:lnTo>
                <a:lnTo>
                  <a:pt x="6236208" y="88646"/>
                </a:lnTo>
                <a:lnTo>
                  <a:pt x="6236208" y="443230"/>
                </a:lnTo>
                <a:lnTo>
                  <a:pt x="6229232" y="477708"/>
                </a:lnTo>
                <a:lnTo>
                  <a:pt x="6210220" y="505888"/>
                </a:lnTo>
                <a:lnTo>
                  <a:pt x="6182040" y="524900"/>
                </a:lnTo>
                <a:lnTo>
                  <a:pt x="6147562" y="531876"/>
                </a:lnTo>
                <a:lnTo>
                  <a:pt x="88646" y="531876"/>
                </a:lnTo>
                <a:lnTo>
                  <a:pt x="54140" y="524900"/>
                </a:lnTo>
                <a:lnTo>
                  <a:pt x="25963" y="505888"/>
                </a:lnTo>
                <a:lnTo>
                  <a:pt x="6966" y="477708"/>
                </a:lnTo>
                <a:lnTo>
                  <a:pt x="0" y="443230"/>
                </a:lnTo>
                <a:lnTo>
                  <a:pt x="0" y="88646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0362" y="4152138"/>
            <a:ext cx="6555105" cy="454659"/>
          </a:xfrm>
          <a:custGeom>
            <a:avLst/>
            <a:gdLst/>
            <a:ahLst/>
            <a:cxnLst/>
            <a:rect l="l" t="t" r="r" b="b"/>
            <a:pathLst>
              <a:path w="6555105" h="454660">
                <a:moveTo>
                  <a:pt x="0" y="454151"/>
                </a:moveTo>
                <a:lnTo>
                  <a:pt x="6554724" y="454151"/>
                </a:lnTo>
                <a:lnTo>
                  <a:pt x="6554724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0362" y="4152138"/>
            <a:ext cx="6555105" cy="454659"/>
          </a:xfrm>
          <a:custGeom>
            <a:avLst/>
            <a:gdLst/>
            <a:ahLst/>
            <a:cxnLst/>
            <a:rect l="l" t="t" r="r" b="b"/>
            <a:pathLst>
              <a:path w="6555105" h="454660">
                <a:moveTo>
                  <a:pt x="0" y="454151"/>
                </a:moveTo>
                <a:lnTo>
                  <a:pt x="6554724" y="454151"/>
                </a:lnTo>
                <a:lnTo>
                  <a:pt x="6554724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ln w="19812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2782" y="3886961"/>
            <a:ext cx="6240780" cy="530860"/>
          </a:xfrm>
          <a:custGeom>
            <a:avLst/>
            <a:gdLst/>
            <a:ahLst/>
            <a:cxnLst/>
            <a:rect l="l" t="t" r="r" b="b"/>
            <a:pathLst>
              <a:path w="6240780" h="530860">
                <a:moveTo>
                  <a:pt x="6152388" y="0"/>
                </a:moveTo>
                <a:lnTo>
                  <a:pt x="88392" y="0"/>
                </a:lnTo>
                <a:lnTo>
                  <a:pt x="53985" y="6953"/>
                </a:lnTo>
                <a:lnTo>
                  <a:pt x="25888" y="25908"/>
                </a:lnTo>
                <a:lnTo>
                  <a:pt x="6946" y="54006"/>
                </a:lnTo>
                <a:lnTo>
                  <a:pt x="0" y="88392"/>
                </a:lnTo>
                <a:lnTo>
                  <a:pt x="0" y="441960"/>
                </a:lnTo>
                <a:lnTo>
                  <a:pt x="6946" y="476345"/>
                </a:lnTo>
                <a:lnTo>
                  <a:pt x="25888" y="504444"/>
                </a:lnTo>
                <a:lnTo>
                  <a:pt x="53985" y="523398"/>
                </a:lnTo>
                <a:lnTo>
                  <a:pt x="88392" y="530352"/>
                </a:lnTo>
                <a:lnTo>
                  <a:pt x="6152388" y="530352"/>
                </a:lnTo>
                <a:lnTo>
                  <a:pt x="6186773" y="523398"/>
                </a:lnTo>
                <a:lnTo>
                  <a:pt x="6214871" y="504444"/>
                </a:lnTo>
                <a:lnTo>
                  <a:pt x="6233826" y="476345"/>
                </a:lnTo>
                <a:lnTo>
                  <a:pt x="6240780" y="441960"/>
                </a:lnTo>
                <a:lnTo>
                  <a:pt x="6240780" y="88392"/>
                </a:lnTo>
                <a:lnTo>
                  <a:pt x="6233826" y="54006"/>
                </a:lnTo>
                <a:lnTo>
                  <a:pt x="6214871" y="25908"/>
                </a:lnTo>
                <a:lnTo>
                  <a:pt x="6186773" y="6953"/>
                </a:lnTo>
                <a:lnTo>
                  <a:pt x="6152388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2782" y="3886961"/>
            <a:ext cx="6240780" cy="530860"/>
          </a:xfrm>
          <a:custGeom>
            <a:avLst/>
            <a:gdLst/>
            <a:ahLst/>
            <a:cxnLst/>
            <a:rect l="l" t="t" r="r" b="b"/>
            <a:pathLst>
              <a:path w="6240780" h="530860">
                <a:moveTo>
                  <a:pt x="0" y="88392"/>
                </a:moveTo>
                <a:lnTo>
                  <a:pt x="6946" y="54006"/>
                </a:lnTo>
                <a:lnTo>
                  <a:pt x="25888" y="25908"/>
                </a:lnTo>
                <a:lnTo>
                  <a:pt x="53985" y="6953"/>
                </a:lnTo>
                <a:lnTo>
                  <a:pt x="88392" y="0"/>
                </a:lnTo>
                <a:lnTo>
                  <a:pt x="6152388" y="0"/>
                </a:lnTo>
                <a:lnTo>
                  <a:pt x="6186773" y="6953"/>
                </a:lnTo>
                <a:lnTo>
                  <a:pt x="6214871" y="25908"/>
                </a:lnTo>
                <a:lnTo>
                  <a:pt x="6233826" y="54006"/>
                </a:lnTo>
                <a:lnTo>
                  <a:pt x="6240780" y="88392"/>
                </a:lnTo>
                <a:lnTo>
                  <a:pt x="6240780" y="441960"/>
                </a:lnTo>
                <a:lnTo>
                  <a:pt x="6233826" y="476345"/>
                </a:lnTo>
                <a:lnTo>
                  <a:pt x="6214871" y="504444"/>
                </a:lnTo>
                <a:lnTo>
                  <a:pt x="6186773" y="523398"/>
                </a:lnTo>
                <a:lnTo>
                  <a:pt x="6152388" y="530352"/>
                </a:lnTo>
                <a:lnTo>
                  <a:pt x="88392" y="530352"/>
                </a:lnTo>
                <a:lnTo>
                  <a:pt x="53985" y="523398"/>
                </a:lnTo>
                <a:lnTo>
                  <a:pt x="25888" y="504444"/>
                </a:lnTo>
                <a:lnTo>
                  <a:pt x="6946" y="476345"/>
                </a:lnTo>
                <a:lnTo>
                  <a:pt x="0" y="441960"/>
                </a:lnTo>
                <a:lnTo>
                  <a:pt x="0" y="8839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0362" y="4969002"/>
            <a:ext cx="6555105" cy="452755"/>
          </a:xfrm>
          <a:custGeom>
            <a:avLst/>
            <a:gdLst/>
            <a:ahLst/>
            <a:cxnLst/>
            <a:rect l="l" t="t" r="r" b="b"/>
            <a:pathLst>
              <a:path w="6555105" h="452754">
                <a:moveTo>
                  <a:pt x="0" y="452628"/>
                </a:moveTo>
                <a:lnTo>
                  <a:pt x="6554724" y="452628"/>
                </a:lnTo>
                <a:lnTo>
                  <a:pt x="6554724" y="0"/>
                </a:lnTo>
                <a:lnTo>
                  <a:pt x="0" y="0"/>
                </a:lnTo>
                <a:lnTo>
                  <a:pt x="0" y="452628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0362" y="4969002"/>
            <a:ext cx="6555105" cy="452755"/>
          </a:xfrm>
          <a:custGeom>
            <a:avLst/>
            <a:gdLst/>
            <a:ahLst/>
            <a:cxnLst/>
            <a:rect l="l" t="t" r="r" b="b"/>
            <a:pathLst>
              <a:path w="6555105" h="452754">
                <a:moveTo>
                  <a:pt x="0" y="452628"/>
                </a:moveTo>
                <a:lnTo>
                  <a:pt x="6554724" y="452628"/>
                </a:lnTo>
                <a:lnTo>
                  <a:pt x="6554724" y="0"/>
                </a:lnTo>
                <a:lnTo>
                  <a:pt x="0" y="0"/>
                </a:lnTo>
                <a:lnTo>
                  <a:pt x="0" y="452628"/>
                </a:lnTo>
                <a:close/>
              </a:path>
            </a:pathLst>
          </a:custGeom>
          <a:ln w="19812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22782" y="4726940"/>
            <a:ext cx="6240780" cy="530860"/>
          </a:xfrm>
          <a:custGeom>
            <a:avLst/>
            <a:gdLst/>
            <a:ahLst/>
            <a:cxnLst/>
            <a:rect l="l" t="t" r="r" b="b"/>
            <a:pathLst>
              <a:path w="6240780" h="530860">
                <a:moveTo>
                  <a:pt x="6152388" y="0"/>
                </a:moveTo>
                <a:lnTo>
                  <a:pt x="88392" y="0"/>
                </a:lnTo>
                <a:lnTo>
                  <a:pt x="53985" y="6953"/>
                </a:lnTo>
                <a:lnTo>
                  <a:pt x="25888" y="25908"/>
                </a:lnTo>
                <a:lnTo>
                  <a:pt x="6946" y="54006"/>
                </a:lnTo>
                <a:lnTo>
                  <a:pt x="0" y="88392"/>
                </a:lnTo>
                <a:lnTo>
                  <a:pt x="0" y="441960"/>
                </a:lnTo>
                <a:lnTo>
                  <a:pt x="6946" y="476345"/>
                </a:lnTo>
                <a:lnTo>
                  <a:pt x="25888" y="504444"/>
                </a:lnTo>
                <a:lnTo>
                  <a:pt x="53985" y="523398"/>
                </a:lnTo>
                <a:lnTo>
                  <a:pt x="88392" y="530352"/>
                </a:lnTo>
                <a:lnTo>
                  <a:pt x="6152388" y="530352"/>
                </a:lnTo>
                <a:lnTo>
                  <a:pt x="6186773" y="523398"/>
                </a:lnTo>
                <a:lnTo>
                  <a:pt x="6214871" y="504444"/>
                </a:lnTo>
                <a:lnTo>
                  <a:pt x="6233826" y="476345"/>
                </a:lnTo>
                <a:lnTo>
                  <a:pt x="6240780" y="441960"/>
                </a:lnTo>
                <a:lnTo>
                  <a:pt x="6240780" y="88392"/>
                </a:lnTo>
                <a:lnTo>
                  <a:pt x="6233826" y="54006"/>
                </a:lnTo>
                <a:lnTo>
                  <a:pt x="6214871" y="25908"/>
                </a:lnTo>
                <a:lnTo>
                  <a:pt x="6186773" y="6953"/>
                </a:lnTo>
                <a:lnTo>
                  <a:pt x="6152388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22782" y="4703826"/>
            <a:ext cx="6240780" cy="530860"/>
          </a:xfrm>
          <a:custGeom>
            <a:avLst/>
            <a:gdLst/>
            <a:ahLst/>
            <a:cxnLst/>
            <a:rect l="l" t="t" r="r" b="b"/>
            <a:pathLst>
              <a:path w="6240780" h="530860">
                <a:moveTo>
                  <a:pt x="0" y="88392"/>
                </a:moveTo>
                <a:lnTo>
                  <a:pt x="6946" y="54006"/>
                </a:lnTo>
                <a:lnTo>
                  <a:pt x="25888" y="25908"/>
                </a:lnTo>
                <a:lnTo>
                  <a:pt x="53985" y="6953"/>
                </a:lnTo>
                <a:lnTo>
                  <a:pt x="88392" y="0"/>
                </a:lnTo>
                <a:lnTo>
                  <a:pt x="6152388" y="0"/>
                </a:lnTo>
                <a:lnTo>
                  <a:pt x="6186773" y="6953"/>
                </a:lnTo>
                <a:lnTo>
                  <a:pt x="6214871" y="25908"/>
                </a:lnTo>
                <a:lnTo>
                  <a:pt x="6233826" y="54006"/>
                </a:lnTo>
                <a:lnTo>
                  <a:pt x="6240780" y="88392"/>
                </a:lnTo>
                <a:lnTo>
                  <a:pt x="6240780" y="441960"/>
                </a:lnTo>
                <a:lnTo>
                  <a:pt x="6233826" y="476345"/>
                </a:lnTo>
                <a:lnTo>
                  <a:pt x="6214871" y="504444"/>
                </a:lnTo>
                <a:lnTo>
                  <a:pt x="6186773" y="523398"/>
                </a:lnTo>
                <a:lnTo>
                  <a:pt x="6152388" y="530352"/>
                </a:lnTo>
                <a:lnTo>
                  <a:pt x="88392" y="530352"/>
                </a:lnTo>
                <a:lnTo>
                  <a:pt x="53985" y="523398"/>
                </a:lnTo>
                <a:lnTo>
                  <a:pt x="25888" y="504444"/>
                </a:lnTo>
                <a:lnTo>
                  <a:pt x="6946" y="476345"/>
                </a:lnTo>
                <a:lnTo>
                  <a:pt x="0" y="441960"/>
                </a:lnTo>
                <a:lnTo>
                  <a:pt x="0" y="8839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08659" y="1453515"/>
            <a:ext cx="5670550" cy="4053033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2225" marR="177165">
              <a:lnSpc>
                <a:spcPts val="1839"/>
              </a:lnSpc>
              <a:spcBef>
                <a:spcPts val="425"/>
              </a:spcBef>
            </a:pPr>
            <a:r>
              <a:rPr sz="1800" spc="-5" dirty="0">
                <a:latin typeface="Georgia"/>
                <a:cs typeface="Georgia"/>
              </a:rPr>
              <a:t>Is </a:t>
            </a:r>
            <a:r>
              <a:rPr sz="1800" dirty="0">
                <a:latin typeface="Georgia"/>
                <a:cs typeface="Georgia"/>
              </a:rPr>
              <a:t>an </a:t>
            </a:r>
            <a:r>
              <a:rPr sz="1800" spc="-5" dirty="0">
                <a:latin typeface="Georgia"/>
                <a:cs typeface="Georgia"/>
              </a:rPr>
              <a:t>open-source Java library for transforming </a:t>
            </a:r>
            <a:r>
              <a:rPr sz="1800" dirty="0">
                <a:latin typeface="Georgia"/>
                <a:cs typeface="Georgia"/>
              </a:rPr>
              <a:t>a </a:t>
            </a:r>
            <a:r>
              <a:rPr sz="1800" spc="-5" dirty="0">
                <a:latin typeface="Georgia"/>
                <a:cs typeface="Georgia"/>
              </a:rPr>
              <a:t>Java  object to JSON data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vice-versa.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014"/>
              </a:lnSpc>
            </a:pPr>
            <a:r>
              <a:rPr sz="1800" spc="-5" dirty="0">
                <a:latin typeface="Georgia"/>
                <a:cs typeface="Georgia"/>
              </a:rPr>
              <a:t>Offers </a:t>
            </a:r>
            <a:r>
              <a:rPr sz="1800" dirty="0">
                <a:latin typeface="Georgia"/>
                <a:cs typeface="Georgia"/>
              </a:rPr>
              <a:t>easy mechanisms </a:t>
            </a:r>
            <a:r>
              <a:rPr sz="1800" spc="-5" dirty="0">
                <a:latin typeface="Georgia"/>
                <a:cs typeface="Georgia"/>
              </a:rPr>
              <a:t>such </a:t>
            </a:r>
            <a:r>
              <a:rPr sz="1800" dirty="0">
                <a:latin typeface="Georgia"/>
                <a:cs typeface="Georgia"/>
              </a:rPr>
              <a:t>as </a:t>
            </a:r>
            <a:r>
              <a:rPr sz="1800" spc="-5" dirty="0">
                <a:latin typeface="Georgia"/>
                <a:cs typeface="Georgia"/>
              </a:rPr>
              <a:t>constructor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(factory</a:t>
            </a:r>
          </a:p>
          <a:p>
            <a:pPr marL="12700">
              <a:lnSpc>
                <a:spcPts val="2014"/>
              </a:lnSpc>
            </a:pPr>
            <a:r>
              <a:rPr sz="1800" spc="-5" dirty="0">
                <a:latin typeface="Georgia"/>
                <a:cs typeface="Georgia"/>
              </a:rPr>
              <a:t>method)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toString()</a:t>
            </a:r>
            <a:r>
              <a:rPr sz="1800" spc="-5" dirty="0">
                <a:latin typeface="Georgia"/>
                <a:cs typeface="Georgia"/>
              </a:rPr>
              <a:t>.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5240" marR="5080">
              <a:lnSpc>
                <a:spcPts val="1839"/>
              </a:lnSpc>
            </a:pPr>
            <a:r>
              <a:rPr sz="1800" spc="-5" dirty="0">
                <a:latin typeface="Georgia"/>
                <a:cs typeface="Georgia"/>
              </a:rPr>
              <a:t>Functions well </a:t>
            </a:r>
            <a:r>
              <a:rPr sz="1800" dirty="0">
                <a:latin typeface="Georgia"/>
                <a:cs typeface="Georgia"/>
              </a:rPr>
              <a:t>with </a:t>
            </a:r>
            <a:r>
              <a:rPr sz="1800" spc="-5" dirty="0">
                <a:latin typeface="Georgia"/>
                <a:cs typeface="Georgia"/>
              </a:rPr>
              <a:t>arbitrary Java objects, involving the  pre-existing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ones.</a:t>
            </a:r>
            <a:endParaRPr sz="1800" dirty="0">
              <a:latin typeface="Georgia"/>
              <a:cs typeface="Georgia"/>
            </a:endParaRPr>
          </a:p>
          <a:p>
            <a:pPr marL="12700" marR="12700">
              <a:lnSpc>
                <a:spcPct val="250100"/>
              </a:lnSpc>
              <a:spcBef>
                <a:spcPts val="1200"/>
              </a:spcBef>
            </a:pPr>
            <a:r>
              <a:rPr sz="1800" spc="-5" dirty="0">
                <a:latin typeface="Georgia"/>
                <a:cs typeface="Georgia"/>
              </a:rPr>
              <a:t>Serializes </a:t>
            </a:r>
            <a:r>
              <a:rPr sz="1800" dirty="0">
                <a:latin typeface="Georgia"/>
                <a:cs typeface="Georgia"/>
              </a:rPr>
              <a:t>and </a:t>
            </a:r>
            <a:r>
              <a:rPr sz="1800" spc="-5" dirty="0">
                <a:latin typeface="Georgia"/>
                <a:cs typeface="Georgia"/>
              </a:rPr>
              <a:t>deserializes huge data </a:t>
            </a:r>
            <a:r>
              <a:rPr sz="1800" dirty="0">
                <a:latin typeface="Georgia"/>
                <a:cs typeface="Georgia"/>
              </a:rPr>
              <a:t>without any </a:t>
            </a:r>
            <a:r>
              <a:rPr sz="1800" spc="-5" dirty="0">
                <a:latin typeface="Georgia"/>
                <a:cs typeface="Georgia"/>
              </a:rPr>
              <a:t>issues.  Is convenient to learn </a:t>
            </a:r>
            <a:r>
              <a:rPr sz="1800" dirty="0">
                <a:latin typeface="Georgia"/>
                <a:cs typeface="Georgia"/>
              </a:rPr>
              <a:t>and </a:t>
            </a:r>
            <a:r>
              <a:rPr sz="1800" spc="-5" dirty="0">
                <a:latin typeface="Georgia"/>
                <a:cs typeface="Georgia"/>
              </a:rPr>
              <a:t>use by only using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toJson()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ts val="1980"/>
              </a:lnSpc>
            </a:pPr>
            <a:r>
              <a:rPr sz="1800" dirty="0">
                <a:latin typeface="Georgia"/>
                <a:cs typeface="Georgia"/>
              </a:rPr>
              <a:t>and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fromJson()</a:t>
            </a:r>
            <a:r>
              <a:rPr sz="1800" spc="-5" dirty="0">
                <a:latin typeface="Georgia"/>
                <a:cs typeface="Georgia"/>
              </a:rPr>
              <a:t>.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10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2735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JSON </a:t>
            </a:r>
            <a:r>
              <a:rPr spc="-40" dirty="0"/>
              <a:t>with</a:t>
            </a:r>
            <a:r>
              <a:rPr spc="-85" dirty="0"/>
              <a:t> </a:t>
            </a:r>
            <a:r>
              <a:rPr spc="-200" dirty="0"/>
              <a:t>PHP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10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328420"/>
            <a:ext cx="6209030" cy="17081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From 5.2.0 </a:t>
            </a:r>
            <a:r>
              <a:rPr sz="2400" dirty="0">
                <a:latin typeface="Georgia"/>
                <a:cs typeface="Georgia"/>
              </a:rPr>
              <a:t>version, </a:t>
            </a:r>
            <a:r>
              <a:rPr sz="2400" spc="-5" dirty="0">
                <a:latin typeface="Georgia"/>
                <a:cs typeface="Georgia"/>
              </a:rPr>
              <a:t>the extension for </a:t>
            </a:r>
            <a:r>
              <a:rPr sz="2400" dirty="0">
                <a:latin typeface="Georgia"/>
                <a:cs typeface="Georgia"/>
              </a:rPr>
              <a:t>JSON  is </a:t>
            </a:r>
            <a:r>
              <a:rPr sz="2400" spc="-5" dirty="0">
                <a:latin typeface="Georgia"/>
                <a:cs typeface="Georgia"/>
              </a:rPr>
              <a:t>packaged </a:t>
            </a:r>
            <a:r>
              <a:rPr sz="2400" dirty="0">
                <a:latin typeface="Georgia"/>
                <a:cs typeface="Georgia"/>
              </a:rPr>
              <a:t>into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PHP.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355600" marR="347980" indent="-342900">
              <a:lnSpc>
                <a:spcPts val="2590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Following table shows the functions for  encoding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latin typeface="Georgia"/>
                <a:cs typeface="Georgia"/>
              </a:rPr>
              <a:t>decoding </a:t>
            </a:r>
            <a:r>
              <a:rPr sz="2400" dirty="0">
                <a:latin typeface="Georgia"/>
                <a:cs typeface="Georgia"/>
              </a:rPr>
              <a:t>JSON</a:t>
            </a:r>
            <a:r>
              <a:rPr sz="2400" spc="-114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structures:</a:t>
            </a:r>
            <a:endParaRPr sz="24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60450" y="3194050"/>
          <a:ext cx="6096000" cy="2412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/>
                <a:gridCol w="3886200"/>
              </a:tblGrid>
              <a:tr h="274320">
                <a:tc>
                  <a:txBody>
                    <a:bodyPr/>
                    <a:lstStyle/>
                    <a:p>
                      <a:pPr marL="579755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Georgia"/>
                          <a:cs typeface="Georgia"/>
                        </a:rPr>
                        <a:t>Function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6617"/>
                    </a:solidFill>
                  </a:tcPr>
                </a:tc>
                <a:tc>
                  <a:txBody>
                    <a:bodyPr/>
                    <a:lstStyle/>
                    <a:p>
                      <a:pPr marL="1257300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Georgia"/>
                          <a:cs typeface="Georgia"/>
                        </a:rPr>
                        <a:t>Description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6617"/>
                    </a:solidFill>
                  </a:tcPr>
                </a:tc>
              </a:tr>
              <a:tr h="1028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json_encode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marR="19494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Serializes the stated array or object 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and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returns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it in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the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JSON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format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if 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successful or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FALSE.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json_decode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Deserializes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JSON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data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and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returns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74930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the suitable PHP</a:t>
                      </a:r>
                      <a:r>
                        <a:rPr sz="1800" spc="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type.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json_last_error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marR="525145">
                        <a:lnSpc>
                          <a:spcPts val="2160"/>
                        </a:lnSpc>
                        <a:spcBef>
                          <a:spcPts val="2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Returns the error that happened  last.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35801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MIME </a:t>
            </a:r>
            <a:r>
              <a:rPr spc="-10" dirty="0"/>
              <a:t>Type </a:t>
            </a:r>
            <a:r>
              <a:rPr spc="-70" dirty="0"/>
              <a:t>of</a:t>
            </a:r>
            <a:r>
              <a:rPr spc="-80" dirty="0"/>
              <a:t> </a:t>
            </a:r>
            <a:r>
              <a:rPr spc="-75" dirty="0"/>
              <a:t>JSON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10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328420"/>
            <a:ext cx="632841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dirty="0">
                <a:latin typeface="Georgia"/>
                <a:cs typeface="Georgia"/>
              </a:rPr>
              <a:t>Is also </a:t>
            </a:r>
            <a:r>
              <a:rPr sz="2400" spc="-5" dirty="0">
                <a:latin typeface="Georgia"/>
                <a:cs typeface="Georgia"/>
              </a:rPr>
              <a:t>called </a:t>
            </a:r>
            <a:r>
              <a:rPr sz="2400" dirty="0">
                <a:latin typeface="Georgia"/>
                <a:cs typeface="Georgia"/>
              </a:rPr>
              <a:t>media </a:t>
            </a:r>
            <a:r>
              <a:rPr sz="2400" spc="-5" dirty="0">
                <a:latin typeface="Georgia"/>
                <a:cs typeface="Georgia"/>
              </a:rPr>
              <a:t>type or content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type.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ts val="2735"/>
              </a:lnSpc>
              <a:spcBef>
                <a:spcPts val="2300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dirty="0">
                <a:latin typeface="Georgia"/>
                <a:cs typeface="Georgia"/>
              </a:rPr>
              <a:t>Is a </a:t>
            </a:r>
            <a:r>
              <a:rPr sz="2400" spc="-5" dirty="0">
                <a:latin typeface="Georgia"/>
                <a:cs typeface="Georgia"/>
              </a:rPr>
              <a:t>two-part </a:t>
            </a:r>
            <a:r>
              <a:rPr sz="2400" dirty="0">
                <a:latin typeface="Georgia"/>
                <a:cs typeface="Georgia"/>
              </a:rPr>
              <a:t>identifier </a:t>
            </a:r>
            <a:r>
              <a:rPr sz="2400" spc="-5" dirty="0">
                <a:latin typeface="Georgia"/>
                <a:cs typeface="Georgia"/>
              </a:rPr>
              <a:t>composed of 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type</a:t>
            </a:r>
            <a:endParaRPr sz="2400">
              <a:latin typeface="Georgia"/>
              <a:cs typeface="Georgia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latin typeface="Georgia"/>
                <a:cs typeface="Georgia"/>
              </a:rPr>
              <a:t>subtype </a:t>
            </a:r>
            <a:r>
              <a:rPr sz="2400" dirty="0">
                <a:latin typeface="Georgia"/>
                <a:cs typeface="Georgia"/>
              </a:rPr>
              <a:t>isolated </a:t>
            </a:r>
            <a:r>
              <a:rPr sz="2400" spc="-5" dirty="0">
                <a:latin typeface="Georgia"/>
                <a:cs typeface="Georgia"/>
              </a:rPr>
              <a:t>by 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slash.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imes New Roman"/>
              <a:cs typeface="Times New Roman"/>
            </a:endParaRPr>
          </a:p>
          <a:p>
            <a:pPr marL="355600" marR="587375" indent="-342900">
              <a:lnSpc>
                <a:spcPts val="2590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dirty="0">
                <a:latin typeface="Georgia"/>
                <a:cs typeface="Georgia"/>
              </a:rPr>
              <a:t>Aids in </a:t>
            </a:r>
            <a:r>
              <a:rPr sz="2400" spc="-5" dirty="0">
                <a:latin typeface="Georgia"/>
                <a:cs typeface="Georgia"/>
              </a:rPr>
              <a:t>identifying the type of formatted  content being sent over the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Web.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275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dirty="0">
                <a:latin typeface="Georgia"/>
                <a:cs typeface="Georgia"/>
              </a:rPr>
              <a:t>Is </a:t>
            </a:r>
            <a:r>
              <a:rPr sz="2400" spc="-5" dirty="0">
                <a:latin typeface="Georgia"/>
                <a:cs typeface="Georgia"/>
              </a:rPr>
              <a:t>‘application/json’ for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JSON.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300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dirty="0">
                <a:latin typeface="Georgia"/>
                <a:cs typeface="Georgia"/>
              </a:rPr>
              <a:t>Is </a:t>
            </a:r>
            <a:r>
              <a:rPr sz="2400" spc="-5" dirty="0">
                <a:latin typeface="Georgia"/>
                <a:cs typeface="Georgia"/>
              </a:rPr>
              <a:t>unofficially ‘text/json’ or</a:t>
            </a:r>
            <a:r>
              <a:rPr sz="2400" spc="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‘text/Javascript’.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37547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Applications </a:t>
            </a:r>
            <a:r>
              <a:rPr spc="-70" dirty="0"/>
              <a:t>of</a:t>
            </a:r>
            <a:r>
              <a:rPr spc="-55" dirty="0"/>
              <a:t> </a:t>
            </a:r>
            <a:r>
              <a:rPr spc="-75" dirty="0"/>
              <a:t>JSON</a:t>
            </a:r>
          </a:p>
        </p:txBody>
      </p:sp>
      <p:sp>
        <p:nvSpPr>
          <p:cNvPr id="3" name="object 3"/>
          <p:cNvSpPr/>
          <p:nvPr/>
        </p:nvSpPr>
        <p:spPr>
          <a:xfrm>
            <a:off x="2809494" y="1032510"/>
            <a:ext cx="4892040" cy="937260"/>
          </a:xfrm>
          <a:custGeom>
            <a:avLst/>
            <a:gdLst/>
            <a:ahLst/>
            <a:cxnLst/>
            <a:rect l="l" t="t" r="r" b="b"/>
            <a:pathLst>
              <a:path w="4892040" h="937260">
                <a:moveTo>
                  <a:pt x="4423410" y="0"/>
                </a:moveTo>
                <a:lnTo>
                  <a:pt x="4423410" y="117221"/>
                </a:lnTo>
                <a:lnTo>
                  <a:pt x="0" y="117221"/>
                </a:lnTo>
                <a:lnTo>
                  <a:pt x="0" y="820166"/>
                </a:lnTo>
                <a:lnTo>
                  <a:pt x="4423410" y="820166"/>
                </a:lnTo>
                <a:lnTo>
                  <a:pt x="4423410" y="937260"/>
                </a:lnTo>
                <a:lnTo>
                  <a:pt x="4892040" y="468630"/>
                </a:lnTo>
                <a:lnTo>
                  <a:pt x="4423410" y="0"/>
                </a:lnTo>
                <a:close/>
              </a:path>
            </a:pathLst>
          </a:custGeom>
          <a:solidFill>
            <a:srgbClr val="EACDCC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9494" y="1032510"/>
            <a:ext cx="4892040" cy="937260"/>
          </a:xfrm>
          <a:custGeom>
            <a:avLst/>
            <a:gdLst/>
            <a:ahLst/>
            <a:cxnLst/>
            <a:rect l="l" t="t" r="r" b="b"/>
            <a:pathLst>
              <a:path w="4892040" h="937260">
                <a:moveTo>
                  <a:pt x="0" y="117221"/>
                </a:moveTo>
                <a:lnTo>
                  <a:pt x="4423410" y="117221"/>
                </a:lnTo>
                <a:lnTo>
                  <a:pt x="4423410" y="0"/>
                </a:lnTo>
                <a:lnTo>
                  <a:pt x="4892040" y="468630"/>
                </a:lnTo>
                <a:lnTo>
                  <a:pt x="4423410" y="937260"/>
                </a:lnTo>
                <a:lnTo>
                  <a:pt x="4423410" y="820166"/>
                </a:lnTo>
                <a:lnTo>
                  <a:pt x="0" y="820166"/>
                </a:lnTo>
                <a:lnTo>
                  <a:pt x="0" y="117221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92171" y="1284884"/>
            <a:ext cx="4268470" cy="4514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indent="-114300">
              <a:lnSpc>
                <a:spcPts val="1675"/>
              </a:lnSpc>
              <a:spcBef>
                <a:spcPts val="105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Georgia"/>
                <a:cs typeface="Georgia"/>
              </a:rPr>
              <a:t>For exchanging data to </a:t>
            </a:r>
            <a:r>
              <a:rPr sz="1400" dirty="0">
                <a:latin typeface="Georgia"/>
                <a:cs typeface="Georgia"/>
              </a:rPr>
              <a:t>and </a:t>
            </a:r>
            <a:r>
              <a:rPr sz="1400" spc="-5" dirty="0">
                <a:latin typeface="Georgia"/>
                <a:cs typeface="Georgia"/>
              </a:rPr>
              <a:t>from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APIs</a:t>
            </a:r>
            <a:endParaRPr sz="1400" dirty="0">
              <a:latin typeface="Georgia"/>
              <a:cs typeface="Georgia"/>
            </a:endParaRPr>
          </a:p>
          <a:p>
            <a:pPr marL="127000" indent="-114300">
              <a:lnSpc>
                <a:spcPts val="1675"/>
              </a:lnSpc>
              <a:buChar char="•"/>
              <a:tabLst>
                <a:tab pos="127000" algn="l"/>
              </a:tabLst>
            </a:pPr>
            <a:r>
              <a:rPr sz="1400" spc="-5" dirty="0">
                <a:latin typeface="Georgia"/>
                <a:cs typeface="Georgia"/>
              </a:rPr>
              <a:t>Popular in social networking sites implementing API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3390" y="1032510"/>
            <a:ext cx="2356485" cy="937260"/>
          </a:xfrm>
          <a:custGeom>
            <a:avLst/>
            <a:gdLst/>
            <a:ahLst/>
            <a:cxnLst/>
            <a:rect l="l" t="t" r="r" b="b"/>
            <a:pathLst>
              <a:path w="2356485" h="937260">
                <a:moveTo>
                  <a:pt x="2199894" y="0"/>
                </a:moveTo>
                <a:lnTo>
                  <a:pt x="156210" y="0"/>
                </a:lnTo>
                <a:lnTo>
                  <a:pt x="106836" y="7967"/>
                </a:lnTo>
                <a:lnTo>
                  <a:pt x="63954" y="30150"/>
                </a:lnTo>
                <a:lnTo>
                  <a:pt x="30139" y="63971"/>
                </a:lnTo>
                <a:lnTo>
                  <a:pt x="7963" y="106850"/>
                </a:lnTo>
                <a:lnTo>
                  <a:pt x="0" y="156210"/>
                </a:lnTo>
                <a:lnTo>
                  <a:pt x="0" y="781050"/>
                </a:lnTo>
                <a:lnTo>
                  <a:pt x="7963" y="830409"/>
                </a:lnTo>
                <a:lnTo>
                  <a:pt x="30139" y="873288"/>
                </a:lnTo>
                <a:lnTo>
                  <a:pt x="63954" y="907109"/>
                </a:lnTo>
                <a:lnTo>
                  <a:pt x="106836" y="929292"/>
                </a:lnTo>
                <a:lnTo>
                  <a:pt x="156210" y="937260"/>
                </a:lnTo>
                <a:lnTo>
                  <a:pt x="2199894" y="937260"/>
                </a:lnTo>
                <a:lnTo>
                  <a:pt x="2249253" y="929292"/>
                </a:lnTo>
                <a:lnTo>
                  <a:pt x="2292132" y="907109"/>
                </a:lnTo>
                <a:lnTo>
                  <a:pt x="2325953" y="873288"/>
                </a:lnTo>
                <a:lnTo>
                  <a:pt x="2348136" y="830409"/>
                </a:lnTo>
                <a:lnTo>
                  <a:pt x="2356104" y="781050"/>
                </a:lnTo>
                <a:lnTo>
                  <a:pt x="2356104" y="156210"/>
                </a:lnTo>
                <a:lnTo>
                  <a:pt x="2348136" y="106850"/>
                </a:lnTo>
                <a:lnTo>
                  <a:pt x="2325953" y="63971"/>
                </a:lnTo>
                <a:lnTo>
                  <a:pt x="2292132" y="30150"/>
                </a:lnTo>
                <a:lnTo>
                  <a:pt x="2249253" y="7967"/>
                </a:lnTo>
                <a:lnTo>
                  <a:pt x="2199894" y="0"/>
                </a:lnTo>
                <a:close/>
              </a:path>
            </a:pathLst>
          </a:custGeom>
          <a:solidFill>
            <a:srgbClr val="C42E1A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3390" y="1032510"/>
            <a:ext cx="2356485" cy="937260"/>
          </a:xfrm>
          <a:custGeom>
            <a:avLst/>
            <a:gdLst/>
            <a:ahLst/>
            <a:cxnLst/>
            <a:rect l="l" t="t" r="r" b="b"/>
            <a:pathLst>
              <a:path w="2356485" h="937260">
                <a:moveTo>
                  <a:pt x="0" y="156210"/>
                </a:moveTo>
                <a:lnTo>
                  <a:pt x="7963" y="106850"/>
                </a:lnTo>
                <a:lnTo>
                  <a:pt x="30139" y="63971"/>
                </a:lnTo>
                <a:lnTo>
                  <a:pt x="63954" y="30150"/>
                </a:lnTo>
                <a:lnTo>
                  <a:pt x="106836" y="7967"/>
                </a:lnTo>
                <a:lnTo>
                  <a:pt x="156210" y="0"/>
                </a:lnTo>
                <a:lnTo>
                  <a:pt x="2199894" y="0"/>
                </a:lnTo>
                <a:lnTo>
                  <a:pt x="2249253" y="7967"/>
                </a:lnTo>
                <a:lnTo>
                  <a:pt x="2292132" y="30150"/>
                </a:lnTo>
                <a:lnTo>
                  <a:pt x="2325953" y="63971"/>
                </a:lnTo>
                <a:lnTo>
                  <a:pt x="2348136" y="106850"/>
                </a:lnTo>
                <a:lnTo>
                  <a:pt x="2356104" y="156210"/>
                </a:lnTo>
                <a:lnTo>
                  <a:pt x="2356104" y="781050"/>
                </a:lnTo>
                <a:lnTo>
                  <a:pt x="2348136" y="830409"/>
                </a:lnTo>
                <a:lnTo>
                  <a:pt x="2325953" y="873288"/>
                </a:lnTo>
                <a:lnTo>
                  <a:pt x="2292132" y="907109"/>
                </a:lnTo>
                <a:lnTo>
                  <a:pt x="2249253" y="929292"/>
                </a:lnTo>
                <a:lnTo>
                  <a:pt x="2199894" y="937260"/>
                </a:lnTo>
                <a:lnTo>
                  <a:pt x="156210" y="937260"/>
                </a:lnTo>
                <a:lnTo>
                  <a:pt x="106836" y="929292"/>
                </a:lnTo>
                <a:lnTo>
                  <a:pt x="63954" y="907109"/>
                </a:lnTo>
                <a:lnTo>
                  <a:pt x="30139" y="873288"/>
                </a:lnTo>
                <a:lnTo>
                  <a:pt x="7963" y="830409"/>
                </a:lnTo>
                <a:lnTo>
                  <a:pt x="0" y="781050"/>
                </a:lnTo>
                <a:lnTo>
                  <a:pt x="0" y="15621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02207" y="1362582"/>
            <a:ext cx="4565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APIs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09494" y="2064257"/>
            <a:ext cx="4892040" cy="937260"/>
          </a:xfrm>
          <a:custGeom>
            <a:avLst/>
            <a:gdLst/>
            <a:ahLst/>
            <a:cxnLst/>
            <a:rect l="l" t="t" r="r" b="b"/>
            <a:pathLst>
              <a:path w="4892040" h="937260">
                <a:moveTo>
                  <a:pt x="4423410" y="0"/>
                </a:moveTo>
                <a:lnTo>
                  <a:pt x="4423410" y="117221"/>
                </a:lnTo>
                <a:lnTo>
                  <a:pt x="0" y="117221"/>
                </a:lnTo>
                <a:lnTo>
                  <a:pt x="0" y="820166"/>
                </a:lnTo>
                <a:lnTo>
                  <a:pt x="4423410" y="820166"/>
                </a:lnTo>
                <a:lnTo>
                  <a:pt x="4423410" y="937260"/>
                </a:lnTo>
                <a:lnTo>
                  <a:pt x="4892040" y="468630"/>
                </a:lnTo>
                <a:lnTo>
                  <a:pt x="4423410" y="0"/>
                </a:lnTo>
                <a:close/>
              </a:path>
            </a:pathLst>
          </a:custGeom>
          <a:solidFill>
            <a:srgbClr val="EACDCC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09494" y="2064257"/>
            <a:ext cx="4892040" cy="937260"/>
          </a:xfrm>
          <a:custGeom>
            <a:avLst/>
            <a:gdLst/>
            <a:ahLst/>
            <a:cxnLst/>
            <a:rect l="l" t="t" r="r" b="b"/>
            <a:pathLst>
              <a:path w="4892040" h="937260">
                <a:moveTo>
                  <a:pt x="0" y="117221"/>
                </a:moveTo>
                <a:lnTo>
                  <a:pt x="4423410" y="117221"/>
                </a:lnTo>
                <a:lnTo>
                  <a:pt x="4423410" y="0"/>
                </a:lnTo>
                <a:lnTo>
                  <a:pt x="4892040" y="468630"/>
                </a:lnTo>
                <a:lnTo>
                  <a:pt x="4423410" y="937260"/>
                </a:lnTo>
                <a:lnTo>
                  <a:pt x="4423410" y="820166"/>
                </a:lnTo>
                <a:lnTo>
                  <a:pt x="0" y="820166"/>
                </a:lnTo>
                <a:lnTo>
                  <a:pt x="0" y="117221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35969" y="2323801"/>
            <a:ext cx="4442460" cy="4210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0" marR="5080" indent="-114300">
              <a:lnSpc>
                <a:spcPts val="1430"/>
              </a:lnSpc>
              <a:spcBef>
                <a:spcPts val="360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Georgia"/>
                <a:cs typeface="Georgia"/>
              </a:rPr>
              <a:t>For storing data easily </a:t>
            </a:r>
            <a:r>
              <a:rPr sz="1400" dirty="0">
                <a:latin typeface="Georgia"/>
                <a:cs typeface="Georgia"/>
              </a:rPr>
              <a:t>in </a:t>
            </a:r>
            <a:r>
              <a:rPr sz="1400" spc="-5" dirty="0">
                <a:latin typeface="Georgia"/>
                <a:cs typeface="Georgia"/>
              </a:rPr>
              <a:t>NoSQL databases, </a:t>
            </a:r>
            <a:r>
              <a:rPr sz="1400" dirty="0">
                <a:latin typeface="Georgia"/>
                <a:cs typeface="Georgia"/>
              </a:rPr>
              <a:t>as JSON is  easily </a:t>
            </a:r>
            <a:r>
              <a:rPr sz="1400" spc="-5" dirty="0">
                <a:latin typeface="Georgia"/>
                <a:cs typeface="Georgia"/>
              </a:rPr>
              <a:t>convertible into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JavaScript</a:t>
            </a:r>
          </a:p>
        </p:txBody>
      </p:sp>
      <p:sp>
        <p:nvSpPr>
          <p:cNvPr id="12" name="object 12"/>
          <p:cNvSpPr/>
          <p:nvPr/>
        </p:nvSpPr>
        <p:spPr>
          <a:xfrm>
            <a:off x="453390" y="2064257"/>
            <a:ext cx="2356485" cy="937260"/>
          </a:xfrm>
          <a:custGeom>
            <a:avLst/>
            <a:gdLst/>
            <a:ahLst/>
            <a:cxnLst/>
            <a:rect l="l" t="t" r="r" b="b"/>
            <a:pathLst>
              <a:path w="2356485" h="937260">
                <a:moveTo>
                  <a:pt x="2199894" y="0"/>
                </a:moveTo>
                <a:lnTo>
                  <a:pt x="156210" y="0"/>
                </a:lnTo>
                <a:lnTo>
                  <a:pt x="106836" y="7967"/>
                </a:lnTo>
                <a:lnTo>
                  <a:pt x="63954" y="30150"/>
                </a:lnTo>
                <a:lnTo>
                  <a:pt x="30139" y="63971"/>
                </a:lnTo>
                <a:lnTo>
                  <a:pt x="7963" y="106850"/>
                </a:lnTo>
                <a:lnTo>
                  <a:pt x="0" y="156210"/>
                </a:lnTo>
                <a:lnTo>
                  <a:pt x="0" y="781050"/>
                </a:lnTo>
                <a:lnTo>
                  <a:pt x="7963" y="830409"/>
                </a:lnTo>
                <a:lnTo>
                  <a:pt x="30139" y="873288"/>
                </a:lnTo>
                <a:lnTo>
                  <a:pt x="63954" y="907109"/>
                </a:lnTo>
                <a:lnTo>
                  <a:pt x="106836" y="929292"/>
                </a:lnTo>
                <a:lnTo>
                  <a:pt x="156210" y="937260"/>
                </a:lnTo>
                <a:lnTo>
                  <a:pt x="2199894" y="937260"/>
                </a:lnTo>
                <a:lnTo>
                  <a:pt x="2249253" y="929292"/>
                </a:lnTo>
                <a:lnTo>
                  <a:pt x="2292132" y="907109"/>
                </a:lnTo>
                <a:lnTo>
                  <a:pt x="2325953" y="873288"/>
                </a:lnTo>
                <a:lnTo>
                  <a:pt x="2348136" y="830409"/>
                </a:lnTo>
                <a:lnTo>
                  <a:pt x="2356104" y="781050"/>
                </a:lnTo>
                <a:lnTo>
                  <a:pt x="2356104" y="156210"/>
                </a:lnTo>
                <a:lnTo>
                  <a:pt x="2348136" y="106850"/>
                </a:lnTo>
                <a:lnTo>
                  <a:pt x="2325953" y="63971"/>
                </a:lnTo>
                <a:lnTo>
                  <a:pt x="2292132" y="30150"/>
                </a:lnTo>
                <a:lnTo>
                  <a:pt x="2249253" y="7967"/>
                </a:lnTo>
                <a:lnTo>
                  <a:pt x="2199894" y="0"/>
                </a:lnTo>
                <a:close/>
              </a:path>
            </a:pathLst>
          </a:custGeom>
          <a:solidFill>
            <a:srgbClr val="C42E1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3390" y="2064257"/>
            <a:ext cx="2356485" cy="937260"/>
          </a:xfrm>
          <a:custGeom>
            <a:avLst/>
            <a:gdLst/>
            <a:ahLst/>
            <a:cxnLst/>
            <a:rect l="l" t="t" r="r" b="b"/>
            <a:pathLst>
              <a:path w="2356485" h="937260">
                <a:moveTo>
                  <a:pt x="0" y="156210"/>
                </a:moveTo>
                <a:lnTo>
                  <a:pt x="7963" y="106850"/>
                </a:lnTo>
                <a:lnTo>
                  <a:pt x="30139" y="63971"/>
                </a:lnTo>
                <a:lnTo>
                  <a:pt x="63954" y="30150"/>
                </a:lnTo>
                <a:lnTo>
                  <a:pt x="106836" y="7967"/>
                </a:lnTo>
                <a:lnTo>
                  <a:pt x="156210" y="0"/>
                </a:lnTo>
                <a:lnTo>
                  <a:pt x="2199894" y="0"/>
                </a:lnTo>
                <a:lnTo>
                  <a:pt x="2249253" y="7967"/>
                </a:lnTo>
                <a:lnTo>
                  <a:pt x="2292132" y="30150"/>
                </a:lnTo>
                <a:lnTo>
                  <a:pt x="2325953" y="63971"/>
                </a:lnTo>
                <a:lnTo>
                  <a:pt x="2348136" y="106850"/>
                </a:lnTo>
                <a:lnTo>
                  <a:pt x="2356104" y="156210"/>
                </a:lnTo>
                <a:lnTo>
                  <a:pt x="2356104" y="781050"/>
                </a:lnTo>
                <a:lnTo>
                  <a:pt x="2348136" y="830409"/>
                </a:lnTo>
                <a:lnTo>
                  <a:pt x="2325953" y="873288"/>
                </a:lnTo>
                <a:lnTo>
                  <a:pt x="2292132" y="907109"/>
                </a:lnTo>
                <a:lnTo>
                  <a:pt x="2249253" y="929292"/>
                </a:lnTo>
                <a:lnTo>
                  <a:pt x="2199894" y="937260"/>
                </a:lnTo>
                <a:lnTo>
                  <a:pt x="156210" y="937260"/>
                </a:lnTo>
                <a:lnTo>
                  <a:pt x="106836" y="929292"/>
                </a:lnTo>
                <a:lnTo>
                  <a:pt x="63954" y="907109"/>
                </a:lnTo>
                <a:lnTo>
                  <a:pt x="30139" y="873288"/>
                </a:lnTo>
                <a:lnTo>
                  <a:pt x="7963" y="830409"/>
                </a:lnTo>
                <a:lnTo>
                  <a:pt x="0" y="781050"/>
                </a:lnTo>
                <a:lnTo>
                  <a:pt x="0" y="15621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5527" y="2393950"/>
            <a:ext cx="6718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SQL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09494" y="3096005"/>
            <a:ext cx="4892040" cy="937260"/>
          </a:xfrm>
          <a:custGeom>
            <a:avLst/>
            <a:gdLst/>
            <a:ahLst/>
            <a:cxnLst/>
            <a:rect l="l" t="t" r="r" b="b"/>
            <a:pathLst>
              <a:path w="4892040" h="937260">
                <a:moveTo>
                  <a:pt x="4423410" y="0"/>
                </a:moveTo>
                <a:lnTo>
                  <a:pt x="4423410" y="117221"/>
                </a:lnTo>
                <a:lnTo>
                  <a:pt x="0" y="117221"/>
                </a:lnTo>
                <a:lnTo>
                  <a:pt x="0" y="820166"/>
                </a:lnTo>
                <a:lnTo>
                  <a:pt x="4423410" y="820166"/>
                </a:lnTo>
                <a:lnTo>
                  <a:pt x="4423410" y="937260"/>
                </a:lnTo>
                <a:lnTo>
                  <a:pt x="4892040" y="468630"/>
                </a:lnTo>
                <a:lnTo>
                  <a:pt x="4423410" y="0"/>
                </a:lnTo>
                <a:close/>
              </a:path>
            </a:pathLst>
          </a:custGeom>
          <a:solidFill>
            <a:srgbClr val="EACDCC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09494" y="3096005"/>
            <a:ext cx="4892040" cy="937260"/>
          </a:xfrm>
          <a:custGeom>
            <a:avLst/>
            <a:gdLst/>
            <a:ahLst/>
            <a:cxnLst/>
            <a:rect l="l" t="t" r="r" b="b"/>
            <a:pathLst>
              <a:path w="4892040" h="937260">
                <a:moveTo>
                  <a:pt x="0" y="117221"/>
                </a:moveTo>
                <a:lnTo>
                  <a:pt x="4423410" y="117221"/>
                </a:lnTo>
                <a:lnTo>
                  <a:pt x="4423410" y="0"/>
                </a:lnTo>
                <a:lnTo>
                  <a:pt x="4892040" y="468630"/>
                </a:lnTo>
                <a:lnTo>
                  <a:pt x="4423410" y="937260"/>
                </a:lnTo>
                <a:lnTo>
                  <a:pt x="4423410" y="820166"/>
                </a:lnTo>
                <a:lnTo>
                  <a:pt x="0" y="820166"/>
                </a:lnTo>
                <a:lnTo>
                  <a:pt x="0" y="117221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05176" y="3173730"/>
            <a:ext cx="4001135" cy="4210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0" marR="5080" indent="-114300">
              <a:lnSpc>
                <a:spcPts val="1430"/>
              </a:lnSpc>
              <a:spcBef>
                <a:spcPts val="360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Georgia"/>
                <a:cs typeface="Georgia"/>
              </a:rPr>
              <a:t>For </a:t>
            </a:r>
            <a:r>
              <a:rPr sz="1400" dirty="0">
                <a:latin typeface="Georgia"/>
                <a:cs typeface="Georgia"/>
              </a:rPr>
              <a:t>replacing </a:t>
            </a:r>
            <a:r>
              <a:rPr sz="1400" spc="-5" dirty="0">
                <a:latin typeface="Georgia"/>
                <a:cs typeface="Georgia"/>
              </a:rPr>
              <a:t>XML when </a:t>
            </a:r>
            <a:r>
              <a:rPr sz="1400" dirty="0">
                <a:latin typeface="Georgia"/>
                <a:cs typeface="Georgia"/>
              </a:rPr>
              <a:t>new </a:t>
            </a:r>
            <a:r>
              <a:rPr sz="1400" spc="-5" dirty="0">
                <a:latin typeface="Georgia"/>
                <a:cs typeface="Georgia"/>
              </a:rPr>
              <a:t>data is fetched </a:t>
            </a:r>
            <a:r>
              <a:rPr sz="1400" dirty="0">
                <a:latin typeface="Georgia"/>
                <a:cs typeface="Georgia"/>
              </a:rPr>
              <a:t>by a  </a:t>
            </a:r>
            <a:r>
              <a:rPr sz="1400" spc="-5" dirty="0">
                <a:latin typeface="Georgia"/>
                <a:cs typeface="Georgia"/>
              </a:rPr>
              <a:t>loaded </a:t>
            </a:r>
            <a:r>
              <a:rPr sz="1400" dirty="0">
                <a:latin typeface="Georgia"/>
                <a:cs typeface="Georgia"/>
              </a:rPr>
              <a:t>Web </a:t>
            </a:r>
            <a:r>
              <a:rPr sz="1400" spc="-5" dirty="0">
                <a:latin typeface="Georgia"/>
                <a:cs typeface="Georgia"/>
              </a:rPr>
              <a:t>page </a:t>
            </a:r>
            <a:r>
              <a:rPr sz="1400" dirty="0">
                <a:latin typeface="Georgia"/>
                <a:cs typeface="Georgia"/>
              </a:rPr>
              <a:t>in a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browser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3390" y="3096005"/>
            <a:ext cx="2356485" cy="937260"/>
          </a:xfrm>
          <a:custGeom>
            <a:avLst/>
            <a:gdLst/>
            <a:ahLst/>
            <a:cxnLst/>
            <a:rect l="l" t="t" r="r" b="b"/>
            <a:pathLst>
              <a:path w="2356485" h="937260">
                <a:moveTo>
                  <a:pt x="2199894" y="0"/>
                </a:moveTo>
                <a:lnTo>
                  <a:pt x="156210" y="0"/>
                </a:lnTo>
                <a:lnTo>
                  <a:pt x="106836" y="7967"/>
                </a:lnTo>
                <a:lnTo>
                  <a:pt x="63954" y="30150"/>
                </a:lnTo>
                <a:lnTo>
                  <a:pt x="30139" y="63971"/>
                </a:lnTo>
                <a:lnTo>
                  <a:pt x="7963" y="106850"/>
                </a:lnTo>
                <a:lnTo>
                  <a:pt x="0" y="156210"/>
                </a:lnTo>
                <a:lnTo>
                  <a:pt x="0" y="781050"/>
                </a:lnTo>
                <a:lnTo>
                  <a:pt x="7963" y="830409"/>
                </a:lnTo>
                <a:lnTo>
                  <a:pt x="30139" y="873288"/>
                </a:lnTo>
                <a:lnTo>
                  <a:pt x="63954" y="907109"/>
                </a:lnTo>
                <a:lnTo>
                  <a:pt x="106836" y="929292"/>
                </a:lnTo>
                <a:lnTo>
                  <a:pt x="156210" y="937260"/>
                </a:lnTo>
                <a:lnTo>
                  <a:pt x="2199894" y="937260"/>
                </a:lnTo>
                <a:lnTo>
                  <a:pt x="2249253" y="929292"/>
                </a:lnTo>
                <a:lnTo>
                  <a:pt x="2292132" y="907109"/>
                </a:lnTo>
                <a:lnTo>
                  <a:pt x="2325953" y="873288"/>
                </a:lnTo>
                <a:lnTo>
                  <a:pt x="2348136" y="830409"/>
                </a:lnTo>
                <a:lnTo>
                  <a:pt x="2356104" y="781050"/>
                </a:lnTo>
                <a:lnTo>
                  <a:pt x="2356104" y="156210"/>
                </a:lnTo>
                <a:lnTo>
                  <a:pt x="2348136" y="106850"/>
                </a:lnTo>
                <a:lnTo>
                  <a:pt x="2325953" y="63971"/>
                </a:lnTo>
                <a:lnTo>
                  <a:pt x="2292132" y="30150"/>
                </a:lnTo>
                <a:lnTo>
                  <a:pt x="2249253" y="7967"/>
                </a:lnTo>
                <a:lnTo>
                  <a:pt x="2199894" y="0"/>
                </a:lnTo>
                <a:close/>
              </a:path>
            </a:pathLst>
          </a:custGeom>
          <a:solidFill>
            <a:srgbClr val="C42E1A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3390" y="3096005"/>
            <a:ext cx="2356485" cy="937260"/>
          </a:xfrm>
          <a:custGeom>
            <a:avLst/>
            <a:gdLst/>
            <a:ahLst/>
            <a:cxnLst/>
            <a:rect l="l" t="t" r="r" b="b"/>
            <a:pathLst>
              <a:path w="2356485" h="937260">
                <a:moveTo>
                  <a:pt x="0" y="156210"/>
                </a:moveTo>
                <a:lnTo>
                  <a:pt x="7963" y="106850"/>
                </a:lnTo>
                <a:lnTo>
                  <a:pt x="30139" y="63971"/>
                </a:lnTo>
                <a:lnTo>
                  <a:pt x="63954" y="30150"/>
                </a:lnTo>
                <a:lnTo>
                  <a:pt x="106836" y="7967"/>
                </a:lnTo>
                <a:lnTo>
                  <a:pt x="156210" y="0"/>
                </a:lnTo>
                <a:lnTo>
                  <a:pt x="2199894" y="0"/>
                </a:lnTo>
                <a:lnTo>
                  <a:pt x="2249253" y="7967"/>
                </a:lnTo>
                <a:lnTo>
                  <a:pt x="2292132" y="30150"/>
                </a:lnTo>
                <a:lnTo>
                  <a:pt x="2325953" y="63971"/>
                </a:lnTo>
                <a:lnTo>
                  <a:pt x="2348136" y="106850"/>
                </a:lnTo>
                <a:lnTo>
                  <a:pt x="2356104" y="156210"/>
                </a:lnTo>
                <a:lnTo>
                  <a:pt x="2356104" y="781050"/>
                </a:lnTo>
                <a:lnTo>
                  <a:pt x="2348136" y="830409"/>
                </a:lnTo>
                <a:lnTo>
                  <a:pt x="2325953" y="873288"/>
                </a:lnTo>
                <a:lnTo>
                  <a:pt x="2292132" y="907109"/>
                </a:lnTo>
                <a:lnTo>
                  <a:pt x="2249253" y="929292"/>
                </a:lnTo>
                <a:lnTo>
                  <a:pt x="2199894" y="937260"/>
                </a:lnTo>
                <a:lnTo>
                  <a:pt x="156210" y="937260"/>
                </a:lnTo>
                <a:lnTo>
                  <a:pt x="106836" y="929292"/>
                </a:lnTo>
                <a:lnTo>
                  <a:pt x="63954" y="907109"/>
                </a:lnTo>
                <a:lnTo>
                  <a:pt x="30139" y="873288"/>
                </a:lnTo>
                <a:lnTo>
                  <a:pt x="7963" y="830409"/>
                </a:lnTo>
                <a:lnTo>
                  <a:pt x="0" y="781050"/>
                </a:lnTo>
                <a:lnTo>
                  <a:pt x="0" y="15621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5421" y="3243452"/>
            <a:ext cx="1951989" cy="6026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065" marR="5080" indent="-1270" algn="ctr">
              <a:lnSpc>
                <a:spcPts val="1430"/>
              </a:lnSpc>
              <a:spcBef>
                <a:spcPts val="360"/>
              </a:spcBef>
            </a:pP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Asynchronous  </a:t>
            </a: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JavaScript and</a:t>
            </a:r>
            <a:r>
              <a:rPr sz="1400" b="1" spc="-1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JSON  (AJAJ)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09494" y="4126229"/>
            <a:ext cx="4892040" cy="937260"/>
          </a:xfrm>
          <a:custGeom>
            <a:avLst/>
            <a:gdLst/>
            <a:ahLst/>
            <a:cxnLst/>
            <a:rect l="l" t="t" r="r" b="b"/>
            <a:pathLst>
              <a:path w="4892040" h="937260">
                <a:moveTo>
                  <a:pt x="4423410" y="0"/>
                </a:moveTo>
                <a:lnTo>
                  <a:pt x="4423410" y="117221"/>
                </a:lnTo>
                <a:lnTo>
                  <a:pt x="0" y="117221"/>
                </a:lnTo>
                <a:lnTo>
                  <a:pt x="0" y="820166"/>
                </a:lnTo>
                <a:lnTo>
                  <a:pt x="4423410" y="820166"/>
                </a:lnTo>
                <a:lnTo>
                  <a:pt x="4423410" y="937260"/>
                </a:lnTo>
                <a:lnTo>
                  <a:pt x="4892040" y="468630"/>
                </a:lnTo>
                <a:lnTo>
                  <a:pt x="4423410" y="0"/>
                </a:lnTo>
                <a:close/>
              </a:path>
            </a:pathLst>
          </a:custGeom>
          <a:solidFill>
            <a:srgbClr val="EACDCC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09494" y="4126229"/>
            <a:ext cx="4892040" cy="937260"/>
          </a:xfrm>
          <a:custGeom>
            <a:avLst/>
            <a:gdLst/>
            <a:ahLst/>
            <a:cxnLst/>
            <a:rect l="l" t="t" r="r" b="b"/>
            <a:pathLst>
              <a:path w="4892040" h="937260">
                <a:moveTo>
                  <a:pt x="0" y="117221"/>
                </a:moveTo>
                <a:lnTo>
                  <a:pt x="4423410" y="117221"/>
                </a:lnTo>
                <a:lnTo>
                  <a:pt x="4423410" y="0"/>
                </a:lnTo>
                <a:lnTo>
                  <a:pt x="4892040" y="468630"/>
                </a:lnTo>
                <a:lnTo>
                  <a:pt x="4423410" y="937260"/>
                </a:lnTo>
                <a:lnTo>
                  <a:pt x="4423410" y="820166"/>
                </a:lnTo>
                <a:lnTo>
                  <a:pt x="0" y="820166"/>
                </a:lnTo>
                <a:lnTo>
                  <a:pt x="0" y="117221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805176" y="4204538"/>
            <a:ext cx="4448175" cy="6032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0" marR="5080" indent="-114300">
              <a:lnSpc>
                <a:spcPts val="1430"/>
              </a:lnSpc>
              <a:spcBef>
                <a:spcPts val="360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Georgia"/>
                <a:cs typeface="Georgia"/>
              </a:rPr>
              <a:t>For </a:t>
            </a:r>
            <a:r>
              <a:rPr sz="1400" dirty="0">
                <a:latin typeface="Georgia"/>
                <a:cs typeface="Georgia"/>
              </a:rPr>
              <a:t>replacing </a:t>
            </a:r>
            <a:r>
              <a:rPr sz="1400" spc="-5" dirty="0">
                <a:latin typeface="Georgia"/>
                <a:cs typeface="Georgia"/>
              </a:rPr>
              <a:t>Simple Object Access Protocol </a:t>
            </a:r>
            <a:r>
              <a:rPr sz="1400" dirty="0">
                <a:latin typeface="Georgia"/>
                <a:cs typeface="Georgia"/>
              </a:rPr>
              <a:t>(SOAP) or  </a:t>
            </a:r>
            <a:r>
              <a:rPr sz="1400" spc="-5" dirty="0">
                <a:latin typeface="Georgia"/>
                <a:cs typeface="Georgia"/>
              </a:rPr>
              <a:t>XML-RPC </a:t>
            </a:r>
            <a:r>
              <a:rPr sz="1400" dirty="0">
                <a:latin typeface="Georgia"/>
                <a:cs typeface="Georgia"/>
              </a:rPr>
              <a:t>and </a:t>
            </a:r>
            <a:r>
              <a:rPr sz="1400" spc="-5" dirty="0">
                <a:latin typeface="Georgia"/>
                <a:cs typeface="Georgia"/>
              </a:rPr>
              <a:t>for sending </a:t>
            </a:r>
            <a:r>
              <a:rPr sz="1400" dirty="0">
                <a:latin typeface="Georgia"/>
                <a:cs typeface="Georgia"/>
              </a:rPr>
              <a:t>several </a:t>
            </a:r>
            <a:r>
              <a:rPr sz="1400" spc="-5" dirty="0">
                <a:latin typeface="Georgia"/>
                <a:cs typeface="Georgia"/>
              </a:rPr>
              <a:t>calls </a:t>
            </a:r>
            <a:r>
              <a:rPr sz="1400" dirty="0">
                <a:latin typeface="Georgia"/>
                <a:cs typeface="Georgia"/>
              </a:rPr>
              <a:t>and  </a:t>
            </a:r>
            <a:r>
              <a:rPr sz="1400" spc="-5" dirty="0">
                <a:latin typeface="Georgia"/>
                <a:cs typeface="Georgia"/>
              </a:rPr>
              <a:t>notifications to </a:t>
            </a:r>
            <a:r>
              <a:rPr sz="1400" dirty="0">
                <a:latin typeface="Georgia"/>
                <a:cs typeface="Georgia"/>
              </a:rPr>
              <a:t>a server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3390" y="4126229"/>
            <a:ext cx="2356485" cy="937260"/>
          </a:xfrm>
          <a:custGeom>
            <a:avLst/>
            <a:gdLst/>
            <a:ahLst/>
            <a:cxnLst/>
            <a:rect l="l" t="t" r="r" b="b"/>
            <a:pathLst>
              <a:path w="2356485" h="937260">
                <a:moveTo>
                  <a:pt x="2199894" y="0"/>
                </a:moveTo>
                <a:lnTo>
                  <a:pt x="156210" y="0"/>
                </a:lnTo>
                <a:lnTo>
                  <a:pt x="106836" y="7967"/>
                </a:lnTo>
                <a:lnTo>
                  <a:pt x="63954" y="30150"/>
                </a:lnTo>
                <a:lnTo>
                  <a:pt x="30139" y="63971"/>
                </a:lnTo>
                <a:lnTo>
                  <a:pt x="7963" y="106850"/>
                </a:lnTo>
                <a:lnTo>
                  <a:pt x="0" y="156210"/>
                </a:lnTo>
                <a:lnTo>
                  <a:pt x="0" y="781050"/>
                </a:lnTo>
                <a:lnTo>
                  <a:pt x="7963" y="830409"/>
                </a:lnTo>
                <a:lnTo>
                  <a:pt x="30139" y="873288"/>
                </a:lnTo>
                <a:lnTo>
                  <a:pt x="63954" y="907109"/>
                </a:lnTo>
                <a:lnTo>
                  <a:pt x="106836" y="929292"/>
                </a:lnTo>
                <a:lnTo>
                  <a:pt x="156210" y="937260"/>
                </a:lnTo>
                <a:lnTo>
                  <a:pt x="2199894" y="937260"/>
                </a:lnTo>
                <a:lnTo>
                  <a:pt x="2249253" y="929292"/>
                </a:lnTo>
                <a:lnTo>
                  <a:pt x="2292132" y="907109"/>
                </a:lnTo>
                <a:lnTo>
                  <a:pt x="2325953" y="873288"/>
                </a:lnTo>
                <a:lnTo>
                  <a:pt x="2348136" y="830409"/>
                </a:lnTo>
                <a:lnTo>
                  <a:pt x="2356104" y="781050"/>
                </a:lnTo>
                <a:lnTo>
                  <a:pt x="2356104" y="156210"/>
                </a:lnTo>
                <a:lnTo>
                  <a:pt x="2348136" y="106850"/>
                </a:lnTo>
                <a:lnTo>
                  <a:pt x="2325953" y="63971"/>
                </a:lnTo>
                <a:lnTo>
                  <a:pt x="2292132" y="30150"/>
                </a:lnTo>
                <a:lnTo>
                  <a:pt x="2249253" y="7967"/>
                </a:lnTo>
                <a:lnTo>
                  <a:pt x="2199894" y="0"/>
                </a:lnTo>
                <a:close/>
              </a:path>
            </a:pathLst>
          </a:custGeom>
          <a:solidFill>
            <a:srgbClr val="C42E1A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3390" y="4126229"/>
            <a:ext cx="2356485" cy="937260"/>
          </a:xfrm>
          <a:custGeom>
            <a:avLst/>
            <a:gdLst/>
            <a:ahLst/>
            <a:cxnLst/>
            <a:rect l="l" t="t" r="r" b="b"/>
            <a:pathLst>
              <a:path w="2356485" h="937260">
                <a:moveTo>
                  <a:pt x="0" y="156210"/>
                </a:moveTo>
                <a:lnTo>
                  <a:pt x="7963" y="106850"/>
                </a:lnTo>
                <a:lnTo>
                  <a:pt x="30139" y="63971"/>
                </a:lnTo>
                <a:lnTo>
                  <a:pt x="63954" y="30150"/>
                </a:lnTo>
                <a:lnTo>
                  <a:pt x="106836" y="7967"/>
                </a:lnTo>
                <a:lnTo>
                  <a:pt x="156210" y="0"/>
                </a:lnTo>
                <a:lnTo>
                  <a:pt x="2199894" y="0"/>
                </a:lnTo>
                <a:lnTo>
                  <a:pt x="2249253" y="7967"/>
                </a:lnTo>
                <a:lnTo>
                  <a:pt x="2292132" y="30150"/>
                </a:lnTo>
                <a:lnTo>
                  <a:pt x="2325953" y="63971"/>
                </a:lnTo>
                <a:lnTo>
                  <a:pt x="2348136" y="106850"/>
                </a:lnTo>
                <a:lnTo>
                  <a:pt x="2356104" y="156210"/>
                </a:lnTo>
                <a:lnTo>
                  <a:pt x="2356104" y="781050"/>
                </a:lnTo>
                <a:lnTo>
                  <a:pt x="2348136" y="830409"/>
                </a:lnTo>
                <a:lnTo>
                  <a:pt x="2325953" y="873288"/>
                </a:lnTo>
                <a:lnTo>
                  <a:pt x="2292132" y="907109"/>
                </a:lnTo>
                <a:lnTo>
                  <a:pt x="2249253" y="929292"/>
                </a:lnTo>
                <a:lnTo>
                  <a:pt x="2199894" y="937260"/>
                </a:lnTo>
                <a:lnTo>
                  <a:pt x="156210" y="937260"/>
                </a:lnTo>
                <a:lnTo>
                  <a:pt x="106836" y="929292"/>
                </a:lnTo>
                <a:lnTo>
                  <a:pt x="63954" y="907109"/>
                </a:lnTo>
                <a:lnTo>
                  <a:pt x="30139" y="873288"/>
                </a:lnTo>
                <a:lnTo>
                  <a:pt x="7963" y="830409"/>
                </a:lnTo>
                <a:lnTo>
                  <a:pt x="0" y="781050"/>
                </a:lnTo>
                <a:lnTo>
                  <a:pt x="0" y="15621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11809" y="4365752"/>
            <a:ext cx="1838960" cy="42100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77165" marR="5080" indent="-165100">
              <a:lnSpc>
                <a:spcPts val="1430"/>
              </a:lnSpc>
              <a:spcBef>
                <a:spcPts val="359"/>
              </a:spcBef>
            </a:pP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JSON-RPC</a:t>
            </a:r>
            <a:r>
              <a:rPr sz="1400" b="1" spc="-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(Remote  </a:t>
            </a: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Procedure </a:t>
            </a: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Call</a:t>
            </a:r>
            <a:r>
              <a:rPr sz="1400" b="1" spc="-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)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09494" y="5157978"/>
            <a:ext cx="4892040" cy="937260"/>
          </a:xfrm>
          <a:custGeom>
            <a:avLst/>
            <a:gdLst/>
            <a:ahLst/>
            <a:cxnLst/>
            <a:rect l="l" t="t" r="r" b="b"/>
            <a:pathLst>
              <a:path w="4892040" h="937260">
                <a:moveTo>
                  <a:pt x="4423410" y="0"/>
                </a:moveTo>
                <a:lnTo>
                  <a:pt x="4423410" y="117221"/>
                </a:lnTo>
                <a:lnTo>
                  <a:pt x="0" y="117221"/>
                </a:lnTo>
                <a:lnTo>
                  <a:pt x="0" y="820102"/>
                </a:lnTo>
                <a:lnTo>
                  <a:pt x="4423410" y="820102"/>
                </a:lnTo>
                <a:lnTo>
                  <a:pt x="4423410" y="937260"/>
                </a:lnTo>
                <a:lnTo>
                  <a:pt x="4892040" y="468630"/>
                </a:lnTo>
                <a:lnTo>
                  <a:pt x="4423410" y="0"/>
                </a:lnTo>
                <a:close/>
              </a:path>
            </a:pathLst>
          </a:custGeom>
          <a:solidFill>
            <a:srgbClr val="EACDCC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09494" y="5157978"/>
            <a:ext cx="4892040" cy="937260"/>
          </a:xfrm>
          <a:custGeom>
            <a:avLst/>
            <a:gdLst/>
            <a:ahLst/>
            <a:cxnLst/>
            <a:rect l="l" t="t" r="r" b="b"/>
            <a:pathLst>
              <a:path w="4892040" h="937260">
                <a:moveTo>
                  <a:pt x="0" y="117221"/>
                </a:moveTo>
                <a:lnTo>
                  <a:pt x="4423410" y="117221"/>
                </a:lnTo>
                <a:lnTo>
                  <a:pt x="4423410" y="0"/>
                </a:lnTo>
                <a:lnTo>
                  <a:pt x="4892040" y="468630"/>
                </a:lnTo>
                <a:lnTo>
                  <a:pt x="4423410" y="937260"/>
                </a:lnTo>
                <a:lnTo>
                  <a:pt x="4423410" y="820102"/>
                </a:lnTo>
                <a:lnTo>
                  <a:pt x="0" y="820102"/>
                </a:lnTo>
                <a:lnTo>
                  <a:pt x="0" y="117221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3390" y="5157978"/>
            <a:ext cx="2356485" cy="937260"/>
          </a:xfrm>
          <a:custGeom>
            <a:avLst/>
            <a:gdLst/>
            <a:ahLst/>
            <a:cxnLst/>
            <a:rect l="l" t="t" r="r" b="b"/>
            <a:pathLst>
              <a:path w="2356485" h="937260">
                <a:moveTo>
                  <a:pt x="2199894" y="0"/>
                </a:moveTo>
                <a:lnTo>
                  <a:pt x="156210" y="0"/>
                </a:lnTo>
                <a:lnTo>
                  <a:pt x="106836" y="7967"/>
                </a:lnTo>
                <a:lnTo>
                  <a:pt x="63954" y="30150"/>
                </a:lnTo>
                <a:lnTo>
                  <a:pt x="30139" y="63971"/>
                </a:lnTo>
                <a:lnTo>
                  <a:pt x="7963" y="106850"/>
                </a:lnTo>
                <a:lnTo>
                  <a:pt x="0" y="156210"/>
                </a:lnTo>
                <a:lnTo>
                  <a:pt x="0" y="781050"/>
                </a:lnTo>
                <a:lnTo>
                  <a:pt x="7963" y="830423"/>
                </a:lnTo>
                <a:lnTo>
                  <a:pt x="30139" y="873305"/>
                </a:lnTo>
                <a:lnTo>
                  <a:pt x="63954" y="907120"/>
                </a:lnTo>
                <a:lnTo>
                  <a:pt x="106836" y="929296"/>
                </a:lnTo>
                <a:lnTo>
                  <a:pt x="156210" y="937260"/>
                </a:lnTo>
                <a:lnTo>
                  <a:pt x="2199894" y="937260"/>
                </a:lnTo>
                <a:lnTo>
                  <a:pt x="2249253" y="929296"/>
                </a:lnTo>
                <a:lnTo>
                  <a:pt x="2292132" y="907120"/>
                </a:lnTo>
                <a:lnTo>
                  <a:pt x="2325953" y="873305"/>
                </a:lnTo>
                <a:lnTo>
                  <a:pt x="2348136" y="830423"/>
                </a:lnTo>
                <a:lnTo>
                  <a:pt x="2356104" y="781050"/>
                </a:lnTo>
                <a:lnTo>
                  <a:pt x="2356104" y="156210"/>
                </a:lnTo>
                <a:lnTo>
                  <a:pt x="2348136" y="106850"/>
                </a:lnTo>
                <a:lnTo>
                  <a:pt x="2325953" y="63971"/>
                </a:lnTo>
                <a:lnTo>
                  <a:pt x="2292132" y="30150"/>
                </a:lnTo>
                <a:lnTo>
                  <a:pt x="2249253" y="7967"/>
                </a:lnTo>
                <a:lnTo>
                  <a:pt x="2199894" y="0"/>
                </a:lnTo>
                <a:close/>
              </a:path>
            </a:pathLst>
          </a:custGeom>
          <a:solidFill>
            <a:srgbClr val="C42E1A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3390" y="5157978"/>
            <a:ext cx="2356485" cy="937260"/>
          </a:xfrm>
          <a:custGeom>
            <a:avLst/>
            <a:gdLst/>
            <a:ahLst/>
            <a:cxnLst/>
            <a:rect l="l" t="t" r="r" b="b"/>
            <a:pathLst>
              <a:path w="2356485" h="937260">
                <a:moveTo>
                  <a:pt x="0" y="156210"/>
                </a:moveTo>
                <a:lnTo>
                  <a:pt x="7963" y="106850"/>
                </a:lnTo>
                <a:lnTo>
                  <a:pt x="30139" y="63971"/>
                </a:lnTo>
                <a:lnTo>
                  <a:pt x="63954" y="30150"/>
                </a:lnTo>
                <a:lnTo>
                  <a:pt x="106836" y="7967"/>
                </a:lnTo>
                <a:lnTo>
                  <a:pt x="156210" y="0"/>
                </a:lnTo>
                <a:lnTo>
                  <a:pt x="2199894" y="0"/>
                </a:lnTo>
                <a:lnTo>
                  <a:pt x="2249253" y="7967"/>
                </a:lnTo>
                <a:lnTo>
                  <a:pt x="2292132" y="30150"/>
                </a:lnTo>
                <a:lnTo>
                  <a:pt x="2325953" y="63971"/>
                </a:lnTo>
                <a:lnTo>
                  <a:pt x="2348136" y="106850"/>
                </a:lnTo>
                <a:lnTo>
                  <a:pt x="2356104" y="156210"/>
                </a:lnTo>
                <a:lnTo>
                  <a:pt x="2356104" y="781050"/>
                </a:lnTo>
                <a:lnTo>
                  <a:pt x="2348136" y="830423"/>
                </a:lnTo>
                <a:lnTo>
                  <a:pt x="2325953" y="873305"/>
                </a:lnTo>
                <a:lnTo>
                  <a:pt x="2292132" y="907120"/>
                </a:lnTo>
                <a:lnTo>
                  <a:pt x="2249253" y="929296"/>
                </a:lnTo>
                <a:lnTo>
                  <a:pt x="2199894" y="937260"/>
                </a:lnTo>
                <a:lnTo>
                  <a:pt x="156210" y="937260"/>
                </a:lnTo>
                <a:lnTo>
                  <a:pt x="106836" y="929296"/>
                </a:lnTo>
                <a:lnTo>
                  <a:pt x="63954" y="907120"/>
                </a:lnTo>
                <a:lnTo>
                  <a:pt x="30139" y="873305"/>
                </a:lnTo>
                <a:lnTo>
                  <a:pt x="7963" y="830423"/>
                </a:lnTo>
                <a:lnTo>
                  <a:pt x="0" y="781050"/>
                </a:lnTo>
                <a:lnTo>
                  <a:pt x="0" y="15621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21893" y="5198364"/>
            <a:ext cx="3976370" cy="5295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310130" indent="-114300">
              <a:lnSpc>
                <a:spcPct val="100000"/>
              </a:lnSpc>
              <a:spcBef>
                <a:spcPts val="400"/>
              </a:spcBef>
              <a:buChar char="•"/>
              <a:tabLst>
                <a:tab pos="2310765" algn="l"/>
              </a:tabLst>
            </a:pPr>
            <a:r>
              <a:rPr sz="1400" spc="-5" dirty="0">
                <a:latin typeface="Georgia"/>
                <a:cs typeface="Georgia"/>
              </a:rPr>
              <a:t>For storing</a:t>
            </a:r>
            <a:r>
              <a:rPr sz="1400" spc="-7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metadata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Package</a:t>
            </a:r>
            <a:r>
              <a:rPr sz="1400" b="1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Management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10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3779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JSON </a:t>
            </a:r>
            <a:r>
              <a:rPr spc="-125" dirty="0"/>
              <a:t>HTTP </a:t>
            </a:r>
            <a:r>
              <a:rPr spc="-90" dirty="0"/>
              <a:t>and</a:t>
            </a:r>
            <a:r>
              <a:rPr spc="0" dirty="0"/>
              <a:t> </a:t>
            </a:r>
            <a:r>
              <a:rPr spc="-45" dirty="0"/>
              <a:t>Files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10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328420"/>
            <a:ext cx="6230620" cy="39947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39370" indent="-342900">
              <a:lnSpc>
                <a:spcPct val="88300"/>
              </a:lnSpc>
              <a:spcBef>
                <a:spcPts val="434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dirty="0">
                <a:latin typeface="Georgia"/>
                <a:cs typeface="Georgia"/>
              </a:rPr>
              <a:t>JSON </a:t>
            </a:r>
            <a:r>
              <a:rPr sz="2400" spc="-5" dirty="0">
                <a:latin typeface="Georgia"/>
                <a:cs typeface="Georgia"/>
              </a:rPr>
              <a:t>displays the data fetched from </a:t>
            </a:r>
            <a:r>
              <a:rPr sz="2400" dirty="0">
                <a:latin typeface="Georgia"/>
                <a:cs typeface="Georgia"/>
              </a:rPr>
              <a:t>a Web  </a:t>
            </a:r>
            <a:r>
              <a:rPr sz="2400" spc="-5" dirty="0">
                <a:latin typeface="Georgia"/>
                <a:cs typeface="Georgia"/>
              </a:rPr>
              <a:t>server efficiently through the  </a:t>
            </a:r>
            <a:r>
              <a:rPr sz="2400" spc="-5" dirty="0">
                <a:latin typeface="Courier New"/>
                <a:cs typeface="Courier New"/>
              </a:rPr>
              <a:t>XMLHttpRequest</a:t>
            </a:r>
            <a:r>
              <a:rPr sz="2400" spc="-90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Georgia"/>
                <a:cs typeface="Georgia"/>
              </a:rPr>
              <a:t>object.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ourier New"/>
              <a:buChar char="o"/>
            </a:pPr>
            <a:endParaRPr sz="2350">
              <a:latin typeface="Times New Roman"/>
              <a:cs typeface="Times New Roman"/>
            </a:endParaRPr>
          </a:p>
          <a:p>
            <a:pPr marL="355600" marR="215900" indent="-342900">
              <a:lnSpc>
                <a:spcPts val="2590"/>
              </a:lnSpc>
              <a:spcBef>
                <a:spcPts val="5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dirty="0">
                <a:latin typeface="Georgia"/>
                <a:cs typeface="Georgia"/>
              </a:rPr>
              <a:t>The </a:t>
            </a:r>
            <a:r>
              <a:rPr sz="2400" spc="-5" dirty="0">
                <a:latin typeface="Georgia"/>
                <a:cs typeface="Georgia"/>
              </a:rPr>
              <a:t>object exchanges data </a:t>
            </a:r>
            <a:r>
              <a:rPr sz="2400" dirty="0">
                <a:latin typeface="Georgia"/>
                <a:cs typeface="Georgia"/>
              </a:rPr>
              <a:t>in </a:t>
            </a:r>
            <a:r>
              <a:rPr sz="2400" spc="-5" dirty="0">
                <a:latin typeface="Georgia"/>
                <a:cs typeface="Georgia"/>
              </a:rPr>
              <a:t>the  background, which prevents reloading the  full page for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updates.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355600" marR="434340" indent="-342900">
              <a:lnSpc>
                <a:spcPts val="2590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Following </a:t>
            </a:r>
            <a:r>
              <a:rPr sz="2400" dirty="0">
                <a:latin typeface="Georgia"/>
                <a:cs typeface="Georgia"/>
              </a:rPr>
              <a:t>is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spc="-10" dirty="0">
                <a:latin typeface="Georgia"/>
                <a:cs typeface="Georgia"/>
              </a:rPr>
              <a:t>syntax </a:t>
            </a:r>
            <a:r>
              <a:rPr sz="2400" spc="-5" dirty="0">
                <a:latin typeface="Georgia"/>
                <a:cs typeface="Georgia"/>
              </a:rPr>
              <a:t>of initializing the  object:</a:t>
            </a:r>
            <a:endParaRPr sz="2400">
              <a:latin typeface="Georgia"/>
              <a:cs typeface="Georgia"/>
            </a:endParaRPr>
          </a:p>
          <a:p>
            <a:pPr marL="378460">
              <a:lnSpc>
                <a:spcPct val="100000"/>
              </a:lnSpc>
              <a:spcBef>
                <a:spcPts val="2125"/>
              </a:spcBef>
            </a:pPr>
            <a:r>
              <a:rPr sz="2400" spc="-10" dirty="0">
                <a:latin typeface="Courier New"/>
                <a:cs typeface="Courier New"/>
              </a:rPr>
              <a:t>variable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10" dirty="0">
                <a:latin typeface="Courier New"/>
                <a:cs typeface="Courier New"/>
              </a:rPr>
              <a:t>new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XMLHttpRequest();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1484</Words>
  <Application>Microsoft Office PowerPoint</Application>
  <PresentationFormat>On-screen Show (4:3)</PresentationFormat>
  <Paragraphs>269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Georgia</vt:lpstr>
      <vt:lpstr>Times New Roman</vt:lpstr>
      <vt:lpstr>Office Theme</vt:lpstr>
      <vt:lpstr>PowerPoint Presentation</vt:lpstr>
      <vt:lpstr>Objectives</vt:lpstr>
      <vt:lpstr>Support for JSON</vt:lpstr>
      <vt:lpstr>JSON with C# and Java</vt:lpstr>
      <vt:lpstr>What is Gson</vt:lpstr>
      <vt:lpstr>JSON with PHP</vt:lpstr>
      <vt:lpstr>MIME Type of JSON</vt:lpstr>
      <vt:lpstr>Applications of JSON</vt:lpstr>
      <vt:lpstr>JSON HTTP and Files</vt:lpstr>
      <vt:lpstr>JSON for Data Storage</vt:lpstr>
      <vt:lpstr>Document versus Relational  Databases</vt:lpstr>
      <vt:lpstr>Benefits of Using JSON in RDBMS</vt:lpstr>
      <vt:lpstr>JSON versus RDBMS Data Models</vt:lpstr>
      <vt:lpstr>Security Issues in JSON</vt:lpstr>
      <vt:lpstr>Issues with Eval()</vt:lpstr>
      <vt:lpstr>XSS and CSRF Issues</vt:lpstr>
      <vt:lpstr>PowerPoint Presentation</vt:lpstr>
      <vt:lpstr>Implementation Issues</vt:lpstr>
      <vt:lpstr>Portability Issues</vt:lpstr>
      <vt:lpstr>Handling JSON Securely</vt:lpstr>
      <vt:lpstr>Summary 1-2</vt:lpstr>
      <vt:lpstr>Summary 2-2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Archna</dc:creator>
  <cp:lastModifiedBy>Sinh Tran</cp:lastModifiedBy>
  <cp:revision>5</cp:revision>
  <dcterms:created xsi:type="dcterms:W3CDTF">2017-12-13T16:45:49Z</dcterms:created>
  <dcterms:modified xsi:type="dcterms:W3CDTF">2019-01-02T02:39:28Z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2017-12-13T00:00:00Z</vt:filetime>
  </property>
</Properties>
</file>