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6" r:id="rId9"/>
    <p:sldId id="268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40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0331" y="2546604"/>
            <a:ext cx="439420" cy="474345"/>
          </a:xfrm>
          <a:custGeom>
            <a:avLst/>
            <a:gdLst/>
            <a:ahLst/>
            <a:cxnLst/>
            <a:rect l="l" t="t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54380" y="2546604"/>
            <a:ext cx="327660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93776" y="29687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4108" y="2968751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6200" y="2895600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27709" y="24384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91668" y="3261359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22930" y="2240407"/>
            <a:ext cx="289813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15260" y="3917060"/>
            <a:ext cx="3713479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2/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2/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2/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5195" y="4892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7719" y="489204"/>
            <a:ext cx="329184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8640" y="911352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7" y="473963"/>
                </a:ln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2/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2/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5195" y="4892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7719" y="489204"/>
            <a:ext cx="329184" cy="47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8640" y="911352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7" y="473963"/>
                </a:ln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7867" y="746506"/>
            <a:ext cx="720826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2044" y="1414773"/>
            <a:ext cx="7616190" cy="315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1140" y="6540120"/>
            <a:ext cx="121094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06721" y="6540120"/>
            <a:ext cx="392239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2/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ptechworldwide.com/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ptech.ac.in/" TargetMode="External"/><Relationship Id="rId5" Type="http://schemas.openxmlformats.org/officeDocument/2006/relationships/hyperlink" Target="http://www.aptechworldwide.com/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pectrafocus.com/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ction.com/books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books.com/HTML/1998/xml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ptechworldwide.com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40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Name</a:t>
            </a:r>
            <a:r>
              <a:rPr spc="5" dirty="0"/>
              <a:t>s</a:t>
            </a:r>
            <a:r>
              <a:rPr dirty="0"/>
              <a:t>paces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2044" y="1631645"/>
            <a:ext cx="24288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ahoma"/>
                <a:cs typeface="Tahoma"/>
              </a:rPr>
              <a:t>MathML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Document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2044" y="1998091"/>
            <a:ext cx="28270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  <a:tab pos="1964689" algn="l"/>
              </a:tabLst>
            </a:pPr>
            <a:r>
              <a:rPr sz="2000" dirty="0">
                <a:latin typeface="Tahoma"/>
                <a:cs typeface="Tahoma"/>
              </a:rPr>
              <a:t>XML</a:t>
            </a:r>
            <a:r>
              <a:rPr sz="2000" spc="-10" dirty="0">
                <a:latin typeface="Tahoma"/>
                <a:cs typeface="Tahoma"/>
              </a:rPr>
              <a:t>-</a:t>
            </a:r>
            <a:r>
              <a:rPr sz="2000" dirty="0">
                <a:latin typeface="Tahoma"/>
                <a:cs typeface="Tahoma"/>
              </a:rPr>
              <a:t>b</a:t>
            </a:r>
            <a:r>
              <a:rPr sz="2000" spc="-1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se</a:t>
            </a:r>
            <a:r>
              <a:rPr sz="2000" dirty="0">
                <a:latin typeface="Tahoma"/>
                <a:cs typeface="Tahoma"/>
              </a:rPr>
              <a:t>d	markup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9313" y="1998091"/>
            <a:ext cx="4426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21765" algn="l"/>
                <a:tab pos="2035175" algn="l"/>
                <a:tab pos="3489325" algn="l"/>
              </a:tabLst>
            </a:pPr>
            <a:r>
              <a:rPr sz="2000" spc="-5" dirty="0">
                <a:latin typeface="Tahoma"/>
                <a:cs typeface="Tahoma"/>
              </a:rPr>
              <a:t>language	</a:t>
            </a:r>
            <a:r>
              <a:rPr sz="2000" dirty="0">
                <a:latin typeface="Tahoma"/>
                <a:cs typeface="Tahoma"/>
              </a:rPr>
              <a:t>to	</a:t>
            </a:r>
            <a:r>
              <a:rPr sz="2000" spc="-5" dirty="0">
                <a:latin typeface="Tahoma"/>
                <a:cs typeface="Tahoma"/>
              </a:rPr>
              <a:t>represent	</a:t>
            </a:r>
            <a:r>
              <a:rPr sz="2000" spc="-10" dirty="0">
                <a:latin typeface="Tahoma"/>
                <a:cs typeface="Tahoma"/>
              </a:rPr>
              <a:t>complex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1427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60"/>
              </a:spcBef>
            </a:pPr>
            <a:r>
              <a:rPr dirty="0"/>
              <a:t>mathematical</a:t>
            </a:r>
            <a:r>
              <a:rPr spc="-20" dirty="0"/>
              <a:t> </a:t>
            </a:r>
            <a:r>
              <a:rPr spc="-5" dirty="0"/>
              <a:t>expressions</a:t>
            </a:r>
          </a:p>
          <a:p>
            <a:pPr marL="354965" indent="-342265">
              <a:lnSpc>
                <a:spcPct val="100000"/>
              </a:lnSpc>
              <a:spcBef>
                <a:spcPts val="96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/>
              <a:t>Comes </a:t>
            </a:r>
            <a:r>
              <a:rPr spc="-5" dirty="0"/>
              <a:t>in two</a:t>
            </a:r>
            <a:r>
              <a:rPr spc="-20" dirty="0"/>
              <a:t> </a:t>
            </a:r>
            <a:r>
              <a:rPr spc="-5" dirty="0"/>
              <a:t>types:</a:t>
            </a: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As</a:t>
            </a:r>
            <a:r>
              <a:rPr sz="1800" spc="2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28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markup</a:t>
            </a:r>
            <a:r>
              <a:rPr sz="1800" spc="2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language</a:t>
            </a:r>
            <a:r>
              <a:rPr sz="1800" spc="28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for</a:t>
            </a:r>
            <a:r>
              <a:rPr sz="1800" spc="2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presenting</a:t>
            </a:r>
            <a:r>
              <a:rPr sz="1800" spc="28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the</a:t>
            </a:r>
            <a:r>
              <a:rPr sz="1800" spc="28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layout</a:t>
            </a:r>
            <a:r>
              <a:rPr sz="1800" spc="27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of</a:t>
            </a:r>
            <a:r>
              <a:rPr sz="1800" spc="28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mathematical</a:t>
            </a:r>
            <a:endParaRPr sz="18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800" spc="-5" dirty="0"/>
              <a:t>expressions</a:t>
            </a:r>
            <a:endParaRPr sz="1800"/>
          </a:p>
          <a:p>
            <a:pPr marL="756285" marR="5715" lvl="1" indent="-287020">
              <a:lnSpc>
                <a:spcPct val="100000"/>
              </a:lnSpc>
              <a:spcBef>
                <a:spcPts val="86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As a </a:t>
            </a:r>
            <a:r>
              <a:rPr sz="1800" spc="-5" dirty="0">
                <a:latin typeface="Tahoma"/>
                <a:cs typeface="Tahoma"/>
              </a:rPr>
              <a:t>markup </a:t>
            </a:r>
            <a:r>
              <a:rPr sz="1800" dirty="0">
                <a:latin typeface="Tahoma"/>
                <a:cs typeface="Tahoma"/>
              </a:rPr>
              <a:t>language </a:t>
            </a:r>
            <a:r>
              <a:rPr sz="1800" spc="-5" dirty="0">
                <a:latin typeface="Tahoma"/>
                <a:cs typeface="Tahoma"/>
              </a:rPr>
              <a:t>for presenting the mathematical content </a:t>
            </a:r>
            <a:r>
              <a:rPr sz="1800" spc="-10" dirty="0">
                <a:latin typeface="Tahoma"/>
                <a:cs typeface="Tahoma"/>
              </a:rPr>
              <a:t>of  </a:t>
            </a:r>
            <a:r>
              <a:rPr sz="1800" spc="-5" dirty="0">
                <a:latin typeface="Tahoma"/>
                <a:cs typeface="Tahoma"/>
              </a:rPr>
              <a:t>the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formula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6600" y="4600181"/>
            <a:ext cx="3886200" cy="13246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/>
                <a:cs typeface="Courier New"/>
              </a:rPr>
              <a:t>&lt;MRow&gt;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&lt;Mi&gt;x&lt;/Mi&gt;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&lt;Mo&gt;+&lt;/Mo&gt;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&lt;Mn&gt;1&lt;/Mn&gt;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&lt;/MRow&gt;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042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Default Namespaces</a:t>
            </a:r>
            <a:r>
              <a:rPr sz="4400" spc="-70" dirty="0"/>
              <a:t> </a:t>
            </a:r>
            <a:r>
              <a:rPr sz="4400" spc="5" dirty="0"/>
              <a:t>1-2</a:t>
            </a:r>
            <a:endParaRPr sz="4400"/>
          </a:p>
        </p:txBody>
      </p:sp>
      <p:sp>
        <p:nvSpPr>
          <p:cNvPr id="12" name="object 12"/>
          <p:cNvSpPr/>
          <p:nvPr/>
        </p:nvSpPr>
        <p:spPr>
          <a:xfrm>
            <a:off x="1219961" y="4604765"/>
            <a:ext cx="1752600" cy="425450"/>
          </a:xfrm>
          <a:custGeom>
            <a:avLst/>
            <a:gdLst/>
            <a:ahLst/>
            <a:cxnLst/>
            <a:rect l="l" t="t" r="r" b="b"/>
            <a:pathLst>
              <a:path w="1752600" h="425450">
                <a:moveTo>
                  <a:pt x="0" y="425195"/>
                </a:moveTo>
                <a:lnTo>
                  <a:pt x="1752600" y="425195"/>
                </a:lnTo>
                <a:lnTo>
                  <a:pt x="1752600" y="0"/>
                </a:lnTo>
                <a:lnTo>
                  <a:pt x="0" y="0"/>
                </a:lnTo>
                <a:lnTo>
                  <a:pt x="0" y="42519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33677" y="4619244"/>
            <a:ext cx="1724660" cy="452755"/>
          </a:xfrm>
          <a:prstGeom prst="rect">
            <a:avLst/>
          </a:prstGeom>
          <a:solidFill>
            <a:srgbClr val="339966"/>
          </a:solidFill>
        </p:spPr>
        <p:txBody>
          <a:bodyPr vert="horz" wrap="square" lIns="0" tIns="3048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2/ </a:t>
            </a:r>
            <a:fld id="{81D60167-4931-47E6-BA6A-407CBD079E47}" type="slidenum">
              <a:rPr dirty="0"/>
              <a:t>10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042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Default Namespaces</a:t>
            </a:r>
            <a:r>
              <a:rPr sz="4400" spc="-70" dirty="0"/>
              <a:t> </a:t>
            </a:r>
            <a:r>
              <a:rPr sz="4400" spc="5" dirty="0"/>
              <a:t>2-2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19200" y="4242815"/>
            <a:ext cx="6553200" cy="15913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1400" spc="-5" dirty="0">
                <a:latin typeface="Courier New"/>
                <a:cs typeface="Courier New"/>
              </a:rPr>
              <a:t>&lt;Catalog xmlns:Book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  <a:hlinkClick r:id="rId5"/>
              </a:rPr>
              <a:t>“http://www.aptechworldwide.com</a:t>
            </a:r>
            <a:r>
              <a:rPr sz="1400" spc="-10" dirty="0">
                <a:latin typeface="Courier New"/>
                <a:cs typeface="Courier New"/>
              </a:rPr>
              <a:t>”&gt;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&lt;Book:Booklist&gt;</a:t>
            </a:r>
            <a:endParaRPr sz="14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&lt;Book:Title Book:Type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“Fiction”&gt;Evening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</a:t>
            </a:r>
            <a:endParaRPr sz="14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Paris&lt;/Book:Title&gt;</a:t>
            </a:r>
            <a:endParaRPr sz="14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&lt;Book:Price&gt;$123&lt;/Book:Price&gt;</a:t>
            </a:r>
            <a:endParaRPr sz="14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&lt;/Book:Booklist&gt;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&lt;/Catalog&gt;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200" y="1940051"/>
            <a:ext cx="6553200" cy="34607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latin typeface="Courier New"/>
                <a:cs typeface="Courier New"/>
              </a:rPr>
              <a:t>&lt;elementName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xmlns=’URL’&gt;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9961" y="1448561"/>
            <a:ext cx="15240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8704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9200" y="2339339"/>
            <a:ext cx="6553200" cy="11658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1620"/>
              </a:lnSpc>
              <a:spcBef>
                <a:spcPts val="360"/>
              </a:spcBef>
            </a:pPr>
            <a:r>
              <a:rPr sz="1400" spc="-5" dirty="0">
                <a:latin typeface="Tahoma"/>
                <a:cs typeface="Tahoma"/>
              </a:rPr>
              <a:t>where,</a:t>
            </a:r>
            <a:endParaRPr sz="1400">
              <a:latin typeface="Tahoma"/>
              <a:cs typeface="Tahoma"/>
            </a:endParaRPr>
          </a:p>
          <a:p>
            <a:pPr marL="320040">
              <a:lnSpc>
                <a:spcPts val="1620"/>
              </a:lnSpc>
              <a:tabLst>
                <a:tab pos="3741420" algn="l"/>
                <a:tab pos="4537075" algn="l"/>
              </a:tabLst>
            </a:pPr>
            <a:r>
              <a:rPr sz="1400" spc="-5" dirty="0">
                <a:latin typeface="Courier New"/>
                <a:cs typeface="Courier New"/>
              </a:rPr>
              <a:t>elementName </a:t>
            </a:r>
            <a:r>
              <a:rPr sz="1400" spc="-5" dirty="0">
                <a:latin typeface="Tahoma"/>
                <a:cs typeface="Tahoma"/>
              </a:rPr>
              <a:t>specifies the name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 </a:t>
            </a:r>
            <a:r>
              <a:rPr sz="1400" spc="-5" dirty="0">
                <a:latin typeface="Tahoma"/>
                <a:cs typeface="Tahoma"/>
              </a:rPr>
              <a:t>the	</a:t>
            </a:r>
            <a:r>
              <a:rPr sz="1400" dirty="0">
                <a:latin typeface="Tahoma"/>
                <a:cs typeface="Tahoma"/>
              </a:rPr>
              <a:t>element	belonging </a:t>
            </a:r>
            <a:r>
              <a:rPr sz="1400" spc="-5" dirty="0">
                <a:latin typeface="Tahoma"/>
                <a:cs typeface="Tahoma"/>
              </a:rPr>
              <a:t>to the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same</a:t>
            </a:r>
            <a:endParaRPr sz="1400">
              <a:latin typeface="Tahoma"/>
              <a:cs typeface="Tahoma"/>
            </a:endParaRPr>
          </a:p>
          <a:p>
            <a:pPr marL="320040">
              <a:lnSpc>
                <a:spcPts val="1620"/>
              </a:lnSpc>
              <a:spcBef>
                <a:spcPts val="120"/>
              </a:spcBef>
            </a:pPr>
            <a:r>
              <a:rPr sz="1400" dirty="0">
                <a:latin typeface="Tahoma"/>
                <a:cs typeface="Tahoma"/>
              </a:rPr>
              <a:t>namespace</a:t>
            </a:r>
            <a:endParaRPr sz="1400">
              <a:latin typeface="Tahoma"/>
              <a:cs typeface="Tahoma"/>
            </a:endParaRPr>
          </a:p>
          <a:p>
            <a:pPr marL="320040">
              <a:lnSpc>
                <a:spcPts val="1620"/>
              </a:lnSpc>
            </a:pPr>
            <a:r>
              <a:rPr sz="1400" spc="-5" dirty="0">
                <a:latin typeface="Courier New"/>
                <a:cs typeface="Courier New"/>
              </a:rPr>
              <a:t>URL </a:t>
            </a:r>
            <a:r>
              <a:rPr sz="1400" spc="-5" dirty="0">
                <a:latin typeface="Tahoma"/>
                <a:cs typeface="Tahoma"/>
              </a:rPr>
              <a:t>specifies the </a:t>
            </a:r>
            <a:r>
              <a:rPr sz="1400" dirty="0">
                <a:latin typeface="Tahoma"/>
                <a:cs typeface="Tahoma"/>
              </a:rPr>
              <a:t>namespace </a:t>
            </a:r>
            <a:r>
              <a:rPr sz="1400" spc="-5" dirty="0">
                <a:latin typeface="Tahoma"/>
                <a:cs typeface="Tahoma"/>
              </a:rPr>
              <a:t>which </a:t>
            </a:r>
            <a:r>
              <a:rPr sz="1400" dirty="0">
                <a:latin typeface="Tahoma"/>
                <a:cs typeface="Tahoma"/>
              </a:rPr>
              <a:t>is </a:t>
            </a:r>
            <a:r>
              <a:rPr sz="1400" spc="-5" dirty="0">
                <a:latin typeface="Tahoma"/>
                <a:cs typeface="Tahoma"/>
              </a:rPr>
              <a:t>reference for </a:t>
            </a:r>
            <a:r>
              <a:rPr sz="1400" dirty="0">
                <a:latin typeface="Tahoma"/>
                <a:cs typeface="Tahoma"/>
              </a:rPr>
              <a:t>a </a:t>
            </a:r>
            <a:r>
              <a:rPr sz="1400" spc="-5" dirty="0">
                <a:latin typeface="Tahoma"/>
                <a:cs typeface="Tahoma"/>
              </a:rPr>
              <a:t>document </a:t>
            </a:r>
            <a:r>
              <a:rPr sz="1400" dirty="0">
                <a:latin typeface="Tahoma"/>
                <a:cs typeface="Tahoma"/>
              </a:rPr>
              <a:t>or </a:t>
            </a:r>
            <a:r>
              <a:rPr sz="1400" spc="-5" dirty="0">
                <a:latin typeface="Tahoma"/>
                <a:cs typeface="Tahoma"/>
              </a:rPr>
              <a:t>an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HTML</a:t>
            </a:r>
            <a:endParaRPr sz="14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latin typeface="Tahoma"/>
                <a:cs typeface="Tahoma"/>
              </a:rPr>
              <a:t>page on </a:t>
            </a:r>
            <a:r>
              <a:rPr sz="1400" spc="-5" dirty="0">
                <a:latin typeface="Tahoma"/>
                <a:cs typeface="Tahoma"/>
              </a:rPr>
              <a:t>the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Web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19961" y="3766565"/>
            <a:ext cx="1752600" cy="425450"/>
          </a:xfrm>
          <a:custGeom>
            <a:avLst/>
            <a:gdLst/>
            <a:ahLst/>
            <a:cxnLst/>
            <a:rect l="l" t="t" r="r" b="b"/>
            <a:pathLst>
              <a:path w="1752600" h="425450">
                <a:moveTo>
                  <a:pt x="0" y="425195"/>
                </a:moveTo>
                <a:lnTo>
                  <a:pt x="1752600" y="425195"/>
                </a:lnTo>
                <a:lnTo>
                  <a:pt x="1752600" y="0"/>
                </a:lnTo>
                <a:lnTo>
                  <a:pt x="0" y="0"/>
                </a:lnTo>
                <a:lnTo>
                  <a:pt x="0" y="42519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33677" y="3781044"/>
            <a:ext cx="1724660" cy="457200"/>
          </a:xfrm>
          <a:prstGeom prst="rect">
            <a:avLst/>
          </a:prstGeom>
          <a:solidFill>
            <a:srgbClr val="339966"/>
          </a:solidFill>
        </p:spPr>
        <p:txBody>
          <a:bodyPr vert="horz" wrap="square" lIns="0" tIns="2984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2/ </a:t>
            </a:r>
            <a:fld id="{81D60167-4931-47E6-BA6A-407CBD079E47}" type="slidenum">
              <a:rPr dirty="0"/>
              <a:t>11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20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19200" y="6019800"/>
            <a:ext cx="6553200" cy="34607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default </a:t>
            </a:r>
            <a:r>
              <a:rPr sz="1600" spc="-5" dirty="0">
                <a:latin typeface="Tahoma"/>
                <a:cs typeface="Tahoma"/>
              </a:rPr>
              <a:t>namespace using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5" dirty="0">
                <a:latin typeface="Courier New"/>
                <a:cs typeface="Courier New"/>
              </a:rPr>
              <a:t>xmlns </a:t>
            </a:r>
            <a:r>
              <a:rPr sz="1600" spc="-10" dirty="0">
                <a:latin typeface="Tahoma"/>
                <a:cs typeface="Tahoma"/>
              </a:rPr>
              <a:t>attribute with </a:t>
            </a:r>
            <a:r>
              <a:rPr sz="1600" spc="-5" dirty="0">
                <a:latin typeface="Tahoma"/>
                <a:cs typeface="Tahoma"/>
              </a:rPr>
              <a:t>a URI as </a:t>
            </a:r>
            <a:r>
              <a:rPr sz="1600" spc="-10" dirty="0">
                <a:latin typeface="Tahoma"/>
                <a:cs typeface="Tahoma"/>
              </a:rPr>
              <a:t>its</a:t>
            </a:r>
            <a:r>
              <a:rPr sz="1600" spc="-28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value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26110"/>
            <a:ext cx="7559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Override </a:t>
            </a:r>
            <a:r>
              <a:rPr sz="4000" spc="-10" dirty="0"/>
              <a:t>Default Namespaces</a:t>
            </a:r>
            <a:r>
              <a:rPr sz="4000" spc="0" dirty="0"/>
              <a:t> </a:t>
            </a:r>
            <a:r>
              <a:rPr sz="4000" dirty="0"/>
              <a:t>1-2</a:t>
            </a:r>
            <a:endParaRPr sz="40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2/ </a:t>
            </a:r>
            <a:fld id="{81D60167-4931-47E6-BA6A-407CBD079E47}" type="slidenum">
              <a:rPr dirty="0"/>
              <a:t>12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20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7617459" cy="1705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Default namespace </a:t>
            </a:r>
            <a:r>
              <a:rPr sz="2400" dirty="0">
                <a:latin typeface="Tahoma"/>
                <a:cs typeface="Tahoma"/>
              </a:rPr>
              <a:t>applies to </a:t>
            </a:r>
            <a:r>
              <a:rPr sz="2400" spc="-1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element </a:t>
            </a:r>
            <a:r>
              <a:rPr sz="2400" dirty="0">
                <a:latin typeface="Tahoma"/>
                <a:cs typeface="Tahoma"/>
              </a:rPr>
              <a:t>on </a:t>
            </a:r>
            <a:r>
              <a:rPr sz="2400" spc="-5" dirty="0">
                <a:latin typeface="Tahoma"/>
                <a:cs typeface="Tahoma"/>
              </a:rPr>
              <a:t>which</a:t>
            </a:r>
            <a:r>
              <a:rPr sz="2400" spc="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it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was </a:t>
            </a:r>
            <a:r>
              <a:rPr sz="2400" dirty="0">
                <a:latin typeface="Tahoma"/>
                <a:cs typeface="Tahoma"/>
              </a:rPr>
              <a:t>defined and all </a:t>
            </a:r>
            <a:r>
              <a:rPr sz="2400" spc="-5" dirty="0">
                <a:latin typeface="Tahoma"/>
                <a:cs typeface="Tahoma"/>
              </a:rPr>
              <a:t>descendants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that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</a:t>
            </a:r>
            <a:endParaRPr sz="24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170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New namespace </a:t>
            </a:r>
            <a:r>
              <a:rPr sz="2400" dirty="0">
                <a:latin typeface="Tahoma"/>
                <a:cs typeface="Tahoma"/>
              </a:rPr>
              <a:t>definition </a:t>
            </a:r>
            <a:r>
              <a:rPr sz="2400" spc="-5" dirty="0">
                <a:latin typeface="Tahoma"/>
                <a:cs typeface="Tahoma"/>
              </a:rPr>
              <a:t>overrides the previous </a:t>
            </a:r>
            <a:r>
              <a:rPr sz="2400" dirty="0">
                <a:latin typeface="Tahoma"/>
                <a:cs typeface="Tahoma"/>
              </a:rPr>
              <a:t>one  and becomes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default for </a:t>
            </a:r>
            <a:r>
              <a:rPr sz="2400" spc="-5" dirty="0">
                <a:latin typeface="Tahoma"/>
                <a:cs typeface="Tahoma"/>
              </a:rPr>
              <a:t>that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26110"/>
            <a:ext cx="7559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Override </a:t>
            </a:r>
            <a:r>
              <a:rPr sz="4000" spc="-10" dirty="0"/>
              <a:t>Default Namespaces</a:t>
            </a:r>
            <a:r>
              <a:rPr sz="4000" spc="0" dirty="0"/>
              <a:t> </a:t>
            </a:r>
            <a:r>
              <a:rPr sz="4000" dirty="0"/>
              <a:t>2-2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1448561" y="1556766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7800" y="2054351"/>
            <a:ext cx="6858000" cy="3279775"/>
          </a:xfrm>
          <a:custGeom>
            <a:avLst/>
            <a:gdLst/>
            <a:ahLst/>
            <a:cxnLst/>
            <a:rect l="l" t="t" r="r" b="b"/>
            <a:pathLst>
              <a:path w="6858000" h="3279775">
                <a:moveTo>
                  <a:pt x="0" y="3279648"/>
                </a:moveTo>
                <a:lnTo>
                  <a:pt x="6858000" y="3279648"/>
                </a:lnTo>
                <a:lnTo>
                  <a:pt x="6858000" y="0"/>
                </a:lnTo>
                <a:lnTo>
                  <a:pt x="0" y="0"/>
                </a:lnTo>
                <a:lnTo>
                  <a:pt x="0" y="327964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7800" y="2054351"/>
            <a:ext cx="6858000" cy="3279775"/>
          </a:xfrm>
          <a:custGeom>
            <a:avLst/>
            <a:gdLst/>
            <a:ahLst/>
            <a:cxnLst/>
            <a:rect l="l" t="t" r="r" b="b"/>
            <a:pathLst>
              <a:path w="6858000" h="3279775">
                <a:moveTo>
                  <a:pt x="0" y="3279648"/>
                </a:moveTo>
                <a:lnTo>
                  <a:pt x="6858000" y="3279648"/>
                </a:lnTo>
                <a:lnTo>
                  <a:pt x="6858000" y="0"/>
                </a:lnTo>
                <a:lnTo>
                  <a:pt x="0" y="0"/>
                </a:lnTo>
                <a:lnTo>
                  <a:pt x="0" y="32796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26794" y="2064766"/>
            <a:ext cx="6617334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&lt;Catalog xmlns 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  <a:hlinkClick r:id="rId5"/>
              </a:rPr>
              <a:t>“http://www.aptechworldwide.com</a:t>
            </a:r>
            <a:r>
              <a:rPr sz="1600" spc="-5" dirty="0">
                <a:latin typeface="Courier New"/>
                <a:cs typeface="Courier New"/>
              </a:rPr>
              <a:t>”&gt;</a:t>
            </a:r>
            <a:endParaRPr sz="160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&lt;Book&gt;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&lt;Title type = “Fiction”&gt;Evening in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Paris&lt;/Title&gt;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&lt;Price&gt;$123&lt;/Price&gt;</a:t>
            </a:r>
            <a:endParaRPr sz="1600">
              <a:latin typeface="Courier New"/>
              <a:cs typeface="Courier New"/>
            </a:endParaRPr>
          </a:p>
          <a:p>
            <a:pPr marR="548576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&lt;/Book&gt;</a:t>
            </a:r>
            <a:endParaRPr sz="160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&lt;Book&gt;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&lt;Title type = “Non-Fiction”&gt;Return to</a:t>
            </a:r>
            <a:r>
              <a:rPr sz="1600" spc="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Earth&lt;/Title&gt;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&lt;Price xmlns =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  <a:hlinkClick r:id="rId6"/>
              </a:rPr>
              <a:t>“http://www.aptech.ac.in”</a:t>
            </a:r>
            <a:r>
              <a:rPr sz="1600" spc="-5" dirty="0">
                <a:latin typeface="Courier New"/>
                <a:cs typeface="Courier New"/>
              </a:rPr>
              <a:t>&gt;$23&lt;/Price&gt;</a:t>
            </a:r>
            <a:endParaRPr sz="1600">
              <a:latin typeface="Courier New"/>
              <a:cs typeface="Courier New"/>
            </a:endParaRPr>
          </a:p>
          <a:p>
            <a:pPr marL="12700" marR="5080" indent="2438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&lt;Title type = “Non-Fiction”&gt;Journey to the center </a:t>
            </a:r>
            <a:r>
              <a:rPr sz="1600" spc="-10" dirty="0">
                <a:latin typeface="Courier New"/>
                <a:cs typeface="Courier New"/>
              </a:rPr>
              <a:t>of  </a:t>
            </a:r>
            <a:r>
              <a:rPr sz="1600" spc="-5" dirty="0">
                <a:latin typeface="Courier New"/>
                <a:cs typeface="Courier New"/>
              </a:rPr>
              <a:t>the Moon&lt;/Title&gt;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&lt;Price&gt;$123&lt;/Price&gt;</a:t>
            </a:r>
            <a:endParaRPr sz="1600">
              <a:latin typeface="Courier New"/>
              <a:cs typeface="Courier New"/>
            </a:endParaRPr>
          </a:p>
          <a:p>
            <a:pPr marR="548576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&lt;/Book&gt;</a:t>
            </a:r>
            <a:endParaRPr sz="1600">
              <a:latin typeface="Courier New"/>
              <a:cs typeface="Courier New"/>
            </a:endParaRPr>
          </a:p>
          <a:p>
            <a:pPr marR="5364480" algn="ctr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spc="-5" dirty="0">
                <a:latin typeface="Courier New"/>
                <a:cs typeface="Courier New"/>
              </a:rPr>
              <a:t>/</a:t>
            </a:r>
            <a:r>
              <a:rPr sz="1600" spc="-10" dirty="0">
                <a:latin typeface="Courier New"/>
                <a:cs typeface="Courier New"/>
              </a:rPr>
              <a:t>C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0" dirty="0">
                <a:latin typeface="Courier New"/>
                <a:cs typeface="Courier New"/>
              </a:rPr>
              <a:t>l</a:t>
            </a:r>
            <a:r>
              <a:rPr sz="1600" spc="-10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g&gt;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2/ </a:t>
            </a:r>
            <a:fld id="{81D60167-4931-47E6-BA6A-407CBD079E47}" type="slidenum">
              <a:rPr dirty="0"/>
              <a:t>13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20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47800" y="5582411"/>
            <a:ext cx="6858000" cy="58991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1440" marR="460375">
              <a:lnSpc>
                <a:spcPct val="100000"/>
              </a:lnSpc>
              <a:spcBef>
                <a:spcPts val="215"/>
              </a:spcBef>
            </a:pPr>
            <a:r>
              <a:rPr sz="1600" spc="-5" dirty="0">
                <a:latin typeface="Tahoma"/>
                <a:cs typeface="Tahoma"/>
              </a:rPr>
              <a:t>This namespace of </a:t>
            </a:r>
            <a:r>
              <a:rPr sz="1600" spc="-5" dirty="0">
                <a:latin typeface="Courier New"/>
                <a:cs typeface="Courier New"/>
              </a:rPr>
              <a:t>price </a:t>
            </a:r>
            <a:r>
              <a:rPr sz="1600" spc="-10" dirty="0">
                <a:latin typeface="Tahoma"/>
                <a:cs typeface="Tahoma"/>
              </a:rPr>
              <a:t>element </a:t>
            </a:r>
            <a:r>
              <a:rPr sz="1600" spc="-5" dirty="0">
                <a:latin typeface="Tahoma"/>
                <a:cs typeface="Tahoma"/>
              </a:rPr>
              <a:t>applies only </a:t>
            </a:r>
            <a:r>
              <a:rPr sz="1600" spc="-10" dirty="0">
                <a:latin typeface="Tahoma"/>
                <a:cs typeface="Tahoma"/>
              </a:rPr>
              <a:t>to </a:t>
            </a:r>
            <a:r>
              <a:rPr sz="1600" spc="-5" dirty="0">
                <a:latin typeface="Tahoma"/>
                <a:cs typeface="Tahoma"/>
              </a:rPr>
              <a:t>it and </a:t>
            </a:r>
            <a:r>
              <a:rPr sz="1600" spc="-10" dirty="0">
                <a:latin typeface="Tahoma"/>
                <a:cs typeface="Tahoma"/>
              </a:rPr>
              <a:t>overrides</a:t>
            </a:r>
            <a:r>
              <a:rPr sz="1600" spc="-3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  </a:t>
            </a:r>
            <a:r>
              <a:rPr sz="1600" spc="-5" dirty="0">
                <a:latin typeface="Tahoma"/>
                <a:cs typeface="Tahoma"/>
              </a:rPr>
              <a:t>namespace in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5" dirty="0">
                <a:latin typeface="Courier New"/>
                <a:cs typeface="Courier New"/>
              </a:rPr>
              <a:t>catalog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Tahoma"/>
                <a:cs typeface="Tahoma"/>
              </a:rPr>
              <a:t>element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2361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Summary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2/ </a:t>
            </a:r>
            <a:fld id="{81D60167-4931-47E6-BA6A-407CBD079E47}" type="slidenum">
              <a:rPr dirty="0"/>
              <a:t>14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20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70902"/>
            <a:ext cx="7415530" cy="44773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ahoma"/>
                <a:cs typeface="Tahoma"/>
              </a:rPr>
              <a:t>XML </a:t>
            </a:r>
            <a:r>
              <a:rPr sz="2000" b="1" dirty="0">
                <a:latin typeface="Tahoma"/>
                <a:cs typeface="Tahoma"/>
              </a:rPr>
              <a:t>Namespaces</a:t>
            </a:r>
            <a:endParaRPr sz="2000">
              <a:latin typeface="Tahoma"/>
              <a:cs typeface="Tahoma"/>
            </a:endParaRPr>
          </a:p>
          <a:p>
            <a:pPr marL="756285" marR="218440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Namespaces distinguish </a:t>
            </a:r>
            <a:r>
              <a:rPr sz="2000" dirty="0">
                <a:latin typeface="Tahoma"/>
                <a:cs typeface="Tahoma"/>
              </a:rPr>
              <a:t>between </a:t>
            </a:r>
            <a:r>
              <a:rPr sz="2000" spc="-5" dirty="0">
                <a:latin typeface="Tahoma"/>
                <a:cs typeface="Tahoma"/>
              </a:rPr>
              <a:t>elements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attributes  with the </a:t>
            </a:r>
            <a:r>
              <a:rPr sz="2000" dirty="0">
                <a:latin typeface="Tahoma"/>
                <a:cs typeface="Tahoma"/>
              </a:rPr>
              <a:t>same name </a:t>
            </a:r>
            <a:r>
              <a:rPr sz="2000" spc="-5" dirty="0">
                <a:latin typeface="Tahoma"/>
                <a:cs typeface="Tahoma"/>
              </a:rPr>
              <a:t>from </a:t>
            </a:r>
            <a:r>
              <a:rPr sz="2000" dirty="0">
                <a:latin typeface="Tahoma"/>
                <a:cs typeface="Tahoma"/>
              </a:rPr>
              <a:t>different </a:t>
            </a:r>
            <a:r>
              <a:rPr sz="2000" spc="-5" dirty="0">
                <a:latin typeface="Tahoma"/>
                <a:cs typeface="Tahoma"/>
              </a:rPr>
              <a:t>XML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applications.</a:t>
            </a:r>
            <a:endParaRPr sz="2000">
              <a:latin typeface="Tahoma"/>
              <a:cs typeface="Tahoma"/>
            </a:endParaRPr>
          </a:p>
          <a:p>
            <a:pPr marL="756285" marR="50990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is a </a:t>
            </a:r>
            <a:r>
              <a:rPr sz="2000" spc="-5" dirty="0">
                <a:latin typeface="Tahoma"/>
                <a:cs typeface="Tahoma"/>
              </a:rPr>
              <a:t>collection </a:t>
            </a:r>
            <a:r>
              <a:rPr sz="2000" dirty="0">
                <a:latin typeface="Tahoma"/>
                <a:cs typeface="Tahoma"/>
              </a:rPr>
              <a:t>of names </a:t>
            </a:r>
            <a:r>
              <a:rPr sz="2000" spc="-5" dirty="0">
                <a:latin typeface="Tahoma"/>
                <a:cs typeface="Tahoma"/>
              </a:rPr>
              <a:t>that can </a:t>
            </a:r>
            <a:r>
              <a:rPr sz="2000" dirty="0">
                <a:latin typeface="Tahoma"/>
                <a:cs typeface="Tahoma"/>
              </a:rPr>
              <a:t>be used as </a:t>
            </a:r>
            <a:r>
              <a:rPr sz="2000" spc="-5" dirty="0">
                <a:latin typeface="Tahoma"/>
                <a:cs typeface="Tahoma"/>
              </a:rPr>
              <a:t>element  </a:t>
            </a:r>
            <a:r>
              <a:rPr sz="2000" dirty="0">
                <a:latin typeface="Tahoma"/>
                <a:cs typeface="Tahoma"/>
              </a:rPr>
              <a:t>names or </a:t>
            </a:r>
            <a:r>
              <a:rPr sz="2000" spc="-5" dirty="0">
                <a:latin typeface="Tahoma"/>
                <a:cs typeface="Tahoma"/>
              </a:rPr>
              <a:t>attribute </a:t>
            </a:r>
            <a:r>
              <a:rPr sz="2000" dirty="0">
                <a:latin typeface="Tahoma"/>
                <a:cs typeface="Tahoma"/>
              </a:rPr>
              <a:t>names in XML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document.</a:t>
            </a:r>
            <a:endParaRPr sz="2000">
              <a:latin typeface="Tahoma"/>
              <a:cs typeface="Tahoma"/>
            </a:endParaRPr>
          </a:p>
          <a:p>
            <a:pPr marL="756285" marR="535940" lvl="1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XML namespaces provide a globally </a:t>
            </a:r>
            <a:r>
              <a:rPr sz="2000" spc="-5" dirty="0">
                <a:latin typeface="Tahoma"/>
                <a:cs typeface="Tahoma"/>
              </a:rPr>
              <a:t>unique </a:t>
            </a:r>
            <a:r>
              <a:rPr sz="2000" dirty="0">
                <a:latin typeface="Tahoma"/>
                <a:cs typeface="Tahoma"/>
              </a:rPr>
              <a:t>name </a:t>
            </a:r>
            <a:r>
              <a:rPr sz="2000" spc="-5" dirty="0">
                <a:latin typeface="Tahoma"/>
                <a:cs typeface="Tahoma"/>
              </a:rPr>
              <a:t>for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  </a:t>
            </a:r>
            <a:r>
              <a:rPr sz="2000" spc="-5" dirty="0">
                <a:latin typeface="Tahoma"/>
                <a:cs typeface="Tahoma"/>
              </a:rPr>
              <a:t>element </a:t>
            </a:r>
            <a:r>
              <a:rPr sz="2000" dirty="0">
                <a:latin typeface="Tahoma"/>
                <a:cs typeface="Tahoma"/>
              </a:rPr>
              <a:t>or </a:t>
            </a:r>
            <a:r>
              <a:rPr sz="2000" spc="-5" dirty="0">
                <a:latin typeface="Tahoma"/>
                <a:cs typeface="Tahoma"/>
              </a:rPr>
              <a:t>attribute to avoid </a:t>
            </a:r>
            <a:r>
              <a:rPr sz="2000" dirty="0">
                <a:latin typeface="Tahoma"/>
                <a:cs typeface="Tahoma"/>
              </a:rPr>
              <a:t>name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collisions.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latin typeface="Tahoma"/>
                <a:cs typeface="Tahoma"/>
              </a:rPr>
              <a:t>Working </a:t>
            </a:r>
            <a:r>
              <a:rPr sz="2000" b="1" spc="-5" dirty="0">
                <a:latin typeface="Tahoma"/>
                <a:cs typeface="Tahoma"/>
              </a:rPr>
              <a:t>with </a:t>
            </a:r>
            <a:r>
              <a:rPr sz="2000" b="1" dirty="0">
                <a:latin typeface="Tahoma"/>
                <a:cs typeface="Tahoma"/>
              </a:rPr>
              <a:t>Namespaces</a:t>
            </a:r>
            <a:r>
              <a:rPr sz="2000" b="1" spc="-9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Namespaces </a:t>
            </a:r>
            <a:r>
              <a:rPr sz="2000" dirty="0">
                <a:latin typeface="Tahoma"/>
                <a:cs typeface="Tahoma"/>
              </a:rPr>
              <a:t>are declared by an </a:t>
            </a:r>
            <a:r>
              <a:rPr sz="2000" spc="-5" dirty="0">
                <a:latin typeface="Courier New"/>
                <a:cs typeface="Courier New"/>
              </a:rPr>
              <a:t>xmlns</a:t>
            </a:r>
            <a:r>
              <a:rPr sz="2000" spc="-6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ahoma"/>
                <a:cs typeface="Tahoma"/>
              </a:rPr>
              <a:t>attribute whose</a:t>
            </a:r>
            <a:endParaRPr sz="20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  <a:spcBef>
                <a:spcPts val="170"/>
              </a:spcBef>
            </a:pPr>
            <a:r>
              <a:rPr sz="2000" spc="-5" dirty="0">
                <a:latin typeface="Tahoma"/>
                <a:cs typeface="Tahoma"/>
              </a:rPr>
              <a:t>value is the </a:t>
            </a:r>
            <a:r>
              <a:rPr sz="2000" dirty="0">
                <a:latin typeface="Tahoma"/>
                <a:cs typeface="Tahoma"/>
              </a:rPr>
              <a:t>URI of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namespace.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If </a:t>
            </a:r>
            <a:r>
              <a:rPr sz="2000" dirty="0">
                <a:latin typeface="Tahoma"/>
                <a:cs typeface="Tahoma"/>
              </a:rPr>
              <a:t>an </a:t>
            </a:r>
            <a:r>
              <a:rPr sz="2000" spc="-5" dirty="0">
                <a:latin typeface="Tahoma"/>
                <a:cs typeface="Tahoma"/>
              </a:rPr>
              <a:t>attribute </a:t>
            </a:r>
            <a:r>
              <a:rPr sz="2000" dirty="0">
                <a:latin typeface="Tahoma"/>
                <a:cs typeface="Tahoma"/>
              </a:rPr>
              <a:t>name has no </a:t>
            </a:r>
            <a:r>
              <a:rPr sz="2000" spc="-5" dirty="0">
                <a:latin typeface="Tahoma"/>
                <a:cs typeface="Tahoma"/>
              </a:rPr>
              <a:t>prefix, </a:t>
            </a:r>
            <a:r>
              <a:rPr sz="2000" dirty="0">
                <a:latin typeface="Tahoma"/>
                <a:cs typeface="Tahoma"/>
              </a:rPr>
              <a:t>it has no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namespace.</a:t>
            </a:r>
            <a:endParaRPr sz="20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default </a:t>
            </a:r>
            <a:r>
              <a:rPr sz="2000" dirty="0">
                <a:latin typeface="Tahoma"/>
                <a:cs typeface="Tahoma"/>
              </a:rPr>
              <a:t>namespace </a:t>
            </a:r>
            <a:r>
              <a:rPr sz="2000" spc="-5" dirty="0">
                <a:latin typeface="Tahoma"/>
                <a:cs typeface="Tahoma"/>
              </a:rPr>
              <a:t>is </a:t>
            </a:r>
            <a:r>
              <a:rPr sz="2000" dirty="0">
                <a:latin typeface="Tahoma"/>
                <a:cs typeface="Tahoma"/>
              </a:rPr>
              <a:t>used by an </a:t>
            </a:r>
            <a:r>
              <a:rPr sz="2000" spc="-5" dirty="0">
                <a:latin typeface="Tahoma"/>
                <a:cs typeface="Tahoma"/>
              </a:rPr>
              <a:t>element </a:t>
            </a:r>
            <a:r>
              <a:rPr sz="2000" dirty="0">
                <a:latin typeface="Tahoma"/>
                <a:cs typeface="Tahoma"/>
              </a:rPr>
              <a:t>and its </a:t>
            </a:r>
            <a:r>
              <a:rPr sz="2000" spc="-5" dirty="0">
                <a:latin typeface="Tahoma"/>
                <a:cs typeface="Tahoma"/>
              </a:rPr>
              <a:t>child  elements </a:t>
            </a:r>
            <a:r>
              <a:rPr sz="2000" dirty="0">
                <a:latin typeface="Tahoma"/>
                <a:cs typeface="Tahoma"/>
              </a:rPr>
              <a:t>if </a:t>
            </a:r>
            <a:r>
              <a:rPr sz="2000" spc="-5" dirty="0">
                <a:latin typeface="Tahoma"/>
                <a:cs typeface="Tahoma"/>
              </a:rPr>
              <a:t>the element </a:t>
            </a:r>
            <a:r>
              <a:rPr sz="2000" dirty="0">
                <a:latin typeface="Tahoma"/>
                <a:cs typeface="Tahoma"/>
              </a:rPr>
              <a:t>does not have a </a:t>
            </a:r>
            <a:r>
              <a:rPr sz="2000" spc="-5" dirty="0">
                <a:latin typeface="Tahoma"/>
                <a:cs typeface="Tahoma"/>
              </a:rPr>
              <a:t>namespace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prefix.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265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Module</a:t>
            </a:r>
            <a:r>
              <a:rPr sz="4400" spc="-95" dirty="0"/>
              <a:t> </a:t>
            </a:r>
            <a:r>
              <a:rPr sz="4400" dirty="0"/>
              <a:t>Overview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2/ </a:t>
            </a:r>
            <a:fld id="{81D60167-4931-47E6-BA6A-407CBD079E47}" type="slidenum">
              <a:rPr dirty="0"/>
              <a:t>2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20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099"/>
            <a:ext cx="4919980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latin typeface="Tahoma"/>
                <a:cs typeface="Tahoma"/>
              </a:rPr>
              <a:t>In this </a:t>
            </a:r>
            <a:r>
              <a:rPr sz="2400" dirty="0">
                <a:latin typeface="Tahoma"/>
                <a:cs typeface="Tahoma"/>
              </a:rPr>
              <a:t>module, </a:t>
            </a:r>
            <a:r>
              <a:rPr sz="2400" spc="-5" dirty="0">
                <a:latin typeface="Tahoma"/>
                <a:cs typeface="Tahoma"/>
              </a:rPr>
              <a:t>you will </a:t>
            </a:r>
            <a:r>
              <a:rPr sz="2400" dirty="0">
                <a:latin typeface="Tahoma"/>
                <a:cs typeface="Tahoma"/>
              </a:rPr>
              <a:t>learn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about: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XML</a:t>
            </a:r>
            <a:r>
              <a:rPr sz="2400" spc="-10" dirty="0">
                <a:latin typeface="Tahoma"/>
                <a:cs typeface="Tahoma"/>
              </a:rPr>
              <a:t> Namespaces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Working </a:t>
            </a:r>
            <a:r>
              <a:rPr sz="2400" spc="-5" dirty="0">
                <a:latin typeface="Tahoma"/>
                <a:cs typeface="Tahoma"/>
              </a:rPr>
              <a:t>with Namespaces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Syntax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334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Duplicate Element</a:t>
            </a:r>
            <a:r>
              <a:rPr sz="4400" spc="-95" dirty="0"/>
              <a:t> </a:t>
            </a:r>
            <a:r>
              <a:rPr sz="4400" spc="-5" dirty="0"/>
              <a:t>Names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2/ </a:t>
            </a:r>
            <a:fld id="{81D60167-4931-47E6-BA6A-407CBD079E47}" type="slidenum">
              <a:rPr dirty="0"/>
              <a:t>3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20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600" y="1595069"/>
            <a:ext cx="8534400" cy="3057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74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latin typeface="Tahoma"/>
                <a:cs typeface="Tahoma"/>
              </a:rPr>
              <a:t>XML</a:t>
            </a:r>
            <a:r>
              <a:rPr sz="2400" spc="-5" dirty="0" smtClean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allows developers </a:t>
            </a:r>
            <a:r>
              <a:rPr sz="2400" spc="-5" dirty="0">
                <a:latin typeface="Tahoma"/>
                <a:cs typeface="Tahoma"/>
              </a:rPr>
              <a:t>to create their </a:t>
            </a:r>
            <a:r>
              <a:rPr sz="2400" dirty="0">
                <a:latin typeface="Tahoma"/>
                <a:cs typeface="Tahoma"/>
              </a:rPr>
              <a:t>own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 smtClean="0">
                <a:latin typeface="Tahoma"/>
                <a:cs typeface="Tahoma"/>
              </a:rPr>
              <a:t>elements</a:t>
            </a:r>
            <a:r>
              <a:rPr lang="en-US" sz="2400" spc="-5" dirty="0" smtClean="0">
                <a:latin typeface="Tahoma"/>
                <a:cs typeface="Tahoma"/>
              </a:rPr>
              <a:t> </a:t>
            </a:r>
            <a:r>
              <a:rPr sz="2400" dirty="0" smtClean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attributes for their </a:t>
            </a:r>
            <a:r>
              <a:rPr sz="2400" dirty="0">
                <a:latin typeface="Tahoma"/>
                <a:cs typeface="Tahoma"/>
              </a:rPr>
              <a:t>own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projects.</a:t>
            </a:r>
            <a:endParaRPr sz="2400" dirty="0">
              <a:latin typeface="Tahoma"/>
              <a:cs typeface="Tahoma"/>
            </a:endParaRPr>
          </a:p>
          <a:p>
            <a:pPr marL="354965" marR="360045" indent="-342265">
              <a:lnSpc>
                <a:spcPts val="2590"/>
              </a:lnSpc>
              <a:spcBef>
                <a:spcPts val="61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Developer </a:t>
            </a:r>
            <a:r>
              <a:rPr sz="2400" dirty="0">
                <a:latin typeface="Tahoma"/>
                <a:cs typeface="Tahoma"/>
              </a:rPr>
              <a:t>has </a:t>
            </a:r>
            <a:r>
              <a:rPr sz="2400" spc="-5" dirty="0">
                <a:latin typeface="Tahoma"/>
                <a:cs typeface="Tahoma"/>
              </a:rPr>
              <a:t>to ensure the </a:t>
            </a:r>
            <a:r>
              <a:rPr sz="2400" dirty="0">
                <a:latin typeface="Tahoma"/>
                <a:cs typeface="Tahoma"/>
              </a:rPr>
              <a:t>uniqueness of </a:t>
            </a:r>
            <a:r>
              <a:rPr sz="2400" spc="-5" dirty="0" smtClean="0">
                <a:latin typeface="Tahoma"/>
                <a:cs typeface="Tahoma"/>
              </a:rPr>
              <a:t>the</a:t>
            </a:r>
            <a:r>
              <a:rPr lang="en-US" sz="2400" spc="-5" dirty="0" smtClean="0">
                <a:latin typeface="Tahoma"/>
                <a:cs typeface="Tahoma"/>
              </a:rPr>
              <a:t> </a:t>
            </a:r>
            <a:r>
              <a:rPr sz="2400" spc="-5" dirty="0" smtClean="0">
                <a:latin typeface="Tahoma"/>
                <a:cs typeface="Tahoma"/>
              </a:rPr>
              <a:t>element </a:t>
            </a:r>
            <a:r>
              <a:rPr sz="2400" dirty="0">
                <a:latin typeface="Tahoma"/>
                <a:cs typeface="Tahoma"/>
              </a:rPr>
              <a:t>names and </a:t>
            </a:r>
            <a:r>
              <a:rPr sz="2400" spc="-5" dirty="0">
                <a:latin typeface="Tahoma"/>
                <a:cs typeface="Tahoma"/>
              </a:rPr>
              <a:t>attributes </a:t>
            </a:r>
            <a:r>
              <a:rPr sz="2400" dirty="0">
                <a:latin typeface="Tahoma"/>
                <a:cs typeface="Tahoma"/>
              </a:rPr>
              <a:t>in a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document</a:t>
            </a:r>
            <a:r>
              <a:rPr sz="2400" dirty="0" smtClean="0">
                <a:latin typeface="Tahoma"/>
                <a:cs typeface="Tahoma"/>
              </a:rPr>
              <a:t>.</a:t>
            </a:r>
            <a:endParaRPr lang="en-US" sz="2400" dirty="0" smtClean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Tahoma"/>
                <a:cs typeface="Tahoma"/>
              </a:rPr>
              <a:t>Name conflicts </a:t>
            </a:r>
            <a:r>
              <a:rPr lang="en-US" sz="2400" dirty="0">
                <a:latin typeface="Tahoma"/>
                <a:cs typeface="Tahoma"/>
              </a:rPr>
              <a:t>are inevitable </a:t>
            </a:r>
            <a:r>
              <a:rPr lang="en-US" sz="2400" spc="-5" dirty="0">
                <a:latin typeface="Tahoma"/>
                <a:cs typeface="Tahoma"/>
              </a:rPr>
              <a:t>from</a:t>
            </a:r>
            <a:r>
              <a:rPr lang="en-US" sz="2400" spc="-35" dirty="0">
                <a:latin typeface="Tahoma"/>
                <a:cs typeface="Tahoma"/>
              </a:rPr>
              <a:t> </a:t>
            </a:r>
            <a:r>
              <a:rPr lang="en-US" sz="2400" spc="-5" dirty="0" smtClean="0">
                <a:latin typeface="Tahoma"/>
                <a:cs typeface="Tahoma"/>
              </a:rPr>
              <a:t>different </a:t>
            </a:r>
            <a:r>
              <a:rPr lang="en-US" sz="2400" dirty="0" smtClean="0">
                <a:latin typeface="Tahoma"/>
                <a:cs typeface="Tahoma"/>
              </a:rPr>
              <a:t>developers</a:t>
            </a:r>
            <a:r>
              <a:rPr lang="en-US" sz="2400" dirty="0">
                <a:latin typeface="Tahoma"/>
                <a:cs typeface="Tahoma"/>
              </a:rPr>
              <a:t>.</a:t>
            </a:r>
          </a:p>
          <a:p>
            <a:pPr marL="354965" marR="5080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Tahoma"/>
                <a:cs typeface="Tahoma"/>
              </a:rPr>
              <a:t>It </a:t>
            </a:r>
            <a:r>
              <a:rPr lang="en-US" sz="2400" dirty="0">
                <a:latin typeface="Tahoma"/>
                <a:cs typeface="Tahoma"/>
              </a:rPr>
              <a:t>is </a:t>
            </a:r>
            <a:r>
              <a:rPr lang="en-US" sz="2400" spc="-5" dirty="0">
                <a:latin typeface="Tahoma"/>
                <a:cs typeface="Tahoma"/>
              </a:rPr>
              <a:t>difficult for the browser to </a:t>
            </a:r>
            <a:r>
              <a:rPr lang="en-US" sz="2400" dirty="0">
                <a:latin typeface="Tahoma"/>
                <a:cs typeface="Tahoma"/>
              </a:rPr>
              <a:t>distinguish a  </a:t>
            </a:r>
            <a:r>
              <a:rPr lang="en-US" sz="2400" spc="-5" dirty="0">
                <a:latin typeface="Tahoma"/>
                <a:cs typeface="Tahoma"/>
              </a:rPr>
              <a:t>conflicting</a:t>
            </a:r>
            <a:r>
              <a:rPr lang="en-US" sz="2400" spc="-30" dirty="0">
                <a:latin typeface="Tahoma"/>
                <a:cs typeface="Tahoma"/>
              </a:rPr>
              <a:t> </a:t>
            </a:r>
            <a:r>
              <a:rPr lang="en-US" sz="2400" spc="-5" dirty="0">
                <a:latin typeface="Tahoma"/>
                <a:cs typeface="Tahoma"/>
              </a:rPr>
              <a:t>element.</a:t>
            </a:r>
            <a:endParaRPr lang="en-US" sz="2400" dirty="0">
              <a:latin typeface="Tahoma"/>
              <a:cs typeface="Tahoma"/>
            </a:endParaRPr>
          </a:p>
          <a:p>
            <a:pPr marL="354965" marR="360045" indent="-342265">
              <a:lnSpc>
                <a:spcPts val="2590"/>
              </a:lnSpc>
              <a:spcBef>
                <a:spcPts val="61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sz="2400" dirty="0">
              <a:latin typeface="Tahoma"/>
              <a:cs typeface="Tahoma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2568321" y="4103116"/>
            <a:ext cx="4670679" cy="2145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487426"/>
            <a:ext cx="3108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Namespaces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2/ </a:t>
            </a:r>
            <a:fld id="{81D60167-4931-47E6-BA6A-407CBD079E47}" type="slidenum">
              <a:rPr dirty="0"/>
              <a:t>4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20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7033895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Elements are distinguished </a:t>
            </a:r>
            <a:r>
              <a:rPr sz="2400" dirty="0">
                <a:latin typeface="Tahoma"/>
                <a:cs typeface="Tahoma"/>
              </a:rPr>
              <a:t>by using</a:t>
            </a:r>
            <a:r>
              <a:rPr sz="2400" spc="-5" dirty="0">
                <a:latin typeface="Tahoma"/>
                <a:cs typeface="Tahoma"/>
              </a:rPr>
              <a:t> namespaces.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71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 namespace is a </a:t>
            </a:r>
            <a:r>
              <a:rPr sz="2400" spc="-5" dirty="0">
                <a:latin typeface="Tahoma"/>
                <a:cs typeface="Tahoma"/>
              </a:rPr>
              <a:t>collection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 smtClean="0">
                <a:latin typeface="Tahoma"/>
                <a:cs typeface="Tahoma"/>
              </a:rPr>
              <a:t>names</a:t>
            </a:r>
            <a:r>
              <a:rPr lang="en-US" sz="2400" spc="-5" dirty="0" smtClean="0">
                <a:latin typeface="Tahoma"/>
                <a:cs typeface="Tahoma"/>
              </a:rPr>
              <a:t>, </a:t>
            </a:r>
            <a:r>
              <a:rPr sz="2400" dirty="0" smtClean="0">
                <a:latin typeface="Tahoma"/>
                <a:cs typeface="Tahoma"/>
              </a:rPr>
              <a:t>allow</a:t>
            </a:r>
            <a:r>
              <a:rPr lang="en-US" sz="2400" dirty="0" smtClean="0">
                <a:latin typeface="Tahoma"/>
                <a:cs typeface="Tahoma"/>
              </a:rPr>
              <a:t>s</a:t>
            </a:r>
            <a:r>
              <a:rPr sz="2400" dirty="0" smtClean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 browser</a:t>
            </a:r>
            <a:r>
              <a:rPr sz="2400" spc="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to:</a:t>
            </a:r>
          </a:p>
          <a:p>
            <a:pPr marL="756285" lvl="1" indent="-287020">
              <a:lnSpc>
                <a:spcPct val="100000"/>
              </a:lnSpc>
              <a:spcBef>
                <a:spcPts val="170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Combine </a:t>
            </a:r>
            <a:r>
              <a:rPr sz="2400" spc="-5" dirty="0">
                <a:latin typeface="Tahoma"/>
                <a:cs typeface="Tahoma"/>
              </a:rPr>
              <a:t>documents </a:t>
            </a:r>
            <a:r>
              <a:rPr sz="2400" spc="-10" dirty="0">
                <a:latin typeface="Tahoma"/>
                <a:cs typeface="Tahoma"/>
              </a:rPr>
              <a:t>from different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sources</a:t>
            </a:r>
            <a:endParaRPr sz="24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170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Identify the source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elements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attributes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0985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Prefixing element</a:t>
            </a:r>
            <a:r>
              <a:rPr sz="4400" spc="-110" dirty="0"/>
              <a:t> </a:t>
            </a:r>
            <a:r>
              <a:rPr sz="4400" dirty="0"/>
              <a:t>names</a:t>
            </a:r>
            <a:endParaRPr sz="44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2/ </a:t>
            </a:r>
            <a:fld id="{81D60167-4931-47E6-BA6A-407CBD079E47}" type="slidenum">
              <a:rPr dirty="0"/>
              <a:t>5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20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65913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Prefixes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element names </a:t>
            </a:r>
            <a:r>
              <a:rPr sz="2400" dirty="0">
                <a:latin typeface="Tahoma"/>
                <a:cs typeface="Tahoma"/>
              </a:rPr>
              <a:t>provide a means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prevent name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collisions.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600" y="3352800"/>
            <a:ext cx="6248400" cy="8356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&lt;CD:Title&gt; Feel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&lt;/CD:Title&gt;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ts val="183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and</a:t>
            </a:r>
            <a:endParaRPr sz="1600">
              <a:latin typeface="Tahoma"/>
              <a:cs typeface="Tahoma"/>
            </a:endParaRPr>
          </a:p>
          <a:p>
            <a:pPr marL="914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&lt;Book:Title&gt; Returning </a:t>
            </a:r>
            <a:r>
              <a:rPr sz="1600" dirty="0">
                <a:latin typeface="Courier New"/>
                <a:cs typeface="Courier New"/>
              </a:rPr>
              <a:t>to </a:t>
            </a:r>
            <a:r>
              <a:rPr sz="1600" spc="-5" dirty="0">
                <a:latin typeface="Courier New"/>
                <a:cs typeface="Courier New"/>
              </a:rPr>
              <a:t>Earth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&lt;/Book:Title&gt;.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2361" y="27439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0" y="4343400"/>
            <a:ext cx="6248400" cy="34607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9"/>
              </a:spcBef>
            </a:pPr>
            <a:r>
              <a:rPr sz="1600" spc="-10" dirty="0">
                <a:latin typeface="Tahoma"/>
                <a:cs typeface="Tahoma"/>
              </a:rPr>
              <a:t>In the above example, </a:t>
            </a:r>
            <a:r>
              <a:rPr sz="1600" spc="-5" dirty="0">
                <a:latin typeface="Tahoma"/>
                <a:cs typeface="Tahoma"/>
              </a:rPr>
              <a:t>both </a:t>
            </a:r>
            <a:r>
              <a:rPr sz="1600" spc="-5" dirty="0">
                <a:latin typeface="Courier New"/>
                <a:cs typeface="Courier New"/>
              </a:rPr>
              <a:t>CD </a:t>
            </a:r>
            <a:r>
              <a:rPr sz="1600" spc="-5" dirty="0">
                <a:latin typeface="Tahoma"/>
                <a:cs typeface="Tahoma"/>
              </a:rPr>
              <a:t>and </a:t>
            </a:r>
            <a:r>
              <a:rPr sz="1600" spc="-5" dirty="0">
                <a:latin typeface="Courier New"/>
                <a:cs typeface="Courier New"/>
              </a:rPr>
              <a:t>Book</a:t>
            </a:r>
            <a:r>
              <a:rPr sz="1600" spc="-77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Tahoma"/>
                <a:cs typeface="Tahoma"/>
              </a:rPr>
              <a:t>are </a:t>
            </a:r>
            <a:r>
              <a:rPr sz="1600" spc="-5" dirty="0">
                <a:latin typeface="Tahoma"/>
                <a:cs typeface="Tahoma"/>
              </a:rPr>
              <a:t>namespace </a:t>
            </a:r>
            <a:r>
              <a:rPr sz="1600" spc="-10" dirty="0">
                <a:latin typeface="Tahoma"/>
                <a:cs typeface="Tahoma"/>
              </a:rPr>
              <a:t>prefixes.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7900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Problems Posed </a:t>
            </a:r>
            <a:r>
              <a:rPr sz="4400" dirty="0"/>
              <a:t>by</a:t>
            </a:r>
            <a:r>
              <a:rPr sz="4400" spc="-70" dirty="0"/>
              <a:t> </a:t>
            </a:r>
            <a:r>
              <a:rPr sz="4400" spc="-5" dirty="0"/>
              <a:t>Prefixes</a:t>
            </a:r>
            <a:endParaRPr sz="44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2/ </a:t>
            </a:r>
            <a:fld id="{81D60167-4931-47E6-BA6A-407CBD079E47}" type="slidenum">
              <a:rPr dirty="0"/>
              <a:t>6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20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099"/>
            <a:ext cx="7487284" cy="12706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Duplication </a:t>
            </a:r>
            <a:r>
              <a:rPr sz="2400" spc="-5" dirty="0">
                <a:latin typeface="Tahoma"/>
                <a:cs typeface="Tahoma"/>
              </a:rPr>
              <a:t>would still exist </a:t>
            </a:r>
            <a:r>
              <a:rPr sz="2400" dirty="0">
                <a:latin typeface="Tahoma"/>
                <a:cs typeface="Tahoma"/>
              </a:rPr>
              <a:t>if prefixes are not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unique</a:t>
            </a:r>
            <a:endParaRPr sz="2400">
              <a:latin typeface="Tahoma"/>
              <a:cs typeface="Tahoma"/>
            </a:endParaRPr>
          </a:p>
          <a:p>
            <a:pPr marL="354965" marR="65849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solve this problem, each </a:t>
            </a:r>
            <a:r>
              <a:rPr sz="2400" dirty="0">
                <a:latin typeface="Tahoma"/>
                <a:cs typeface="Tahoma"/>
              </a:rPr>
              <a:t>namespace prefix is  </a:t>
            </a:r>
            <a:r>
              <a:rPr sz="2400" spc="-5" dirty="0">
                <a:latin typeface="Tahoma"/>
                <a:cs typeface="Tahoma"/>
              </a:rPr>
              <a:t>added to </a:t>
            </a:r>
            <a:r>
              <a:rPr sz="2400" dirty="0">
                <a:latin typeface="Tahoma"/>
                <a:cs typeface="Tahoma"/>
              </a:rPr>
              <a:t>a Uniform </a:t>
            </a:r>
            <a:r>
              <a:rPr sz="2400" spc="-5" dirty="0">
                <a:latin typeface="Tahoma"/>
                <a:cs typeface="Tahoma"/>
              </a:rPr>
              <a:t>Resource Identifier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(URI)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600" y="3962400"/>
            <a:ext cx="6248400" cy="156845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&lt;S:Student xmlns:S=”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  <a:hlinkClick r:id="rId5"/>
              </a:rPr>
              <a:t>http://www.spectrafocus.com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/student/”&gt;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&lt;S:First&gt;John&lt;/S:First&gt;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&lt;S:Last&gt;Dewey&lt;/S:Last&gt;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&lt;S:Title&gt;Student&lt;/S:Title&gt;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&lt;/S:Student&gt;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2361" y="3417570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6794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Namespace Syntax</a:t>
            </a:r>
            <a:r>
              <a:rPr sz="4400" spc="-80" dirty="0"/>
              <a:t> </a:t>
            </a:r>
            <a:r>
              <a:rPr sz="4400" spc="5" dirty="0" smtClean="0"/>
              <a:t>1-</a:t>
            </a:r>
            <a:r>
              <a:rPr lang="en-US" sz="4400" spc="5" dirty="0" smtClean="0"/>
              <a:t>2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1600200" y="1611918"/>
            <a:ext cx="4894708" cy="1968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2/ </a:t>
            </a:r>
            <a:fld id="{81D60167-4931-47E6-BA6A-407CBD079E47}" type="slidenum">
              <a:rPr dirty="0"/>
              <a:t>7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20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09800" y="3962400"/>
            <a:ext cx="6248400" cy="18135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535305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&lt;Auc:Books  xmlns:Auc=</a:t>
            </a:r>
            <a:r>
              <a:rPr sz="1600" spc="-5" dirty="0">
                <a:latin typeface="Courier New"/>
                <a:cs typeface="Courier New"/>
                <a:hlinkClick r:id="rId3"/>
              </a:rPr>
              <a:t>”http://www.auction.com/books” </a:t>
            </a:r>
            <a:r>
              <a:rPr sz="1600" spc="-5" dirty="0">
                <a:latin typeface="Courier New"/>
                <a:cs typeface="Courier New"/>
              </a:rPr>
              <a:t> xmlns:B=”</a:t>
            </a:r>
            <a:r>
              <a:rPr sz="1600" spc="-5" dirty="0">
                <a:latin typeface="Courier New"/>
                <a:cs typeface="Courier New"/>
                <a:hlinkClick r:id="rId4"/>
              </a:rPr>
              <a:t>http://www.books.com/HTML/1998/xml1”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&lt;Auc:BookReview&gt;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&lt;B:Table&gt;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3962400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6794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Namespace Syntax</a:t>
            </a:r>
            <a:r>
              <a:rPr sz="4400" spc="-80" dirty="0"/>
              <a:t> </a:t>
            </a:r>
            <a:r>
              <a:rPr sz="4400" spc="5" dirty="0" smtClean="0"/>
              <a:t>2-</a:t>
            </a:r>
            <a:r>
              <a:rPr lang="en-US" sz="4400" spc="5" dirty="0" smtClean="0"/>
              <a:t>2</a:t>
            </a:r>
            <a:endParaRPr sz="44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2/ </a:t>
            </a:r>
            <a:fld id="{81D60167-4931-47E6-BA6A-407CBD079E47}" type="slidenum">
              <a:rPr dirty="0"/>
              <a:t>8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20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3376" y="1411019"/>
            <a:ext cx="6644640" cy="457517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000" b="1" spc="-5" dirty="0">
                <a:latin typeface="Tahoma"/>
                <a:cs typeface="Tahoma"/>
              </a:rPr>
              <a:t>NamespacePrefix</a:t>
            </a:r>
            <a:endParaRPr sz="20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6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Used as a </a:t>
            </a:r>
            <a:r>
              <a:rPr sz="2000" spc="-10" dirty="0">
                <a:latin typeface="Tahoma"/>
                <a:cs typeface="Tahoma"/>
              </a:rPr>
              <a:t>reference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namespace</a:t>
            </a:r>
            <a:endParaRPr sz="20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9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Prefixes </a:t>
            </a:r>
            <a:r>
              <a:rPr sz="2000" dirty="0">
                <a:latin typeface="Tahoma"/>
                <a:cs typeface="Tahoma"/>
              </a:rPr>
              <a:t>must not </a:t>
            </a:r>
            <a:r>
              <a:rPr sz="2000" spc="-5" dirty="0">
                <a:latin typeface="Tahoma"/>
                <a:cs typeface="Tahoma"/>
              </a:rPr>
              <a:t>begin with </a:t>
            </a:r>
            <a:r>
              <a:rPr sz="2000" spc="-5" dirty="0">
                <a:latin typeface="Courier New"/>
                <a:cs typeface="Courier New"/>
              </a:rPr>
              <a:t>xmlns</a:t>
            </a:r>
            <a:r>
              <a:rPr sz="2000" spc="-615" dirty="0">
                <a:latin typeface="Courier New"/>
                <a:cs typeface="Courier New"/>
              </a:rPr>
              <a:t> </a:t>
            </a:r>
            <a:r>
              <a:rPr sz="2000" dirty="0">
                <a:latin typeface="Tahoma"/>
                <a:cs typeface="Tahoma"/>
              </a:rPr>
              <a:t>or </a:t>
            </a:r>
            <a:r>
              <a:rPr sz="2000" spc="-5" dirty="0">
                <a:latin typeface="Courier New"/>
                <a:cs typeface="Courier New"/>
              </a:rPr>
              <a:t>xml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000" b="1" spc="-5" dirty="0">
                <a:latin typeface="Tahoma"/>
                <a:cs typeface="Tahoma"/>
              </a:rPr>
              <a:t>ElementName</a:t>
            </a:r>
            <a:endParaRPr sz="20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689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Specifies the </a:t>
            </a:r>
            <a:r>
              <a:rPr sz="2000" dirty="0">
                <a:latin typeface="Tahoma"/>
                <a:cs typeface="Tahoma"/>
              </a:rPr>
              <a:t>name of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element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000" b="1" spc="-5" dirty="0">
                <a:latin typeface="Tahoma"/>
                <a:cs typeface="Tahoma"/>
              </a:rPr>
              <a:t>xmlns</a:t>
            </a:r>
            <a:endParaRPr sz="20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53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Courier New"/>
                <a:cs typeface="Courier New"/>
              </a:rPr>
              <a:t>xmlns</a:t>
            </a:r>
            <a:r>
              <a:rPr sz="2000" spc="-6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ahoma"/>
                <a:cs typeface="Tahoma"/>
              </a:rPr>
              <a:t>stands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dirty="0">
                <a:latin typeface="Tahoma"/>
                <a:cs typeface="Tahoma"/>
              </a:rPr>
              <a:t>XML namespace</a:t>
            </a: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sz="2000" b="1" spc="-5" dirty="0">
                <a:latin typeface="Tahoma"/>
                <a:cs typeface="Tahoma"/>
              </a:rPr>
              <a:t>URI</a:t>
            </a:r>
            <a:endParaRPr sz="2000" dirty="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17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URI is a </a:t>
            </a:r>
            <a:r>
              <a:rPr sz="2000" spc="-5" dirty="0">
                <a:latin typeface="Tahoma"/>
                <a:cs typeface="Tahoma"/>
              </a:rPr>
              <a:t>string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characters which identifies </a:t>
            </a:r>
            <a:r>
              <a:rPr sz="2000" dirty="0">
                <a:latin typeface="Tahoma"/>
                <a:cs typeface="Tahoma"/>
              </a:rPr>
              <a:t>an </a:t>
            </a:r>
            <a:r>
              <a:rPr sz="2000" spc="-5" dirty="0">
                <a:latin typeface="Tahoma"/>
                <a:cs typeface="Tahoma"/>
              </a:rPr>
              <a:t>Internet  </a:t>
            </a:r>
            <a:r>
              <a:rPr sz="2000" spc="-10" dirty="0">
                <a:latin typeface="Tahoma"/>
                <a:cs typeface="Tahoma"/>
              </a:rPr>
              <a:t>Resource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22044" y="1414773"/>
            <a:ext cx="7616190" cy="2356414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23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/>
              <a:t>Attributes belong to particular</a:t>
            </a:r>
            <a:r>
              <a:rPr sz="2400" spc="-95" dirty="0"/>
              <a:t> </a:t>
            </a:r>
            <a:r>
              <a:rPr sz="2400" spc="-5" dirty="0"/>
              <a:t>elements</a:t>
            </a:r>
            <a:endParaRPr sz="2400" dirty="0"/>
          </a:p>
          <a:p>
            <a:pPr marL="354965" marR="5080" indent="-342265">
              <a:lnSpc>
                <a:spcPts val="2300"/>
              </a:lnSpc>
              <a:spcBef>
                <a:spcPts val="1689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  <a:tab pos="1229995" algn="l"/>
                <a:tab pos="1870710" algn="l"/>
                <a:tab pos="2520950" algn="l"/>
                <a:tab pos="2893060" algn="l"/>
                <a:tab pos="3644900" algn="l"/>
                <a:tab pos="4118610" algn="l"/>
                <a:tab pos="5937250" algn="l"/>
                <a:tab pos="6792595" algn="l"/>
                <a:tab pos="7171690" algn="l"/>
              </a:tabLst>
            </a:pPr>
            <a:r>
              <a:rPr sz="2400" dirty="0"/>
              <a:t>Th</a:t>
            </a:r>
            <a:r>
              <a:rPr sz="2400" spc="-5" dirty="0"/>
              <a:t>e</a:t>
            </a:r>
            <a:r>
              <a:rPr sz="2400" dirty="0"/>
              <a:t>y	are	not	a	</a:t>
            </a:r>
            <a:r>
              <a:rPr sz="2400" spc="0" dirty="0"/>
              <a:t>p</a:t>
            </a:r>
            <a:r>
              <a:rPr sz="2400" dirty="0"/>
              <a:t>a</a:t>
            </a:r>
            <a:r>
              <a:rPr sz="2400" spc="-15" dirty="0"/>
              <a:t>r</a:t>
            </a:r>
            <a:r>
              <a:rPr sz="2400" dirty="0"/>
              <a:t>t	of	namespace,	</a:t>
            </a:r>
            <a:r>
              <a:rPr sz="2400" spc="-5" dirty="0"/>
              <a:t>eve</a:t>
            </a:r>
            <a:r>
              <a:rPr sz="2400" dirty="0"/>
              <a:t>n	if	</a:t>
            </a:r>
            <a:r>
              <a:rPr sz="2400" spc="-15" dirty="0"/>
              <a:t>t</a:t>
            </a:r>
            <a:r>
              <a:rPr sz="2400" dirty="0"/>
              <a:t>he  </a:t>
            </a:r>
            <a:r>
              <a:rPr sz="2400" spc="-5" dirty="0"/>
              <a:t>element </a:t>
            </a:r>
            <a:r>
              <a:rPr sz="2400" dirty="0"/>
              <a:t>is </a:t>
            </a:r>
            <a:r>
              <a:rPr sz="2400" spc="-5" dirty="0"/>
              <a:t>within some</a:t>
            </a:r>
            <a:r>
              <a:rPr sz="2400" spc="-10" dirty="0"/>
              <a:t> </a:t>
            </a:r>
            <a:r>
              <a:rPr sz="2400" dirty="0"/>
              <a:t>namespace</a:t>
            </a:r>
          </a:p>
          <a:p>
            <a:pPr marL="354965" indent="-342265">
              <a:lnSpc>
                <a:spcPct val="100000"/>
              </a:lnSpc>
              <a:spcBef>
                <a:spcPts val="114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/>
              <a:t>If an </a:t>
            </a:r>
            <a:r>
              <a:rPr sz="2400" spc="-5" dirty="0"/>
              <a:t>attribute </a:t>
            </a:r>
            <a:r>
              <a:rPr sz="2400" dirty="0"/>
              <a:t>has no prefix, it has no</a:t>
            </a:r>
            <a:r>
              <a:rPr sz="2400" spc="-85" dirty="0"/>
              <a:t> </a:t>
            </a:r>
            <a:r>
              <a:rPr sz="2400" dirty="0"/>
              <a:t>namespace</a:t>
            </a:r>
          </a:p>
          <a:p>
            <a:pPr marL="354965" indent="-342265">
              <a:lnSpc>
                <a:spcPct val="100000"/>
              </a:lnSpc>
              <a:spcBef>
                <a:spcPts val="113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/>
              <a:t>An </a:t>
            </a:r>
            <a:r>
              <a:rPr sz="2400" spc="-5" dirty="0"/>
              <a:t>attribute without </a:t>
            </a:r>
            <a:r>
              <a:rPr sz="2400" dirty="0"/>
              <a:t>a prefix is in default</a:t>
            </a:r>
            <a:r>
              <a:rPr sz="2400" spc="-75" dirty="0"/>
              <a:t> </a:t>
            </a:r>
            <a:r>
              <a:rPr sz="2400" dirty="0" smtClean="0"/>
              <a:t>namespace</a:t>
            </a:r>
            <a:endParaRPr sz="24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2/ </a:t>
            </a:r>
            <a:fld id="{81D60167-4931-47E6-BA6A-407CBD079E47}" type="slidenum">
              <a:rPr dirty="0"/>
              <a:t>9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20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Placing </a:t>
            </a:r>
            <a:r>
              <a:rPr dirty="0"/>
              <a:t>attributes in a </a:t>
            </a:r>
            <a:r>
              <a:rPr dirty="0" smtClean="0"/>
              <a:t>Namespace</a:t>
            </a:r>
            <a:endParaRPr dirty="0"/>
          </a:p>
        </p:txBody>
      </p:sp>
      <p:sp>
        <p:nvSpPr>
          <p:cNvPr id="11" name="object 7"/>
          <p:cNvSpPr txBox="1"/>
          <p:nvPr/>
        </p:nvSpPr>
        <p:spPr>
          <a:xfrm>
            <a:off x="2057400" y="4011432"/>
            <a:ext cx="6248400" cy="2264723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212217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&lt;Catalog xmlns:Book =  </a:t>
            </a:r>
            <a:r>
              <a:rPr sz="1600" spc="-5" dirty="0">
                <a:latin typeface="Courier New"/>
                <a:cs typeface="Courier New"/>
                <a:hlinkClick r:id="rId5"/>
              </a:rPr>
              <a:t>“http:</a:t>
            </a:r>
            <a:r>
              <a:rPr sz="1600" spc="-5" dirty="0">
                <a:latin typeface="Courier New"/>
                <a:cs typeface="Courier New"/>
              </a:rPr>
              <a:t>/</a:t>
            </a:r>
            <a:r>
              <a:rPr sz="1600" spc="-5" dirty="0">
                <a:latin typeface="Courier New"/>
                <a:cs typeface="Courier New"/>
                <a:hlinkClick r:id="rId5"/>
              </a:rPr>
              <a:t>/www.aptechworldwide.com</a:t>
            </a:r>
            <a:r>
              <a:rPr sz="1600" spc="-5" dirty="0" smtClean="0">
                <a:latin typeface="Courier New"/>
                <a:cs typeface="Courier New"/>
              </a:rPr>
              <a:t>”&gt;</a:t>
            </a:r>
            <a:endParaRPr lang="en-US" sz="1600" spc="-5" dirty="0" smtClean="0">
              <a:latin typeface="Courier New"/>
              <a:cs typeface="Courier New"/>
            </a:endParaRPr>
          </a:p>
          <a:p>
            <a:pPr marL="91440" marR="2122170">
              <a:lnSpc>
                <a:spcPct val="100000"/>
              </a:lnSpc>
              <a:spcBef>
                <a:spcPts val="180"/>
              </a:spcBef>
            </a:pP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&lt;Book:Booklist&gt;</a:t>
            </a:r>
            <a:endParaRPr sz="1600" dirty="0">
              <a:latin typeface="Courier New"/>
              <a:cs typeface="Courier New"/>
            </a:endParaRPr>
          </a:p>
          <a:p>
            <a:pPr marL="91440" marR="77914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&lt;Book:Title Book:Type = “Fiction”&gt;Evening </a:t>
            </a:r>
            <a:r>
              <a:rPr sz="1600" dirty="0">
                <a:latin typeface="Courier New"/>
                <a:cs typeface="Courier New"/>
              </a:rPr>
              <a:t>in  </a:t>
            </a:r>
            <a:r>
              <a:rPr sz="1600" spc="-5" dirty="0">
                <a:latin typeface="Courier New"/>
                <a:cs typeface="Courier New"/>
              </a:rPr>
              <a:t>Paris&lt;/Book:Title&gt;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&lt;Book:Price&gt;$123&lt;/Book:Price&gt;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&lt;/Book:Booklist&gt;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&lt;/Catalog&gt;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694944" y="4056756"/>
            <a:ext cx="12192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927</Words>
  <Application>Microsoft Office PowerPoint</Application>
  <PresentationFormat>On-screen Show (4:3)</PresentationFormat>
  <Paragraphs>151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Courier New</vt:lpstr>
      <vt:lpstr>Tahoma</vt:lpstr>
      <vt:lpstr>Wingdings</vt:lpstr>
      <vt:lpstr>Office Theme</vt:lpstr>
      <vt:lpstr>Module 2</vt:lpstr>
      <vt:lpstr>Module Overview</vt:lpstr>
      <vt:lpstr>Duplicate Element Names</vt:lpstr>
      <vt:lpstr>Namespaces</vt:lpstr>
      <vt:lpstr>Prefixing element names</vt:lpstr>
      <vt:lpstr>Problems Posed by Prefixes</vt:lpstr>
      <vt:lpstr>Namespace Syntax 1-2</vt:lpstr>
      <vt:lpstr>Namespace Syntax 2-2</vt:lpstr>
      <vt:lpstr>Placing attributes in a Namespace</vt:lpstr>
      <vt:lpstr>Default Namespaces 1-2</vt:lpstr>
      <vt:lpstr>Default Namespaces 2-2</vt:lpstr>
      <vt:lpstr>Override Default Namespaces 1-2</vt:lpstr>
      <vt:lpstr>Override Default Namespaces 2-2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Namespaces</dc:title>
  <dc:creator>Aptech Limited</dc:creator>
  <cp:lastModifiedBy>Sinh Tran</cp:lastModifiedBy>
  <cp:revision>3</cp:revision>
  <dcterms:created xsi:type="dcterms:W3CDTF">2017-12-13T04:23:58Z</dcterms:created>
  <dcterms:modified xsi:type="dcterms:W3CDTF">2018-12-24T03:36:51Z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2017-12-13T00:00:00Z</vt:filetime>
  </property>
</Properties>
</file>