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12B32-BE4E-4DEA-A496-3FE191B54A0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8B5BE-527B-49C8-A836-E6E1A7C1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Archetypes: nguyen </a:t>
            </a:r>
            <a:r>
              <a:rPr lang="en-US" dirty="0" err="1" smtClean="0"/>
              <a:t>mau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8B5BE-527B-49C8-A836-E6E1A7C16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Conform :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8B5BE-527B-49C8-A836-E6E1A7C16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5415" y="3917060"/>
            <a:ext cx="377317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262" y="700786"/>
            <a:ext cx="850747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2296794"/>
            <a:ext cx="661479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hyperlink" Target="http://www.w3.org/2001/XMLSchema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XMLSchema-instance" TargetMode="External"/><Relationship Id="rId5" Type="http://schemas.openxmlformats.org/officeDocument/2006/relationships/hyperlink" Target="http://www.abc.com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eativepictures.com/gallery/flower.gif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w3.org/2001/XMLSchem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5.jp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1/XMLSchema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/>
              <a:t>XML</a:t>
            </a:r>
            <a:r>
              <a:rPr spc="-80" dirty="0"/>
              <a:t> </a:t>
            </a:r>
            <a:r>
              <a:rPr spc="-5" dirty="0"/>
              <a:t>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1-3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5994400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XML schema offers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range </a:t>
            </a:r>
            <a:r>
              <a:rPr sz="2400" dirty="0">
                <a:latin typeface="Tahoma"/>
                <a:cs typeface="Tahoma"/>
              </a:rPr>
              <a:t>of new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features: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Richer data</a:t>
            </a:r>
            <a:r>
              <a:rPr sz="2400" spc="-5" dirty="0">
                <a:latin typeface="Tahoma"/>
                <a:cs typeface="Tahoma"/>
              </a:rPr>
              <a:t> types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Archetypes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Attribute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grouping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Refinable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archetypes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2-3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62000" y="2286000"/>
            <a:ext cx="7391400" cy="4013200"/>
          </a:xfrm>
          <a:custGeom>
            <a:avLst/>
            <a:gdLst/>
            <a:ahLst/>
            <a:cxnLst/>
            <a:rect l="l" t="t" r="r" b="b"/>
            <a:pathLst>
              <a:path w="7391400" h="4013200">
                <a:moveTo>
                  <a:pt x="0" y="4012691"/>
                </a:moveTo>
                <a:lnTo>
                  <a:pt x="7391400" y="4012691"/>
                </a:lnTo>
                <a:lnTo>
                  <a:pt x="73914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286000"/>
            <a:ext cx="7391400" cy="4013200"/>
          </a:xfrm>
          <a:custGeom>
            <a:avLst/>
            <a:gdLst/>
            <a:ahLst/>
            <a:cxnLst/>
            <a:rect l="l" t="t" r="r" b="b"/>
            <a:pathLst>
              <a:path w="7391400" h="4013200">
                <a:moveTo>
                  <a:pt x="0" y="4012691"/>
                </a:moveTo>
                <a:lnTo>
                  <a:pt x="7391400" y="4012691"/>
                </a:lnTo>
                <a:lnTo>
                  <a:pt x="73914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&lt;?xml version="1.0"?&gt;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&lt;xs:schema xmlns:xs="</a:t>
            </a:r>
            <a:r>
              <a:rPr spc="-5" dirty="0">
                <a:hlinkClick r:id="rId5"/>
              </a:rPr>
              <a:t>http://www.w3.org/2001/XMLSchema" </a:t>
            </a:r>
            <a:r>
              <a:rPr spc="-5" dirty="0"/>
              <a:t> targetNamespace=</a:t>
            </a:r>
            <a:r>
              <a:rPr spc="-5" dirty="0">
                <a:hlinkClick r:id="rId6"/>
              </a:rPr>
              <a:t>"h</a:t>
            </a:r>
            <a:r>
              <a:rPr spc="-5" dirty="0"/>
              <a:t>t</a:t>
            </a:r>
            <a:r>
              <a:rPr spc="-5" dirty="0">
                <a:hlinkClick r:id="rId6"/>
              </a:rPr>
              <a:t>tp://www.abc.com</a:t>
            </a:r>
            <a:r>
              <a:rPr spc="-5" dirty="0"/>
              <a:t>"  xmlns="</a:t>
            </a:r>
            <a:r>
              <a:rPr spc="-5" dirty="0">
                <a:hlinkClick r:id="rId6"/>
              </a:rPr>
              <a:t>http://www.abc.com" </a:t>
            </a:r>
            <a:r>
              <a:rPr spc="-5" dirty="0"/>
              <a:t> elementFormDefault="qualified"&gt;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&lt;xs:element</a:t>
            </a:r>
            <a:r>
              <a:rPr spc="0" dirty="0"/>
              <a:t> </a:t>
            </a:r>
            <a:r>
              <a:rPr spc="-5" dirty="0"/>
              <a:t>name="mail"&gt;</a:t>
            </a:r>
          </a:p>
          <a:p>
            <a:pPr marR="3652520" algn="ctr">
              <a:lnSpc>
                <a:spcPct val="100000"/>
              </a:lnSpc>
            </a:pPr>
            <a:r>
              <a:rPr spc="-5" dirty="0"/>
              <a:t>&lt;xs:complexType&gt;</a:t>
            </a:r>
          </a:p>
          <a:p>
            <a:pPr marR="3531870" algn="ctr">
              <a:lnSpc>
                <a:spcPct val="100000"/>
              </a:lnSpc>
            </a:pPr>
            <a:r>
              <a:rPr spc="-5" dirty="0"/>
              <a:t>&lt;xs:sequence&gt;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name="to"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name="from"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name="header"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&lt;xs:element name="body"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R="3408679" algn="ctr">
              <a:lnSpc>
                <a:spcPct val="100000"/>
              </a:lnSpc>
            </a:pPr>
            <a:r>
              <a:rPr spc="-5" dirty="0"/>
              <a:t>&lt;/xs:sequence&gt;</a:t>
            </a:r>
          </a:p>
          <a:p>
            <a:pPr marR="3531235" algn="ctr">
              <a:lnSpc>
                <a:spcPct val="100000"/>
              </a:lnSpc>
            </a:pPr>
            <a:r>
              <a:rPr spc="-5" dirty="0"/>
              <a:t>&lt;/xs:complexType&gt;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&lt;/xs:element&gt;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&lt;/xs:schema&gt;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762" y="1753361"/>
            <a:ext cx="3581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schema File: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mail.xsd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3-3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62000" y="2286000"/>
            <a:ext cx="7391400" cy="2790825"/>
          </a:xfrm>
          <a:custGeom>
            <a:avLst/>
            <a:gdLst/>
            <a:ahLst/>
            <a:cxnLst/>
            <a:rect l="l" t="t" r="r" b="b"/>
            <a:pathLst>
              <a:path w="7391400" h="2790825">
                <a:moveTo>
                  <a:pt x="0" y="2790444"/>
                </a:moveTo>
                <a:lnTo>
                  <a:pt x="7391400" y="2790444"/>
                </a:lnTo>
                <a:lnTo>
                  <a:pt x="73914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286000"/>
            <a:ext cx="7391400" cy="2790825"/>
          </a:xfrm>
          <a:custGeom>
            <a:avLst/>
            <a:gdLst/>
            <a:ahLst/>
            <a:cxnLst/>
            <a:rect l="l" t="t" r="r" b="b"/>
            <a:pathLst>
              <a:path w="7391400" h="2790825">
                <a:moveTo>
                  <a:pt x="0" y="2790444"/>
                </a:moveTo>
                <a:lnTo>
                  <a:pt x="7391400" y="2790444"/>
                </a:lnTo>
                <a:lnTo>
                  <a:pt x="73914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&lt;?xml version="1.0"?&gt;</a:t>
            </a:r>
          </a:p>
          <a:p>
            <a:pPr marL="12700" marR="3421379">
              <a:lnSpc>
                <a:spcPct val="100000"/>
              </a:lnSpc>
            </a:pPr>
            <a:r>
              <a:rPr spc="-5" dirty="0"/>
              <a:t>&lt;mail  xmlns="</a:t>
            </a:r>
            <a:r>
              <a:rPr spc="-5" dirty="0">
                <a:hlinkClick r:id="rId5"/>
              </a:rPr>
              <a:t>http://www.abc.com"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xmlns:xsi=</a:t>
            </a:r>
            <a:r>
              <a:rPr spc="-5" dirty="0">
                <a:hlinkClick r:id="rId6"/>
              </a:rPr>
              <a:t>"http://www.w3.org/2001/XMLSchema-instance</a:t>
            </a:r>
            <a:r>
              <a:rPr spc="-5" dirty="0"/>
              <a:t>"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xsi:schemaLocation=</a:t>
            </a:r>
            <a:r>
              <a:rPr spc="-5" dirty="0">
                <a:hlinkClick r:id="rId5"/>
              </a:rPr>
              <a:t>"http://www.abc.com </a:t>
            </a:r>
            <a:r>
              <a:rPr spc="-5" dirty="0"/>
              <a:t>mail.xsd"&gt;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&lt;to&gt;John&lt;/to&gt;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&lt;from&gt;Jordan&lt;/from&gt;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&lt;header&gt;Scheduler&lt;/header&gt;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&lt;body&gt;3rd March Monday, 7:30 PM: board</a:t>
            </a:r>
            <a:r>
              <a:rPr spc="25" dirty="0"/>
              <a:t> </a:t>
            </a:r>
            <a:r>
              <a:rPr spc="-5" dirty="0"/>
              <a:t>meeting!&lt;/body&gt;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&lt;/mail&gt;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762" y="1753361"/>
            <a:ext cx="6324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XML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File with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reference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schema: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mail.xml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1-6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52117"/>
            <a:ext cx="7469505" cy="493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05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describes a number of </a:t>
            </a: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types, which can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</a:p>
          <a:p>
            <a:pPr marL="354965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to specify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validate the </a:t>
            </a:r>
            <a:r>
              <a:rPr sz="1800" dirty="0">
                <a:latin typeface="Tahoma"/>
                <a:cs typeface="Tahoma"/>
              </a:rPr>
              <a:t>intended data </a:t>
            </a:r>
            <a:r>
              <a:rPr sz="1800" spc="-5" dirty="0">
                <a:latin typeface="Tahoma"/>
                <a:cs typeface="Tahoma"/>
              </a:rPr>
              <a:t>type of 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965" marR="193675" indent="-342265">
              <a:lnSpc>
                <a:spcPts val="1939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also </a:t>
            </a:r>
            <a:r>
              <a:rPr sz="1800" spc="-5" dirty="0">
                <a:latin typeface="Tahoma"/>
                <a:cs typeface="Tahoma"/>
              </a:rPr>
              <a:t>allows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user to create </a:t>
            </a:r>
            <a:r>
              <a:rPr sz="1800" dirty="0">
                <a:latin typeface="Tahoma"/>
                <a:cs typeface="Tahoma"/>
              </a:rPr>
              <a:t>a user-defined data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extending  the built-in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using </a:t>
            </a:r>
            <a:r>
              <a:rPr sz="1800" spc="-5" dirty="0">
                <a:latin typeface="Tahoma"/>
                <a:cs typeface="Tahoma"/>
              </a:rPr>
              <a:t>facets.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recommendation </a:t>
            </a:r>
            <a:r>
              <a:rPr sz="1800" dirty="0">
                <a:latin typeface="Tahoma"/>
                <a:cs typeface="Tahoma"/>
              </a:rPr>
              <a:t>defines </a:t>
            </a:r>
            <a:r>
              <a:rPr sz="1800" spc="-5" dirty="0">
                <a:latin typeface="Tahoma"/>
                <a:cs typeface="Tahoma"/>
              </a:rPr>
              <a:t>two sorts of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User-derived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b="1" spc="-5" dirty="0">
                <a:latin typeface="Tahoma"/>
                <a:cs typeface="Tahoma"/>
              </a:rPr>
              <a:t>Built-in data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Available to </a:t>
            </a:r>
            <a:r>
              <a:rPr sz="1800" dirty="0">
                <a:latin typeface="Tahoma"/>
                <a:cs typeface="Tahoma"/>
              </a:rPr>
              <a:t>all 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authors, and </a:t>
            </a:r>
            <a:r>
              <a:rPr sz="1800" spc="-5" dirty="0">
                <a:latin typeface="Tahoma"/>
                <a:cs typeface="Tahoma"/>
              </a:rPr>
              <a:t>should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implemented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conforming processor.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User-derived data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Defined </a:t>
            </a:r>
            <a:r>
              <a:rPr sz="1800" dirty="0">
                <a:latin typeface="Tahoma"/>
                <a:cs typeface="Tahoma"/>
              </a:rPr>
              <a:t>in individual </a:t>
            </a:r>
            <a:r>
              <a:rPr sz="1800" spc="-5" dirty="0">
                <a:latin typeface="Tahoma"/>
                <a:cs typeface="Tahoma"/>
              </a:rPr>
              <a:t>schema instances, </a:t>
            </a:r>
            <a:r>
              <a:rPr sz="1800" dirty="0">
                <a:latin typeface="Tahoma"/>
                <a:cs typeface="Tahoma"/>
              </a:rPr>
              <a:t>and are particular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that</a:t>
            </a:r>
            <a:endParaRPr sz="18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schema.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2-6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1585912"/>
          <a:ext cx="7467600" cy="493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6172200"/>
              </a:tblGrid>
              <a:tr h="7004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string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75565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can contain characters, line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feeds,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carriage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returns,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 tab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characters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boolean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572770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legal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boolean data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 true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false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true can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replaced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 numeric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false can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replaced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1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numeric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numerical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 marR="91440" indent="-232410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 such as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whole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numbers, and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real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5" dirty="0">
                          <a:latin typeface="Tahoma"/>
                          <a:cs typeface="Tahoma"/>
                        </a:rPr>
                        <a:t>dateTime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particular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time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 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2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date,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written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as a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binary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259715" indent="-23241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include graphic files, executable programs,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any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other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string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binary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data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anyURI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name or location of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file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3-6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1828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0480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name="attribute_name"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type="xs:boolean"/&gt;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25153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boolean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4038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type="xs:numeric"/&gt;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762" y="35059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numeric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4-6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362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type="xs:dateTime"/&gt;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829561"/>
            <a:ext cx="2209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dateTime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3528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name="image_name"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type="xs:hexBinary"/&gt;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2820161"/>
            <a:ext cx="1828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binary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4419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name="image_name"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type="xs:anyURI"/&gt;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762" y="3886961"/>
            <a:ext cx="1981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anyURI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5-6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name="Customer"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581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name="Disabled"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type="xs:boolean"/&gt;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3048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boolean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&lt;Customer&gt;John Smith&lt;/Customer&gt;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5105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type="xs:numeric"/&gt;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762" y="4572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numeric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5562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&lt;Price&gt;500&lt;/Price&gt;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000" y="4038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&lt;Status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Disabled="true"&gt;OFF&lt;/Status&gt;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700786"/>
            <a:ext cx="74720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6-6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269304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</a:t>
            </a:r>
            <a:r>
              <a:rPr sz="1600" spc="-5" dirty="0" smtClean="0">
                <a:latin typeface="Courier New"/>
                <a:cs typeface="Courier New"/>
              </a:rPr>
              <a:t>="</a:t>
            </a:r>
            <a:r>
              <a:rPr lang="en-US" sz="1600" spc="-5" dirty="0" smtClean="0">
                <a:latin typeface="Courier New"/>
                <a:cs typeface="Courier New"/>
              </a:rPr>
              <a:t>start</a:t>
            </a:r>
            <a:r>
              <a:rPr sz="1600" spc="-5" dirty="0" smtClean="0">
                <a:latin typeface="Courier New"/>
                <a:cs typeface="Courier New"/>
              </a:rPr>
              <a:t>"</a:t>
            </a:r>
            <a:r>
              <a:rPr sz="1600" spc="5" dirty="0" smtClean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type="xs:dateTime"/&gt;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2971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dateTime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581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name="Logo"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type="xs:hexBinary"/&gt;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3048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binary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&lt;start&gt;2001-05-10T12:35:40&lt;/start&gt;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4724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name="flower" type="xs:anyURI"/&gt;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762" y="4191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anyURI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5181600"/>
            <a:ext cx="7391400" cy="838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 marR="21399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&lt;image  flower=</a:t>
            </a:r>
            <a:r>
              <a:rPr sz="1600" spc="-5" dirty="0">
                <a:latin typeface="Courier New"/>
                <a:cs typeface="Courier New"/>
                <a:hlinkClick r:id="rId5"/>
              </a:rPr>
              <a:t>"htt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  <a:hlinkClick r:id="rId5"/>
              </a:rPr>
              <a:t>://www.creativepictures.com/gallery/flower.gif </a:t>
            </a:r>
            <a:r>
              <a:rPr sz="1600" spc="-5" dirty="0">
                <a:latin typeface="Courier New"/>
                <a:cs typeface="Courier New"/>
              </a:rPr>
              <a:t> " 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403350"/>
            <a:ext cx="725678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Additional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are derived </a:t>
            </a:r>
            <a:r>
              <a:rPr sz="1800" spc="-5" dirty="0">
                <a:latin typeface="Tahoma"/>
                <a:cs typeface="Tahoma"/>
              </a:rPr>
              <a:t>from the </a:t>
            </a:r>
            <a:r>
              <a:rPr sz="1800" dirty="0">
                <a:latin typeface="Tahoma"/>
                <a:cs typeface="Tahoma"/>
              </a:rPr>
              <a:t>basic </a:t>
            </a: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types,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which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called </a:t>
            </a:r>
            <a:r>
              <a:rPr sz="1800" dirty="0">
                <a:latin typeface="Tahoma"/>
                <a:cs typeface="Tahoma"/>
              </a:rPr>
              <a:t>base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types.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generated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derived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types, supported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 include: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integer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decimal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Integer</a:t>
            </a:r>
            <a:endParaRPr sz="1800">
              <a:latin typeface="Tahoma"/>
              <a:cs typeface="Tahoma"/>
            </a:endParaRPr>
          </a:p>
          <a:p>
            <a:pPr marL="354965" marR="5651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numeric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spc="-5" dirty="0">
                <a:latin typeface="Tahoma"/>
                <a:cs typeface="Tahoma"/>
              </a:rPr>
              <a:t>Includes </a:t>
            </a:r>
            <a:r>
              <a:rPr sz="1800" dirty="0">
                <a:latin typeface="Tahoma"/>
                <a:cs typeface="Tahoma"/>
              </a:rPr>
              <a:t>both </a:t>
            </a:r>
            <a:r>
              <a:rPr sz="1800" spc="-5" dirty="0">
                <a:latin typeface="Tahoma"/>
                <a:cs typeface="Tahoma"/>
              </a:rPr>
              <a:t>positive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negative  </a:t>
            </a:r>
            <a:r>
              <a:rPr sz="1800" dirty="0">
                <a:latin typeface="Tahoma"/>
                <a:cs typeface="Tahoma"/>
              </a:rPr>
              <a:t>numbers. </a:t>
            </a:r>
            <a:r>
              <a:rPr sz="1800" spc="-5" dirty="0">
                <a:latin typeface="Tahoma"/>
                <a:cs typeface="Tahoma"/>
              </a:rPr>
              <a:t>Used 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dirty="0">
                <a:latin typeface="Tahoma"/>
                <a:cs typeface="Tahoma"/>
              </a:rPr>
              <a:t>a numeric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spc="-5" dirty="0">
                <a:latin typeface="Tahoma"/>
                <a:cs typeface="Tahoma"/>
              </a:rPr>
              <a:t>without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fractional  </a:t>
            </a:r>
            <a:r>
              <a:rPr sz="1800" spc="-5" dirty="0">
                <a:latin typeface="Tahoma"/>
                <a:cs typeface="Tahoma"/>
              </a:rPr>
              <a:t>component.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ahoma"/>
                <a:cs typeface="Tahoma"/>
              </a:rPr>
              <a:t>Decimal</a:t>
            </a:r>
            <a:endParaRPr sz="1800">
              <a:latin typeface="Tahoma"/>
              <a:cs typeface="Tahoma"/>
            </a:endParaRPr>
          </a:p>
          <a:p>
            <a:pPr marL="354965" marR="120014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Represent </a:t>
            </a:r>
            <a:r>
              <a:rPr sz="1800" spc="-5" dirty="0">
                <a:latin typeface="Tahoma"/>
                <a:cs typeface="Tahoma"/>
              </a:rPr>
              <a:t>exact </a:t>
            </a:r>
            <a:r>
              <a:rPr sz="1800" spc="-10" dirty="0">
                <a:latin typeface="Tahoma"/>
                <a:cs typeface="Tahoma"/>
              </a:rPr>
              <a:t>fractional </a:t>
            </a:r>
            <a:r>
              <a:rPr sz="1800" dirty="0">
                <a:latin typeface="Tahoma"/>
                <a:cs typeface="Tahoma"/>
              </a:rPr>
              <a:t>parts such as 3.26. 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numeric 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dirty="0">
                <a:latin typeface="Tahoma"/>
                <a:cs typeface="Tahoma"/>
              </a:rPr>
              <a:t>a numeric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value.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Schema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Exploring </a:t>
            </a:r>
            <a:r>
              <a:rPr sz="2400" dirty="0">
                <a:latin typeface="Tahoma"/>
                <a:cs typeface="Tahoma"/>
              </a:rPr>
              <a:t>XML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Schemas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Complex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Simple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2-3</a:t>
            </a:r>
            <a:endParaRPr sz="4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25063"/>
            <a:ext cx="6617334" cy="1232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5" dirty="0">
                <a:latin typeface="Tahoma"/>
                <a:cs typeface="Tahoma"/>
              </a:rPr>
              <a:t>dateTime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spc="-5" dirty="0">
                <a:latin typeface="Tahoma"/>
                <a:cs typeface="Tahoma"/>
              </a:rPr>
              <a:t>Default </a:t>
            </a:r>
            <a:r>
              <a:rPr sz="1800" spc="-10" dirty="0">
                <a:latin typeface="Tahoma"/>
                <a:cs typeface="Tahoma"/>
              </a:rPr>
              <a:t>representation </a:t>
            </a:r>
            <a:r>
              <a:rPr sz="1800" dirty="0">
                <a:latin typeface="Tahoma"/>
                <a:cs typeface="Tahoma"/>
              </a:rPr>
              <a:t>is  16:35:26. </a:t>
            </a:r>
            <a:r>
              <a:rPr sz="1800" spc="-5" dirty="0">
                <a:latin typeface="Tahoma"/>
                <a:cs typeface="Tahoma"/>
              </a:rPr>
              <a:t>time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spc="-5" dirty="0">
                <a:latin typeface="Tahoma"/>
                <a:cs typeface="Tahoma"/>
              </a:rPr>
              <a:t>time. </a:t>
            </a:r>
            <a:r>
              <a:rPr sz="1800" dirty="0">
                <a:latin typeface="Tahoma"/>
                <a:cs typeface="Tahoma"/>
              </a:rPr>
              <a:t>Specified as  </a:t>
            </a:r>
            <a:r>
              <a:rPr sz="1800" spc="-5" dirty="0">
                <a:latin typeface="Tahoma"/>
                <a:cs typeface="Tahoma"/>
              </a:rPr>
              <a:t>"hh:mm:ss“.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724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type="xs:decimal"/&gt;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361" y="41155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decimal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5943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361" y="53347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3505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type="xs:integer"/&gt;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1361" y="2896361"/>
            <a:ext cx="1981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integer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3-3</a:t>
            </a:r>
            <a:endParaRPr sz="44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22860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name="Age"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type="xs:integer"/&gt;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361" y="1677161"/>
            <a:ext cx="26670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integer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2743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&lt;Age&gt;999&lt;/Age&gt;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3886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name="Weight"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type="xs:decimal"/&gt;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361" y="3277361"/>
            <a:ext cx="2743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decimal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4343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&lt;prize&gt;+70.7860&lt;/prize&gt;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5562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name="BeginAt"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361" y="4953761"/>
            <a:ext cx="2362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60198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&lt;BeginAt&gt;09:30:10.5&lt;/BeginAt&gt;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1-3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993444" y="1403350"/>
            <a:ext cx="75793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Creating a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using XML </a:t>
            </a:r>
            <a:r>
              <a:rPr sz="2000" spc="-5" dirty="0">
                <a:latin typeface="Tahoma"/>
                <a:cs typeface="Tahoma"/>
              </a:rPr>
              <a:t>schema vocabulary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like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creating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any other XML document using a </a:t>
            </a:r>
            <a:r>
              <a:rPr sz="2000" spc="-5" dirty="0">
                <a:latin typeface="Tahoma"/>
                <a:cs typeface="Tahoma"/>
              </a:rPr>
              <a:t>specialized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vocabulary.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025139"/>
            <a:ext cx="5704332" cy="3451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3810000"/>
            <a:ext cx="2819400" cy="9144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06045">
              <a:lnSpc>
                <a:spcPct val="80000"/>
              </a:lnSpc>
              <a:spcBef>
                <a:spcPts val="355"/>
              </a:spcBef>
            </a:pP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specifies that 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defined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document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 refers this schema,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come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from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6"/>
              </a:rPr>
              <a:t>http://www.abc.com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2057400"/>
            <a:ext cx="8001000" cy="762000"/>
          </a:xfrm>
          <a:custGeom>
            <a:avLst/>
            <a:gdLst/>
            <a:ahLst/>
            <a:cxnLst/>
            <a:rect l="l" t="t" r="r" b="b"/>
            <a:pathLst>
              <a:path w="8001000" h="762000">
                <a:moveTo>
                  <a:pt x="0" y="762000"/>
                </a:moveTo>
                <a:lnTo>
                  <a:pt x="8001000" y="762000"/>
                </a:lnTo>
                <a:lnTo>
                  <a:pt x="8001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" y="2057400"/>
            <a:ext cx="800100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55"/>
              </a:lnSpc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Every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Schema starts with the root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</a:t>
            </a:r>
            <a:r>
              <a:rPr sz="1400" spc="-95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</a:rPr>
              <a:t>&lt;schema&gt;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73990">
              <a:lnSpc>
                <a:spcPct val="77100"/>
              </a:lnSpc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code indicates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that 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types used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schema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derived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7"/>
              </a:rPr>
              <a:t>http://www.w3.org/2001/XMLSchema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and prefixed with</a:t>
            </a:r>
            <a:r>
              <a:rPr sz="1400" spc="-7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</a:rPr>
              <a:t>xs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8552" y="3728211"/>
            <a:ext cx="688975" cy="389255"/>
          </a:xfrm>
          <a:custGeom>
            <a:avLst/>
            <a:gdLst/>
            <a:ahLst/>
            <a:cxnLst/>
            <a:rect l="l" t="t" r="r" b="b"/>
            <a:pathLst>
              <a:path w="688975" h="389254">
                <a:moveTo>
                  <a:pt x="654120" y="374617"/>
                </a:moveTo>
                <a:lnTo>
                  <a:pt x="589534" y="375920"/>
                </a:lnTo>
                <a:lnTo>
                  <a:pt x="585978" y="376047"/>
                </a:lnTo>
                <a:lnTo>
                  <a:pt x="583184" y="378968"/>
                </a:lnTo>
                <a:lnTo>
                  <a:pt x="583438" y="385953"/>
                </a:lnTo>
                <a:lnTo>
                  <a:pt x="586232" y="388747"/>
                </a:lnTo>
                <a:lnTo>
                  <a:pt x="589788" y="388620"/>
                </a:lnTo>
                <a:lnTo>
                  <a:pt x="688848" y="386588"/>
                </a:lnTo>
                <a:lnTo>
                  <a:pt x="688546" y="386080"/>
                </a:lnTo>
                <a:lnTo>
                  <a:pt x="674751" y="386080"/>
                </a:lnTo>
                <a:lnTo>
                  <a:pt x="654120" y="374617"/>
                </a:lnTo>
                <a:close/>
              </a:path>
              <a:path w="688975" h="389254">
                <a:moveTo>
                  <a:pt x="666819" y="374360"/>
                </a:moveTo>
                <a:lnTo>
                  <a:pt x="654120" y="374617"/>
                </a:lnTo>
                <a:lnTo>
                  <a:pt x="674751" y="386080"/>
                </a:lnTo>
                <a:lnTo>
                  <a:pt x="676094" y="383667"/>
                </a:lnTo>
                <a:lnTo>
                  <a:pt x="672338" y="383667"/>
                </a:lnTo>
                <a:lnTo>
                  <a:pt x="666819" y="374360"/>
                </a:lnTo>
                <a:close/>
              </a:path>
              <a:path w="688975" h="389254">
                <a:moveTo>
                  <a:pt x="632587" y="297307"/>
                </a:moveTo>
                <a:lnTo>
                  <a:pt x="629539" y="299212"/>
                </a:lnTo>
                <a:lnTo>
                  <a:pt x="626618" y="300990"/>
                </a:lnTo>
                <a:lnTo>
                  <a:pt x="625602" y="304800"/>
                </a:lnTo>
                <a:lnTo>
                  <a:pt x="627380" y="307848"/>
                </a:lnTo>
                <a:lnTo>
                  <a:pt x="660347" y="363445"/>
                </a:lnTo>
                <a:lnTo>
                  <a:pt x="680974" y="374904"/>
                </a:lnTo>
                <a:lnTo>
                  <a:pt x="674751" y="386080"/>
                </a:lnTo>
                <a:lnTo>
                  <a:pt x="688546" y="386080"/>
                </a:lnTo>
                <a:lnTo>
                  <a:pt x="638302" y="301371"/>
                </a:lnTo>
                <a:lnTo>
                  <a:pt x="636524" y="298323"/>
                </a:lnTo>
                <a:lnTo>
                  <a:pt x="632587" y="297307"/>
                </a:lnTo>
                <a:close/>
              </a:path>
              <a:path w="688975" h="389254">
                <a:moveTo>
                  <a:pt x="677672" y="374142"/>
                </a:moveTo>
                <a:lnTo>
                  <a:pt x="666819" y="374360"/>
                </a:lnTo>
                <a:lnTo>
                  <a:pt x="672338" y="383667"/>
                </a:lnTo>
                <a:lnTo>
                  <a:pt x="677672" y="374142"/>
                </a:lnTo>
                <a:close/>
              </a:path>
              <a:path w="688975" h="389254">
                <a:moveTo>
                  <a:pt x="679602" y="374142"/>
                </a:moveTo>
                <a:lnTo>
                  <a:pt x="677672" y="374142"/>
                </a:lnTo>
                <a:lnTo>
                  <a:pt x="672338" y="383667"/>
                </a:lnTo>
                <a:lnTo>
                  <a:pt x="676094" y="383667"/>
                </a:lnTo>
                <a:lnTo>
                  <a:pt x="680974" y="374904"/>
                </a:lnTo>
                <a:lnTo>
                  <a:pt x="679602" y="374142"/>
                </a:lnTo>
                <a:close/>
              </a:path>
              <a:path w="688975" h="389254">
                <a:moveTo>
                  <a:pt x="6096" y="0"/>
                </a:moveTo>
                <a:lnTo>
                  <a:pt x="0" y="11175"/>
                </a:lnTo>
                <a:lnTo>
                  <a:pt x="654120" y="374617"/>
                </a:lnTo>
                <a:lnTo>
                  <a:pt x="666819" y="374360"/>
                </a:lnTo>
                <a:lnTo>
                  <a:pt x="660347" y="363445"/>
                </a:lnTo>
                <a:lnTo>
                  <a:pt x="6096" y="0"/>
                </a:lnTo>
                <a:close/>
              </a:path>
              <a:path w="688975" h="389254">
                <a:moveTo>
                  <a:pt x="660347" y="363445"/>
                </a:moveTo>
                <a:lnTo>
                  <a:pt x="666819" y="374360"/>
                </a:lnTo>
                <a:lnTo>
                  <a:pt x="677672" y="374142"/>
                </a:lnTo>
                <a:lnTo>
                  <a:pt x="679602" y="374142"/>
                </a:lnTo>
                <a:lnTo>
                  <a:pt x="660347" y="363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2667000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14487" y="20686"/>
                </a:moveTo>
                <a:lnTo>
                  <a:pt x="15521" y="33242"/>
                </a:lnTo>
                <a:lnTo>
                  <a:pt x="528193" y="765682"/>
                </a:lnTo>
                <a:lnTo>
                  <a:pt x="538607" y="758316"/>
                </a:lnTo>
                <a:lnTo>
                  <a:pt x="26009" y="25981"/>
                </a:lnTo>
                <a:lnTo>
                  <a:pt x="14487" y="20686"/>
                </a:lnTo>
                <a:close/>
              </a:path>
              <a:path w="539114" h="765810">
                <a:moveTo>
                  <a:pt x="0" y="0"/>
                </a:moveTo>
                <a:lnTo>
                  <a:pt x="8128" y="98678"/>
                </a:lnTo>
                <a:lnTo>
                  <a:pt x="8509" y="102234"/>
                </a:lnTo>
                <a:lnTo>
                  <a:pt x="11557" y="104774"/>
                </a:lnTo>
                <a:lnTo>
                  <a:pt x="18542" y="104266"/>
                </a:lnTo>
                <a:lnTo>
                  <a:pt x="21082" y="101218"/>
                </a:lnTo>
                <a:lnTo>
                  <a:pt x="20828" y="97662"/>
                </a:lnTo>
                <a:lnTo>
                  <a:pt x="15521" y="33242"/>
                </a:lnTo>
                <a:lnTo>
                  <a:pt x="2032" y="13969"/>
                </a:lnTo>
                <a:lnTo>
                  <a:pt x="12446" y="6603"/>
                </a:lnTo>
                <a:lnTo>
                  <a:pt x="14318" y="6603"/>
                </a:lnTo>
                <a:lnTo>
                  <a:pt x="0" y="0"/>
                </a:lnTo>
                <a:close/>
              </a:path>
              <a:path w="539114" h="765810">
                <a:moveTo>
                  <a:pt x="14318" y="6603"/>
                </a:moveTo>
                <a:lnTo>
                  <a:pt x="12446" y="6603"/>
                </a:lnTo>
                <a:lnTo>
                  <a:pt x="26009" y="25981"/>
                </a:lnTo>
                <a:lnTo>
                  <a:pt x="84709" y="52958"/>
                </a:lnTo>
                <a:lnTo>
                  <a:pt x="87884" y="54482"/>
                </a:lnTo>
                <a:lnTo>
                  <a:pt x="91567" y="53085"/>
                </a:lnTo>
                <a:lnTo>
                  <a:pt x="94615" y="46735"/>
                </a:lnTo>
                <a:lnTo>
                  <a:pt x="93218" y="42925"/>
                </a:lnTo>
                <a:lnTo>
                  <a:pt x="90043" y="41528"/>
                </a:lnTo>
                <a:lnTo>
                  <a:pt x="14318" y="6603"/>
                </a:lnTo>
                <a:close/>
              </a:path>
              <a:path w="539114" h="765810">
                <a:moveTo>
                  <a:pt x="12446" y="6603"/>
                </a:moveTo>
                <a:lnTo>
                  <a:pt x="2032" y="13969"/>
                </a:lnTo>
                <a:lnTo>
                  <a:pt x="15521" y="33242"/>
                </a:lnTo>
                <a:lnTo>
                  <a:pt x="14487" y="20686"/>
                </a:lnTo>
                <a:lnTo>
                  <a:pt x="4572" y="16128"/>
                </a:lnTo>
                <a:lnTo>
                  <a:pt x="13589" y="9778"/>
                </a:lnTo>
                <a:lnTo>
                  <a:pt x="14668" y="9778"/>
                </a:lnTo>
                <a:lnTo>
                  <a:pt x="12446" y="6603"/>
                </a:lnTo>
                <a:close/>
              </a:path>
              <a:path w="539114" h="765810">
                <a:moveTo>
                  <a:pt x="14668" y="9778"/>
                </a:moveTo>
                <a:lnTo>
                  <a:pt x="13589" y="9778"/>
                </a:lnTo>
                <a:lnTo>
                  <a:pt x="14487" y="20686"/>
                </a:lnTo>
                <a:lnTo>
                  <a:pt x="26009" y="25981"/>
                </a:lnTo>
                <a:lnTo>
                  <a:pt x="14668" y="9778"/>
                </a:lnTo>
                <a:close/>
              </a:path>
              <a:path w="539114" h="765810">
                <a:moveTo>
                  <a:pt x="13589" y="9778"/>
                </a:moveTo>
                <a:lnTo>
                  <a:pt x="4572" y="16128"/>
                </a:lnTo>
                <a:lnTo>
                  <a:pt x="14487" y="20686"/>
                </a:lnTo>
                <a:lnTo>
                  <a:pt x="13589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2-3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066800" y="1600200"/>
            <a:ext cx="6934200" cy="487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4600" y="1447800"/>
            <a:ext cx="2620010" cy="685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 marR="234315">
              <a:lnSpc>
                <a:spcPct val="80000"/>
              </a:lnSpc>
              <a:spcBef>
                <a:spcPts val="350"/>
              </a:spcBef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line of code points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to 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6"/>
              </a:rPr>
              <a:t>http://www.abc.com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</a:t>
            </a:r>
            <a:r>
              <a:rPr sz="1400" spc="-9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as  the default</a:t>
            </a:r>
            <a:r>
              <a:rPr sz="1400" spc="-4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200" y="2971800"/>
            <a:ext cx="2819400" cy="95440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81610">
              <a:lnSpc>
                <a:spcPct val="80000"/>
              </a:lnSpc>
              <a:spcBef>
                <a:spcPts val="355"/>
              </a:spcBef>
            </a:pP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It indicates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used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instance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document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were declared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this  schema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needs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qualified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by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9203" y="3270377"/>
            <a:ext cx="992505" cy="265430"/>
          </a:xfrm>
          <a:custGeom>
            <a:avLst/>
            <a:gdLst/>
            <a:ahLst/>
            <a:cxnLst/>
            <a:rect l="l" t="t" r="r" b="b"/>
            <a:pathLst>
              <a:path w="992504" h="265429">
                <a:moveTo>
                  <a:pt x="955519" y="232874"/>
                </a:moveTo>
                <a:lnTo>
                  <a:pt x="890270" y="253111"/>
                </a:lnTo>
                <a:lnTo>
                  <a:pt x="888365" y="256667"/>
                </a:lnTo>
                <a:lnTo>
                  <a:pt x="889381" y="260096"/>
                </a:lnTo>
                <a:lnTo>
                  <a:pt x="890524" y="263398"/>
                </a:lnTo>
                <a:lnTo>
                  <a:pt x="894080" y="265303"/>
                </a:lnTo>
                <a:lnTo>
                  <a:pt x="981389" y="238125"/>
                </a:lnTo>
                <a:lnTo>
                  <a:pt x="978281" y="238125"/>
                </a:lnTo>
                <a:lnTo>
                  <a:pt x="955519" y="232874"/>
                </a:lnTo>
                <a:close/>
              </a:path>
              <a:path w="992504" h="265429">
                <a:moveTo>
                  <a:pt x="967461" y="229170"/>
                </a:moveTo>
                <a:lnTo>
                  <a:pt x="955519" y="232874"/>
                </a:lnTo>
                <a:lnTo>
                  <a:pt x="978281" y="238125"/>
                </a:lnTo>
                <a:lnTo>
                  <a:pt x="978642" y="236601"/>
                </a:lnTo>
                <a:lnTo>
                  <a:pt x="975360" y="236601"/>
                </a:lnTo>
                <a:lnTo>
                  <a:pt x="967461" y="229170"/>
                </a:lnTo>
                <a:close/>
              </a:path>
              <a:path w="992504" h="265429">
                <a:moveTo>
                  <a:pt x="917321" y="164465"/>
                </a:moveTo>
                <a:lnTo>
                  <a:pt x="913257" y="164592"/>
                </a:lnTo>
                <a:lnTo>
                  <a:pt x="910844" y="167259"/>
                </a:lnTo>
                <a:lnTo>
                  <a:pt x="908431" y="169799"/>
                </a:lnTo>
                <a:lnTo>
                  <a:pt x="908558" y="173736"/>
                </a:lnTo>
                <a:lnTo>
                  <a:pt x="958254" y="220510"/>
                </a:lnTo>
                <a:lnTo>
                  <a:pt x="981202" y="225806"/>
                </a:lnTo>
                <a:lnTo>
                  <a:pt x="978281" y="238125"/>
                </a:lnTo>
                <a:lnTo>
                  <a:pt x="981389" y="238125"/>
                </a:lnTo>
                <a:lnTo>
                  <a:pt x="991997" y="234822"/>
                </a:lnTo>
                <a:lnTo>
                  <a:pt x="917321" y="164465"/>
                </a:lnTo>
                <a:close/>
              </a:path>
              <a:path w="992504" h="265429">
                <a:moveTo>
                  <a:pt x="977900" y="225933"/>
                </a:moveTo>
                <a:lnTo>
                  <a:pt x="967461" y="229170"/>
                </a:lnTo>
                <a:lnTo>
                  <a:pt x="975360" y="236601"/>
                </a:lnTo>
                <a:lnTo>
                  <a:pt x="977900" y="225933"/>
                </a:lnTo>
                <a:close/>
              </a:path>
              <a:path w="992504" h="265429">
                <a:moveTo>
                  <a:pt x="981171" y="225933"/>
                </a:moveTo>
                <a:lnTo>
                  <a:pt x="977900" y="225933"/>
                </a:lnTo>
                <a:lnTo>
                  <a:pt x="975360" y="236601"/>
                </a:lnTo>
                <a:lnTo>
                  <a:pt x="978642" y="236601"/>
                </a:lnTo>
                <a:lnTo>
                  <a:pt x="981171" y="225933"/>
                </a:lnTo>
                <a:close/>
              </a:path>
              <a:path w="992504" h="265429">
                <a:moveTo>
                  <a:pt x="2794" y="0"/>
                </a:moveTo>
                <a:lnTo>
                  <a:pt x="0" y="12446"/>
                </a:lnTo>
                <a:lnTo>
                  <a:pt x="955519" y="232874"/>
                </a:lnTo>
                <a:lnTo>
                  <a:pt x="967461" y="229170"/>
                </a:lnTo>
                <a:lnTo>
                  <a:pt x="958254" y="220510"/>
                </a:lnTo>
                <a:lnTo>
                  <a:pt x="2794" y="0"/>
                </a:lnTo>
                <a:close/>
              </a:path>
              <a:path w="992504" h="265429">
                <a:moveTo>
                  <a:pt x="958254" y="220510"/>
                </a:moveTo>
                <a:lnTo>
                  <a:pt x="967461" y="229170"/>
                </a:lnTo>
                <a:lnTo>
                  <a:pt x="977900" y="225933"/>
                </a:lnTo>
                <a:lnTo>
                  <a:pt x="981171" y="225933"/>
                </a:lnTo>
                <a:lnTo>
                  <a:pt x="958254" y="22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533" y="2201036"/>
            <a:ext cx="1450975" cy="700405"/>
          </a:xfrm>
          <a:custGeom>
            <a:avLst/>
            <a:gdLst/>
            <a:ahLst/>
            <a:cxnLst/>
            <a:rect l="l" t="t" r="r" b="b"/>
            <a:pathLst>
              <a:path w="1450975" h="700405">
                <a:moveTo>
                  <a:pt x="1415116" y="18450"/>
                </a:moveTo>
                <a:lnTo>
                  <a:pt x="0" y="688847"/>
                </a:lnTo>
                <a:lnTo>
                  <a:pt x="5334" y="700277"/>
                </a:lnTo>
                <a:lnTo>
                  <a:pt x="1420484" y="30049"/>
                </a:lnTo>
                <a:lnTo>
                  <a:pt x="1427685" y="19522"/>
                </a:lnTo>
                <a:lnTo>
                  <a:pt x="1415116" y="18450"/>
                </a:lnTo>
                <a:close/>
              </a:path>
              <a:path w="1450975" h="700405">
                <a:moveTo>
                  <a:pt x="1446048" y="8381"/>
                </a:moveTo>
                <a:lnTo>
                  <a:pt x="1436370" y="8381"/>
                </a:lnTo>
                <a:lnTo>
                  <a:pt x="1441831" y="19938"/>
                </a:lnTo>
                <a:lnTo>
                  <a:pt x="1420484" y="30049"/>
                </a:lnTo>
                <a:lnTo>
                  <a:pt x="1384046" y="83311"/>
                </a:lnTo>
                <a:lnTo>
                  <a:pt x="1382014" y="86232"/>
                </a:lnTo>
                <a:lnTo>
                  <a:pt x="1382776" y="90169"/>
                </a:lnTo>
                <a:lnTo>
                  <a:pt x="1385697" y="92201"/>
                </a:lnTo>
                <a:lnTo>
                  <a:pt x="1388618" y="94106"/>
                </a:lnTo>
                <a:lnTo>
                  <a:pt x="1392555" y="93471"/>
                </a:lnTo>
                <a:lnTo>
                  <a:pt x="1394460" y="90550"/>
                </a:lnTo>
                <a:lnTo>
                  <a:pt x="1450467" y="8762"/>
                </a:lnTo>
                <a:lnTo>
                  <a:pt x="1446048" y="8381"/>
                </a:lnTo>
                <a:close/>
              </a:path>
              <a:path w="1450975" h="700405">
                <a:moveTo>
                  <a:pt x="1427685" y="19522"/>
                </a:moveTo>
                <a:lnTo>
                  <a:pt x="1420484" y="30049"/>
                </a:lnTo>
                <a:lnTo>
                  <a:pt x="1440758" y="20446"/>
                </a:lnTo>
                <a:lnTo>
                  <a:pt x="1438529" y="20446"/>
                </a:lnTo>
                <a:lnTo>
                  <a:pt x="1427685" y="19522"/>
                </a:lnTo>
                <a:close/>
              </a:path>
              <a:path w="1450975" h="700405">
                <a:moveTo>
                  <a:pt x="1433830" y="10540"/>
                </a:moveTo>
                <a:lnTo>
                  <a:pt x="1427685" y="19522"/>
                </a:lnTo>
                <a:lnTo>
                  <a:pt x="1438529" y="20446"/>
                </a:lnTo>
                <a:lnTo>
                  <a:pt x="1433830" y="10540"/>
                </a:lnTo>
                <a:close/>
              </a:path>
              <a:path w="1450975" h="700405">
                <a:moveTo>
                  <a:pt x="1437390" y="10540"/>
                </a:moveTo>
                <a:lnTo>
                  <a:pt x="1433830" y="10540"/>
                </a:lnTo>
                <a:lnTo>
                  <a:pt x="1438529" y="20446"/>
                </a:lnTo>
                <a:lnTo>
                  <a:pt x="1440758" y="20446"/>
                </a:lnTo>
                <a:lnTo>
                  <a:pt x="1441831" y="19938"/>
                </a:lnTo>
                <a:lnTo>
                  <a:pt x="1437390" y="10540"/>
                </a:lnTo>
                <a:close/>
              </a:path>
              <a:path w="1450975" h="700405">
                <a:moveTo>
                  <a:pt x="1436370" y="8381"/>
                </a:moveTo>
                <a:lnTo>
                  <a:pt x="1415116" y="18450"/>
                </a:lnTo>
                <a:lnTo>
                  <a:pt x="1427685" y="19522"/>
                </a:lnTo>
                <a:lnTo>
                  <a:pt x="1433830" y="10540"/>
                </a:lnTo>
                <a:lnTo>
                  <a:pt x="1437390" y="10540"/>
                </a:lnTo>
                <a:lnTo>
                  <a:pt x="1436370" y="8381"/>
                </a:lnTo>
                <a:close/>
              </a:path>
              <a:path w="1450975" h="700405">
                <a:moveTo>
                  <a:pt x="1348232" y="0"/>
                </a:moveTo>
                <a:lnTo>
                  <a:pt x="1345184" y="2539"/>
                </a:lnTo>
                <a:lnTo>
                  <a:pt x="1344930" y="6095"/>
                </a:lnTo>
                <a:lnTo>
                  <a:pt x="1344549" y="9524"/>
                </a:lnTo>
                <a:lnTo>
                  <a:pt x="1347216" y="12572"/>
                </a:lnTo>
                <a:lnTo>
                  <a:pt x="1350645" y="12953"/>
                </a:lnTo>
                <a:lnTo>
                  <a:pt x="1415116" y="18450"/>
                </a:lnTo>
                <a:lnTo>
                  <a:pt x="1436370" y="8381"/>
                </a:lnTo>
                <a:lnTo>
                  <a:pt x="1446048" y="8381"/>
                </a:lnTo>
                <a:lnTo>
                  <a:pt x="1351788" y="253"/>
                </a:lnTo>
                <a:lnTo>
                  <a:pt x="1348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37460"/>
            <a:ext cx="7772400" cy="3101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0" y="1524000"/>
            <a:ext cx="5029200" cy="9906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 marR="251460" algn="just">
              <a:lnSpc>
                <a:spcPct val="100000"/>
              </a:lnSpc>
              <a:spcBef>
                <a:spcPts val="55"/>
              </a:spcBef>
            </a:pPr>
            <a:r>
              <a:rPr sz="1600" spc="-5" dirty="0">
                <a:latin typeface="Tahoma"/>
                <a:cs typeface="Tahoma"/>
              </a:rPr>
              <a:t>It indicates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5" dirty="0">
                <a:latin typeface="Tahoma"/>
                <a:cs typeface="Tahoma"/>
              </a:rPr>
              <a:t>namespace </a:t>
            </a:r>
            <a:r>
              <a:rPr sz="1600" spc="-10" dirty="0">
                <a:latin typeface="Tahoma"/>
                <a:cs typeface="Tahoma"/>
              </a:rPr>
              <a:t>declaration. </a:t>
            </a:r>
            <a:r>
              <a:rPr sz="1600" spc="-5" dirty="0">
                <a:latin typeface="Tahoma"/>
                <a:cs typeface="Tahoma"/>
              </a:rPr>
              <a:t>This  </a:t>
            </a:r>
            <a:r>
              <a:rPr sz="1600" spc="-10" dirty="0">
                <a:latin typeface="Tahoma"/>
                <a:cs typeface="Tahoma"/>
              </a:rPr>
              <a:t>declaration informs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schema-validator </a:t>
            </a:r>
            <a:r>
              <a:rPr sz="1600" spc="-5" dirty="0">
                <a:latin typeface="Tahoma"/>
                <a:cs typeface="Tahoma"/>
              </a:rPr>
              <a:t>that all </a:t>
            </a:r>
            <a:r>
              <a:rPr sz="1600" spc="-10" dirty="0">
                <a:latin typeface="Tahoma"/>
                <a:cs typeface="Tahoma"/>
              </a:rPr>
              <a:t>the  elements used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this XML </a:t>
            </a:r>
            <a:r>
              <a:rPr sz="1600" spc="-5" dirty="0">
                <a:latin typeface="Tahoma"/>
                <a:cs typeface="Tahoma"/>
              </a:rPr>
              <a:t>document </a:t>
            </a:r>
            <a:r>
              <a:rPr sz="1600" spc="-10" dirty="0">
                <a:latin typeface="Tahoma"/>
                <a:cs typeface="Tahoma"/>
              </a:rPr>
              <a:t>are declared </a:t>
            </a:r>
            <a:r>
              <a:rPr sz="1600" spc="-5" dirty="0">
                <a:latin typeface="Tahoma"/>
                <a:cs typeface="Tahoma"/>
              </a:rPr>
              <a:t>in 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10" dirty="0">
                <a:latin typeface="Tahoma"/>
                <a:cs typeface="Tahoma"/>
                <a:hlinkClick r:id="rId6"/>
              </a:rPr>
              <a:t>(“h</a:t>
            </a:r>
            <a:r>
              <a:rPr sz="1600" spc="-10" dirty="0">
                <a:latin typeface="Tahoma"/>
                <a:cs typeface="Tahoma"/>
              </a:rPr>
              <a:t>tt</a:t>
            </a:r>
            <a:r>
              <a:rPr sz="1600" spc="-10" dirty="0">
                <a:latin typeface="Tahoma"/>
                <a:cs typeface="Tahoma"/>
                <a:hlinkClick r:id="rId6"/>
              </a:rPr>
              <a:t>p://www.abc.com”)</a:t>
            </a:r>
            <a:r>
              <a:rPr sz="1600" spc="100" dirty="0">
                <a:latin typeface="Tahoma"/>
                <a:cs typeface="Tahoma"/>
                <a:hlinkClick r:id="rId6"/>
              </a:rPr>
              <a:t> </a:t>
            </a:r>
            <a:r>
              <a:rPr sz="1600" spc="-5" dirty="0">
                <a:latin typeface="Tahoma"/>
                <a:cs typeface="Tahoma"/>
              </a:rPr>
              <a:t>namespace.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5638800"/>
            <a:ext cx="5257800" cy="838200"/>
          </a:xfrm>
          <a:custGeom>
            <a:avLst/>
            <a:gdLst/>
            <a:ahLst/>
            <a:cxnLst/>
            <a:rect l="l" t="t" r="r" b="b"/>
            <a:pathLst>
              <a:path w="5257800" h="838200">
                <a:moveTo>
                  <a:pt x="0" y="838200"/>
                </a:moveTo>
                <a:lnTo>
                  <a:pt x="5257800" y="838200"/>
                </a:lnTo>
                <a:lnTo>
                  <a:pt x="525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600" y="5638800"/>
            <a:ext cx="5257800" cy="838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 marR="168275" algn="just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ahoma"/>
                <a:cs typeface="Tahoma"/>
              </a:rPr>
              <a:t>This </a:t>
            </a:r>
            <a:r>
              <a:rPr sz="1600" spc="-10" dirty="0">
                <a:latin typeface="Tahoma"/>
                <a:cs typeface="Tahoma"/>
              </a:rPr>
              <a:t>schemaLocation attribute </a:t>
            </a:r>
            <a:r>
              <a:rPr sz="1600" spc="-5" dirty="0">
                <a:latin typeface="Tahoma"/>
                <a:cs typeface="Tahoma"/>
              </a:rPr>
              <a:t>has </a:t>
            </a:r>
            <a:r>
              <a:rPr sz="1600" spc="-10" dirty="0">
                <a:latin typeface="Tahoma"/>
                <a:cs typeface="Tahoma"/>
              </a:rPr>
              <a:t>two </a:t>
            </a:r>
            <a:r>
              <a:rPr sz="1600" spc="-15" dirty="0">
                <a:latin typeface="Tahoma"/>
                <a:cs typeface="Tahoma"/>
              </a:rPr>
              <a:t>values.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first 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identifies the </a:t>
            </a:r>
            <a:r>
              <a:rPr sz="1600" spc="-5" dirty="0">
                <a:latin typeface="Tahoma"/>
                <a:cs typeface="Tahoma"/>
              </a:rPr>
              <a:t>namespace. The </a:t>
            </a:r>
            <a:r>
              <a:rPr sz="1600" spc="-10" dirty="0">
                <a:latin typeface="Tahoma"/>
                <a:cs typeface="Tahoma"/>
              </a:rPr>
              <a:t>second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 location </a:t>
            </a:r>
            <a:r>
              <a:rPr sz="1600" spc="-5" dirty="0">
                <a:latin typeface="Tahoma"/>
                <a:cs typeface="Tahoma"/>
              </a:rPr>
              <a:t>of the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schema </a:t>
            </a:r>
            <a:r>
              <a:rPr sz="1600" spc="-10" dirty="0">
                <a:latin typeface="Tahoma"/>
                <a:cs typeface="Tahoma"/>
              </a:rPr>
              <a:t>where it is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stored.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600" y="4267200"/>
            <a:ext cx="2209800" cy="762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84150" marR="173355" indent="62230" algn="just">
              <a:lnSpc>
                <a:spcPct val="100000"/>
              </a:lnSpc>
              <a:spcBef>
                <a:spcPts val="120"/>
              </a:spcBef>
            </a:pPr>
            <a:r>
              <a:rPr sz="1600" spc="-5" dirty="0">
                <a:latin typeface="Tahoma"/>
                <a:cs typeface="Tahoma"/>
              </a:rPr>
              <a:t>This is </a:t>
            </a:r>
            <a:r>
              <a:rPr sz="1600" spc="-10" dirty="0">
                <a:latin typeface="Tahoma"/>
                <a:cs typeface="Tahoma"/>
              </a:rPr>
              <a:t>the instance  </a:t>
            </a:r>
            <a:r>
              <a:rPr sz="1600" spc="-5" dirty="0">
                <a:latin typeface="Tahoma"/>
                <a:cs typeface="Tahoma"/>
              </a:rPr>
              <a:t>namespace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available  for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XML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schema.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3-3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2587370" y="2590800"/>
            <a:ext cx="613410" cy="386715"/>
          </a:xfrm>
          <a:custGeom>
            <a:avLst/>
            <a:gdLst/>
            <a:ahLst/>
            <a:cxnLst/>
            <a:rect l="l" t="t" r="r" b="b"/>
            <a:pathLst>
              <a:path w="613410" h="386714">
                <a:moveTo>
                  <a:pt x="591706" y="13299"/>
                </a:moveTo>
                <a:lnTo>
                  <a:pt x="579176" y="13695"/>
                </a:lnTo>
                <a:lnTo>
                  <a:pt x="0" y="375666"/>
                </a:lnTo>
                <a:lnTo>
                  <a:pt x="6731" y="386334"/>
                </a:lnTo>
                <a:lnTo>
                  <a:pt x="585766" y="24574"/>
                </a:lnTo>
                <a:lnTo>
                  <a:pt x="591706" y="13299"/>
                </a:lnTo>
                <a:close/>
              </a:path>
              <a:path w="613410" h="386714">
                <a:moveTo>
                  <a:pt x="612361" y="1270"/>
                </a:moveTo>
                <a:lnTo>
                  <a:pt x="599059" y="1270"/>
                </a:lnTo>
                <a:lnTo>
                  <a:pt x="605790" y="12065"/>
                </a:lnTo>
                <a:lnTo>
                  <a:pt x="585766" y="24574"/>
                </a:lnTo>
                <a:lnTo>
                  <a:pt x="555625" y="81788"/>
                </a:lnTo>
                <a:lnTo>
                  <a:pt x="554101" y="84836"/>
                </a:lnTo>
                <a:lnTo>
                  <a:pt x="555244" y="88773"/>
                </a:lnTo>
                <a:lnTo>
                  <a:pt x="558292" y="90424"/>
                </a:lnTo>
                <a:lnTo>
                  <a:pt x="561467" y="91948"/>
                </a:lnTo>
                <a:lnTo>
                  <a:pt x="565277" y="90805"/>
                </a:lnTo>
                <a:lnTo>
                  <a:pt x="566928" y="87757"/>
                </a:lnTo>
                <a:lnTo>
                  <a:pt x="612361" y="1270"/>
                </a:lnTo>
                <a:close/>
              </a:path>
              <a:path w="613410" h="386714">
                <a:moveTo>
                  <a:pt x="600563" y="3683"/>
                </a:moveTo>
                <a:lnTo>
                  <a:pt x="596773" y="3683"/>
                </a:lnTo>
                <a:lnTo>
                  <a:pt x="602615" y="12954"/>
                </a:lnTo>
                <a:lnTo>
                  <a:pt x="591706" y="13299"/>
                </a:lnTo>
                <a:lnTo>
                  <a:pt x="585766" y="24574"/>
                </a:lnTo>
                <a:lnTo>
                  <a:pt x="605790" y="12065"/>
                </a:lnTo>
                <a:lnTo>
                  <a:pt x="600563" y="3683"/>
                </a:lnTo>
                <a:close/>
              </a:path>
              <a:path w="613410" h="386714">
                <a:moveTo>
                  <a:pt x="613029" y="0"/>
                </a:moveTo>
                <a:lnTo>
                  <a:pt x="510540" y="3175"/>
                </a:lnTo>
                <a:lnTo>
                  <a:pt x="507746" y="6096"/>
                </a:lnTo>
                <a:lnTo>
                  <a:pt x="508000" y="13081"/>
                </a:lnTo>
                <a:lnTo>
                  <a:pt x="510921" y="15748"/>
                </a:lnTo>
                <a:lnTo>
                  <a:pt x="514350" y="15748"/>
                </a:lnTo>
                <a:lnTo>
                  <a:pt x="579176" y="13695"/>
                </a:lnTo>
                <a:lnTo>
                  <a:pt x="599059" y="1270"/>
                </a:lnTo>
                <a:lnTo>
                  <a:pt x="612361" y="1270"/>
                </a:lnTo>
                <a:lnTo>
                  <a:pt x="613029" y="0"/>
                </a:lnTo>
                <a:close/>
              </a:path>
              <a:path w="613410" h="386714">
                <a:moveTo>
                  <a:pt x="599059" y="1270"/>
                </a:moveTo>
                <a:lnTo>
                  <a:pt x="579176" y="13695"/>
                </a:lnTo>
                <a:lnTo>
                  <a:pt x="591706" y="13299"/>
                </a:lnTo>
                <a:lnTo>
                  <a:pt x="596773" y="3683"/>
                </a:lnTo>
                <a:lnTo>
                  <a:pt x="600563" y="3683"/>
                </a:lnTo>
                <a:lnTo>
                  <a:pt x="599059" y="1270"/>
                </a:lnTo>
                <a:close/>
              </a:path>
              <a:path w="613410" h="386714">
                <a:moveTo>
                  <a:pt x="596773" y="3683"/>
                </a:moveTo>
                <a:lnTo>
                  <a:pt x="591706" y="13299"/>
                </a:lnTo>
                <a:lnTo>
                  <a:pt x="602615" y="12954"/>
                </a:lnTo>
                <a:lnTo>
                  <a:pt x="596773" y="3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5244" y="3576192"/>
            <a:ext cx="994410" cy="691515"/>
          </a:xfrm>
          <a:custGeom>
            <a:avLst/>
            <a:gdLst/>
            <a:ahLst/>
            <a:cxnLst/>
            <a:rect l="l" t="t" r="r" b="b"/>
            <a:pathLst>
              <a:path w="994409" h="691514">
                <a:moveTo>
                  <a:pt x="892810" y="670433"/>
                </a:moveTo>
                <a:lnTo>
                  <a:pt x="889762" y="672973"/>
                </a:lnTo>
                <a:lnTo>
                  <a:pt x="889254" y="680085"/>
                </a:lnTo>
                <a:lnTo>
                  <a:pt x="891921" y="683133"/>
                </a:lnTo>
                <a:lnTo>
                  <a:pt x="994156" y="691007"/>
                </a:lnTo>
                <a:lnTo>
                  <a:pt x="993266" y="689102"/>
                </a:lnTo>
                <a:lnTo>
                  <a:pt x="980186" y="689102"/>
                </a:lnTo>
                <a:lnTo>
                  <a:pt x="960858" y="675719"/>
                </a:lnTo>
                <a:lnTo>
                  <a:pt x="892810" y="670433"/>
                </a:lnTo>
                <a:close/>
              </a:path>
              <a:path w="994409" h="691514">
                <a:moveTo>
                  <a:pt x="960858" y="675719"/>
                </a:moveTo>
                <a:lnTo>
                  <a:pt x="980186" y="689102"/>
                </a:lnTo>
                <a:lnTo>
                  <a:pt x="981951" y="686562"/>
                </a:lnTo>
                <a:lnTo>
                  <a:pt x="978027" y="686562"/>
                </a:lnTo>
                <a:lnTo>
                  <a:pt x="973417" y="676699"/>
                </a:lnTo>
                <a:lnTo>
                  <a:pt x="960858" y="675719"/>
                </a:lnTo>
                <a:close/>
              </a:path>
              <a:path w="994409" h="691514">
                <a:moveTo>
                  <a:pt x="946912" y="596646"/>
                </a:moveTo>
                <a:lnTo>
                  <a:pt x="940562" y="599694"/>
                </a:lnTo>
                <a:lnTo>
                  <a:pt x="939292" y="603377"/>
                </a:lnTo>
                <a:lnTo>
                  <a:pt x="940689" y="606679"/>
                </a:lnTo>
                <a:lnTo>
                  <a:pt x="968089" y="665301"/>
                </a:lnTo>
                <a:lnTo>
                  <a:pt x="987425" y="678688"/>
                </a:lnTo>
                <a:lnTo>
                  <a:pt x="980186" y="689102"/>
                </a:lnTo>
                <a:lnTo>
                  <a:pt x="993266" y="689102"/>
                </a:lnTo>
                <a:lnTo>
                  <a:pt x="952246" y="601218"/>
                </a:lnTo>
                <a:lnTo>
                  <a:pt x="950722" y="598043"/>
                </a:lnTo>
                <a:lnTo>
                  <a:pt x="946912" y="596646"/>
                </a:lnTo>
                <a:close/>
              </a:path>
              <a:path w="994409" h="691514">
                <a:moveTo>
                  <a:pt x="973417" y="676699"/>
                </a:moveTo>
                <a:lnTo>
                  <a:pt x="978027" y="686562"/>
                </a:lnTo>
                <a:lnTo>
                  <a:pt x="984250" y="677545"/>
                </a:lnTo>
                <a:lnTo>
                  <a:pt x="973417" y="676699"/>
                </a:lnTo>
                <a:close/>
              </a:path>
              <a:path w="994409" h="691514">
                <a:moveTo>
                  <a:pt x="968089" y="665301"/>
                </a:moveTo>
                <a:lnTo>
                  <a:pt x="973417" y="676699"/>
                </a:lnTo>
                <a:lnTo>
                  <a:pt x="984250" y="677545"/>
                </a:lnTo>
                <a:lnTo>
                  <a:pt x="978027" y="686562"/>
                </a:lnTo>
                <a:lnTo>
                  <a:pt x="981951" y="686562"/>
                </a:lnTo>
                <a:lnTo>
                  <a:pt x="987425" y="678688"/>
                </a:lnTo>
                <a:lnTo>
                  <a:pt x="968089" y="665301"/>
                </a:lnTo>
                <a:close/>
              </a:path>
              <a:path w="994409" h="691514">
                <a:moveTo>
                  <a:pt x="7112" y="0"/>
                </a:moveTo>
                <a:lnTo>
                  <a:pt x="0" y="10414"/>
                </a:lnTo>
                <a:lnTo>
                  <a:pt x="960858" y="675719"/>
                </a:lnTo>
                <a:lnTo>
                  <a:pt x="973417" y="676699"/>
                </a:lnTo>
                <a:lnTo>
                  <a:pt x="968089" y="665301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5503" y="4036948"/>
            <a:ext cx="490220" cy="1678305"/>
          </a:xfrm>
          <a:custGeom>
            <a:avLst/>
            <a:gdLst/>
            <a:ahLst/>
            <a:cxnLst/>
            <a:rect l="l" t="t" r="r" b="b"/>
            <a:pathLst>
              <a:path w="490220" h="1678304">
                <a:moveTo>
                  <a:pt x="399034" y="1597113"/>
                </a:moveTo>
                <a:lnTo>
                  <a:pt x="394970" y="1597152"/>
                </a:lnTo>
                <a:lnTo>
                  <a:pt x="392557" y="1599653"/>
                </a:lnTo>
                <a:lnTo>
                  <a:pt x="390017" y="1602155"/>
                </a:lnTo>
                <a:lnTo>
                  <a:pt x="390144" y="1606168"/>
                </a:lnTo>
                <a:lnTo>
                  <a:pt x="392557" y="1608632"/>
                </a:lnTo>
                <a:lnTo>
                  <a:pt x="463295" y="1678076"/>
                </a:lnTo>
                <a:lnTo>
                  <a:pt x="466097" y="1667624"/>
                </a:lnTo>
                <a:lnTo>
                  <a:pt x="453898" y="1667624"/>
                </a:lnTo>
                <a:lnTo>
                  <a:pt x="447723" y="1644982"/>
                </a:lnTo>
                <a:lnTo>
                  <a:pt x="401447" y="1599564"/>
                </a:lnTo>
                <a:lnTo>
                  <a:pt x="399034" y="1597113"/>
                </a:lnTo>
                <a:close/>
              </a:path>
              <a:path w="490220" h="1678304">
                <a:moveTo>
                  <a:pt x="447723" y="1644982"/>
                </a:moveTo>
                <a:lnTo>
                  <a:pt x="453898" y="1667624"/>
                </a:lnTo>
                <a:lnTo>
                  <a:pt x="466090" y="1664284"/>
                </a:lnTo>
                <a:lnTo>
                  <a:pt x="453898" y="1664271"/>
                </a:lnTo>
                <a:lnTo>
                  <a:pt x="456694" y="1653788"/>
                </a:lnTo>
                <a:lnTo>
                  <a:pt x="447723" y="1644982"/>
                </a:lnTo>
                <a:close/>
              </a:path>
              <a:path w="490220" h="1678304">
                <a:moveTo>
                  <a:pt x="481076" y="1573669"/>
                </a:moveTo>
                <a:lnTo>
                  <a:pt x="477647" y="1575676"/>
                </a:lnTo>
                <a:lnTo>
                  <a:pt x="476631" y="1579067"/>
                </a:lnTo>
                <a:lnTo>
                  <a:pt x="459925" y="1641680"/>
                </a:lnTo>
                <a:lnTo>
                  <a:pt x="466090" y="1664284"/>
                </a:lnTo>
                <a:lnTo>
                  <a:pt x="453898" y="1667624"/>
                </a:lnTo>
                <a:lnTo>
                  <a:pt x="466097" y="1667624"/>
                </a:lnTo>
                <a:lnTo>
                  <a:pt x="488950" y="1582356"/>
                </a:lnTo>
                <a:lnTo>
                  <a:pt x="489839" y="1578965"/>
                </a:lnTo>
                <a:lnTo>
                  <a:pt x="487806" y="1575485"/>
                </a:lnTo>
                <a:lnTo>
                  <a:pt x="484505" y="1574571"/>
                </a:lnTo>
                <a:lnTo>
                  <a:pt x="481076" y="1573669"/>
                </a:lnTo>
                <a:close/>
              </a:path>
              <a:path w="490220" h="1678304">
                <a:moveTo>
                  <a:pt x="456694" y="1653788"/>
                </a:moveTo>
                <a:lnTo>
                  <a:pt x="453898" y="1664271"/>
                </a:lnTo>
                <a:lnTo>
                  <a:pt x="464439" y="1661388"/>
                </a:lnTo>
                <a:lnTo>
                  <a:pt x="456694" y="1653788"/>
                </a:lnTo>
                <a:close/>
              </a:path>
              <a:path w="490220" h="1678304">
                <a:moveTo>
                  <a:pt x="459925" y="1641680"/>
                </a:moveTo>
                <a:lnTo>
                  <a:pt x="456694" y="1653788"/>
                </a:lnTo>
                <a:lnTo>
                  <a:pt x="464439" y="1661388"/>
                </a:lnTo>
                <a:lnTo>
                  <a:pt x="453898" y="1664271"/>
                </a:lnTo>
                <a:lnTo>
                  <a:pt x="466086" y="1664271"/>
                </a:lnTo>
                <a:lnTo>
                  <a:pt x="459925" y="1641680"/>
                </a:lnTo>
                <a:close/>
              </a:path>
              <a:path w="490220" h="1678304">
                <a:moveTo>
                  <a:pt x="12192" y="0"/>
                </a:moveTo>
                <a:lnTo>
                  <a:pt x="0" y="3301"/>
                </a:lnTo>
                <a:lnTo>
                  <a:pt x="447723" y="1644982"/>
                </a:lnTo>
                <a:lnTo>
                  <a:pt x="456694" y="1653788"/>
                </a:lnTo>
                <a:lnTo>
                  <a:pt x="459925" y="1641680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1-4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28345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schema assigns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type to each element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declares.</a:t>
            </a:r>
            <a:endParaRPr sz="2400">
              <a:latin typeface="Tahoma"/>
              <a:cs typeface="Tahoma"/>
            </a:endParaRPr>
          </a:p>
          <a:p>
            <a:pPr marL="354965" marR="4184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with complex type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contain </a:t>
            </a:r>
            <a:r>
              <a:rPr sz="2400" dirty="0">
                <a:latin typeface="Tahoma"/>
                <a:cs typeface="Tahoma"/>
              </a:rPr>
              <a:t>nested 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have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elements can contain complex types.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Complex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type elements </a:t>
            </a:r>
            <a:r>
              <a:rPr sz="2400" dirty="0">
                <a:latin typeface="Tahoma"/>
                <a:cs typeface="Tahoma"/>
              </a:rPr>
              <a:t>have four </a:t>
            </a:r>
            <a:r>
              <a:rPr sz="2400" spc="-5" dirty="0">
                <a:latin typeface="Tahoma"/>
                <a:cs typeface="Tahoma"/>
              </a:rPr>
              <a:t>variations. They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Empty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Only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Only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Mixed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44" y="1348863"/>
            <a:ext cx="7350125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Empty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Empty elements optionally specify attributes types, </a:t>
            </a:r>
            <a:r>
              <a:rPr sz="1800" dirty="0">
                <a:latin typeface="Tahoma"/>
                <a:cs typeface="Tahoma"/>
              </a:rPr>
              <a:t>but do not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permit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2-4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371600" y="2362200"/>
            <a:ext cx="6934200" cy="1447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80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L="701040" marR="2928620" indent="-1219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&lt;xs:attributename="BookCode"  type="xs:positiveInteger"/&gt;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3863721"/>
            <a:ext cx="77196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Only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These elements can only contain elements </a:t>
            </a:r>
            <a:r>
              <a:rPr sz="1800" dirty="0">
                <a:latin typeface="Tahoma"/>
                <a:cs typeface="Tahoma"/>
              </a:rPr>
              <a:t>and do not </a:t>
            </a:r>
            <a:r>
              <a:rPr sz="1800" spc="-5" dirty="0">
                <a:latin typeface="Tahoma"/>
                <a:cs typeface="Tahoma"/>
              </a:rPr>
              <a:t>contain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attributes.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572000"/>
            <a:ext cx="6934200" cy="1905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65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>
              <a:latin typeface="Courier New"/>
              <a:cs typeface="Courier New"/>
            </a:endParaRPr>
          </a:p>
          <a:p>
            <a:pPr marR="430212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1814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name="ISBN"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  <a:p>
            <a:pPr marR="4059554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R="41814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4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3-4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364095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Tahoma"/>
                <a:cs typeface="Tahoma"/>
              </a:rPr>
              <a:t>Only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These elements can </a:t>
            </a: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contain text </a:t>
            </a:r>
            <a:r>
              <a:rPr sz="2400" dirty="0">
                <a:latin typeface="Tahoma"/>
                <a:cs typeface="Tahoma"/>
              </a:rPr>
              <a:t>and optionally  </a:t>
            </a:r>
            <a:r>
              <a:rPr sz="2400" spc="-5" dirty="0">
                <a:latin typeface="Tahoma"/>
                <a:cs typeface="Tahoma"/>
              </a:rPr>
              <a:t>may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10" dirty="0">
                <a:latin typeface="Tahoma"/>
                <a:cs typeface="Tahoma"/>
              </a:rPr>
              <a:t>may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10" dirty="0">
                <a:latin typeface="Tahoma"/>
                <a:cs typeface="Tahoma"/>
              </a:rPr>
              <a:t>have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3229355"/>
            <a:ext cx="7239000" cy="206057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&lt;xs:complexType name="Books"&gt;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&lt;xs:simpleContent&gt;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&lt;xs:extension base="xs:string"&gt;</a:t>
            </a:r>
            <a:endParaRPr sz="1600">
              <a:latin typeface="Courier New"/>
              <a:cs typeface="Courier New"/>
            </a:endParaRPr>
          </a:p>
          <a:p>
            <a:pPr marL="91440" marR="913765" indent="14662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&lt;xs:attribute name="BookCode" type="xs:  positiveInteger"/&gt;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&lt;/xs:extension&gt;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&lt;/xs:simpleContent&gt;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4-4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348863"/>
            <a:ext cx="7184390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Mixed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These are elements that can contain text content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well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sub-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elements within the element. They may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may </a:t>
            </a:r>
            <a:r>
              <a:rPr sz="1800" dirty="0">
                <a:latin typeface="Tahoma"/>
                <a:cs typeface="Tahoma"/>
              </a:rPr>
              <a:t>not </a:t>
            </a:r>
            <a:r>
              <a:rPr sz="1800" spc="-5" dirty="0">
                <a:latin typeface="Tahoma"/>
                <a:cs typeface="Tahoma"/>
              </a:rPr>
              <a:t>have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attributes.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362200"/>
            <a:ext cx="7239000" cy="23063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 dirty="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mixed="true"&gt;</a:t>
            </a:r>
            <a:endParaRPr sz="1600" dirty="0">
              <a:latin typeface="Courier New"/>
              <a:cs typeface="Courier New"/>
            </a:endParaRPr>
          </a:p>
          <a:p>
            <a:pPr marR="448500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name="BookName"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name="ISBN"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type="xs:positiveInteger"/&gt;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 dirty="0">
              <a:latin typeface="Courier New"/>
              <a:cs typeface="Courier New"/>
            </a:endParaRPr>
          </a:p>
          <a:p>
            <a:pPr marR="436435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 dirty="0">
              <a:latin typeface="Courier New"/>
              <a:cs typeface="Courier New"/>
            </a:endParaRPr>
          </a:p>
          <a:p>
            <a:pPr marR="44862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4854702"/>
            <a:ext cx="624078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complex element can </a:t>
            </a:r>
            <a:r>
              <a:rPr sz="1800" dirty="0">
                <a:latin typeface="Tahoma"/>
                <a:cs typeface="Tahoma"/>
              </a:rPr>
              <a:t>be defined in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dirty="0">
                <a:latin typeface="Tahoma"/>
                <a:cs typeface="Tahoma"/>
              </a:rPr>
              <a:t>different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ways:</a:t>
            </a:r>
            <a:endParaRPr sz="1800">
              <a:latin typeface="Tahoma"/>
              <a:cs typeface="Tahoma"/>
            </a:endParaRPr>
          </a:p>
          <a:p>
            <a:pPr marL="259079" indent="-246379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59079" algn="l"/>
                <a:tab pos="259715" algn="l"/>
              </a:tabLst>
            </a:pPr>
            <a:r>
              <a:rPr sz="1800" spc="-5" dirty="0">
                <a:latin typeface="Tahoma"/>
                <a:cs typeface="Tahoma"/>
              </a:rPr>
              <a:t>By directly </a:t>
            </a:r>
            <a:r>
              <a:rPr sz="1800" dirty="0">
                <a:latin typeface="Tahoma"/>
                <a:cs typeface="Tahoma"/>
              </a:rPr>
              <a:t>naming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marL="259079" indent="-246379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59079" algn="l"/>
                <a:tab pos="259715" algn="l"/>
                <a:tab pos="4885690" algn="l"/>
              </a:tabLst>
            </a:pPr>
            <a:r>
              <a:rPr sz="1800" spc="-5" dirty="0">
                <a:latin typeface="Tahoma"/>
                <a:cs typeface="Tahoma"/>
              </a:rPr>
              <a:t>By </a:t>
            </a:r>
            <a:r>
              <a:rPr sz="1800" dirty="0">
                <a:latin typeface="Tahoma"/>
                <a:cs typeface="Tahoma"/>
              </a:rPr>
              <a:t>using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name and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attribute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	complex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971800"/>
            <a:ext cx="6477000" cy="23012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name=”Student”&gt;</a:t>
            </a:r>
            <a:endParaRPr sz="1600">
              <a:latin typeface="Courier New"/>
              <a:cs typeface="Courier New"/>
            </a:endParaRPr>
          </a:p>
          <a:p>
            <a:pPr marR="41046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22719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name=”FirstName”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name=”MiddleName”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name=”LastName”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1046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R="398272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97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Defining </a:t>
            </a:r>
            <a:r>
              <a:rPr sz="4400" dirty="0"/>
              <a:t>Complex Types</a:t>
            </a:r>
            <a:r>
              <a:rPr sz="4400" spc="-114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5163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By directly naming </a:t>
            </a:r>
            <a:r>
              <a:rPr sz="2400" b="1" dirty="0">
                <a:latin typeface="Tahoma"/>
                <a:cs typeface="Tahoma"/>
              </a:rPr>
              <a:t>the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362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156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XML </a:t>
            </a:r>
            <a:r>
              <a:rPr sz="4400" spc="-5" dirty="0" smtClean="0"/>
              <a:t>Schema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425063"/>
            <a:ext cx="716915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defines </a:t>
            </a:r>
            <a:r>
              <a:rPr sz="1800" spc="-5" dirty="0">
                <a:latin typeface="Tahoma"/>
                <a:cs typeface="Tahoma"/>
              </a:rPr>
              <a:t>the valid building blocks </a:t>
            </a:r>
            <a:r>
              <a:rPr sz="1800" dirty="0">
                <a:latin typeface="Tahoma"/>
                <a:cs typeface="Tahoma"/>
              </a:rPr>
              <a:t>of an XML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document.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language is </a:t>
            </a:r>
            <a:r>
              <a:rPr sz="1800" spc="-5" dirty="0">
                <a:latin typeface="Tahoma"/>
                <a:cs typeface="Tahoma"/>
              </a:rPr>
              <a:t>referred </a:t>
            </a:r>
            <a:r>
              <a:rPr sz="1800" dirty="0">
                <a:latin typeface="Tahoma"/>
                <a:cs typeface="Tahoma"/>
              </a:rPr>
              <a:t>as XML </a:t>
            </a:r>
            <a:r>
              <a:rPr sz="1800" spc="-5" dirty="0">
                <a:latin typeface="Tahoma"/>
                <a:cs typeface="Tahoma"/>
              </a:rPr>
              <a:t>Schema Definition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(XSD).</a:t>
            </a:r>
            <a:endParaRPr sz="1800" dirty="0">
              <a:latin typeface="Tahoma"/>
              <a:cs typeface="Tahoma"/>
            </a:endParaRPr>
          </a:p>
          <a:p>
            <a:pPr marL="354965" marR="566420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describes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is marked up, and also </a:t>
            </a:r>
            <a:r>
              <a:rPr sz="1800" spc="-5" dirty="0">
                <a:latin typeface="Tahoma"/>
                <a:cs typeface="Tahoma"/>
              </a:rPr>
              <a:t>specifies the  arrangement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tags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text.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dictionary defines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“An outline </a:t>
            </a:r>
            <a:r>
              <a:rPr sz="1800" dirty="0">
                <a:latin typeface="Tahoma"/>
                <a:cs typeface="Tahoma"/>
              </a:rPr>
              <a:t>or 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model”.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3200400"/>
            <a:ext cx="5410200" cy="3307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97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Defining </a:t>
            </a:r>
            <a:r>
              <a:rPr sz="4400" dirty="0"/>
              <a:t>Complex Types</a:t>
            </a:r>
            <a:r>
              <a:rPr sz="4400" spc="-114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3048000"/>
            <a:ext cx="64770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name=”Student”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type=”PersonInfo”/&gt;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name=”personinfo”&gt;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name=”FirstName”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name=”LastName”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3332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44" y="1595069"/>
            <a:ext cx="706120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4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By using </a:t>
            </a:r>
            <a:r>
              <a:rPr sz="2400" b="1" dirty="0">
                <a:latin typeface="Tahoma"/>
                <a:cs typeface="Tahoma"/>
              </a:rPr>
              <a:t>the </a:t>
            </a:r>
            <a:r>
              <a:rPr sz="2400" b="1" spc="-5" dirty="0">
                <a:latin typeface="Tahoma"/>
                <a:cs typeface="Tahoma"/>
              </a:rPr>
              <a:t>name </a:t>
            </a:r>
            <a:r>
              <a:rPr sz="2400" b="1" dirty="0">
                <a:latin typeface="Tahoma"/>
                <a:cs typeface="Tahoma"/>
              </a:rPr>
              <a:t>and type </a:t>
            </a:r>
            <a:r>
              <a:rPr sz="2400" b="1" spc="-5" dirty="0">
                <a:latin typeface="Tahoma"/>
                <a:cs typeface="Tahoma"/>
              </a:rPr>
              <a:t>attribute of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740"/>
              </a:lnSpc>
            </a:pPr>
            <a:r>
              <a:rPr sz="2400" b="1" spc="-5" dirty="0">
                <a:latin typeface="Tahoma"/>
                <a:cs typeface="Tahoma"/>
              </a:rPr>
              <a:t>complex</a:t>
            </a:r>
            <a:r>
              <a:rPr sz="2400" b="1" dirty="0">
                <a:latin typeface="Tahoma"/>
                <a:cs typeface="Tahoma"/>
              </a:rPr>
              <a:t> type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515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233920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minOccurs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specify </a:t>
            </a:r>
            <a:r>
              <a:rPr sz="2400" spc="-5" dirty="0">
                <a:latin typeface="Tahoma"/>
                <a:cs typeface="Tahoma"/>
              </a:rPr>
              <a:t>the minimum </a:t>
            </a:r>
            <a:r>
              <a:rPr sz="2400" dirty="0">
                <a:latin typeface="Tahoma"/>
                <a:cs typeface="Tahoma"/>
              </a:rPr>
              <a:t>number of </a:t>
            </a:r>
            <a:r>
              <a:rPr sz="2400" spc="-10" dirty="0">
                <a:latin typeface="Tahoma"/>
                <a:cs typeface="Tahoma"/>
              </a:rPr>
              <a:t>occurrences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element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maxOccurs</a:t>
            </a:r>
            <a:endParaRPr sz="2400">
              <a:latin typeface="Tahoma"/>
              <a:cs typeface="Tahoma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specify </a:t>
            </a:r>
            <a:r>
              <a:rPr sz="2400" spc="-5" dirty="0">
                <a:latin typeface="Tahoma"/>
                <a:cs typeface="Tahoma"/>
              </a:rPr>
              <a:t>the maximum number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occurrences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element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2-3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7853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286000"/>
            <a:ext cx="6172200" cy="28016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“Books”&gt;</a:t>
            </a:r>
            <a:endParaRPr sz="1600" dirty="0">
              <a:latin typeface="Courier New"/>
              <a:cs typeface="Courier New"/>
            </a:endParaRPr>
          </a:p>
          <a:p>
            <a:pPr marR="37852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 dirty="0">
              <a:latin typeface="Courier New"/>
              <a:cs typeface="Courier New"/>
            </a:endParaRPr>
          </a:p>
          <a:p>
            <a:pPr marR="3907154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name=”ISBN” type=”xs:string”/&gt;</a:t>
            </a:r>
            <a:endParaRPr sz="1600" dirty="0">
              <a:latin typeface="Courier New"/>
              <a:cs typeface="Courier New"/>
            </a:endParaRPr>
          </a:p>
          <a:p>
            <a:pPr marL="91440" marR="337185" indent="3657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name=”Quantity” type=”xs:string”  maxOccurs=”100” minOccurs=”0”/&gt;</a:t>
            </a:r>
            <a:endParaRPr sz="1600" dirty="0">
              <a:latin typeface="Courier New"/>
              <a:cs typeface="Courier New"/>
            </a:endParaRPr>
          </a:p>
          <a:p>
            <a:pPr marR="37852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 dirty="0">
              <a:latin typeface="Courier New"/>
              <a:cs typeface="Courier New"/>
            </a:endParaRPr>
          </a:p>
          <a:p>
            <a:pPr marR="366331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04912" y="1693862"/>
          <a:ext cx="7239000" cy="4678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1447800"/>
                <a:gridCol w="4191000"/>
              </a:tblGrid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minOccur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MaxOccur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Number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of times an element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1600" b="1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0 or</a:t>
                      </a:r>
                      <a:r>
                        <a:rPr sz="160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Infinite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At least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At least minOccurs</a:t>
                      </a:r>
                      <a:r>
                        <a:rPr sz="16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times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&gt;maxOccurs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Any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value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&lt;minOccurs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13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Element </a:t>
            </a:r>
            <a:r>
              <a:rPr sz="4400" dirty="0"/>
              <a:t>Content</a:t>
            </a:r>
            <a:r>
              <a:rPr sz="4400" spc="-110" dirty="0"/>
              <a:t> </a:t>
            </a:r>
            <a:r>
              <a:rPr sz="4400" spc="-1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761" y="1600961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133600"/>
            <a:ext cx="6705600" cy="35375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// Books.xml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&lt;?xml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version=”1.0”?&gt;</a:t>
            </a:r>
            <a:endParaRPr sz="1400" dirty="0">
              <a:latin typeface="Courier New"/>
              <a:cs typeface="Courier New"/>
            </a:endParaRPr>
          </a:p>
          <a:p>
            <a:pPr marL="91440" marR="2216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&lt;Books </a:t>
            </a:r>
            <a:r>
              <a:rPr sz="1400" spc="-10" dirty="0">
                <a:latin typeface="Courier New"/>
                <a:cs typeface="Courier New"/>
              </a:rPr>
              <a:t>xmlns:x</a:t>
            </a:r>
            <a:r>
              <a:rPr sz="1400" spc="-10" dirty="0">
                <a:latin typeface="Courier New"/>
                <a:cs typeface="Courier New"/>
                <a:hlinkClick r:id="rId5"/>
              </a:rPr>
              <a:t>si=”http://www.w3.org/2001/XMLSchema-instance”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xsi:noNamespaceSchemaLocation=</a:t>
            </a:r>
            <a:r>
              <a:rPr sz="1400" spc="-10" dirty="0">
                <a:latin typeface="Courier New"/>
                <a:cs typeface="Courier New"/>
              </a:rPr>
              <a:t> “Books.xsd”&gt;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&lt;Title&gt;A cup </a:t>
            </a:r>
            <a:r>
              <a:rPr sz="1400" spc="-10" dirty="0">
                <a:latin typeface="Courier New"/>
                <a:cs typeface="Courier New"/>
              </a:rPr>
              <a:t>of tea&lt;/Title&gt;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 smtClean="0">
                <a:latin typeface="Courier New"/>
                <a:cs typeface="Courier New"/>
              </a:rPr>
              <a:t>    </a:t>
            </a:r>
            <a:r>
              <a:rPr sz="1400" spc="-5" dirty="0" smtClean="0">
                <a:latin typeface="Courier New"/>
                <a:cs typeface="Courier New"/>
              </a:rPr>
              <a:t>&lt;</a:t>
            </a:r>
            <a:r>
              <a:rPr sz="1400" spc="-5" dirty="0">
                <a:latin typeface="Courier New"/>
                <a:cs typeface="Courier New"/>
              </a:rPr>
              <a:t>Name&gt;Dennis</a:t>
            </a:r>
            <a:r>
              <a:rPr sz="1400" spc="-10" dirty="0">
                <a:latin typeface="Courier New"/>
                <a:cs typeface="Courier New"/>
              </a:rPr>
              <a:t> Compton&lt;/Name&gt;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>
                <a:latin typeface="Courier New"/>
                <a:cs typeface="Courier New"/>
              </a:rPr>
              <a:t> </a:t>
            </a:r>
            <a:r>
              <a:rPr lang="en-US" sz="1400" spc="-5" dirty="0" smtClean="0">
                <a:latin typeface="Courier New"/>
                <a:cs typeface="Courier New"/>
              </a:rPr>
              <a:t>   </a:t>
            </a:r>
            <a:r>
              <a:rPr sz="1400" spc="-5" dirty="0" smtClean="0">
                <a:latin typeface="Courier New"/>
                <a:cs typeface="Courier New"/>
              </a:rPr>
              <a:t>&lt;</a:t>
            </a:r>
            <a:r>
              <a:rPr sz="1400" spc="-5" dirty="0">
                <a:latin typeface="Courier New"/>
                <a:cs typeface="Courier New"/>
              </a:rPr>
              <a:t>Name&gt;George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Ford&lt;/Name&gt;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&lt;Publisher&gt;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 smtClean="0">
                <a:latin typeface="Courier New"/>
                <a:cs typeface="Courier New"/>
              </a:rPr>
              <a:t>    </a:t>
            </a:r>
            <a:r>
              <a:rPr sz="1400" spc="-5" dirty="0" smtClean="0">
                <a:latin typeface="Courier New"/>
                <a:cs typeface="Courier New"/>
              </a:rPr>
              <a:t>&lt;</a:t>
            </a:r>
            <a:r>
              <a:rPr sz="1400" spc="-5" dirty="0">
                <a:latin typeface="Courier New"/>
                <a:cs typeface="Courier New"/>
              </a:rPr>
              <a:t>Name&gt;Orange&lt;/Name&gt;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&lt;/Publisher&gt;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&lt;/Books&gt;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13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Element </a:t>
            </a:r>
            <a:r>
              <a:rPr sz="4400" dirty="0"/>
              <a:t>Content</a:t>
            </a:r>
            <a:r>
              <a:rPr sz="4400" spc="-110" dirty="0"/>
              <a:t> </a:t>
            </a:r>
            <a:r>
              <a:rPr sz="4400" spc="-10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000" y="1981200"/>
            <a:ext cx="6781800" cy="4512945"/>
          </a:xfrm>
          <a:custGeom>
            <a:avLst/>
            <a:gdLst/>
            <a:ahLst/>
            <a:cxnLst/>
            <a:rect l="l" t="t" r="r" b="b"/>
            <a:pathLst>
              <a:path w="6781800" h="4512945">
                <a:moveTo>
                  <a:pt x="0" y="4512564"/>
                </a:moveTo>
                <a:lnTo>
                  <a:pt x="6781800" y="4512564"/>
                </a:lnTo>
                <a:lnTo>
                  <a:pt x="6781800" y="0"/>
                </a:lnTo>
                <a:lnTo>
                  <a:pt x="0" y="0"/>
                </a:lnTo>
                <a:lnTo>
                  <a:pt x="0" y="45125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6781800" cy="4512945"/>
          </a:xfrm>
          <a:custGeom>
            <a:avLst/>
            <a:gdLst/>
            <a:ahLst/>
            <a:cxnLst/>
            <a:rect l="l" t="t" r="r" b="b"/>
            <a:pathLst>
              <a:path w="6781800" h="4512945">
                <a:moveTo>
                  <a:pt x="0" y="4512564"/>
                </a:moveTo>
                <a:lnTo>
                  <a:pt x="6781800" y="4512564"/>
                </a:lnTo>
                <a:lnTo>
                  <a:pt x="6781800" y="0"/>
                </a:lnTo>
                <a:lnTo>
                  <a:pt x="0" y="0"/>
                </a:lnTo>
                <a:lnTo>
                  <a:pt x="0" y="45125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1991994"/>
            <a:ext cx="5735955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// Books.xsd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300" spc="-10" dirty="0">
                <a:latin typeface="Courier New"/>
                <a:cs typeface="Courier New"/>
              </a:rPr>
              <a:t>&lt;?xml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version=”1.0”?&gt;</a:t>
            </a:r>
            <a:endParaRPr sz="1300" dirty="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&lt;xs:schema xmlns:xsd=”</a:t>
            </a:r>
            <a:r>
              <a:rPr sz="1300" spc="-10" dirty="0">
                <a:latin typeface="Courier New"/>
                <a:cs typeface="Courier New"/>
                <a:hlinkClick r:id="rId5"/>
              </a:rPr>
              <a:t>http://www.w3.org/2001/XMLSchema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R="1073785" algn="ctr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“Books” type=</a:t>
            </a:r>
            <a:r>
              <a:rPr sz="1300" spc="-30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</a:t>
            </a:r>
            <a:r>
              <a:rPr sz="1300" spc="-10" dirty="0" err="1" smtClean="0">
                <a:latin typeface="Courier New"/>
                <a:cs typeface="Courier New"/>
              </a:rPr>
              <a:t>BookType</a:t>
            </a:r>
            <a:r>
              <a:rPr sz="1300" spc="-10" dirty="0" smtClean="0">
                <a:latin typeface="Courier New"/>
                <a:cs typeface="Courier New"/>
              </a:rPr>
              <a:t>”&gt;</a:t>
            </a:r>
            <a:endParaRPr sz="1300" dirty="0" smtClean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xs:complexType</a:t>
            </a:r>
            <a:r>
              <a:rPr sz="1300" spc="-10" dirty="0" smtClean="0">
                <a:latin typeface="Courier New"/>
                <a:cs typeface="Courier New"/>
              </a:rPr>
              <a:t> name=</a:t>
            </a:r>
            <a:r>
              <a:rPr sz="1300" spc="-2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</a:t>
            </a:r>
            <a:r>
              <a:rPr sz="1300" spc="-10" dirty="0" err="1" smtClean="0">
                <a:latin typeface="Courier New"/>
                <a:cs typeface="Courier New"/>
              </a:rPr>
              <a:t>AuthorType</a:t>
            </a:r>
            <a:r>
              <a:rPr sz="1300" spc="-10" dirty="0" smtClean="0">
                <a:latin typeface="Courier New"/>
                <a:cs typeface="Courier New"/>
              </a:rPr>
              <a:t>”&gt;</a:t>
            </a:r>
            <a:endParaRPr sz="1300" dirty="0" smtClean="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xs:sequence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“Name”</a:t>
            </a:r>
            <a:r>
              <a:rPr sz="1300" spc="-2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type=”</a:t>
            </a:r>
            <a:r>
              <a:rPr sz="1300" spc="-10" dirty="0" err="1" smtClean="0">
                <a:latin typeface="Courier New"/>
                <a:cs typeface="Courier New"/>
              </a:rPr>
              <a:t>xs:string</a:t>
            </a:r>
            <a:r>
              <a:rPr sz="1300" spc="-10" dirty="0" smtClean="0">
                <a:latin typeface="Courier New"/>
                <a:cs typeface="Courier New"/>
              </a:rPr>
              <a:t>”/&gt;</a:t>
            </a:r>
            <a:endParaRPr sz="1300" dirty="0" smtClean="0">
              <a:latin typeface="Courier New"/>
              <a:cs typeface="Courier New"/>
            </a:endParaRPr>
          </a:p>
          <a:p>
            <a:pPr marR="3534410" algn="ctr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&lt;/</a:t>
            </a:r>
            <a:r>
              <a:rPr sz="1300" spc="-10" dirty="0" err="1" smtClean="0">
                <a:latin typeface="Courier New"/>
                <a:cs typeface="Courier New"/>
              </a:rPr>
              <a:t>xs:sequence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sz="1300" spc="-10" dirty="0" smtClean="0">
                <a:latin typeface="Courier New"/>
                <a:cs typeface="Courier New"/>
              </a:rPr>
              <a:t>&lt;/</a:t>
            </a:r>
            <a:r>
              <a:rPr sz="1300" spc="-10" dirty="0" err="1" smtClean="0">
                <a:latin typeface="Courier New"/>
                <a:cs typeface="Courier New"/>
              </a:rPr>
              <a:t>xs:complexType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xs:complexType</a:t>
            </a:r>
            <a:r>
              <a:rPr sz="1300" spc="-10" dirty="0" smtClean="0">
                <a:latin typeface="Courier New"/>
                <a:cs typeface="Courier New"/>
              </a:rPr>
              <a:t> name=</a:t>
            </a:r>
            <a:r>
              <a:rPr sz="1300" spc="-2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</a:t>
            </a:r>
            <a:r>
              <a:rPr sz="1300" spc="-10" dirty="0" err="1" smtClean="0">
                <a:latin typeface="Courier New"/>
                <a:cs typeface="Courier New"/>
              </a:rPr>
              <a:t>PublisherType</a:t>
            </a:r>
            <a:r>
              <a:rPr sz="1300" spc="-10" dirty="0" smtClean="0">
                <a:latin typeface="Courier New"/>
                <a:cs typeface="Courier New"/>
              </a:rPr>
              <a:t>”&gt;</a:t>
            </a:r>
            <a:endParaRPr sz="1300" dirty="0" smtClean="0">
              <a:latin typeface="Courier New"/>
              <a:cs typeface="Courier New"/>
            </a:endParaRPr>
          </a:p>
          <a:p>
            <a:pPr marR="3436620" algn="ctr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xs:sequence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“Name” type=</a:t>
            </a:r>
            <a:r>
              <a:rPr sz="1300" spc="-1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</a:t>
            </a:r>
            <a:r>
              <a:rPr sz="1300" spc="-10" dirty="0" err="1" smtClean="0">
                <a:latin typeface="Courier New"/>
                <a:cs typeface="Courier New"/>
              </a:rPr>
              <a:t>xs:string</a:t>
            </a:r>
            <a:r>
              <a:rPr sz="1300" spc="-10" dirty="0" smtClean="0">
                <a:latin typeface="Courier New"/>
                <a:cs typeface="Courier New"/>
              </a:rPr>
              <a:t>”/&gt;</a:t>
            </a:r>
            <a:endParaRPr sz="1300" dirty="0" smtClean="0">
              <a:latin typeface="Courier New"/>
              <a:cs typeface="Courier New"/>
            </a:endParaRPr>
          </a:p>
          <a:p>
            <a:pPr marR="2944495" algn="ctr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&lt;/</a:t>
            </a:r>
            <a:r>
              <a:rPr sz="1300" spc="-10" dirty="0" err="1" smtClean="0">
                <a:latin typeface="Courier New"/>
                <a:cs typeface="Courier New"/>
              </a:rPr>
              <a:t>xs:sequence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&lt;/</a:t>
            </a:r>
            <a:r>
              <a:rPr sz="1300" spc="-10" dirty="0" err="1" smtClean="0">
                <a:latin typeface="Courier New"/>
                <a:cs typeface="Courier New"/>
              </a:rPr>
              <a:t>xs:complexType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xs:complexType</a:t>
            </a:r>
            <a:r>
              <a:rPr sz="1300" spc="-10" dirty="0" smtClean="0">
                <a:latin typeface="Courier New"/>
                <a:cs typeface="Courier New"/>
              </a:rPr>
              <a:t> name= “</a:t>
            </a:r>
            <a:r>
              <a:rPr sz="1300" spc="-10" dirty="0" err="1" smtClean="0">
                <a:latin typeface="Courier New"/>
                <a:cs typeface="Courier New"/>
              </a:rPr>
              <a:t>BookType</a:t>
            </a:r>
            <a:r>
              <a:rPr sz="1300" spc="-10" dirty="0" smtClean="0">
                <a:latin typeface="Courier New"/>
                <a:cs typeface="Courier New"/>
              </a:rPr>
              <a:t>”&gt;</a:t>
            </a:r>
            <a:endParaRPr sz="1300" dirty="0" smtClean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xs:sequence</a:t>
            </a:r>
            <a:r>
              <a:rPr sz="1300" spc="-10" dirty="0" smtClean="0">
                <a:latin typeface="Courier New"/>
                <a:cs typeface="Courier New"/>
              </a:rPr>
              <a:t>&gt;</a:t>
            </a:r>
            <a:endParaRPr sz="1300" dirty="0" smtClean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“Title” type=</a:t>
            </a:r>
            <a:r>
              <a:rPr sz="1300" spc="-2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</a:t>
            </a:r>
            <a:r>
              <a:rPr sz="1300" spc="-10" dirty="0" err="1" smtClean="0">
                <a:latin typeface="Courier New"/>
                <a:cs typeface="Courier New"/>
              </a:rPr>
              <a:t>xs:string</a:t>
            </a:r>
            <a:r>
              <a:rPr sz="1300" spc="-10" dirty="0" smtClean="0">
                <a:latin typeface="Courier New"/>
                <a:cs typeface="Courier New"/>
              </a:rPr>
              <a:t>”/&gt;</a:t>
            </a:r>
            <a:endParaRPr sz="1300" dirty="0" smtClean="0">
              <a:latin typeface="Courier New"/>
              <a:cs typeface="Courier New"/>
            </a:endParaRPr>
          </a:p>
          <a:p>
            <a:pPr marL="12700" marR="399415" indent="787400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“Author” type=”</a:t>
            </a:r>
            <a:r>
              <a:rPr sz="1300" spc="-10" dirty="0" err="1" smtClean="0">
                <a:latin typeface="Courier New"/>
                <a:cs typeface="Courier New"/>
              </a:rPr>
              <a:t>ComposerType</a:t>
            </a:r>
            <a:r>
              <a:rPr sz="1300" spc="-10" dirty="0" smtClean="0">
                <a:latin typeface="Courier New"/>
                <a:cs typeface="Courier New"/>
              </a:rPr>
              <a:t>”  </a:t>
            </a:r>
            <a:r>
              <a:rPr sz="1300" spc="-10" dirty="0" err="1" smtClean="0">
                <a:latin typeface="Courier New"/>
                <a:cs typeface="Courier New"/>
              </a:rPr>
              <a:t>maxOccurs</a:t>
            </a:r>
            <a:r>
              <a:rPr sz="1300" spc="-10" dirty="0" smtClean="0">
                <a:latin typeface="Courier New"/>
                <a:cs typeface="Courier New"/>
              </a:rPr>
              <a:t>=</a:t>
            </a:r>
            <a:r>
              <a:rPr sz="1300" spc="-20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“unbounded”/&gt;</a:t>
            </a:r>
            <a:endParaRPr sz="1300" dirty="0" smtClean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1300" spc="-10" dirty="0" smtClean="0">
                <a:latin typeface="Courier New"/>
                <a:cs typeface="Courier New"/>
              </a:rPr>
              <a:t>&lt;</a:t>
            </a:r>
            <a:r>
              <a:rPr sz="1300" spc="-10" dirty="0" err="1" smtClean="0">
                <a:latin typeface="Courier New"/>
                <a:cs typeface="Courier New"/>
              </a:rPr>
              <a:t>xs:element</a:t>
            </a:r>
            <a:r>
              <a:rPr sz="1300" spc="-10" dirty="0" smtClean="0">
                <a:latin typeface="Courier New"/>
                <a:cs typeface="Courier New"/>
              </a:rPr>
              <a:t> name= “Publisher”</a:t>
            </a:r>
            <a:r>
              <a:rPr sz="1300" spc="-1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type=”</a:t>
            </a:r>
            <a:r>
              <a:rPr sz="1300" spc="-10" dirty="0" err="1" smtClean="0">
                <a:latin typeface="Courier New"/>
                <a:cs typeface="Courier New"/>
              </a:rPr>
              <a:t>PublisherType</a:t>
            </a:r>
            <a:r>
              <a:rPr sz="1300" spc="-10" dirty="0" smtClean="0">
                <a:latin typeface="Courier New"/>
                <a:cs typeface="Courier New"/>
              </a:rPr>
              <a:t>”</a:t>
            </a:r>
            <a:endParaRPr sz="13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10" dirty="0" err="1" smtClean="0">
                <a:latin typeface="Courier New"/>
                <a:cs typeface="Courier New"/>
              </a:rPr>
              <a:t>minOccurs</a:t>
            </a:r>
            <a:r>
              <a:rPr sz="1300" spc="-10" dirty="0" smtClean="0">
                <a:latin typeface="Courier New"/>
                <a:cs typeface="Courier New"/>
              </a:rPr>
              <a:t>=”0” </a:t>
            </a:r>
            <a:r>
              <a:rPr sz="1300" spc="-10" dirty="0" err="1" smtClean="0">
                <a:latin typeface="Courier New"/>
                <a:cs typeface="Courier New"/>
              </a:rPr>
              <a:t>maxOccurs</a:t>
            </a:r>
            <a:r>
              <a:rPr sz="1300" spc="-10" dirty="0" smtClean="0">
                <a:latin typeface="Courier New"/>
                <a:cs typeface="Courier New"/>
              </a:rPr>
              <a:t>=</a:t>
            </a:r>
            <a:r>
              <a:rPr sz="1300" spc="-25" dirty="0" smtClean="0">
                <a:latin typeface="Courier New"/>
                <a:cs typeface="Courier New"/>
              </a:rPr>
              <a:t> </a:t>
            </a:r>
            <a:r>
              <a:rPr sz="1300" spc="-10" dirty="0" smtClean="0">
                <a:latin typeface="Courier New"/>
                <a:cs typeface="Courier New"/>
              </a:rPr>
              <a:t>“unbounded”/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761" y="1448561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572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Mixed</a:t>
            </a:r>
            <a:r>
              <a:rPr sz="4400" spc="-95" dirty="0"/>
              <a:t> </a:t>
            </a:r>
            <a:r>
              <a:rPr sz="4400" dirty="0"/>
              <a:t>Content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561" y="1661922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194560"/>
            <a:ext cx="6248400" cy="13233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// Book.xml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&lt;Books&gt;</a:t>
            </a:r>
            <a:endParaRPr sz="1600">
              <a:latin typeface="Courier New"/>
              <a:cs typeface="Courier New"/>
            </a:endParaRPr>
          </a:p>
          <a:p>
            <a:pPr marL="91440" marR="4140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Apocalypse written by&lt;Author&gt;Mary Jane&lt;/Author&gt;  is of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Genre&lt;Category&gt;Fiction&lt;/Type&gt;.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&lt;/Books&gt;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870959"/>
            <a:ext cx="6248400" cy="23012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// Book.xsd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name=”Books”&gt;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mixed=”true”&gt;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name=”Author” type=”xs:string”/&gt;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name=”Category”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371600" y="3581400"/>
            <a:ext cx="6553200" cy="2441575"/>
          </a:xfrm>
          <a:custGeom>
            <a:avLst/>
            <a:gdLst/>
            <a:ahLst/>
            <a:cxnLst/>
            <a:rect l="l" t="t" r="r" b="b"/>
            <a:pathLst>
              <a:path w="6553200" h="2441575">
                <a:moveTo>
                  <a:pt x="0" y="2441448"/>
                </a:moveTo>
                <a:lnTo>
                  <a:pt x="6553200" y="2441448"/>
                </a:lnTo>
                <a:lnTo>
                  <a:pt x="6553200" y="0"/>
                </a:lnTo>
                <a:lnTo>
                  <a:pt x="0" y="0"/>
                </a:lnTo>
                <a:lnTo>
                  <a:pt x="0" y="24414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3581400"/>
            <a:ext cx="6553200" cy="2441575"/>
          </a:xfrm>
          <a:custGeom>
            <a:avLst/>
            <a:gdLst/>
            <a:ahLst/>
            <a:cxnLst/>
            <a:rect l="l" t="t" r="r" b="b"/>
            <a:pathLst>
              <a:path w="6553200" h="2441575">
                <a:moveTo>
                  <a:pt x="0" y="2441448"/>
                </a:moveTo>
                <a:lnTo>
                  <a:pt x="6553200" y="2441448"/>
                </a:lnTo>
                <a:lnTo>
                  <a:pt x="6553200" y="0"/>
                </a:lnTo>
                <a:lnTo>
                  <a:pt x="0" y="0"/>
                </a:lnTo>
                <a:lnTo>
                  <a:pt x="0" y="2441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3593972"/>
            <a:ext cx="619696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&lt;xs:element name=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“Books”&gt;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&lt;xs:complexType&gt;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&lt;xs:all&gt;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name=”Name” </a:t>
            </a:r>
            <a:r>
              <a:rPr sz="1400" spc="-10" dirty="0">
                <a:latin typeface="Courier New"/>
                <a:cs typeface="Courier New"/>
              </a:rPr>
              <a:t>type=”xs:string” </a:t>
            </a:r>
            <a:r>
              <a:rPr sz="1400" spc="-5" dirty="0">
                <a:latin typeface="Courier New"/>
                <a:cs typeface="Courier New"/>
              </a:rPr>
              <a:t>minOccurs= </a:t>
            </a:r>
            <a:r>
              <a:rPr sz="1400" spc="-10" dirty="0">
                <a:latin typeface="Courier New"/>
                <a:cs typeface="Courier New"/>
              </a:rPr>
              <a:t>“1”  maxOccurs=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“1”/&gt;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name=”ISBN” </a:t>
            </a:r>
            <a:r>
              <a:rPr sz="1400" spc="-10" dirty="0">
                <a:latin typeface="Courier New"/>
                <a:cs typeface="Courier New"/>
              </a:rPr>
              <a:t>type=”xs:string” </a:t>
            </a:r>
            <a:r>
              <a:rPr sz="1400" spc="-5" dirty="0">
                <a:latin typeface="Courier New"/>
                <a:cs typeface="Courier New"/>
              </a:rPr>
              <a:t>minOccurs= </a:t>
            </a:r>
            <a:r>
              <a:rPr sz="1400" spc="-10" dirty="0">
                <a:latin typeface="Courier New"/>
                <a:cs typeface="Courier New"/>
              </a:rPr>
              <a:t>“1”  maxOccurs=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“1”/&gt;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name=”items” type=”Items” minOccurs= </a:t>
            </a:r>
            <a:r>
              <a:rPr sz="1400" spc="-10" dirty="0">
                <a:latin typeface="Courier New"/>
                <a:cs typeface="Courier New"/>
              </a:rPr>
              <a:t>“1”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&lt;/xs:all&gt;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&lt;/xs:complexType&gt;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&lt;/xs:element&gt;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3124961"/>
            <a:ext cx="1828800" cy="425450"/>
          </a:xfrm>
          <a:custGeom>
            <a:avLst/>
            <a:gdLst/>
            <a:ahLst/>
            <a:cxnLst/>
            <a:rect l="l" t="t" r="r" b="b"/>
            <a:pathLst>
              <a:path w="1828800" h="425450">
                <a:moveTo>
                  <a:pt x="0" y="425196"/>
                </a:moveTo>
                <a:lnTo>
                  <a:pt x="1828800" y="425196"/>
                </a:lnTo>
                <a:lnTo>
                  <a:pt x="18288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2361" y="3124961"/>
            <a:ext cx="1828800" cy="425450"/>
          </a:xfrm>
          <a:custGeom>
            <a:avLst/>
            <a:gdLst/>
            <a:ahLst/>
            <a:cxnLst/>
            <a:rect l="l" t="t" r="r" b="b"/>
            <a:pathLst>
              <a:path w="1828800" h="425450">
                <a:moveTo>
                  <a:pt x="0" y="425196"/>
                </a:moveTo>
                <a:lnTo>
                  <a:pt x="1828800" y="425196"/>
                </a:lnTo>
                <a:lnTo>
                  <a:pt x="18288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044" y="1487960"/>
            <a:ext cx="7576820" cy="199961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b="1" spc="-5" dirty="0">
                <a:latin typeface="Courier New"/>
                <a:cs typeface="Courier New"/>
              </a:rPr>
              <a:t>xs:all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This grouping </a:t>
            </a:r>
            <a:r>
              <a:rPr sz="2400" spc="-5" dirty="0">
                <a:latin typeface="Tahoma"/>
                <a:cs typeface="Tahoma"/>
              </a:rPr>
              <a:t>construct requires that each element </a:t>
            </a:r>
            <a:r>
              <a:rPr sz="240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group must occur at most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487960"/>
            <a:ext cx="7379970" cy="134048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latin typeface="Courier New"/>
                <a:cs typeface="Courier New"/>
              </a:rPr>
              <a:t>xs:sequence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specifies each member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sequence to appear 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same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581400"/>
            <a:ext cx="6553200" cy="20167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&lt;xs:element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name=”Books”&gt;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&lt;xs:sequence&gt;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name=”Name” </a:t>
            </a:r>
            <a:r>
              <a:rPr sz="1400" spc="-10" dirty="0">
                <a:latin typeface="Courier New"/>
                <a:cs typeface="Courier New"/>
              </a:rPr>
              <a:t>type=”xs:string”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name=”ISBN” </a:t>
            </a:r>
            <a:r>
              <a:rPr sz="1400" spc="-10" dirty="0">
                <a:latin typeface="Courier New"/>
                <a:cs typeface="Courier New"/>
              </a:rPr>
              <a:t>type=” </a:t>
            </a:r>
            <a:r>
              <a:rPr sz="1400" spc="-5" dirty="0">
                <a:latin typeface="Courier New"/>
                <a:cs typeface="Courier New"/>
              </a:rPr>
              <a:t>xs:string </a:t>
            </a:r>
            <a:r>
              <a:rPr sz="1400" dirty="0">
                <a:latin typeface="Courier New"/>
                <a:cs typeface="Courier New"/>
              </a:rPr>
              <a:t>“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name=”Price” type=” xs:string </a:t>
            </a:r>
            <a:r>
              <a:rPr sz="1400" dirty="0">
                <a:latin typeface="Courier New"/>
                <a:cs typeface="Courier New"/>
              </a:rPr>
              <a:t>“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&lt;/xs:sequence&gt;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&lt;/xs:element&gt;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3124961"/>
            <a:ext cx="1905000" cy="425450"/>
          </a:xfrm>
          <a:custGeom>
            <a:avLst/>
            <a:gdLst/>
            <a:ahLst/>
            <a:cxnLst/>
            <a:rect l="l" t="t" r="r" b="b"/>
            <a:pathLst>
              <a:path w="1905000" h="425450">
                <a:moveTo>
                  <a:pt x="0" y="425196"/>
                </a:moveTo>
                <a:lnTo>
                  <a:pt x="1905000" y="425196"/>
                </a:lnTo>
                <a:lnTo>
                  <a:pt x="1905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077" y="3139439"/>
            <a:ext cx="1877060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20698"/>
            <a:ext cx="7553959" cy="1339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-10" dirty="0">
                <a:latin typeface="Courier New"/>
                <a:cs typeface="Courier New"/>
              </a:rPr>
              <a:t>xs:choice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will </a:t>
            </a:r>
            <a:r>
              <a:rPr sz="2400" dirty="0">
                <a:latin typeface="Tahoma"/>
                <a:cs typeface="Tahoma"/>
              </a:rPr>
              <a:t>allow only one of </a:t>
            </a:r>
            <a:r>
              <a:rPr sz="2400" spc="-5" dirty="0">
                <a:latin typeface="Tahoma"/>
                <a:cs typeface="Tahoma"/>
              </a:rPr>
              <a:t>the choices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appear instead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requiring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elements to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present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759708"/>
            <a:ext cx="6553200" cy="1803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&lt;xs:complexType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name=”AdressInfo”&gt;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&lt;xs:group&gt;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&lt;xs:choice&gt;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type=”USAddress”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type=”UKAddress”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type=”FranceAddress”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&lt;/xs:choice&gt;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&lt;/xs:group&gt;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3156966"/>
            <a:ext cx="1905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80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XML </a:t>
            </a:r>
            <a:r>
              <a:rPr sz="4400" spc="-5" dirty="0"/>
              <a:t>Schema </a:t>
            </a:r>
            <a:r>
              <a:rPr sz="4400" dirty="0" smtClean="0"/>
              <a:t>Objectives</a:t>
            </a:r>
            <a:endParaRPr sz="44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0594" y="1558099"/>
            <a:ext cx="7357109" cy="34651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Schema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defines:</a:t>
            </a:r>
            <a:endParaRPr sz="2400">
              <a:latin typeface="Tahoma"/>
              <a:cs typeface="Tahoma"/>
            </a:endParaRPr>
          </a:p>
          <a:p>
            <a:pPr marL="355600" marR="99441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attributes that can appear </a:t>
            </a:r>
            <a:r>
              <a:rPr sz="2400" dirty="0">
                <a:latin typeface="Tahoma"/>
                <a:cs typeface="Tahoma"/>
              </a:rPr>
              <a:t>in a  </a:t>
            </a:r>
            <a:r>
              <a:rPr sz="2400" spc="-5" dirty="0">
                <a:latin typeface="Tahoma"/>
                <a:cs typeface="Tahoma"/>
              </a:rPr>
              <a:t>document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Which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child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number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child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Whether an </a:t>
            </a:r>
            <a:r>
              <a:rPr sz="2400" spc="-5" dirty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empty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include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Data types for elements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Default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fixed values for elements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646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Defining </a:t>
            </a:r>
            <a:r>
              <a:rPr sz="3600" dirty="0"/>
              <a:t>a </a:t>
            </a:r>
            <a:r>
              <a:rPr sz="3600" spc="-5" dirty="0"/>
              <a:t>Simple Type</a:t>
            </a:r>
            <a:r>
              <a:rPr sz="3600" spc="-45" dirty="0"/>
              <a:t> </a:t>
            </a:r>
            <a:r>
              <a:rPr sz="3600" spc="-5" dirty="0"/>
              <a:t>Element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18589"/>
            <a:ext cx="7366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16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They are used </a:t>
            </a:r>
            <a:r>
              <a:rPr sz="2000" spc="-5" dirty="0">
                <a:latin typeface="Tahoma"/>
                <a:cs typeface="Tahoma"/>
              </a:rPr>
              <a:t>to form the textual </a:t>
            </a:r>
            <a:r>
              <a:rPr sz="2000" dirty="0">
                <a:latin typeface="Tahoma"/>
                <a:cs typeface="Tahoma"/>
              </a:rPr>
              <a:t>data and specify </a:t>
            </a:r>
            <a:r>
              <a:rPr sz="2000" spc="-5" dirty="0">
                <a:latin typeface="Tahoma"/>
                <a:cs typeface="Tahoma"/>
              </a:rPr>
              <a:t>the type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data allowed </a:t>
            </a:r>
            <a:r>
              <a:rPr sz="2000" spc="-5" dirty="0">
                <a:latin typeface="Tahoma"/>
                <a:cs typeface="Tahoma"/>
              </a:rPr>
              <a:t>within attributes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2134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2667000"/>
            <a:ext cx="6477000" cy="3492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name=”XXXX”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type=”YYYY”/&gt;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3733800"/>
            <a:ext cx="6477000" cy="10820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600" spc="-5" dirty="0">
                <a:latin typeface="Courier New"/>
                <a:cs typeface="Courier New"/>
              </a:rPr>
              <a:t>Book.xml: XML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Elements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&lt;Book_name&gt;The Da vinci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code&lt;/Book_name&gt;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&lt;TotalNoOfPages&gt;360&lt;/TotalNoOfPages&gt;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&lt;Author_name&gt;Dan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Brown&lt;/Author_name&gt;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761" y="32331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4920996"/>
            <a:ext cx="6477000" cy="132778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Book.xsd: Corresponding simple element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definitions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name=”Book_name” type=”xs:string”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1440" marR="23507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name=”TotalNoOfPages”  type=”xs:integer”/&gt;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name=”Author_name”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55065"/>
            <a:ext cx="73717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Data types </a:t>
            </a:r>
            <a:r>
              <a:rPr sz="3800" dirty="0"/>
              <a:t>used </a:t>
            </a:r>
            <a:r>
              <a:rPr sz="3800" spc="-5" dirty="0"/>
              <a:t>with Simple</a:t>
            </a:r>
            <a:r>
              <a:rPr sz="3800" spc="-40" dirty="0"/>
              <a:t> </a:t>
            </a:r>
            <a:r>
              <a:rPr sz="3800" spc="-5" dirty="0"/>
              <a:t>types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371411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Built-in simple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User-defined simple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Built-in Simple types</a:t>
            </a:r>
            <a:r>
              <a:rPr sz="4400" spc="-85" dirty="0"/>
              <a:t> </a:t>
            </a:r>
            <a:r>
              <a:rPr sz="4400" spc="0" dirty="0"/>
              <a:t>1-2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0520" y="1631645"/>
            <a:ext cx="6706234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There are </a:t>
            </a:r>
            <a:r>
              <a:rPr sz="2400" spc="-5" dirty="0">
                <a:latin typeface="Tahoma"/>
                <a:cs typeface="Tahoma"/>
              </a:rPr>
              <a:t>several </a:t>
            </a:r>
            <a:r>
              <a:rPr sz="2400" dirty="0">
                <a:latin typeface="Tahoma"/>
                <a:cs typeface="Tahoma"/>
              </a:rPr>
              <a:t>built-in </a:t>
            </a:r>
            <a:r>
              <a:rPr sz="2400" spc="-5" dirty="0">
                <a:latin typeface="Tahoma"/>
                <a:cs typeface="Tahoma"/>
              </a:rPr>
              <a:t>simple types, such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integer, date, float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string.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can contain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default value </a:t>
            </a:r>
            <a:r>
              <a:rPr sz="2400" dirty="0">
                <a:latin typeface="Tahoma"/>
                <a:cs typeface="Tahoma"/>
              </a:rPr>
              <a:t>or a </a:t>
            </a:r>
            <a:r>
              <a:rPr sz="2400" spc="-5" dirty="0">
                <a:latin typeface="Tahoma"/>
                <a:cs typeface="Tahoma"/>
              </a:rPr>
              <a:t>fixed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200400"/>
            <a:ext cx="6858000" cy="2491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Built-in Simple types</a:t>
            </a:r>
            <a:r>
              <a:rPr sz="4400" spc="-85" dirty="0"/>
              <a:t> </a:t>
            </a:r>
            <a:r>
              <a:rPr sz="4400" spc="0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761" y="1861566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8239" y="1876044"/>
            <a:ext cx="1114425" cy="4572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209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761" y="3048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3534155"/>
            <a:ext cx="6553200" cy="10820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name=”AccountType”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fixed=”Savings”/&gt;</a:t>
            </a:r>
            <a:endParaRPr sz="1600">
              <a:latin typeface="Courier New"/>
              <a:cs typeface="Courier New"/>
            </a:endParaRPr>
          </a:p>
          <a:p>
            <a:pPr marL="91440" marR="3517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name=”BalanceAmount” type=”xs:integer”  default=”5000”/&gt;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761" y="2339339"/>
            <a:ext cx="6552565" cy="3505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name=”XXXX” type=”YYYY”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default=”ZZZZ”/&gt;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45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User-defined </a:t>
            </a:r>
            <a:r>
              <a:rPr sz="4400" spc="-5" dirty="0"/>
              <a:t>Simple types</a:t>
            </a:r>
            <a:r>
              <a:rPr sz="4400" spc="-10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101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Custom user defined datatype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created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using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the &lt;simpleType&gt;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definition.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2011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733800"/>
            <a:ext cx="62484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name=”name of the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simpleType”&gt;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base=”built-in data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type”&gt;</a:t>
            </a:r>
            <a:endParaRPr sz="1600">
              <a:latin typeface="Courier New"/>
              <a:cs typeface="Courier New"/>
            </a:endParaRPr>
          </a:p>
          <a:p>
            <a:pPr marL="91440" marR="657225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&lt;xs:constraint=”set constraint to limit the  content”/&gt;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&lt;/xsd:restriction&gt;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&lt;/xsd:simpleType&gt;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45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User-defined </a:t>
            </a:r>
            <a:r>
              <a:rPr sz="4400" spc="-5" dirty="0"/>
              <a:t>Simple types</a:t>
            </a:r>
            <a:r>
              <a:rPr sz="4400" spc="-10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632966"/>
            <a:ext cx="1981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995165"/>
            <a:ext cx="1981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49580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name=”triangle”&gt;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base=”xsd:string”&gt;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&lt;xs:enumeration value=”isosceles”/&gt;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 value=”equilateral”/&gt;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21336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R="1786889"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name=”AngleMeasure”&gt;</a:t>
            </a:r>
            <a:endParaRPr sz="1600">
              <a:latin typeface="Courier New"/>
              <a:cs typeface="Courier New"/>
            </a:endParaRPr>
          </a:p>
          <a:p>
            <a:pPr marR="16795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base=”xs:integer”&gt;</a:t>
            </a:r>
            <a:endParaRPr sz="16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&lt;xs:minInclusive value=”0”/&gt;</a:t>
            </a:r>
            <a:endParaRPr sz="16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&lt;xs:maxInclusive value=”360”/&gt;</a:t>
            </a:r>
            <a:endParaRPr sz="1600">
              <a:latin typeface="Courier New"/>
              <a:cs typeface="Courier New"/>
            </a:endParaRPr>
          </a:p>
          <a:p>
            <a:pPr marR="180149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&lt;/xs:restriction&gt;&lt;/xs:simpleType&gt;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329817"/>
            <a:ext cx="6850380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specified for the simpleType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  <a:p>
            <a:pPr marL="354965" marR="85661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They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declared </a:t>
            </a:r>
            <a:r>
              <a:rPr sz="2400" dirty="0">
                <a:latin typeface="Tahoma"/>
                <a:cs typeface="Tahoma"/>
              </a:rPr>
              <a:t>using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&lt;restriction&gt;  declaration.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85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Restrictions</a:t>
            </a:r>
            <a:r>
              <a:rPr sz="4400" spc="-105" dirty="0"/>
              <a:t> </a:t>
            </a:r>
            <a:r>
              <a:rPr sz="4400" spc="-20" dirty="0"/>
              <a:t>1-2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296161" y="2591561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0639" y="2606039"/>
            <a:ext cx="1114425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6161" y="3048000"/>
            <a:ext cx="6247765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&lt;restriction base=”name of the simpleType you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deriving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7338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 marR="245745">
              <a:lnSpc>
                <a:spcPct val="100000"/>
              </a:lnSpc>
              <a:spcBef>
                <a:spcPts val="219"/>
              </a:spcBef>
            </a:pPr>
            <a:r>
              <a:rPr sz="1600" spc="-10" dirty="0">
                <a:latin typeface="Tahoma"/>
                <a:cs typeface="Tahoma"/>
              </a:rPr>
              <a:t>In this </a:t>
            </a:r>
            <a:r>
              <a:rPr sz="1600" spc="-5" dirty="0">
                <a:latin typeface="Courier New"/>
                <a:cs typeface="Courier New"/>
              </a:rPr>
              <a:t>&lt;restriction&gt; </a:t>
            </a:r>
            <a:r>
              <a:rPr sz="1600" spc="-10" dirty="0">
                <a:latin typeface="Tahoma"/>
                <a:cs typeface="Tahoma"/>
              </a:rPr>
              <a:t>declaration, the </a:t>
            </a:r>
            <a:r>
              <a:rPr sz="1600" spc="-5" dirty="0">
                <a:latin typeface="Courier New"/>
                <a:cs typeface="Courier New"/>
              </a:rPr>
              <a:t>base data </a:t>
            </a:r>
            <a:r>
              <a:rPr sz="1600" spc="-10" dirty="0">
                <a:latin typeface="Tahoma"/>
                <a:cs typeface="Tahoma"/>
              </a:rPr>
              <a:t>type can 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specified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base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961" y="4420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0" y="4920996"/>
            <a:ext cx="63246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name=”Age”&gt;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base=”xs:integer”&gt;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85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Restrictions</a:t>
            </a:r>
            <a:r>
              <a:rPr sz="4400" spc="-105" dirty="0"/>
              <a:t> </a:t>
            </a:r>
            <a:r>
              <a:rPr sz="4400" spc="-20" dirty="0"/>
              <a:t>2-2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200" y="4419600"/>
            <a:ext cx="63246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name=”triangle”&gt;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base=”xs:string”&gt;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value=”isosceles”/&gt;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value=”equilateral”/&gt;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61" y="3918965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1905000"/>
            <a:ext cx="63246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R="1007744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&lt;xs:restriction base=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“xs:source”&gt;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961" y="1448561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3677" y="1463039"/>
            <a:ext cx="1115060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586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Facets</a:t>
            </a:r>
            <a:r>
              <a:rPr sz="4400" spc="-75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479550"/>
            <a:ext cx="7954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used to restrict the set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range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values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datatype can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contain.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There </a:t>
            </a:r>
            <a:r>
              <a:rPr sz="1800" dirty="0">
                <a:latin typeface="Tahoma"/>
                <a:cs typeface="Tahoma"/>
              </a:rPr>
              <a:t>are 12 </a:t>
            </a:r>
            <a:r>
              <a:rPr sz="1800" spc="-5" dirty="0">
                <a:latin typeface="Tahoma"/>
                <a:cs typeface="Tahoma"/>
              </a:rPr>
              <a:t>facet elements </a:t>
            </a:r>
            <a:r>
              <a:rPr sz="1800" dirty="0">
                <a:latin typeface="Tahoma"/>
                <a:cs typeface="Tahoma"/>
              </a:rPr>
              <a:t>declared using a </a:t>
            </a:r>
            <a:r>
              <a:rPr sz="1800" spc="-5" dirty="0">
                <a:latin typeface="Tahoma"/>
                <a:cs typeface="Tahoma"/>
              </a:rPr>
              <a:t>common syntax.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1112" y="2119312"/>
          <a:ext cx="7086600" cy="434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5486400"/>
              </a:tblGrid>
              <a:tr h="365760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Facet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minExclusive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excludes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minInclusive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maxExclusive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maximum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excludes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maxInclusive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maximum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totalDigits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digits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fractionDigits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fractional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digits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56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items 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250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number of items 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number 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Specifies 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maximum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number of items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the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maximum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enumeration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 allowable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 enumerated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list.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whiteSpace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how whitespace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should be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treated within the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pattern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Restricts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586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Facets</a:t>
            </a:r>
            <a:r>
              <a:rPr sz="4400" spc="-75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632966"/>
            <a:ext cx="1295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148839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“xs:source”&gt;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466344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name=”triangle”&gt;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&lt;xs:restriction base=”xs:string”&gt;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value=”isosceles”/&gt;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value=”equilateral”/&gt;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961" y="4147565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699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write </a:t>
            </a:r>
            <a:r>
              <a:rPr sz="3600" dirty="0"/>
              <a:t>an XML </a:t>
            </a:r>
            <a:r>
              <a:rPr sz="3600" spc="-10" dirty="0"/>
              <a:t>Schema?</a:t>
            </a:r>
            <a:r>
              <a:rPr sz="3600" spc="-65" dirty="0"/>
              <a:t> 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425063"/>
            <a:ext cx="683260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ahoma"/>
                <a:cs typeface="Tahoma"/>
              </a:rPr>
              <a:t>XML</a:t>
            </a:r>
            <a:r>
              <a:rPr sz="1800" b="1" spc="-5" dirty="0">
                <a:latin typeface="Tahoma"/>
                <a:cs typeface="Tahoma"/>
              </a:rPr>
              <a:t> File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XML </a:t>
            </a:r>
            <a:r>
              <a:rPr sz="1800" spc="-5" dirty="0">
                <a:latin typeface="Tahoma"/>
                <a:cs typeface="Tahoma"/>
              </a:rPr>
              <a:t>document contains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single element,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&lt;Message&gt;.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ahoma"/>
                <a:cs typeface="Tahoma"/>
              </a:rPr>
              <a:t>XSD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file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saved with “.xsd”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the extension for storing schema  documents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276600"/>
            <a:ext cx="6019800" cy="3284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1496695" cy="1855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Default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Fixed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Optional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Prohibited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Required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657600"/>
            <a:ext cx="6553200" cy="257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200" y="19812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87833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name=”Attribute_name”  type=”Attribute_datatype”/&gt;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61" y="1480566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28956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Attribute_name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the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Attribute_datatype </a:t>
            </a:r>
            <a:r>
              <a:rPr sz="1600" spc="-10" dirty="0">
                <a:latin typeface="Tahoma"/>
                <a:cs typeface="Tahoma"/>
              </a:rPr>
              <a:t>specifies the </a:t>
            </a:r>
            <a:r>
              <a:rPr sz="1600" spc="-5" dirty="0">
                <a:latin typeface="Tahoma"/>
                <a:cs typeface="Tahoma"/>
              </a:rPr>
              <a:t>data </a:t>
            </a:r>
            <a:r>
              <a:rPr sz="1600" spc="-10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0040" marR="9271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Tahoma"/>
                <a:cs typeface="Tahoma"/>
              </a:rPr>
              <a:t>attribute. </a:t>
            </a:r>
            <a:r>
              <a:rPr sz="1600" spc="-5" dirty="0">
                <a:latin typeface="Tahoma"/>
                <a:cs typeface="Tahoma"/>
              </a:rPr>
              <a:t>There </a:t>
            </a:r>
            <a:r>
              <a:rPr sz="1600" spc="-10" dirty="0">
                <a:latin typeface="Tahoma"/>
                <a:cs typeface="Tahoma"/>
              </a:rPr>
              <a:t>are </a:t>
            </a:r>
            <a:r>
              <a:rPr sz="1600" spc="-5" dirty="0">
                <a:latin typeface="Tahoma"/>
                <a:cs typeface="Tahoma"/>
              </a:rPr>
              <a:t>lot of built in data </a:t>
            </a:r>
            <a:r>
              <a:rPr sz="1600" spc="-10" dirty="0">
                <a:latin typeface="Tahoma"/>
                <a:cs typeface="Tahoma"/>
              </a:rPr>
              <a:t>types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schema </a:t>
            </a:r>
            <a:r>
              <a:rPr sz="1600" spc="-10" dirty="0">
                <a:latin typeface="Tahoma"/>
                <a:cs typeface="Tahoma"/>
              </a:rPr>
              <a:t>such  </a:t>
            </a:r>
            <a:r>
              <a:rPr sz="1600" spc="-5" dirty="0">
                <a:latin typeface="Tahoma"/>
                <a:cs typeface="Tahoma"/>
              </a:rPr>
              <a:t>as </a:t>
            </a:r>
            <a:r>
              <a:rPr sz="1600" spc="-10" dirty="0">
                <a:latin typeface="Tahoma"/>
                <a:cs typeface="Tahoma"/>
              </a:rPr>
              <a:t>string, </a:t>
            </a:r>
            <a:r>
              <a:rPr sz="1600" spc="-5" dirty="0">
                <a:latin typeface="Tahoma"/>
                <a:cs typeface="Tahoma"/>
              </a:rPr>
              <a:t>decimal, </a:t>
            </a:r>
            <a:r>
              <a:rPr sz="1600" spc="-35" dirty="0">
                <a:latin typeface="Tahoma"/>
                <a:cs typeface="Tahoma"/>
              </a:rPr>
              <a:t>integer, </a:t>
            </a:r>
            <a:r>
              <a:rPr sz="1600" spc="-10" dirty="0">
                <a:latin typeface="Tahoma"/>
                <a:cs typeface="Tahoma"/>
              </a:rPr>
              <a:t>boolean, </a:t>
            </a:r>
            <a:r>
              <a:rPr sz="1600" spc="-5" dirty="0">
                <a:latin typeface="Tahoma"/>
                <a:cs typeface="Tahoma"/>
              </a:rPr>
              <a:t>date, and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time.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961" y="14805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1981200"/>
            <a:ext cx="6705600" cy="4013200"/>
          </a:xfrm>
          <a:custGeom>
            <a:avLst/>
            <a:gdLst/>
            <a:ahLst/>
            <a:cxnLst/>
            <a:rect l="l" t="t" r="r" b="b"/>
            <a:pathLst>
              <a:path w="6705600" h="4013200">
                <a:moveTo>
                  <a:pt x="0" y="4012691"/>
                </a:moveTo>
                <a:lnTo>
                  <a:pt x="6705600" y="4012691"/>
                </a:lnTo>
                <a:lnTo>
                  <a:pt x="67056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1981200"/>
            <a:ext cx="6705600" cy="4013200"/>
          </a:xfrm>
          <a:custGeom>
            <a:avLst/>
            <a:gdLst/>
            <a:ahLst/>
            <a:cxnLst/>
            <a:rect l="l" t="t" r="r" b="b"/>
            <a:pathLst>
              <a:path w="6705600" h="4013200">
                <a:moveTo>
                  <a:pt x="0" y="4012691"/>
                </a:moveTo>
                <a:lnTo>
                  <a:pt x="6705600" y="4012691"/>
                </a:lnTo>
                <a:lnTo>
                  <a:pt x="67056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1991994"/>
            <a:ext cx="6494145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....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name=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“SingerType”&gt;</a:t>
            </a:r>
            <a:endParaRPr sz="1600">
              <a:latin typeface="Courier New"/>
              <a:cs typeface="Courier New"/>
            </a:endParaRPr>
          </a:p>
          <a:p>
            <a:pPr marR="463042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5091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&lt;xs:all&gt;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 “FirstName”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 “LastName”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38594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&lt;/xs:all&gt;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R="438658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  <a:p>
            <a:pPr marR="450723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12700" marR="2489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 ”age” type=”xs:positiveInteger”  use= “optional/&gt;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6540195"/>
            <a:ext cx="8698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900" algn="l"/>
              </a:tabLst>
            </a:pPr>
            <a:r>
              <a:rPr sz="1200" dirty="0">
                <a:latin typeface="Tahoma"/>
                <a:cs typeface="Tahoma"/>
              </a:rPr>
              <a:t>@</a:t>
            </a:r>
            <a:r>
              <a:rPr sz="1200" spc="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Aptech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Limited	Modern Markup for Data Interchange/ Module </a:t>
            </a:r>
            <a:r>
              <a:rPr sz="1200" dirty="0">
                <a:latin typeface="Tahoma"/>
                <a:cs typeface="Tahoma"/>
              </a:rPr>
              <a:t>4/ 61 of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63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1-3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70902"/>
            <a:ext cx="7518400" cy="47821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XML Schema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is an XML </a:t>
            </a:r>
            <a:r>
              <a:rPr sz="2000" spc="-5" dirty="0">
                <a:latin typeface="Tahoma"/>
                <a:cs typeface="Tahoma"/>
              </a:rPr>
              <a:t>based </a:t>
            </a:r>
            <a:r>
              <a:rPr sz="2000" dirty="0">
                <a:latin typeface="Tahoma"/>
                <a:cs typeface="Tahoma"/>
              </a:rPr>
              <a:t>alternative </a:t>
            </a:r>
            <a:r>
              <a:rPr sz="2000" spc="-5" dirty="0">
                <a:latin typeface="Tahoma"/>
                <a:cs typeface="Tahoma"/>
              </a:rPr>
              <a:t>to DTDs, which  </a:t>
            </a:r>
            <a:r>
              <a:rPr sz="2000" dirty="0">
                <a:latin typeface="Tahoma"/>
                <a:cs typeface="Tahoma"/>
              </a:rPr>
              <a:t>describes </a:t>
            </a:r>
            <a:r>
              <a:rPr sz="2000" spc="-5" dirty="0">
                <a:latin typeface="Tahoma"/>
                <a:cs typeface="Tahoma"/>
              </a:rPr>
              <a:t>the structure </a:t>
            </a:r>
            <a:r>
              <a:rPr sz="2000" dirty="0">
                <a:latin typeface="Tahoma"/>
                <a:cs typeface="Tahoma"/>
              </a:rPr>
              <a:t>of an XML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711835" lvl="1" indent="-287020" algn="just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Schema can </a:t>
            </a:r>
            <a:r>
              <a:rPr sz="2000" dirty="0">
                <a:latin typeface="Tahoma"/>
                <a:cs typeface="Tahoma"/>
              </a:rPr>
              <a:t>define </a:t>
            </a:r>
            <a:r>
              <a:rPr sz="2000" spc="-5" dirty="0">
                <a:latin typeface="Tahoma"/>
                <a:cs typeface="Tahoma"/>
              </a:rPr>
              <a:t>elements, </a:t>
            </a:r>
            <a:r>
              <a:rPr sz="2000" dirty="0">
                <a:latin typeface="Tahoma"/>
                <a:cs typeface="Tahoma"/>
              </a:rPr>
              <a:t>attributes, </a:t>
            </a:r>
            <a:r>
              <a:rPr sz="2000" spc="-5" dirty="0">
                <a:latin typeface="Tahoma"/>
                <a:cs typeface="Tahoma"/>
              </a:rPr>
              <a:t>child  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possible </a:t>
            </a:r>
            <a:r>
              <a:rPr sz="2000" spc="-5" dirty="0">
                <a:latin typeface="Tahoma"/>
                <a:cs typeface="Tahoma"/>
              </a:rPr>
              <a:t>values that can </a:t>
            </a:r>
            <a:r>
              <a:rPr sz="2000" dirty="0">
                <a:latin typeface="Tahoma"/>
                <a:cs typeface="Tahoma"/>
              </a:rPr>
              <a:t>appear in a 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7112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Schemas </a:t>
            </a:r>
            <a:r>
              <a:rPr sz="2000" dirty="0">
                <a:latin typeface="Tahoma"/>
                <a:cs typeface="Tahoma"/>
              </a:rPr>
              <a:t>overcome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limitations of </a:t>
            </a:r>
            <a:r>
              <a:rPr sz="2000" spc="-5" dirty="0">
                <a:latin typeface="Tahoma"/>
                <a:cs typeface="Tahoma"/>
              </a:rPr>
              <a:t>DTDs </a:t>
            </a:r>
            <a:r>
              <a:rPr sz="2000" dirty="0">
                <a:latin typeface="Tahoma"/>
                <a:cs typeface="Tahoma"/>
              </a:rPr>
              <a:t>and allow Web  applications </a:t>
            </a:r>
            <a:r>
              <a:rPr sz="2000" spc="-5" dirty="0">
                <a:latin typeface="Tahoma"/>
                <a:cs typeface="Tahoma"/>
              </a:rPr>
              <a:t>to exchange </a:t>
            </a:r>
            <a:r>
              <a:rPr sz="2000" dirty="0">
                <a:latin typeface="Tahoma"/>
                <a:cs typeface="Tahoma"/>
              </a:rPr>
              <a:t>XML data </a:t>
            </a:r>
            <a:r>
              <a:rPr sz="2000" spc="-5" dirty="0">
                <a:latin typeface="Tahoma"/>
                <a:cs typeface="Tahoma"/>
              </a:rPr>
              <a:t>robustly, without relying  </a:t>
            </a:r>
            <a:r>
              <a:rPr sz="2000" dirty="0">
                <a:latin typeface="Tahoma"/>
                <a:cs typeface="Tahoma"/>
              </a:rPr>
              <a:t>on adhoc </a:t>
            </a:r>
            <a:r>
              <a:rPr sz="2000" spc="-5" dirty="0">
                <a:latin typeface="Tahoma"/>
                <a:cs typeface="Tahoma"/>
              </a:rPr>
              <a:t>validation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tools.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Exploring XML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Schemas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offers built-in and user defined data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supports </a:t>
            </a:r>
            <a:r>
              <a:rPr sz="2000" spc="-5" dirty="0">
                <a:latin typeface="Tahoma"/>
                <a:cs typeface="Tahoma"/>
              </a:rPr>
              <a:t>built-in </a:t>
            </a:r>
            <a:r>
              <a:rPr sz="2000" dirty="0">
                <a:latin typeface="Tahoma"/>
                <a:cs typeface="Tahoma"/>
              </a:rPr>
              <a:t>data </a:t>
            </a:r>
            <a:r>
              <a:rPr sz="2000" spc="-5" dirty="0">
                <a:latin typeface="Tahoma"/>
                <a:cs typeface="Tahoma"/>
              </a:rPr>
              <a:t>types like string, </a:t>
            </a:r>
            <a:r>
              <a:rPr sz="2000" dirty="0">
                <a:latin typeface="Tahoma"/>
                <a:cs typeface="Tahoma"/>
              </a:rPr>
              <a:t>boolean, number,  dateTime, binary, 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uri.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also </a:t>
            </a:r>
            <a:r>
              <a:rPr sz="2000" spc="-5" dirty="0">
                <a:latin typeface="Tahoma"/>
                <a:cs typeface="Tahoma"/>
              </a:rPr>
              <a:t>supports integer, </a:t>
            </a:r>
            <a:r>
              <a:rPr sz="2000" dirty="0">
                <a:latin typeface="Tahoma"/>
                <a:cs typeface="Tahoma"/>
              </a:rPr>
              <a:t>decimal, </a:t>
            </a:r>
            <a:r>
              <a:rPr sz="2000" spc="-5" dirty="0">
                <a:latin typeface="Tahoma"/>
                <a:cs typeface="Tahoma"/>
              </a:rPr>
              <a:t>time,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user-defined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705" y="6327140"/>
            <a:ext cx="1273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data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2-3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7590155" cy="46602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Working with </a:t>
            </a:r>
            <a:r>
              <a:rPr sz="2000" b="1" spc="-5" dirty="0">
                <a:latin typeface="Tahoma"/>
                <a:cs typeface="Tahoma"/>
              </a:rPr>
              <a:t>Complex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Types</a:t>
            </a:r>
            <a:endParaRPr sz="2000">
              <a:latin typeface="Tahoma"/>
              <a:cs typeface="Tahoma"/>
            </a:endParaRPr>
          </a:p>
          <a:p>
            <a:pPr marL="756285" marR="31686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Elements with complex type may contain </a:t>
            </a:r>
            <a:r>
              <a:rPr sz="2000" dirty="0">
                <a:latin typeface="Tahoma"/>
                <a:cs typeface="Tahoma"/>
              </a:rPr>
              <a:t>nested </a:t>
            </a:r>
            <a:r>
              <a:rPr sz="2000" spc="-5" dirty="0">
                <a:latin typeface="Tahoma"/>
                <a:cs typeface="Tahoma"/>
              </a:rPr>
              <a:t>elements  </a:t>
            </a:r>
            <a:r>
              <a:rPr sz="2000" dirty="0">
                <a:latin typeface="Tahoma"/>
                <a:cs typeface="Tahoma"/>
              </a:rPr>
              <a:t>and have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attributes.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complex element can </a:t>
            </a:r>
            <a:r>
              <a:rPr sz="2000" dirty="0">
                <a:latin typeface="Tahoma"/>
                <a:cs typeface="Tahoma"/>
              </a:rPr>
              <a:t>be defined by directly naming </a:t>
            </a:r>
            <a:r>
              <a:rPr sz="2000" spc="-5" dirty="0">
                <a:latin typeface="Tahoma"/>
                <a:cs typeface="Tahoma"/>
              </a:rPr>
              <a:t>the  element </a:t>
            </a:r>
            <a:r>
              <a:rPr sz="2000" dirty="0">
                <a:latin typeface="Tahoma"/>
                <a:cs typeface="Tahoma"/>
              </a:rPr>
              <a:t>and by using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name and </a:t>
            </a:r>
            <a:r>
              <a:rPr sz="2000" spc="-5" dirty="0">
                <a:latin typeface="Tahoma"/>
                <a:cs typeface="Tahoma"/>
              </a:rPr>
              <a:t>the type </a:t>
            </a:r>
            <a:r>
              <a:rPr sz="2000" dirty="0">
                <a:latin typeface="Tahoma"/>
                <a:cs typeface="Tahoma"/>
              </a:rPr>
              <a:t>attribute of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 complex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type.</a:t>
            </a:r>
            <a:endParaRPr sz="2000">
              <a:latin typeface="Tahoma"/>
              <a:cs typeface="Tahoma"/>
            </a:endParaRPr>
          </a:p>
          <a:p>
            <a:pPr marL="756285" marR="175260" lvl="1" indent="-287020">
              <a:lnSpc>
                <a:spcPct val="103499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minOccurs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maxOccurs </a:t>
            </a:r>
            <a:r>
              <a:rPr sz="2000" dirty="0">
                <a:latin typeface="Tahoma"/>
                <a:cs typeface="Tahoma"/>
              </a:rPr>
              <a:t>specify </a:t>
            </a:r>
            <a:r>
              <a:rPr sz="2000" spc="-5" dirty="0">
                <a:latin typeface="Tahoma"/>
                <a:cs typeface="Tahoma"/>
              </a:rPr>
              <a:t>the minimum </a:t>
            </a:r>
            <a:r>
              <a:rPr sz="2000" dirty="0">
                <a:latin typeface="Tahoma"/>
                <a:cs typeface="Tahoma"/>
              </a:rPr>
              <a:t>and  maximum number of occurrences of </a:t>
            </a:r>
            <a:r>
              <a:rPr sz="2000" spc="-5" dirty="0">
                <a:latin typeface="Tahoma"/>
                <a:cs typeface="Tahoma"/>
              </a:rPr>
              <a:t>the element </a:t>
            </a:r>
            <a:r>
              <a:rPr sz="2000" dirty="0">
                <a:latin typeface="Tahoma"/>
                <a:cs typeface="Tahoma"/>
              </a:rPr>
              <a:t>in 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XML  document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respectively.</a:t>
            </a:r>
            <a:endParaRPr sz="2000">
              <a:latin typeface="Tahoma"/>
              <a:cs typeface="Tahoma"/>
            </a:endParaRPr>
          </a:p>
          <a:p>
            <a:pPr marL="756285" marR="52324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Element content </a:t>
            </a:r>
            <a:r>
              <a:rPr sz="2000" dirty="0">
                <a:latin typeface="Tahoma"/>
                <a:cs typeface="Tahoma"/>
              </a:rPr>
              <a:t>in an XML document </a:t>
            </a:r>
            <a:r>
              <a:rPr sz="2000" spc="-5" dirty="0">
                <a:latin typeface="Tahoma"/>
                <a:cs typeface="Tahoma"/>
              </a:rPr>
              <a:t>contains </a:t>
            </a:r>
            <a:r>
              <a:rPr sz="2000" dirty="0">
                <a:latin typeface="Tahoma"/>
                <a:cs typeface="Tahoma"/>
              </a:rPr>
              <a:t>only XML 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mixed content contains text mixed with  elements.</a:t>
            </a:r>
            <a:endParaRPr sz="2000">
              <a:latin typeface="Tahoma"/>
              <a:cs typeface="Tahoma"/>
            </a:endParaRPr>
          </a:p>
          <a:p>
            <a:pPr marL="756285" marR="9017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grouping </a:t>
            </a:r>
            <a:r>
              <a:rPr sz="2000" spc="-5" dirty="0">
                <a:latin typeface="Tahoma"/>
                <a:cs typeface="Tahoma"/>
              </a:rPr>
              <a:t>constructs </a:t>
            </a:r>
            <a:r>
              <a:rPr sz="2000" dirty="0">
                <a:latin typeface="Tahoma"/>
                <a:cs typeface="Tahoma"/>
              </a:rPr>
              <a:t>in 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specify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order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 XML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7613650" cy="44164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Working with </a:t>
            </a:r>
            <a:r>
              <a:rPr sz="2000" b="1" spc="-5" dirty="0">
                <a:latin typeface="Tahoma"/>
                <a:cs typeface="Tahoma"/>
              </a:rPr>
              <a:t>Simple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Types</a:t>
            </a:r>
            <a:endParaRPr sz="2000">
              <a:latin typeface="Tahoma"/>
              <a:cs typeface="Tahoma"/>
            </a:endParaRPr>
          </a:p>
          <a:p>
            <a:pPr marL="756285" marR="24447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simple type </a:t>
            </a:r>
            <a:r>
              <a:rPr sz="2000" dirty="0">
                <a:latin typeface="Tahoma"/>
                <a:cs typeface="Tahoma"/>
              </a:rPr>
              <a:t>describe </a:t>
            </a:r>
            <a:r>
              <a:rPr sz="2000" spc="-5" dirty="0">
                <a:latin typeface="Tahoma"/>
                <a:cs typeface="Tahoma"/>
              </a:rPr>
              <a:t>the content </a:t>
            </a:r>
            <a:r>
              <a:rPr sz="2000" dirty="0">
                <a:latin typeface="Tahoma"/>
                <a:cs typeface="Tahoma"/>
              </a:rPr>
              <a:t>and data  </a:t>
            </a:r>
            <a:r>
              <a:rPr sz="2000" spc="-5" dirty="0">
                <a:latin typeface="Tahoma"/>
                <a:cs typeface="Tahoma"/>
              </a:rPr>
              <a:t>type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element rather than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structure.</a:t>
            </a:r>
            <a:endParaRPr sz="2000">
              <a:latin typeface="Tahoma"/>
              <a:cs typeface="Tahoma"/>
            </a:endParaRPr>
          </a:p>
          <a:p>
            <a:pPr marL="756285" marR="59055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simple type can </a:t>
            </a:r>
            <a:r>
              <a:rPr sz="2000" dirty="0">
                <a:latin typeface="Tahoma"/>
                <a:cs typeface="Tahoma"/>
              </a:rPr>
              <a:t>have built-in and user defined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 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Simple type </a:t>
            </a:r>
            <a:r>
              <a:rPr sz="2000" dirty="0">
                <a:latin typeface="Tahoma"/>
                <a:cs typeface="Tahoma"/>
              </a:rPr>
              <a:t>definition takes one of </a:t>
            </a:r>
            <a:r>
              <a:rPr sz="2000" spc="-5" dirty="0">
                <a:latin typeface="Tahoma"/>
                <a:cs typeface="Tahoma"/>
              </a:rPr>
              <a:t>the two values, </a:t>
            </a:r>
            <a:r>
              <a:rPr sz="2000" dirty="0">
                <a:latin typeface="Tahoma"/>
                <a:cs typeface="Tahoma"/>
              </a:rPr>
              <a:t>default or  </a:t>
            </a:r>
            <a:r>
              <a:rPr sz="2000" spc="-5" dirty="0">
                <a:latin typeface="Tahoma"/>
                <a:cs typeface="Tahoma"/>
              </a:rPr>
              <a:t>fixed </a:t>
            </a:r>
            <a:r>
              <a:rPr sz="2000" dirty="0">
                <a:latin typeface="Tahoma"/>
                <a:cs typeface="Tahoma"/>
              </a:rPr>
              <a:t>as per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requirement.</a:t>
            </a:r>
            <a:endParaRPr sz="2000">
              <a:latin typeface="Tahoma"/>
              <a:cs typeface="Tahoma"/>
            </a:endParaRPr>
          </a:p>
          <a:p>
            <a:pPr marL="756285" marR="33210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5025" algn="l"/>
                <a:tab pos="835660" algn="l"/>
              </a:tabLst>
            </a:pPr>
            <a:r>
              <a:rPr sz="2000" dirty="0">
                <a:latin typeface="Tahoma"/>
                <a:cs typeface="Tahoma"/>
              </a:rPr>
              <a:t>The user-defined data </a:t>
            </a:r>
            <a:r>
              <a:rPr sz="2000" spc="-5" dirty="0">
                <a:latin typeface="Tahoma"/>
                <a:cs typeface="Tahoma"/>
              </a:rPr>
              <a:t>type 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derived from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built-in  type </a:t>
            </a:r>
            <a:r>
              <a:rPr sz="2000" dirty="0">
                <a:latin typeface="Tahoma"/>
                <a:cs typeface="Tahoma"/>
              </a:rPr>
              <a:t>or an </a:t>
            </a:r>
            <a:r>
              <a:rPr sz="2000" spc="-5" dirty="0">
                <a:latin typeface="Tahoma"/>
                <a:cs typeface="Tahoma"/>
              </a:rPr>
              <a:t>existing simple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Use of </a:t>
            </a:r>
            <a:r>
              <a:rPr sz="2000" spc="-5" dirty="0">
                <a:latin typeface="Tahoma"/>
                <a:cs typeface="Tahoma"/>
              </a:rPr>
              <a:t>restrictions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facets restricts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5" dirty="0">
                <a:latin typeface="Tahoma"/>
                <a:cs typeface="Tahoma"/>
              </a:rPr>
              <a:t>content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user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prescribed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values.</a:t>
            </a:r>
            <a:endParaRPr sz="2000">
              <a:latin typeface="Tahoma"/>
              <a:cs typeface="Tahoma"/>
            </a:endParaRPr>
          </a:p>
          <a:p>
            <a:pPr marL="756285" marR="31877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supports usage of </a:t>
            </a:r>
            <a:r>
              <a:rPr sz="2000" spc="-5" dirty="0">
                <a:latin typeface="Tahoma"/>
                <a:cs typeface="Tahoma"/>
              </a:rPr>
              <a:t>attributes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elements, which is  </a:t>
            </a:r>
            <a:r>
              <a:rPr sz="2000" dirty="0">
                <a:latin typeface="Tahoma"/>
                <a:cs typeface="Tahoma"/>
              </a:rPr>
              <a:t>declared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simple type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definition.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474584" cy="432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schemas </a:t>
            </a:r>
            <a:r>
              <a:rPr sz="2000" dirty="0">
                <a:latin typeface="Tahoma"/>
                <a:cs typeface="Tahoma"/>
              </a:rPr>
              <a:t>allow Web applications </a:t>
            </a:r>
            <a:r>
              <a:rPr sz="2000" spc="-5" dirty="0">
                <a:latin typeface="Tahoma"/>
                <a:cs typeface="Tahoma"/>
              </a:rPr>
              <a:t>to exchange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more </a:t>
            </a:r>
            <a:r>
              <a:rPr sz="2000" spc="-5" dirty="0">
                <a:latin typeface="Tahoma"/>
                <a:cs typeface="Tahoma"/>
              </a:rPr>
              <a:t>robustly using the </a:t>
            </a:r>
            <a:r>
              <a:rPr sz="2000" dirty="0">
                <a:latin typeface="Tahoma"/>
                <a:cs typeface="Tahoma"/>
              </a:rPr>
              <a:t>following </a:t>
            </a:r>
            <a:r>
              <a:rPr sz="2000" spc="-5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new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features: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support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portable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efficient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secure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communication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extensible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catch </a:t>
            </a:r>
            <a:r>
              <a:rPr sz="1800" dirty="0">
                <a:latin typeface="Tahoma"/>
                <a:cs typeface="Tahoma"/>
              </a:rPr>
              <a:t>higher-level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mistakes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support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Namespace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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ahoma"/>
                <a:cs typeface="Tahoma"/>
              </a:rPr>
              <a:t>Schemas support data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055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Support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ability to create the required </a:t>
            </a:r>
            <a:r>
              <a:rPr sz="1800" dirty="0">
                <a:latin typeface="Tahoma"/>
                <a:cs typeface="Tahoma"/>
              </a:rPr>
              <a:t>datatypes has </a:t>
            </a:r>
            <a:r>
              <a:rPr sz="1800" spc="-5" dirty="0">
                <a:latin typeface="Tahoma"/>
                <a:cs typeface="Tahoma"/>
              </a:rPr>
              <a:t>overcome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2055"/>
              </a:lnSpc>
            </a:pPr>
            <a:r>
              <a:rPr sz="1800" dirty="0">
                <a:latin typeface="Tahoma"/>
                <a:cs typeface="Tahoma"/>
              </a:rPr>
              <a:t>drawbacks of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DTDs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Easy to </a:t>
            </a:r>
            <a:r>
              <a:rPr sz="1800" dirty="0">
                <a:latin typeface="Tahoma"/>
                <a:cs typeface="Tahoma"/>
              </a:rPr>
              <a:t>define and </a:t>
            </a:r>
            <a:r>
              <a:rPr sz="1800" spc="-5" dirty="0">
                <a:latin typeface="Tahoma"/>
                <a:cs typeface="Tahoma"/>
              </a:rPr>
              <a:t>validate valid document content </a:t>
            </a:r>
            <a:r>
              <a:rPr sz="1800" dirty="0">
                <a:latin typeface="Tahoma"/>
                <a:cs typeface="Tahoma"/>
              </a:rPr>
              <a:t>and data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formats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Easy to implement the restrictions </a:t>
            </a:r>
            <a:r>
              <a:rPr sz="1800" dirty="0">
                <a:latin typeface="Tahoma"/>
                <a:cs typeface="Tahoma"/>
              </a:rPr>
              <a:t>on </a:t>
            </a:r>
            <a:r>
              <a:rPr sz="1800" spc="-5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576704"/>
            <a:ext cx="7537450" cy="38550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Tahoma"/>
                <a:cs typeface="Tahoma"/>
              </a:rPr>
              <a:t>Schemas </a:t>
            </a:r>
            <a:r>
              <a:rPr sz="1800" b="1" dirty="0">
                <a:latin typeface="Tahoma"/>
                <a:cs typeface="Tahoma"/>
              </a:rPr>
              <a:t>are </a:t>
            </a:r>
            <a:r>
              <a:rPr sz="1800" b="1" spc="-5" dirty="0">
                <a:latin typeface="Tahoma"/>
                <a:cs typeface="Tahoma"/>
              </a:rPr>
              <a:t>portable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efficient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Portable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" dirty="0">
                <a:latin typeface="Tahoma"/>
                <a:cs typeface="Tahoma"/>
              </a:rPr>
              <a:t> efficient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No </a:t>
            </a:r>
            <a:r>
              <a:rPr sz="1800" dirty="0">
                <a:latin typeface="Tahoma"/>
                <a:cs typeface="Tahoma"/>
              </a:rPr>
              <a:t>need </a:t>
            </a:r>
            <a:r>
              <a:rPr sz="1800" spc="-5" dirty="0">
                <a:latin typeface="Tahoma"/>
                <a:cs typeface="Tahoma"/>
              </a:rPr>
              <a:t>to learn </a:t>
            </a:r>
            <a:r>
              <a:rPr sz="1800" dirty="0">
                <a:latin typeface="Tahoma"/>
                <a:cs typeface="Tahoma"/>
              </a:rPr>
              <a:t>any </a:t>
            </a:r>
            <a:r>
              <a:rPr sz="1800" spc="-5" dirty="0">
                <a:latin typeface="Tahoma"/>
                <a:cs typeface="Tahoma"/>
              </a:rPr>
              <a:t>new </a:t>
            </a:r>
            <a:r>
              <a:rPr sz="1800" dirty="0">
                <a:latin typeface="Tahoma"/>
                <a:cs typeface="Tahoma"/>
              </a:rPr>
              <a:t>language or any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editor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Similar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parser can </a:t>
            </a:r>
            <a:r>
              <a:rPr sz="1800" dirty="0">
                <a:latin typeface="Tahoma"/>
                <a:cs typeface="Tahoma"/>
              </a:rPr>
              <a:t>be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parse </a:t>
            </a:r>
            <a:r>
              <a:rPr sz="1800" spc="-5" dirty="0">
                <a:latin typeface="Tahoma"/>
                <a:cs typeface="Tahoma"/>
              </a:rPr>
              <a:t>the Schema files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secure data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communication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Sender can specify the </a:t>
            </a:r>
            <a:r>
              <a:rPr sz="1800" dirty="0">
                <a:latin typeface="Tahoma"/>
                <a:cs typeface="Tahoma"/>
              </a:rPr>
              <a:t>data in a </a:t>
            </a:r>
            <a:r>
              <a:rPr sz="1800" spc="-5" dirty="0">
                <a:latin typeface="Tahoma"/>
                <a:cs typeface="Tahoma"/>
              </a:rPr>
              <a:t>way that the receiver will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understand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extensible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possible to reuse </a:t>
            </a: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existing schema to create </a:t>
            </a:r>
            <a:r>
              <a:rPr sz="1800" dirty="0">
                <a:latin typeface="Tahoma"/>
                <a:cs typeface="Tahoma"/>
              </a:rPr>
              <a:t>another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schema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possible to create own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derived </a:t>
            </a:r>
            <a:r>
              <a:rPr sz="1800" spc="-5" dirty="0">
                <a:latin typeface="Tahoma"/>
                <a:cs typeface="Tahoma"/>
              </a:rPr>
              <a:t>from the standard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Support </a:t>
            </a:r>
            <a:r>
              <a:rPr sz="1800" spc="-5" dirty="0">
                <a:latin typeface="Tahoma"/>
                <a:cs typeface="Tahoma"/>
              </a:rPr>
              <a:t>reference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multiple schemas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the same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6387"/>
            <a:ext cx="7478395" cy="30994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Tahoma"/>
                <a:cs typeface="Tahoma"/>
              </a:rPr>
              <a:t>Schemas catch higher-level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mistakes</a:t>
            </a:r>
            <a:endParaRPr sz="1800">
              <a:latin typeface="Tahoma"/>
              <a:cs typeface="Tahoma"/>
            </a:endParaRPr>
          </a:p>
          <a:p>
            <a:pPr marL="354965" marR="34480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Catch </a:t>
            </a:r>
            <a:r>
              <a:rPr sz="1800" spc="-5" dirty="0">
                <a:latin typeface="Tahoma"/>
                <a:cs typeface="Tahoma"/>
              </a:rPr>
              <a:t>higher-level </a:t>
            </a:r>
            <a:r>
              <a:rPr sz="1800" dirty="0">
                <a:latin typeface="Tahoma"/>
                <a:cs typeface="Tahoma"/>
              </a:rPr>
              <a:t>mistakes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arise, </a:t>
            </a:r>
            <a:r>
              <a:rPr sz="1800" spc="-5" dirty="0">
                <a:latin typeface="Tahoma"/>
                <a:cs typeface="Tahoma"/>
              </a:rPr>
              <a:t>such </a:t>
            </a:r>
            <a:r>
              <a:rPr sz="1800" dirty="0">
                <a:latin typeface="Tahoma"/>
                <a:cs typeface="Tahoma"/>
              </a:rPr>
              <a:t>as a </a:t>
            </a:r>
            <a:r>
              <a:rPr sz="1800" spc="-5" dirty="0">
                <a:latin typeface="Tahoma"/>
                <a:cs typeface="Tahoma"/>
              </a:rPr>
              <a:t>required field </a:t>
            </a:r>
            <a:r>
              <a:rPr sz="1800" dirty="0">
                <a:latin typeface="Tahoma"/>
                <a:cs typeface="Tahoma"/>
              </a:rPr>
              <a:t>of  </a:t>
            </a:r>
            <a:r>
              <a:rPr sz="1800" spc="-5" dirty="0">
                <a:latin typeface="Tahoma"/>
                <a:cs typeface="Tahoma"/>
              </a:rPr>
              <a:t>information </a:t>
            </a:r>
            <a:r>
              <a:rPr sz="1800" dirty="0">
                <a:latin typeface="Tahoma"/>
                <a:cs typeface="Tahoma"/>
              </a:rPr>
              <a:t>is missing or </a:t>
            </a:r>
            <a:r>
              <a:rPr sz="1800" spc="-5" dirty="0">
                <a:latin typeface="Tahoma"/>
                <a:cs typeface="Tahoma"/>
              </a:rPr>
              <a:t>in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wrong format, </a:t>
            </a:r>
            <a:r>
              <a:rPr sz="1800" dirty="0">
                <a:latin typeface="Tahoma"/>
                <a:cs typeface="Tahoma"/>
              </a:rPr>
              <a:t>or an </a:t>
            </a: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name is  </a:t>
            </a:r>
            <a:r>
              <a:rPr sz="1800" spc="-5" dirty="0">
                <a:latin typeface="Tahoma"/>
                <a:cs typeface="Tahoma"/>
              </a:rPr>
              <a:t>mis-spelled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support Namespace</a:t>
            </a:r>
            <a:endParaRPr sz="1800">
              <a:latin typeface="Tahoma"/>
              <a:cs typeface="Tahoma"/>
            </a:endParaRPr>
          </a:p>
          <a:p>
            <a:pPr marL="354965" marR="61023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Support </a:t>
            </a:r>
            <a:r>
              <a:rPr sz="1800" spc="-5" dirty="0">
                <a:latin typeface="Tahoma"/>
                <a:cs typeface="Tahoma"/>
              </a:rPr>
              <a:t>for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Namespaces allows the </a:t>
            </a:r>
            <a:r>
              <a:rPr sz="1800" dirty="0">
                <a:latin typeface="Tahoma"/>
                <a:cs typeface="Tahoma"/>
              </a:rPr>
              <a:t>programmer </a:t>
            </a:r>
            <a:r>
              <a:rPr sz="1800" spc="-5" dirty="0">
                <a:latin typeface="Tahoma"/>
                <a:cs typeface="Tahoma"/>
              </a:rPr>
              <a:t>to validate  documents that </a:t>
            </a:r>
            <a:r>
              <a:rPr sz="1800" dirty="0">
                <a:latin typeface="Tahoma"/>
                <a:cs typeface="Tahoma"/>
              </a:rPr>
              <a:t>use markup </a:t>
            </a:r>
            <a:r>
              <a:rPr sz="1800" spc="-5" dirty="0">
                <a:latin typeface="Tahoma"/>
                <a:cs typeface="Tahoma"/>
              </a:rPr>
              <a:t>from multiple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namespaces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Constructs 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re-used from schemas </a:t>
            </a:r>
            <a:r>
              <a:rPr sz="1800" dirty="0">
                <a:latin typeface="Tahoma"/>
                <a:cs typeface="Tahoma"/>
              </a:rPr>
              <a:t>already defined in a </a:t>
            </a:r>
            <a:r>
              <a:rPr sz="1800" spc="-5" dirty="0">
                <a:latin typeface="Tahoma"/>
                <a:cs typeface="Tahoma"/>
              </a:rPr>
              <a:t>different  namespace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530835"/>
            <a:ext cx="6743700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Drawbacks of using DTDs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are </a:t>
            </a:r>
            <a:r>
              <a:rPr sz="2800" spc="-10" dirty="0">
                <a:latin typeface="Tahoma"/>
                <a:cs typeface="Tahoma"/>
              </a:rPr>
              <a:t>written </a:t>
            </a:r>
            <a:r>
              <a:rPr sz="2800" spc="-5" dirty="0">
                <a:latin typeface="Tahoma"/>
                <a:cs typeface="Tahoma"/>
              </a:rPr>
              <a:t>in a non-XML</a:t>
            </a:r>
            <a:r>
              <a:rPr sz="2800" spc="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syntax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are not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extensible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do not </a:t>
            </a:r>
            <a:r>
              <a:rPr sz="2800" spc="-10" dirty="0">
                <a:latin typeface="Tahoma"/>
                <a:cs typeface="Tahoma"/>
              </a:rPr>
              <a:t>support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namespaces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offer limited data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typing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609346"/>
            <a:ext cx="717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Comparing </a:t>
            </a:r>
            <a:r>
              <a:rPr sz="3600" spc="-10" dirty="0"/>
              <a:t>DTDs </a:t>
            </a:r>
            <a:r>
              <a:rPr sz="3600" spc="-5" dirty="0"/>
              <a:t>with </a:t>
            </a:r>
            <a:r>
              <a:rPr sz="3600" spc="-10" dirty="0" smtClean="0"/>
              <a:t>Schemas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5108447"/>
            <a:ext cx="7391400" cy="835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&lt;!ELEMENT program (comments,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code)&gt;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comments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code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762" y="4575809"/>
            <a:ext cx="4648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External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DTD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File: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program.dtd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4668</Words>
  <Application>Microsoft Office PowerPoint</Application>
  <PresentationFormat>On-screen Show (4:3)</PresentationFormat>
  <Paragraphs>736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Courier New</vt:lpstr>
      <vt:lpstr>Tahoma</vt:lpstr>
      <vt:lpstr>Times New Roman</vt:lpstr>
      <vt:lpstr>Wingdings</vt:lpstr>
      <vt:lpstr>Office Theme</vt:lpstr>
      <vt:lpstr>Module 4</vt:lpstr>
      <vt:lpstr>Module Overview</vt:lpstr>
      <vt:lpstr>XML Schema</vt:lpstr>
      <vt:lpstr>XML Schema Objectives</vt:lpstr>
      <vt:lpstr>How to write an XML Schema? </vt:lpstr>
      <vt:lpstr>What is an XML Schema? 1-3</vt:lpstr>
      <vt:lpstr>What is an XML Schema? 2-3</vt:lpstr>
      <vt:lpstr>What is an XML Schema? 3-3</vt:lpstr>
      <vt:lpstr>Comparing DTDs with Schemas</vt:lpstr>
      <vt:lpstr>Advantages of XML Schemas over DTD 1-3</vt:lpstr>
      <vt:lpstr>Advantages of XML Schemas over DTD 2-3</vt:lpstr>
      <vt:lpstr>Advantages of XML Schemas over DTD 3-3</vt:lpstr>
      <vt:lpstr>Data Types Supported by Schema 1-6</vt:lpstr>
      <vt:lpstr>Data Types Supported by Schema 2-6</vt:lpstr>
      <vt:lpstr>Data Types Supported by Schema 3-6</vt:lpstr>
      <vt:lpstr>Data Types Supported by Schema 4-6</vt:lpstr>
      <vt:lpstr>Data Types Supported by Schema 5-6</vt:lpstr>
      <vt:lpstr>Data Types Supported by Schema 6-6</vt:lpstr>
      <vt:lpstr>Additional Data types 1-3</vt:lpstr>
      <vt:lpstr>Additional Data types 2-3</vt:lpstr>
      <vt:lpstr>Additional Data types 3-3</vt:lpstr>
      <vt:lpstr>Schema Vocabulary 1-3</vt:lpstr>
      <vt:lpstr>Schema Vocabulary 2-3</vt:lpstr>
      <vt:lpstr>Schema Vocabulary 3-3</vt:lpstr>
      <vt:lpstr>Complex Types 1-4</vt:lpstr>
      <vt:lpstr>Complex Types 2-4</vt:lpstr>
      <vt:lpstr>Complex Types 3-4</vt:lpstr>
      <vt:lpstr>Complex Types 4-4</vt:lpstr>
      <vt:lpstr>Defining Complex Types 1-2</vt:lpstr>
      <vt:lpstr>Defining Complex Types 2-2</vt:lpstr>
      <vt:lpstr>minOccurs and maxOccurs 1-3</vt:lpstr>
      <vt:lpstr>minOccurs and maxOccurs 2-3</vt:lpstr>
      <vt:lpstr>minOccurs and maxOccurs 3-3</vt:lpstr>
      <vt:lpstr>Element Content 1-2</vt:lpstr>
      <vt:lpstr>Element Content 2-2</vt:lpstr>
      <vt:lpstr>Mixed Content</vt:lpstr>
      <vt:lpstr>Grouping Constructs 1-3</vt:lpstr>
      <vt:lpstr>Grouping Constructs 2-3</vt:lpstr>
      <vt:lpstr>Grouping Constructs 3-3</vt:lpstr>
      <vt:lpstr>Defining a Simple Type Element</vt:lpstr>
      <vt:lpstr>Data types used with Simple types</vt:lpstr>
      <vt:lpstr>Built-in Simple types 1-2</vt:lpstr>
      <vt:lpstr>Built-in Simple types 2-2</vt:lpstr>
      <vt:lpstr>User-defined Simple types 1-2</vt:lpstr>
      <vt:lpstr>User-defined Simple types 2-2</vt:lpstr>
      <vt:lpstr>Restrictions 1-2</vt:lpstr>
      <vt:lpstr>Restrictions 2-2</vt:lpstr>
      <vt:lpstr>Facets 1-2</vt:lpstr>
      <vt:lpstr>Facets 2-2</vt:lpstr>
      <vt:lpstr>Attributes 1-3</vt:lpstr>
      <vt:lpstr>Attributes 2-3</vt:lpstr>
      <vt:lpstr>Attributes 3-3</vt:lpstr>
      <vt:lpstr>Summary 1-3</vt:lpstr>
      <vt:lpstr>Summary 2-3</vt:lpstr>
      <vt:lpstr>Summary 3-3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Aptech Limited</dc:creator>
  <cp:lastModifiedBy>Sinh Tran</cp:lastModifiedBy>
  <cp:revision>11</cp:revision>
  <dcterms:created xsi:type="dcterms:W3CDTF">2017-12-13T04:26:10Z</dcterms:created>
  <dcterms:modified xsi:type="dcterms:W3CDTF">2018-12-25T11:22:42Z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