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5" r:id="rId47"/>
    <p:sldId id="306" r:id="rId48"/>
    <p:sldId id="307" r:id="rId49"/>
    <p:sldId id="308" r:id="rId5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501" autoAdjust="0"/>
  </p:normalViewPr>
  <p:slideViewPr>
    <p:cSldViewPr>
      <p:cViewPr varScale="1">
        <p:scale>
          <a:sx n="88" d="100"/>
          <a:sy n="88" d="100"/>
        </p:scale>
        <p:origin x="1386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8607" y="685546"/>
            <a:ext cx="8066785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9549" y="3917060"/>
            <a:ext cx="3644900" cy="696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5/ </a:t>
            </a:r>
            <a:fld id="{81D60167-4931-47E6-BA6A-407CBD079E47}" type="slidenum">
              <a:rPr dirty="0"/>
              <a:t>‹#›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53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5/ </a:t>
            </a:r>
            <a:fld id="{81D60167-4931-47E6-BA6A-407CBD079E47}" type="slidenum">
              <a:rPr dirty="0"/>
              <a:t>‹#›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53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5/ </a:t>
            </a:r>
            <a:fld id="{81D60167-4931-47E6-BA6A-407CBD079E47}" type="slidenum">
              <a:rPr dirty="0"/>
              <a:t>‹#›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53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25195" y="489204"/>
            <a:ext cx="437515" cy="474345"/>
          </a:xfrm>
          <a:custGeom>
            <a:avLst/>
            <a:gdLst/>
            <a:ahLst/>
            <a:cxnLst/>
            <a:rect l="l" t="t" r="r" b="b"/>
            <a:pathLst>
              <a:path w="437515" h="474344">
                <a:moveTo>
                  <a:pt x="0" y="473963"/>
                </a:moveTo>
                <a:lnTo>
                  <a:pt x="437387" y="473963"/>
                </a:lnTo>
                <a:lnTo>
                  <a:pt x="437387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07719" y="489204"/>
            <a:ext cx="329184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48640" y="911352"/>
            <a:ext cx="422275" cy="474345"/>
          </a:xfrm>
          <a:custGeom>
            <a:avLst/>
            <a:gdLst/>
            <a:ahLst/>
            <a:cxnLst/>
            <a:rect l="l" t="t" r="r" b="b"/>
            <a:pathLst>
              <a:path w="422275" h="474344">
                <a:moveTo>
                  <a:pt x="0" y="473963"/>
                </a:moveTo>
                <a:lnTo>
                  <a:pt x="422147" y="473963"/>
                </a:lnTo>
                <a:lnTo>
                  <a:pt x="422147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5/ </a:t>
            </a:r>
            <a:fld id="{81D60167-4931-47E6-BA6A-407CBD079E47}" type="slidenum">
              <a:rPr dirty="0"/>
              <a:t>‹#›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53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5/ </a:t>
            </a:r>
            <a:fld id="{81D60167-4931-47E6-BA6A-407CBD079E47}" type="slidenum">
              <a:rPr dirty="0"/>
              <a:t>‹#›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53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25195" y="489204"/>
            <a:ext cx="437515" cy="474345"/>
          </a:xfrm>
          <a:custGeom>
            <a:avLst/>
            <a:gdLst/>
            <a:ahLst/>
            <a:cxnLst/>
            <a:rect l="l" t="t" r="r" b="b"/>
            <a:pathLst>
              <a:path w="437515" h="474344">
                <a:moveTo>
                  <a:pt x="0" y="473963"/>
                </a:moveTo>
                <a:lnTo>
                  <a:pt x="437387" y="473963"/>
                </a:lnTo>
                <a:lnTo>
                  <a:pt x="437387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07719" y="489204"/>
            <a:ext cx="329184" cy="473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48640" y="911352"/>
            <a:ext cx="422275" cy="474345"/>
          </a:xfrm>
          <a:custGeom>
            <a:avLst/>
            <a:gdLst/>
            <a:ahLst/>
            <a:cxnLst/>
            <a:rect l="l" t="t" r="r" b="b"/>
            <a:pathLst>
              <a:path w="422275" h="474344">
                <a:moveTo>
                  <a:pt x="0" y="473963"/>
                </a:moveTo>
                <a:lnTo>
                  <a:pt x="422147" y="473963"/>
                </a:lnTo>
                <a:lnTo>
                  <a:pt x="422147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8607" y="685546"/>
            <a:ext cx="8066785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69644" y="1631645"/>
            <a:ext cx="7377430" cy="36010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31140" y="6540120"/>
            <a:ext cx="1211580" cy="209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006721" y="6540120"/>
            <a:ext cx="3922395" cy="209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5/ </a:t>
            </a:r>
            <a:fld id="{81D60167-4931-47E6-BA6A-407CBD079E47}" type="slidenum">
              <a:rPr dirty="0"/>
              <a:t>‹#›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53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jp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5" Type="http://schemas.openxmlformats.org/officeDocument/2006/relationships/image" Target="../media/image21.jp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g"/><Relationship Id="rId5" Type="http://schemas.openxmlformats.org/officeDocument/2006/relationships/image" Target="../media/image24.jp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g"/><Relationship Id="rId5" Type="http://schemas.openxmlformats.org/officeDocument/2006/relationships/image" Target="../media/image26.jp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jp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g"/><Relationship Id="rId5" Type="http://schemas.openxmlformats.org/officeDocument/2006/relationships/image" Target="../media/image32.jp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jp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jp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g"/><Relationship Id="rId5" Type="http://schemas.openxmlformats.org/officeDocument/2006/relationships/image" Target="../media/image36.jp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jp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jp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jpg"/><Relationship Id="rId5" Type="http://schemas.openxmlformats.org/officeDocument/2006/relationships/image" Target="../media/image40.jp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jpg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jpg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jpg"/><Relationship Id="rId5" Type="http://schemas.openxmlformats.org/officeDocument/2006/relationships/image" Target="../media/image45.jpg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jpg"/><Relationship Id="rId5" Type="http://schemas.openxmlformats.org/officeDocument/2006/relationships/image" Target="../media/image47.jpg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jpg"/><Relationship Id="rId5" Type="http://schemas.openxmlformats.org/officeDocument/2006/relationships/image" Target="../media/image49.jpg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1.jpg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jpg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jp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jpg"/><Relationship Id="rId4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6.jpg"/><Relationship Id="rId4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jpg"/><Relationship Id="rId5" Type="http://schemas.openxmlformats.org/officeDocument/2006/relationships/image" Target="../media/image57.jpg"/><Relationship Id="rId4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jpg"/><Relationship Id="rId4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0.jpg"/><Relationship Id="rId4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jpg"/><Relationship Id="rId5" Type="http://schemas.openxmlformats.org/officeDocument/2006/relationships/image" Target="../media/image61.jpg"/><Relationship Id="rId4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0331" y="2546604"/>
            <a:ext cx="439420" cy="474345"/>
          </a:xfrm>
          <a:custGeom>
            <a:avLst/>
            <a:gdLst/>
            <a:ahLst/>
            <a:cxnLst/>
            <a:rect l="l" t="t" r="r" b="b"/>
            <a:pathLst>
              <a:path w="439420" h="474344">
                <a:moveTo>
                  <a:pt x="0" y="473963"/>
                </a:moveTo>
                <a:lnTo>
                  <a:pt x="438912" y="473963"/>
                </a:lnTo>
                <a:lnTo>
                  <a:pt x="438912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4380" y="2546604"/>
            <a:ext cx="327660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3776" y="2968751"/>
            <a:ext cx="422275" cy="474345"/>
          </a:xfrm>
          <a:custGeom>
            <a:avLst/>
            <a:gdLst/>
            <a:ahLst/>
            <a:cxnLst/>
            <a:rect l="l" t="t" r="r" b="b"/>
            <a:pathLst>
              <a:path w="422275" h="474345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4108" y="2968751"/>
            <a:ext cx="368808" cy="4739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200" y="2895600"/>
            <a:ext cx="560832" cy="4221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7709" y="24384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1668" y="3261359"/>
            <a:ext cx="8692896" cy="548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737609" y="2240407"/>
            <a:ext cx="22834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333399"/>
                </a:solidFill>
                <a:latin typeface="Tahoma"/>
                <a:cs typeface="Tahoma"/>
              </a:rPr>
              <a:t>Module</a:t>
            </a:r>
            <a:r>
              <a:rPr sz="4400" spc="-10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4400" dirty="0">
                <a:solidFill>
                  <a:srgbClr val="333399"/>
                </a:solidFill>
                <a:latin typeface="Tahoma"/>
                <a:cs typeface="Tahoma"/>
              </a:rPr>
              <a:t>5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214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Style</a:t>
            </a:r>
            <a:r>
              <a:rPr spc="-90" dirty="0"/>
              <a:t> </a:t>
            </a:r>
            <a:r>
              <a:rPr spc="-5" dirty="0"/>
              <a:t>Sheets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406590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Simple</a:t>
            </a:r>
            <a:r>
              <a:rPr sz="4400" spc="-80" dirty="0"/>
              <a:t> </a:t>
            </a:r>
            <a:r>
              <a:rPr sz="4400" spc="-5" dirty="0"/>
              <a:t>Selectors</a:t>
            </a:r>
            <a:endParaRPr sz="440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5/ </a:t>
            </a:r>
            <a:fld id="{81D60167-4931-47E6-BA6A-407CBD079E47}" type="slidenum">
              <a:rPr dirty="0"/>
              <a:t>10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53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22044" y="1631645"/>
            <a:ext cx="7057390" cy="156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It comprises </a:t>
            </a:r>
            <a:r>
              <a:rPr sz="2400" dirty="0">
                <a:latin typeface="Tahoma"/>
                <a:cs typeface="Tahoma"/>
              </a:rPr>
              <a:t>an </a:t>
            </a:r>
            <a:r>
              <a:rPr sz="2400" spc="-5" dirty="0">
                <a:latin typeface="Tahoma"/>
                <a:cs typeface="Tahoma"/>
              </a:rPr>
              <a:t>element </a:t>
            </a:r>
            <a:r>
              <a:rPr sz="2400" dirty="0">
                <a:latin typeface="Tahoma"/>
                <a:cs typeface="Tahoma"/>
              </a:rPr>
              <a:t>name followed by one</a:t>
            </a:r>
            <a:r>
              <a:rPr sz="2400" spc="-9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or</a:t>
            </a:r>
            <a:endParaRPr sz="2400">
              <a:latin typeface="Tahoma"/>
              <a:cs typeface="Tahoma"/>
            </a:endParaRPr>
          </a:p>
          <a:p>
            <a:pPr marL="35496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ahoma"/>
                <a:cs typeface="Tahoma"/>
              </a:rPr>
              <a:t>more </a:t>
            </a:r>
            <a:r>
              <a:rPr sz="2400" spc="-5" dirty="0">
                <a:latin typeface="Tahoma"/>
                <a:cs typeface="Tahoma"/>
              </a:rPr>
              <a:t>property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declarations.</a:t>
            </a:r>
            <a:endParaRPr sz="2400">
              <a:latin typeface="Tahoma"/>
              <a:cs typeface="Tahoma"/>
            </a:endParaRPr>
          </a:p>
          <a:p>
            <a:pPr marL="354965" marR="514350" indent="-342265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It match every </a:t>
            </a:r>
            <a:r>
              <a:rPr sz="2400" dirty="0">
                <a:latin typeface="Tahoma"/>
                <a:cs typeface="Tahoma"/>
              </a:rPr>
              <a:t>occurrence of </a:t>
            </a:r>
            <a:r>
              <a:rPr sz="2400" spc="-5" dirty="0">
                <a:latin typeface="Tahoma"/>
                <a:cs typeface="Tahoma"/>
              </a:rPr>
              <a:t>the element </a:t>
            </a:r>
            <a:r>
              <a:rPr sz="2400" dirty="0">
                <a:latin typeface="Tahoma"/>
                <a:cs typeface="Tahoma"/>
              </a:rPr>
              <a:t>in a  </a:t>
            </a:r>
            <a:r>
              <a:rPr sz="2400" spc="-5" dirty="0">
                <a:latin typeface="Tahoma"/>
                <a:cs typeface="Tahoma"/>
              </a:rPr>
              <a:t>document.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48561" y="3277361"/>
            <a:ext cx="17526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0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Code</a:t>
            </a:r>
            <a:r>
              <a:rPr sz="20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47800" y="3810000"/>
            <a:ext cx="7162800" cy="1676400"/>
          </a:xfrm>
          <a:prstGeom prst="rect">
            <a:avLst/>
          </a:prstGeom>
          <a:solidFill>
            <a:srgbClr val="FFFFCC"/>
          </a:solidFill>
          <a:ln w="12192">
            <a:solidFill>
              <a:srgbClr val="000000"/>
            </a:solidFill>
          </a:ln>
        </p:spPr>
        <p:txBody>
          <a:bodyPr vert="horz" wrap="square" lIns="0" tIns="83820" rIns="0" bIns="0" rtlCol="0">
            <a:spAutoFit/>
          </a:bodyPr>
          <a:lstStyle/>
          <a:p>
            <a:pPr marL="91440" marR="4500880">
              <a:lnSpc>
                <a:spcPct val="100000"/>
              </a:lnSpc>
              <a:spcBef>
                <a:spcPts val="660"/>
              </a:spcBef>
            </a:pPr>
            <a:r>
              <a:rPr sz="1600" spc="-5" dirty="0">
                <a:latin typeface="Courier New"/>
                <a:cs typeface="Courier New"/>
              </a:rPr>
              <a:t>/* Simple selector </a:t>
            </a:r>
            <a:r>
              <a:rPr sz="1600" spc="-10" dirty="0">
                <a:latin typeface="Courier New"/>
                <a:cs typeface="Courier New"/>
              </a:rPr>
              <a:t>*/  </a:t>
            </a:r>
            <a:r>
              <a:rPr sz="1600" spc="-5" dirty="0">
                <a:latin typeface="Courier New"/>
                <a:cs typeface="Courier New"/>
              </a:rPr>
              <a:t>CD { color: black</a:t>
            </a:r>
            <a:r>
              <a:rPr sz="1600" spc="-3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91440" marR="71755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/* Single element, multiple property declarations </a:t>
            </a:r>
            <a:r>
              <a:rPr sz="1600" spc="-10" dirty="0">
                <a:latin typeface="Courier New"/>
                <a:cs typeface="Courier New"/>
              </a:rPr>
              <a:t>*/  </a:t>
            </a:r>
            <a:r>
              <a:rPr sz="1600" spc="-5" dirty="0">
                <a:latin typeface="Courier New"/>
                <a:cs typeface="Courier New"/>
              </a:rPr>
              <a:t>CD { color: white; background-color: blue</a:t>
            </a:r>
            <a:r>
              <a:rPr sz="1600" spc="5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91440" marR="222885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Courier New"/>
                <a:cs typeface="Courier New"/>
              </a:rPr>
              <a:t>/* Multiple elements, multiple property declarations */  CD, Name, Title { color: white; background-color: blue</a:t>
            </a:r>
            <a:r>
              <a:rPr sz="1600" spc="1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44272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Universal</a:t>
            </a:r>
            <a:r>
              <a:rPr sz="4400" spc="-105" dirty="0"/>
              <a:t> </a:t>
            </a:r>
            <a:r>
              <a:rPr sz="4400" spc="-5" dirty="0"/>
              <a:t>Selector</a:t>
            </a:r>
            <a:endParaRPr sz="440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5/ </a:t>
            </a:r>
            <a:fld id="{81D60167-4931-47E6-BA6A-407CBD079E47}" type="slidenum">
              <a:rPr dirty="0"/>
              <a:t>11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53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22044" y="1631645"/>
            <a:ext cx="6436360" cy="1196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It comprises </a:t>
            </a:r>
            <a:r>
              <a:rPr sz="2400" dirty="0">
                <a:latin typeface="Tahoma"/>
                <a:cs typeface="Tahoma"/>
              </a:rPr>
              <a:t>an </a:t>
            </a:r>
            <a:r>
              <a:rPr sz="2400" spc="-5" dirty="0">
                <a:latin typeface="Tahoma"/>
                <a:cs typeface="Tahoma"/>
              </a:rPr>
              <a:t>asterisk </a:t>
            </a:r>
            <a:r>
              <a:rPr sz="2400" dirty="0">
                <a:latin typeface="Tahoma"/>
                <a:cs typeface="Tahoma"/>
              </a:rPr>
              <a:t>followed by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property</a:t>
            </a:r>
            <a:endParaRPr sz="2400">
              <a:latin typeface="Tahoma"/>
              <a:cs typeface="Tahoma"/>
            </a:endParaRPr>
          </a:p>
          <a:p>
            <a:pPr marL="35496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ahoma"/>
                <a:cs typeface="Tahoma"/>
              </a:rPr>
              <a:t>declarations.</a:t>
            </a:r>
            <a:endParaRPr sz="24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It matches </a:t>
            </a:r>
            <a:r>
              <a:rPr sz="2400" dirty="0">
                <a:latin typeface="Tahoma"/>
                <a:cs typeface="Tahoma"/>
              </a:rPr>
              <a:t>all the </a:t>
            </a:r>
            <a:r>
              <a:rPr sz="2400" spc="-5" dirty="0">
                <a:latin typeface="Tahoma"/>
                <a:cs typeface="Tahoma"/>
              </a:rPr>
              <a:t>elements </a:t>
            </a:r>
            <a:r>
              <a:rPr sz="2400" dirty="0">
                <a:latin typeface="Tahoma"/>
                <a:cs typeface="Tahoma"/>
              </a:rPr>
              <a:t>in a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document.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72361" y="3201161"/>
            <a:ext cx="17526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0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Code</a:t>
            </a:r>
            <a:r>
              <a:rPr sz="20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71600" y="3810000"/>
            <a:ext cx="6324600" cy="381000"/>
          </a:xfrm>
          <a:prstGeom prst="rect">
            <a:avLst/>
          </a:prstGeom>
          <a:solidFill>
            <a:srgbClr val="FFFFCC"/>
          </a:solidFill>
          <a:ln w="12192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60"/>
              </a:spcBef>
            </a:pPr>
            <a:r>
              <a:rPr sz="1600" spc="-5" dirty="0">
                <a:latin typeface="Courier New"/>
                <a:cs typeface="Courier New"/>
              </a:rPr>
              <a:t>* { color : blue</a:t>
            </a:r>
            <a:r>
              <a:rPr sz="1600" spc="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71600" y="4343400"/>
            <a:ext cx="6324600" cy="457200"/>
          </a:xfrm>
          <a:prstGeom prst="rect">
            <a:avLst/>
          </a:prstGeom>
          <a:solidFill>
            <a:srgbClr val="FFFFCC"/>
          </a:solidFill>
          <a:ln w="12192">
            <a:solidFill>
              <a:srgbClr val="000000"/>
            </a:solidFill>
          </a:ln>
        </p:spPr>
        <p:txBody>
          <a:bodyPr vert="horz" wrap="square" lIns="0" tIns="1066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840"/>
              </a:spcBef>
            </a:pPr>
            <a:r>
              <a:rPr sz="1600" spc="-10" dirty="0">
                <a:latin typeface="Tahoma"/>
                <a:cs typeface="Tahoma"/>
              </a:rPr>
              <a:t>Displays the content </a:t>
            </a:r>
            <a:r>
              <a:rPr sz="1600" spc="-5" dirty="0">
                <a:latin typeface="Tahoma"/>
                <a:cs typeface="Tahoma"/>
              </a:rPr>
              <a:t>of all </a:t>
            </a:r>
            <a:r>
              <a:rPr sz="1600" spc="-10" dirty="0">
                <a:latin typeface="Tahoma"/>
                <a:cs typeface="Tahoma"/>
              </a:rPr>
              <a:t>elements </a:t>
            </a:r>
            <a:r>
              <a:rPr sz="1600" spc="-5" dirty="0">
                <a:latin typeface="Tahoma"/>
                <a:cs typeface="Tahoma"/>
              </a:rPr>
              <a:t>in a document in</a:t>
            </a:r>
            <a:r>
              <a:rPr sz="1600" spc="13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blue.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37503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ID Selector</a:t>
            </a:r>
            <a:r>
              <a:rPr sz="4400" spc="-95" dirty="0"/>
              <a:t> </a:t>
            </a:r>
            <a:r>
              <a:rPr sz="4400" dirty="0"/>
              <a:t>1-2</a:t>
            </a:r>
            <a:endParaRPr sz="4400"/>
          </a:p>
        </p:txBody>
      </p:sp>
      <p:sp>
        <p:nvSpPr>
          <p:cNvPr id="7" name="object 7"/>
          <p:cNvSpPr txBox="1"/>
          <p:nvPr/>
        </p:nvSpPr>
        <p:spPr>
          <a:xfrm>
            <a:off x="993444" y="1481073"/>
            <a:ext cx="6725920" cy="9721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42265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600" spc="-5" dirty="0">
                <a:latin typeface="Tahoma"/>
                <a:cs typeface="Tahoma"/>
              </a:rPr>
              <a:t>It </a:t>
            </a:r>
            <a:r>
              <a:rPr sz="1600" spc="-10" dirty="0">
                <a:latin typeface="Tahoma"/>
                <a:cs typeface="Tahoma"/>
              </a:rPr>
              <a:t>comprises </a:t>
            </a:r>
            <a:r>
              <a:rPr sz="1600" spc="-5" dirty="0">
                <a:latin typeface="Tahoma"/>
                <a:cs typeface="Tahoma"/>
              </a:rPr>
              <a:t>a hash (#) </a:t>
            </a:r>
            <a:r>
              <a:rPr sz="1600" spc="-10" dirty="0">
                <a:latin typeface="Tahoma"/>
                <a:cs typeface="Tahoma"/>
              </a:rPr>
              <a:t>symbol, </a:t>
            </a:r>
            <a:r>
              <a:rPr sz="1600" spc="-5" dirty="0">
                <a:latin typeface="Tahoma"/>
                <a:cs typeface="Tahoma"/>
              </a:rPr>
              <a:t>immediately followed by an </a:t>
            </a:r>
            <a:r>
              <a:rPr sz="1600" spc="-10" dirty="0">
                <a:latin typeface="Tahoma"/>
                <a:cs typeface="Tahoma"/>
              </a:rPr>
              <a:t>attribute’s  value followed </a:t>
            </a:r>
            <a:r>
              <a:rPr sz="1600" spc="-5" dirty="0">
                <a:latin typeface="Tahoma"/>
                <a:cs typeface="Tahoma"/>
              </a:rPr>
              <a:t>by </a:t>
            </a:r>
            <a:r>
              <a:rPr sz="1600" spc="-10" dirty="0">
                <a:latin typeface="Tahoma"/>
                <a:cs typeface="Tahoma"/>
              </a:rPr>
              <a:t>property</a:t>
            </a:r>
            <a:r>
              <a:rPr sz="1600" spc="7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declarations.</a:t>
            </a:r>
            <a:endParaRPr sz="16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169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600" spc="-5" dirty="0">
                <a:latin typeface="Tahoma"/>
                <a:cs typeface="Tahoma"/>
              </a:rPr>
              <a:t>It is </a:t>
            </a:r>
            <a:r>
              <a:rPr sz="1600" spc="-10" dirty="0">
                <a:latin typeface="Tahoma"/>
                <a:cs typeface="Tahoma"/>
              </a:rPr>
              <a:t>used to define styles for </a:t>
            </a:r>
            <a:r>
              <a:rPr sz="1600" spc="-5" dirty="0">
                <a:latin typeface="Tahoma"/>
                <a:cs typeface="Tahoma"/>
              </a:rPr>
              <a:t>unique </a:t>
            </a:r>
            <a:r>
              <a:rPr sz="1600" spc="-10" dirty="0">
                <a:latin typeface="Tahoma"/>
                <a:cs typeface="Tahoma"/>
              </a:rPr>
              <a:t>elements </a:t>
            </a:r>
            <a:r>
              <a:rPr sz="1600" spc="-5" dirty="0">
                <a:latin typeface="Tahoma"/>
                <a:cs typeface="Tahoma"/>
              </a:rPr>
              <a:t>in a</a:t>
            </a:r>
            <a:r>
              <a:rPr sz="1600" spc="13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document.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95400" y="2743200"/>
            <a:ext cx="6309359" cy="3581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5/ </a:t>
            </a:r>
            <a:fld id="{81D60167-4931-47E6-BA6A-407CBD079E47}" type="slidenum">
              <a:rPr dirty="0"/>
              <a:t>12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53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37503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ID Selector</a:t>
            </a:r>
            <a:r>
              <a:rPr sz="4400" spc="-95" dirty="0"/>
              <a:t> </a:t>
            </a:r>
            <a:r>
              <a:rPr sz="4400" dirty="0"/>
              <a:t>2-2</a:t>
            </a:r>
            <a:endParaRPr sz="440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5/ </a:t>
            </a:r>
            <a:fld id="{81D60167-4931-47E6-BA6A-407CBD079E47}" type="slidenum">
              <a:rPr dirty="0"/>
              <a:t>13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53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43761" y="1829561"/>
            <a:ext cx="10668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Syntax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3761" y="3124961"/>
            <a:ext cx="1967864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0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Code</a:t>
            </a:r>
            <a:r>
              <a:rPr sz="20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3000" y="2362200"/>
            <a:ext cx="7086600" cy="381000"/>
          </a:xfrm>
          <a:prstGeom prst="rect">
            <a:avLst/>
          </a:prstGeom>
          <a:solidFill>
            <a:srgbClr val="FFFFCC"/>
          </a:solidFill>
          <a:ln w="12192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60"/>
              </a:spcBef>
            </a:pPr>
            <a:r>
              <a:rPr sz="1600" spc="-5" dirty="0">
                <a:latin typeface="Courier New"/>
                <a:cs typeface="Courier New"/>
              </a:rPr>
              <a:t>#attribute_value { property_declarations</a:t>
            </a:r>
            <a:r>
              <a:rPr sz="1600" spc="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3000" y="3657600"/>
            <a:ext cx="7086600" cy="381000"/>
          </a:xfrm>
          <a:prstGeom prst="rect">
            <a:avLst/>
          </a:prstGeom>
          <a:solidFill>
            <a:srgbClr val="FFFFCC"/>
          </a:solidFill>
          <a:ln w="12192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60"/>
              </a:spcBef>
            </a:pPr>
            <a:r>
              <a:rPr sz="1600" spc="-5" dirty="0">
                <a:latin typeface="Courier New"/>
                <a:cs typeface="Courier New"/>
              </a:rPr>
              <a:t>#1001 { color : blue</a:t>
            </a:r>
            <a:r>
              <a:rPr sz="1600" spc="1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3000" y="4191000"/>
            <a:ext cx="7086600" cy="685800"/>
          </a:xfrm>
          <a:prstGeom prst="rect">
            <a:avLst/>
          </a:prstGeom>
          <a:solidFill>
            <a:srgbClr val="FFFFCC"/>
          </a:solidFill>
          <a:ln w="12192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1440" marR="419100">
              <a:lnSpc>
                <a:spcPct val="100000"/>
              </a:lnSpc>
              <a:spcBef>
                <a:spcPts val="300"/>
              </a:spcBef>
            </a:pPr>
            <a:r>
              <a:rPr sz="1600" spc="-10" dirty="0">
                <a:latin typeface="Tahoma"/>
                <a:cs typeface="Tahoma"/>
              </a:rPr>
              <a:t>Displays the content </a:t>
            </a:r>
            <a:r>
              <a:rPr sz="1600" spc="-5" dirty="0">
                <a:latin typeface="Tahoma"/>
                <a:cs typeface="Tahoma"/>
              </a:rPr>
              <a:t>of an </a:t>
            </a:r>
            <a:r>
              <a:rPr sz="1600" spc="-10" dirty="0">
                <a:latin typeface="Tahoma"/>
                <a:cs typeface="Tahoma"/>
              </a:rPr>
              <a:t>element </a:t>
            </a:r>
            <a:r>
              <a:rPr sz="1600" spc="-5" dirty="0">
                <a:latin typeface="Tahoma"/>
                <a:cs typeface="Tahoma"/>
              </a:rPr>
              <a:t>in blue if </a:t>
            </a:r>
            <a:r>
              <a:rPr sz="1600" spc="-10" dirty="0">
                <a:latin typeface="Tahoma"/>
                <a:cs typeface="Tahoma"/>
              </a:rPr>
              <a:t>its </a:t>
            </a:r>
            <a:r>
              <a:rPr sz="1600" spc="-5" dirty="0">
                <a:latin typeface="Tahoma"/>
                <a:cs typeface="Tahoma"/>
              </a:rPr>
              <a:t>id </a:t>
            </a:r>
            <a:r>
              <a:rPr sz="1600" spc="-15" dirty="0">
                <a:latin typeface="Tahoma"/>
                <a:cs typeface="Tahoma"/>
              </a:rPr>
              <a:t>attribute’s value </a:t>
            </a:r>
            <a:r>
              <a:rPr sz="1600" spc="-5" dirty="0">
                <a:latin typeface="Tahoma"/>
                <a:cs typeface="Tahoma"/>
              </a:rPr>
              <a:t>equals  1001</a:t>
            </a:r>
            <a:r>
              <a:rPr sz="2400" spc="-5" dirty="0">
                <a:latin typeface="Tahoma"/>
                <a:cs typeface="Tahoma"/>
              </a:rPr>
              <a:t>.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39465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Color</a:t>
            </a:r>
            <a:r>
              <a:rPr sz="4400" spc="-70" dirty="0"/>
              <a:t> </a:t>
            </a:r>
            <a:r>
              <a:rPr sz="4400" spc="-5" dirty="0"/>
              <a:t>Properties</a:t>
            </a:r>
            <a:endParaRPr sz="440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5/ </a:t>
            </a:r>
            <a:fld id="{81D60167-4931-47E6-BA6A-407CBD079E47}" type="slidenum">
              <a:rPr dirty="0"/>
              <a:t>14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53</a:t>
            </a: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976312" y="1509712"/>
          <a:ext cx="7773667" cy="48901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0"/>
                <a:gridCol w="2214879"/>
                <a:gridCol w="1976754"/>
                <a:gridCol w="2134234"/>
              </a:tblGrid>
              <a:tr h="319405"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500" b="1" spc="-5" dirty="0">
                          <a:latin typeface="Tahoma"/>
                          <a:cs typeface="Tahoma"/>
                        </a:rPr>
                        <a:t>Color</a:t>
                      </a:r>
                      <a:r>
                        <a:rPr sz="1500" b="1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500" b="1" spc="-5" dirty="0">
                          <a:latin typeface="Tahoma"/>
                          <a:cs typeface="Tahoma"/>
                        </a:rPr>
                        <a:t>Names</a:t>
                      </a:r>
                      <a:endParaRPr sz="15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59595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9845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500" b="1" spc="-5" dirty="0">
                          <a:latin typeface="Tahoma"/>
                          <a:cs typeface="Tahoma"/>
                        </a:rPr>
                        <a:t>RGB</a:t>
                      </a:r>
                      <a:r>
                        <a:rPr sz="1500" b="1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500" b="1" spc="-5" dirty="0">
                          <a:latin typeface="Tahoma"/>
                          <a:cs typeface="Tahoma"/>
                        </a:rPr>
                        <a:t>Percentages</a:t>
                      </a:r>
                      <a:endParaRPr sz="15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59595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402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500" b="1" spc="-5" dirty="0">
                          <a:latin typeface="Tahoma"/>
                          <a:cs typeface="Tahoma"/>
                        </a:rPr>
                        <a:t>RGB</a:t>
                      </a:r>
                      <a:r>
                        <a:rPr sz="1500" b="1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500" b="1" spc="-5" dirty="0">
                          <a:latin typeface="Tahoma"/>
                          <a:cs typeface="Tahoma"/>
                        </a:rPr>
                        <a:t>Values</a:t>
                      </a:r>
                      <a:endParaRPr sz="15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59595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500" b="1" spc="-5" dirty="0">
                          <a:latin typeface="Tahoma"/>
                          <a:cs typeface="Tahoma"/>
                        </a:rPr>
                        <a:t>Hexadecimal</a:t>
                      </a:r>
                      <a:r>
                        <a:rPr sz="1500" b="1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500" b="1" spc="-5" dirty="0">
                          <a:latin typeface="Tahoma"/>
                          <a:cs typeface="Tahoma"/>
                        </a:rPr>
                        <a:t>Values</a:t>
                      </a:r>
                      <a:endParaRPr sz="15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59595">
                        <a:alpha val="50195"/>
                      </a:srgb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aqua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rgb(0%,65%,65)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rgb(0,160,160)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#00a0a0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black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rgb(0%,0%,0%)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rgb(0,0,0)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#000000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spc="-5" dirty="0">
                          <a:solidFill>
                            <a:srgbClr val="201D1E"/>
                          </a:solidFill>
                          <a:latin typeface="Courier New"/>
                          <a:cs typeface="Courier New"/>
                        </a:rPr>
                        <a:t>blue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spc="-5" dirty="0">
                          <a:solidFill>
                            <a:srgbClr val="201D1E"/>
                          </a:solidFill>
                          <a:latin typeface="Courier New"/>
                          <a:cs typeface="Courier New"/>
                        </a:rPr>
                        <a:t>rgb(0%,32%,100)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spc="-5" dirty="0">
                          <a:solidFill>
                            <a:srgbClr val="201D1E"/>
                          </a:solidFill>
                          <a:latin typeface="Courier New"/>
                          <a:cs typeface="Courier New"/>
                        </a:rPr>
                        <a:t>rgb(0,80,255)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spc="-5" dirty="0">
                          <a:solidFill>
                            <a:srgbClr val="201D1E"/>
                          </a:solidFill>
                          <a:latin typeface="Courier New"/>
                          <a:cs typeface="Courier New"/>
                        </a:rPr>
                        <a:t>#0050ff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spc="-5" dirty="0">
                          <a:solidFill>
                            <a:srgbClr val="201D1E"/>
                          </a:solidFill>
                          <a:latin typeface="Courier New"/>
                          <a:cs typeface="Courier New"/>
                        </a:rPr>
                        <a:t>gray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spc="-5" dirty="0">
                          <a:solidFill>
                            <a:srgbClr val="201D1E"/>
                          </a:solidFill>
                          <a:latin typeface="Courier New"/>
                          <a:cs typeface="Courier New"/>
                        </a:rPr>
                        <a:t>rgb(65%,65%,65%)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spc="-5" dirty="0">
                          <a:solidFill>
                            <a:srgbClr val="201D1E"/>
                          </a:solidFill>
                          <a:latin typeface="Courier New"/>
                          <a:cs typeface="Courier New"/>
                        </a:rPr>
                        <a:t>rgb(160,160,160)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spc="-5" dirty="0">
                          <a:solidFill>
                            <a:srgbClr val="201D1E"/>
                          </a:solidFill>
                          <a:latin typeface="Courier New"/>
                          <a:cs typeface="Courier New"/>
                        </a:rPr>
                        <a:t>#a0a0a0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spc="-5" dirty="0">
                          <a:solidFill>
                            <a:srgbClr val="201D1E"/>
                          </a:solidFill>
                          <a:latin typeface="Courier New"/>
                          <a:cs typeface="Courier New"/>
                        </a:rPr>
                        <a:t>green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spc="-5" dirty="0">
                          <a:solidFill>
                            <a:srgbClr val="201D1E"/>
                          </a:solidFill>
                          <a:latin typeface="Courier New"/>
                          <a:cs typeface="Courier New"/>
                        </a:rPr>
                        <a:t>rgb(0%,100%,0%)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spc="-5" dirty="0">
                          <a:solidFill>
                            <a:srgbClr val="201D1E"/>
                          </a:solidFill>
                          <a:latin typeface="Courier New"/>
                          <a:cs typeface="Courier New"/>
                        </a:rPr>
                        <a:t>rgb(0,255,0)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spc="-5" dirty="0">
                          <a:solidFill>
                            <a:srgbClr val="201D1E"/>
                          </a:solidFill>
                          <a:latin typeface="Courier New"/>
                          <a:cs typeface="Courier New"/>
                        </a:rPr>
                        <a:t>#00ff00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165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spc="-5" dirty="0">
                          <a:solidFill>
                            <a:srgbClr val="201D1E"/>
                          </a:solidFill>
                          <a:latin typeface="Courier New"/>
                          <a:cs typeface="Courier New"/>
                        </a:rPr>
                        <a:t>lime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spc="-5" dirty="0">
                          <a:solidFill>
                            <a:srgbClr val="201D1E"/>
                          </a:solidFill>
                          <a:latin typeface="Courier New"/>
                          <a:cs typeface="Courier New"/>
                        </a:rPr>
                        <a:t>rgb(0%,65%,0%)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spc="-5" dirty="0">
                          <a:solidFill>
                            <a:srgbClr val="201D1E"/>
                          </a:solidFill>
                          <a:latin typeface="Courier New"/>
                          <a:cs typeface="Courier New"/>
                        </a:rPr>
                        <a:t>rgb(0,160,0)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spc="-5" dirty="0">
                          <a:solidFill>
                            <a:srgbClr val="201D1E"/>
                          </a:solidFill>
                          <a:latin typeface="Courier New"/>
                          <a:cs typeface="Courier New"/>
                        </a:rPr>
                        <a:t>#00a000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spc="-5" dirty="0">
                          <a:solidFill>
                            <a:srgbClr val="201D1E"/>
                          </a:solidFill>
                          <a:latin typeface="Courier New"/>
                          <a:cs typeface="Courier New"/>
                        </a:rPr>
                        <a:t>maroon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spc="-5" dirty="0">
                          <a:solidFill>
                            <a:srgbClr val="201D1E"/>
                          </a:solidFill>
                          <a:latin typeface="Courier New"/>
                          <a:cs typeface="Courier New"/>
                        </a:rPr>
                        <a:t>rgb(70%,0%,32%)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spc="-5" dirty="0">
                          <a:solidFill>
                            <a:srgbClr val="201D1E"/>
                          </a:solidFill>
                          <a:latin typeface="Courier New"/>
                          <a:cs typeface="Courier New"/>
                        </a:rPr>
                        <a:t>rgb(176,0,80)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spc="-5" dirty="0">
                          <a:solidFill>
                            <a:srgbClr val="201D1E"/>
                          </a:solidFill>
                          <a:latin typeface="Courier New"/>
                          <a:cs typeface="Courier New"/>
                        </a:rPr>
                        <a:t>#b00050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spc="-5" dirty="0">
                          <a:solidFill>
                            <a:srgbClr val="201D1E"/>
                          </a:solidFill>
                          <a:latin typeface="Courier New"/>
                          <a:cs typeface="Courier New"/>
                        </a:rPr>
                        <a:t>navy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spc="-5" dirty="0">
                          <a:solidFill>
                            <a:srgbClr val="201D1E"/>
                          </a:solidFill>
                          <a:latin typeface="Courier New"/>
                          <a:cs typeface="Courier New"/>
                        </a:rPr>
                        <a:t>rgb(0%,0%,65%)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spc="-5" dirty="0">
                          <a:solidFill>
                            <a:srgbClr val="201D1E"/>
                          </a:solidFill>
                          <a:latin typeface="Courier New"/>
                          <a:cs typeface="Courier New"/>
                        </a:rPr>
                        <a:t>rgb(0,0,160)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spc="-5" dirty="0">
                          <a:solidFill>
                            <a:srgbClr val="201D1E"/>
                          </a:solidFill>
                          <a:latin typeface="Courier New"/>
                          <a:cs typeface="Courier New"/>
                        </a:rPr>
                        <a:t>#0000a0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spc="-5" dirty="0">
                          <a:solidFill>
                            <a:srgbClr val="201D1E"/>
                          </a:solidFill>
                          <a:latin typeface="Courier New"/>
                          <a:cs typeface="Courier New"/>
                        </a:rPr>
                        <a:t>olive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spc="-5" dirty="0">
                          <a:solidFill>
                            <a:srgbClr val="201D1E"/>
                          </a:solidFill>
                          <a:latin typeface="Courier New"/>
                          <a:cs typeface="Courier New"/>
                        </a:rPr>
                        <a:t>rgb(65%,65%,0%)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spc="-5" dirty="0">
                          <a:solidFill>
                            <a:srgbClr val="201D1E"/>
                          </a:solidFill>
                          <a:latin typeface="Courier New"/>
                          <a:cs typeface="Courier New"/>
                        </a:rPr>
                        <a:t>rgb(160,160,0)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spc="-5" dirty="0">
                          <a:solidFill>
                            <a:srgbClr val="201D1E"/>
                          </a:solidFill>
                          <a:latin typeface="Courier New"/>
                          <a:cs typeface="Courier New"/>
                        </a:rPr>
                        <a:t>#a0a000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spc="-5" dirty="0">
                          <a:solidFill>
                            <a:srgbClr val="201D1E"/>
                          </a:solidFill>
                          <a:latin typeface="Courier New"/>
                          <a:cs typeface="Courier New"/>
                        </a:rPr>
                        <a:t>purple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603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spc="-5" dirty="0">
                          <a:solidFill>
                            <a:srgbClr val="201D1E"/>
                          </a:solidFill>
                          <a:latin typeface="Courier New"/>
                          <a:cs typeface="Courier New"/>
                        </a:rPr>
                        <a:t>rgb(65%,0%,65%)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spc="-5" dirty="0">
                          <a:solidFill>
                            <a:srgbClr val="201D1E"/>
                          </a:solidFill>
                          <a:latin typeface="Courier New"/>
                          <a:cs typeface="Courier New"/>
                        </a:rPr>
                        <a:t>rgb(160,0,160)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spc="-5" dirty="0">
                          <a:solidFill>
                            <a:srgbClr val="201D1E"/>
                          </a:solidFill>
                          <a:latin typeface="Courier New"/>
                          <a:cs typeface="Courier New"/>
                        </a:rPr>
                        <a:t>#a000a0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spc="-5" dirty="0">
                          <a:solidFill>
                            <a:srgbClr val="201D1E"/>
                          </a:solidFill>
                          <a:latin typeface="Courier New"/>
                          <a:cs typeface="Courier New"/>
                        </a:rPr>
                        <a:t>red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603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spc="-5" dirty="0">
                          <a:solidFill>
                            <a:srgbClr val="201D1E"/>
                          </a:solidFill>
                          <a:latin typeface="Courier New"/>
                          <a:cs typeface="Courier New"/>
                        </a:rPr>
                        <a:t>rgb(100%,0%,32%)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spc="-5" dirty="0">
                          <a:solidFill>
                            <a:srgbClr val="201D1E"/>
                          </a:solidFill>
                          <a:latin typeface="Courier New"/>
                          <a:cs typeface="Courier New"/>
                        </a:rPr>
                        <a:t>rgb(255,0,80)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spc="-5" dirty="0">
                          <a:solidFill>
                            <a:srgbClr val="201D1E"/>
                          </a:solidFill>
                          <a:latin typeface="Courier New"/>
                          <a:cs typeface="Courier New"/>
                        </a:rPr>
                        <a:t>#ff0050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165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spc="-5" dirty="0">
                          <a:solidFill>
                            <a:srgbClr val="201D1E"/>
                          </a:solidFill>
                          <a:latin typeface="Courier New"/>
                          <a:cs typeface="Courier New"/>
                        </a:rPr>
                        <a:t>silver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spc="-5" dirty="0">
                          <a:solidFill>
                            <a:srgbClr val="201D1E"/>
                          </a:solidFill>
                          <a:latin typeface="Courier New"/>
                          <a:cs typeface="Courier New"/>
                        </a:rPr>
                        <a:t>rgb(90%,90%,90%)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spc="-5" dirty="0">
                          <a:solidFill>
                            <a:srgbClr val="201D1E"/>
                          </a:solidFill>
                          <a:latin typeface="Courier New"/>
                          <a:cs typeface="Courier New"/>
                        </a:rPr>
                        <a:t>rgb(225,225,255)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spc="-5" dirty="0">
                          <a:solidFill>
                            <a:srgbClr val="201D1E"/>
                          </a:solidFill>
                          <a:latin typeface="Courier New"/>
                          <a:cs typeface="Courier New"/>
                        </a:rPr>
                        <a:t>#d0d0d0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spc="-5" dirty="0">
                          <a:solidFill>
                            <a:srgbClr val="201D1E"/>
                          </a:solidFill>
                          <a:latin typeface="Courier New"/>
                          <a:cs typeface="Courier New"/>
                        </a:rPr>
                        <a:t>teal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603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spc="-5" dirty="0">
                          <a:solidFill>
                            <a:srgbClr val="201D1E"/>
                          </a:solidFill>
                          <a:latin typeface="Courier New"/>
                          <a:cs typeface="Courier New"/>
                        </a:rPr>
                        <a:t>rgb(0%,65%,100%)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spc="-5" dirty="0">
                          <a:solidFill>
                            <a:srgbClr val="201D1E"/>
                          </a:solidFill>
                          <a:latin typeface="Courier New"/>
                          <a:cs typeface="Courier New"/>
                        </a:rPr>
                        <a:t>rgb(0,160,255)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spc="-5" dirty="0">
                          <a:solidFill>
                            <a:srgbClr val="201D1E"/>
                          </a:solidFill>
                          <a:latin typeface="Courier New"/>
                          <a:cs typeface="Courier New"/>
                        </a:rPr>
                        <a:t>#00a0ff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white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603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rgb(100%,100%,100%)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rgb(255,255,255)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#ffffff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yellow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603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rgb(100%,100%,0%)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rgb(255,255,0)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#ffff00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90600" y="3017520"/>
            <a:ext cx="7543800" cy="1816735"/>
          </a:xfrm>
          <a:prstGeom prst="rect">
            <a:avLst/>
          </a:prstGeom>
          <a:solidFill>
            <a:srgbClr val="FFFFCC"/>
          </a:solidFill>
          <a:ln w="12192">
            <a:solidFill>
              <a:srgbClr val="000000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91440">
              <a:lnSpc>
                <a:spcPts val="1850"/>
              </a:lnSpc>
              <a:spcBef>
                <a:spcPts val="430"/>
              </a:spcBef>
            </a:pPr>
            <a:r>
              <a:rPr sz="1600" spc="-10" dirty="0">
                <a:latin typeface="Tahoma"/>
                <a:cs typeface="Tahoma"/>
              </a:rPr>
              <a:t>where,</a:t>
            </a:r>
            <a:endParaRPr sz="1600">
              <a:latin typeface="Tahoma"/>
              <a:cs typeface="Tahoma"/>
            </a:endParaRPr>
          </a:p>
          <a:p>
            <a:pPr marL="1005840">
              <a:lnSpc>
                <a:spcPts val="1850"/>
              </a:lnSpc>
            </a:pPr>
            <a:r>
              <a:rPr sz="1600" spc="-5" dirty="0">
                <a:latin typeface="Courier New"/>
                <a:cs typeface="Courier New"/>
              </a:rPr>
              <a:t>color</a:t>
            </a:r>
            <a:endParaRPr sz="1600">
              <a:latin typeface="Courier New"/>
              <a:cs typeface="Courier New"/>
            </a:endParaRPr>
          </a:p>
          <a:p>
            <a:pPr marL="1005840">
              <a:lnSpc>
                <a:spcPts val="1850"/>
              </a:lnSpc>
              <a:spcBef>
                <a:spcPts val="145"/>
              </a:spcBef>
            </a:pPr>
            <a:r>
              <a:rPr sz="1600" spc="-10" dirty="0">
                <a:latin typeface="Tahoma"/>
                <a:cs typeface="Tahoma"/>
              </a:rPr>
              <a:t>Property to set the foreground color </a:t>
            </a:r>
            <a:r>
              <a:rPr sz="1600" spc="-5" dirty="0">
                <a:latin typeface="Tahoma"/>
                <a:cs typeface="Tahoma"/>
              </a:rPr>
              <a:t>of </a:t>
            </a:r>
            <a:r>
              <a:rPr sz="1600" spc="-10" dirty="0">
                <a:latin typeface="Tahoma"/>
                <a:cs typeface="Tahoma"/>
              </a:rPr>
              <a:t>text </a:t>
            </a:r>
            <a:r>
              <a:rPr sz="1600" spc="-5" dirty="0">
                <a:latin typeface="Tahoma"/>
                <a:cs typeface="Tahoma"/>
              </a:rPr>
              <a:t>in an</a:t>
            </a:r>
            <a:r>
              <a:rPr sz="1600" spc="2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element.</a:t>
            </a:r>
            <a:endParaRPr sz="1600">
              <a:latin typeface="Tahoma"/>
              <a:cs typeface="Tahoma"/>
            </a:endParaRPr>
          </a:p>
          <a:p>
            <a:pPr marL="1005840">
              <a:lnSpc>
                <a:spcPts val="1850"/>
              </a:lnSpc>
            </a:pPr>
            <a:r>
              <a:rPr sz="1600" spc="-5" dirty="0">
                <a:latin typeface="Courier New"/>
                <a:cs typeface="Courier New"/>
              </a:rPr>
              <a:t>colorValue</a:t>
            </a:r>
            <a:endParaRPr sz="1600">
              <a:latin typeface="Courier New"/>
              <a:cs typeface="Courier New"/>
            </a:endParaRPr>
          </a:p>
          <a:p>
            <a:pPr marL="1005840">
              <a:lnSpc>
                <a:spcPts val="1850"/>
              </a:lnSpc>
              <a:spcBef>
                <a:spcPts val="145"/>
              </a:spcBef>
            </a:pPr>
            <a:r>
              <a:rPr sz="1600" spc="-15" dirty="0">
                <a:latin typeface="Tahoma"/>
                <a:cs typeface="Tahoma"/>
              </a:rPr>
              <a:t>colorValue </a:t>
            </a:r>
            <a:r>
              <a:rPr sz="1600" spc="-10" dirty="0">
                <a:latin typeface="Tahoma"/>
                <a:cs typeface="Tahoma"/>
              </a:rPr>
              <a:t>can take </a:t>
            </a:r>
            <a:r>
              <a:rPr sz="1600" spc="-5" dirty="0">
                <a:latin typeface="Tahoma"/>
                <a:cs typeface="Tahoma"/>
              </a:rPr>
              <a:t>up </a:t>
            </a:r>
            <a:r>
              <a:rPr sz="1600" spc="-10" dirty="0">
                <a:latin typeface="Tahoma"/>
                <a:cs typeface="Tahoma"/>
              </a:rPr>
              <a:t>any </a:t>
            </a:r>
            <a:r>
              <a:rPr sz="1600" spc="-15" dirty="0">
                <a:latin typeface="Tahoma"/>
                <a:cs typeface="Tahoma"/>
              </a:rPr>
              <a:t>value from </a:t>
            </a:r>
            <a:r>
              <a:rPr sz="1600" spc="-10" dirty="0">
                <a:latin typeface="Tahoma"/>
                <a:cs typeface="Tahoma"/>
              </a:rPr>
              <a:t>the CSS color</a:t>
            </a:r>
            <a:r>
              <a:rPr sz="1600" spc="18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table.</a:t>
            </a:r>
            <a:endParaRPr sz="1600">
              <a:latin typeface="Tahoma"/>
              <a:cs typeface="Tahoma"/>
            </a:endParaRPr>
          </a:p>
          <a:p>
            <a:pPr marL="1005840">
              <a:lnSpc>
                <a:spcPts val="1850"/>
              </a:lnSpc>
            </a:pPr>
            <a:r>
              <a:rPr sz="1600" spc="-5" dirty="0">
                <a:latin typeface="Courier New"/>
                <a:cs typeface="Courier New"/>
              </a:rPr>
              <a:t>background-color</a:t>
            </a:r>
            <a:endParaRPr sz="160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  <a:spcBef>
                <a:spcPts val="145"/>
              </a:spcBef>
            </a:pPr>
            <a:r>
              <a:rPr sz="1600" spc="-10" dirty="0">
                <a:latin typeface="Tahoma"/>
                <a:cs typeface="Tahoma"/>
              </a:rPr>
              <a:t>Property to set the </a:t>
            </a:r>
            <a:r>
              <a:rPr sz="1600" spc="-5" dirty="0">
                <a:latin typeface="Tahoma"/>
                <a:cs typeface="Tahoma"/>
              </a:rPr>
              <a:t>background </a:t>
            </a:r>
            <a:r>
              <a:rPr sz="1600" spc="-10" dirty="0">
                <a:latin typeface="Tahoma"/>
                <a:cs typeface="Tahoma"/>
              </a:rPr>
              <a:t>color </a:t>
            </a:r>
            <a:r>
              <a:rPr sz="1600" spc="-5" dirty="0">
                <a:latin typeface="Tahoma"/>
                <a:cs typeface="Tahoma"/>
              </a:rPr>
              <a:t>of </a:t>
            </a:r>
            <a:r>
              <a:rPr sz="1600" spc="-10" dirty="0">
                <a:latin typeface="Tahoma"/>
                <a:cs typeface="Tahoma"/>
              </a:rPr>
              <a:t>text </a:t>
            </a:r>
            <a:r>
              <a:rPr sz="1600" spc="-5" dirty="0">
                <a:latin typeface="Tahoma"/>
                <a:cs typeface="Tahoma"/>
              </a:rPr>
              <a:t>in an</a:t>
            </a:r>
            <a:r>
              <a:rPr sz="1600" spc="18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element.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68351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Setting Color Properties</a:t>
            </a:r>
            <a:r>
              <a:rPr sz="4400" spc="-70" dirty="0"/>
              <a:t> </a:t>
            </a:r>
            <a:r>
              <a:rPr sz="4400" spc="0" dirty="0"/>
              <a:t>1-3</a:t>
            </a:r>
            <a:endParaRPr sz="4400" dirty="0"/>
          </a:p>
        </p:txBody>
      </p:sp>
      <p:sp>
        <p:nvSpPr>
          <p:cNvPr id="8" name="object 8"/>
          <p:cNvSpPr/>
          <p:nvPr/>
        </p:nvSpPr>
        <p:spPr>
          <a:xfrm>
            <a:off x="1066800" y="2057400"/>
            <a:ext cx="3657600" cy="5943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67561" y="1556766"/>
            <a:ext cx="10668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Syntax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5/ </a:t>
            </a:r>
            <a:fld id="{81D60167-4931-47E6-BA6A-407CBD079E47}" type="slidenum">
              <a:rPr dirty="0"/>
              <a:t>15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53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53692" y="563626"/>
            <a:ext cx="68351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solidFill>
                  <a:srgbClr val="333399"/>
                </a:solidFill>
                <a:latin typeface="Tahoma"/>
                <a:cs typeface="Tahoma"/>
              </a:rPr>
              <a:t>Setting Color Properties</a:t>
            </a:r>
            <a:r>
              <a:rPr sz="4400" spc="-7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4400" spc="0" dirty="0">
                <a:solidFill>
                  <a:srgbClr val="333399"/>
                </a:solidFill>
                <a:latin typeface="Tahoma"/>
                <a:cs typeface="Tahoma"/>
              </a:rPr>
              <a:t>2-3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90600" y="2133600"/>
            <a:ext cx="6611111" cy="30800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67561" y="1556766"/>
            <a:ext cx="17526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Code</a:t>
            </a:r>
            <a:r>
              <a:rPr sz="20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5/ </a:t>
            </a:r>
            <a:fld id="{81D60167-4931-47E6-BA6A-407CBD079E47}" type="slidenum">
              <a:rPr dirty="0"/>
              <a:t>16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53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68351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Setting Color Properties</a:t>
            </a:r>
            <a:r>
              <a:rPr sz="4400" spc="-70" dirty="0"/>
              <a:t> </a:t>
            </a:r>
            <a:r>
              <a:rPr sz="4400" spc="0" dirty="0"/>
              <a:t>3-3</a:t>
            </a:r>
            <a:endParaRPr sz="4400"/>
          </a:p>
        </p:txBody>
      </p:sp>
      <p:sp>
        <p:nvSpPr>
          <p:cNvPr id="7" name="object 7"/>
          <p:cNvSpPr txBox="1"/>
          <p:nvPr/>
        </p:nvSpPr>
        <p:spPr>
          <a:xfrm>
            <a:off x="1067561" y="4906517"/>
            <a:ext cx="10668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0"/>
              </a:spcBef>
            </a:pP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Output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90600" y="5483352"/>
            <a:ext cx="6096000" cy="5364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67561" y="1556766"/>
            <a:ext cx="15240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Style</a:t>
            </a:r>
            <a:r>
              <a:rPr sz="20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Sheet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05402" y="2057400"/>
            <a:ext cx="6690797" cy="4892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66800" y="2743200"/>
            <a:ext cx="7848600" cy="1816735"/>
          </a:xfrm>
          <a:prstGeom prst="rect">
            <a:avLst/>
          </a:prstGeom>
          <a:solidFill>
            <a:srgbClr val="FFFFCC"/>
          </a:solidFill>
          <a:ln w="12192">
            <a:solidFill>
              <a:srgbClr val="000000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91440">
              <a:lnSpc>
                <a:spcPts val="1850"/>
              </a:lnSpc>
              <a:spcBef>
                <a:spcPts val="430"/>
              </a:spcBef>
            </a:pPr>
            <a:r>
              <a:rPr sz="1600" spc="-10" dirty="0">
                <a:latin typeface="Tahoma"/>
                <a:cs typeface="Tahoma"/>
              </a:rPr>
              <a:t>where,</a:t>
            </a:r>
            <a:endParaRPr sz="1600">
              <a:latin typeface="Tahoma"/>
              <a:cs typeface="Tahoma"/>
            </a:endParaRPr>
          </a:p>
          <a:p>
            <a:pPr marL="1005840">
              <a:lnSpc>
                <a:spcPts val="1830"/>
              </a:lnSpc>
            </a:pPr>
            <a:r>
              <a:rPr sz="1600" spc="-5" dirty="0">
                <a:latin typeface="Courier New"/>
                <a:cs typeface="Courier New"/>
              </a:rPr>
              <a:t>Cars {</a:t>
            </a:r>
            <a:r>
              <a:rPr sz="1600" spc="1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background-color:rgb(0%,32%,100%);color:</a:t>
            </a:r>
            <a:endParaRPr sz="1600">
              <a:latin typeface="Courier New"/>
              <a:cs typeface="Courier New"/>
            </a:endParaRPr>
          </a:p>
          <a:p>
            <a:pPr marL="1005840">
              <a:lnSpc>
                <a:spcPts val="1905"/>
              </a:lnSpc>
            </a:pPr>
            <a:r>
              <a:rPr sz="1600" spc="-5" dirty="0">
                <a:latin typeface="Courier New"/>
                <a:cs typeface="Courier New"/>
              </a:rPr>
              <a:t>#ffffff</a:t>
            </a:r>
            <a:r>
              <a:rPr sz="1600" spc="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005840" marR="464184">
              <a:lnSpc>
                <a:spcPct val="100000"/>
              </a:lnSpc>
              <a:spcBef>
                <a:spcPts val="180"/>
              </a:spcBef>
            </a:pPr>
            <a:r>
              <a:rPr sz="1600" spc="-5" dirty="0">
                <a:latin typeface="Tahoma"/>
                <a:cs typeface="Tahoma"/>
              </a:rPr>
              <a:t>Causes </a:t>
            </a:r>
            <a:r>
              <a:rPr sz="1600" spc="-10" dirty="0">
                <a:latin typeface="Tahoma"/>
                <a:cs typeface="Tahoma"/>
              </a:rPr>
              <a:t>the text enclosed </a:t>
            </a:r>
            <a:r>
              <a:rPr sz="1600" spc="-5" dirty="0">
                <a:latin typeface="Tahoma"/>
                <a:cs typeface="Tahoma"/>
              </a:rPr>
              <a:t>in Cars </a:t>
            </a:r>
            <a:r>
              <a:rPr sz="1600" spc="-10" dirty="0">
                <a:latin typeface="Tahoma"/>
                <a:cs typeface="Tahoma"/>
              </a:rPr>
              <a:t>element </a:t>
            </a:r>
            <a:r>
              <a:rPr sz="1600" spc="-5" dirty="0">
                <a:latin typeface="Tahoma"/>
                <a:cs typeface="Tahoma"/>
              </a:rPr>
              <a:t>to be </a:t>
            </a:r>
            <a:r>
              <a:rPr sz="1600" spc="-10" dirty="0">
                <a:latin typeface="Tahoma"/>
                <a:cs typeface="Tahoma"/>
              </a:rPr>
              <a:t>displayed </a:t>
            </a:r>
            <a:r>
              <a:rPr sz="1600" spc="-5" dirty="0">
                <a:latin typeface="Tahoma"/>
                <a:cs typeface="Tahoma"/>
              </a:rPr>
              <a:t>in </a:t>
            </a:r>
            <a:r>
              <a:rPr sz="1600" spc="-10" dirty="0">
                <a:latin typeface="Tahoma"/>
                <a:cs typeface="Tahoma"/>
              </a:rPr>
              <a:t>white color  with </a:t>
            </a:r>
            <a:r>
              <a:rPr sz="1600" spc="-5" dirty="0">
                <a:latin typeface="Tahoma"/>
                <a:cs typeface="Tahoma"/>
              </a:rPr>
              <a:t>a background </a:t>
            </a:r>
            <a:r>
              <a:rPr sz="1600" spc="-10" dirty="0">
                <a:latin typeface="Tahoma"/>
                <a:cs typeface="Tahoma"/>
              </a:rPr>
              <a:t>color </a:t>
            </a:r>
            <a:r>
              <a:rPr sz="1600" spc="-5" dirty="0">
                <a:latin typeface="Tahoma"/>
                <a:cs typeface="Tahoma"/>
              </a:rPr>
              <a:t>of</a:t>
            </a:r>
            <a:r>
              <a:rPr sz="1600" spc="8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blue.</a:t>
            </a:r>
            <a:endParaRPr sz="1600">
              <a:latin typeface="Tahoma"/>
              <a:cs typeface="Tahoma"/>
            </a:endParaRPr>
          </a:p>
          <a:p>
            <a:pPr marL="1005840">
              <a:lnSpc>
                <a:spcPts val="1775"/>
              </a:lnSpc>
            </a:pPr>
            <a:r>
              <a:rPr sz="1600" spc="-5" dirty="0">
                <a:latin typeface="Courier New"/>
                <a:cs typeface="Courier New"/>
              </a:rPr>
              <a:t>Price{color:yellow;}</a:t>
            </a:r>
            <a:endParaRPr sz="160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  <a:spcBef>
                <a:spcPts val="140"/>
              </a:spcBef>
            </a:pPr>
            <a:r>
              <a:rPr sz="1600" spc="-5" dirty="0">
                <a:latin typeface="Tahoma"/>
                <a:cs typeface="Tahoma"/>
              </a:rPr>
              <a:t>Causes </a:t>
            </a:r>
            <a:r>
              <a:rPr sz="1600" spc="-10" dirty="0">
                <a:latin typeface="Tahoma"/>
                <a:cs typeface="Tahoma"/>
              </a:rPr>
              <a:t>the text enclosed </a:t>
            </a:r>
            <a:r>
              <a:rPr sz="1600" spc="-5" dirty="0">
                <a:latin typeface="Tahoma"/>
                <a:cs typeface="Tahoma"/>
              </a:rPr>
              <a:t>in </a:t>
            </a:r>
            <a:r>
              <a:rPr sz="1600" spc="-10" dirty="0">
                <a:latin typeface="Tahoma"/>
                <a:cs typeface="Tahoma"/>
              </a:rPr>
              <a:t>Price element to </a:t>
            </a:r>
            <a:r>
              <a:rPr sz="1600" spc="-5" dirty="0">
                <a:latin typeface="Tahoma"/>
                <a:cs typeface="Tahoma"/>
              </a:rPr>
              <a:t>be </a:t>
            </a:r>
            <a:r>
              <a:rPr sz="1600" spc="-10" dirty="0">
                <a:latin typeface="Tahoma"/>
                <a:cs typeface="Tahoma"/>
              </a:rPr>
              <a:t>displayed </a:t>
            </a:r>
            <a:r>
              <a:rPr sz="1600" spc="-5" dirty="0">
                <a:latin typeface="Tahoma"/>
                <a:cs typeface="Tahoma"/>
              </a:rPr>
              <a:t>in </a:t>
            </a:r>
            <a:r>
              <a:rPr sz="1600" spc="-10" dirty="0">
                <a:latin typeface="Tahoma"/>
                <a:cs typeface="Tahoma"/>
              </a:rPr>
              <a:t>yellow</a:t>
            </a:r>
            <a:r>
              <a:rPr sz="1600" spc="200" dirty="0">
                <a:latin typeface="Tahoma"/>
                <a:cs typeface="Tahoma"/>
              </a:rPr>
              <a:t> </a:t>
            </a:r>
            <a:r>
              <a:rPr sz="1600" spc="-45" dirty="0">
                <a:latin typeface="Tahoma"/>
                <a:cs typeface="Tahoma"/>
              </a:rPr>
              <a:t>color.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5/ </a:t>
            </a:r>
            <a:fld id="{81D60167-4931-47E6-BA6A-407CBD079E47}" type="slidenum">
              <a:rPr dirty="0"/>
              <a:t>17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53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37687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Font</a:t>
            </a:r>
            <a:r>
              <a:rPr sz="4400" spc="-55" dirty="0"/>
              <a:t> </a:t>
            </a:r>
            <a:r>
              <a:rPr sz="4400" spc="-5" dirty="0"/>
              <a:t>Properties</a:t>
            </a:r>
            <a:endParaRPr sz="4400"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052512" y="2005012"/>
          <a:ext cx="4648200" cy="1674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600"/>
                <a:gridCol w="2895600"/>
              </a:tblGrid>
              <a:tr h="334645"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b="1" spc="-10" dirty="0">
                          <a:solidFill>
                            <a:srgbClr val="201D1E"/>
                          </a:solidFill>
                          <a:latin typeface="Tahoma"/>
                          <a:cs typeface="Tahoma"/>
                        </a:rPr>
                        <a:t>Property</a:t>
                      </a:r>
                      <a:r>
                        <a:rPr sz="1600" b="1" spc="10" dirty="0">
                          <a:solidFill>
                            <a:srgbClr val="201D1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201D1E"/>
                          </a:solidFill>
                          <a:latin typeface="Tahoma"/>
                          <a:cs typeface="Tahoma"/>
                        </a:rPr>
                        <a:t>Name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59595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80744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b="1" spc="-10" dirty="0">
                          <a:solidFill>
                            <a:srgbClr val="201D1E"/>
                          </a:solidFill>
                          <a:latin typeface="Tahoma"/>
                          <a:cs typeface="Tahoma"/>
                        </a:rPr>
                        <a:t>Description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59595">
                        <a:alpha val="50195"/>
                      </a:srgbClr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600" spc="-5" dirty="0">
                          <a:solidFill>
                            <a:srgbClr val="201D1E"/>
                          </a:solidFill>
                          <a:latin typeface="Courier New"/>
                          <a:cs typeface="Courier New"/>
                        </a:rPr>
                        <a:t>font-family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28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85" dirty="0">
                          <a:solidFill>
                            <a:srgbClr val="201D1E"/>
                          </a:solidFill>
                          <a:latin typeface="Tahoma"/>
                          <a:cs typeface="Tahoma"/>
                        </a:rPr>
                        <a:t>To </a:t>
                      </a:r>
                      <a:r>
                        <a:rPr sz="1600" spc="-15" dirty="0">
                          <a:solidFill>
                            <a:srgbClr val="201D1E"/>
                          </a:solidFill>
                          <a:latin typeface="Tahoma"/>
                          <a:cs typeface="Tahoma"/>
                        </a:rPr>
                        <a:t>specify </a:t>
                      </a:r>
                      <a:r>
                        <a:rPr sz="1600" spc="-10" dirty="0">
                          <a:solidFill>
                            <a:srgbClr val="201D1E"/>
                          </a:solidFill>
                          <a:latin typeface="Tahoma"/>
                          <a:cs typeface="Tahoma"/>
                        </a:rPr>
                        <a:t>the font</a:t>
                      </a:r>
                      <a:r>
                        <a:rPr sz="1600" spc="160" dirty="0">
                          <a:solidFill>
                            <a:srgbClr val="201D1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10" dirty="0">
                          <a:solidFill>
                            <a:srgbClr val="201D1E"/>
                          </a:solidFill>
                          <a:latin typeface="Tahoma"/>
                          <a:cs typeface="Tahoma"/>
                        </a:rPr>
                        <a:t>family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4645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600" spc="-5" dirty="0">
                          <a:solidFill>
                            <a:srgbClr val="201D1E"/>
                          </a:solidFill>
                          <a:latin typeface="Courier New"/>
                          <a:cs typeface="Courier New"/>
                        </a:rPr>
                        <a:t>font-size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28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85" dirty="0">
                          <a:solidFill>
                            <a:srgbClr val="201D1E"/>
                          </a:solidFill>
                          <a:latin typeface="Tahoma"/>
                          <a:cs typeface="Tahoma"/>
                        </a:rPr>
                        <a:t>To </a:t>
                      </a:r>
                      <a:r>
                        <a:rPr sz="1600" spc="-15" dirty="0">
                          <a:solidFill>
                            <a:srgbClr val="201D1E"/>
                          </a:solidFill>
                          <a:latin typeface="Tahoma"/>
                          <a:cs typeface="Tahoma"/>
                        </a:rPr>
                        <a:t>specify </a:t>
                      </a:r>
                      <a:r>
                        <a:rPr sz="1600" spc="-10" dirty="0">
                          <a:solidFill>
                            <a:srgbClr val="201D1E"/>
                          </a:solidFill>
                          <a:latin typeface="Tahoma"/>
                          <a:cs typeface="Tahoma"/>
                        </a:rPr>
                        <a:t>the size </a:t>
                      </a:r>
                      <a:r>
                        <a:rPr sz="1600" spc="-5" dirty="0">
                          <a:solidFill>
                            <a:srgbClr val="201D1E"/>
                          </a:solidFill>
                          <a:latin typeface="Tahoma"/>
                          <a:cs typeface="Tahoma"/>
                        </a:rPr>
                        <a:t>of</a:t>
                      </a:r>
                      <a:r>
                        <a:rPr sz="1600" spc="160" dirty="0">
                          <a:solidFill>
                            <a:srgbClr val="201D1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10" dirty="0">
                          <a:solidFill>
                            <a:srgbClr val="201D1E"/>
                          </a:solidFill>
                          <a:latin typeface="Tahoma"/>
                          <a:cs typeface="Tahoma"/>
                        </a:rPr>
                        <a:t>font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600" spc="-5" dirty="0">
                          <a:solidFill>
                            <a:srgbClr val="201D1E"/>
                          </a:solidFill>
                          <a:latin typeface="Courier New"/>
                          <a:cs typeface="Courier New"/>
                        </a:rPr>
                        <a:t>font-style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28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85" dirty="0">
                          <a:solidFill>
                            <a:srgbClr val="201D1E"/>
                          </a:solidFill>
                          <a:latin typeface="Tahoma"/>
                          <a:cs typeface="Tahoma"/>
                        </a:rPr>
                        <a:t>To </a:t>
                      </a:r>
                      <a:r>
                        <a:rPr sz="1600" spc="-15" dirty="0">
                          <a:solidFill>
                            <a:srgbClr val="201D1E"/>
                          </a:solidFill>
                          <a:latin typeface="Tahoma"/>
                          <a:cs typeface="Tahoma"/>
                        </a:rPr>
                        <a:t>specify </a:t>
                      </a:r>
                      <a:r>
                        <a:rPr sz="1600" spc="-10" dirty="0">
                          <a:solidFill>
                            <a:srgbClr val="201D1E"/>
                          </a:solidFill>
                          <a:latin typeface="Tahoma"/>
                          <a:cs typeface="Tahoma"/>
                        </a:rPr>
                        <a:t>the style </a:t>
                      </a:r>
                      <a:r>
                        <a:rPr sz="1600" spc="-5" dirty="0">
                          <a:solidFill>
                            <a:srgbClr val="201D1E"/>
                          </a:solidFill>
                          <a:latin typeface="Tahoma"/>
                          <a:cs typeface="Tahoma"/>
                        </a:rPr>
                        <a:t>of</a:t>
                      </a:r>
                      <a:r>
                        <a:rPr sz="1600" spc="155" dirty="0">
                          <a:solidFill>
                            <a:srgbClr val="201D1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10" dirty="0">
                          <a:solidFill>
                            <a:srgbClr val="201D1E"/>
                          </a:solidFill>
                          <a:latin typeface="Tahoma"/>
                          <a:cs typeface="Tahoma"/>
                        </a:rPr>
                        <a:t>font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4645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600" spc="-5" dirty="0">
                          <a:solidFill>
                            <a:srgbClr val="201D1E"/>
                          </a:solidFill>
                          <a:latin typeface="Courier New"/>
                          <a:cs typeface="Courier New"/>
                        </a:rPr>
                        <a:t>font-weight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28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85" dirty="0">
                          <a:solidFill>
                            <a:srgbClr val="201D1E"/>
                          </a:solidFill>
                          <a:latin typeface="Tahoma"/>
                          <a:cs typeface="Tahoma"/>
                        </a:rPr>
                        <a:t>To </a:t>
                      </a:r>
                      <a:r>
                        <a:rPr sz="1600" spc="-15" dirty="0">
                          <a:solidFill>
                            <a:srgbClr val="201D1E"/>
                          </a:solidFill>
                          <a:latin typeface="Tahoma"/>
                          <a:cs typeface="Tahoma"/>
                        </a:rPr>
                        <a:t>specify </a:t>
                      </a:r>
                      <a:r>
                        <a:rPr sz="1600" spc="-10" dirty="0">
                          <a:solidFill>
                            <a:srgbClr val="201D1E"/>
                          </a:solidFill>
                          <a:latin typeface="Tahoma"/>
                          <a:cs typeface="Tahoma"/>
                        </a:rPr>
                        <a:t>the </a:t>
                      </a:r>
                      <a:r>
                        <a:rPr sz="1600" spc="-5" dirty="0">
                          <a:solidFill>
                            <a:srgbClr val="201D1E"/>
                          </a:solidFill>
                          <a:latin typeface="Tahoma"/>
                          <a:cs typeface="Tahoma"/>
                        </a:rPr>
                        <a:t>weight of</a:t>
                      </a:r>
                      <a:r>
                        <a:rPr sz="1600" spc="135" dirty="0">
                          <a:solidFill>
                            <a:srgbClr val="201D1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10" dirty="0">
                          <a:solidFill>
                            <a:srgbClr val="201D1E"/>
                          </a:solidFill>
                          <a:latin typeface="Tahoma"/>
                          <a:cs typeface="Tahoma"/>
                        </a:rPr>
                        <a:t>font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6213347" y="1905000"/>
            <a:ext cx="2321052" cy="30388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5/ </a:t>
            </a:r>
            <a:fld id="{81D60167-4931-47E6-BA6A-407CBD079E47}" type="slidenum">
              <a:rPr dirty="0"/>
              <a:t>18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53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0600" y="2057400"/>
            <a:ext cx="4584192" cy="304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66800" y="2514600"/>
            <a:ext cx="7086600" cy="1600200"/>
          </a:xfrm>
          <a:prstGeom prst="rect">
            <a:avLst/>
          </a:prstGeom>
          <a:solidFill>
            <a:srgbClr val="FFFFCC"/>
          </a:solidFill>
          <a:ln w="12192">
            <a:solidFill>
              <a:srgbClr val="000000"/>
            </a:solidFill>
          </a:ln>
        </p:spPr>
        <p:txBody>
          <a:bodyPr vert="horz" wrap="square" lIns="0" tIns="52705" rIns="0" bIns="0" rtlCol="0">
            <a:spAutoFit/>
          </a:bodyPr>
          <a:lstStyle/>
          <a:p>
            <a:pPr marL="91440">
              <a:lnSpc>
                <a:spcPts val="1600"/>
              </a:lnSpc>
              <a:spcBef>
                <a:spcPts val="415"/>
              </a:spcBef>
            </a:pPr>
            <a:r>
              <a:rPr sz="1400" spc="-5" dirty="0">
                <a:latin typeface="Tahoma"/>
                <a:cs typeface="Tahoma"/>
              </a:rPr>
              <a:t>where,</a:t>
            </a:r>
            <a:endParaRPr sz="1400">
              <a:latin typeface="Tahoma"/>
              <a:cs typeface="Tahoma"/>
            </a:endParaRPr>
          </a:p>
          <a:p>
            <a:pPr marL="548640">
              <a:lnSpc>
                <a:spcPts val="1600"/>
              </a:lnSpc>
            </a:pPr>
            <a:r>
              <a:rPr sz="1400" spc="-5" dirty="0">
                <a:latin typeface="Courier New"/>
                <a:cs typeface="Courier New"/>
              </a:rPr>
              <a:t>font-family</a:t>
            </a:r>
            <a:endParaRPr sz="1400">
              <a:latin typeface="Courier New"/>
              <a:cs typeface="Courier New"/>
            </a:endParaRPr>
          </a:p>
          <a:p>
            <a:pPr marL="548640">
              <a:lnSpc>
                <a:spcPts val="1600"/>
              </a:lnSpc>
              <a:spcBef>
                <a:spcPts val="155"/>
              </a:spcBef>
            </a:pPr>
            <a:r>
              <a:rPr sz="1400" spc="-5" dirty="0">
                <a:latin typeface="Tahoma"/>
                <a:cs typeface="Tahoma"/>
              </a:rPr>
              <a:t>Property to specify the font-family to </a:t>
            </a:r>
            <a:r>
              <a:rPr sz="1400" dirty="0">
                <a:latin typeface="Tahoma"/>
                <a:cs typeface="Tahoma"/>
              </a:rPr>
              <a:t>be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used.</a:t>
            </a:r>
            <a:endParaRPr sz="1400">
              <a:latin typeface="Tahoma"/>
              <a:cs typeface="Tahoma"/>
            </a:endParaRPr>
          </a:p>
          <a:p>
            <a:pPr marL="548640">
              <a:lnSpc>
                <a:spcPts val="1600"/>
              </a:lnSpc>
            </a:pPr>
            <a:r>
              <a:rPr sz="1400" spc="-5" dirty="0">
                <a:latin typeface="Courier New"/>
                <a:cs typeface="Courier New"/>
              </a:rPr>
              <a:t>font-family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name(s)</a:t>
            </a:r>
            <a:endParaRPr sz="1400">
              <a:latin typeface="Courier New"/>
              <a:cs typeface="Courier New"/>
            </a:endParaRPr>
          </a:p>
          <a:p>
            <a:pPr marL="548640" marR="202565">
              <a:lnSpc>
                <a:spcPct val="100000"/>
              </a:lnSpc>
              <a:spcBef>
                <a:spcPts val="160"/>
              </a:spcBef>
              <a:tabLst>
                <a:tab pos="5059680" algn="l"/>
                <a:tab pos="5931535" algn="l"/>
              </a:tabLst>
            </a:pPr>
            <a:r>
              <a:rPr sz="1400" dirty="0">
                <a:latin typeface="Tahoma"/>
                <a:cs typeface="Tahoma"/>
              </a:rPr>
              <a:t>Com</a:t>
            </a:r>
            <a:r>
              <a:rPr sz="1400" spc="-5" dirty="0">
                <a:latin typeface="Tahoma"/>
                <a:cs typeface="Tahoma"/>
              </a:rPr>
              <a:t>m</a:t>
            </a:r>
            <a:r>
              <a:rPr sz="1400" dirty="0">
                <a:latin typeface="Tahoma"/>
                <a:cs typeface="Tahoma"/>
              </a:rPr>
              <a:t>a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se</a:t>
            </a:r>
            <a:r>
              <a:rPr sz="1400" spc="0" dirty="0">
                <a:latin typeface="Tahoma"/>
                <a:cs typeface="Tahoma"/>
              </a:rPr>
              <a:t>p</a:t>
            </a:r>
            <a:r>
              <a:rPr sz="1400" spc="-10" dirty="0">
                <a:latin typeface="Tahoma"/>
                <a:cs typeface="Tahoma"/>
              </a:rPr>
              <a:t>a</a:t>
            </a:r>
            <a:r>
              <a:rPr sz="1400" spc="-30" dirty="0">
                <a:latin typeface="Tahoma"/>
                <a:cs typeface="Tahoma"/>
              </a:rPr>
              <a:t>r</a:t>
            </a:r>
            <a:r>
              <a:rPr sz="1400" spc="-10" dirty="0">
                <a:latin typeface="Tahoma"/>
                <a:cs typeface="Tahoma"/>
              </a:rPr>
              <a:t>a</a:t>
            </a:r>
            <a:r>
              <a:rPr sz="1400" spc="-5" dirty="0">
                <a:latin typeface="Tahoma"/>
                <a:cs typeface="Tahoma"/>
              </a:rPr>
              <a:t>t</a:t>
            </a:r>
            <a:r>
              <a:rPr sz="1400" dirty="0">
                <a:latin typeface="Tahoma"/>
                <a:cs typeface="Tahoma"/>
              </a:rPr>
              <a:t>ed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li</a:t>
            </a:r>
            <a:r>
              <a:rPr sz="1400" spc="-5" dirty="0">
                <a:latin typeface="Tahoma"/>
                <a:cs typeface="Tahoma"/>
              </a:rPr>
              <a:t>s</a:t>
            </a:r>
            <a:r>
              <a:rPr sz="1400" dirty="0">
                <a:latin typeface="Tahoma"/>
                <a:cs typeface="Tahoma"/>
              </a:rPr>
              <a:t>t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of </a:t>
            </a:r>
            <a:r>
              <a:rPr sz="1400" spc="-15" dirty="0">
                <a:latin typeface="Tahoma"/>
                <a:cs typeface="Tahoma"/>
              </a:rPr>
              <a:t>f</a:t>
            </a:r>
            <a:r>
              <a:rPr sz="1400" dirty="0">
                <a:latin typeface="Tahoma"/>
                <a:cs typeface="Tahoma"/>
              </a:rPr>
              <a:t>on</a:t>
            </a:r>
            <a:r>
              <a:rPr sz="1400" spc="-20" dirty="0">
                <a:latin typeface="Tahoma"/>
                <a:cs typeface="Tahoma"/>
              </a:rPr>
              <a:t>t</a:t>
            </a:r>
            <a:r>
              <a:rPr sz="1400" spc="0" dirty="0">
                <a:latin typeface="Tahoma"/>
                <a:cs typeface="Tahoma"/>
              </a:rPr>
              <a:t>-</a:t>
            </a:r>
            <a:r>
              <a:rPr sz="1400" spc="-15" dirty="0">
                <a:latin typeface="Tahoma"/>
                <a:cs typeface="Tahoma"/>
              </a:rPr>
              <a:t>f</a:t>
            </a:r>
            <a:r>
              <a:rPr sz="1400" spc="-10" dirty="0">
                <a:latin typeface="Tahoma"/>
                <a:cs typeface="Tahoma"/>
              </a:rPr>
              <a:t>a</a:t>
            </a:r>
            <a:r>
              <a:rPr sz="1400" dirty="0">
                <a:latin typeface="Tahoma"/>
                <a:cs typeface="Tahoma"/>
              </a:rPr>
              <a:t>mily</a:t>
            </a:r>
            <a:r>
              <a:rPr sz="1400" spc="-1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n</a:t>
            </a:r>
            <a:r>
              <a:rPr sz="1400" spc="-10" dirty="0">
                <a:latin typeface="Tahoma"/>
                <a:cs typeface="Tahoma"/>
              </a:rPr>
              <a:t>a</a:t>
            </a:r>
            <a:r>
              <a:rPr sz="1400" dirty="0">
                <a:latin typeface="Tahoma"/>
                <a:cs typeface="Tahoma"/>
              </a:rPr>
              <a:t>mes</a:t>
            </a:r>
            <a:r>
              <a:rPr sz="1400" spc="-5" dirty="0">
                <a:latin typeface="Tahoma"/>
                <a:cs typeface="Tahoma"/>
              </a:rPr>
              <a:t> s</a:t>
            </a:r>
            <a:r>
              <a:rPr sz="1400" spc="-10" dirty="0">
                <a:latin typeface="Tahoma"/>
                <a:cs typeface="Tahoma"/>
              </a:rPr>
              <a:t>u</a:t>
            </a:r>
            <a:r>
              <a:rPr sz="1400" spc="-5" dirty="0">
                <a:latin typeface="Tahoma"/>
                <a:cs typeface="Tahoma"/>
              </a:rPr>
              <a:t>c</a:t>
            </a:r>
            <a:r>
              <a:rPr sz="1400" dirty="0">
                <a:latin typeface="Tahoma"/>
                <a:cs typeface="Tahoma"/>
              </a:rPr>
              <a:t>h</a:t>
            </a:r>
            <a:r>
              <a:rPr sz="1400" spc="-10" dirty="0">
                <a:latin typeface="Tahoma"/>
                <a:cs typeface="Tahoma"/>
              </a:rPr>
              <a:t> a</a:t>
            </a:r>
            <a:r>
              <a:rPr sz="1400" dirty="0">
                <a:latin typeface="Tahoma"/>
                <a:cs typeface="Tahoma"/>
              </a:rPr>
              <a:t>s </a:t>
            </a:r>
            <a:r>
              <a:rPr sz="1400" spc="-5" dirty="0">
                <a:latin typeface="Tahoma"/>
                <a:cs typeface="Tahoma"/>
              </a:rPr>
              <a:t>s</a:t>
            </a:r>
            <a:r>
              <a:rPr sz="1400" dirty="0">
                <a:latin typeface="Tahoma"/>
                <a:cs typeface="Tahoma"/>
              </a:rPr>
              <a:t>e</a:t>
            </a:r>
            <a:r>
              <a:rPr sz="1400" spc="-5" dirty="0">
                <a:latin typeface="Tahoma"/>
                <a:cs typeface="Tahoma"/>
              </a:rPr>
              <a:t>ri</a:t>
            </a:r>
            <a:r>
              <a:rPr sz="1400" spc="-110" dirty="0">
                <a:latin typeface="Tahoma"/>
                <a:cs typeface="Tahoma"/>
              </a:rPr>
              <a:t>f</a:t>
            </a:r>
            <a:r>
              <a:rPr sz="1400" dirty="0">
                <a:latin typeface="Tahoma"/>
                <a:cs typeface="Tahoma"/>
              </a:rPr>
              <a:t>,</a:t>
            </a:r>
            <a:r>
              <a:rPr sz="1400" spc="-5" dirty="0">
                <a:latin typeface="Tahoma"/>
                <a:cs typeface="Tahoma"/>
              </a:rPr>
              <a:t> s</a:t>
            </a:r>
            <a:r>
              <a:rPr sz="1400" spc="-10" dirty="0">
                <a:latin typeface="Tahoma"/>
                <a:cs typeface="Tahoma"/>
              </a:rPr>
              <a:t>a</a:t>
            </a:r>
            <a:r>
              <a:rPr sz="1400" spc="0" dirty="0">
                <a:latin typeface="Tahoma"/>
                <a:cs typeface="Tahoma"/>
              </a:rPr>
              <a:t>n-</a:t>
            </a:r>
            <a:r>
              <a:rPr sz="1400" spc="-5" dirty="0">
                <a:latin typeface="Tahoma"/>
                <a:cs typeface="Tahoma"/>
              </a:rPr>
              <a:t>ser</a:t>
            </a:r>
            <a:r>
              <a:rPr sz="1400" dirty="0">
                <a:latin typeface="Tahoma"/>
                <a:cs typeface="Tahoma"/>
              </a:rPr>
              <a:t>i</a:t>
            </a:r>
            <a:r>
              <a:rPr sz="1400" spc="-114" dirty="0">
                <a:latin typeface="Tahoma"/>
                <a:cs typeface="Tahoma"/>
              </a:rPr>
              <a:t>f</a:t>
            </a:r>
            <a:r>
              <a:rPr sz="1400" dirty="0">
                <a:latin typeface="Tahoma"/>
                <a:cs typeface="Tahoma"/>
              </a:rPr>
              <a:t>,	mono</a:t>
            </a:r>
            <a:r>
              <a:rPr sz="1400" spc="-5" dirty="0">
                <a:latin typeface="Tahoma"/>
                <a:cs typeface="Tahoma"/>
              </a:rPr>
              <a:t>space,  cursive, and </a:t>
            </a:r>
            <a:r>
              <a:rPr sz="1400" spc="-25" dirty="0">
                <a:latin typeface="Tahoma"/>
                <a:cs typeface="Tahoma"/>
              </a:rPr>
              <a:t>fantasy. </a:t>
            </a:r>
            <a:r>
              <a:rPr sz="1400" spc="-5" dirty="0">
                <a:latin typeface="Tahoma"/>
                <a:cs typeface="Tahoma"/>
              </a:rPr>
              <a:t>The list should start with</a:t>
            </a:r>
            <a:r>
              <a:rPr sz="1400" spc="8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the</a:t>
            </a:r>
            <a:r>
              <a:rPr sz="1400" dirty="0">
                <a:latin typeface="Tahoma"/>
                <a:cs typeface="Tahoma"/>
              </a:rPr>
              <a:t> most	</a:t>
            </a:r>
            <a:r>
              <a:rPr sz="1400" spc="-5" dirty="0">
                <a:latin typeface="Tahoma"/>
                <a:cs typeface="Tahoma"/>
              </a:rPr>
              <a:t>specific font </a:t>
            </a:r>
            <a:r>
              <a:rPr sz="1400" dirty="0">
                <a:latin typeface="Tahoma"/>
                <a:cs typeface="Tahoma"/>
              </a:rPr>
              <a:t>in </a:t>
            </a:r>
            <a:r>
              <a:rPr sz="1400" spc="-5" dirty="0">
                <a:latin typeface="Tahoma"/>
                <a:cs typeface="Tahoma"/>
              </a:rPr>
              <a:t>which  you want to display the </a:t>
            </a:r>
            <a:r>
              <a:rPr sz="1400" dirty="0">
                <a:latin typeface="Tahoma"/>
                <a:cs typeface="Tahoma"/>
              </a:rPr>
              <a:t>data </a:t>
            </a:r>
            <a:r>
              <a:rPr sz="1400" spc="-5" dirty="0">
                <a:latin typeface="Tahoma"/>
                <a:cs typeface="Tahoma"/>
              </a:rPr>
              <a:t>and </a:t>
            </a:r>
            <a:r>
              <a:rPr sz="1400" dirty="0">
                <a:latin typeface="Tahoma"/>
                <a:cs typeface="Tahoma"/>
              </a:rPr>
              <a:t>end </a:t>
            </a:r>
            <a:r>
              <a:rPr sz="1400" spc="-5" dirty="0">
                <a:latin typeface="Tahoma"/>
                <a:cs typeface="Tahoma"/>
              </a:rPr>
              <a:t>with the </a:t>
            </a:r>
            <a:r>
              <a:rPr sz="1400" dirty="0">
                <a:latin typeface="Tahoma"/>
                <a:cs typeface="Tahoma"/>
              </a:rPr>
              <a:t>most generic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font.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67561" y="1524761"/>
            <a:ext cx="10668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Syntax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60426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Font-family Property</a:t>
            </a:r>
            <a:r>
              <a:rPr sz="4400" spc="-55" dirty="0"/>
              <a:t> </a:t>
            </a:r>
            <a:r>
              <a:rPr sz="4400" spc="0" dirty="0"/>
              <a:t>1-2</a:t>
            </a:r>
            <a:endParaRPr sz="4400"/>
          </a:p>
        </p:txBody>
      </p:sp>
      <p:sp>
        <p:nvSpPr>
          <p:cNvPr id="10" name="object 10"/>
          <p:cNvSpPr/>
          <p:nvPr/>
        </p:nvSpPr>
        <p:spPr>
          <a:xfrm>
            <a:off x="3096767" y="4267200"/>
            <a:ext cx="5285232" cy="228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67561" y="4296917"/>
            <a:ext cx="18288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0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Code</a:t>
            </a:r>
            <a:r>
              <a:rPr sz="20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5/ </a:t>
            </a:r>
            <a:fld id="{81D60167-4931-47E6-BA6A-407CBD079E47}" type="slidenum">
              <a:rPr dirty="0"/>
              <a:t>19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53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42659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Module</a:t>
            </a:r>
            <a:r>
              <a:rPr sz="4400" spc="-95" dirty="0"/>
              <a:t> </a:t>
            </a:r>
            <a:r>
              <a:rPr sz="4400" dirty="0"/>
              <a:t>Overview</a:t>
            </a:r>
            <a:endParaRPr sz="440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5/ </a:t>
            </a:r>
            <a:fld id="{81D60167-4931-47E6-BA6A-407CBD079E47}" type="slidenum">
              <a:rPr dirty="0"/>
              <a:t>2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53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22044" y="1558099"/>
            <a:ext cx="4907915" cy="222186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400" spc="-5" dirty="0">
                <a:latin typeface="Tahoma"/>
                <a:cs typeface="Tahoma"/>
              </a:rPr>
              <a:t>In this </a:t>
            </a:r>
            <a:r>
              <a:rPr sz="2400" dirty="0">
                <a:latin typeface="Tahoma"/>
                <a:cs typeface="Tahoma"/>
              </a:rPr>
              <a:t>module, </a:t>
            </a:r>
            <a:r>
              <a:rPr sz="2400" spc="-5" dirty="0">
                <a:latin typeface="Tahoma"/>
                <a:cs typeface="Tahoma"/>
              </a:rPr>
              <a:t>you will </a:t>
            </a:r>
            <a:r>
              <a:rPr sz="2400" dirty="0">
                <a:latin typeface="Tahoma"/>
                <a:cs typeface="Tahoma"/>
              </a:rPr>
              <a:t>learn</a:t>
            </a:r>
            <a:r>
              <a:rPr sz="2400" spc="-7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about:</a:t>
            </a:r>
            <a:endParaRPr sz="24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Style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Sheets</a:t>
            </a:r>
            <a:endParaRPr sz="24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Selectors </a:t>
            </a:r>
            <a:r>
              <a:rPr sz="2400" dirty="0">
                <a:latin typeface="Tahoma"/>
                <a:cs typeface="Tahoma"/>
              </a:rPr>
              <a:t>in </a:t>
            </a:r>
            <a:r>
              <a:rPr sz="2400" spc="-5" dirty="0">
                <a:latin typeface="Tahoma"/>
                <a:cs typeface="Tahoma"/>
              </a:rPr>
              <a:t>CSS</a:t>
            </a:r>
            <a:endParaRPr sz="24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Properties </a:t>
            </a:r>
            <a:r>
              <a:rPr sz="2400" dirty="0">
                <a:latin typeface="Tahoma"/>
                <a:cs typeface="Tahoma"/>
              </a:rPr>
              <a:t>and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Values</a:t>
            </a:r>
            <a:endParaRPr sz="24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Inheritance </a:t>
            </a:r>
            <a:r>
              <a:rPr sz="2400" dirty="0">
                <a:latin typeface="Tahoma"/>
                <a:cs typeface="Tahoma"/>
              </a:rPr>
              <a:t>and </a:t>
            </a:r>
            <a:r>
              <a:rPr sz="2400" spc="-5" dirty="0">
                <a:latin typeface="Tahoma"/>
                <a:cs typeface="Tahoma"/>
              </a:rPr>
              <a:t>Cascades </a:t>
            </a:r>
            <a:r>
              <a:rPr sz="2400" dirty="0">
                <a:latin typeface="Tahoma"/>
                <a:cs typeface="Tahoma"/>
              </a:rPr>
              <a:t>in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CSS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60426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Font-family Property</a:t>
            </a:r>
            <a:r>
              <a:rPr sz="4400" spc="-55" dirty="0"/>
              <a:t> </a:t>
            </a:r>
            <a:r>
              <a:rPr sz="4400" spc="0" dirty="0"/>
              <a:t>2-2</a:t>
            </a:r>
            <a:endParaRPr sz="4400"/>
          </a:p>
        </p:txBody>
      </p:sp>
      <p:sp>
        <p:nvSpPr>
          <p:cNvPr id="7" name="object 7"/>
          <p:cNvSpPr/>
          <p:nvPr/>
        </p:nvSpPr>
        <p:spPr>
          <a:xfrm>
            <a:off x="1143000" y="3886200"/>
            <a:ext cx="5076444" cy="4389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43761" y="3201161"/>
            <a:ext cx="11430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0"/>
              </a:spcBef>
            </a:pP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Output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67561" y="1632966"/>
            <a:ext cx="18288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Style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Sheet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49018" y="2209800"/>
            <a:ext cx="6503925" cy="4282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5/ </a:t>
            </a:r>
            <a:fld id="{81D60167-4931-47E6-BA6A-407CBD079E47}" type="slidenum">
              <a:rPr dirty="0"/>
              <a:t>20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53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43000" y="2804160"/>
            <a:ext cx="7391400" cy="1325880"/>
          </a:xfrm>
          <a:prstGeom prst="rect">
            <a:avLst/>
          </a:prstGeom>
          <a:solidFill>
            <a:srgbClr val="FFFFCC"/>
          </a:solidFill>
          <a:ln w="12192">
            <a:solidFill>
              <a:srgbClr val="000000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91440">
              <a:lnSpc>
                <a:spcPts val="1830"/>
              </a:lnSpc>
              <a:spcBef>
                <a:spcPts val="420"/>
              </a:spcBef>
            </a:pPr>
            <a:r>
              <a:rPr sz="1600" spc="-10" dirty="0">
                <a:latin typeface="Tahoma"/>
                <a:cs typeface="Tahoma"/>
              </a:rPr>
              <a:t>where,</a:t>
            </a:r>
            <a:endParaRPr sz="1600">
              <a:latin typeface="Tahoma"/>
              <a:cs typeface="Tahoma"/>
            </a:endParaRPr>
          </a:p>
          <a:p>
            <a:pPr marL="548640">
              <a:lnSpc>
                <a:spcPts val="1830"/>
              </a:lnSpc>
            </a:pPr>
            <a:r>
              <a:rPr sz="1600" spc="-5" dirty="0">
                <a:latin typeface="Courier New"/>
                <a:cs typeface="Courier New"/>
              </a:rPr>
              <a:t>font-size</a:t>
            </a:r>
            <a:endParaRPr sz="1600">
              <a:latin typeface="Courier New"/>
              <a:cs typeface="Courier New"/>
            </a:endParaRPr>
          </a:p>
          <a:p>
            <a:pPr marL="548640">
              <a:lnSpc>
                <a:spcPts val="1830"/>
              </a:lnSpc>
              <a:spcBef>
                <a:spcPts val="180"/>
              </a:spcBef>
            </a:pPr>
            <a:r>
              <a:rPr sz="1600" spc="-10" dirty="0">
                <a:latin typeface="Tahoma"/>
                <a:cs typeface="Tahoma"/>
              </a:rPr>
              <a:t>Property to specify </a:t>
            </a:r>
            <a:r>
              <a:rPr sz="1600" spc="-5" dirty="0">
                <a:latin typeface="Tahoma"/>
                <a:cs typeface="Tahoma"/>
              </a:rPr>
              <a:t>the </a:t>
            </a:r>
            <a:r>
              <a:rPr sz="1600" spc="-10" dirty="0">
                <a:latin typeface="Tahoma"/>
                <a:cs typeface="Tahoma"/>
              </a:rPr>
              <a:t>size </a:t>
            </a:r>
            <a:r>
              <a:rPr sz="1600" spc="-5" dirty="0">
                <a:latin typeface="Tahoma"/>
                <a:cs typeface="Tahoma"/>
              </a:rPr>
              <a:t>of</a:t>
            </a:r>
            <a:r>
              <a:rPr sz="1600" spc="114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font.</a:t>
            </a:r>
            <a:endParaRPr sz="1600">
              <a:latin typeface="Tahoma"/>
              <a:cs typeface="Tahoma"/>
            </a:endParaRPr>
          </a:p>
          <a:p>
            <a:pPr marL="548640">
              <a:lnSpc>
                <a:spcPts val="1830"/>
              </a:lnSpc>
            </a:pPr>
            <a:r>
              <a:rPr sz="1600" spc="-5" dirty="0">
                <a:latin typeface="Courier New"/>
                <a:cs typeface="Courier New"/>
              </a:rPr>
              <a:t>xx-small|x-small|small|medium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large|x-large|xx-large</a:t>
            </a:r>
            <a:endParaRPr sz="1600">
              <a:latin typeface="Courier New"/>
              <a:cs typeface="Courier New"/>
            </a:endParaRPr>
          </a:p>
          <a:p>
            <a:pPr marL="548640">
              <a:lnSpc>
                <a:spcPct val="100000"/>
              </a:lnSpc>
              <a:spcBef>
                <a:spcPts val="180"/>
              </a:spcBef>
            </a:pPr>
            <a:r>
              <a:rPr sz="1600" spc="-5" dirty="0">
                <a:latin typeface="Tahoma"/>
                <a:cs typeface="Tahoma"/>
              </a:rPr>
              <a:t>One of </a:t>
            </a:r>
            <a:r>
              <a:rPr sz="1600" spc="-10" dirty="0">
                <a:latin typeface="Tahoma"/>
                <a:cs typeface="Tahoma"/>
              </a:rPr>
              <a:t>various </a:t>
            </a:r>
            <a:r>
              <a:rPr sz="1600" spc="-15" dirty="0">
                <a:latin typeface="Tahoma"/>
                <a:cs typeface="Tahoma"/>
              </a:rPr>
              <a:t>values </a:t>
            </a:r>
            <a:r>
              <a:rPr sz="1600" spc="-5" dirty="0">
                <a:latin typeface="Tahoma"/>
                <a:cs typeface="Tahoma"/>
              </a:rPr>
              <a:t>that </a:t>
            </a:r>
            <a:r>
              <a:rPr sz="1600" spc="-10" dirty="0">
                <a:latin typeface="Tahoma"/>
                <a:cs typeface="Tahoma"/>
              </a:rPr>
              <a:t>can </a:t>
            </a:r>
            <a:r>
              <a:rPr sz="1600" spc="-5" dirty="0">
                <a:latin typeface="Tahoma"/>
                <a:cs typeface="Tahoma"/>
              </a:rPr>
              <a:t>be assigned </a:t>
            </a:r>
            <a:r>
              <a:rPr sz="1600" spc="-10" dirty="0">
                <a:latin typeface="Tahoma"/>
                <a:cs typeface="Tahoma"/>
              </a:rPr>
              <a:t>to the property</a:t>
            </a:r>
            <a:r>
              <a:rPr sz="1600" spc="180" dirty="0">
                <a:latin typeface="Tahoma"/>
                <a:cs typeface="Tahoma"/>
              </a:rPr>
              <a:t> </a:t>
            </a:r>
            <a:r>
              <a:rPr sz="1600" spc="-15" dirty="0">
                <a:latin typeface="Tahoma"/>
                <a:cs typeface="Tahoma"/>
              </a:rPr>
              <a:t>font-size.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54864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Font-size Property</a:t>
            </a:r>
            <a:r>
              <a:rPr sz="4400" spc="-60" dirty="0"/>
              <a:t> </a:t>
            </a:r>
            <a:r>
              <a:rPr sz="4400" dirty="0"/>
              <a:t>1-3</a:t>
            </a:r>
            <a:endParaRPr sz="4400"/>
          </a:p>
        </p:txBody>
      </p:sp>
      <p:sp>
        <p:nvSpPr>
          <p:cNvPr id="8" name="object 8"/>
          <p:cNvSpPr/>
          <p:nvPr/>
        </p:nvSpPr>
        <p:spPr>
          <a:xfrm>
            <a:off x="1066800" y="2133600"/>
            <a:ext cx="7696200" cy="3962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67561" y="1632966"/>
            <a:ext cx="10668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Syntax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5/ </a:t>
            </a:r>
            <a:fld id="{81D60167-4931-47E6-BA6A-407CBD079E47}" type="slidenum">
              <a:rPr dirty="0"/>
              <a:t>21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53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53692" y="563626"/>
            <a:ext cx="54864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solidFill>
                  <a:srgbClr val="333399"/>
                </a:solidFill>
                <a:latin typeface="Tahoma"/>
                <a:cs typeface="Tahoma"/>
              </a:rPr>
              <a:t>Font-size Property</a:t>
            </a:r>
            <a:r>
              <a:rPr sz="4400" spc="-6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4400" dirty="0">
                <a:solidFill>
                  <a:srgbClr val="333399"/>
                </a:solidFill>
                <a:latin typeface="Tahoma"/>
                <a:cs typeface="Tahoma"/>
              </a:rPr>
              <a:t>2-3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90600" y="2209800"/>
            <a:ext cx="7048500" cy="30449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67561" y="1632966"/>
            <a:ext cx="17526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Code</a:t>
            </a:r>
            <a:r>
              <a:rPr sz="20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5/ </a:t>
            </a:r>
            <a:fld id="{81D60167-4931-47E6-BA6A-407CBD079E47}" type="slidenum">
              <a:rPr dirty="0"/>
              <a:t>22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53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54864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Font-size Property</a:t>
            </a:r>
            <a:r>
              <a:rPr sz="4400" spc="-60" dirty="0"/>
              <a:t> </a:t>
            </a:r>
            <a:r>
              <a:rPr sz="4400" dirty="0"/>
              <a:t>3-3</a:t>
            </a:r>
            <a:endParaRPr sz="4400"/>
          </a:p>
        </p:txBody>
      </p:sp>
      <p:sp>
        <p:nvSpPr>
          <p:cNvPr id="7" name="object 7"/>
          <p:cNvSpPr txBox="1"/>
          <p:nvPr/>
        </p:nvSpPr>
        <p:spPr>
          <a:xfrm>
            <a:off x="1067561" y="4426458"/>
            <a:ext cx="11430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5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Output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90600" y="5026297"/>
            <a:ext cx="7315200" cy="46010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67561" y="1632966"/>
            <a:ext cx="15240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Style</a:t>
            </a:r>
            <a:r>
              <a:rPr sz="20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Sheet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90600" y="2209800"/>
            <a:ext cx="6705600" cy="6675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43000" y="2971800"/>
            <a:ext cx="6858000" cy="1082040"/>
          </a:xfrm>
          <a:prstGeom prst="rect">
            <a:avLst/>
          </a:prstGeom>
          <a:solidFill>
            <a:srgbClr val="FFFFCC"/>
          </a:solidFill>
          <a:ln w="12192">
            <a:solidFill>
              <a:srgbClr val="000000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91440">
              <a:lnSpc>
                <a:spcPts val="1850"/>
              </a:lnSpc>
              <a:spcBef>
                <a:spcPts val="420"/>
              </a:spcBef>
            </a:pPr>
            <a:r>
              <a:rPr sz="1600" spc="-10" dirty="0">
                <a:latin typeface="Tahoma"/>
                <a:cs typeface="Tahoma"/>
              </a:rPr>
              <a:t>where,</a:t>
            </a:r>
            <a:endParaRPr sz="1600">
              <a:latin typeface="Tahoma"/>
              <a:cs typeface="Tahoma"/>
            </a:endParaRPr>
          </a:p>
          <a:p>
            <a:pPr marL="1005840">
              <a:lnSpc>
                <a:spcPts val="1850"/>
              </a:lnSpc>
            </a:pPr>
            <a:r>
              <a:rPr sz="1600" spc="-5" dirty="0">
                <a:latin typeface="Courier New"/>
                <a:cs typeface="Courier New"/>
              </a:rPr>
              <a:t>Cars{font-size:medium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005840" marR="210820">
              <a:lnSpc>
                <a:spcPct val="100000"/>
              </a:lnSpc>
              <a:spcBef>
                <a:spcPts val="150"/>
              </a:spcBef>
            </a:pPr>
            <a:r>
              <a:rPr sz="1600" spc="-5" dirty="0">
                <a:latin typeface="Tahoma"/>
                <a:cs typeface="Tahoma"/>
              </a:rPr>
              <a:t>All </a:t>
            </a:r>
            <a:r>
              <a:rPr sz="1600" spc="-10" dirty="0">
                <a:latin typeface="Tahoma"/>
                <a:cs typeface="Tahoma"/>
              </a:rPr>
              <a:t>the text enclosed </a:t>
            </a:r>
            <a:r>
              <a:rPr sz="1600" spc="-5" dirty="0">
                <a:latin typeface="Tahoma"/>
                <a:cs typeface="Tahoma"/>
              </a:rPr>
              <a:t>in Cars </a:t>
            </a:r>
            <a:r>
              <a:rPr sz="1600" spc="-10" dirty="0">
                <a:latin typeface="Tahoma"/>
                <a:cs typeface="Tahoma"/>
              </a:rPr>
              <a:t>element </a:t>
            </a:r>
            <a:r>
              <a:rPr sz="1600" spc="-5" dirty="0">
                <a:latin typeface="Tahoma"/>
                <a:cs typeface="Tahoma"/>
              </a:rPr>
              <a:t>and </a:t>
            </a:r>
            <a:r>
              <a:rPr sz="1600" spc="-10" dirty="0">
                <a:latin typeface="Tahoma"/>
                <a:cs typeface="Tahoma"/>
              </a:rPr>
              <a:t>its child elements will  </a:t>
            </a:r>
            <a:r>
              <a:rPr sz="1600" spc="-5" dirty="0">
                <a:latin typeface="Tahoma"/>
                <a:cs typeface="Tahoma"/>
              </a:rPr>
              <a:t>be </a:t>
            </a:r>
            <a:r>
              <a:rPr sz="1600" spc="-10" dirty="0">
                <a:latin typeface="Tahoma"/>
                <a:cs typeface="Tahoma"/>
              </a:rPr>
              <a:t>displayed with </a:t>
            </a:r>
            <a:r>
              <a:rPr sz="1600" spc="-5" dirty="0">
                <a:latin typeface="Tahoma"/>
                <a:cs typeface="Tahoma"/>
              </a:rPr>
              <a:t>medium </a:t>
            </a:r>
            <a:r>
              <a:rPr sz="1600" spc="-10" dirty="0">
                <a:latin typeface="Tahoma"/>
                <a:cs typeface="Tahoma"/>
              </a:rPr>
              <a:t>font</a:t>
            </a:r>
            <a:r>
              <a:rPr sz="1600" spc="55" dirty="0">
                <a:latin typeface="Tahoma"/>
                <a:cs typeface="Tahoma"/>
              </a:rPr>
              <a:t> </a:t>
            </a:r>
            <a:r>
              <a:rPr sz="1600" spc="-15" dirty="0">
                <a:latin typeface="Tahoma"/>
                <a:cs typeface="Tahoma"/>
              </a:rPr>
              <a:t>size.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5/ </a:t>
            </a:r>
            <a:fld id="{81D60167-4931-47E6-BA6A-407CBD079E47}" type="slidenum">
              <a:rPr dirty="0"/>
              <a:t>23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53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66800" y="3124200"/>
            <a:ext cx="7543800" cy="2306320"/>
          </a:xfrm>
          <a:prstGeom prst="rect">
            <a:avLst/>
          </a:prstGeom>
          <a:solidFill>
            <a:srgbClr val="FFFFCC"/>
          </a:solidFill>
          <a:ln w="12192">
            <a:solidFill>
              <a:srgbClr val="000000"/>
            </a:solidFill>
          </a:ln>
        </p:spPr>
        <p:txBody>
          <a:bodyPr vert="horz" wrap="square" lIns="0" tIns="55244" rIns="0" bIns="0" rtlCol="0">
            <a:spAutoFit/>
          </a:bodyPr>
          <a:lstStyle/>
          <a:p>
            <a:pPr marL="91440">
              <a:lnSpc>
                <a:spcPts val="1830"/>
              </a:lnSpc>
              <a:spcBef>
                <a:spcPts val="434"/>
              </a:spcBef>
            </a:pPr>
            <a:r>
              <a:rPr sz="1600" spc="-10" dirty="0">
                <a:latin typeface="Tahoma"/>
                <a:cs typeface="Tahoma"/>
              </a:rPr>
              <a:t>where,</a:t>
            </a:r>
            <a:endParaRPr sz="1600">
              <a:latin typeface="Tahoma"/>
              <a:cs typeface="Tahoma"/>
            </a:endParaRPr>
          </a:p>
          <a:p>
            <a:pPr marL="548640">
              <a:lnSpc>
                <a:spcPts val="1830"/>
              </a:lnSpc>
            </a:pPr>
            <a:r>
              <a:rPr sz="1600" spc="-5" dirty="0">
                <a:latin typeface="Courier New"/>
                <a:cs typeface="Courier New"/>
              </a:rPr>
              <a:t>font-style</a:t>
            </a:r>
            <a:endParaRPr sz="1600">
              <a:latin typeface="Courier New"/>
              <a:cs typeface="Courier New"/>
            </a:endParaRPr>
          </a:p>
          <a:p>
            <a:pPr marL="548640">
              <a:lnSpc>
                <a:spcPts val="1830"/>
              </a:lnSpc>
              <a:spcBef>
                <a:spcPts val="180"/>
              </a:spcBef>
            </a:pPr>
            <a:r>
              <a:rPr sz="1600" spc="-10" dirty="0">
                <a:latin typeface="Tahoma"/>
                <a:cs typeface="Tahoma"/>
              </a:rPr>
              <a:t>Property to </a:t>
            </a:r>
            <a:r>
              <a:rPr sz="1600" spc="-15" dirty="0">
                <a:latin typeface="Tahoma"/>
                <a:cs typeface="Tahoma"/>
              </a:rPr>
              <a:t>specify </a:t>
            </a:r>
            <a:r>
              <a:rPr sz="1600" spc="-10" dirty="0">
                <a:latin typeface="Tahoma"/>
                <a:cs typeface="Tahoma"/>
              </a:rPr>
              <a:t>the </a:t>
            </a:r>
            <a:r>
              <a:rPr sz="1600" spc="-15" dirty="0">
                <a:latin typeface="Tahoma"/>
                <a:cs typeface="Tahoma"/>
              </a:rPr>
              <a:t>style </a:t>
            </a:r>
            <a:r>
              <a:rPr sz="1600" spc="-5" dirty="0">
                <a:latin typeface="Tahoma"/>
                <a:cs typeface="Tahoma"/>
              </a:rPr>
              <a:t>of </a:t>
            </a:r>
            <a:r>
              <a:rPr sz="1600" spc="-10" dirty="0">
                <a:latin typeface="Tahoma"/>
                <a:cs typeface="Tahoma"/>
              </a:rPr>
              <a:t>text </a:t>
            </a:r>
            <a:r>
              <a:rPr sz="1600" spc="-5" dirty="0">
                <a:latin typeface="Tahoma"/>
                <a:cs typeface="Tahoma"/>
              </a:rPr>
              <a:t>in an</a:t>
            </a:r>
            <a:r>
              <a:rPr sz="1600" spc="17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element.</a:t>
            </a:r>
            <a:endParaRPr sz="1600">
              <a:latin typeface="Tahoma"/>
              <a:cs typeface="Tahoma"/>
            </a:endParaRPr>
          </a:p>
          <a:p>
            <a:pPr marL="548640">
              <a:lnSpc>
                <a:spcPts val="1830"/>
              </a:lnSpc>
            </a:pPr>
            <a:r>
              <a:rPr sz="1600" spc="-5" dirty="0">
                <a:latin typeface="Courier New"/>
                <a:cs typeface="Courier New"/>
              </a:rPr>
              <a:t>normal|oblique|italic</a:t>
            </a:r>
            <a:endParaRPr sz="1600">
              <a:latin typeface="Courier New"/>
              <a:cs typeface="Courier New"/>
            </a:endParaRPr>
          </a:p>
          <a:p>
            <a:pPr marL="548640">
              <a:lnSpc>
                <a:spcPts val="1830"/>
              </a:lnSpc>
              <a:spcBef>
                <a:spcPts val="180"/>
              </a:spcBef>
            </a:pPr>
            <a:r>
              <a:rPr sz="1600" spc="-5" dirty="0">
                <a:latin typeface="Tahoma"/>
                <a:cs typeface="Tahoma"/>
              </a:rPr>
              <a:t>One of </a:t>
            </a:r>
            <a:r>
              <a:rPr sz="1600" spc="-10" dirty="0">
                <a:latin typeface="Tahoma"/>
                <a:cs typeface="Tahoma"/>
              </a:rPr>
              <a:t>the </a:t>
            </a:r>
            <a:r>
              <a:rPr sz="1600" spc="-15" dirty="0">
                <a:latin typeface="Tahoma"/>
                <a:cs typeface="Tahoma"/>
              </a:rPr>
              <a:t>values </a:t>
            </a:r>
            <a:r>
              <a:rPr sz="1600" spc="-5" dirty="0">
                <a:latin typeface="Tahoma"/>
                <a:cs typeface="Tahoma"/>
              </a:rPr>
              <a:t>that </a:t>
            </a:r>
            <a:r>
              <a:rPr sz="1600" spc="-10" dirty="0">
                <a:latin typeface="Tahoma"/>
                <a:cs typeface="Tahoma"/>
              </a:rPr>
              <a:t>can </a:t>
            </a:r>
            <a:r>
              <a:rPr sz="1600" spc="-5" dirty="0">
                <a:latin typeface="Tahoma"/>
                <a:cs typeface="Tahoma"/>
              </a:rPr>
              <a:t>be assigned </a:t>
            </a:r>
            <a:r>
              <a:rPr sz="1600" spc="-10" dirty="0">
                <a:latin typeface="Tahoma"/>
                <a:cs typeface="Tahoma"/>
              </a:rPr>
              <a:t>to </a:t>
            </a:r>
            <a:r>
              <a:rPr sz="1600" spc="-15" dirty="0">
                <a:latin typeface="Tahoma"/>
                <a:cs typeface="Tahoma"/>
              </a:rPr>
              <a:t>font- </a:t>
            </a:r>
            <a:r>
              <a:rPr sz="1600" spc="-10" dirty="0">
                <a:latin typeface="Tahoma"/>
                <a:cs typeface="Tahoma"/>
              </a:rPr>
              <a:t>style</a:t>
            </a:r>
            <a:r>
              <a:rPr sz="1600" spc="180" dirty="0">
                <a:latin typeface="Tahoma"/>
                <a:cs typeface="Tahoma"/>
              </a:rPr>
              <a:t> </a:t>
            </a:r>
            <a:r>
              <a:rPr sz="1600" spc="-25" dirty="0">
                <a:latin typeface="Tahoma"/>
                <a:cs typeface="Tahoma"/>
              </a:rPr>
              <a:t>property.</a:t>
            </a:r>
            <a:endParaRPr sz="1600">
              <a:latin typeface="Tahoma"/>
              <a:cs typeface="Tahoma"/>
            </a:endParaRPr>
          </a:p>
          <a:p>
            <a:pPr marL="548640">
              <a:lnSpc>
                <a:spcPts val="1830"/>
              </a:lnSpc>
            </a:pPr>
            <a:r>
              <a:rPr sz="1600" spc="-5" dirty="0">
                <a:latin typeface="Courier New"/>
                <a:cs typeface="Courier New"/>
              </a:rPr>
              <a:t>font-weight</a:t>
            </a:r>
            <a:endParaRPr sz="1600">
              <a:latin typeface="Courier New"/>
              <a:cs typeface="Courier New"/>
            </a:endParaRPr>
          </a:p>
          <a:p>
            <a:pPr marL="548640">
              <a:lnSpc>
                <a:spcPts val="1830"/>
              </a:lnSpc>
              <a:spcBef>
                <a:spcPts val="185"/>
              </a:spcBef>
              <a:tabLst>
                <a:tab pos="4896485" algn="l"/>
              </a:tabLst>
            </a:pPr>
            <a:r>
              <a:rPr sz="1600" spc="-10" dirty="0">
                <a:latin typeface="Tahoma"/>
                <a:cs typeface="Tahoma"/>
              </a:rPr>
              <a:t>Property to </a:t>
            </a:r>
            <a:r>
              <a:rPr sz="1600" spc="-15" dirty="0">
                <a:latin typeface="Tahoma"/>
                <a:cs typeface="Tahoma"/>
              </a:rPr>
              <a:t>specify </a:t>
            </a:r>
            <a:r>
              <a:rPr sz="1600" spc="-10" dirty="0">
                <a:latin typeface="Tahoma"/>
                <a:cs typeface="Tahoma"/>
              </a:rPr>
              <a:t>the weight style </a:t>
            </a:r>
            <a:r>
              <a:rPr sz="1600" spc="-5" dirty="0">
                <a:latin typeface="Tahoma"/>
                <a:cs typeface="Tahoma"/>
              </a:rPr>
              <a:t>of</a:t>
            </a:r>
            <a:r>
              <a:rPr sz="1600" spc="26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the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text	</a:t>
            </a:r>
            <a:r>
              <a:rPr sz="1600" spc="-5" dirty="0">
                <a:latin typeface="Tahoma"/>
                <a:cs typeface="Tahoma"/>
              </a:rPr>
              <a:t>in an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element.</a:t>
            </a:r>
            <a:endParaRPr sz="1600">
              <a:latin typeface="Tahoma"/>
              <a:cs typeface="Tahoma"/>
            </a:endParaRPr>
          </a:p>
          <a:p>
            <a:pPr marL="548640">
              <a:lnSpc>
                <a:spcPts val="1830"/>
              </a:lnSpc>
            </a:pPr>
            <a:r>
              <a:rPr sz="1600" spc="-5" dirty="0">
                <a:latin typeface="Courier New"/>
                <a:cs typeface="Courier New"/>
              </a:rPr>
              <a:t>light | normal |</a:t>
            </a:r>
            <a:r>
              <a:rPr sz="1600" spc="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bold</a:t>
            </a:r>
            <a:endParaRPr sz="1600">
              <a:latin typeface="Courier New"/>
              <a:cs typeface="Courier New"/>
            </a:endParaRPr>
          </a:p>
          <a:p>
            <a:pPr marL="548640">
              <a:lnSpc>
                <a:spcPct val="100000"/>
              </a:lnSpc>
              <a:spcBef>
                <a:spcPts val="180"/>
              </a:spcBef>
            </a:pPr>
            <a:r>
              <a:rPr sz="1600" spc="-5" dirty="0">
                <a:latin typeface="Tahoma"/>
                <a:cs typeface="Tahoma"/>
              </a:rPr>
              <a:t>One of </a:t>
            </a:r>
            <a:r>
              <a:rPr sz="1600" spc="-10" dirty="0">
                <a:latin typeface="Tahoma"/>
                <a:cs typeface="Tahoma"/>
              </a:rPr>
              <a:t>the </a:t>
            </a:r>
            <a:r>
              <a:rPr sz="1600" spc="-15" dirty="0">
                <a:latin typeface="Tahoma"/>
                <a:cs typeface="Tahoma"/>
              </a:rPr>
              <a:t>values </a:t>
            </a:r>
            <a:r>
              <a:rPr sz="1600" spc="-5" dirty="0">
                <a:latin typeface="Tahoma"/>
                <a:cs typeface="Tahoma"/>
              </a:rPr>
              <a:t>that </a:t>
            </a:r>
            <a:r>
              <a:rPr sz="1600" spc="-10" dirty="0">
                <a:latin typeface="Tahoma"/>
                <a:cs typeface="Tahoma"/>
              </a:rPr>
              <a:t>can </a:t>
            </a:r>
            <a:r>
              <a:rPr sz="1600" spc="-5" dirty="0">
                <a:latin typeface="Tahoma"/>
                <a:cs typeface="Tahoma"/>
              </a:rPr>
              <a:t>be assigned </a:t>
            </a:r>
            <a:r>
              <a:rPr sz="1600" spc="-10" dirty="0">
                <a:latin typeface="Tahoma"/>
                <a:cs typeface="Tahoma"/>
              </a:rPr>
              <a:t>to </a:t>
            </a:r>
            <a:r>
              <a:rPr sz="1600" spc="-15" dirty="0">
                <a:latin typeface="Tahoma"/>
                <a:cs typeface="Tahoma"/>
              </a:rPr>
              <a:t>font- </a:t>
            </a:r>
            <a:r>
              <a:rPr sz="1600" spc="-5" dirty="0">
                <a:latin typeface="Tahoma"/>
                <a:cs typeface="Tahoma"/>
              </a:rPr>
              <a:t>weight</a:t>
            </a:r>
            <a:r>
              <a:rPr sz="1600" spc="175" dirty="0">
                <a:latin typeface="Tahoma"/>
                <a:cs typeface="Tahoma"/>
              </a:rPr>
              <a:t> </a:t>
            </a:r>
            <a:r>
              <a:rPr sz="1600" spc="-25" dirty="0">
                <a:latin typeface="Tahoma"/>
                <a:cs typeface="Tahoma"/>
              </a:rPr>
              <a:t>property.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53692" y="685546"/>
            <a:ext cx="74745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Font </a:t>
            </a:r>
            <a:r>
              <a:rPr spc="-10" dirty="0"/>
              <a:t>Style </a:t>
            </a:r>
            <a:r>
              <a:rPr dirty="0"/>
              <a:t>and Weight </a:t>
            </a:r>
            <a:r>
              <a:rPr spc="-5" dirty="0"/>
              <a:t>Properties</a:t>
            </a:r>
            <a:r>
              <a:rPr spc="-40" dirty="0"/>
              <a:t> </a:t>
            </a:r>
            <a:r>
              <a:rPr spc="5" dirty="0"/>
              <a:t>1-3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67561" y="1524761"/>
            <a:ext cx="10668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Syntax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66800" y="2133600"/>
            <a:ext cx="6705600" cy="8351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5/ </a:t>
            </a:r>
            <a:fld id="{81D60167-4931-47E6-BA6A-407CBD079E47}" type="slidenum">
              <a:rPr dirty="0"/>
              <a:t>24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53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53692" y="685546"/>
            <a:ext cx="74745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333399"/>
                </a:solidFill>
                <a:latin typeface="Tahoma"/>
                <a:cs typeface="Tahoma"/>
              </a:rPr>
              <a:t>Font </a:t>
            </a:r>
            <a:r>
              <a:rPr sz="3600" spc="-10" dirty="0">
                <a:solidFill>
                  <a:srgbClr val="333399"/>
                </a:solidFill>
                <a:latin typeface="Tahoma"/>
                <a:cs typeface="Tahoma"/>
              </a:rPr>
              <a:t>Style </a:t>
            </a:r>
            <a:r>
              <a:rPr sz="3600" dirty="0">
                <a:solidFill>
                  <a:srgbClr val="333399"/>
                </a:solidFill>
                <a:latin typeface="Tahoma"/>
                <a:cs typeface="Tahoma"/>
              </a:rPr>
              <a:t>and Weight </a:t>
            </a:r>
            <a:r>
              <a:rPr sz="3600" spc="-5" dirty="0">
                <a:solidFill>
                  <a:srgbClr val="333399"/>
                </a:solidFill>
                <a:latin typeface="Tahoma"/>
                <a:cs typeface="Tahoma"/>
              </a:rPr>
              <a:t>Properties</a:t>
            </a:r>
            <a:r>
              <a:rPr sz="3600" spc="-4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3600" spc="5" dirty="0">
                <a:solidFill>
                  <a:srgbClr val="333399"/>
                </a:solidFill>
                <a:latin typeface="Tahoma"/>
                <a:cs typeface="Tahoma"/>
              </a:rPr>
              <a:t>2-3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90600" y="2241804"/>
            <a:ext cx="7743444" cy="34731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67561" y="1632966"/>
            <a:ext cx="17526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Code</a:t>
            </a:r>
            <a:r>
              <a:rPr sz="20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5/ </a:t>
            </a:r>
            <a:fld id="{81D60167-4931-47E6-BA6A-407CBD079E47}" type="slidenum">
              <a:rPr dirty="0"/>
              <a:t>25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53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685546"/>
            <a:ext cx="74745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Font </a:t>
            </a:r>
            <a:r>
              <a:rPr spc="-10" dirty="0"/>
              <a:t>Style </a:t>
            </a:r>
            <a:r>
              <a:rPr dirty="0"/>
              <a:t>and Weight </a:t>
            </a:r>
            <a:r>
              <a:rPr spc="-5" dirty="0"/>
              <a:t>Properties</a:t>
            </a:r>
            <a:r>
              <a:rPr spc="-40" dirty="0"/>
              <a:t> </a:t>
            </a:r>
            <a:r>
              <a:rPr spc="5" dirty="0"/>
              <a:t>3-3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67561" y="4633721"/>
            <a:ext cx="9906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Output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04829" y="5242559"/>
            <a:ext cx="5343214" cy="3200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67561" y="1556766"/>
            <a:ext cx="16002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Style</a:t>
            </a:r>
            <a:r>
              <a:rPr sz="20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Sheet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08228" y="2057400"/>
            <a:ext cx="4830215" cy="7056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66800" y="2895600"/>
            <a:ext cx="7391400" cy="1327785"/>
          </a:xfrm>
          <a:prstGeom prst="rect">
            <a:avLst/>
          </a:prstGeom>
          <a:solidFill>
            <a:srgbClr val="FFFFCC"/>
          </a:solidFill>
          <a:ln w="12192">
            <a:solidFill>
              <a:srgbClr val="000000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91440">
              <a:lnSpc>
                <a:spcPts val="1830"/>
              </a:lnSpc>
              <a:spcBef>
                <a:spcPts val="425"/>
              </a:spcBef>
            </a:pPr>
            <a:r>
              <a:rPr sz="1600" spc="-10" dirty="0">
                <a:latin typeface="Tahoma"/>
                <a:cs typeface="Tahoma"/>
              </a:rPr>
              <a:t>where,</a:t>
            </a:r>
            <a:endParaRPr sz="1600">
              <a:latin typeface="Tahoma"/>
              <a:cs typeface="Tahoma"/>
            </a:endParaRPr>
          </a:p>
          <a:p>
            <a:pPr marL="548640">
              <a:lnSpc>
                <a:spcPts val="1830"/>
              </a:lnSpc>
            </a:pPr>
            <a:r>
              <a:rPr sz="1600" spc="-5" dirty="0">
                <a:latin typeface="Courier New"/>
                <a:cs typeface="Courier New"/>
              </a:rPr>
              <a:t>Manufacturer { font-weight: bold</a:t>
            </a:r>
            <a:r>
              <a:rPr sz="1600" spc="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548640">
              <a:lnSpc>
                <a:spcPts val="1830"/>
              </a:lnSpc>
              <a:spcBef>
                <a:spcPts val="180"/>
              </a:spcBef>
            </a:pPr>
            <a:r>
              <a:rPr sz="1600" spc="-5" dirty="0">
                <a:latin typeface="Tahoma"/>
                <a:cs typeface="Tahoma"/>
              </a:rPr>
              <a:t>The </a:t>
            </a:r>
            <a:r>
              <a:rPr sz="1600" spc="-10" dirty="0">
                <a:latin typeface="Tahoma"/>
                <a:cs typeface="Tahoma"/>
              </a:rPr>
              <a:t>text enclosed </a:t>
            </a:r>
            <a:r>
              <a:rPr sz="1600" spc="-5" dirty="0">
                <a:latin typeface="Tahoma"/>
                <a:cs typeface="Tahoma"/>
              </a:rPr>
              <a:t>in </a:t>
            </a:r>
            <a:r>
              <a:rPr sz="1600" spc="-10" dirty="0">
                <a:latin typeface="Tahoma"/>
                <a:cs typeface="Tahoma"/>
              </a:rPr>
              <a:t>Manufacturer element </a:t>
            </a:r>
            <a:r>
              <a:rPr sz="1600" spc="-5" dirty="0">
                <a:latin typeface="Tahoma"/>
                <a:cs typeface="Tahoma"/>
              </a:rPr>
              <a:t>will be </a:t>
            </a:r>
            <a:r>
              <a:rPr sz="1600" spc="-10" dirty="0">
                <a:latin typeface="Tahoma"/>
                <a:cs typeface="Tahoma"/>
              </a:rPr>
              <a:t>displayed </a:t>
            </a:r>
            <a:r>
              <a:rPr sz="1600" spc="-5" dirty="0">
                <a:latin typeface="Tahoma"/>
                <a:cs typeface="Tahoma"/>
              </a:rPr>
              <a:t>in</a:t>
            </a:r>
            <a:r>
              <a:rPr sz="1600" spc="13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bold.</a:t>
            </a:r>
            <a:endParaRPr sz="1600">
              <a:latin typeface="Tahoma"/>
              <a:cs typeface="Tahoma"/>
            </a:endParaRPr>
          </a:p>
          <a:p>
            <a:pPr marL="548640">
              <a:lnSpc>
                <a:spcPts val="1830"/>
              </a:lnSpc>
            </a:pPr>
            <a:r>
              <a:rPr sz="1600" spc="-5" dirty="0">
                <a:latin typeface="Courier New"/>
                <a:cs typeface="Courier New"/>
              </a:rPr>
              <a:t>Location {font-style: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italic}</a:t>
            </a:r>
            <a:endParaRPr sz="1600">
              <a:latin typeface="Courier New"/>
              <a:cs typeface="Courier New"/>
            </a:endParaRPr>
          </a:p>
          <a:p>
            <a:pPr marL="548640">
              <a:lnSpc>
                <a:spcPct val="100000"/>
              </a:lnSpc>
              <a:spcBef>
                <a:spcPts val="180"/>
              </a:spcBef>
            </a:pPr>
            <a:r>
              <a:rPr sz="1600" spc="-5" dirty="0">
                <a:latin typeface="Tahoma"/>
                <a:cs typeface="Tahoma"/>
              </a:rPr>
              <a:t>The </a:t>
            </a:r>
            <a:r>
              <a:rPr sz="1600" spc="-10" dirty="0">
                <a:latin typeface="Tahoma"/>
                <a:cs typeface="Tahoma"/>
              </a:rPr>
              <a:t>text enclosed </a:t>
            </a:r>
            <a:r>
              <a:rPr sz="1600" spc="-5" dirty="0">
                <a:latin typeface="Tahoma"/>
                <a:cs typeface="Tahoma"/>
              </a:rPr>
              <a:t>in Location </a:t>
            </a:r>
            <a:r>
              <a:rPr sz="1600" spc="-10" dirty="0">
                <a:latin typeface="Tahoma"/>
                <a:cs typeface="Tahoma"/>
              </a:rPr>
              <a:t>element </a:t>
            </a:r>
            <a:r>
              <a:rPr sz="1600" spc="-5" dirty="0">
                <a:latin typeface="Tahoma"/>
                <a:cs typeface="Tahoma"/>
              </a:rPr>
              <a:t>will be </a:t>
            </a:r>
            <a:r>
              <a:rPr sz="1600" spc="-10" dirty="0">
                <a:latin typeface="Tahoma"/>
                <a:cs typeface="Tahoma"/>
              </a:rPr>
              <a:t>displayed </a:t>
            </a:r>
            <a:r>
              <a:rPr sz="1600" spc="-5" dirty="0">
                <a:latin typeface="Tahoma"/>
                <a:cs typeface="Tahoma"/>
              </a:rPr>
              <a:t>in</a:t>
            </a:r>
            <a:r>
              <a:rPr sz="1600" spc="13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italics.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5/ </a:t>
            </a:r>
            <a:fld id="{81D60167-4931-47E6-BA6A-407CBD079E47}" type="slidenum">
              <a:rPr dirty="0"/>
              <a:t>26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53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0600" y="2209800"/>
            <a:ext cx="7620000" cy="609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67561" y="1524761"/>
            <a:ext cx="9906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Syntax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5/ </a:t>
            </a:r>
            <a:fld id="{81D60167-4931-47E6-BA6A-407CBD079E47}" type="slidenum">
              <a:rPr dirty="0"/>
              <a:t>27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53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66800" y="3124200"/>
            <a:ext cx="7543800" cy="1571625"/>
          </a:xfrm>
          <a:prstGeom prst="rect">
            <a:avLst/>
          </a:prstGeom>
          <a:solidFill>
            <a:srgbClr val="FFFFCC"/>
          </a:solidFill>
          <a:ln w="12192">
            <a:solidFill>
              <a:srgbClr val="000000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91440">
              <a:lnSpc>
                <a:spcPts val="1830"/>
              </a:lnSpc>
              <a:spcBef>
                <a:spcPts val="425"/>
              </a:spcBef>
            </a:pPr>
            <a:r>
              <a:rPr sz="1600" spc="-10" dirty="0">
                <a:latin typeface="Tahoma"/>
                <a:cs typeface="Tahoma"/>
              </a:rPr>
              <a:t>where,</a:t>
            </a:r>
            <a:endParaRPr sz="1600">
              <a:latin typeface="Tahoma"/>
              <a:cs typeface="Tahoma"/>
            </a:endParaRPr>
          </a:p>
          <a:p>
            <a:pPr marL="548640">
              <a:lnSpc>
                <a:spcPts val="1830"/>
              </a:lnSpc>
            </a:pPr>
            <a:r>
              <a:rPr sz="1600" spc="-5" dirty="0">
                <a:latin typeface="Courier New"/>
                <a:cs typeface="Courier New"/>
              </a:rPr>
              <a:t>margin-left | margin-right | margin-top | margin-</a:t>
            </a:r>
            <a:r>
              <a:rPr sz="1600" spc="12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bottom</a:t>
            </a:r>
            <a:endParaRPr sz="1600">
              <a:latin typeface="Courier New"/>
              <a:cs typeface="Courier New"/>
            </a:endParaRPr>
          </a:p>
          <a:p>
            <a:pPr marL="548640">
              <a:lnSpc>
                <a:spcPts val="1830"/>
              </a:lnSpc>
              <a:spcBef>
                <a:spcPts val="180"/>
              </a:spcBef>
            </a:pPr>
            <a:r>
              <a:rPr sz="1600" spc="-5" dirty="0">
                <a:latin typeface="Tahoma"/>
                <a:cs typeface="Tahoma"/>
              </a:rPr>
              <a:t>The </a:t>
            </a:r>
            <a:r>
              <a:rPr sz="1600" spc="-10" dirty="0">
                <a:latin typeface="Tahoma"/>
                <a:cs typeface="Tahoma"/>
              </a:rPr>
              <a:t>various margin </a:t>
            </a:r>
            <a:r>
              <a:rPr sz="1600" spc="-5" dirty="0">
                <a:latin typeface="Tahoma"/>
                <a:cs typeface="Tahoma"/>
              </a:rPr>
              <a:t>properties </a:t>
            </a:r>
            <a:r>
              <a:rPr sz="1600" spc="-10" dirty="0">
                <a:latin typeface="Tahoma"/>
                <a:cs typeface="Tahoma"/>
              </a:rPr>
              <a:t>to set </a:t>
            </a:r>
            <a:r>
              <a:rPr sz="1600" spc="-5" dirty="0">
                <a:latin typeface="Tahoma"/>
                <a:cs typeface="Tahoma"/>
              </a:rPr>
              <a:t>left, </a:t>
            </a:r>
            <a:r>
              <a:rPr sz="1600" spc="-10" dirty="0">
                <a:latin typeface="Tahoma"/>
                <a:cs typeface="Tahoma"/>
              </a:rPr>
              <a:t>right, top </a:t>
            </a:r>
            <a:r>
              <a:rPr sz="1600" spc="-5" dirty="0">
                <a:latin typeface="Tahoma"/>
                <a:cs typeface="Tahoma"/>
              </a:rPr>
              <a:t>and </a:t>
            </a:r>
            <a:r>
              <a:rPr sz="1600" spc="-10" dirty="0">
                <a:latin typeface="Tahoma"/>
                <a:cs typeface="Tahoma"/>
              </a:rPr>
              <a:t>bottom</a:t>
            </a:r>
            <a:r>
              <a:rPr sz="1600" spc="24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margins.</a:t>
            </a:r>
            <a:endParaRPr sz="1600">
              <a:latin typeface="Tahoma"/>
              <a:cs typeface="Tahoma"/>
            </a:endParaRPr>
          </a:p>
          <a:p>
            <a:pPr marL="548640">
              <a:lnSpc>
                <a:spcPts val="1830"/>
              </a:lnSpc>
            </a:pPr>
            <a:r>
              <a:rPr sz="1600" spc="-5" dirty="0">
                <a:latin typeface="Courier New"/>
                <a:cs typeface="Courier New"/>
              </a:rPr>
              <a:t>marginValue</a:t>
            </a:r>
            <a:endParaRPr sz="1600">
              <a:latin typeface="Courier New"/>
              <a:cs typeface="Courier New"/>
            </a:endParaRPr>
          </a:p>
          <a:p>
            <a:pPr marL="548640" marR="255270">
              <a:lnSpc>
                <a:spcPct val="100000"/>
              </a:lnSpc>
              <a:spcBef>
                <a:spcPts val="180"/>
              </a:spcBef>
            </a:pPr>
            <a:r>
              <a:rPr sz="1600" spc="-5" dirty="0">
                <a:latin typeface="Tahoma"/>
                <a:cs typeface="Tahoma"/>
              </a:rPr>
              <a:t>The </a:t>
            </a:r>
            <a:r>
              <a:rPr sz="1600" spc="-15" dirty="0">
                <a:latin typeface="Tahoma"/>
                <a:cs typeface="Tahoma"/>
              </a:rPr>
              <a:t>value </a:t>
            </a:r>
            <a:r>
              <a:rPr sz="1600" spc="-10" dirty="0">
                <a:latin typeface="Tahoma"/>
                <a:cs typeface="Tahoma"/>
              </a:rPr>
              <a:t>to </a:t>
            </a:r>
            <a:r>
              <a:rPr sz="1600" spc="-5" dirty="0">
                <a:latin typeface="Tahoma"/>
                <a:cs typeface="Tahoma"/>
              </a:rPr>
              <a:t>be assigned </a:t>
            </a:r>
            <a:r>
              <a:rPr sz="1600" spc="-10" dirty="0">
                <a:latin typeface="Tahoma"/>
                <a:cs typeface="Tahoma"/>
              </a:rPr>
              <a:t>to </a:t>
            </a:r>
            <a:r>
              <a:rPr sz="1600" spc="-5" dirty="0">
                <a:latin typeface="Tahoma"/>
                <a:cs typeface="Tahoma"/>
              </a:rPr>
              <a:t>one of </a:t>
            </a:r>
            <a:r>
              <a:rPr sz="1600" spc="-10" dirty="0">
                <a:latin typeface="Tahoma"/>
                <a:cs typeface="Tahoma"/>
              </a:rPr>
              <a:t>the </a:t>
            </a:r>
            <a:r>
              <a:rPr sz="1600" spc="-5" dirty="0">
                <a:latin typeface="Tahoma"/>
                <a:cs typeface="Tahoma"/>
              </a:rPr>
              <a:t>margin properties.This </a:t>
            </a:r>
            <a:r>
              <a:rPr sz="1600" spc="-15" dirty="0">
                <a:latin typeface="Tahoma"/>
                <a:cs typeface="Tahoma"/>
              </a:rPr>
              <a:t>value </a:t>
            </a:r>
            <a:r>
              <a:rPr sz="1600" spc="-10" dirty="0">
                <a:latin typeface="Tahoma"/>
                <a:cs typeface="Tahoma"/>
              </a:rPr>
              <a:t>can </a:t>
            </a:r>
            <a:r>
              <a:rPr sz="1600" spc="-5" dirty="0">
                <a:latin typeface="Tahoma"/>
                <a:cs typeface="Tahoma"/>
              </a:rPr>
              <a:t>be  a </a:t>
            </a:r>
            <a:r>
              <a:rPr sz="1600" spc="-15" dirty="0">
                <a:latin typeface="Tahoma"/>
                <a:cs typeface="Tahoma"/>
              </a:rPr>
              <a:t>fixed value </a:t>
            </a:r>
            <a:r>
              <a:rPr sz="1600" spc="-5" dirty="0">
                <a:latin typeface="Tahoma"/>
                <a:cs typeface="Tahoma"/>
              </a:rPr>
              <a:t>or a</a:t>
            </a:r>
            <a:r>
              <a:rPr sz="1600" spc="5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percentage.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46812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Margins in CSS</a:t>
            </a:r>
            <a:r>
              <a:rPr sz="4400" spc="-125" dirty="0"/>
              <a:t> </a:t>
            </a:r>
            <a:r>
              <a:rPr sz="4400" spc="-10" dirty="0"/>
              <a:t>1-3</a:t>
            </a:r>
            <a:endParaRPr sz="4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53692" y="563626"/>
            <a:ext cx="46812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333399"/>
                </a:solidFill>
                <a:latin typeface="Tahoma"/>
                <a:cs typeface="Tahoma"/>
              </a:rPr>
              <a:t>Margins in CSS</a:t>
            </a:r>
            <a:r>
              <a:rPr sz="4400" spc="-12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4400" spc="-10" dirty="0">
                <a:solidFill>
                  <a:srgbClr val="333399"/>
                </a:solidFill>
                <a:latin typeface="Tahoma"/>
                <a:cs typeface="Tahoma"/>
              </a:rPr>
              <a:t>2-3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90600" y="2209800"/>
            <a:ext cx="7315200" cy="34137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67561" y="1524761"/>
            <a:ext cx="17526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Code</a:t>
            </a:r>
            <a:r>
              <a:rPr sz="20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5/ </a:t>
            </a:r>
            <a:fld id="{81D60167-4931-47E6-BA6A-407CBD079E47}" type="slidenum">
              <a:rPr dirty="0"/>
              <a:t>28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53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46812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Margins in CSS</a:t>
            </a:r>
            <a:r>
              <a:rPr sz="4400" spc="-125" dirty="0"/>
              <a:t> </a:t>
            </a:r>
            <a:r>
              <a:rPr sz="4400" spc="-10" dirty="0"/>
              <a:t>3-3</a:t>
            </a:r>
            <a:endParaRPr sz="4400"/>
          </a:p>
        </p:txBody>
      </p:sp>
      <p:sp>
        <p:nvSpPr>
          <p:cNvPr id="7" name="object 7"/>
          <p:cNvSpPr/>
          <p:nvPr/>
        </p:nvSpPr>
        <p:spPr>
          <a:xfrm>
            <a:off x="1066800" y="5943600"/>
            <a:ext cx="7315200" cy="4450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67561" y="5346953"/>
            <a:ext cx="1066800" cy="42672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60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Output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66800" y="2057400"/>
            <a:ext cx="6858000" cy="10058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43000" y="3124200"/>
            <a:ext cx="7543800" cy="2060575"/>
          </a:xfrm>
          <a:prstGeom prst="rect">
            <a:avLst/>
          </a:prstGeom>
          <a:solidFill>
            <a:srgbClr val="FFFFCC"/>
          </a:solidFill>
          <a:ln w="12192">
            <a:solidFill>
              <a:srgbClr val="000000"/>
            </a:solidFill>
          </a:ln>
        </p:spPr>
        <p:txBody>
          <a:bodyPr vert="horz" wrap="square" lIns="0" tIns="55244" rIns="0" bIns="0" rtlCol="0">
            <a:spAutoFit/>
          </a:bodyPr>
          <a:lstStyle/>
          <a:p>
            <a:pPr marL="91440">
              <a:lnSpc>
                <a:spcPts val="1830"/>
              </a:lnSpc>
              <a:spcBef>
                <a:spcPts val="434"/>
              </a:spcBef>
            </a:pPr>
            <a:r>
              <a:rPr sz="1600" spc="-10" dirty="0">
                <a:latin typeface="Tahoma"/>
                <a:cs typeface="Tahoma"/>
              </a:rPr>
              <a:t>where,</a:t>
            </a:r>
            <a:endParaRPr sz="1600">
              <a:latin typeface="Tahoma"/>
              <a:cs typeface="Tahoma"/>
            </a:endParaRPr>
          </a:p>
          <a:p>
            <a:pPr marL="548640">
              <a:lnSpc>
                <a:spcPts val="1830"/>
              </a:lnSpc>
            </a:pPr>
            <a:r>
              <a:rPr sz="1600" spc="-5" dirty="0">
                <a:latin typeface="Courier New"/>
                <a:cs typeface="Courier New"/>
              </a:rPr>
              <a:t>Manufacturer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{margin-left:20;margin-right:50;}</a:t>
            </a:r>
            <a:endParaRPr sz="1600">
              <a:latin typeface="Courier New"/>
              <a:cs typeface="Courier New"/>
            </a:endParaRPr>
          </a:p>
          <a:p>
            <a:pPr marL="548640" marR="304800">
              <a:lnSpc>
                <a:spcPct val="100000"/>
              </a:lnSpc>
              <a:spcBef>
                <a:spcPts val="180"/>
              </a:spcBef>
            </a:pPr>
            <a:r>
              <a:rPr sz="1600" spc="-10" dirty="0">
                <a:latin typeface="Tahoma"/>
                <a:cs typeface="Tahoma"/>
              </a:rPr>
              <a:t>Inserts </a:t>
            </a:r>
            <a:r>
              <a:rPr sz="1600" spc="-5" dirty="0">
                <a:latin typeface="Tahoma"/>
                <a:cs typeface="Tahoma"/>
              </a:rPr>
              <a:t>a </a:t>
            </a:r>
            <a:r>
              <a:rPr sz="1600" spc="-10" dirty="0">
                <a:latin typeface="Tahoma"/>
                <a:cs typeface="Tahoma"/>
              </a:rPr>
              <a:t>space </a:t>
            </a:r>
            <a:r>
              <a:rPr sz="1600" spc="-5" dirty="0">
                <a:latin typeface="Tahoma"/>
                <a:cs typeface="Tahoma"/>
              </a:rPr>
              <a:t>of 20 </a:t>
            </a:r>
            <a:r>
              <a:rPr sz="1600" spc="-10" dirty="0">
                <a:latin typeface="Tahoma"/>
                <a:cs typeface="Tahoma"/>
              </a:rPr>
              <a:t>pixels </a:t>
            </a:r>
            <a:r>
              <a:rPr sz="1600" spc="-5" dirty="0">
                <a:latin typeface="Tahoma"/>
                <a:cs typeface="Tahoma"/>
              </a:rPr>
              <a:t>to </a:t>
            </a:r>
            <a:r>
              <a:rPr sz="1600" spc="-10" dirty="0">
                <a:latin typeface="Tahoma"/>
                <a:cs typeface="Tahoma"/>
              </a:rPr>
              <a:t>the </a:t>
            </a:r>
            <a:r>
              <a:rPr sz="1600" spc="-5" dirty="0">
                <a:latin typeface="Tahoma"/>
                <a:cs typeface="Tahoma"/>
              </a:rPr>
              <a:t>left and a </a:t>
            </a:r>
            <a:r>
              <a:rPr sz="1600" spc="-10" dirty="0">
                <a:latin typeface="Tahoma"/>
                <a:cs typeface="Tahoma"/>
              </a:rPr>
              <a:t>space </a:t>
            </a:r>
            <a:r>
              <a:rPr sz="1600" spc="-5" dirty="0">
                <a:latin typeface="Tahoma"/>
                <a:cs typeface="Tahoma"/>
              </a:rPr>
              <a:t>of 50 </a:t>
            </a:r>
            <a:r>
              <a:rPr sz="1600" spc="-10" dirty="0">
                <a:latin typeface="Tahoma"/>
                <a:cs typeface="Tahoma"/>
              </a:rPr>
              <a:t>pixels </a:t>
            </a:r>
            <a:r>
              <a:rPr sz="1600" spc="-5" dirty="0">
                <a:latin typeface="Tahoma"/>
                <a:cs typeface="Tahoma"/>
              </a:rPr>
              <a:t>to </a:t>
            </a:r>
            <a:r>
              <a:rPr sz="1600" spc="-10" dirty="0">
                <a:latin typeface="Tahoma"/>
                <a:cs typeface="Tahoma"/>
              </a:rPr>
              <a:t>the right  </a:t>
            </a:r>
            <a:r>
              <a:rPr sz="1600" spc="-5" dirty="0">
                <a:latin typeface="Tahoma"/>
                <a:cs typeface="Tahoma"/>
              </a:rPr>
              <a:t>of </a:t>
            </a:r>
            <a:r>
              <a:rPr sz="1600" spc="-10" dirty="0">
                <a:latin typeface="Tahoma"/>
                <a:cs typeface="Tahoma"/>
              </a:rPr>
              <a:t>text enclosed </a:t>
            </a:r>
            <a:r>
              <a:rPr sz="1600" spc="-5" dirty="0">
                <a:latin typeface="Tahoma"/>
                <a:cs typeface="Tahoma"/>
              </a:rPr>
              <a:t>in </a:t>
            </a:r>
            <a:r>
              <a:rPr sz="1600" spc="-10" dirty="0">
                <a:latin typeface="Tahoma"/>
                <a:cs typeface="Tahoma"/>
              </a:rPr>
              <a:t>element</a:t>
            </a:r>
            <a:r>
              <a:rPr sz="1600" spc="40" dirty="0">
                <a:latin typeface="Tahoma"/>
                <a:cs typeface="Tahoma"/>
              </a:rPr>
              <a:t> </a:t>
            </a:r>
            <a:r>
              <a:rPr sz="1600" spc="-25" dirty="0">
                <a:latin typeface="Tahoma"/>
                <a:cs typeface="Tahoma"/>
              </a:rPr>
              <a:t>Manufacturer.</a:t>
            </a:r>
            <a:endParaRPr sz="1600">
              <a:latin typeface="Tahoma"/>
              <a:cs typeface="Tahoma"/>
            </a:endParaRPr>
          </a:p>
          <a:p>
            <a:pPr marL="548640">
              <a:lnSpc>
                <a:spcPts val="1739"/>
              </a:lnSpc>
            </a:pPr>
            <a:r>
              <a:rPr sz="1600" spc="-5" dirty="0">
                <a:latin typeface="Courier New"/>
                <a:cs typeface="Courier New"/>
              </a:rPr>
              <a:t>Manufacturer {background-color:</a:t>
            </a:r>
            <a:r>
              <a:rPr sz="1600" spc="1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aqua}</a:t>
            </a:r>
            <a:endParaRPr sz="1600">
              <a:latin typeface="Courier New"/>
              <a:cs typeface="Courier New"/>
            </a:endParaRPr>
          </a:p>
          <a:p>
            <a:pPr marL="548640">
              <a:lnSpc>
                <a:spcPts val="1830"/>
              </a:lnSpc>
              <a:spcBef>
                <a:spcPts val="180"/>
              </a:spcBef>
            </a:pPr>
            <a:r>
              <a:rPr sz="1600" spc="-10" dirty="0">
                <a:latin typeface="Tahoma"/>
                <a:cs typeface="Tahoma"/>
              </a:rPr>
              <a:t>Sets </a:t>
            </a:r>
            <a:r>
              <a:rPr sz="1600" spc="-5" dirty="0">
                <a:latin typeface="Tahoma"/>
                <a:cs typeface="Tahoma"/>
              </a:rPr>
              <a:t>the background of </a:t>
            </a:r>
            <a:r>
              <a:rPr sz="1600" spc="-10" dirty="0">
                <a:latin typeface="Tahoma"/>
                <a:cs typeface="Tahoma"/>
              </a:rPr>
              <a:t>text enclosed in element Manufacturer to</a:t>
            </a:r>
            <a:r>
              <a:rPr sz="1600" spc="2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aqua.</a:t>
            </a:r>
            <a:endParaRPr sz="1600">
              <a:latin typeface="Tahoma"/>
              <a:cs typeface="Tahoma"/>
            </a:endParaRPr>
          </a:p>
          <a:p>
            <a:pPr marL="548640">
              <a:lnSpc>
                <a:spcPts val="1830"/>
              </a:lnSpc>
            </a:pPr>
            <a:r>
              <a:rPr sz="1600" spc="-5" dirty="0">
                <a:latin typeface="Courier New"/>
                <a:cs typeface="Courier New"/>
              </a:rPr>
              <a:t>Vehicle {background-color: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orange}</a:t>
            </a:r>
            <a:endParaRPr sz="1600">
              <a:latin typeface="Courier New"/>
              <a:cs typeface="Courier New"/>
            </a:endParaRPr>
          </a:p>
          <a:p>
            <a:pPr marL="548640">
              <a:lnSpc>
                <a:spcPct val="100000"/>
              </a:lnSpc>
              <a:spcBef>
                <a:spcPts val="180"/>
              </a:spcBef>
            </a:pPr>
            <a:r>
              <a:rPr sz="1600" spc="-10" dirty="0">
                <a:latin typeface="Tahoma"/>
                <a:cs typeface="Tahoma"/>
              </a:rPr>
              <a:t>Sets the </a:t>
            </a:r>
            <a:r>
              <a:rPr sz="1600" spc="-5" dirty="0">
                <a:latin typeface="Tahoma"/>
                <a:cs typeface="Tahoma"/>
              </a:rPr>
              <a:t>background of </a:t>
            </a:r>
            <a:r>
              <a:rPr sz="1600" spc="-10" dirty="0">
                <a:latin typeface="Tahoma"/>
                <a:cs typeface="Tahoma"/>
              </a:rPr>
              <a:t>text enclosed </a:t>
            </a:r>
            <a:r>
              <a:rPr sz="1600" spc="-5" dirty="0">
                <a:latin typeface="Tahoma"/>
                <a:cs typeface="Tahoma"/>
              </a:rPr>
              <a:t>in </a:t>
            </a:r>
            <a:r>
              <a:rPr sz="1600" spc="-10" dirty="0">
                <a:latin typeface="Tahoma"/>
                <a:cs typeface="Tahoma"/>
              </a:rPr>
              <a:t>element </a:t>
            </a:r>
            <a:r>
              <a:rPr sz="1600" spc="-20" dirty="0">
                <a:latin typeface="Tahoma"/>
                <a:cs typeface="Tahoma"/>
              </a:rPr>
              <a:t>Vehicle </a:t>
            </a:r>
            <a:r>
              <a:rPr sz="1600" spc="-10" dirty="0">
                <a:latin typeface="Tahoma"/>
                <a:cs typeface="Tahoma"/>
              </a:rPr>
              <a:t>to</a:t>
            </a:r>
            <a:r>
              <a:rPr sz="1600" spc="17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orange.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5/ </a:t>
            </a:r>
            <a:fld id="{81D60167-4931-47E6-BA6A-407CBD079E47}" type="slidenum">
              <a:rPr dirty="0"/>
              <a:t>29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53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67561" y="1524761"/>
            <a:ext cx="15240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Style</a:t>
            </a:r>
            <a:r>
              <a:rPr sz="20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Sheet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51441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Need </a:t>
            </a:r>
            <a:r>
              <a:rPr sz="4400" dirty="0"/>
              <a:t>of </a:t>
            </a:r>
            <a:r>
              <a:rPr sz="4400" spc="-5" dirty="0"/>
              <a:t>Style</a:t>
            </a:r>
            <a:r>
              <a:rPr sz="4400" spc="-90" dirty="0"/>
              <a:t> </a:t>
            </a:r>
            <a:r>
              <a:rPr sz="4400" spc="-5" dirty="0"/>
              <a:t>Sheets</a:t>
            </a:r>
            <a:endParaRPr sz="4400"/>
          </a:p>
        </p:txBody>
      </p:sp>
      <p:sp>
        <p:nvSpPr>
          <p:cNvPr id="7" name="object 7"/>
          <p:cNvSpPr txBox="1"/>
          <p:nvPr/>
        </p:nvSpPr>
        <p:spPr>
          <a:xfrm>
            <a:off x="1222044" y="1631645"/>
            <a:ext cx="7112634" cy="636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Tahoma"/>
                <a:cs typeface="Tahoma"/>
              </a:rPr>
              <a:t>They are a </a:t>
            </a:r>
            <a:r>
              <a:rPr sz="2000" spc="-5" dirty="0">
                <a:latin typeface="Tahoma"/>
                <a:cs typeface="Tahoma"/>
              </a:rPr>
              <a:t>set </a:t>
            </a:r>
            <a:r>
              <a:rPr sz="2000" dirty="0">
                <a:latin typeface="Tahoma"/>
                <a:cs typeface="Tahoma"/>
              </a:rPr>
              <a:t>of </a:t>
            </a:r>
            <a:r>
              <a:rPr sz="2000" spc="-5" dirty="0">
                <a:latin typeface="Tahoma"/>
                <a:cs typeface="Tahoma"/>
              </a:rPr>
              <a:t>rules that describe the appearance </a:t>
            </a:r>
            <a:r>
              <a:rPr sz="2000" dirty="0">
                <a:latin typeface="Tahoma"/>
                <a:cs typeface="Tahoma"/>
              </a:rPr>
              <a:t>of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data</a:t>
            </a:r>
            <a:endParaRPr sz="2000">
              <a:latin typeface="Tahoma"/>
              <a:cs typeface="Tahoma"/>
            </a:endParaRPr>
          </a:p>
          <a:p>
            <a:pPr marL="35496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ahoma"/>
                <a:cs typeface="Tahoma"/>
              </a:rPr>
              <a:t>in an XML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document.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60200" y="2664757"/>
            <a:ext cx="3617698" cy="37252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5/ </a:t>
            </a:r>
            <a:fld id="{81D60167-4931-47E6-BA6A-407CBD079E47}" type="slidenum">
              <a:rPr dirty="0"/>
              <a:t>3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53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66800" y="2558795"/>
            <a:ext cx="7010400" cy="2851785"/>
          </a:xfrm>
          <a:custGeom>
            <a:avLst/>
            <a:gdLst/>
            <a:ahLst/>
            <a:cxnLst/>
            <a:rect l="l" t="t" r="r" b="b"/>
            <a:pathLst>
              <a:path w="7010400" h="2851785">
                <a:moveTo>
                  <a:pt x="0" y="2851404"/>
                </a:moveTo>
                <a:lnTo>
                  <a:pt x="7010400" y="2851404"/>
                </a:lnTo>
                <a:lnTo>
                  <a:pt x="7010400" y="0"/>
                </a:lnTo>
                <a:lnTo>
                  <a:pt x="0" y="0"/>
                </a:lnTo>
                <a:lnTo>
                  <a:pt x="0" y="2851404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66800" y="2558795"/>
            <a:ext cx="7010400" cy="2851785"/>
          </a:xfrm>
          <a:custGeom>
            <a:avLst/>
            <a:gdLst/>
            <a:ahLst/>
            <a:cxnLst/>
            <a:rect l="l" t="t" r="r" b="b"/>
            <a:pathLst>
              <a:path w="7010400" h="2851785">
                <a:moveTo>
                  <a:pt x="0" y="2851404"/>
                </a:moveTo>
                <a:lnTo>
                  <a:pt x="7010400" y="2851404"/>
                </a:lnTo>
                <a:lnTo>
                  <a:pt x="7010400" y="0"/>
                </a:lnTo>
                <a:lnTo>
                  <a:pt x="0" y="0"/>
                </a:lnTo>
                <a:lnTo>
                  <a:pt x="0" y="2851404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45844" y="2599435"/>
            <a:ext cx="6777355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80"/>
              </a:lnSpc>
              <a:spcBef>
                <a:spcPts val="100"/>
              </a:spcBef>
            </a:pPr>
            <a:r>
              <a:rPr sz="1800" spc="-10" dirty="0">
                <a:latin typeface="Tahoma"/>
                <a:cs typeface="Tahoma"/>
              </a:rPr>
              <a:t>where,</a:t>
            </a:r>
            <a:endParaRPr sz="1800">
              <a:latin typeface="Tahoma"/>
              <a:cs typeface="Tahoma"/>
            </a:endParaRPr>
          </a:p>
          <a:p>
            <a:pPr marL="469265">
              <a:lnSpc>
                <a:spcPts val="2080"/>
              </a:lnSpc>
            </a:pPr>
            <a:r>
              <a:rPr sz="1800" spc="-5" dirty="0">
                <a:latin typeface="Courier New"/>
                <a:cs typeface="Courier New"/>
              </a:rPr>
              <a:t>border</a:t>
            </a:r>
            <a:r>
              <a:rPr sz="1800" spc="-5" dirty="0">
                <a:latin typeface="Tahoma"/>
                <a:cs typeface="Tahoma"/>
              </a:rPr>
              <a:t>: Property to set the border </a:t>
            </a:r>
            <a:r>
              <a:rPr sz="1800" dirty="0">
                <a:latin typeface="Tahoma"/>
                <a:cs typeface="Tahoma"/>
              </a:rPr>
              <a:t>of </a:t>
            </a:r>
            <a:r>
              <a:rPr sz="1800" spc="-5" dirty="0">
                <a:latin typeface="Tahoma"/>
                <a:cs typeface="Tahoma"/>
              </a:rPr>
              <a:t>the box surrounding</a:t>
            </a:r>
            <a:r>
              <a:rPr sz="1800" spc="4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an</a:t>
            </a:r>
            <a:endParaRPr sz="1800">
              <a:latin typeface="Tahoma"/>
              <a:cs typeface="Tahoma"/>
            </a:endParaRPr>
          </a:p>
          <a:p>
            <a:pPr marL="469265">
              <a:lnSpc>
                <a:spcPts val="2080"/>
              </a:lnSpc>
              <a:spcBef>
                <a:spcPts val="155"/>
              </a:spcBef>
            </a:pPr>
            <a:r>
              <a:rPr sz="1800" spc="-10" dirty="0">
                <a:latin typeface="Tahoma"/>
                <a:cs typeface="Tahoma"/>
              </a:rPr>
              <a:t>element’s</a:t>
            </a:r>
            <a:r>
              <a:rPr sz="1800" spc="-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data.</a:t>
            </a:r>
            <a:endParaRPr sz="1800">
              <a:latin typeface="Tahoma"/>
              <a:cs typeface="Tahoma"/>
            </a:endParaRPr>
          </a:p>
          <a:p>
            <a:pPr marL="469265">
              <a:lnSpc>
                <a:spcPts val="2080"/>
              </a:lnSpc>
            </a:pPr>
            <a:r>
              <a:rPr sz="1800" spc="-5" dirty="0">
                <a:latin typeface="Courier New"/>
                <a:cs typeface="Courier New"/>
              </a:rPr>
              <a:t>border_width</a:t>
            </a:r>
            <a:r>
              <a:rPr sz="1800" spc="-5" dirty="0">
                <a:latin typeface="Tahoma"/>
                <a:cs typeface="Tahoma"/>
              </a:rPr>
              <a:t>: Specifies the thickness of the</a:t>
            </a:r>
            <a:r>
              <a:rPr sz="1800" spc="-55" dirty="0">
                <a:latin typeface="Tahoma"/>
                <a:cs typeface="Tahoma"/>
              </a:rPr>
              <a:t> </a:t>
            </a:r>
            <a:r>
              <a:rPr sz="1800" spc="-40" dirty="0">
                <a:latin typeface="Tahoma"/>
                <a:cs typeface="Tahoma"/>
              </a:rPr>
              <a:t>border.</a:t>
            </a:r>
            <a:endParaRPr sz="1800">
              <a:latin typeface="Tahoma"/>
              <a:cs typeface="Tahoma"/>
            </a:endParaRPr>
          </a:p>
          <a:p>
            <a:pPr marL="469265" marR="389255">
              <a:lnSpc>
                <a:spcPct val="100000"/>
              </a:lnSpc>
              <a:spcBef>
                <a:spcPts val="160"/>
              </a:spcBef>
              <a:tabLst>
                <a:tab pos="1483360" algn="l"/>
                <a:tab pos="3173095" algn="l"/>
                <a:tab pos="5499735" algn="l"/>
              </a:tabLst>
            </a:pPr>
            <a:r>
              <a:rPr sz="1800" spc="-10" dirty="0">
                <a:latin typeface="Tahoma"/>
                <a:cs typeface="Tahoma"/>
              </a:rPr>
              <a:t>Possible	values </a:t>
            </a:r>
            <a:r>
              <a:rPr sz="1800" spc="-5" dirty="0">
                <a:latin typeface="Tahoma"/>
                <a:cs typeface="Tahoma"/>
              </a:rPr>
              <a:t>are thin, </a:t>
            </a:r>
            <a:r>
              <a:rPr sz="1800" dirty="0">
                <a:latin typeface="Tahoma"/>
                <a:cs typeface="Tahoma"/>
              </a:rPr>
              <a:t>medium and </a:t>
            </a:r>
            <a:r>
              <a:rPr sz="1800" spc="-5" dirty="0">
                <a:latin typeface="Tahoma"/>
                <a:cs typeface="Tahoma"/>
              </a:rPr>
              <a:t>thick.  </a:t>
            </a:r>
            <a:r>
              <a:rPr sz="1800" spc="-10" dirty="0">
                <a:latin typeface="Courier New"/>
                <a:cs typeface="Courier New"/>
              </a:rPr>
              <a:t>border_style</a:t>
            </a:r>
            <a:r>
              <a:rPr sz="1800" spc="-10" dirty="0">
                <a:latin typeface="Tahoma"/>
                <a:cs typeface="Tahoma"/>
              </a:rPr>
              <a:t>: </a:t>
            </a:r>
            <a:r>
              <a:rPr sz="1800" dirty="0">
                <a:latin typeface="Tahoma"/>
                <a:cs typeface="Tahoma"/>
              </a:rPr>
              <a:t>Specifies </a:t>
            </a:r>
            <a:r>
              <a:rPr sz="1800" spc="-5" dirty="0">
                <a:latin typeface="Tahoma"/>
                <a:cs typeface="Tahoma"/>
              </a:rPr>
              <a:t>the style </a:t>
            </a:r>
            <a:r>
              <a:rPr sz="1800" dirty="0">
                <a:latin typeface="Tahoma"/>
                <a:cs typeface="Tahoma"/>
              </a:rPr>
              <a:t>of </a:t>
            </a:r>
            <a:r>
              <a:rPr sz="1800" spc="-5" dirty="0">
                <a:latin typeface="Tahoma"/>
                <a:cs typeface="Tahoma"/>
              </a:rPr>
              <a:t>the </a:t>
            </a:r>
            <a:r>
              <a:rPr sz="1800" spc="-40" dirty="0">
                <a:latin typeface="Tahoma"/>
                <a:cs typeface="Tahoma"/>
              </a:rPr>
              <a:t>border. </a:t>
            </a:r>
            <a:r>
              <a:rPr sz="1800" spc="-10" dirty="0">
                <a:latin typeface="Tahoma"/>
                <a:cs typeface="Tahoma"/>
              </a:rPr>
              <a:t>Possible  values </a:t>
            </a:r>
            <a:r>
              <a:rPr sz="1800" spc="-5" dirty="0">
                <a:latin typeface="Tahoma"/>
                <a:cs typeface="Tahoma"/>
              </a:rPr>
              <a:t>are</a:t>
            </a:r>
            <a:r>
              <a:rPr sz="1800" spc="2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solid,</a:t>
            </a:r>
            <a:r>
              <a:rPr sz="1800" spc="2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dashed,	dotted,</a:t>
            </a:r>
            <a:r>
              <a:rPr sz="1800" spc="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groove,</a:t>
            </a:r>
            <a:r>
              <a:rPr sz="1800" spc="1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ridge,	</a:t>
            </a:r>
            <a:r>
              <a:rPr sz="1800" dirty="0">
                <a:latin typeface="Tahoma"/>
                <a:cs typeface="Tahoma"/>
              </a:rPr>
              <a:t>double,  inset,</a:t>
            </a:r>
            <a:r>
              <a:rPr sz="1800" spc="-5" dirty="0">
                <a:latin typeface="Tahoma"/>
                <a:cs typeface="Tahoma"/>
              </a:rPr>
              <a:t> outset.</a:t>
            </a:r>
            <a:endParaRPr sz="1800">
              <a:latin typeface="Tahoma"/>
              <a:cs typeface="Tahoma"/>
            </a:endParaRPr>
          </a:p>
          <a:p>
            <a:pPr marL="469265">
              <a:lnSpc>
                <a:spcPts val="2005"/>
              </a:lnSpc>
            </a:pPr>
            <a:r>
              <a:rPr sz="1800" spc="-5" dirty="0">
                <a:latin typeface="Courier New"/>
                <a:cs typeface="Courier New"/>
              </a:rPr>
              <a:t>border_color</a:t>
            </a:r>
            <a:r>
              <a:rPr sz="1800" spc="-5" dirty="0">
                <a:latin typeface="Tahoma"/>
                <a:cs typeface="Tahoma"/>
              </a:rPr>
              <a:t>: Specifies the color of the </a:t>
            </a:r>
            <a:r>
              <a:rPr sz="1800" spc="-40" dirty="0">
                <a:latin typeface="Tahoma"/>
                <a:cs typeface="Tahoma"/>
              </a:rPr>
              <a:t>border. </a:t>
            </a:r>
            <a:r>
              <a:rPr sz="1800" spc="-5" dirty="0">
                <a:latin typeface="Tahoma"/>
                <a:cs typeface="Tahoma"/>
              </a:rPr>
              <a:t>All</a:t>
            </a:r>
            <a:r>
              <a:rPr sz="1800" spc="3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values</a:t>
            </a:r>
            <a:endParaRPr sz="1800">
              <a:latin typeface="Tahoma"/>
              <a:cs typeface="Tahoma"/>
            </a:endParaRPr>
          </a:p>
          <a:p>
            <a:pPr marL="469265">
              <a:lnSpc>
                <a:spcPct val="100000"/>
              </a:lnSpc>
              <a:spcBef>
                <a:spcPts val="155"/>
              </a:spcBef>
              <a:tabLst>
                <a:tab pos="3212465" algn="l"/>
              </a:tabLst>
            </a:pPr>
            <a:r>
              <a:rPr sz="1800" spc="-5" dirty="0">
                <a:latin typeface="Tahoma"/>
                <a:cs typeface="Tahoma"/>
              </a:rPr>
              <a:t>that are applicable</a:t>
            </a:r>
            <a:r>
              <a:rPr sz="1800" spc="5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to</a:t>
            </a:r>
            <a:r>
              <a:rPr sz="1800" spc="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CSS	</a:t>
            </a:r>
            <a:r>
              <a:rPr sz="1800" spc="-5" dirty="0">
                <a:latin typeface="Tahoma"/>
                <a:cs typeface="Tahoma"/>
              </a:rPr>
              <a:t>color property are</a:t>
            </a:r>
            <a:r>
              <a:rPr sz="1800" spc="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allowed.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70472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Border Properties </a:t>
            </a:r>
            <a:r>
              <a:rPr sz="4400" dirty="0"/>
              <a:t>in CSS</a:t>
            </a:r>
            <a:r>
              <a:rPr sz="4400" spc="-60" dirty="0"/>
              <a:t> </a:t>
            </a:r>
            <a:r>
              <a:rPr sz="4400" spc="-5" dirty="0"/>
              <a:t>1-3</a:t>
            </a:r>
            <a:endParaRPr sz="4400"/>
          </a:p>
        </p:txBody>
      </p:sp>
      <p:sp>
        <p:nvSpPr>
          <p:cNvPr id="10" name="object 10"/>
          <p:cNvSpPr/>
          <p:nvPr/>
        </p:nvSpPr>
        <p:spPr>
          <a:xfrm>
            <a:off x="990600" y="2025395"/>
            <a:ext cx="7601369" cy="3368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58544" y="1492125"/>
            <a:ext cx="775335" cy="3073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Out</a:t>
            </a: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ut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5/ </a:t>
            </a:r>
            <a:fld id="{81D60167-4931-47E6-BA6A-407CBD079E47}" type="slidenum">
              <a:rPr dirty="0"/>
              <a:t>30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53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067561" y="1448561"/>
            <a:ext cx="11430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Syntax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53692" y="563626"/>
            <a:ext cx="70472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solidFill>
                  <a:srgbClr val="333399"/>
                </a:solidFill>
                <a:latin typeface="Tahoma"/>
                <a:cs typeface="Tahoma"/>
              </a:rPr>
              <a:t>Border Properties </a:t>
            </a:r>
            <a:r>
              <a:rPr sz="4400" dirty="0">
                <a:solidFill>
                  <a:srgbClr val="333399"/>
                </a:solidFill>
                <a:latin typeface="Tahoma"/>
                <a:cs typeface="Tahoma"/>
              </a:rPr>
              <a:t>in CSS</a:t>
            </a:r>
            <a:r>
              <a:rPr sz="4400" spc="-6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4400" spc="-5" dirty="0">
                <a:solidFill>
                  <a:srgbClr val="333399"/>
                </a:solidFill>
                <a:latin typeface="Tahoma"/>
                <a:cs typeface="Tahoma"/>
              </a:rPr>
              <a:t>2-3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66800" y="1981200"/>
            <a:ext cx="7696200" cy="4343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67561" y="1448561"/>
            <a:ext cx="17526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Code</a:t>
            </a:r>
            <a:r>
              <a:rPr sz="20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5/ </a:t>
            </a:r>
            <a:fld id="{81D60167-4931-47E6-BA6A-407CBD079E47}" type="slidenum">
              <a:rPr dirty="0"/>
              <a:t>31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53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0600" y="3124200"/>
            <a:ext cx="7848600" cy="2550160"/>
          </a:xfrm>
          <a:custGeom>
            <a:avLst/>
            <a:gdLst/>
            <a:ahLst/>
            <a:cxnLst/>
            <a:rect l="l" t="t" r="r" b="b"/>
            <a:pathLst>
              <a:path w="7848600" h="2550160">
                <a:moveTo>
                  <a:pt x="0" y="2549652"/>
                </a:moveTo>
                <a:lnTo>
                  <a:pt x="7848600" y="2549652"/>
                </a:lnTo>
                <a:lnTo>
                  <a:pt x="7848600" y="0"/>
                </a:lnTo>
                <a:lnTo>
                  <a:pt x="0" y="0"/>
                </a:lnTo>
                <a:lnTo>
                  <a:pt x="0" y="2549652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90600" y="3124200"/>
            <a:ext cx="7848600" cy="2550160"/>
          </a:xfrm>
          <a:custGeom>
            <a:avLst/>
            <a:gdLst/>
            <a:ahLst/>
            <a:cxnLst/>
            <a:rect l="l" t="t" r="r" b="b"/>
            <a:pathLst>
              <a:path w="7848600" h="2550160">
                <a:moveTo>
                  <a:pt x="0" y="2549652"/>
                </a:moveTo>
                <a:lnTo>
                  <a:pt x="7848600" y="2549652"/>
                </a:lnTo>
                <a:lnTo>
                  <a:pt x="7848600" y="0"/>
                </a:lnTo>
                <a:lnTo>
                  <a:pt x="0" y="0"/>
                </a:lnTo>
                <a:lnTo>
                  <a:pt x="0" y="2549652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69644" y="3167887"/>
            <a:ext cx="7603490" cy="2463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850"/>
              </a:lnSpc>
              <a:spcBef>
                <a:spcPts val="95"/>
              </a:spcBef>
            </a:pPr>
            <a:r>
              <a:rPr sz="1600" spc="-10" dirty="0">
                <a:latin typeface="Tahoma"/>
                <a:cs typeface="Tahoma"/>
              </a:rPr>
              <a:t>where,</a:t>
            </a:r>
            <a:endParaRPr sz="1600">
              <a:latin typeface="Tahoma"/>
              <a:cs typeface="Tahoma"/>
            </a:endParaRPr>
          </a:p>
          <a:p>
            <a:pPr marL="469265">
              <a:lnSpc>
                <a:spcPts val="1850"/>
              </a:lnSpc>
            </a:pPr>
            <a:r>
              <a:rPr sz="1600" spc="-5" dirty="0">
                <a:latin typeface="Courier New"/>
                <a:cs typeface="Courier New"/>
              </a:rPr>
              <a:t>Manufacturer {border: thick dashed magenta</a:t>
            </a:r>
            <a:r>
              <a:rPr sz="1600" spc="-33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469265" marR="1063625">
              <a:lnSpc>
                <a:spcPct val="100000"/>
              </a:lnSpc>
              <a:spcBef>
                <a:spcPts val="145"/>
              </a:spcBef>
              <a:tabLst>
                <a:tab pos="5269865" algn="l"/>
              </a:tabLst>
            </a:pPr>
            <a:r>
              <a:rPr sz="1600" spc="-10" dirty="0">
                <a:latin typeface="Tahoma"/>
                <a:cs typeface="Tahoma"/>
              </a:rPr>
              <a:t>Displays </a:t>
            </a:r>
            <a:r>
              <a:rPr sz="1600" spc="-5" dirty="0">
                <a:latin typeface="Tahoma"/>
                <a:cs typeface="Tahoma"/>
              </a:rPr>
              <a:t>a </a:t>
            </a:r>
            <a:r>
              <a:rPr sz="1600" spc="-10" dirty="0">
                <a:latin typeface="Tahoma"/>
                <a:cs typeface="Tahoma"/>
              </a:rPr>
              <a:t>thick </a:t>
            </a:r>
            <a:r>
              <a:rPr sz="1600" spc="-5" dirty="0">
                <a:latin typeface="Tahoma"/>
                <a:cs typeface="Tahoma"/>
              </a:rPr>
              <a:t>and dashed </a:t>
            </a:r>
            <a:r>
              <a:rPr sz="1600" spc="-10" dirty="0">
                <a:latin typeface="Tahoma"/>
                <a:cs typeface="Tahoma"/>
              </a:rPr>
              <a:t>magenta</a:t>
            </a:r>
            <a:r>
              <a:rPr sz="1600" spc="13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border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around	</a:t>
            </a:r>
            <a:r>
              <a:rPr sz="1600" spc="-10" dirty="0">
                <a:latin typeface="Tahoma"/>
                <a:cs typeface="Tahoma"/>
              </a:rPr>
              <a:t>the content </a:t>
            </a:r>
            <a:r>
              <a:rPr sz="1600" spc="-5" dirty="0">
                <a:latin typeface="Tahoma"/>
                <a:cs typeface="Tahoma"/>
              </a:rPr>
              <a:t>of  </a:t>
            </a:r>
            <a:r>
              <a:rPr sz="1600" spc="-10" dirty="0">
                <a:latin typeface="Tahoma"/>
                <a:cs typeface="Tahoma"/>
              </a:rPr>
              <a:t>Manufacturer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element.</a:t>
            </a:r>
            <a:endParaRPr sz="1600">
              <a:latin typeface="Tahoma"/>
              <a:cs typeface="Tahoma"/>
            </a:endParaRPr>
          </a:p>
          <a:p>
            <a:pPr marL="469265">
              <a:lnSpc>
                <a:spcPts val="1775"/>
              </a:lnSpc>
            </a:pPr>
            <a:r>
              <a:rPr sz="1600" spc="-5" dirty="0">
                <a:latin typeface="Courier New"/>
                <a:cs typeface="Courier New"/>
              </a:rPr>
              <a:t>Model</a:t>
            </a:r>
            <a:r>
              <a:rPr sz="1600" spc="-45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{</a:t>
            </a:r>
            <a:r>
              <a:rPr sz="1600" spc="-459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border:</a:t>
            </a:r>
            <a:r>
              <a:rPr sz="1600" spc="-44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thick</a:t>
            </a:r>
            <a:r>
              <a:rPr sz="1600" spc="-459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solid</a:t>
            </a:r>
            <a:r>
              <a:rPr sz="1600" spc="-44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olive</a:t>
            </a:r>
            <a:r>
              <a:rPr sz="1600" spc="-45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469265">
              <a:lnSpc>
                <a:spcPts val="1830"/>
              </a:lnSpc>
              <a:spcBef>
                <a:spcPts val="140"/>
              </a:spcBef>
            </a:pPr>
            <a:r>
              <a:rPr sz="1600" spc="-10" dirty="0">
                <a:latin typeface="Tahoma"/>
                <a:cs typeface="Tahoma"/>
              </a:rPr>
              <a:t>Displays </a:t>
            </a:r>
            <a:r>
              <a:rPr sz="1600" spc="-5" dirty="0">
                <a:latin typeface="Tahoma"/>
                <a:cs typeface="Tahoma"/>
              </a:rPr>
              <a:t>a </a:t>
            </a:r>
            <a:r>
              <a:rPr sz="1600" spc="-10" dirty="0">
                <a:latin typeface="Tahoma"/>
                <a:cs typeface="Tahoma"/>
              </a:rPr>
              <a:t>thick </a:t>
            </a:r>
            <a:r>
              <a:rPr sz="1600" spc="-5" dirty="0">
                <a:latin typeface="Tahoma"/>
                <a:cs typeface="Tahoma"/>
              </a:rPr>
              <a:t>and </a:t>
            </a:r>
            <a:r>
              <a:rPr sz="1600" spc="-10" dirty="0">
                <a:latin typeface="Tahoma"/>
                <a:cs typeface="Tahoma"/>
              </a:rPr>
              <a:t>solid olive </a:t>
            </a:r>
            <a:r>
              <a:rPr sz="1600" spc="-5" dirty="0">
                <a:latin typeface="Tahoma"/>
                <a:cs typeface="Tahoma"/>
              </a:rPr>
              <a:t>border around the </a:t>
            </a:r>
            <a:r>
              <a:rPr sz="1600" spc="-10" dirty="0">
                <a:latin typeface="Tahoma"/>
                <a:cs typeface="Tahoma"/>
              </a:rPr>
              <a:t>content </a:t>
            </a:r>
            <a:r>
              <a:rPr sz="1600" spc="-5" dirty="0">
                <a:latin typeface="Tahoma"/>
                <a:cs typeface="Tahoma"/>
              </a:rPr>
              <a:t>of Model</a:t>
            </a:r>
            <a:r>
              <a:rPr sz="1600" spc="22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element.</a:t>
            </a:r>
            <a:endParaRPr sz="1600">
              <a:latin typeface="Tahoma"/>
              <a:cs typeface="Tahoma"/>
            </a:endParaRPr>
          </a:p>
          <a:p>
            <a:pPr marL="469265">
              <a:lnSpc>
                <a:spcPts val="1830"/>
              </a:lnSpc>
            </a:pPr>
            <a:r>
              <a:rPr sz="1600" spc="-5" dirty="0">
                <a:latin typeface="Courier New"/>
                <a:cs typeface="Courier New"/>
              </a:rPr>
              <a:t>Color {border: thick groove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aqua}</a:t>
            </a:r>
            <a:endParaRPr sz="1600">
              <a:latin typeface="Courier New"/>
              <a:cs typeface="Courier New"/>
            </a:endParaRPr>
          </a:p>
          <a:p>
            <a:pPr marL="469265">
              <a:lnSpc>
                <a:spcPts val="1830"/>
              </a:lnSpc>
              <a:spcBef>
                <a:spcPts val="180"/>
              </a:spcBef>
              <a:tabLst>
                <a:tab pos="5309870" algn="l"/>
              </a:tabLst>
            </a:pPr>
            <a:r>
              <a:rPr sz="1600" spc="-10" dirty="0">
                <a:latin typeface="Tahoma"/>
                <a:cs typeface="Tahoma"/>
              </a:rPr>
              <a:t>Displays </a:t>
            </a:r>
            <a:r>
              <a:rPr sz="1600" spc="-5" dirty="0">
                <a:latin typeface="Tahoma"/>
                <a:cs typeface="Tahoma"/>
              </a:rPr>
              <a:t>a </a:t>
            </a:r>
            <a:r>
              <a:rPr sz="1600" spc="-10" dirty="0">
                <a:latin typeface="Tahoma"/>
                <a:cs typeface="Tahoma"/>
              </a:rPr>
              <a:t>thick </a:t>
            </a:r>
            <a:r>
              <a:rPr sz="1600" spc="-5" dirty="0">
                <a:latin typeface="Tahoma"/>
                <a:cs typeface="Tahoma"/>
              </a:rPr>
              <a:t>and </a:t>
            </a:r>
            <a:r>
              <a:rPr sz="1600" spc="-15" dirty="0">
                <a:latin typeface="Tahoma"/>
                <a:cs typeface="Tahoma"/>
              </a:rPr>
              <a:t>groove </a:t>
            </a:r>
            <a:r>
              <a:rPr sz="1600" spc="-5" dirty="0">
                <a:latin typeface="Tahoma"/>
                <a:cs typeface="Tahoma"/>
              </a:rPr>
              <a:t>aqua </a:t>
            </a:r>
            <a:r>
              <a:rPr sz="1600" spc="-10" dirty="0">
                <a:latin typeface="Tahoma"/>
                <a:cs typeface="Tahoma"/>
              </a:rPr>
              <a:t>border</a:t>
            </a:r>
            <a:r>
              <a:rPr sz="1600" spc="2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around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the	content </a:t>
            </a:r>
            <a:r>
              <a:rPr sz="1600" spc="-5" dirty="0">
                <a:latin typeface="Tahoma"/>
                <a:cs typeface="Tahoma"/>
              </a:rPr>
              <a:t>of Color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element.</a:t>
            </a:r>
            <a:endParaRPr sz="1600">
              <a:latin typeface="Tahoma"/>
              <a:cs typeface="Tahoma"/>
            </a:endParaRPr>
          </a:p>
          <a:p>
            <a:pPr marL="469265">
              <a:lnSpc>
                <a:spcPts val="1830"/>
              </a:lnSpc>
            </a:pPr>
            <a:r>
              <a:rPr sz="1600" spc="-5" dirty="0">
                <a:latin typeface="Courier New"/>
                <a:cs typeface="Courier New"/>
              </a:rPr>
              <a:t>Price {border: thick inset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gray}</a:t>
            </a:r>
            <a:endParaRPr sz="160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  <a:spcBef>
                <a:spcPts val="180"/>
              </a:spcBef>
            </a:pPr>
            <a:r>
              <a:rPr sz="1600" spc="-10" dirty="0">
                <a:latin typeface="Tahoma"/>
                <a:cs typeface="Tahoma"/>
              </a:rPr>
              <a:t>Displays </a:t>
            </a:r>
            <a:r>
              <a:rPr sz="1600" spc="-5" dirty="0">
                <a:latin typeface="Tahoma"/>
                <a:cs typeface="Tahoma"/>
              </a:rPr>
              <a:t>a </a:t>
            </a:r>
            <a:r>
              <a:rPr sz="1600" spc="-10" dirty="0">
                <a:latin typeface="Tahoma"/>
                <a:cs typeface="Tahoma"/>
              </a:rPr>
              <a:t>thick </a:t>
            </a:r>
            <a:r>
              <a:rPr sz="1600" spc="-5" dirty="0">
                <a:latin typeface="Tahoma"/>
                <a:cs typeface="Tahoma"/>
              </a:rPr>
              <a:t>and inset </a:t>
            </a:r>
            <a:r>
              <a:rPr sz="1600" spc="-15" dirty="0">
                <a:latin typeface="Tahoma"/>
                <a:cs typeface="Tahoma"/>
              </a:rPr>
              <a:t>gray </a:t>
            </a:r>
            <a:r>
              <a:rPr sz="1600" spc="-10" dirty="0">
                <a:latin typeface="Tahoma"/>
                <a:cs typeface="Tahoma"/>
              </a:rPr>
              <a:t>border </a:t>
            </a:r>
            <a:r>
              <a:rPr sz="1600" spc="-5" dirty="0">
                <a:latin typeface="Tahoma"/>
                <a:cs typeface="Tahoma"/>
              </a:rPr>
              <a:t>around </a:t>
            </a:r>
            <a:r>
              <a:rPr sz="1600" spc="-10" dirty="0">
                <a:latin typeface="Tahoma"/>
                <a:cs typeface="Tahoma"/>
              </a:rPr>
              <a:t>the content </a:t>
            </a:r>
            <a:r>
              <a:rPr sz="1600" spc="-5" dirty="0">
                <a:latin typeface="Tahoma"/>
                <a:cs typeface="Tahoma"/>
              </a:rPr>
              <a:t>of </a:t>
            </a:r>
            <a:r>
              <a:rPr sz="1600" spc="-10" dirty="0">
                <a:latin typeface="Tahoma"/>
                <a:cs typeface="Tahoma"/>
              </a:rPr>
              <a:t>Price</a:t>
            </a:r>
            <a:r>
              <a:rPr sz="1600" spc="2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element.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70472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Border Properties </a:t>
            </a:r>
            <a:r>
              <a:rPr sz="4400" dirty="0"/>
              <a:t>in CSS</a:t>
            </a:r>
            <a:r>
              <a:rPr sz="4400" spc="-60" dirty="0"/>
              <a:t> </a:t>
            </a:r>
            <a:r>
              <a:rPr sz="4400" spc="-5" dirty="0"/>
              <a:t>3-3</a:t>
            </a:r>
            <a:endParaRPr sz="4400"/>
          </a:p>
        </p:txBody>
      </p:sp>
      <p:sp>
        <p:nvSpPr>
          <p:cNvPr id="10" name="object 10"/>
          <p:cNvSpPr/>
          <p:nvPr/>
        </p:nvSpPr>
        <p:spPr>
          <a:xfrm>
            <a:off x="2819400" y="5791200"/>
            <a:ext cx="5334000" cy="6004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67561" y="5900165"/>
            <a:ext cx="11430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0"/>
              </a:spcBef>
            </a:pP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Output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67561" y="1448561"/>
            <a:ext cx="15240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Style</a:t>
            </a:r>
            <a:r>
              <a:rPr sz="20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Sheet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90600" y="1981200"/>
            <a:ext cx="7543800" cy="9921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5/ </a:t>
            </a:r>
            <a:fld id="{81D60167-4931-47E6-BA6A-407CBD079E47}" type="slidenum">
              <a:rPr dirty="0"/>
              <a:t>32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53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66800" y="2133600"/>
            <a:ext cx="3581400" cy="2545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67561" y="1524761"/>
            <a:ext cx="10668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Syntax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73780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Padding Properties </a:t>
            </a:r>
            <a:r>
              <a:rPr sz="4400" dirty="0"/>
              <a:t>in CSS</a:t>
            </a:r>
            <a:r>
              <a:rPr sz="4400" spc="-95" dirty="0"/>
              <a:t> </a:t>
            </a:r>
            <a:r>
              <a:rPr sz="4400" spc="5" dirty="0"/>
              <a:t>1-2</a:t>
            </a:r>
            <a:endParaRPr sz="4400"/>
          </a:p>
        </p:txBody>
      </p:sp>
      <p:sp>
        <p:nvSpPr>
          <p:cNvPr id="9" name="object 9"/>
          <p:cNvSpPr txBox="1"/>
          <p:nvPr/>
        </p:nvSpPr>
        <p:spPr>
          <a:xfrm>
            <a:off x="1067561" y="2591561"/>
            <a:ext cx="17526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0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Code</a:t>
            </a:r>
            <a:r>
              <a:rPr sz="20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14400" y="3200400"/>
            <a:ext cx="5715000" cy="32491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5/ </a:t>
            </a:r>
            <a:fld id="{81D60167-4931-47E6-BA6A-407CBD079E47}" type="slidenum">
              <a:rPr dirty="0"/>
              <a:t>33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53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73780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Padding Properties </a:t>
            </a:r>
            <a:r>
              <a:rPr sz="4400" dirty="0"/>
              <a:t>in CSS</a:t>
            </a:r>
            <a:r>
              <a:rPr sz="4400" spc="-95" dirty="0"/>
              <a:t> </a:t>
            </a:r>
            <a:r>
              <a:rPr sz="4400" spc="5" dirty="0"/>
              <a:t>2-2</a:t>
            </a:r>
            <a:endParaRPr sz="4400"/>
          </a:p>
        </p:txBody>
      </p:sp>
      <p:sp>
        <p:nvSpPr>
          <p:cNvPr id="7" name="object 7"/>
          <p:cNvSpPr/>
          <p:nvPr/>
        </p:nvSpPr>
        <p:spPr>
          <a:xfrm>
            <a:off x="2438400" y="5974079"/>
            <a:ext cx="4483241" cy="5791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67561" y="5976365"/>
            <a:ext cx="10668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5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Output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90600" y="3276600"/>
            <a:ext cx="7620000" cy="2590800"/>
          </a:xfrm>
          <a:custGeom>
            <a:avLst/>
            <a:gdLst/>
            <a:ahLst/>
            <a:cxnLst/>
            <a:rect l="l" t="t" r="r" b="b"/>
            <a:pathLst>
              <a:path w="7620000" h="2590800">
                <a:moveTo>
                  <a:pt x="0" y="2590800"/>
                </a:moveTo>
                <a:lnTo>
                  <a:pt x="7620000" y="2590800"/>
                </a:lnTo>
                <a:lnTo>
                  <a:pt x="7620000" y="0"/>
                </a:lnTo>
                <a:lnTo>
                  <a:pt x="0" y="0"/>
                </a:lnTo>
                <a:lnTo>
                  <a:pt x="0" y="259080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90600" y="3276600"/>
            <a:ext cx="7620000" cy="2590800"/>
          </a:xfrm>
          <a:custGeom>
            <a:avLst/>
            <a:gdLst/>
            <a:ahLst/>
            <a:cxnLst/>
            <a:rect l="l" t="t" r="r" b="b"/>
            <a:pathLst>
              <a:path w="7620000" h="2590800">
                <a:moveTo>
                  <a:pt x="0" y="2590800"/>
                </a:moveTo>
                <a:lnTo>
                  <a:pt x="7620000" y="2590800"/>
                </a:lnTo>
                <a:lnTo>
                  <a:pt x="7620000" y="0"/>
                </a:lnTo>
                <a:lnTo>
                  <a:pt x="0" y="0"/>
                </a:lnTo>
                <a:lnTo>
                  <a:pt x="0" y="25908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69644" y="3369386"/>
            <a:ext cx="7399020" cy="2404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5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where,</a:t>
            </a:r>
            <a:endParaRPr sz="1200">
              <a:latin typeface="Tahoma"/>
              <a:cs typeface="Tahoma"/>
            </a:endParaRPr>
          </a:p>
          <a:p>
            <a:pPr marL="469265">
              <a:lnSpc>
                <a:spcPts val="1375"/>
              </a:lnSpc>
            </a:pPr>
            <a:r>
              <a:rPr sz="1200" spc="-5" dirty="0">
                <a:latin typeface="Courier New"/>
                <a:cs typeface="Courier New"/>
              </a:rPr>
              <a:t>Manufacturer </a:t>
            </a:r>
            <a:r>
              <a:rPr sz="1200" dirty="0">
                <a:latin typeface="Courier New"/>
                <a:cs typeface="Courier New"/>
              </a:rPr>
              <a:t>{ </a:t>
            </a:r>
            <a:r>
              <a:rPr sz="1200" spc="-5" dirty="0">
                <a:latin typeface="Courier New"/>
                <a:cs typeface="Courier New"/>
              </a:rPr>
              <a:t>padding: </a:t>
            </a:r>
            <a:r>
              <a:rPr sz="1200" dirty="0">
                <a:latin typeface="Courier New"/>
                <a:cs typeface="Courier New"/>
              </a:rPr>
              <a:t>2</a:t>
            </a:r>
            <a:r>
              <a:rPr sz="1200" spc="5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469265" marR="391795">
              <a:lnSpc>
                <a:spcPct val="100000"/>
              </a:lnSpc>
              <a:spcBef>
                <a:spcPts val="135"/>
              </a:spcBef>
            </a:pPr>
            <a:r>
              <a:rPr sz="1200" spc="-5" dirty="0">
                <a:latin typeface="Tahoma"/>
                <a:cs typeface="Tahoma"/>
              </a:rPr>
              <a:t>Inserts padding </a:t>
            </a:r>
            <a:r>
              <a:rPr sz="1200" dirty="0">
                <a:latin typeface="Tahoma"/>
                <a:cs typeface="Tahoma"/>
              </a:rPr>
              <a:t>of 2 </a:t>
            </a:r>
            <a:r>
              <a:rPr sz="1200" spc="-5" dirty="0">
                <a:latin typeface="Tahoma"/>
                <a:cs typeface="Tahoma"/>
              </a:rPr>
              <a:t>pixels between the four borders and text </a:t>
            </a:r>
            <a:r>
              <a:rPr sz="1200" dirty="0">
                <a:latin typeface="Tahoma"/>
                <a:cs typeface="Tahoma"/>
              </a:rPr>
              <a:t>of </a:t>
            </a:r>
            <a:r>
              <a:rPr sz="1200" spc="-5" dirty="0">
                <a:latin typeface="Tahoma"/>
                <a:cs typeface="Tahoma"/>
              </a:rPr>
              <a:t>Manufacturer </a:t>
            </a:r>
            <a:r>
              <a:rPr sz="1200" dirty="0">
                <a:latin typeface="Tahoma"/>
                <a:cs typeface="Tahoma"/>
              </a:rPr>
              <a:t>element. </a:t>
            </a:r>
            <a:r>
              <a:rPr sz="1200" spc="-5" dirty="0">
                <a:latin typeface="Tahoma"/>
                <a:cs typeface="Tahoma"/>
              </a:rPr>
              <a:t>The four  borders applicable are </a:t>
            </a:r>
            <a:r>
              <a:rPr sz="1200" spc="-10" dirty="0">
                <a:latin typeface="Tahoma"/>
                <a:cs typeface="Tahoma"/>
              </a:rPr>
              <a:t>top, </a:t>
            </a:r>
            <a:r>
              <a:rPr sz="1200" spc="-5" dirty="0">
                <a:latin typeface="Tahoma"/>
                <a:cs typeface="Tahoma"/>
              </a:rPr>
              <a:t>right, </a:t>
            </a:r>
            <a:r>
              <a:rPr sz="1200" spc="-10" dirty="0">
                <a:latin typeface="Tahoma"/>
                <a:cs typeface="Tahoma"/>
              </a:rPr>
              <a:t>bottom, </a:t>
            </a:r>
            <a:r>
              <a:rPr sz="1200" spc="-5" dirty="0">
                <a:latin typeface="Tahoma"/>
                <a:cs typeface="Tahoma"/>
              </a:rPr>
              <a:t>and</a:t>
            </a:r>
            <a:r>
              <a:rPr sz="1200" spc="8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left.</a:t>
            </a:r>
            <a:endParaRPr sz="1200">
              <a:latin typeface="Tahoma"/>
              <a:cs typeface="Tahoma"/>
            </a:endParaRPr>
          </a:p>
          <a:p>
            <a:pPr marL="469265">
              <a:lnSpc>
                <a:spcPts val="1310"/>
              </a:lnSpc>
            </a:pPr>
            <a:r>
              <a:rPr sz="1200" spc="-5" dirty="0">
                <a:latin typeface="Courier New"/>
                <a:cs typeface="Courier New"/>
              </a:rPr>
              <a:t>Model </a:t>
            </a:r>
            <a:r>
              <a:rPr sz="1200" dirty="0">
                <a:latin typeface="Courier New"/>
                <a:cs typeface="Courier New"/>
              </a:rPr>
              <a:t>{ </a:t>
            </a:r>
            <a:r>
              <a:rPr sz="1200" spc="-5" dirty="0">
                <a:latin typeface="Courier New"/>
                <a:cs typeface="Courier New"/>
              </a:rPr>
              <a:t>padding: </a:t>
            </a:r>
            <a:r>
              <a:rPr sz="1200" dirty="0">
                <a:latin typeface="Courier New"/>
                <a:cs typeface="Courier New"/>
              </a:rPr>
              <a:t>2 5</a:t>
            </a:r>
            <a:r>
              <a:rPr sz="1200" spc="3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469265" marR="299720">
              <a:lnSpc>
                <a:spcPct val="100000"/>
              </a:lnSpc>
              <a:spcBef>
                <a:spcPts val="130"/>
              </a:spcBef>
            </a:pPr>
            <a:r>
              <a:rPr sz="1200" spc="-5" dirty="0">
                <a:latin typeface="Tahoma"/>
                <a:cs typeface="Tahoma"/>
              </a:rPr>
              <a:t>Inserts padding between the borders and text </a:t>
            </a:r>
            <a:r>
              <a:rPr sz="1200" dirty="0">
                <a:latin typeface="Tahoma"/>
                <a:cs typeface="Tahoma"/>
              </a:rPr>
              <a:t>of </a:t>
            </a:r>
            <a:r>
              <a:rPr sz="1200" spc="-5" dirty="0">
                <a:latin typeface="Tahoma"/>
                <a:cs typeface="Tahoma"/>
              </a:rPr>
              <a:t>Model </a:t>
            </a:r>
            <a:r>
              <a:rPr sz="1200" dirty="0">
                <a:latin typeface="Tahoma"/>
                <a:cs typeface="Tahoma"/>
              </a:rPr>
              <a:t>element. </a:t>
            </a:r>
            <a:r>
              <a:rPr sz="1200" spc="-5" dirty="0">
                <a:latin typeface="Tahoma"/>
                <a:cs typeface="Tahoma"/>
              </a:rPr>
              <a:t>The </a:t>
            </a:r>
            <a:r>
              <a:rPr sz="1200" spc="-10" dirty="0">
                <a:latin typeface="Tahoma"/>
                <a:cs typeface="Tahoma"/>
              </a:rPr>
              <a:t>value </a:t>
            </a:r>
            <a:r>
              <a:rPr sz="1200" dirty="0">
                <a:latin typeface="Tahoma"/>
                <a:cs typeface="Tahoma"/>
              </a:rPr>
              <a:t>2 is </a:t>
            </a:r>
            <a:r>
              <a:rPr sz="1200" spc="-5" dirty="0">
                <a:latin typeface="Tahoma"/>
                <a:cs typeface="Tahoma"/>
              </a:rPr>
              <a:t>applied to top and  </a:t>
            </a:r>
            <a:r>
              <a:rPr sz="1200" spc="-10" dirty="0">
                <a:latin typeface="Tahoma"/>
                <a:cs typeface="Tahoma"/>
              </a:rPr>
              <a:t>bottom </a:t>
            </a:r>
            <a:r>
              <a:rPr sz="1200" spc="-5" dirty="0">
                <a:latin typeface="Tahoma"/>
                <a:cs typeface="Tahoma"/>
              </a:rPr>
              <a:t>borders and </a:t>
            </a:r>
            <a:r>
              <a:rPr sz="1200" dirty="0">
                <a:latin typeface="Tahoma"/>
                <a:cs typeface="Tahoma"/>
              </a:rPr>
              <a:t>5 is </a:t>
            </a:r>
            <a:r>
              <a:rPr sz="1200" spc="-5" dirty="0">
                <a:latin typeface="Tahoma"/>
                <a:cs typeface="Tahoma"/>
              </a:rPr>
              <a:t>applied to left and right</a:t>
            </a:r>
            <a:r>
              <a:rPr sz="1200" spc="6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borders.</a:t>
            </a:r>
            <a:endParaRPr sz="1200">
              <a:latin typeface="Tahoma"/>
              <a:cs typeface="Tahoma"/>
            </a:endParaRPr>
          </a:p>
          <a:p>
            <a:pPr marL="469265">
              <a:lnSpc>
                <a:spcPts val="1310"/>
              </a:lnSpc>
            </a:pPr>
            <a:r>
              <a:rPr sz="1200" spc="-5" dirty="0">
                <a:latin typeface="Courier New"/>
                <a:cs typeface="Courier New"/>
              </a:rPr>
              <a:t>Color </a:t>
            </a:r>
            <a:r>
              <a:rPr sz="1200" dirty="0">
                <a:latin typeface="Courier New"/>
                <a:cs typeface="Courier New"/>
              </a:rPr>
              <a:t>{ </a:t>
            </a:r>
            <a:r>
              <a:rPr sz="1200" spc="-5" dirty="0">
                <a:latin typeface="Courier New"/>
                <a:cs typeface="Courier New"/>
              </a:rPr>
              <a:t>padding: </a:t>
            </a:r>
            <a:r>
              <a:rPr sz="1200" dirty="0">
                <a:latin typeface="Courier New"/>
                <a:cs typeface="Courier New"/>
              </a:rPr>
              <a:t>2 5 8</a:t>
            </a:r>
            <a:r>
              <a:rPr sz="1200" spc="5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  <a:spcBef>
                <a:spcPts val="130"/>
              </a:spcBef>
            </a:pPr>
            <a:r>
              <a:rPr sz="1200" spc="-5" dirty="0">
                <a:latin typeface="Tahoma"/>
                <a:cs typeface="Tahoma"/>
              </a:rPr>
              <a:t>Inserts padding between the borders and text of Color element. The </a:t>
            </a:r>
            <a:r>
              <a:rPr sz="1200" spc="-10" dirty="0">
                <a:latin typeface="Tahoma"/>
                <a:cs typeface="Tahoma"/>
              </a:rPr>
              <a:t>value </a:t>
            </a:r>
            <a:r>
              <a:rPr sz="1200" dirty="0">
                <a:latin typeface="Tahoma"/>
                <a:cs typeface="Tahoma"/>
              </a:rPr>
              <a:t>2 is </a:t>
            </a:r>
            <a:r>
              <a:rPr sz="1200" spc="-5" dirty="0">
                <a:latin typeface="Tahoma"/>
                <a:cs typeface="Tahoma"/>
              </a:rPr>
              <a:t>applied to top </a:t>
            </a:r>
            <a:r>
              <a:rPr sz="1200" spc="-30" dirty="0">
                <a:latin typeface="Tahoma"/>
                <a:cs typeface="Tahoma"/>
              </a:rPr>
              <a:t>border,</a:t>
            </a:r>
            <a:r>
              <a:rPr sz="1200" spc="29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5</a:t>
            </a:r>
            <a:endParaRPr sz="1200">
              <a:latin typeface="Tahoma"/>
              <a:cs typeface="Tahoma"/>
            </a:endParaRPr>
          </a:p>
          <a:p>
            <a:pPr marL="469265">
              <a:lnSpc>
                <a:spcPts val="1375"/>
              </a:lnSpc>
              <a:spcBef>
                <a:spcPts val="5"/>
              </a:spcBef>
            </a:pPr>
            <a:r>
              <a:rPr sz="1200" spc="-5" dirty="0">
                <a:latin typeface="Tahoma"/>
                <a:cs typeface="Tahoma"/>
              </a:rPr>
              <a:t>to left and right borders, and </a:t>
            </a:r>
            <a:r>
              <a:rPr sz="1200" spc="-10" dirty="0">
                <a:latin typeface="Tahoma"/>
                <a:cs typeface="Tahoma"/>
              </a:rPr>
              <a:t>value </a:t>
            </a:r>
            <a:r>
              <a:rPr sz="1200" dirty="0">
                <a:latin typeface="Tahoma"/>
                <a:cs typeface="Tahoma"/>
              </a:rPr>
              <a:t>8 </a:t>
            </a:r>
            <a:r>
              <a:rPr sz="1200" spc="-5" dirty="0">
                <a:latin typeface="Tahoma"/>
                <a:cs typeface="Tahoma"/>
              </a:rPr>
              <a:t>to </a:t>
            </a:r>
            <a:r>
              <a:rPr sz="1200" spc="-10" dirty="0">
                <a:latin typeface="Tahoma"/>
                <a:cs typeface="Tahoma"/>
              </a:rPr>
              <a:t>bottom</a:t>
            </a:r>
            <a:r>
              <a:rPr sz="1200" spc="65" dirty="0">
                <a:latin typeface="Tahoma"/>
                <a:cs typeface="Tahoma"/>
              </a:rPr>
              <a:t> </a:t>
            </a:r>
            <a:r>
              <a:rPr sz="1200" spc="-30" dirty="0">
                <a:latin typeface="Tahoma"/>
                <a:cs typeface="Tahoma"/>
              </a:rPr>
              <a:t>border.</a:t>
            </a:r>
            <a:endParaRPr sz="1200">
              <a:latin typeface="Tahoma"/>
              <a:cs typeface="Tahoma"/>
            </a:endParaRPr>
          </a:p>
          <a:p>
            <a:pPr marL="469265">
              <a:lnSpc>
                <a:spcPts val="1375"/>
              </a:lnSpc>
            </a:pPr>
            <a:r>
              <a:rPr sz="1200" spc="-5" dirty="0">
                <a:latin typeface="Courier New"/>
                <a:cs typeface="Courier New"/>
              </a:rPr>
              <a:t>Price </a:t>
            </a:r>
            <a:r>
              <a:rPr sz="1200" dirty="0">
                <a:latin typeface="Courier New"/>
                <a:cs typeface="Courier New"/>
              </a:rPr>
              <a:t>{ </a:t>
            </a:r>
            <a:r>
              <a:rPr sz="1200" spc="-5" dirty="0">
                <a:latin typeface="Courier New"/>
                <a:cs typeface="Courier New"/>
              </a:rPr>
              <a:t>padding: </a:t>
            </a:r>
            <a:r>
              <a:rPr sz="1200" dirty="0">
                <a:latin typeface="Courier New"/>
                <a:cs typeface="Courier New"/>
              </a:rPr>
              <a:t>2 5 8 10</a:t>
            </a:r>
            <a:r>
              <a:rPr sz="1200" spc="5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469265" marR="671195">
              <a:lnSpc>
                <a:spcPct val="100000"/>
              </a:lnSpc>
              <a:spcBef>
                <a:spcPts val="130"/>
              </a:spcBef>
            </a:pPr>
            <a:r>
              <a:rPr sz="1200" spc="-5" dirty="0">
                <a:latin typeface="Tahoma"/>
                <a:cs typeface="Tahoma"/>
              </a:rPr>
              <a:t>Inserts padding between the borders and text </a:t>
            </a:r>
            <a:r>
              <a:rPr sz="1200" dirty="0">
                <a:latin typeface="Tahoma"/>
                <a:cs typeface="Tahoma"/>
              </a:rPr>
              <a:t>of </a:t>
            </a:r>
            <a:r>
              <a:rPr sz="1200" spc="-5" dirty="0">
                <a:latin typeface="Tahoma"/>
                <a:cs typeface="Tahoma"/>
              </a:rPr>
              <a:t>Price </a:t>
            </a:r>
            <a:r>
              <a:rPr sz="1200" dirty="0">
                <a:latin typeface="Tahoma"/>
                <a:cs typeface="Tahoma"/>
              </a:rPr>
              <a:t>element. </a:t>
            </a:r>
            <a:r>
              <a:rPr sz="1200" spc="-5" dirty="0">
                <a:latin typeface="Tahoma"/>
                <a:cs typeface="Tahoma"/>
              </a:rPr>
              <a:t>The </a:t>
            </a:r>
            <a:r>
              <a:rPr sz="1200" spc="-10" dirty="0">
                <a:latin typeface="Tahoma"/>
                <a:cs typeface="Tahoma"/>
              </a:rPr>
              <a:t>value </a:t>
            </a:r>
            <a:r>
              <a:rPr sz="1200" dirty="0">
                <a:latin typeface="Tahoma"/>
                <a:cs typeface="Tahoma"/>
              </a:rPr>
              <a:t>2 is </a:t>
            </a:r>
            <a:r>
              <a:rPr sz="1200" spc="-5" dirty="0">
                <a:latin typeface="Tahoma"/>
                <a:cs typeface="Tahoma"/>
              </a:rPr>
              <a:t>applied to top  </a:t>
            </a:r>
            <a:r>
              <a:rPr sz="1200" spc="-30" dirty="0">
                <a:latin typeface="Tahoma"/>
                <a:cs typeface="Tahoma"/>
              </a:rPr>
              <a:t>border, </a:t>
            </a:r>
            <a:r>
              <a:rPr sz="1200" dirty="0">
                <a:latin typeface="Tahoma"/>
                <a:cs typeface="Tahoma"/>
              </a:rPr>
              <a:t>5 </a:t>
            </a:r>
            <a:r>
              <a:rPr sz="1200" spc="-5" dirty="0">
                <a:latin typeface="Tahoma"/>
                <a:cs typeface="Tahoma"/>
              </a:rPr>
              <a:t>to right </a:t>
            </a:r>
            <a:r>
              <a:rPr sz="1200" spc="-30" dirty="0">
                <a:latin typeface="Tahoma"/>
                <a:cs typeface="Tahoma"/>
              </a:rPr>
              <a:t>border, </a:t>
            </a:r>
            <a:r>
              <a:rPr sz="1200" dirty="0">
                <a:latin typeface="Tahoma"/>
                <a:cs typeface="Tahoma"/>
              </a:rPr>
              <a:t>8 </a:t>
            </a:r>
            <a:r>
              <a:rPr sz="1200" spc="-5" dirty="0">
                <a:latin typeface="Tahoma"/>
                <a:cs typeface="Tahoma"/>
              </a:rPr>
              <a:t>to </a:t>
            </a:r>
            <a:r>
              <a:rPr sz="1200" spc="-10" dirty="0">
                <a:latin typeface="Tahoma"/>
                <a:cs typeface="Tahoma"/>
              </a:rPr>
              <a:t>bottom </a:t>
            </a:r>
            <a:r>
              <a:rPr sz="1200" spc="-30" dirty="0">
                <a:latin typeface="Tahoma"/>
                <a:cs typeface="Tahoma"/>
              </a:rPr>
              <a:t>border, </a:t>
            </a:r>
            <a:r>
              <a:rPr sz="1200" spc="-5" dirty="0">
                <a:latin typeface="Tahoma"/>
                <a:cs typeface="Tahoma"/>
              </a:rPr>
              <a:t>and </a:t>
            </a:r>
            <a:r>
              <a:rPr sz="1200" dirty="0">
                <a:latin typeface="Tahoma"/>
                <a:cs typeface="Tahoma"/>
              </a:rPr>
              <a:t>10 </a:t>
            </a:r>
            <a:r>
              <a:rPr sz="1200" spc="-5" dirty="0">
                <a:latin typeface="Tahoma"/>
                <a:cs typeface="Tahoma"/>
              </a:rPr>
              <a:t>to left</a:t>
            </a:r>
            <a:r>
              <a:rPr sz="1200" spc="114" dirty="0">
                <a:latin typeface="Tahoma"/>
                <a:cs typeface="Tahoma"/>
              </a:rPr>
              <a:t> </a:t>
            </a:r>
            <a:r>
              <a:rPr sz="1200" spc="-30" dirty="0">
                <a:latin typeface="Tahoma"/>
                <a:cs typeface="Tahoma"/>
              </a:rPr>
              <a:t>border.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90600" y="1981200"/>
            <a:ext cx="6019800" cy="12176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067561" y="1448561"/>
            <a:ext cx="15240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Style</a:t>
            </a:r>
            <a:r>
              <a:rPr sz="20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Sheet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5/ </a:t>
            </a:r>
            <a:fld id="{81D60167-4931-47E6-BA6A-407CBD079E47}" type="slidenum">
              <a:rPr dirty="0"/>
              <a:t>34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53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24022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CSS</a:t>
            </a:r>
            <a:r>
              <a:rPr sz="4400" spc="-95" dirty="0"/>
              <a:t> </a:t>
            </a:r>
            <a:r>
              <a:rPr sz="4400" dirty="0"/>
              <a:t>Units</a:t>
            </a:r>
            <a:endParaRPr sz="440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5/ </a:t>
            </a:r>
            <a:fld id="{81D60167-4931-47E6-BA6A-407CBD079E47}" type="slidenum">
              <a:rPr dirty="0"/>
              <a:t>35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53</a:t>
            </a: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281112" y="1684337"/>
          <a:ext cx="6630035" cy="34016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3680"/>
                <a:gridCol w="5126355"/>
              </a:tblGrid>
              <a:tr h="365760">
                <a:tc>
                  <a:txBody>
                    <a:bodyPr/>
                    <a:lstStyle/>
                    <a:p>
                      <a:pPr marL="219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b="1" dirty="0">
                          <a:latin typeface="Tahoma"/>
                          <a:cs typeface="Tahoma"/>
                        </a:rPr>
                        <a:t>Unit</a:t>
                      </a:r>
                      <a:r>
                        <a:rPr sz="1800" b="1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-5" dirty="0">
                          <a:latin typeface="Tahoma"/>
                          <a:cs typeface="Tahoma"/>
                        </a:rPr>
                        <a:t>Type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59595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67640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b="1" dirty="0">
                          <a:latin typeface="Tahoma"/>
                          <a:cs typeface="Tahoma"/>
                        </a:rPr>
                        <a:t>Unit</a:t>
                      </a:r>
                      <a:r>
                        <a:rPr sz="1800" b="1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-10" dirty="0">
                          <a:latin typeface="Tahoma"/>
                          <a:cs typeface="Tahoma"/>
                        </a:rPr>
                        <a:t>Designator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59595">
                        <a:alpha val="50195"/>
                      </a:srgbClr>
                    </a:solidFill>
                  </a:tcPr>
                </a:tc>
              </a:tr>
              <a:tr h="1353185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Relative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 marR="668020">
                        <a:lnSpc>
                          <a:spcPts val="2590"/>
                        </a:lnSpc>
                        <a:spcBef>
                          <a:spcPts val="80"/>
                        </a:spcBef>
                      </a:pPr>
                      <a:r>
                        <a:rPr sz="1800" spc="-5" dirty="0">
                          <a:latin typeface="Tahoma"/>
                          <a:cs typeface="Tahoma"/>
                        </a:rPr>
                        <a:t>em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– defines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the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height of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element’s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font.  ex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– defines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the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x-height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of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element’s</a:t>
                      </a:r>
                      <a:r>
                        <a:rPr sz="18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font.</a:t>
                      </a:r>
                      <a:endParaRPr sz="1800">
                        <a:latin typeface="Tahoma"/>
                        <a:cs typeface="Tahoma"/>
                      </a:endParaRPr>
                    </a:p>
                    <a:p>
                      <a:pPr marL="10541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px – defines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the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pixel relative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to display</a:t>
                      </a:r>
                      <a:r>
                        <a:rPr sz="1800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device.</a:t>
                      </a:r>
                      <a:endParaRPr sz="1800">
                        <a:latin typeface="Tahoma"/>
                        <a:cs typeface="Tahoma"/>
                      </a:endParaRPr>
                    </a:p>
                    <a:p>
                      <a:pPr marL="10541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% -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percentage.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827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350">
                        <a:latin typeface="Times New Roman"/>
                        <a:cs typeface="Times New Roman"/>
                      </a:endParaRPr>
                    </a:p>
                    <a:p>
                      <a:pPr marL="10541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Absolute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44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in –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inches</a:t>
                      </a:r>
                      <a:endParaRPr sz="1800">
                        <a:latin typeface="Tahoma"/>
                        <a:cs typeface="Tahoma"/>
                      </a:endParaRPr>
                    </a:p>
                    <a:p>
                      <a:pPr marL="10541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00" spc="-5" dirty="0">
                          <a:latin typeface="Tahoma"/>
                          <a:cs typeface="Tahoma"/>
                        </a:rPr>
                        <a:t>cm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–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centimeters</a:t>
                      </a:r>
                      <a:endParaRPr sz="1800">
                        <a:latin typeface="Tahoma"/>
                        <a:cs typeface="Tahoma"/>
                      </a:endParaRPr>
                    </a:p>
                    <a:p>
                      <a:pPr marL="105410" marR="3267710">
                        <a:lnSpc>
                          <a:spcPct val="120000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mm –</a:t>
                      </a:r>
                      <a:r>
                        <a:rPr sz="1800" spc="-6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millimeters 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pt – 1/72</a:t>
                      </a:r>
                      <a:r>
                        <a:rPr sz="18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inch</a:t>
                      </a:r>
                      <a:endParaRPr sz="1800">
                        <a:latin typeface="Tahoma"/>
                        <a:cs typeface="Tahoma"/>
                      </a:endParaRPr>
                    </a:p>
                    <a:p>
                      <a:pPr marL="10541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pc – 12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pt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45897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Position</a:t>
            </a:r>
            <a:r>
              <a:rPr sz="4400" spc="-95" dirty="0"/>
              <a:t> </a:t>
            </a:r>
            <a:r>
              <a:rPr sz="4400" spc="-5" dirty="0"/>
              <a:t>Properties</a:t>
            </a:r>
            <a:endParaRPr sz="440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5/ </a:t>
            </a:r>
            <a:fld id="{81D60167-4931-47E6-BA6A-407CBD079E47}" type="slidenum">
              <a:rPr dirty="0"/>
              <a:t>36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53</a:t>
            </a: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128712" y="1865312"/>
          <a:ext cx="7391400" cy="4218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/>
                <a:gridCol w="3581400"/>
                <a:gridCol w="2590800"/>
              </a:tblGrid>
              <a:tr h="334645"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b="1" spc="-10" dirty="0">
                          <a:latin typeface="Tahoma"/>
                          <a:cs typeface="Tahoma"/>
                        </a:rPr>
                        <a:t>Property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59595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b="1" spc="-10" dirty="0">
                          <a:latin typeface="Tahoma"/>
                          <a:cs typeface="Tahoma"/>
                        </a:rPr>
                        <a:t>Description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59595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2197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b="1" spc="-10" dirty="0">
                          <a:latin typeface="Tahoma"/>
                          <a:cs typeface="Tahoma"/>
                        </a:rPr>
                        <a:t>Possible</a:t>
                      </a:r>
                      <a:r>
                        <a:rPr sz="1600" b="1" spc="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spc="-5" dirty="0">
                          <a:latin typeface="Tahoma"/>
                          <a:cs typeface="Tahoma"/>
                        </a:rPr>
                        <a:t>Values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59595">
                        <a:alpha val="50195"/>
                      </a:srgbClr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position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228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 marR="9842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500" spc="-5" dirty="0">
                          <a:latin typeface="Tahoma"/>
                          <a:cs typeface="Tahoma"/>
                        </a:rPr>
                        <a:t>Property </a:t>
                      </a:r>
                      <a:r>
                        <a:rPr sz="1500" dirty="0">
                          <a:latin typeface="Tahoma"/>
                          <a:cs typeface="Tahoma"/>
                        </a:rPr>
                        <a:t>to place an element in a static,  </a:t>
                      </a:r>
                      <a:r>
                        <a:rPr sz="1500" spc="-5" dirty="0">
                          <a:latin typeface="Tahoma"/>
                          <a:cs typeface="Tahoma"/>
                        </a:rPr>
                        <a:t>relative, </a:t>
                      </a:r>
                      <a:r>
                        <a:rPr sz="1500" dirty="0">
                          <a:latin typeface="Tahoma"/>
                          <a:cs typeface="Tahoma"/>
                        </a:rPr>
                        <a:t>absolute or </a:t>
                      </a:r>
                      <a:r>
                        <a:rPr sz="1500" spc="-5" dirty="0">
                          <a:latin typeface="Tahoma"/>
                          <a:cs typeface="Tahoma"/>
                        </a:rPr>
                        <a:t>fixed</a:t>
                      </a:r>
                      <a:r>
                        <a:rPr sz="15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500" dirty="0">
                          <a:latin typeface="Tahoma"/>
                          <a:cs typeface="Tahoma"/>
                        </a:rPr>
                        <a:t>position</a:t>
                      </a:r>
                      <a:endParaRPr sz="15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680" marR="300990">
                        <a:lnSpc>
                          <a:spcPct val="102800"/>
                        </a:lnSpc>
                        <a:spcBef>
                          <a:spcPts val="130"/>
                        </a:spcBef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static, fixed,  relative </a:t>
                      </a:r>
                      <a:r>
                        <a:rPr sz="1500" dirty="0">
                          <a:latin typeface="Tahoma"/>
                          <a:cs typeface="Tahoma"/>
                        </a:rPr>
                        <a:t>or</a:t>
                      </a:r>
                      <a:r>
                        <a:rPr sz="1500" spc="-8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absolute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76605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top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 marR="1809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spc="-5" dirty="0">
                          <a:latin typeface="Tahoma"/>
                          <a:cs typeface="Tahoma"/>
                        </a:rPr>
                        <a:t>Property specifying </a:t>
                      </a:r>
                      <a:r>
                        <a:rPr sz="1500" dirty="0">
                          <a:latin typeface="Tahoma"/>
                          <a:cs typeface="Tahoma"/>
                        </a:rPr>
                        <a:t>how </a:t>
                      </a:r>
                      <a:r>
                        <a:rPr sz="1500" spc="-10" dirty="0">
                          <a:latin typeface="Tahoma"/>
                          <a:cs typeface="Tahoma"/>
                        </a:rPr>
                        <a:t>far </a:t>
                      </a:r>
                      <a:r>
                        <a:rPr sz="1500" dirty="0">
                          <a:latin typeface="Tahoma"/>
                          <a:cs typeface="Tahoma"/>
                        </a:rPr>
                        <a:t>the top  edge of an element is </a:t>
                      </a:r>
                      <a:r>
                        <a:rPr sz="1500" spc="-5" dirty="0">
                          <a:latin typeface="Tahoma"/>
                          <a:cs typeface="Tahoma"/>
                        </a:rPr>
                        <a:t>above/below </a:t>
                      </a:r>
                      <a:r>
                        <a:rPr sz="1500" dirty="0">
                          <a:latin typeface="Tahoma"/>
                          <a:cs typeface="Tahoma"/>
                        </a:rPr>
                        <a:t>the  top edge of the </a:t>
                      </a:r>
                      <a:r>
                        <a:rPr sz="1500" spc="-5" dirty="0">
                          <a:latin typeface="Tahoma"/>
                          <a:cs typeface="Tahoma"/>
                        </a:rPr>
                        <a:t>parent</a:t>
                      </a:r>
                      <a:r>
                        <a:rPr sz="15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500" dirty="0">
                          <a:latin typeface="Tahoma"/>
                          <a:cs typeface="Tahoma"/>
                        </a:rPr>
                        <a:t>element</a:t>
                      </a:r>
                      <a:endParaRPr sz="15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680" marR="80010">
                        <a:lnSpc>
                          <a:spcPct val="103299"/>
                        </a:lnSpc>
                        <a:spcBef>
                          <a:spcPts val="175"/>
                        </a:spcBef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auto, integer </a:t>
                      </a:r>
                      <a:r>
                        <a:rPr sz="1500" dirty="0">
                          <a:latin typeface="Tahoma"/>
                          <a:cs typeface="Tahoma"/>
                        </a:rPr>
                        <a:t>or  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floating point </a:t>
                      </a:r>
                      <a:r>
                        <a:rPr sz="1500" spc="-5" dirty="0">
                          <a:latin typeface="Tahoma"/>
                          <a:cs typeface="Tahoma"/>
                        </a:rPr>
                        <a:t>values  </a:t>
                      </a:r>
                      <a:r>
                        <a:rPr sz="1500" dirty="0">
                          <a:latin typeface="Tahoma"/>
                          <a:cs typeface="Tahoma"/>
                        </a:rPr>
                        <a:t>adhering </a:t>
                      </a:r>
                      <a:r>
                        <a:rPr sz="1500" spc="-5" dirty="0">
                          <a:latin typeface="Tahoma"/>
                          <a:cs typeface="Tahoma"/>
                        </a:rPr>
                        <a:t>to CSS </a:t>
                      </a:r>
                      <a:r>
                        <a:rPr sz="1500" dirty="0">
                          <a:latin typeface="Tahoma"/>
                          <a:cs typeface="Tahoma"/>
                        </a:rPr>
                        <a:t>length</a:t>
                      </a:r>
                      <a:r>
                        <a:rPr sz="1500" spc="-9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500" spc="-5" dirty="0">
                          <a:latin typeface="Tahoma"/>
                          <a:cs typeface="Tahoma"/>
                        </a:rPr>
                        <a:t>units</a:t>
                      </a:r>
                      <a:endParaRPr sz="1500">
                        <a:latin typeface="Tahoma"/>
                        <a:cs typeface="Tahoma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05205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500" spc="-5" dirty="0">
                          <a:solidFill>
                            <a:srgbClr val="211E1F"/>
                          </a:solidFill>
                          <a:latin typeface="Courier New"/>
                          <a:cs typeface="Courier New"/>
                        </a:rPr>
                        <a:t>left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 marR="6794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500" spc="-5" dirty="0">
                          <a:solidFill>
                            <a:srgbClr val="211E1F"/>
                          </a:solidFill>
                          <a:latin typeface="Tahoma"/>
                          <a:cs typeface="Tahoma"/>
                        </a:rPr>
                        <a:t>Property specifying </a:t>
                      </a:r>
                      <a:r>
                        <a:rPr sz="1500" dirty="0">
                          <a:solidFill>
                            <a:srgbClr val="211E1F"/>
                          </a:solidFill>
                          <a:latin typeface="Tahoma"/>
                          <a:cs typeface="Tahoma"/>
                        </a:rPr>
                        <a:t>how </a:t>
                      </a:r>
                      <a:r>
                        <a:rPr sz="1500" spc="-10" dirty="0">
                          <a:solidFill>
                            <a:srgbClr val="211E1F"/>
                          </a:solidFill>
                          <a:latin typeface="Tahoma"/>
                          <a:cs typeface="Tahoma"/>
                        </a:rPr>
                        <a:t>far </a:t>
                      </a:r>
                      <a:r>
                        <a:rPr sz="1500" dirty="0">
                          <a:solidFill>
                            <a:srgbClr val="211E1F"/>
                          </a:solidFill>
                          <a:latin typeface="Tahoma"/>
                          <a:cs typeface="Tahoma"/>
                        </a:rPr>
                        <a:t>the left  </a:t>
                      </a:r>
                      <a:r>
                        <a:rPr sz="1500" spc="-5" dirty="0">
                          <a:solidFill>
                            <a:srgbClr val="211E1F"/>
                          </a:solidFill>
                          <a:latin typeface="Tahoma"/>
                          <a:cs typeface="Tahoma"/>
                        </a:rPr>
                        <a:t>edge </a:t>
                      </a:r>
                      <a:r>
                        <a:rPr sz="1500" dirty="0">
                          <a:solidFill>
                            <a:srgbClr val="211E1F"/>
                          </a:solidFill>
                          <a:latin typeface="Tahoma"/>
                          <a:cs typeface="Tahoma"/>
                        </a:rPr>
                        <a:t>of an element is to the </a:t>
                      </a:r>
                      <a:r>
                        <a:rPr sz="1500" spc="-5" dirty="0">
                          <a:solidFill>
                            <a:srgbClr val="211E1F"/>
                          </a:solidFill>
                          <a:latin typeface="Tahoma"/>
                          <a:cs typeface="Tahoma"/>
                        </a:rPr>
                        <a:t>right/left </a:t>
                      </a:r>
                      <a:r>
                        <a:rPr sz="1500" dirty="0">
                          <a:solidFill>
                            <a:srgbClr val="211E1F"/>
                          </a:solidFill>
                          <a:latin typeface="Tahoma"/>
                          <a:cs typeface="Tahoma"/>
                        </a:rPr>
                        <a:t>of  the left edge of the </a:t>
                      </a:r>
                      <a:r>
                        <a:rPr sz="1500" spc="-5" dirty="0">
                          <a:solidFill>
                            <a:srgbClr val="211E1F"/>
                          </a:solidFill>
                          <a:latin typeface="Tahoma"/>
                          <a:cs typeface="Tahoma"/>
                        </a:rPr>
                        <a:t>parent</a:t>
                      </a:r>
                      <a:r>
                        <a:rPr sz="1500" spc="-55" dirty="0">
                          <a:solidFill>
                            <a:srgbClr val="211E1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500" dirty="0">
                          <a:solidFill>
                            <a:srgbClr val="211E1F"/>
                          </a:solidFill>
                          <a:latin typeface="Tahoma"/>
                          <a:cs typeface="Tahoma"/>
                        </a:rPr>
                        <a:t>element</a:t>
                      </a:r>
                      <a:endParaRPr sz="15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680" marR="210820">
                        <a:lnSpc>
                          <a:spcPct val="102000"/>
                        </a:lnSpc>
                        <a:spcBef>
                          <a:spcPts val="185"/>
                        </a:spcBef>
                      </a:pPr>
                      <a:r>
                        <a:rPr sz="1500" spc="-5" dirty="0">
                          <a:solidFill>
                            <a:srgbClr val="211E1F"/>
                          </a:solidFill>
                          <a:latin typeface="Courier New"/>
                          <a:cs typeface="Courier New"/>
                        </a:rPr>
                        <a:t>auto</a:t>
                      </a:r>
                      <a:r>
                        <a:rPr sz="1500" spc="-5" dirty="0">
                          <a:solidFill>
                            <a:srgbClr val="211E1F"/>
                          </a:solidFill>
                          <a:latin typeface="Arial"/>
                          <a:cs typeface="Arial"/>
                        </a:rPr>
                        <a:t>, </a:t>
                      </a:r>
                      <a:r>
                        <a:rPr sz="1500" spc="-5" dirty="0">
                          <a:solidFill>
                            <a:srgbClr val="211E1F"/>
                          </a:solidFill>
                          <a:latin typeface="Courier New"/>
                          <a:cs typeface="Courier New"/>
                        </a:rPr>
                        <a:t>integer </a:t>
                      </a:r>
                      <a:r>
                        <a:rPr sz="1500" dirty="0">
                          <a:solidFill>
                            <a:srgbClr val="211E1F"/>
                          </a:solidFill>
                          <a:latin typeface="Arial"/>
                          <a:cs typeface="Arial"/>
                        </a:rPr>
                        <a:t>or  </a:t>
                      </a:r>
                      <a:r>
                        <a:rPr sz="1500" spc="-5" dirty="0">
                          <a:solidFill>
                            <a:srgbClr val="211E1F"/>
                          </a:solidFill>
                          <a:latin typeface="Courier New"/>
                          <a:cs typeface="Courier New"/>
                        </a:rPr>
                        <a:t>floating point </a:t>
                      </a:r>
                      <a:r>
                        <a:rPr sz="1500" spc="-5" dirty="0">
                          <a:solidFill>
                            <a:srgbClr val="211E1F"/>
                          </a:solidFill>
                          <a:latin typeface="Arial"/>
                          <a:cs typeface="Arial"/>
                        </a:rPr>
                        <a:t>values  adhering </a:t>
                      </a:r>
                      <a:r>
                        <a:rPr sz="1500" dirty="0">
                          <a:solidFill>
                            <a:srgbClr val="211E1F"/>
                          </a:solidFill>
                          <a:latin typeface="Arial"/>
                          <a:cs typeface="Arial"/>
                        </a:rPr>
                        <a:t>to </a:t>
                      </a:r>
                      <a:r>
                        <a:rPr sz="1500" spc="-5" dirty="0">
                          <a:solidFill>
                            <a:srgbClr val="211E1F"/>
                          </a:solidFill>
                          <a:latin typeface="Arial"/>
                          <a:cs typeface="Arial"/>
                        </a:rPr>
                        <a:t>CSS length  units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77240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500" spc="-5" dirty="0">
                          <a:solidFill>
                            <a:srgbClr val="211E1F"/>
                          </a:solidFill>
                          <a:latin typeface="Courier New"/>
                          <a:cs typeface="Courier New"/>
                        </a:rPr>
                        <a:t>bottom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 marR="178435" algn="just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spc="-5" dirty="0">
                          <a:solidFill>
                            <a:srgbClr val="211E1F"/>
                          </a:solidFill>
                          <a:latin typeface="Tahoma"/>
                          <a:cs typeface="Tahoma"/>
                        </a:rPr>
                        <a:t>Property specifying </a:t>
                      </a:r>
                      <a:r>
                        <a:rPr sz="1500" dirty="0">
                          <a:solidFill>
                            <a:srgbClr val="211E1F"/>
                          </a:solidFill>
                          <a:latin typeface="Tahoma"/>
                          <a:cs typeface="Tahoma"/>
                        </a:rPr>
                        <a:t>how </a:t>
                      </a:r>
                      <a:r>
                        <a:rPr sz="1500" spc="-10" dirty="0">
                          <a:solidFill>
                            <a:srgbClr val="211E1F"/>
                          </a:solidFill>
                          <a:latin typeface="Tahoma"/>
                          <a:cs typeface="Tahoma"/>
                        </a:rPr>
                        <a:t>far </a:t>
                      </a:r>
                      <a:r>
                        <a:rPr sz="1500" dirty="0">
                          <a:solidFill>
                            <a:srgbClr val="211E1F"/>
                          </a:solidFill>
                          <a:latin typeface="Tahoma"/>
                          <a:cs typeface="Tahoma"/>
                        </a:rPr>
                        <a:t>the </a:t>
                      </a:r>
                      <a:r>
                        <a:rPr sz="1500" spc="-5" dirty="0">
                          <a:solidFill>
                            <a:srgbClr val="211E1F"/>
                          </a:solidFill>
                          <a:latin typeface="Tahoma"/>
                          <a:cs typeface="Tahoma"/>
                        </a:rPr>
                        <a:t>bottom  </a:t>
                      </a:r>
                      <a:r>
                        <a:rPr sz="1500" dirty="0">
                          <a:solidFill>
                            <a:srgbClr val="211E1F"/>
                          </a:solidFill>
                          <a:latin typeface="Tahoma"/>
                          <a:cs typeface="Tahoma"/>
                        </a:rPr>
                        <a:t>edge of an element is </a:t>
                      </a:r>
                      <a:r>
                        <a:rPr sz="1500" spc="-5" dirty="0">
                          <a:solidFill>
                            <a:srgbClr val="211E1F"/>
                          </a:solidFill>
                          <a:latin typeface="Tahoma"/>
                          <a:cs typeface="Tahoma"/>
                        </a:rPr>
                        <a:t>above/below </a:t>
                      </a:r>
                      <a:r>
                        <a:rPr sz="1500" dirty="0">
                          <a:solidFill>
                            <a:srgbClr val="211E1F"/>
                          </a:solidFill>
                          <a:latin typeface="Tahoma"/>
                          <a:cs typeface="Tahoma"/>
                        </a:rPr>
                        <a:t>the  </a:t>
                      </a:r>
                      <a:r>
                        <a:rPr sz="1500" spc="-5" dirty="0">
                          <a:solidFill>
                            <a:srgbClr val="211E1F"/>
                          </a:solidFill>
                          <a:latin typeface="Tahoma"/>
                          <a:cs typeface="Tahoma"/>
                        </a:rPr>
                        <a:t>bottom </a:t>
                      </a:r>
                      <a:r>
                        <a:rPr sz="1500" dirty="0">
                          <a:solidFill>
                            <a:srgbClr val="211E1F"/>
                          </a:solidFill>
                          <a:latin typeface="Tahoma"/>
                          <a:cs typeface="Tahoma"/>
                        </a:rPr>
                        <a:t>edge of the </a:t>
                      </a:r>
                      <a:r>
                        <a:rPr sz="1500" spc="-5" dirty="0">
                          <a:solidFill>
                            <a:srgbClr val="211E1F"/>
                          </a:solidFill>
                          <a:latin typeface="Tahoma"/>
                          <a:cs typeface="Tahoma"/>
                        </a:rPr>
                        <a:t>parent</a:t>
                      </a:r>
                      <a:r>
                        <a:rPr sz="1500" spc="-40" dirty="0">
                          <a:solidFill>
                            <a:srgbClr val="211E1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500" dirty="0">
                          <a:solidFill>
                            <a:srgbClr val="211E1F"/>
                          </a:solidFill>
                          <a:latin typeface="Tahoma"/>
                          <a:cs typeface="Tahoma"/>
                        </a:rPr>
                        <a:t>element</a:t>
                      </a:r>
                      <a:endParaRPr sz="15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680" marR="80010">
                        <a:lnSpc>
                          <a:spcPct val="103699"/>
                        </a:lnSpc>
                        <a:spcBef>
                          <a:spcPts val="155"/>
                        </a:spcBef>
                      </a:pPr>
                      <a:r>
                        <a:rPr sz="1500" spc="-5" dirty="0">
                          <a:solidFill>
                            <a:srgbClr val="211E1F"/>
                          </a:solidFill>
                          <a:latin typeface="Courier New"/>
                          <a:cs typeface="Courier New"/>
                        </a:rPr>
                        <a:t>auto</a:t>
                      </a:r>
                      <a:r>
                        <a:rPr sz="1500" spc="-5" dirty="0">
                          <a:solidFill>
                            <a:srgbClr val="211E1F"/>
                          </a:solidFill>
                          <a:latin typeface="Arial"/>
                          <a:cs typeface="Arial"/>
                        </a:rPr>
                        <a:t>, </a:t>
                      </a:r>
                      <a:r>
                        <a:rPr sz="1500" spc="-5" dirty="0">
                          <a:solidFill>
                            <a:srgbClr val="211E1F"/>
                          </a:solidFill>
                          <a:latin typeface="Courier New"/>
                          <a:cs typeface="Courier New"/>
                        </a:rPr>
                        <a:t>integer </a:t>
                      </a:r>
                      <a:r>
                        <a:rPr sz="1500" dirty="0">
                          <a:solidFill>
                            <a:srgbClr val="211E1F"/>
                          </a:solidFill>
                          <a:latin typeface="Arial"/>
                          <a:cs typeface="Arial"/>
                        </a:rPr>
                        <a:t>or  </a:t>
                      </a:r>
                      <a:r>
                        <a:rPr sz="1500" spc="-5" dirty="0">
                          <a:solidFill>
                            <a:srgbClr val="211E1F"/>
                          </a:solidFill>
                          <a:latin typeface="Courier New"/>
                          <a:cs typeface="Courier New"/>
                        </a:rPr>
                        <a:t>floating point </a:t>
                      </a:r>
                      <a:r>
                        <a:rPr sz="1500" spc="-5" dirty="0">
                          <a:solidFill>
                            <a:srgbClr val="211E1F"/>
                          </a:solidFill>
                          <a:latin typeface="Tahoma"/>
                          <a:cs typeface="Tahoma"/>
                        </a:rPr>
                        <a:t>values  </a:t>
                      </a:r>
                      <a:r>
                        <a:rPr sz="1500" dirty="0">
                          <a:solidFill>
                            <a:srgbClr val="211E1F"/>
                          </a:solidFill>
                          <a:latin typeface="Tahoma"/>
                          <a:cs typeface="Tahoma"/>
                        </a:rPr>
                        <a:t>adhering </a:t>
                      </a:r>
                      <a:r>
                        <a:rPr sz="1500" spc="-5" dirty="0">
                          <a:solidFill>
                            <a:srgbClr val="211E1F"/>
                          </a:solidFill>
                          <a:latin typeface="Tahoma"/>
                          <a:cs typeface="Tahoma"/>
                        </a:rPr>
                        <a:t>to CSS </a:t>
                      </a:r>
                      <a:r>
                        <a:rPr sz="1500" dirty="0">
                          <a:solidFill>
                            <a:srgbClr val="211E1F"/>
                          </a:solidFill>
                          <a:latin typeface="Tahoma"/>
                          <a:cs typeface="Tahoma"/>
                        </a:rPr>
                        <a:t>length</a:t>
                      </a:r>
                      <a:r>
                        <a:rPr sz="1500" spc="-95" dirty="0">
                          <a:solidFill>
                            <a:srgbClr val="211E1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500" spc="-5" dirty="0">
                          <a:solidFill>
                            <a:srgbClr val="211E1F"/>
                          </a:solidFill>
                          <a:latin typeface="Tahoma"/>
                          <a:cs typeface="Tahoma"/>
                        </a:rPr>
                        <a:t>units</a:t>
                      </a:r>
                      <a:endParaRPr sz="1500">
                        <a:latin typeface="Tahoma"/>
                        <a:cs typeface="Tahoma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76605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500" spc="-5" dirty="0">
                          <a:solidFill>
                            <a:srgbClr val="211E1F"/>
                          </a:solidFill>
                          <a:latin typeface="Courier New"/>
                          <a:cs typeface="Courier New"/>
                        </a:rPr>
                        <a:t>right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 marR="6921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spc="-5" dirty="0">
                          <a:solidFill>
                            <a:srgbClr val="211E1F"/>
                          </a:solidFill>
                          <a:latin typeface="Tahoma"/>
                          <a:cs typeface="Tahoma"/>
                        </a:rPr>
                        <a:t>Property specifying </a:t>
                      </a:r>
                      <a:r>
                        <a:rPr sz="1500" dirty="0">
                          <a:solidFill>
                            <a:srgbClr val="211E1F"/>
                          </a:solidFill>
                          <a:latin typeface="Tahoma"/>
                          <a:cs typeface="Tahoma"/>
                        </a:rPr>
                        <a:t>how </a:t>
                      </a:r>
                      <a:r>
                        <a:rPr sz="1500" spc="-10" dirty="0">
                          <a:solidFill>
                            <a:srgbClr val="211E1F"/>
                          </a:solidFill>
                          <a:latin typeface="Tahoma"/>
                          <a:cs typeface="Tahoma"/>
                        </a:rPr>
                        <a:t>far </a:t>
                      </a:r>
                      <a:r>
                        <a:rPr sz="1500" dirty="0">
                          <a:solidFill>
                            <a:srgbClr val="211E1F"/>
                          </a:solidFill>
                          <a:latin typeface="Tahoma"/>
                          <a:cs typeface="Tahoma"/>
                        </a:rPr>
                        <a:t>the </a:t>
                      </a:r>
                      <a:r>
                        <a:rPr sz="1500" spc="-5" dirty="0">
                          <a:solidFill>
                            <a:srgbClr val="211E1F"/>
                          </a:solidFill>
                          <a:latin typeface="Tahoma"/>
                          <a:cs typeface="Tahoma"/>
                        </a:rPr>
                        <a:t>right  </a:t>
                      </a:r>
                      <a:r>
                        <a:rPr sz="1500" dirty="0">
                          <a:solidFill>
                            <a:srgbClr val="211E1F"/>
                          </a:solidFill>
                          <a:latin typeface="Tahoma"/>
                          <a:cs typeface="Tahoma"/>
                        </a:rPr>
                        <a:t>edge of an element is to the </a:t>
                      </a:r>
                      <a:r>
                        <a:rPr sz="1500" spc="-5" dirty="0">
                          <a:solidFill>
                            <a:srgbClr val="211E1F"/>
                          </a:solidFill>
                          <a:latin typeface="Tahoma"/>
                          <a:cs typeface="Tahoma"/>
                        </a:rPr>
                        <a:t>left/right </a:t>
                      </a:r>
                      <a:r>
                        <a:rPr sz="1500" dirty="0">
                          <a:solidFill>
                            <a:srgbClr val="211E1F"/>
                          </a:solidFill>
                          <a:latin typeface="Tahoma"/>
                          <a:cs typeface="Tahoma"/>
                        </a:rPr>
                        <a:t>of  the </a:t>
                      </a:r>
                      <a:r>
                        <a:rPr sz="1500" spc="-5" dirty="0">
                          <a:solidFill>
                            <a:srgbClr val="211E1F"/>
                          </a:solidFill>
                          <a:latin typeface="Tahoma"/>
                          <a:cs typeface="Tahoma"/>
                        </a:rPr>
                        <a:t>right </a:t>
                      </a:r>
                      <a:r>
                        <a:rPr sz="1500" dirty="0">
                          <a:solidFill>
                            <a:srgbClr val="211E1F"/>
                          </a:solidFill>
                          <a:latin typeface="Tahoma"/>
                          <a:cs typeface="Tahoma"/>
                        </a:rPr>
                        <a:t>edge of the </a:t>
                      </a:r>
                      <a:r>
                        <a:rPr sz="1500" spc="-5" dirty="0">
                          <a:solidFill>
                            <a:srgbClr val="211E1F"/>
                          </a:solidFill>
                          <a:latin typeface="Tahoma"/>
                          <a:cs typeface="Tahoma"/>
                        </a:rPr>
                        <a:t>parent</a:t>
                      </a:r>
                      <a:r>
                        <a:rPr sz="1500" spc="-45" dirty="0">
                          <a:solidFill>
                            <a:srgbClr val="211E1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500" dirty="0">
                          <a:solidFill>
                            <a:srgbClr val="211E1F"/>
                          </a:solidFill>
                          <a:latin typeface="Tahoma"/>
                          <a:cs typeface="Tahoma"/>
                        </a:rPr>
                        <a:t>element</a:t>
                      </a:r>
                      <a:endParaRPr sz="15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680" marR="80010">
                        <a:lnSpc>
                          <a:spcPct val="103699"/>
                        </a:lnSpc>
                        <a:spcBef>
                          <a:spcPts val="155"/>
                        </a:spcBef>
                      </a:pPr>
                      <a:r>
                        <a:rPr sz="1500" spc="-5" dirty="0">
                          <a:solidFill>
                            <a:srgbClr val="211E1F"/>
                          </a:solidFill>
                          <a:latin typeface="Courier New"/>
                          <a:cs typeface="Courier New"/>
                        </a:rPr>
                        <a:t>auto</a:t>
                      </a:r>
                      <a:r>
                        <a:rPr sz="1500" spc="-5" dirty="0">
                          <a:solidFill>
                            <a:srgbClr val="211E1F"/>
                          </a:solidFill>
                          <a:latin typeface="Arial"/>
                          <a:cs typeface="Arial"/>
                        </a:rPr>
                        <a:t>, </a:t>
                      </a:r>
                      <a:r>
                        <a:rPr sz="1500" spc="-5" dirty="0">
                          <a:solidFill>
                            <a:srgbClr val="211E1F"/>
                          </a:solidFill>
                          <a:latin typeface="Courier New"/>
                          <a:cs typeface="Courier New"/>
                        </a:rPr>
                        <a:t>integer </a:t>
                      </a:r>
                      <a:r>
                        <a:rPr sz="1500" dirty="0">
                          <a:solidFill>
                            <a:srgbClr val="211E1F"/>
                          </a:solidFill>
                          <a:latin typeface="Arial"/>
                          <a:cs typeface="Arial"/>
                        </a:rPr>
                        <a:t>or  </a:t>
                      </a:r>
                      <a:r>
                        <a:rPr sz="1500" spc="-5" dirty="0">
                          <a:solidFill>
                            <a:srgbClr val="211E1F"/>
                          </a:solidFill>
                          <a:latin typeface="Courier New"/>
                          <a:cs typeface="Courier New"/>
                        </a:rPr>
                        <a:t>floating point </a:t>
                      </a:r>
                      <a:r>
                        <a:rPr sz="1500" spc="-5" dirty="0">
                          <a:solidFill>
                            <a:srgbClr val="211E1F"/>
                          </a:solidFill>
                          <a:latin typeface="Tahoma"/>
                          <a:cs typeface="Tahoma"/>
                        </a:rPr>
                        <a:t>values  </a:t>
                      </a:r>
                      <a:r>
                        <a:rPr sz="1500" dirty="0">
                          <a:solidFill>
                            <a:srgbClr val="211E1F"/>
                          </a:solidFill>
                          <a:latin typeface="Tahoma"/>
                          <a:cs typeface="Tahoma"/>
                        </a:rPr>
                        <a:t>adhering </a:t>
                      </a:r>
                      <a:r>
                        <a:rPr sz="1500" spc="-5" dirty="0">
                          <a:solidFill>
                            <a:srgbClr val="211E1F"/>
                          </a:solidFill>
                          <a:latin typeface="Tahoma"/>
                          <a:cs typeface="Tahoma"/>
                        </a:rPr>
                        <a:t>to CSS </a:t>
                      </a:r>
                      <a:r>
                        <a:rPr sz="1500" dirty="0">
                          <a:solidFill>
                            <a:srgbClr val="211E1F"/>
                          </a:solidFill>
                          <a:latin typeface="Tahoma"/>
                          <a:cs typeface="Tahoma"/>
                        </a:rPr>
                        <a:t>length</a:t>
                      </a:r>
                      <a:r>
                        <a:rPr sz="1500" spc="-95" dirty="0">
                          <a:solidFill>
                            <a:srgbClr val="211E1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500" spc="-5" dirty="0">
                          <a:solidFill>
                            <a:srgbClr val="211E1F"/>
                          </a:solidFill>
                          <a:latin typeface="Tahoma"/>
                          <a:cs typeface="Tahoma"/>
                        </a:rPr>
                        <a:t>units</a:t>
                      </a:r>
                      <a:endParaRPr sz="1500">
                        <a:latin typeface="Tahoma"/>
                        <a:cs typeface="Tahoma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0600" y="1981200"/>
            <a:ext cx="7391400" cy="3313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53692" y="626110"/>
            <a:ext cx="71272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333399"/>
                </a:solidFill>
                <a:latin typeface="Tahoma"/>
                <a:cs typeface="Tahoma"/>
              </a:rPr>
              <a:t>Position </a:t>
            </a:r>
            <a:r>
              <a:rPr sz="4000" spc="-10" dirty="0">
                <a:solidFill>
                  <a:srgbClr val="333399"/>
                </a:solidFill>
                <a:latin typeface="Tahoma"/>
                <a:cs typeface="Tahoma"/>
              </a:rPr>
              <a:t>Properties Example</a:t>
            </a:r>
            <a:r>
              <a:rPr sz="400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4000" spc="0" dirty="0">
                <a:solidFill>
                  <a:srgbClr val="333399"/>
                </a:solidFill>
                <a:latin typeface="Tahoma"/>
                <a:cs typeface="Tahoma"/>
              </a:rPr>
              <a:t>1-3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5/ </a:t>
            </a:r>
            <a:fld id="{81D60167-4931-47E6-BA6A-407CBD079E47}" type="slidenum">
              <a:rPr dirty="0"/>
              <a:t>37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53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67561" y="1448561"/>
            <a:ext cx="17526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Code</a:t>
            </a:r>
            <a:r>
              <a:rPr sz="20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626110"/>
            <a:ext cx="71272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Position </a:t>
            </a:r>
            <a:r>
              <a:rPr sz="4000" spc="-10" dirty="0"/>
              <a:t>Properties Example</a:t>
            </a:r>
            <a:r>
              <a:rPr sz="4000" dirty="0"/>
              <a:t> </a:t>
            </a:r>
            <a:r>
              <a:rPr sz="4000" spc="0" dirty="0"/>
              <a:t>2-3</a:t>
            </a:r>
            <a:endParaRPr sz="4000"/>
          </a:p>
        </p:txBody>
      </p:sp>
      <p:sp>
        <p:nvSpPr>
          <p:cNvPr id="7" name="object 7"/>
          <p:cNvSpPr txBox="1"/>
          <p:nvPr/>
        </p:nvSpPr>
        <p:spPr>
          <a:xfrm>
            <a:off x="1066800" y="2971800"/>
            <a:ext cx="7620000" cy="1905000"/>
          </a:xfrm>
          <a:prstGeom prst="rect">
            <a:avLst/>
          </a:prstGeom>
          <a:solidFill>
            <a:srgbClr val="FFFFCC"/>
          </a:solidFill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1650"/>
              </a:lnSpc>
            </a:pPr>
            <a:r>
              <a:rPr sz="1600" spc="-10" dirty="0">
                <a:latin typeface="Tahoma"/>
                <a:cs typeface="Tahoma"/>
              </a:rPr>
              <a:t>where,</a:t>
            </a:r>
            <a:endParaRPr sz="1600">
              <a:latin typeface="Tahoma"/>
              <a:cs typeface="Tahoma"/>
            </a:endParaRPr>
          </a:p>
          <a:p>
            <a:pPr marL="548640">
              <a:lnSpc>
                <a:spcPts val="1830"/>
              </a:lnSpc>
            </a:pPr>
            <a:r>
              <a:rPr sz="1600" spc="-5" dirty="0">
                <a:latin typeface="Courier New"/>
                <a:cs typeface="Courier New"/>
              </a:rPr>
              <a:t>Location {position:relative;top:20;left:20}</a:t>
            </a:r>
            <a:endParaRPr sz="1600">
              <a:latin typeface="Courier New"/>
              <a:cs typeface="Courier New"/>
            </a:endParaRPr>
          </a:p>
          <a:p>
            <a:pPr marL="548640" marR="336550">
              <a:lnSpc>
                <a:spcPct val="100000"/>
              </a:lnSpc>
              <a:spcBef>
                <a:spcPts val="180"/>
              </a:spcBef>
            </a:pPr>
            <a:r>
              <a:rPr sz="1600" spc="-15" dirty="0">
                <a:latin typeface="Tahoma"/>
                <a:cs typeface="Tahoma"/>
              </a:rPr>
              <a:t>Positions </a:t>
            </a:r>
            <a:r>
              <a:rPr sz="1600" spc="-10" dirty="0">
                <a:latin typeface="Tahoma"/>
                <a:cs typeface="Tahoma"/>
              </a:rPr>
              <a:t>the text </a:t>
            </a:r>
            <a:r>
              <a:rPr sz="1600" spc="-5" dirty="0">
                <a:latin typeface="Tahoma"/>
                <a:cs typeface="Tahoma"/>
              </a:rPr>
              <a:t>of </a:t>
            </a:r>
            <a:r>
              <a:rPr sz="1600" spc="-10" dirty="0">
                <a:latin typeface="Tahoma"/>
                <a:cs typeface="Tahoma"/>
              </a:rPr>
              <a:t>Location element relative to the previous element.  </a:t>
            </a:r>
            <a:r>
              <a:rPr sz="1600" spc="-35" dirty="0">
                <a:latin typeface="Tahoma"/>
                <a:cs typeface="Tahoma"/>
              </a:rPr>
              <a:t>However, </a:t>
            </a:r>
            <a:r>
              <a:rPr sz="1600" spc="-10" dirty="0">
                <a:latin typeface="Tahoma"/>
                <a:cs typeface="Tahoma"/>
              </a:rPr>
              <a:t>inside the box, the content </a:t>
            </a:r>
            <a:r>
              <a:rPr sz="1600" spc="-5" dirty="0">
                <a:latin typeface="Tahoma"/>
                <a:cs typeface="Tahoma"/>
              </a:rPr>
              <a:t>is placed at 20 </a:t>
            </a:r>
            <a:r>
              <a:rPr sz="1600" spc="-10" dirty="0">
                <a:latin typeface="Tahoma"/>
                <a:cs typeface="Tahoma"/>
              </a:rPr>
              <a:t>pixels </a:t>
            </a:r>
            <a:r>
              <a:rPr sz="1600" spc="-15" dirty="0">
                <a:latin typeface="Tahoma"/>
                <a:cs typeface="Tahoma"/>
              </a:rPr>
              <a:t>from </a:t>
            </a:r>
            <a:r>
              <a:rPr sz="1600" spc="-10" dirty="0">
                <a:latin typeface="Tahoma"/>
                <a:cs typeface="Tahoma"/>
              </a:rPr>
              <a:t>top </a:t>
            </a:r>
            <a:r>
              <a:rPr sz="1600" spc="-5" dirty="0">
                <a:latin typeface="Tahoma"/>
                <a:cs typeface="Tahoma"/>
              </a:rPr>
              <a:t>and 20  </a:t>
            </a:r>
            <a:r>
              <a:rPr sz="1600" spc="-10" dirty="0">
                <a:latin typeface="Tahoma"/>
                <a:cs typeface="Tahoma"/>
              </a:rPr>
              <a:t>pixels from</a:t>
            </a:r>
            <a:r>
              <a:rPr sz="1600" spc="3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left.</a:t>
            </a:r>
            <a:endParaRPr sz="1600">
              <a:latin typeface="Tahoma"/>
              <a:cs typeface="Tahoma"/>
            </a:endParaRPr>
          </a:p>
          <a:p>
            <a:pPr marL="548640">
              <a:lnSpc>
                <a:spcPts val="1739"/>
              </a:lnSpc>
            </a:pPr>
            <a:r>
              <a:rPr sz="1600" spc="-5" dirty="0">
                <a:latin typeface="Courier New"/>
                <a:cs typeface="Courier New"/>
              </a:rPr>
              <a:t>Price {position:absolute;top:40;left:20}</a:t>
            </a:r>
            <a:endParaRPr sz="1600">
              <a:latin typeface="Courier New"/>
              <a:cs typeface="Courier New"/>
            </a:endParaRPr>
          </a:p>
          <a:p>
            <a:pPr marL="548640" marR="344805">
              <a:lnSpc>
                <a:spcPct val="100000"/>
              </a:lnSpc>
              <a:spcBef>
                <a:spcPts val="180"/>
              </a:spcBef>
            </a:pPr>
            <a:r>
              <a:rPr sz="1600" spc="-15" dirty="0">
                <a:latin typeface="Tahoma"/>
                <a:cs typeface="Tahoma"/>
              </a:rPr>
              <a:t>Positions </a:t>
            </a:r>
            <a:r>
              <a:rPr sz="1600" spc="-10" dirty="0">
                <a:latin typeface="Tahoma"/>
                <a:cs typeface="Tahoma"/>
              </a:rPr>
              <a:t>the text </a:t>
            </a:r>
            <a:r>
              <a:rPr sz="1600" spc="-5" dirty="0">
                <a:latin typeface="Tahoma"/>
                <a:cs typeface="Tahoma"/>
              </a:rPr>
              <a:t>of </a:t>
            </a:r>
            <a:r>
              <a:rPr sz="1600" spc="-10" dirty="0">
                <a:latin typeface="Tahoma"/>
                <a:cs typeface="Tahoma"/>
              </a:rPr>
              <a:t>Price element </a:t>
            </a:r>
            <a:r>
              <a:rPr sz="1600" spc="-5" dirty="0">
                <a:latin typeface="Tahoma"/>
                <a:cs typeface="Tahoma"/>
              </a:rPr>
              <a:t>at an </a:t>
            </a:r>
            <a:r>
              <a:rPr sz="1600" spc="-10" dirty="0">
                <a:latin typeface="Tahoma"/>
                <a:cs typeface="Tahoma"/>
              </a:rPr>
              <a:t>absolute </a:t>
            </a:r>
            <a:r>
              <a:rPr sz="1600" spc="-5" dirty="0">
                <a:latin typeface="Tahoma"/>
                <a:cs typeface="Tahoma"/>
              </a:rPr>
              <a:t>location of 40 </a:t>
            </a:r>
            <a:r>
              <a:rPr sz="1600" spc="-10" dirty="0">
                <a:latin typeface="Tahoma"/>
                <a:cs typeface="Tahoma"/>
              </a:rPr>
              <a:t>pixels from  the top </a:t>
            </a:r>
            <a:r>
              <a:rPr sz="1600" spc="-5" dirty="0">
                <a:latin typeface="Tahoma"/>
                <a:cs typeface="Tahoma"/>
              </a:rPr>
              <a:t>and 20 </a:t>
            </a:r>
            <a:r>
              <a:rPr sz="1600" spc="-10" dirty="0">
                <a:latin typeface="Tahoma"/>
                <a:cs typeface="Tahoma"/>
              </a:rPr>
              <a:t>pixels </a:t>
            </a:r>
            <a:r>
              <a:rPr sz="1600" spc="-15" dirty="0">
                <a:latin typeface="Tahoma"/>
                <a:cs typeface="Tahoma"/>
              </a:rPr>
              <a:t>from </a:t>
            </a:r>
            <a:r>
              <a:rPr sz="1600" spc="-10" dirty="0">
                <a:latin typeface="Tahoma"/>
                <a:cs typeface="Tahoma"/>
              </a:rPr>
              <a:t>the</a:t>
            </a:r>
            <a:r>
              <a:rPr sz="1600" spc="9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left.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67561" y="1448561"/>
            <a:ext cx="17526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Style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Sheet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90600" y="2057400"/>
            <a:ext cx="7543800" cy="7391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5/ </a:t>
            </a:r>
            <a:fld id="{81D60167-4931-47E6-BA6A-407CBD079E47}" type="slidenum">
              <a:rPr dirty="0"/>
              <a:t>38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53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626110"/>
            <a:ext cx="71272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Position </a:t>
            </a:r>
            <a:r>
              <a:rPr sz="4000" spc="-10" dirty="0"/>
              <a:t>Properties Example</a:t>
            </a:r>
            <a:r>
              <a:rPr sz="4000" dirty="0"/>
              <a:t> </a:t>
            </a:r>
            <a:r>
              <a:rPr sz="4000" spc="0" dirty="0"/>
              <a:t>3-3</a:t>
            </a:r>
            <a:endParaRPr sz="4000"/>
          </a:p>
        </p:txBody>
      </p:sp>
      <p:sp>
        <p:nvSpPr>
          <p:cNvPr id="7" name="object 7"/>
          <p:cNvSpPr txBox="1"/>
          <p:nvPr/>
        </p:nvSpPr>
        <p:spPr>
          <a:xfrm>
            <a:off x="1066800" y="3429000"/>
            <a:ext cx="7620000" cy="1219200"/>
          </a:xfrm>
          <a:prstGeom prst="rect">
            <a:avLst/>
          </a:prstGeom>
          <a:solidFill>
            <a:srgbClr val="FFFFCC"/>
          </a:solidFill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1830"/>
              </a:lnSpc>
            </a:pPr>
            <a:r>
              <a:rPr sz="1600" spc="-10" dirty="0">
                <a:latin typeface="Tahoma"/>
                <a:cs typeface="Tahoma"/>
              </a:rPr>
              <a:t>where,</a:t>
            </a:r>
            <a:endParaRPr sz="1600">
              <a:latin typeface="Tahoma"/>
              <a:cs typeface="Tahoma"/>
            </a:endParaRPr>
          </a:p>
          <a:p>
            <a:pPr marL="548640">
              <a:lnSpc>
                <a:spcPts val="1830"/>
              </a:lnSpc>
            </a:pPr>
            <a:r>
              <a:rPr sz="1600" spc="-5" dirty="0">
                <a:latin typeface="Courier New"/>
                <a:cs typeface="Courier New"/>
              </a:rPr>
              <a:t>40,000</a:t>
            </a:r>
            <a:endParaRPr sz="1600">
              <a:latin typeface="Courier New"/>
              <a:cs typeface="Courier New"/>
            </a:endParaRPr>
          </a:p>
          <a:p>
            <a:pPr marL="548640">
              <a:lnSpc>
                <a:spcPts val="1830"/>
              </a:lnSpc>
              <a:spcBef>
                <a:spcPts val="180"/>
              </a:spcBef>
            </a:pPr>
            <a:r>
              <a:rPr sz="1600" spc="-50" dirty="0">
                <a:latin typeface="Tahoma"/>
                <a:cs typeface="Tahoma"/>
              </a:rPr>
              <a:t>Text </a:t>
            </a:r>
            <a:r>
              <a:rPr sz="1600" spc="-10" dirty="0">
                <a:latin typeface="Tahoma"/>
                <a:cs typeface="Tahoma"/>
              </a:rPr>
              <a:t>displayed </a:t>
            </a:r>
            <a:r>
              <a:rPr sz="1600" spc="-5" dirty="0">
                <a:latin typeface="Tahoma"/>
                <a:cs typeface="Tahoma"/>
              </a:rPr>
              <a:t>using </a:t>
            </a:r>
            <a:r>
              <a:rPr sz="1600" spc="-10" dirty="0">
                <a:latin typeface="Tahoma"/>
                <a:cs typeface="Tahoma"/>
              </a:rPr>
              <a:t>absolute</a:t>
            </a:r>
            <a:r>
              <a:rPr sz="1600" spc="1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positioning</a:t>
            </a:r>
            <a:endParaRPr sz="1600">
              <a:latin typeface="Tahoma"/>
              <a:cs typeface="Tahoma"/>
            </a:endParaRPr>
          </a:p>
          <a:p>
            <a:pPr marL="548640">
              <a:lnSpc>
                <a:spcPts val="1830"/>
              </a:lnSpc>
            </a:pPr>
            <a:r>
              <a:rPr sz="1600" spc="-5" dirty="0">
                <a:latin typeface="Courier New"/>
                <a:cs typeface="Courier New"/>
              </a:rPr>
              <a:t>Liverpool</a:t>
            </a:r>
            <a:endParaRPr sz="1600">
              <a:latin typeface="Courier New"/>
              <a:cs typeface="Courier New"/>
            </a:endParaRPr>
          </a:p>
          <a:p>
            <a:pPr marL="548640">
              <a:lnSpc>
                <a:spcPts val="1914"/>
              </a:lnSpc>
              <a:spcBef>
                <a:spcPts val="180"/>
              </a:spcBef>
            </a:pPr>
            <a:r>
              <a:rPr sz="1600" spc="-50" dirty="0">
                <a:latin typeface="Tahoma"/>
                <a:cs typeface="Tahoma"/>
              </a:rPr>
              <a:t>Text </a:t>
            </a:r>
            <a:r>
              <a:rPr sz="1600" spc="-10" dirty="0">
                <a:latin typeface="Tahoma"/>
                <a:cs typeface="Tahoma"/>
              </a:rPr>
              <a:t>displayed </a:t>
            </a:r>
            <a:r>
              <a:rPr sz="1600" spc="-5" dirty="0">
                <a:latin typeface="Tahoma"/>
                <a:cs typeface="Tahoma"/>
              </a:rPr>
              <a:t>using </a:t>
            </a:r>
            <a:r>
              <a:rPr sz="1600" spc="-10" dirty="0">
                <a:latin typeface="Tahoma"/>
                <a:cs typeface="Tahoma"/>
              </a:rPr>
              <a:t>relative</a:t>
            </a:r>
            <a:r>
              <a:rPr sz="1600" spc="8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positioning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67561" y="1677161"/>
            <a:ext cx="11430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Output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66800" y="2357064"/>
            <a:ext cx="6459884" cy="69093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5/ </a:t>
            </a:r>
            <a:fld id="{81D60167-4931-47E6-BA6A-407CBD079E47}" type="slidenum">
              <a:rPr dirty="0"/>
              <a:t>39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53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50406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Various </a:t>
            </a:r>
            <a:r>
              <a:rPr sz="4400" spc="-5" dirty="0"/>
              <a:t>Style</a:t>
            </a:r>
            <a:r>
              <a:rPr sz="4400" spc="-105" dirty="0"/>
              <a:t> </a:t>
            </a:r>
            <a:r>
              <a:rPr sz="4400" spc="-5" dirty="0"/>
              <a:t>Sheets</a:t>
            </a:r>
            <a:endParaRPr sz="440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5/ </a:t>
            </a:r>
            <a:fld id="{81D60167-4931-47E6-BA6A-407CBD079E47}" type="slidenum">
              <a:rPr dirty="0"/>
              <a:t>4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53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22044" y="1631645"/>
            <a:ext cx="7614920" cy="3451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ahoma"/>
                <a:cs typeface="Tahoma"/>
              </a:rPr>
              <a:t>Cascading Style Sheet</a:t>
            </a:r>
            <a:r>
              <a:rPr sz="2400" b="1" spc="15" dirty="0">
                <a:latin typeface="Tahoma"/>
                <a:cs typeface="Tahoma"/>
              </a:rPr>
              <a:t> </a:t>
            </a:r>
            <a:r>
              <a:rPr sz="2400" b="1" spc="-5" dirty="0">
                <a:latin typeface="Tahoma"/>
                <a:cs typeface="Tahoma"/>
              </a:rPr>
              <a:t>(CSS)</a:t>
            </a:r>
            <a:endParaRPr sz="2400">
              <a:latin typeface="Tahoma"/>
              <a:cs typeface="Tahoma"/>
            </a:endParaRPr>
          </a:p>
          <a:p>
            <a:pPr marL="354965" marR="5080" indent="-342265">
              <a:lnSpc>
                <a:spcPct val="100000"/>
              </a:lnSpc>
              <a:spcBef>
                <a:spcPts val="171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  <a:tab pos="733425" algn="l"/>
                <a:tab pos="1720850" algn="l"/>
                <a:tab pos="2370455" algn="l"/>
                <a:tab pos="2797175" algn="l"/>
                <a:tab pos="3879215" algn="l"/>
                <a:tab pos="4472305" algn="l"/>
                <a:tab pos="6189980" algn="l"/>
                <a:tab pos="6612255" algn="l"/>
                <a:tab pos="7364095" algn="l"/>
              </a:tabLst>
            </a:pPr>
            <a:r>
              <a:rPr sz="2400" dirty="0">
                <a:latin typeface="Tahoma"/>
                <a:cs typeface="Tahoma"/>
              </a:rPr>
              <a:t>It	allows	you	</a:t>
            </a:r>
            <a:r>
              <a:rPr sz="2400" spc="-15" dirty="0">
                <a:latin typeface="Tahoma"/>
                <a:cs typeface="Tahoma"/>
              </a:rPr>
              <a:t>t</a:t>
            </a:r>
            <a:r>
              <a:rPr sz="2400" dirty="0">
                <a:latin typeface="Tahoma"/>
                <a:cs typeface="Tahoma"/>
              </a:rPr>
              <a:t>o	</a:t>
            </a:r>
            <a:r>
              <a:rPr sz="2400" spc="-5" dirty="0">
                <a:latin typeface="Tahoma"/>
                <a:cs typeface="Tahoma"/>
              </a:rPr>
              <a:t>c</a:t>
            </a:r>
            <a:r>
              <a:rPr sz="2400" spc="-15" dirty="0">
                <a:latin typeface="Tahoma"/>
                <a:cs typeface="Tahoma"/>
              </a:rPr>
              <a:t>o</a:t>
            </a:r>
            <a:r>
              <a:rPr sz="2400" dirty="0">
                <a:latin typeface="Tahoma"/>
                <a:cs typeface="Tahoma"/>
              </a:rPr>
              <a:t>ntrol	</a:t>
            </a:r>
            <a:r>
              <a:rPr sz="2400" spc="-15" dirty="0">
                <a:latin typeface="Tahoma"/>
                <a:cs typeface="Tahoma"/>
              </a:rPr>
              <a:t>t</a:t>
            </a:r>
            <a:r>
              <a:rPr sz="2400" dirty="0">
                <a:latin typeface="Tahoma"/>
                <a:cs typeface="Tahoma"/>
              </a:rPr>
              <a:t>he	</a:t>
            </a:r>
            <a:r>
              <a:rPr sz="2400" spc="-15" dirty="0">
                <a:latin typeface="Tahoma"/>
                <a:cs typeface="Tahoma"/>
              </a:rPr>
              <a:t>a</a:t>
            </a:r>
            <a:r>
              <a:rPr sz="2400" dirty="0">
                <a:latin typeface="Tahoma"/>
                <a:cs typeface="Tahoma"/>
              </a:rPr>
              <a:t>ppearance	</a:t>
            </a:r>
            <a:r>
              <a:rPr sz="2400" spc="-10" dirty="0">
                <a:latin typeface="Tahoma"/>
                <a:cs typeface="Tahoma"/>
              </a:rPr>
              <a:t>o</a:t>
            </a:r>
            <a:r>
              <a:rPr sz="2400" dirty="0">
                <a:latin typeface="Tahoma"/>
                <a:cs typeface="Tahoma"/>
              </a:rPr>
              <a:t>f	da</a:t>
            </a:r>
            <a:r>
              <a:rPr sz="2400" spc="0" dirty="0">
                <a:latin typeface="Tahoma"/>
                <a:cs typeface="Tahoma"/>
              </a:rPr>
              <a:t>t</a:t>
            </a:r>
            <a:r>
              <a:rPr sz="2400" dirty="0">
                <a:latin typeface="Tahoma"/>
                <a:cs typeface="Tahoma"/>
              </a:rPr>
              <a:t>a	</a:t>
            </a:r>
            <a:r>
              <a:rPr sz="2400" spc="-10" dirty="0">
                <a:latin typeface="Tahoma"/>
                <a:cs typeface="Tahoma"/>
              </a:rPr>
              <a:t>in  </a:t>
            </a:r>
            <a:r>
              <a:rPr sz="2400" spc="-5" dirty="0">
                <a:latin typeface="Tahoma"/>
                <a:cs typeface="Tahoma"/>
              </a:rPr>
              <a:t>HTML </a:t>
            </a:r>
            <a:r>
              <a:rPr sz="2400" dirty="0">
                <a:latin typeface="Tahoma"/>
                <a:cs typeface="Tahoma"/>
              </a:rPr>
              <a:t>and </a:t>
            </a:r>
            <a:r>
              <a:rPr sz="2400" spc="-5" dirty="0">
                <a:latin typeface="Tahoma"/>
                <a:cs typeface="Tahoma"/>
              </a:rPr>
              <a:t>XML</a:t>
            </a:r>
            <a:r>
              <a:rPr sz="2400" spc="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documents.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buClr>
                <a:srgbClr val="3333CC"/>
              </a:buClr>
              <a:buFont typeface="Wingdings"/>
              <a:buChar char=""/>
            </a:pPr>
            <a:endParaRPr sz="2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3333CC"/>
              </a:buClr>
              <a:buFont typeface="Wingdings"/>
              <a:buChar char=""/>
            </a:pPr>
            <a:endParaRPr sz="2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10" dirty="0">
                <a:latin typeface="Tahoma"/>
                <a:cs typeface="Tahoma"/>
              </a:rPr>
              <a:t>Extensible </a:t>
            </a:r>
            <a:r>
              <a:rPr sz="2400" b="1" spc="-5" dirty="0">
                <a:latin typeface="Tahoma"/>
                <a:cs typeface="Tahoma"/>
              </a:rPr>
              <a:t>Style Sheet</a:t>
            </a:r>
            <a:r>
              <a:rPr sz="2400" b="1" spc="35" dirty="0">
                <a:latin typeface="Tahoma"/>
                <a:cs typeface="Tahoma"/>
              </a:rPr>
              <a:t> </a:t>
            </a:r>
            <a:r>
              <a:rPr sz="2400" b="1" spc="-5" dirty="0">
                <a:latin typeface="Tahoma"/>
                <a:cs typeface="Tahoma"/>
              </a:rPr>
              <a:t>(XSL)</a:t>
            </a:r>
            <a:endParaRPr sz="2400">
              <a:latin typeface="Tahoma"/>
              <a:cs typeface="Tahoma"/>
            </a:endParaRPr>
          </a:p>
          <a:p>
            <a:pPr marL="354965" marR="6350" indent="-342265">
              <a:lnSpc>
                <a:spcPct val="100000"/>
              </a:lnSpc>
              <a:spcBef>
                <a:spcPts val="170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It is used </a:t>
            </a:r>
            <a:r>
              <a:rPr sz="2400" spc="-10" dirty="0">
                <a:latin typeface="Tahoma"/>
                <a:cs typeface="Tahoma"/>
              </a:rPr>
              <a:t>to </a:t>
            </a:r>
            <a:r>
              <a:rPr sz="2400" spc="-5" dirty="0">
                <a:latin typeface="Tahoma"/>
                <a:cs typeface="Tahoma"/>
              </a:rPr>
              <a:t>define </a:t>
            </a:r>
            <a:r>
              <a:rPr sz="2400" spc="-10" dirty="0">
                <a:latin typeface="Tahoma"/>
                <a:cs typeface="Tahoma"/>
              </a:rPr>
              <a:t>the </a:t>
            </a:r>
            <a:r>
              <a:rPr sz="2400" spc="-5" dirty="0">
                <a:latin typeface="Tahoma"/>
                <a:cs typeface="Tahoma"/>
              </a:rPr>
              <a:t>appearance </a:t>
            </a:r>
            <a:r>
              <a:rPr sz="2400" dirty="0">
                <a:latin typeface="Tahoma"/>
                <a:cs typeface="Tahoma"/>
              </a:rPr>
              <a:t>of data </a:t>
            </a:r>
            <a:r>
              <a:rPr sz="2400" spc="-5" dirty="0">
                <a:latin typeface="Tahoma"/>
                <a:cs typeface="Tahoma"/>
              </a:rPr>
              <a:t>contained  </a:t>
            </a:r>
            <a:r>
              <a:rPr sz="2400" dirty="0">
                <a:latin typeface="Tahoma"/>
                <a:cs typeface="Tahoma"/>
              </a:rPr>
              <a:t>only in </a:t>
            </a:r>
            <a:r>
              <a:rPr sz="2400" spc="-5" dirty="0">
                <a:latin typeface="Tahoma"/>
                <a:cs typeface="Tahoma"/>
              </a:rPr>
              <a:t>XML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documents.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66800" y="3200400"/>
            <a:ext cx="7620000" cy="2514600"/>
          </a:xfrm>
          <a:prstGeom prst="rect">
            <a:avLst/>
          </a:prstGeom>
          <a:solidFill>
            <a:srgbClr val="FFFFCC"/>
          </a:solidFill>
          <a:ln w="12192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1440">
              <a:lnSpc>
                <a:spcPts val="1830"/>
              </a:lnSpc>
              <a:spcBef>
                <a:spcPts val="300"/>
              </a:spcBef>
            </a:pPr>
            <a:r>
              <a:rPr sz="1600" spc="-10" dirty="0">
                <a:latin typeface="Tahoma"/>
                <a:cs typeface="Tahoma"/>
              </a:rPr>
              <a:t>where,</a:t>
            </a:r>
            <a:endParaRPr sz="1600">
              <a:latin typeface="Tahoma"/>
              <a:cs typeface="Tahoma"/>
            </a:endParaRPr>
          </a:p>
          <a:p>
            <a:pPr marL="548640">
              <a:lnSpc>
                <a:spcPts val="1830"/>
              </a:lnSpc>
            </a:pPr>
            <a:r>
              <a:rPr sz="1600" spc="-5" dirty="0">
                <a:latin typeface="Courier New"/>
                <a:cs typeface="Courier New"/>
              </a:rPr>
              <a:t>display</a:t>
            </a:r>
            <a:endParaRPr sz="1600">
              <a:latin typeface="Courier New"/>
              <a:cs typeface="Courier New"/>
            </a:endParaRPr>
          </a:p>
          <a:p>
            <a:pPr marL="548640">
              <a:lnSpc>
                <a:spcPts val="1830"/>
              </a:lnSpc>
              <a:spcBef>
                <a:spcPts val="180"/>
              </a:spcBef>
            </a:pPr>
            <a:r>
              <a:rPr sz="1600" spc="-10" dirty="0">
                <a:latin typeface="Tahoma"/>
                <a:cs typeface="Tahoma"/>
              </a:rPr>
              <a:t>Property to </a:t>
            </a:r>
            <a:r>
              <a:rPr sz="1600" spc="-15" dirty="0">
                <a:latin typeface="Tahoma"/>
                <a:cs typeface="Tahoma"/>
              </a:rPr>
              <a:t>specify </a:t>
            </a:r>
            <a:r>
              <a:rPr sz="1600" spc="-5" dirty="0">
                <a:latin typeface="Tahoma"/>
                <a:cs typeface="Tahoma"/>
              </a:rPr>
              <a:t>how </a:t>
            </a:r>
            <a:r>
              <a:rPr sz="1600" spc="-10" dirty="0">
                <a:latin typeface="Tahoma"/>
                <a:cs typeface="Tahoma"/>
              </a:rPr>
              <a:t>the element </a:t>
            </a:r>
            <a:r>
              <a:rPr sz="1600" spc="-5" dirty="0">
                <a:latin typeface="Tahoma"/>
                <a:cs typeface="Tahoma"/>
              </a:rPr>
              <a:t>is to be</a:t>
            </a:r>
            <a:r>
              <a:rPr sz="1600" spc="15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rendered.</a:t>
            </a:r>
            <a:endParaRPr sz="1600">
              <a:latin typeface="Tahoma"/>
              <a:cs typeface="Tahoma"/>
            </a:endParaRPr>
          </a:p>
          <a:p>
            <a:pPr marL="548640">
              <a:lnSpc>
                <a:spcPts val="1830"/>
              </a:lnSpc>
            </a:pPr>
            <a:r>
              <a:rPr sz="1600" spc="-5" dirty="0">
                <a:latin typeface="Courier New"/>
                <a:cs typeface="Courier New"/>
              </a:rPr>
              <a:t>none</a:t>
            </a:r>
            <a:endParaRPr sz="1600">
              <a:latin typeface="Courier New"/>
              <a:cs typeface="Courier New"/>
            </a:endParaRPr>
          </a:p>
          <a:p>
            <a:pPr marL="548640">
              <a:lnSpc>
                <a:spcPts val="1830"/>
              </a:lnSpc>
              <a:spcBef>
                <a:spcPts val="180"/>
              </a:spcBef>
            </a:pPr>
            <a:r>
              <a:rPr sz="1600" spc="-5" dirty="0">
                <a:latin typeface="Tahoma"/>
                <a:cs typeface="Tahoma"/>
              </a:rPr>
              <a:t>No </a:t>
            </a:r>
            <a:r>
              <a:rPr sz="1600" spc="-10" dirty="0">
                <a:latin typeface="Tahoma"/>
                <a:cs typeface="Tahoma"/>
              </a:rPr>
              <a:t>rendering </a:t>
            </a:r>
            <a:r>
              <a:rPr sz="1600" spc="-5" dirty="0">
                <a:latin typeface="Tahoma"/>
                <a:cs typeface="Tahoma"/>
              </a:rPr>
              <a:t>is applied to </a:t>
            </a:r>
            <a:r>
              <a:rPr sz="1600" spc="-10" dirty="0">
                <a:latin typeface="Tahoma"/>
                <a:cs typeface="Tahoma"/>
              </a:rPr>
              <a:t>the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element.</a:t>
            </a:r>
            <a:endParaRPr sz="1600">
              <a:latin typeface="Tahoma"/>
              <a:cs typeface="Tahoma"/>
            </a:endParaRPr>
          </a:p>
          <a:p>
            <a:pPr marL="548640">
              <a:lnSpc>
                <a:spcPts val="1830"/>
              </a:lnSpc>
            </a:pPr>
            <a:r>
              <a:rPr sz="1600" spc="-5" dirty="0">
                <a:latin typeface="Courier New"/>
                <a:cs typeface="Courier New"/>
              </a:rPr>
              <a:t>inline</a:t>
            </a:r>
            <a:endParaRPr sz="1600">
              <a:latin typeface="Courier New"/>
              <a:cs typeface="Courier New"/>
            </a:endParaRPr>
          </a:p>
          <a:p>
            <a:pPr marL="548640">
              <a:lnSpc>
                <a:spcPct val="100000"/>
              </a:lnSpc>
              <a:spcBef>
                <a:spcPts val="180"/>
              </a:spcBef>
            </a:pPr>
            <a:r>
              <a:rPr sz="1600" spc="-10" dirty="0">
                <a:latin typeface="Tahoma"/>
                <a:cs typeface="Tahoma"/>
              </a:rPr>
              <a:t>Displays </a:t>
            </a:r>
            <a:r>
              <a:rPr sz="1600" spc="-5" dirty="0">
                <a:latin typeface="Tahoma"/>
                <a:cs typeface="Tahoma"/>
              </a:rPr>
              <a:t>the </a:t>
            </a:r>
            <a:r>
              <a:rPr sz="1600" spc="-10" dirty="0">
                <a:latin typeface="Tahoma"/>
                <a:cs typeface="Tahoma"/>
              </a:rPr>
              <a:t>element text </a:t>
            </a:r>
            <a:r>
              <a:rPr sz="1600" spc="-5" dirty="0">
                <a:latin typeface="Tahoma"/>
                <a:cs typeface="Tahoma"/>
              </a:rPr>
              <a:t>as in line.This </a:t>
            </a:r>
            <a:r>
              <a:rPr sz="1600" spc="-10" dirty="0">
                <a:latin typeface="Tahoma"/>
                <a:cs typeface="Tahoma"/>
              </a:rPr>
              <a:t>is </a:t>
            </a:r>
            <a:r>
              <a:rPr sz="1600" spc="-5" dirty="0">
                <a:latin typeface="Tahoma"/>
                <a:cs typeface="Tahoma"/>
              </a:rPr>
              <a:t>the </a:t>
            </a:r>
            <a:r>
              <a:rPr sz="1600" spc="-10" dirty="0">
                <a:latin typeface="Tahoma"/>
                <a:cs typeface="Tahoma"/>
              </a:rPr>
              <a:t>default </a:t>
            </a:r>
            <a:r>
              <a:rPr sz="1600" spc="-15" dirty="0">
                <a:latin typeface="Tahoma"/>
                <a:cs typeface="Tahoma"/>
              </a:rPr>
              <a:t>value </a:t>
            </a:r>
            <a:r>
              <a:rPr sz="1600" spc="-10" dirty="0">
                <a:latin typeface="Tahoma"/>
                <a:cs typeface="Tahoma"/>
              </a:rPr>
              <a:t>if </a:t>
            </a:r>
            <a:r>
              <a:rPr sz="1600" spc="-5" dirty="0">
                <a:latin typeface="Tahoma"/>
                <a:cs typeface="Tahoma"/>
              </a:rPr>
              <a:t>no </a:t>
            </a:r>
            <a:r>
              <a:rPr sz="1600" spc="-10" dirty="0">
                <a:latin typeface="Tahoma"/>
                <a:cs typeface="Tahoma"/>
              </a:rPr>
              <a:t>value</a:t>
            </a:r>
            <a:r>
              <a:rPr sz="1600" spc="18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is</a:t>
            </a:r>
            <a:endParaRPr sz="1600">
              <a:latin typeface="Tahoma"/>
              <a:cs typeface="Tahoma"/>
            </a:endParaRPr>
          </a:p>
          <a:p>
            <a:pPr marL="548640">
              <a:lnSpc>
                <a:spcPts val="1830"/>
              </a:lnSpc>
              <a:spcBef>
                <a:spcPts val="5"/>
              </a:spcBef>
            </a:pPr>
            <a:r>
              <a:rPr sz="1600" spc="-10" dirty="0">
                <a:latin typeface="Tahoma"/>
                <a:cs typeface="Tahoma"/>
              </a:rPr>
              <a:t>specified.</a:t>
            </a:r>
            <a:endParaRPr sz="1600">
              <a:latin typeface="Tahoma"/>
              <a:cs typeface="Tahoma"/>
            </a:endParaRPr>
          </a:p>
          <a:p>
            <a:pPr marL="548640">
              <a:lnSpc>
                <a:spcPts val="1830"/>
              </a:lnSpc>
            </a:pPr>
            <a:r>
              <a:rPr sz="1600" spc="-5" dirty="0">
                <a:latin typeface="Courier New"/>
                <a:cs typeface="Courier New"/>
              </a:rPr>
              <a:t>Block</a:t>
            </a:r>
            <a:endParaRPr sz="1600">
              <a:latin typeface="Courier New"/>
              <a:cs typeface="Courier New"/>
            </a:endParaRPr>
          </a:p>
          <a:p>
            <a:pPr marL="548640">
              <a:lnSpc>
                <a:spcPct val="100000"/>
              </a:lnSpc>
              <a:spcBef>
                <a:spcPts val="175"/>
              </a:spcBef>
            </a:pPr>
            <a:r>
              <a:rPr sz="1600" spc="-10" dirty="0">
                <a:latin typeface="Tahoma"/>
                <a:cs typeface="Tahoma"/>
              </a:rPr>
              <a:t>Displays the element text </a:t>
            </a:r>
            <a:r>
              <a:rPr sz="1600" spc="-5" dirty="0">
                <a:latin typeface="Tahoma"/>
                <a:cs typeface="Tahoma"/>
              </a:rPr>
              <a:t>on a new line in a block of </a:t>
            </a:r>
            <a:r>
              <a:rPr sz="1600" spc="-10" dirty="0">
                <a:latin typeface="Tahoma"/>
                <a:cs typeface="Tahoma"/>
              </a:rPr>
              <a:t>its</a:t>
            </a:r>
            <a:r>
              <a:rPr sz="1600" spc="1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own.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50349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Display Property</a:t>
            </a:r>
            <a:r>
              <a:rPr sz="4400" spc="-75" dirty="0"/>
              <a:t> </a:t>
            </a:r>
            <a:r>
              <a:rPr sz="4400" spc="0" dirty="0"/>
              <a:t>1-3</a:t>
            </a:r>
            <a:endParaRPr sz="4400"/>
          </a:p>
        </p:txBody>
      </p:sp>
      <p:sp>
        <p:nvSpPr>
          <p:cNvPr id="8" name="object 8"/>
          <p:cNvSpPr txBox="1"/>
          <p:nvPr/>
        </p:nvSpPr>
        <p:spPr>
          <a:xfrm>
            <a:off x="1067561" y="1585722"/>
            <a:ext cx="11430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0"/>
              </a:spcBef>
            </a:pP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Syntax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37844" y="2191511"/>
            <a:ext cx="6505956" cy="7802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5/ </a:t>
            </a:r>
            <a:fld id="{81D60167-4931-47E6-BA6A-407CBD079E47}" type="slidenum">
              <a:rPr dirty="0"/>
              <a:t>40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53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53692" y="563626"/>
            <a:ext cx="50349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solidFill>
                  <a:srgbClr val="333399"/>
                </a:solidFill>
                <a:latin typeface="Tahoma"/>
                <a:cs typeface="Tahoma"/>
              </a:rPr>
              <a:t>Display Property</a:t>
            </a:r>
            <a:r>
              <a:rPr sz="4400" spc="-7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4400" spc="0" dirty="0">
                <a:solidFill>
                  <a:srgbClr val="333399"/>
                </a:solidFill>
                <a:latin typeface="Tahoma"/>
                <a:cs typeface="Tahoma"/>
              </a:rPr>
              <a:t>2-3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66800" y="2057400"/>
            <a:ext cx="5460211" cy="40584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67561" y="1448561"/>
            <a:ext cx="17526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Code</a:t>
            </a:r>
            <a:r>
              <a:rPr sz="20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5/ </a:t>
            </a:r>
            <a:fld id="{81D60167-4931-47E6-BA6A-407CBD079E47}" type="slidenum">
              <a:rPr dirty="0"/>
              <a:t>41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53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50349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Display Property</a:t>
            </a:r>
            <a:r>
              <a:rPr sz="4400" spc="-75" dirty="0"/>
              <a:t> </a:t>
            </a:r>
            <a:r>
              <a:rPr sz="4400" spc="0" dirty="0"/>
              <a:t>3-3</a:t>
            </a:r>
            <a:endParaRPr sz="4400"/>
          </a:p>
        </p:txBody>
      </p:sp>
      <p:sp>
        <p:nvSpPr>
          <p:cNvPr id="7" name="object 7"/>
          <p:cNvSpPr txBox="1"/>
          <p:nvPr/>
        </p:nvSpPr>
        <p:spPr>
          <a:xfrm>
            <a:off x="1143761" y="4191761"/>
            <a:ext cx="11430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0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Output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789634" y="4191000"/>
            <a:ext cx="1934765" cy="23820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90600" y="2819400"/>
            <a:ext cx="7620000" cy="1066800"/>
          </a:xfrm>
          <a:prstGeom prst="rect">
            <a:avLst/>
          </a:prstGeom>
          <a:solidFill>
            <a:srgbClr val="FFFFCC"/>
          </a:solidFill>
          <a:ln w="12192">
            <a:solidFill>
              <a:srgbClr val="000000"/>
            </a:solidFill>
          </a:ln>
        </p:spPr>
        <p:txBody>
          <a:bodyPr vert="horz" wrap="square" lIns="0" tIns="167640" rIns="0" bIns="0" rtlCol="0">
            <a:spAutoFit/>
          </a:bodyPr>
          <a:lstStyle/>
          <a:p>
            <a:pPr marL="91440">
              <a:lnSpc>
                <a:spcPts val="1830"/>
              </a:lnSpc>
              <a:spcBef>
                <a:spcPts val="1320"/>
              </a:spcBef>
            </a:pPr>
            <a:r>
              <a:rPr sz="1600" spc="-10" dirty="0">
                <a:latin typeface="Tahoma"/>
                <a:cs typeface="Tahoma"/>
              </a:rPr>
              <a:t>where,</a:t>
            </a:r>
            <a:endParaRPr sz="1600">
              <a:latin typeface="Tahoma"/>
              <a:cs typeface="Tahoma"/>
            </a:endParaRPr>
          </a:p>
          <a:p>
            <a:pPr marL="548640">
              <a:lnSpc>
                <a:spcPts val="1830"/>
              </a:lnSpc>
            </a:pPr>
            <a:r>
              <a:rPr sz="1600" spc="-5" dirty="0">
                <a:latin typeface="Courier New"/>
                <a:cs typeface="Courier New"/>
              </a:rPr>
              <a:t>Price { display: block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548640">
              <a:lnSpc>
                <a:spcPct val="100000"/>
              </a:lnSpc>
              <a:spcBef>
                <a:spcPts val="40"/>
              </a:spcBef>
            </a:pPr>
            <a:r>
              <a:rPr sz="1600" spc="-10" dirty="0">
                <a:latin typeface="Tahoma"/>
                <a:cs typeface="Tahoma"/>
              </a:rPr>
              <a:t>Inserts </a:t>
            </a:r>
            <a:r>
              <a:rPr sz="1600" spc="-5" dirty="0">
                <a:latin typeface="Tahoma"/>
                <a:cs typeface="Tahoma"/>
              </a:rPr>
              <a:t>a new line </a:t>
            </a:r>
            <a:r>
              <a:rPr sz="1600" spc="-10" dirty="0">
                <a:latin typeface="Tahoma"/>
                <a:cs typeface="Tahoma"/>
              </a:rPr>
              <a:t>before </a:t>
            </a:r>
            <a:r>
              <a:rPr sz="1600" spc="-5" dirty="0">
                <a:latin typeface="Tahoma"/>
                <a:cs typeface="Tahoma"/>
              </a:rPr>
              <a:t>and after </a:t>
            </a:r>
            <a:r>
              <a:rPr sz="1600" spc="-10" dirty="0">
                <a:latin typeface="Tahoma"/>
                <a:cs typeface="Tahoma"/>
              </a:rPr>
              <a:t>the text </a:t>
            </a:r>
            <a:r>
              <a:rPr sz="1600" spc="-5" dirty="0">
                <a:latin typeface="Tahoma"/>
                <a:cs typeface="Tahoma"/>
              </a:rPr>
              <a:t>of </a:t>
            </a:r>
            <a:r>
              <a:rPr sz="1600" spc="-10" dirty="0">
                <a:latin typeface="Tahoma"/>
                <a:cs typeface="Tahoma"/>
              </a:rPr>
              <a:t>element</a:t>
            </a:r>
            <a:r>
              <a:rPr sz="1600" spc="90" dirty="0">
                <a:latin typeface="Tahoma"/>
                <a:cs typeface="Tahoma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Price.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67561" y="1600961"/>
            <a:ext cx="16002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Style</a:t>
            </a:r>
            <a:r>
              <a:rPr sz="20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Sheet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90600" y="2133600"/>
            <a:ext cx="6934200" cy="533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5/ </a:t>
            </a:r>
            <a:fld id="{81D60167-4931-47E6-BA6A-407CBD079E47}" type="slidenum">
              <a:rPr dirty="0"/>
              <a:t>42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53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66800" y="3374135"/>
            <a:ext cx="7543800" cy="2548255"/>
          </a:xfrm>
          <a:custGeom>
            <a:avLst/>
            <a:gdLst/>
            <a:ahLst/>
            <a:cxnLst/>
            <a:rect l="l" t="t" r="r" b="b"/>
            <a:pathLst>
              <a:path w="7543800" h="2548254">
                <a:moveTo>
                  <a:pt x="0" y="2548128"/>
                </a:moveTo>
                <a:lnTo>
                  <a:pt x="7543800" y="2548128"/>
                </a:lnTo>
                <a:lnTo>
                  <a:pt x="7543800" y="0"/>
                </a:lnTo>
                <a:lnTo>
                  <a:pt x="0" y="0"/>
                </a:lnTo>
                <a:lnTo>
                  <a:pt x="0" y="2548128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66800" y="3374135"/>
            <a:ext cx="7543800" cy="2548255"/>
          </a:xfrm>
          <a:custGeom>
            <a:avLst/>
            <a:gdLst/>
            <a:ahLst/>
            <a:cxnLst/>
            <a:rect l="l" t="t" r="r" b="b"/>
            <a:pathLst>
              <a:path w="7543800" h="2548254">
                <a:moveTo>
                  <a:pt x="0" y="2548128"/>
                </a:moveTo>
                <a:lnTo>
                  <a:pt x="7543800" y="2548128"/>
                </a:lnTo>
                <a:lnTo>
                  <a:pt x="7543800" y="0"/>
                </a:lnTo>
                <a:lnTo>
                  <a:pt x="0" y="0"/>
                </a:lnTo>
                <a:lnTo>
                  <a:pt x="0" y="2548128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45844" y="3417189"/>
            <a:ext cx="7186295" cy="2463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830"/>
              </a:lnSpc>
              <a:spcBef>
                <a:spcPts val="95"/>
              </a:spcBef>
            </a:pPr>
            <a:r>
              <a:rPr sz="1600" spc="-10" dirty="0">
                <a:latin typeface="Tahoma"/>
                <a:cs typeface="Tahoma"/>
              </a:rPr>
              <a:t>where,</a:t>
            </a:r>
            <a:endParaRPr sz="1600">
              <a:latin typeface="Tahoma"/>
              <a:cs typeface="Tahoma"/>
            </a:endParaRPr>
          </a:p>
          <a:p>
            <a:pPr marL="469265">
              <a:lnSpc>
                <a:spcPts val="1830"/>
              </a:lnSpc>
            </a:pPr>
            <a:r>
              <a:rPr sz="1600" spc="-5" dirty="0">
                <a:latin typeface="Courier New"/>
                <a:cs typeface="Courier New"/>
              </a:rPr>
              <a:t>text-align</a:t>
            </a:r>
            <a:endParaRPr sz="1600">
              <a:latin typeface="Courier New"/>
              <a:cs typeface="Courier New"/>
            </a:endParaRPr>
          </a:p>
          <a:p>
            <a:pPr marL="469265">
              <a:lnSpc>
                <a:spcPts val="1830"/>
              </a:lnSpc>
              <a:spcBef>
                <a:spcPts val="180"/>
              </a:spcBef>
            </a:pPr>
            <a:r>
              <a:rPr sz="1600" spc="-10" dirty="0">
                <a:latin typeface="Tahoma"/>
                <a:cs typeface="Tahoma"/>
              </a:rPr>
              <a:t>Property to </a:t>
            </a:r>
            <a:r>
              <a:rPr sz="1600" spc="-5" dirty="0">
                <a:latin typeface="Tahoma"/>
                <a:cs typeface="Tahoma"/>
              </a:rPr>
              <a:t>align </a:t>
            </a:r>
            <a:r>
              <a:rPr sz="1600" spc="-10" dirty="0">
                <a:latin typeface="Tahoma"/>
                <a:cs typeface="Tahoma"/>
              </a:rPr>
              <a:t>the text </a:t>
            </a:r>
            <a:r>
              <a:rPr sz="1600" spc="-5" dirty="0">
                <a:latin typeface="Tahoma"/>
                <a:cs typeface="Tahoma"/>
              </a:rPr>
              <a:t>in a</a:t>
            </a:r>
            <a:r>
              <a:rPr sz="1600" spc="9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block.</a:t>
            </a:r>
            <a:endParaRPr sz="1600">
              <a:latin typeface="Tahoma"/>
              <a:cs typeface="Tahoma"/>
            </a:endParaRPr>
          </a:p>
          <a:p>
            <a:pPr marL="469265">
              <a:lnSpc>
                <a:spcPts val="1830"/>
              </a:lnSpc>
            </a:pPr>
            <a:r>
              <a:rPr sz="1600" spc="-5" dirty="0">
                <a:latin typeface="Courier New"/>
                <a:cs typeface="Courier New"/>
              </a:rPr>
              <a:t>alignment_value</a:t>
            </a:r>
            <a:endParaRPr sz="1600">
              <a:latin typeface="Courier New"/>
              <a:cs typeface="Courier New"/>
            </a:endParaRPr>
          </a:p>
          <a:p>
            <a:pPr marL="469265">
              <a:lnSpc>
                <a:spcPts val="1830"/>
              </a:lnSpc>
              <a:spcBef>
                <a:spcPts val="180"/>
              </a:spcBef>
            </a:pPr>
            <a:r>
              <a:rPr sz="1600" spc="-5" dirty="0">
                <a:latin typeface="Tahoma"/>
                <a:cs typeface="Tahoma"/>
              </a:rPr>
              <a:t>Can be one of </a:t>
            </a:r>
            <a:r>
              <a:rPr sz="1600" spc="-10" dirty="0">
                <a:latin typeface="Tahoma"/>
                <a:cs typeface="Tahoma"/>
              </a:rPr>
              <a:t>the following: left(default), right, center </a:t>
            </a:r>
            <a:r>
              <a:rPr sz="1600" spc="-5" dirty="0">
                <a:latin typeface="Tahoma"/>
                <a:cs typeface="Tahoma"/>
              </a:rPr>
              <a:t>and</a:t>
            </a:r>
            <a:r>
              <a:rPr sz="1600" spc="200" dirty="0">
                <a:latin typeface="Tahoma"/>
                <a:cs typeface="Tahoma"/>
              </a:rPr>
              <a:t> </a:t>
            </a:r>
            <a:r>
              <a:rPr sz="1600" spc="-30" dirty="0">
                <a:latin typeface="Tahoma"/>
                <a:cs typeface="Tahoma"/>
              </a:rPr>
              <a:t>justify.</a:t>
            </a:r>
            <a:endParaRPr sz="1600">
              <a:latin typeface="Tahoma"/>
              <a:cs typeface="Tahoma"/>
            </a:endParaRPr>
          </a:p>
          <a:p>
            <a:pPr marL="469265">
              <a:lnSpc>
                <a:spcPts val="1830"/>
              </a:lnSpc>
            </a:pPr>
            <a:r>
              <a:rPr sz="1600" spc="-5" dirty="0">
                <a:latin typeface="Courier New"/>
                <a:cs typeface="Courier New"/>
              </a:rPr>
              <a:t>text-indent</a:t>
            </a:r>
            <a:endParaRPr sz="1600">
              <a:latin typeface="Courier New"/>
              <a:cs typeface="Courier New"/>
            </a:endParaRPr>
          </a:p>
          <a:p>
            <a:pPr marL="469265">
              <a:lnSpc>
                <a:spcPts val="1830"/>
              </a:lnSpc>
              <a:spcBef>
                <a:spcPts val="180"/>
              </a:spcBef>
            </a:pPr>
            <a:r>
              <a:rPr sz="1600" spc="-10" dirty="0">
                <a:latin typeface="Tahoma"/>
                <a:cs typeface="Tahoma"/>
              </a:rPr>
              <a:t>Property to </a:t>
            </a:r>
            <a:r>
              <a:rPr sz="1600" spc="-5" dirty="0">
                <a:latin typeface="Tahoma"/>
                <a:cs typeface="Tahoma"/>
              </a:rPr>
              <a:t>indent </a:t>
            </a:r>
            <a:r>
              <a:rPr sz="1600" spc="-10" dirty="0">
                <a:latin typeface="Tahoma"/>
                <a:cs typeface="Tahoma"/>
              </a:rPr>
              <a:t>the text </a:t>
            </a:r>
            <a:r>
              <a:rPr sz="1600" spc="-5" dirty="0">
                <a:latin typeface="Tahoma"/>
                <a:cs typeface="Tahoma"/>
              </a:rPr>
              <a:t>in a</a:t>
            </a:r>
            <a:r>
              <a:rPr sz="1600" spc="8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block.</a:t>
            </a:r>
            <a:endParaRPr sz="1600">
              <a:latin typeface="Tahoma"/>
              <a:cs typeface="Tahoma"/>
            </a:endParaRPr>
          </a:p>
          <a:p>
            <a:pPr marL="469265">
              <a:lnSpc>
                <a:spcPts val="1830"/>
              </a:lnSpc>
            </a:pPr>
            <a:r>
              <a:rPr sz="1600" spc="-5" dirty="0">
                <a:latin typeface="Courier New"/>
                <a:cs typeface="Courier New"/>
              </a:rPr>
              <a:t>value</a:t>
            </a:r>
            <a:endParaRPr sz="1600">
              <a:latin typeface="Courier New"/>
              <a:cs typeface="Courier New"/>
            </a:endParaRPr>
          </a:p>
          <a:p>
            <a:pPr marL="469265" marR="5080">
              <a:lnSpc>
                <a:spcPct val="100000"/>
              </a:lnSpc>
              <a:spcBef>
                <a:spcPts val="180"/>
              </a:spcBef>
            </a:pPr>
            <a:r>
              <a:rPr sz="1600" spc="-10" dirty="0">
                <a:latin typeface="Tahoma"/>
                <a:cs typeface="Tahoma"/>
              </a:rPr>
              <a:t>Floating </a:t>
            </a:r>
            <a:r>
              <a:rPr sz="1600" spc="-5" dirty="0">
                <a:latin typeface="Tahoma"/>
                <a:cs typeface="Tahoma"/>
              </a:rPr>
              <a:t>point </a:t>
            </a:r>
            <a:r>
              <a:rPr sz="1600" spc="-15" dirty="0">
                <a:latin typeface="Tahoma"/>
                <a:cs typeface="Tahoma"/>
              </a:rPr>
              <a:t>value </a:t>
            </a:r>
            <a:r>
              <a:rPr sz="1600" spc="-10" dirty="0">
                <a:latin typeface="Tahoma"/>
                <a:cs typeface="Tahoma"/>
              </a:rPr>
              <a:t>followed </a:t>
            </a:r>
            <a:r>
              <a:rPr sz="1600" spc="-5" dirty="0">
                <a:latin typeface="Tahoma"/>
                <a:cs typeface="Tahoma"/>
              </a:rPr>
              <a:t>by </a:t>
            </a:r>
            <a:r>
              <a:rPr sz="1600" spc="-10" dirty="0">
                <a:latin typeface="Tahoma"/>
                <a:cs typeface="Tahoma"/>
              </a:rPr>
              <a:t>absolute units </a:t>
            </a:r>
            <a:r>
              <a:rPr sz="1600" spc="-5" dirty="0">
                <a:latin typeface="Tahoma"/>
                <a:cs typeface="Tahoma"/>
              </a:rPr>
              <a:t>designators or </a:t>
            </a:r>
            <a:r>
              <a:rPr sz="1600" spc="-10" dirty="0">
                <a:latin typeface="Tahoma"/>
                <a:cs typeface="Tahoma"/>
              </a:rPr>
              <a:t>relative units  </a:t>
            </a:r>
            <a:r>
              <a:rPr sz="1600" spc="-5" dirty="0">
                <a:latin typeface="Tahoma"/>
                <a:cs typeface="Tahoma"/>
              </a:rPr>
              <a:t>designators; or an </a:t>
            </a:r>
            <a:r>
              <a:rPr sz="1600" spc="-10" dirty="0">
                <a:latin typeface="Tahoma"/>
                <a:cs typeface="Tahoma"/>
              </a:rPr>
              <a:t>integer </a:t>
            </a:r>
            <a:r>
              <a:rPr sz="1600" spc="-15" dirty="0">
                <a:latin typeface="Tahoma"/>
                <a:cs typeface="Tahoma"/>
              </a:rPr>
              <a:t>value </a:t>
            </a:r>
            <a:r>
              <a:rPr sz="1600" spc="-10" dirty="0">
                <a:latin typeface="Tahoma"/>
                <a:cs typeface="Tahoma"/>
              </a:rPr>
              <a:t>followed </a:t>
            </a:r>
            <a:r>
              <a:rPr sz="1600" spc="-5" dirty="0">
                <a:latin typeface="Tahoma"/>
                <a:cs typeface="Tahoma"/>
              </a:rPr>
              <a:t>by </a:t>
            </a:r>
            <a:r>
              <a:rPr sz="1600" spc="-10" dirty="0">
                <a:latin typeface="Tahoma"/>
                <a:cs typeface="Tahoma"/>
              </a:rPr>
              <a:t>percentage </a:t>
            </a:r>
            <a:r>
              <a:rPr sz="1600" spc="-5" dirty="0">
                <a:latin typeface="Tahoma"/>
                <a:cs typeface="Tahoma"/>
              </a:rPr>
              <a:t>(%)</a:t>
            </a:r>
            <a:r>
              <a:rPr sz="1600" spc="15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symbol.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66800" y="2057400"/>
            <a:ext cx="5638800" cy="8961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27405">
              <a:lnSpc>
                <a:spcPct val="100000"/>
              </a:lnSpc>
              <a:spcBef>
                <a:spcPts val="100"/>
              </a:spcBef>
            </a:pPr>
            <a:r>
              <a:rPr dirty="0"/>
              <a:t>Text Alignment and </a:t>
            </a:r>
            <a:r>
              <a:rPr spc="-5" dirty="0"/>
              <a:t>Indentation</a:t>
            </a:r>
            <a:r>
              <a:rPr spc="-75" dirty="0"/>
              <a:t> </a:t>
            </a:r>
            <a:r>
              <a:rPr dirty="0"/>
              <a:t>1-3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5/ </a:t>
            </a:r>
            <a:fld id="{81D60167-4931-47E6-BA6A-407CBD079E47}" type="slidenum">
              <a:rPr dirty="0"/>
              <a:t>43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53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67561" y="1448561"/>
            <a:ext cx="11430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Syntax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27405">
              <a:lnSpc>
                <a:spcPct val="100000"/>
              </a:lnSpc>
              <a:spcBef>
                <a:spcPts val="100"/>
              </a:spcBef>
            </a:pPr>
            <a:r>
              <a:rPr dirty="0"/>
              <a:t>Text Alignment and </a:t>
            </a:r>
            <a:r>
              <a:rPr spc="-5" dirty="0"/>
              <a:t>Indentation</a:t>
            </a:r>
            <a:r>
              <a:rPr spc="-75" dirty="0"/>
              <a:t> </a:t>
            </a:r>
            <a:r>
              <a:rPr dirty="0"/>
              <a:t>2-3</a:t>
            </a:r>
          </a:p>
        </p:txBody>
      </p:sp>
      <p:sp>
        <p:nvSpPr>
          <p:cNvPr id="7" name="object 7"/>
          <p:cNvSpPr/>
          <p:nvPr/>
        </p:nvSpPr>
        <p:spPr>
          <a:xfrm>
            <a:off x="1066800" y="2057400"/>
            <a:ext cx="5782056" cy="45049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67561" y="1448561"/>
            <a:ext cx="17526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Code</a:t>
            </a:r>
            <a:r>
              <a:rPr sz="20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5/ </a:t>
            </a:r>
            <a:fld id="{81D60167-4931-47E6-BA6A-407CBD079E47}" type="slidenum">
              <a:rPr dirty="0"/>
              <a:t>44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53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27405">
              <a:lnSpc>
                <a:spcPct val="100000"/>
              </a:lnSpc>
              <a:spcBef>
                <a:spcPts val="100"/>
              </a:spcBef>
            </a:pPr>
            <a:r>
              <a:rPr dirty="0"/>
              <a:t>Text Alignment and </a:t>
            </a:r>
            <a:r>
              <a:rPr spc="-5" dirty="0"/>
              <a:t>Indentation</a:t>
            </a:r>
            <a:r>
              <a:rPr spc="-75" dirty="0"/>
              <a:t> </a:t>
            </a:r>
            <a:r>
              <a:rPr dirty="0"/>
              <a:t>3-3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66800" y="2438400"/>
            <a:ext cx="6934200" cy="1828800"/>
          </a:xfrm>
          <a:prstGeom prst="rect">
            <a:avLst/>
          </a:prstGeom>
          <a:solidFill>
            <a:srgbClr val="FFFFCC"/>
          </a:solidFill>
          <a:ln w="12192">
            <a:solidFill>
              <a:srgbClr val="000000"/>
            </a:solidFill>
          </a:ln>
        </p:spPr>
        <p:txBody>
          <a:bodyPr vert="horz" wrap="square" lIns="0" tIns="60325" rIns="0" bIns="0" rtlCol="0">
            <a:spAutoFit/>
          </a:bodyPr>
          <a:lstStyle/>
          <a:p>
            <a:pPr marL="91440">
              <a:lnSpc>
                <a:spcPts val="1600"/>
              </a:lnSpc>
              <a:spcBef>
                <a:spcPts val="475"/>
              </a:spcBef>
            </a:pPr>
            <a:r>
              <a:rPr sz="1400" spc="-5" dirty="0">
                <a:latin typeface="Tahoma"/>
                <a:cs typeface="Tahoma"/>
              </a:rPr>
              <a:t>where,</a:t>
            </a:r>
            <a:endParaRPr sz="1400">
              <a:latin typeface="Tahoma"/>
              <a:cs typeface="Tahoma"/>
            </a:endParaRPr>
          </a:p>
          <a:p>
            <a:pPr marL="548640">
              <a:lnSpc>
                <a:spcPts val="1600"/>
              </a:lnSpc>
            </a:pPr>
            <a:r>
              <a:rPr sz="1400" spc="-5" dirty="0">
                <a:latin typeface="Courier New"/>
                <a:cs typeface="Courier New"/>
              </a:rPr>
              <a:t>Price </a:t>
            </a:r>
            <a:r>
              <a:rPr sz="1400" spc="-10" dirty="0">
                <a:latin typeface="Courier New"/>
                <a:cs typeface="Courier New"/>
              </a:rPr>
              <a:t>{display: </a:t>
            </a:r>
            <a:r>
              <a:rPr sz="1400" spc="-5" dirty="0">
                <a:latin typeface="Courier New"/>
                <a:cs typeface="Courier New"/>
              </a:rPr>
              <a:t>block}</a:t>
            </a:r>
            <a:endParaRPr sz="1400">
              <a:latin typeface="Courier New"/>
              <a:cs typeface="Courier New"/>
            </a:endParaRPr>
          </a:p>
          <a:p>
            <a:pPr marL="548640" marR="339090">
              <a:lnSpc>
                <a:spcPct val="100000"/>
              </a:lnSpc>
              <a:spcBef>
                <a:spcPts val="155"/>
              </a:spcBef>
            </a:pPr>
            <a:r>
              <a:rPr sz="1400" spc="-5" dirty="0">
                <a:latin typeface="Tahoma"/>
                <a:cs typeface="Tahoma"/>
              </a:rPr>
              <a:t>Inserts </a:t>
            </a:r>
            <a:r>
              <a:rPr sz="1400" dirty="0">
                <a:latin typeface="Tahoma"/>
                <a:cs typeface="Tahoma"/>
              </a:rPr>
              <a:t>a new line </a:t>
            </a:r>
            <a:r>
              <a:rPr sz="1400" spc="-5" dirty="0">
                <a:latin typeface="Tahoma"/>
                <a:cs typeface="Tahoma"/>
              </a:rPr>
              <a:t>before and after the text </a:t>
            </a:r>
            <a:r>
              <a:rPr sz="1400" dirty="0">
                <a:latin typeface="Tahoma"/>
                <a:cs typeface="Tahoma"/>
              </a:rPr>
              <a:t>of element </a:t>
            </a:r>
            <a:r>
              <a:rPr sz="1400" spc="-5" dirty="0">
                <a:latin typeface="Tahoma"/>
                <a:cs typeface="Tahoma"/>
              </a:rPr>
              <a:t>Price and displays the  text </a:t>
            </a:r>
            <a:r>
              <a:rPr sz="1400" dirty="0">
                <a:latin typeface="Tahoma"/>
                <a:cs typeface="Tahoma"/>
              </a:rPr>
              <a:t>in a </a:t>
            </a:r>
            <a:r>
              <a:rPr sz="1400" spc="-10" dirty="0">
                <a:latin typeface="Tahoma"/>
                <a:cs typeface="Tahoma"/>
              </a:rPr>
              <a:t>separate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block.</a:t>
            </a:r>
            <a:endParaRPr sz="1400">
              <a:latin typeface="Tahoma"/>
              <a:cs typeface="Tahoma"/>
            </a:endParaRPr>
          </a:p>
          <a:p>
            <a:pPr marL="548640">
              <a:lnSpc>
                <a:spcPts val="1525"/>
              </a:lnSpc>
            </a:pPr>
            <a:r>
              <a:rPr sz="1400" spc="-5" dirty="0">
                <a:latin typeface="Courier New"/>
                <a:cs typeface="Courier New"/>
              </a:rPr>
              <a:t>Price </a:t>
            </a:r>
            <a:r>
              <a:rPr sz="1400" spc="-10" dirty="0">
                <a:latin typeface="Courier New"/>
                <a:cs typeface="Courier New"/>
              </a:rPr>
              <a:t>{text-align: left}</a:t>
            </a:r>
            <a:endParaRPr sz="1400">
              <a:latin typeface="Courier New"/>
              <a:cs typeface="Courier New"/>
            </a:endParaRPr>
          </a:p>
          <a:p>
            <a:pPr marL="548640">
              <a:lnSpc>
                <a:spcPts val="1600"/>
              </a:lnSpc>
              <a:spcBef>
                <a:spcPts val="160"/>
              </a:spcBef>
            </a:pPr>
            <a:r>
              <a:rPr sz="1400" dirty="0">
                <a:latin typeface="Tahoma"/>
                <a:cs typeface="Tahoma"/>
              </a:rPr>
              <a:t>Left aligns </a:t>
            </a:r>
            <a:r>
              <a:rPr sz="1400" spc="-5" dirty="0">
                <a:latin typeface="Tahoma"/>
                <a:cs typeface="Tahoma"/>
              </a:rPr>
              <a:t>the text </a:t>
            </a:r>
            <a:r>
              <a:rPr sz="1400" dirty="0">
                <a:latin typeface="Tahoma"/>
                <a:cs typeface="Tahoma"/>
              </a:rPr>
              <a:t>of </a:t>
            </a:r>
            <a:r>
              <a:rPr sz="1400" spc="-5" dirty="0">
                <a:latin typeface="Tahoma"/>
                <a:cs typeface="Tahoma"/>
              </a:rPr>
              <a:t>Price</a:t>
            </a:r>
            <a:r>
              <a:rPr sz="1400" spc="-5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element.</a:t>
            </a:r>
            <a:endParaRPr sz="1400">
              <a:latin typeface="Tahoma"/>
              <a:cs typeface="Tahoma"/>
            </a:endParaRPr>
          </a:p>
          <a:p>
            <a:pPr marL="548640">
              <a:lnSpc>
                <a:spcPts val="1600"/>
              </a:lnSpc>
            </a:pPr>
            <a:r>
              <a:rPr sz="1400" spc="-5" dirty="0">
                <a:latin typeface="Courier New"/>
                <a:cs typeface="Courier New"/>
              </a:rPr>
              <a:t>Price </a:t>
            </a:r>
            <a:r>
              <a:rPr sz="1400" spc="-10" dirty="0">
                <a:latin typeface="Courier New"/>
                <a:cs typeface="Courier New"/>
              </a:rPr>
              <a:t>{text-indent: 20}</a:t>
            </a:r>
            <a:endParaRPr sz="1400">
              <a:latin typeface="Courier New"/>
              <a:cs typeface="Courier New"/>
            </a:endParaRPr>
          </a:p>
          <a:p>
            <a:pPr marL="548640">
              <a:lnSpc>
                <a:spcPct val="100000"/>
              </a:lnSpc>
              <a:spcBef>
                <a:spcPts val="155"/>
              </a:spcBef>
            </a:pPr>
            <a:r>
              <a:rPr sz="1400" spc="-5" dirty="0">
                <a:latin typeface="Tahoma"/>
                <a:cs typeface="Tahoma"/>
              </a:rPr>
              <a:t>Indents the text </a:t>
            </a:r>
            <a:r>
              <a:rPr sz="1400" dirty="0">
                <a:latin typeface="Tahoma"/>
                <a:cs typeface="Tahoma"/>
              </a:rPr>
              <a:t>of </a:t>
            </a:r>
            <a:r>
              <a:rPr sz="1400" spc="-5" dirty="0">
                <a:latin typeface="Tahoma"/>
                <a:cs typeface="Tahoma"/>
              </a:rPr>
              <a:t>Price </a:t>
            </a:r>
            <a:r>
              <a:rPr sz="1400" dirty="0">
                <a:latin typeface="Tahoma"/>
                <a:cs typeface="Tahoma"/>
              </a:rPr>
              <a:t>element </a:t>
            </a:r>
            <a:r>
              <a:rPr sz="1400" spc="-5" dirty="0">
                <a:latin typeface="Tahoma"/>
                <a:cs typeface="Tahoma"/>
              </a:rPr>
              <a:t>at </a:t>
            </a:r>
            <a:r>
              <a:rPr sz="1400" dirty="0">
                <a:latin typeface="Tahoma"/>
                <a:cs typeface="Tahoma"/>
              </a:rPr>
              <a:t>20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pixels.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67561" y="1556766"/>
            <a:ext cx="15240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Style</a:t>
            </a:r>
            <a:r>
              <a:rPr sz="20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Sheet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15711" y="1496567"/>
            <a:ext cx="3261288" cy="7132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19400" y="4606046"/>
            <a:ext cx="2621279" cy="103275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67561" y="4604765"/>
            <a:ext cx="12192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0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Output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5/ </a:t>
            </a:r>
            <a:fld id="{81D60167-4931-47E6-BA6A-407CBD079E47}" type="slidenum">
              <a:rPr dirty="0"/>
              <a:t>45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53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066800" y="5715000"/>
            <a:ext cx="7315200" cy="838200"/>
          </a:xfrm>
          <a:prstGeom prst="rect">
            <a:avLst/>
          </a:prstGeom>
          <a:solidFill>
            <a:srgbClr val="FFFFCC"/>
          </a:solidFill>
          <a:ln w="12192">
            <a:solidFill>
              <a:srgbClr val="000000"/>
            </a:solidFill>
          </a:ln>
        </p:spPr>
        <p:txBody>
          <a:bodyPr vert="horz" wrap="square" lIns="0" tIns="99060" rIns="0" bIns="0" rtlCol="0">
            <a:spAutoFit/>
          </a:bodyPr>
          <a:lstStyle/>
          <a:p>
            <a:pPr marL="91440">
              <a:lnSpc>
                <a:spcPts val="1600"/>
              </a:lnSpc>
              <a:spcBef>
                <a:spcPts val="780"/>
              </a:spcBef>
            </a:pPr>
            <a:r>
              <a:rPr sz="1400" spc="-5" dirty="0">
                <a:latin typeface="Tahoma"/>
                <a:cs typeface="Tahoma"/>
              </a:rPr>
              <a:t>where,</a:t>
            </a:r>
            <a:endParaRPr sz="1400">
              <a:latin typeface="Tahoma"/>
              <a:cs typeface="Tahoma"/>
            </a:endParaRPr>
          </a:p>
          <a:p>
            <a:pPr marL="548640">
              <a:lnSpc>
                <a:spcPts val="1600"/>
              </a:lnSpc>
            </a:pPr>
            <a:r>
              <a:rPr sz="1400" spc="-5" dirty="0">
                <a:latin typeface="Courier New"/>
                <a:cs typeface="Courier New"/>
              </a:rPr>
              <a:t>40,000</a:t>
            </a:r>
            <a:endParaRPr sz="1400">
              <a:latin typeface="Courier New"/>
              <a:cs typeface="Courier New"/>
            </a:endParaRPr>
          </a:p>
          <a:p>
            <a:pPr marL="548640">
              <a:lnSpc>
                <a:spcPct val="100000"/>
              </a:lnSpc>
              <a:spcBef>
                <a:spcPts val="155"/>
              </a:spcBef>
            </a:pPr>
            <a:r>
              <a:rPr sz="1400" spc="-5" dirty="0">
                <a:latin typeface="Tahoma"/>
                <a:cs typeface="Tahoma"/>
              </a:rPr>
              <a:t>The text </a:t>
            </a:r>
            <a:r>
              <a:rPr sz="1400" dirty="0">
                <a:latin typeface="Tahoma"/>
                <a:cs typeface="Tahoma"/>
              </a:rPr>
              <a:t>in element </a:t>
            </a:r>
            <a:r>
              <a:rPr sz="1400" spc="-5" dirty="0">
                <a:latin typeface="Tahoma"/>
                <a:cs typeface="Tahoma"/>
              </a:rPr>
              <a:t>Price </a:t>
            </a:r>
            <a:r>
              <a:rPr sz="1400" dirty="0">
                <a:latin typeface="Tahoma"/>
                <a:cs typeface="Tahoma"/>
              </a:rPr>
              <a:t>is display on a </a:t>
            </a:r>
            <a:r>
              <a:rPr sz="1400" spc="-5" dirty="0">
                <a:latin typeface="Tahoma"/>
                <a:cs typeface="Tahoma"/>
              </a:rPr>
              <a:t>separate row and </a:t>
            </a:r>
            <a:r>
              <a:rPr sz="1400" dirty="0">
                <a:latin typeface="Tahoma"/>
                <a:cs typeface="Tahoma"/>
              </a:rPr>
              <a:t>left indented </a:t>
            </a:r>
            <a:r>
              <a:rPr sz="1400" spc="-5" dirty="0">
                <a:latin typeface="Tahoma"/>
                <a:cs typeface="Tahoma"/>
              </a:rPr>
              <a:t>at </a:t>
            </a:r>
            <a:r>
              <a:rPr sz="1400" dirty="0">
                <a:latin typeface="Tahoma"/>
                <a:cs typeface="Tahoma"/>
              </a:rPr>
              <a:t>20</a:t>
            </a:r>
            <a:r>
              <a:rPr sz="1400" spc="-15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pixels.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42627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Cascading in</a:t>
            </a:r>
            <a:r>
              <a:rPr sz="4400" spc="-110" dirty="0"/>
              <a:t> </a:t>
            </a:r>
            <a:r>
              <a:rPr sz="4400" dirty="0"/>
              <a:t>CSS</a:t>
            </a:r>
            <a:endParaRPr sz="440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5/ </a:t>
            </a:r>
            <a:fld id="{81D60167-4931-47E6-BA6A-407CBD079E47}" type="slidenum">
              <a:rPr dirty="0"/>
              <a:t>46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53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22044" y="1631645"/>
            <a:ext cx="6887209" cy="2075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All declarations </a:t>
            </a:r>
            <a:r>
              <a:rPr sz="2400" spc="-5" dirty="0">
                <a:latin typeface="Tahoma"/>
                <a:cs typeface="Tahoma"/>
              </a:rPr>
              <a:t>that </a:t>
            </a:r>
            <a:r>
              <a:rPr sz="2400" dirty="0">
                <a:latin typeface="Tahoma"/>
                <a:cs typeface="Tahoma"/>
              </a:rPr>
              <a:t>apply </a:t>
            </a:r>
            <a:r>
              <a:rPr sz="2400" spc="-5" dirty="0">
                <a:latin typeface="Tahoma"/>
                <a:cs typeface="Tahoma"/>
              </a:rPr>
              <a:t>to </a:t>
            </a:r>
            <a:r>
              <a:rPr sz="2400" dirty="0">
                <a:latin typeface="Tahoma"/>
                <a:cs typeface="Tahoma"/>
              </a:rPr>
              <a:t>an </a:t>
            </a:r>
            <a:r>
              <a:rPr sz="2400" spc="-5" dirty="0">
                <a:latin typeface="Tahoma"/>
                <a:cs typeface="Tahoma"/>
              </a:rPr>
              <a:t>element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and</a:t>
            </a:r>
            <a:endParaRPr sz="2400">
              <a:latin typeface="Tahoma"/>
              <a:cs typeface="Tahoma"/>
            </a:endParaRPr>
          </a:p>
          <a:p>
            <a:pPr marL="35496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ahoma"/>
                <a:cs typeface="Tahoma"/>
              </a:rPr>
              <a:t>property are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grouped.</a:t>
            </a:r>
            <a:endParaRPr sz="24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Declarations </a:t>
            </a:r>
            <a:r>
              <a:rPr sz="2400" dirty="0">
                <a:latin typeface="Tahoma"/>
                <a:cs typeface="Tahoma"/>
              </a:rPr>
              <a:t>are </a:t>
            </a:r>
            <a:r>
              <a:rPr sz="2400" spc="-5" dirty="0">
                <a:latin typeface="Tahoma"/>
                <a:cs typeface="Tahoma"/>
              </a:rPr>
              <a:t>sorted </a:t>
            </a:r>
            <a:r>
              <a:rPr sz="2400" dirty="0">
                <a:latin typeface="Tahoma"/>
                <a:cs typeface="Tahoma"/>
              </a:rPr>
              <a:t>by </a:t>
            </a:r>
            <a:r>
              <a:rPr sz="2400" spc="-5" dirty="0">
                <a:latin typeface="Tahoma"/>
                <a:cs typeface="Tahoma"/>
              </a:rPr>
              <a:t>weight </a:t>
            </a:r>
            <a:r>
              <a:rPr sz="2400" dirty="0">
                <a:latin typeface="Tahoma"/>
                <a:cs typeface="Tahoma"/>
              </a:rPr>
              <a:t>and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origin.</a:t>
            </a:r>
            <a:endParaRPr sz="24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Declarations </a:t>
            </a:r>
            <a:r>
              <a:rPr sz="2400" dirty="0">
                <a:latin typeface="Tahoma"/>
                <a:cs typeface="Tahoma"/>
              </a:rPr>
              <a:t>are </a:t>
            </a:r>
            <a:r>
              <a:rPr sz="2400" spc="-5" dirty="0">
                <a:latin typeface="Tahoma"/>
                <a:cs typeface="Tahoma"/>
              </a:rPr>
              <a:t>sorted </a:t>
            </a:r>
            <a:r>
              <a:rPr sz="2400" dirty="0">
                <a:latin typeface="Tahoma"/>
                <a:cs typeface="Tahoma"/>
              </a:rPr>
              <a:t>by </a:t>
            </a:r>
            <a:r>
              <a:rPr sz="2400" spc="-5" dirty="0">
                <a:latin typeface="Tahoma"/>
                <a:cs typeface="Tahoma"/>
              </a:rPr>
              <a:t>specificity </a:t>
            </a:r>
            <a:r>
              <a:rPr sz="2400" dirty="0">
                <a:latin typeface="Tahoma"/>
                <a:cs typeface="Tahoma"/>
              </a:rPr>
              <a:t>of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selector.</a:t>
            </a:r>
            <a:endParaRPr sz="24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Declarations </a:t>
            </a:r>
            <a:r>
              <a:rPr sz="2400" dirty="0">
                <a:latin typeface="Tahoma"/>
                <a:cs typeface="Tahoma"/>
              </a:rPr>
              <a:t>are </a:t>
            </a:r>
            <a:r>
              <a:rPr sz="2400" spc="-5" dirty="0">
                <a:latin typeface="Tahoma"/>
                <a:cs typeface="Tahoma"/>
              </a:rPr>
              <a:t>sorted </a:t>
            </a:r>
            <a:r>
              <a:rPr sz="2400" dirty="0">
                <a:latin typeface="Tahoma"/>
                <a:cs typeface="Tahoma"/>
              </a:rPr>
              <a:t>by </a:t>
            </a:r>
            <a:r>
              <a:rPr sz="2400" spc="-5" dirty="0">
                <a:latin typeface="Tahoma"/>
                <a:cs typeface="Tahoma"/>
              </a:rPr>
              <a:t>the order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specified.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55549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Inheritance </a:t>
            </a:r>
            <a:r>
              <a:rPr sz="4400" dirty="0"/>
              <a:t>in CSS</a:t>
            </a:r>
            <a:r>
              <a:rPr sz="4400" spc="-125" dirty="0"/>
              <a:t> </a:t>
            </a:r>
            <a:r>
              <a:rPr sz="4400" spc="-5" dirty="0"/>
              <a:t>1-2</a:t>
            </a:r>
            <a:endParaRPr sz="440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5/ </a:t>
            </a:r>
            <a:fld id="{81D60167-4931-47E6-BA6A-407CBD079E47}" type="slidenum">
              <a:rPr dirty="0"/>
              <a:t>47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53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/>
              <a:t>Inheritance is </a:t>
            </a:r>
            <a:r>
              <a:rPr spc="-5" dirty="0"/>
              <a:t>the </a:t>
            </a:r>
            <a:r>
              <a:rPr dirty="0"/>
              <a:t>ability of one </a:t>
            </a:r>
            <a:r>
              <a:rPr spc="-5" dirty="0"/>
              <a:t>entity to </a:t>
            </a:r>
            <a:r>
              <a:rPr dirty="0"/>
              <a:t>acquire</a:t>
            </a:r>
            <a:r>
              <a:rPr spc="-80" dirty="0"/>
              <a:t> </a:t>
            </a:r>
            <a:r>
              <a:rPr spc="-5" dirty="0"/>
              <a:t>the</a:t>
            </a:r>
          </a:p>
          <a:p>
            <a:pPr marL="354965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characteristics </a:t>
            </a:r>
            <a:r>
              <a:rPr dirty="0"/>
              <a:t>of </a:t>
            </a:r>
            <a:r>
              <a:rPr spc="-5" dirty="0"/>
              <a:t>another</a:t>
            </a:r>
            <a:r>
              <a:rPr spc="-15" dirty="0"/>
              <a:t> </a:t>
            </a:r>
            <a:r>
              <a:rPr spc="-5" dirty="0"/>
              <a:t>entity.</a:t>
            </a:r>
          </a:p>
          <a:p>
            <a:pPr marL="354965" marR="407034" indent="-342265">
              <a:lnSpc>
                <a:spcPct val="100000"/>
              </a:lnSpc>
              <a:spcBef>
                <a:spcPts val="170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pc="-5" dirty="0"/>
              <a:t>In </a:t>
            </a:r>
            <a:r>
              <a:rPr spc="-10" dirty="0"/>
              <a:t>CSS, </a:t>
            </a:r>
            <a:r>
              <a:rPr spc="-5" dirty="0"/>
              <a:t>the child elements inherit the styles rules  </a:t>
            </a:r>
            <a:r>
              <a:rPr dirty="0"/>
              <a:t>defined </a:t>
            </a:r>
            <a:r>
              <a:rPr spc="-5" dirty="0"/>
              <a:t>for </a:t>
            </a:r>
            <a:r>
              <a:rPr dirty="0"/>
              <a:t>parent</a:t>
            </a:r>
            <a:r>
              <a:rPr spc="-50" dirty="0"/>
              <a:t> </a:t>
            </a:r>
            <a:r>
              <a:rPr spc="-5" dirty="0"/>
              <a:t>element.</a:t>
            </a:r>
          </a:p>
          <a:p>
            <a:pPr marL="354965" marR="288290" indent="-342265">
              <a:lnSpc>
                <a:spcPct val="100000"/>
              </a:lnSpc>
              <a:spcBef>
                <a:spcPts val="1689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pc="-5" dirty="0"/>
              <a:t>However, this </a:t>
            </a:r>
            <a:r>
              <a:rPr dirty="0"/>
              <a:t>is applicable only if </a:t>
            </a:r>
            <a:r>
              <a:rPr spc="-5" dirty="0"/>
              <a:t>the child </a:t>
            </a:r>
            <a:r>
              <a:rPr dirty="0"/>
              <a:t>has no  </a:t>
            </a:r>
            <a:r>
              <a:rPr spc="-5" dirty="0"/>
              <a:t>explicit style rule </a:t>
            </a:r>
            <a:r>
              <a:rPr dirty="0"/>
              <a:t>defined </a:t>
            </a:r>
            <a:r>
              <a:rPr spc="-5" dirty="0"/>
              <a:t>for</a:t>
            </a:r>
            <a:r>
              <a:rPr spc="-50" dirty="0"/>
              <a:t> </a:t>
            </a:r>
            <a:r>
              <a:rPr dirty="0"/>
              <a:t>it.</a:t>
            </a:r>
          </a:p>
          <a:p>
            <a:pPr marL="354965" indent="-342265">
              <a:lnSpc>
                <a:spcPct val="100000"/>
              </a:lnSpc>
              <a:spcBef>
                <a:spcPts val="170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pc="-5" dirty="0"/>
              <a:t>Otherwise, the </a:t>
            </a:r>
            <a:r>
              <a:rPr spc="-10" dirty="0"/>
              <a:t>style </a:t>
            </a:r>
            <a:r>
              <a:rPr spc="-5" dirty="0"/>
              <a:t>rule defined for child</a:t>
            </a:r>
            <a:r>
              <a:rPr spc="-20" dirty="0"/>
              <a:t> </a:t>
            </a:r>
            <a:r>
              <a:rPr spc="-5" dirty="0"/>
              <a:t>element</a:t>
            </a:r>
          </a:p>
          <a:p>
            <a:pPr marL="354965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overrides the style rule </a:t>
            </a:r>
            <a:r>
              <a:rPr dirty="0"/>
              <a:t>defined </a:t>
            </a:r>
            <a:r>
              <a:rPr spc="-5" dirty="0"/>
              <a:t>for </a:t>
            </a:r>
            <a:r>
              <a:rPr dirty="0"/>
              <a:t>parent</a:t>
            </a:r>
            <a:r>
              <a:rPr spc="-50" dirty="0"/>
              <a:t> </a:t>
            </a:r>
            <a:r>
              <a:rPr spc="-5" dirty="0"/>
              <a:t>element.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55549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Inheritance </a:t>
            </a:r>
            <a:r>
              <a:rPr sz="4400" dirty="0"/>
              <a:t>in CSS</a:t>
            </a:r>
            <a:r>
              <a:rPr sz="4400" spc="-125" dirty="0"/>
              <a:t> </a:t>
            </a:r>
            <a:r>
              <a:rPr sz="4400" spc="-5" dirty="0"/>
              <a:t>2-2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1219200" y="1607819"/>
            <a:ext cx="6781800" cy="47823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5/ </a:t>
            </a:r>
            <a:fld id="{81D60167-4931-47E6-BA6A-407CBD079E47}" type="slidenum">
              <a:rPr dirty="0"/>
              <a:t>48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53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23615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Summary</a:t>
            </a:r>
            <a:endParaRPr sz="440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5/ </a:t>
            </a:r>
            <a:fld id="{81D60167-4931-47E6-BA6A-407CBD079E47}" type="slidenum">
              <a:rPr dirty="0"/>
              <a:t>49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53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93444" y="1432074"/>
            <a:ext cx="7281545" cy="495173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48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600" b="1" spc="-10" dirty="0">
                <a:latin typeface="Tahoma"/>
                <a:cs typeface="Tahoma"/>
              </a:rPr>
              <a:t>Style</a:t>
            </a:r>
            <a:r>
              <a:rPr sz="1600" b="1" spc="15" dirty="0">
                <a:latin typeface="Tahoma"/>
                <a:cs typeface="Tahoma"/>
              </a:rPr>
              <a:t> </a:t>
            </a:r>
            <a:r>
              <a:rPr sz="1600" b="1" spc="-10" dirty="0">
                <a:latin typeface="Tahoma"/>
                <a:cs typeface="Tahoma"/>
              </a:rPr>
              <a:t>Sheets</a:t>
            </a:r>
            <a:endParaRPr sz="16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385"/>
              </a:spcBef>
              <a:buClr>
                <a:srgbClr val="FF0000"/>
              </a:buClr>
              <a:buSzPct val="5312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600" spc="-10" dirty="0">
                <a:latin typeface="Tahoma"/>
                <a:cs typeface="Tahoma"/>
              </a:rPr>
              <a:t>Style Sheets </a:t>
            </a:r>
            <a:r>
              <a:rPr sz="1600" spc="-5" dirty="0">
                <a:latin typeface="Tahoma"/>
                <a:cs typeface="Tahoma"/>
              </a:rPr>
              <a:t>are a </a:t>
            </a:r>
            <a:r>
              <a:rPr sz="1600" spc="-10" dirty="0">
                <a:latin typeface="Tahoma"/>
                <a:cs typeface="Tahoma"/>
              </a:rPr>
              <a:t>set </a:t>
            </a:r>
            <a:r>
              <a:rPr sz="1600" spc="-5" dirty="0">
                <a:latin typeface="Tahoma"/>
                <a:cs typeface="Tahoma"/>
              </a:rPr>
              <a:t>of </a:t>
            </a:r>
            <a:r>
              <a:rPr sz="1600" spc="-10" dirty="0">
                <a:latin typeface="Tahoma"/>
                <a:cs typeface="Tahoma"/>
              </a:rPr>
              <a:t>rules </a:t>
            </a:r>
            <a:r>
              <a:rPr sz="1600" spc="-5" dirty="0">
                <a:latin typeface="Tahoma"/>
                <a:cs typeface="Tahoma"/>
              </a:rPr>
              <a:t>that define the appearance of</a:t>
            </a:r>
            <a:r>
              <a:rPr sz="1600" spc="9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data.</a:t>
            </a:r>
            <a:endParaRPr sz="16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5312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600" spc="-5" dirty="0">
                <a:latin typeface="Tahoma"/>
                <a:cs typeface="Tahoma"/>
              </a:rPr>
              <a:t>These </a:t>
            </a:r>
            <a:r>
              <a:rPr sz="1600" spc="-10" dirty="0">
                <a:latin typeface="Tahoma"/>
                <a:cs typeface="Tahoma"/>
              </a:rPr>
              <a:t>rules </a:t>
            </a:r>
            <a:r>
              <a:rPr sz="1600" spc="-5" dirty="0">
                <a:latin typeface="Tahoma"/>
                <a:cs typeface="Tahoma"/>
              </a:rPr>
              <a:t>are </a:t>
            </a:r>
            <a:r>
              <a:rPr sz="1600" spc="-10" dirty="0">
                <a:latin typeface="Tahoma"/>
                <a:cs typeface="Tahoma"/>
              </a:rPr>
              <a:t>written </a:t>
            </a:r>
            <a:r>
              <a:rPr sz="1600" spc="-5" dirty="0">
                <a:latin typeface="Tahoma"/>
                <a:cs typeface="Tahoma"/>
              </a:rPr>
              <a:t>in a </a:t>
            </a:r>
            <a:r>
              <a:rPr sz="1600" spc="-10" dirty="0">
                <a:latin typeface="Tahoma"/>
                <a:cs typeface="Tahoma"/>
              </a:rPr>
              <a:t>file with the extension</a:t>
            </a:r>
            <a:r>
              <a:rPr sz="1600" spc="105" dirty="0">
                <a:latin typeface="Tahoma"/>
                <a:cs typeface="Tahoma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.css</a:t>
            </a:r>
            <a:r>
              <a:rPr sz="1600" spc="-5" dirty="0">
                <a:latin typeface="Tahoma"/>
                <a:cs typeface="Tahoma"/>
              </a:rPr>
              <a:t>.</a:t>
            </a:r>
            <a:endParaRPr sz="1600">
              <a:latin typeface="Tahoma"/>
              <a:cs typeface="Tahoma"/>
            </a:endParaRPr>
          </a:p>
          <a:p>
            <a:pPr marL="756285" marR="643890" lvl="1" indent="-287020">
              <a:lnSpc>
                <a:spcPct val="117500"/>
              </a:lnSpc>
              <a:spcBef>
                <a:spcPts val="50"/>
              </a:spcBef>
              <a:buClr>
                <a:srgbClr val="FF0000"/>
              </a:buClr>
              <a:buSzPct val="5312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600" spc="-5" dirty="0">
                <a:latin typeface="Tahoma"/>
                <a:cs typeface="Tahoma"/>
              </a:rPr>
              <a:t>The </a:t>
            </a:r>
            <a:r>
              <a:rPr sz="1600" spc="-5" dirty="0">
                <a:latin typeface="Courier New"/>
                <a:cs typeface="Courier New"/>
              </a:rPr>
              <a:t>.css </a:t>
            </a:r>
            <a:r>
              <a:rPr sz="1600" spc="-10" dirty="0">
                <a:latin typeface="Tahoma"/>
                <a:cs typeface="Tahoma"/>
              </a:rPr>
              <a:t>file </a:t>
            </a:r>
            <a:r>
              <a:rPr sz="1600" spc="-5" dirty="0">
                <a:latin typeface="Tahoma"/>
                <a:cs typeface="Tahoma"/>
              </a:rPr>
              <a:t>is associated </a:t>
            </a:r>
            <a:r>
              <a:rPr sz="1600" spc="-10" dirty="0">
                <a:latin typeface="Tahoma"/>
                <a:cs typeface="Tahoma"/>
              </a:rPr>
              <a:t>with </a:t>
            </a:r>
            <a:r>
              <a:rPr sz="1600" spc="-5" dirty="0">
                <a:latin typeface="Tahoma"/>
                <a:cs typeface="Tahoma"/>
              </a:rPr>
              <a:t>an </a:t>
            </a:r>
            <a:r>
              <a:rPr sz="1600" spc="-10" dirty="0">
                <a:latin typeface="Tahoma"/>
                <a:cs typeface="Tahoma"/>
              </a:rPr>
              <a:t>XML </a:t>
            </a:r>
            <a:r>
              <a:rPr sz="1600" spc="-5" dirty="0">
                <a:latin typeface="Tahoma"/>
                <a:cs typeface="Tahoma"/>
              </a:rPr>
              <a:t>document using </a:t>
            </a:r>
            <a:r>
              <a:rPr sz="1600" spc="-10" dirty="0">
                <a:latin typeface="Tahoma"/>
                <a:cs typeface="Tahoma"/>
              </a:rPr>
              <a:t>the</a:t>
            </a:r>
            <a:r>
              <a:rPr sz="1600" spc="-3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xml-  </a:t>
            </a:r>
            <a:r>
              <a:rPr sz="1600" spc="-10" dirty="0">
                <a:latin typeface="Tahoma"/>
                <a:cs typeface="Tahoma"/>
              </a:rPr>
              <a:t>processing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instruction.</a:t>
            </a:r>
            <a:endParaRPr sz="16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43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600" b="1" spc="-10" dirty="0">
                <a:latin typeface="Tahoma"/>
                <a:cs typeface="Tahoma"/>
              </a:rPr>
              <a:t>Selectors </a:t>
            </a:r>
            <a:r>
              <a:rPr sz="1600" b="1" spc="-5" dirty="0">
                <a:latin typeface="Tahoma"/>
                <a:cs typeface="Tahoma"/>
              </a:rPr>
              <a:t>in</a:t>
            </a:r>
            <a:r>
              <a:rPr sz="1600" b="1" spc="50" dirty="0">
                <a:latin typeface="Tahoma"/>
                <a:cs typeface="Tahoma"/>
              </a:rPr>
              <a:t> </a:t>
            </a:r>
            <a:r>
              <a:rPr sz="1600" b="1" spc="-10" dirty="0">
                <a:latin typeface="Tahoma"/>
                <a:cs typeface="Tahoma"/>
              </a:rPr>
              <a:t>CSS</a:t>
            </a:r>
            <a:endParaRPr sz="16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385"/>
              </a:spcBef>
              <a:buClr>
                <a:srgbClr val="FF0000"/>
              </a:buClr>
              <a:buSzPct val="5312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600" spc="-10" dirty="0">
                <a:latin typeface="Tahoma"/>
                <a:cs typeface="Tahoma"/>
              </a:rPr>
              <a:t>Selectors </a:t>
            </a:r>
            <a:r>
              <a:rPr sz="1600" spc="-5" dirty="0">
                <a:latin typeface="Tahoma"/>
                <a:cs typeface="Tahoma"/>
              </a:rPr>
              <a:t>define the </a:t>
            </a:r>
            <a:r>
              <a:rPr sz="1600" spc="-10" dirty="0">
                <a:latin typeface="Tahoma"/>
                <a:cs typeface="Tahoma"/>
              </a:rPr>
              <a:t>elements to which </a:t>
            </a:r>
            <a:r>
              <a:rPr sz="1600" spc="-5" dirty="0">
                <a:latin typeface="Tahoma"/>
                <a:cs typeface="Tahoma"/>
              </a:rPr>
              <a:t>the </a:t>
            </a:r>
            <a:r>
              <a:rPr sz="1600" spc="-10" dirty="0">
                <a:latin typeface="Tahoma"/>
                <a:cs typeface="Tahoma"/>
              </a:rPr>
              <a:t>styles will </a:t>
            </a:r>
            <a:r>
              <a:rPr sz="1600" spc="-5" dirty="0">
                <a:latin typeface="Tahoma"/>
                <a:cs typeface="Tahoma"/>
              </a:rPr>
              <a:t>be</a:t>
            </a:r>
            <a:r>
              <a:rPr sz="1600" spc="1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applied.</a:t>
            </a:r>
            <a:endParaRPr sz="16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385"/>
              </a:spcBef>
              <a:buClr>
                <a:srgbClr val="FF0000"/>
              </a:buClr>
              <a:buSzPct val="5312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600" spc="-5" dirty="0">
                <a:latin typeface="Tahoma"/>
                <a:cs typeface="Tahoma"/>
              </a:rPr>
              <a:t>The </a:t>
            </a:r>
            <a:r>
              <a:rPr sz="1600" spc="-10" dirty="0">
                <a:latin typeface="Tahoma"/>
                <a:cs typeface="Tahoma"/>
              </a:rPr>
              <a:t>various types </a:t>
            </a:r>
            <a:r>
              <a:rPr sz="1600" spc="-5" dirty="0">
                <a:latin typeface="Tahoma"/>
                <a:cs typeface="Tahoma"/>
              </a:rPr>
              <a:t>of </a:t>
            </a:r>
            <a:r>
              <a:rPr sz="1600" spc="-10" dirty="0">
                <a:latin typeface="Tahoma"/>
                <a:cs typeface="Tahoma"/>
              </a:rPr>
              <a:t>selectors </a:t>
            </a:r>
            <a:r>
              <a:rPr sz="1600" spc="-5" dirty="0">
                <a:latin typeface="Tahoma"/>
                <a:cs typeface="Tahoma"/>
              </a:rPr>
              <a:t>are </a:t>
            </a:r>
            <a:r>
              <a:rPr sz="1600" spc="-10" dirty="0">
                <a:latin typeface="Tahoma"/>
                <a:cs typeface="Tahoma"/>
              </a:rPr>
              <a:t>simple, universal </a:t>
            </a:r>
            <a:r>
              <a:rPr sz="1600" spc="-5" dirty="0">
                <a:latin typeface="Tahoma"/>
                <a:cs typeface="Tahoma"/>
              </a:rPr>
              <a:t>and ID</a:t>
            </a:r>
            <a:r>
              <a:rPr sz="1600" spc="2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selectors.</a:t>
            </a:r>
            <a:endParaRPr sz="16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600" b="1" spc="-10" dirty="0">
                <a:latin typeface="Tahoma"/>
                <a:cs typeface="Tahoma"/>
              </a:rPr>
              <a:t>Properties </a:t>
            </a:r>
            <a:r>
              <a:rPr sz="1600" b="1" spc="-5" dirty="0">
                <a:latin typeface="Tahoma"/>
                <a:cs typeface="Tahoma"/>
              </a:rPr>
              <a:t>and</a:t>
            </a:r>
            <a:r>
              <a:rPr sz="1600" b="1" spc="60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Values</a:t>
            </a:r>
            <a:endParaRPr sz="16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380"/>
              </a:spcBef>
              <a:buClr>
                <a:srgbClr val="FF0000"/>
              </a:buClr>
              <a:buSzPct val="5312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600" spc="-5" dirty="0">
                <a:latin typeface="Tahoma"/>
                <a:cs typeface="Tahoma"/>
              </a:rPr>
              <a:t>CSS </a:t>
            </a:r>
            <a:r>
              <a:rPr sz="1600" spc="-10" dirty="0">
                <a:latin typeface="Tahoma"/>
                <a:cs typeface="Tahoma"/>
              </a:rPr>
              <a:t>provides several properties to define the </a:t>
            </a:r>
            <a:r>
              <a:rPr sz="1600" spc="-5" dirty="0">
                <a:latin typeface="Tahoma"/>
                <a:cs typeface="Tahoma"/>
              </a:rPr>
              <a:t>appearance of</a:t>
            </a:r>
            <a:r>
              <a:rPr sz="1600" spc="15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data.</a:t>
            </a:r>
            <a:endParaRPr sz="16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385"/>
              </a:spcBef>
              <a:buClr>
                <a:srgbClr val="FF0000"/>
              </a:buClr>
              <a:buSzPct val="5312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600" spc="-10" dirty="0">
                <a:latin typeface="Tahoma"/>
                <a:cs typeface="Tahoma"/>
              </a:rPr>
              <a:t>Some </a:t>
            </a:r>
            <a:r>
              <a:rPr sz="1600" spc="-5" dirty="0">
                <a:latin typeface="Tahoma"/>
                <a:cs typeface="Tahoma"/>
              </a:rPr>
              <a:t>of </a:t>
            </a:r>
            <a:r>
              <a:rPr sz="1600" spc="-10" dirty="0">
                <a:latin typeface="Tahoma"/>
                <a:cs typeface="Tahoma"/>
              </a:rPr>
              <a:t>these properties </a:t>
            </a:r>
            <a:r>
              <a:rPr sz="1600" spc="-5" dirty="0">
                <a:latin typeface="Tahoma"/>
                <a:cs typeface="Tahoma"/>
              </a:rPr>
              <a:t>are color, background-color, </a:t>
            </a:r>
            <a:r>
              <a:rPr sz="1600" spc="-10" dirty="0">
                <a:latin typeface="Tahoma"/>
                <a:cs typeface="Tahoma"/>
              </a:rPr>
              <a:t>position,</a:t>
            </a:r>
            <a:r>
              <a:rPr sz="1600" spc="30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padding,</a:t>
            </a:r>
            <a:endParaRPr sz="1600">
              <a:latin typeface="Tahoma"/>
              <a:cs typeface="Tahoma"/>
            </a:endParaRPr>
          </a:p>
          <a:p>
            <a:pPr marL="756285">
              <a:lnSpc>
                <a:spcPct val="100000"/>
              </a:lnSpc>
            </a:pPr>
            <a:r>
              <a:rPr sz="1600" spc="-10" dirty="0">
                <a:latin typeface="Tahoma"/>
                <a:cs typeface="Tahoma"/>
              </a:rPr>
              <a:t>font, text- </a:t>
            </a:r>
            <a:r>
              <a:rPr sz="1600" spc="-5" dirty="0">
                <a:latin typeface="Tahoma"/>
                <a:cs typeface="Tahoma"/>
              </a:rPr>
              <a:t>align to name a</a:t>
            </a:r>
            <a:r>
              <a:rPr sz="1600" spc="7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few.</a:t>
            </a:r>
            <a:endParaRPr sz="16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39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600" b="1" spc="-5" dirty="0">
                <a:latin typeface="Tahoma"/>
                <a:cs typeface="Tahoma"/>
              </a:rPr>
              <a:t>Inheritance and </a:t>
            </a:r>
            <a:r>
              <a:rPr sz="1600" b="1" spc="-10" dirty="0">
                <a:latin typeface="Tahoma"/>
                <a:cs typeface="Tahoma"/>
              </a:rPr>
              <a:t>Cascades </a:t>
            </a:r>
            <a:r>
              <a:rPr sz="1600" b="1" spc="-5" dirty="0">
                <a:latin typeface="Tahoma"/>
                <a:cs typeface="Tahoma"/>
              </a:rPr>
              <a:t>in</a:t>
            </a:r>
            <a:r>
              <a:rPr sz="1600" b="1" spc="130" dirty="0">
                <a:latin typeface="Tahoma"/>
                <a:cs typeface="Tahoma"/>
              </a:rPr>
              <a:t> </a:t>
            </a:r>
            <a:r>
              <a:rPr sz="1600" b="1" spc="-10" dirty="0">
                <a:latin typeface="Tahoma"/>
                <a:cs typeface="Tahoma"/>
              </a:rPr>
              <a:t>CSS</a:t>
            </a:r>
            <a:endParaRPr sz="1600">
              <a:latin typeface="Tahoma"/>
              <a:cs typeface="Tahoma"/>
            </a:endParaRPr>
          </a:p>
          <a:p>
            <a:pPr marL="756285" marR="264160" lvl="1" indent="-287020">
              <a:lnSpc>
                <a:spcPct val="100000"/>
              </a:lnSpc>
              <a:spcBef>
                <a:spcPts val="380"/>
              </a:spcBef>
              <a:buClr>
                <a:srgbClr val="FF0000"/>
              </a:buClr>
              <a:buSzPct val="5312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600" spc="-5" dirty="0">
                <a:latin typeface="Tahoma"/>
                <a:cs typeface="Tahoma"/>
              </a:rPr>
              <a:t>In CSS, a </a:t>
            </a:r>
            <a:r>
              <a:rPr sz="1600" spc="-10" dirty="0">
                <a:latin typeface="Tahoma"/>
                <a:cs typeface="Tahoma"/>
              </a:rPr>
              <a:t>child element inherits the styles rules </a:t>
            </a:r>
            <a:r>
              <a:rPr sz="1600" spc="-5" dirty="0">
                <a:latin typeface="Tahoma"/>
                <a:cs typeface="Tahoma"/>
              </a:rPr>
              <a:t>applied to </a:t>
            </a:r>
            <a:r>
              <a:rPr sz="1600" spc="-10" dirty="0">
                <a:latin typeface="Tahoma"/>
                <a:cs typeface="Tahoma"/>
              </a:rPr>
              <a:t>its </a:t>
            </a:r>
            <a:r>
              <a:rPr sz="1600" spc="-5" dirty="0">
                <a:latin typeface="Tahoma"/>
                <a:cs typeface="Tahoma"/>
              </a:rPr>
              <a:t>ancestor  </a:t>
            </a:r>
            <a:r>
              <a:rPr sz="1600" spc="-10" dirty="0">
                <a:latin typeface="Tahoma"/>
                <a:cs typeface="Tahoma"/>
              </a:rPr>
              <a:t>element.</a:t>
            </a:r>
            <a:endParaRPr sz="16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385"/>
              </a:spcBef>
              <a:buClr>
                <a:srgbClr val="FF0000"/>
              </a:buClr>
              <a:buSzPct val="5312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600" spc="-5" dirty="0">
                <a:latin typeface="Tahoma"/>
                <a:cs typeface="Tahoma"/>
              </a:rPr>
              <a:t>Also there are </a:t>
            </a:r>
            <a:r>
              <a:rPr sz="1600" spc="-10" dirty="0">
                <a:latin typeface="Tahoma"/>
                <a:cs typeface="Tahoma"/>
              </a:rPr>
              <a:t>several sources </a:t>
            </a:r>
            <a:r>
              <a:rPr sz="1600" spc="-5" dirty="0">
                <a:latin typeface="Tahoma"/>
                <a:cs typeface="Tahoma"/>
              </a:rPr>
              <a:t>of </a:t>
            </a:r>
            <a:r>
              <a:rPr sz="1600" spc="-10" dirty="0">
                <a:latin typeface="Tahoma"/>
                <a:cs typeface="Tahoma"/>
              </a:rPr>
              <a:t>style sheets, </a:t>
            </a:r>
            <a:r>
              <a:rPr sz="1600" spc="-5" dirty="0">
                <a:latin typeface="Tahoma"/>
                <a:cs typeface="Tahoma"/>
              </a:rPr>
              <a:t>hence CSS </a:t>
            </a:r>
            <a:r>
              <a:rPr sz="1600" spc="-10" dirty="0">
                <a:latin typeface="Tahoma"/>
                <a:cs typeface="Tahoma"/>
              </a:rPr>
              <a:t>follows</a:t>
            </a:r>
            <a:r>
              <a:rPr sz="1600" spc="19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W3C</a:t>
            </a:r>
            <a:endParaRPr sz="1600">
              <a:latin typeface="Tahoma"/>
              <a:cs typeface="Tahoma"/>
            </a:endParaRPr>
          </a:p>
          <a:p>
            <a:pPr marL="756285">
              <a:lnSpc>
                <a:spcPct val="100000"/>
              </a:lnSpc>
            </a:pPr>
            <a:r>
              <a:rPr sz="1600" spc="-5" dirty="0">
                <a:latin typeface="Tahoma"/>
                <a:cs typeface="Tahoma"/>
              </a:rPr>
              <a:t>defined </a:t>
            </a:r>
            <a:r>
              <a:rPr sz="1600" spc="-10" dirty="0">
                <a:latin typeface="Tahoma"/>
                <a:cs typeface="Tahoma"/>
              </a:rPr>
              <a:t>cascading </a:t>
            </a:r>
            <a:r>
              <a:rPr sz="1600" spc="-5" dirty="0">
                <a:latin typeface="Tahoma"/>
                <a:cs typeface="Tahoma"/>
              </a:rPr>
              <a:t>order when applying </a:t>
            </a:r>
            <a:r>
              <a:rPr sz="1600" spc="-10" dirty="0">
                <a:latin typeface="Tahoma"/>
                <a:cs typeface="Tahoma"/>
              </a:rPr>
              <a:t>style rules </a:t>
            </a:r>
            <a:r>
              <a:rPr sz="1600" spc="-5" dirty="0">
                <a:latin typeface="Tahoma"/>
                <a:cs typeface="Tahoma"/>
              </a:rPr>
              <a:t>to</a:t>
            </a:r>
            <a:r>
              <a:rPr sz="1600" spc="8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elements.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57092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Cascading </a:t>
            </a:r>
            <a:r>
              <a:rPr sz="4400" spc="-5" dirty="0"/>
              <a:t>Style</a:t>
            </a:r>
            <a:r>
              <a:rPr sz="4400" spc="-100" dirty="0"/>
              <a:t> </a:t>
            </a:r>
            <a:r>
              <a:rPr sz="4400" spc="-5" dirty="0"/>
              <a:t>Sheets</a:t>
            </a:r>
            <a:endParaRPr sz="4400"/>
          </a:p>
        </p:txBody>
      </p:sp>
      <p:sp>
        <p:nvSpPr>
          <p:cNvPr id="7" name="object 7"/>
          <p:cNvSpPr txBox="1"/>
          <p:nvPr/>
        </p:nvSpPr>
        <p:spPr>
          <a:xfrm>
            <a:off x="1145844" y="1481073"/>
            <a:ext cx="7158355" cy="143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600" spc="-5" dirty="0">
                <a:latin typeface="Tahoma"/>
                <a:cs typeface="Tahoma"/>
              </a:rPr>
              <a:t>It </a:t>
            </a:r>
            <a:r>
              <a:rPr sz="1600" spc="-10" dirty="0">
                <a:latin typeface="Tahoma"/>
                <a:cs typeface="Tahoma"/>
              </a:rPr>
              <a:t>comprises </a:t>
            </a:r>
            <a:r>
              <a:rPr sz="1600" spc="-5" dirty="0">
                <a:latin typeface="Tahoma"/>
                <a:cs typeface="Tahoma"/>
              </a:rPr>
              <a:t>a </a:t>
            </a:r>
            <a:r>
              <a:rPr sz="1600" spc="-10" dirty="0">
                <a:latin typeface="Tahoma"/>
                <a:cs typeface="Tahoma"/>
              </a:rPr>
              <a:t>set </a:t>
            </a:r>
            <a:r>
              <a:rPr sz="1600" spc="-5" dirty="0">
                <a:latin typeface="Tahoma"/>
                <a:cs typeface="Tahoma"/>
              </a:rPr>
              <a:t>of </a:t>
            </a:r>
            <a:r>
              <a:rPr sz="1600" spc="-10" dirty="0">
                <a:latin typeface="Tahoma"/>
                <a:cs typeface="Tahoma"/>
              </a:rPr>
              <a:t>rules </a:t>
            </a:r>
            <a:r>
              <a:rPr sz="1600" spc="-5" dirty="0">
                <a:latin typeface="Tahoma"/>
                <a:cs typeface="Tahoma"/>
              </a:rPr>
              <a:t>for various </a:t>
            </a:r>
            <a:r>
              <a:rPr sz="1600" spc="-10" dirty="0">
                <a:latin typeface="Tahoma"/>
                <a:cs typeface="Tahoma"/>
              </a:rPr>
              <a:t>elements </a:t>
            </a:r>
            <a:r>
              <a:rPr sz="1600" spc="-5" dirty="0">
                <a:latin typeface="Tahoma"/>
                <a:cs typeface="Tahoma"/>
              </a:rPr>
              <a:t>in a</a:t>
            </a:r>
            <a:r>
              <a:rPr sz="1600" spc="15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document.</a:t>
            </a:r>
            <a:endParaRPr sz="1600">
              <a:latin typeface="Tahoma"/>
              <a:cs typeface="Tahoma"/>
            </a:endParaRPr>
          </a:p>
          <a:p>
            <a:pPr marL="354965" marR="5080" indent="-342265">
              <a:lnSpc>
                <a:spcPct val="100000"/>
              </a:lnSpc>
              <a:spcBef>
                <a:spcPts val="169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  <a:tab pos="926465" algn="l"/>
                <a:tab pos="1410335" algn="l"/>
                <a:tab pos="2192020" algn="l"/>
                <a:tab pos="2710180" algn="l"/>
                <a:tab pos="3141980" algn="l"/>
                <a:tab pos="3677920" algn="l"/>
                <a:tab pos="4599940" algn="l"/>
                <a:tab pos="4904105" algn="l"/>
                <a:tab pos="5335270" algn="l"/>
                <a:tab pos="6196330" algn="l"/>
                <a:tab pos="6924675" algn="l"/>
              </a:tabLst>
            </a:pPr>
            <a:r>
              <a:rPr sz="1600" spc="-10" dirty="0">
                <a:latin typeface="Tahoma"/>
                <a:cs typeface="Tahoma"/>
              </a:rPr>
              <a:t>E</a:t>
            </a:r>
            <a:r>
              <a:rPr sz="1600" spc="-5" dirty="0">
                <a:latin typeface="Tahoma"/>
                <a:cs typeface="Tahoma"/>
              </a:rPr>
              <a:t>a</a:t>
            </a:r>
            <a:r>
              <a:rPr sz="1600" spc="-10" dirty="0">
                <a:latin typeface="Tahoma"/>
                <a:cs typeface="Tahoma"/>
              </a:rPr>
              <a:t>c</a:t>
            </a:r>
            <a:r>
              <a:rPr sz="1600" spc="-5" dirty="0">
                <a:latin typeface="Tahoma"/>
                <a:cs typeface="Tahoma"/>
              </a:rPr>
              <a:t>h</a:t>
            </a:r>
            <a:r>
              <a:rPr sz="1600" dirty="0">
                <a:latin typeface="Tahoma"/>
                <a:cs typeface="Tahoma"/>
              </a:rPr>
              <a:t>	</a:t>
            </a:r>
            <a:r>
              <a:rPr sz="1600" spc="-10" dirty="0">
                <a:latin typeface="Tahoma"/>
                <a:cs typeface="Tahoma"/>
              </a:rPr>
              <a:t>ru</a:t>
            </a:r>
            <a:r>
              <a:rPr sz="1600" spc="-15" dirty="0">
                <a:latin typeface="Tahoma"/>
                <a:cs typeface="Tahoma"/>
              </a:rPr>
              <a:t>l</a:t>
            </a:r>
            <a:r>
              <a:rPr sz="1600" spc="-5" dirty="0">
                <a:latin typeface="Tahoma"/>
                <a:cs typeface="Tahoma"/>
              </a:rPr>
              <a:t>e</a:t>
            </a:r>
            <a:r>
              <a:rPr sz="1600" dirty="0">
                <a:latin typeface="Tahoma"/>
                <a:cs typeface="Tahoma"/>
              </a:rPr>
              <a:t>	</a:t>
            </a:r>
            <a:r>
              <a:rPr sz="1600" spc="-15" dirty="0">
                <a:latin typeface="Tahoma"/>
                <a:cs typeface="Tahoma"/>
              </a:rPr>
              <a:t>d</a:t>
            </a:r>
            <a:r>
              <a:rPr sz="1600" spc="-10" dirty="0">
                <a:latin typeface="Tahoma"/>
                <a:cs typeface="Tahoma"/>
              </a:rPr>
              <a:t>ef</a:t>
            </a:r>
            <a:r>
              <a:rPr sz="1600" spc="-15" dirty="0">
                <a:latin typeface="Tahoma"/>
                <a:cs typeface="Tahoma"/>
              </a:rPr>
              <a:t>i</a:t>
            </a:r>
            <a:r>
              <a:rPr sz="1600" spc="-5" dirty="0">
                <a:latin typeface="Tahoma"/>
                <a:cs typeface="Tahoma"/>
              </a:rPr>
              <a:t>nes</a:t>
            </a:r>
            <a:r>
              <a:rPr sz="1600" dirty="0">
                <a:latin typeface="Tahoma"/>
                <a:cs typeface="Tahoma"/>
              </a:rPr>
              <a:t>	</a:t>
            </a:r>
            <a:r>
              <a:rPr sz="1600" spc="-10" dirty="0">
                <a:latin typeface="Tahoma"/>
                <a:cs typeface="Tahoma"/>
              </a:rPr>
              <a:t>ho</a:t>
            </a:r>
            <a:r>
              <a:rPr sz="1600" spc="-5" dirty="0">
                <a:latin typeface="Tahoma"/>
                <a:cs typeface="Tahoma"/>
              </a:rPr>
              <a:t>w</a:t>
            </a:r>
            <a:r>
              <a:rPr sz="1600" dirty="0">
                <a:latin typeface="Tahoma"/>
                <a:cs typeface="Tahoma"/>
              </a:rPr>
              <a:t>	</a:t>
            </a:r>
            <a:r>
              <a:rPr sz="1600" spc="-15" dirty="0">
                <a:latin typeface="Tahoma"/>
                <a:cs typeface="Tahoma"/>
              </a:rPr>
              <a:t>t</a:t>
            </a:r>
            <a:r>
              <a:rPr sz="1600" spc="-5" dirty="0">
                <a:latin typeface="Tahoma"/>
                <a:cs typeface="Tahoma"/>
              </a:rPr>
              <a:t>he</a:t>
            </a:r>
            <a:r>
              <a:rPr sz="1600" dirty="0">
                <a:latin typeface="Tahoma"/>
                <a:cs typeface="Tahoma"/>
              </a:rPr>
              <a:t>	</a:t>
            </a:r>
            <a:r>
              <a:rPr sz="1600" spc="-5" dirty="0">
                <a:latin typeface="Tahoma"/>
                <a:cs typeface="Tahoma"/>
              </a:rPr>
              <a:t>d</a:t>
            </a:r>
            <a:r>
              <a:rPr sz="1600" spc="-15" dirty="0">
                <a:latin typeface="Tahoma"/>
                <a:cs typeface="Tahoma"/>
              </a:rPr>
              <a:t>at</a:t>
            </a:r>
            <a:r>
              <a:rPr sz="1600" spc="-5" dirty="0">
                <a:latin typeface="Tahoma"/>
                <a:cs typeface="Tahoma"/>
              </a:rPr>
              <a:t>a</a:t>
            </a:r>
            <a:r>
              <a:rPr sz="1600" dirty="0">
                <a:latin typeface="Tahoma"/>
                <a:cs typeface="Tahoma"/>
              </a:rPr>
              <a:t>	</a:t>
            </a:r>
            <a:r>
              <a:rPr sz="1600" spc="-10" dirty="0">
                <a:latin typeface="Tahoma"/>
                <a:cs typeface="Tahoma"/>
              </a:rPr>
              <a:t>en</a:t>
            </a:r>
            <a:r>
              <a:rPr sz="1600" spc="-15" dirty="0">
                <a:latin typeface="Tahoma"/>
                <a:cs typeface="Tahoma"/>
              </a:rPr>
              <a:t>c</a:t>
            </a:r>
            <a:r>
              <a:rPr sz="1600" spc="-10" dirty="0">
                <a:latin typeface="Tahoma"/>
                <a:cs typeface="Tahoma"/>
              </a:rPr>
              <a:t>l</a:t>
            </a:r>
            <a:r>
              <a:rPr sz="1600" spc="-5" dirty="0">
                <a:latin typeface="Tahoma"/>
                <a:cs typeface="Tahoma"/>
              </a:rPr>
              <a:t>o</a:t>
            </a:r>
            <a:r>
              <a:rPr sz="1600" spc="-15" dirty="0">
                <a:latin typeface="Tahoma"/>
                <a:cs typeface="Tahoma"/>
              </a:rPr>
              <a:t>s</a:t>
            </a:r>
            <a:r>
              <a:rPr sz="1600" spc="-10" dirty="0">
                <a:latin typeface="Tahoma"/>
                <a:cs typeface="Tahoma"/>
              </a:rPr>
              <a:t>e</a:t>
            </a:r>
            <a:r>
              <a:rPr sz="1600" spc="-5" dirty="0">
                <a:latin typeface="Tahoma"/>
                <a:cs typeface="Tahoma"/>
              </a:rPr>
              <a:t>d</a:t>
            </a:r>
            <a:r>
              <a:rPr sz="1600" dirty="0">
                <a:latin typeface="Tahoma"/>
                <a:cs typeface="Tahoma"/>
              </a:rPr>
              <a:t>	</a:t>
            </a:r>
            <a:r>
              <a:rPr sz="1600" spc="-10" dirty="0">
                <a:latin typeface="Tahoma"/>
                <a:cs typeface="Tahoma"/>
              </a:rPr>
              <a:t>i</a:t>
            </a:r>
            <a:r>
              <a:rPr sz="1600" spc="-5" dirty="0">
                <a:latin typeface="Tahoma"/>
                <a:cs typeface="Tahoma"/>
              </a:rPr>
              <a:t>n</a:t>
            </a:r>
            <a:r>
              <a:rPr sz="1600" dirty="0">
                <a:latin typeface="Tahoma"/>
                <a:cs typeface="Tahoma"/>
              </a:rPr>
              <a:t>	</a:t>
            </a:r>
            <a:r>
              <a:rPr sz="1600" spc="-15" dirty="0">
                <a:latin typeface="Tahoma"/>
                <a:cs typeface="Tahoma"/>
              </a:rPr>
              <a:t>t</a:t>
            </a:r>
            <a:r>
              <a:rPr sz="1600" spc="-5" dirty="0">
                <a:latin typeface="Tahoma"/>
                <a:cs typeface="Tahoma"/>
              </a:rPr>
              <a:t>he</a:t>
            </a:r>
            <a:r>
              <a:rPr sz="1600" dirty="0">
                <a:latin typeface="Tahoma"/>
                <a:cs typeface="Tahoma"/>
              </a:rPr>
              <a:t>	</a:t>
            </a:r>
            <a:r>
              <a:rPr sz="1600" spc="-10" dirty="0">
                <a:latin typeface="Tahoma"/>
                <a:cs typeface="Tahoma"/>
              </a:rPr>
              <a:t>e</a:t>
            </a:r>
            <a:r>
              <a:rPr sz="1600" spc="-15" dirty="0">
                <a:latin typeface="Tahoma"/>
                <a:cs typeface="Tahoma"/>
              </a:rPr>
              <a:t>l</a:t>
            </a:r>
            <a:r>
              <a:rPr sz="1600" spc="-10" dirty="0">
                <a:latin typeface="Tahoma"/>
                <a:cs typeface="Tahoma"/>
              </a:rPr>
              <a:t>emen</a:t>
            </a:r>
            <a:r>
              <a:rPr sz="1600" spc="-5" dirty="0">
                <a:latin typeface="Tahoma"/>
                <a:cs typeface="Tahoma"/>
              </a:rPr>
              <a:t>t</a:t>
            </a:r>
            <a:r>
              <a:rPr sz="1600" dirty="0">
                <a:latin typeface="Tahoma"/>
                <a:cs typeface="Tahoma"/>
              </a:rPr>
              <a:t>	</a:t>
            </a:r>
            <a:r>
              <a:rPr sz="1600" spc="-10" dirty="0">
                <a:latin typeface="Tahoma"/>
                <a:cs typeface="Tahoma"/>
              </a:rPr>
              <a:t>s</a:t>
            </a:r>
            <a:r>
              <a:rPr sz="1600" spc="-15" dirty="0">
                <a:latin typeface="Tahoma"/>
                <a:cs typeface="Tahoma"/>
              </a:rPr>
              <a:t>h</a:t>
            </a:r>
            <a:r>
              <a:rPr sz="1600" spc="-5" dirty="0">
                <a:latin typeface="Tahoma"/>
                <a:cs typeface="Tahoma"/>
              </a:rPr>
              <a:t>o</a:t>
            </a:r>
            <a:r>
              <a:rPr sz="1600" spc="-10" dirty="0">
                <a:latin typeface="Tahoma"/>
                <a:cs typeface="Tahoma"/>
              </a:rPr>
              <a:t>ul</a:t>
            </a:r>
            <a:r>
              <a:rPr sz="1600" spc="-5" dirty="0">
                <a:latin typeface="Tahoma"/>
                <a:cs typeface="Tahoma"/>
              </a:rPr>
              <a:t>d</a:t>
            </a:r>
            <a:r>
              <a:rPr sz="1600" dirty="0">
                <a:latin typeface="Tahoma"/>
                <a:cs typeface="Tahoma"/>
              </a:rPr>
              <a:t>	be  </a:t>
            </a:r>
            <a:r>
              <a:rPr sz="1600" spc="-10" dirty="0">
                <a:latin typeface="Tahoma"/>
                <a:cs typeface="Tahoma"/>
              </a:rPr>
              <a:t>displayed.</a:t>
            </a:r>
            <a:endParaRPr sz="16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170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600" spc="-5" dirty="0">
                <a:latin typeface="Tahoma"/>
                <a:cs typeface="Tahoma"/>
              </a:rPr>
              <a:t>The </a:t>
            </a:r>
            <a:r>
              <a:rPr sz="1600" spc="-10" dirty="0">
                <a:latin typeface="Tahoma"/>
                <a:cs typeface="Tahoma"/>
              </a:rPr>
              <a:t>term cascading </a:t>
            </a:r>
            <a:r>
              <a:rPr sz="1600" spc="-5" dirty="0">
                <a:latin typeface="Tahoma"/>
                <a:cs typeface="Tahoma"/>
              </a:rPr>
              <a:t>is </a:t>
            </a:r>
            <a:r>
              <a:rPr sz="1600" spc="-10" dirty="0">
                <a:latin typeface="Tahoma"/>
                <a:cs typeface="Tahoma"/>
              </a:rPr>
              <a:t>derived from this ability to </a:t>
            </a:r>
            <a:r>
              <a:rPr sz="1600" spc="-5" dirty="0">
                <a:latin typeface="Tahoma"/>
                <a:cs typeface="Tahoma"/>
              </a:rPr>
              <a:t>mix and </a:t>
            </a:r>
            <a:r>
              <a:rPr sz="1600" spc="-10" dirty="0">
                <a:latin typeface="Tahoma"/>
                <a:cs typeface="Tahoma"/>
              </a:rPr>
              <a:t>match</a:t>
            </a:r>
            <a:r>
              <a:rPr sz="1600" spc="27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rules.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95400" y="3048000"/>
            <a:ext cx="4953000" cy="34503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5/ </a:t>
            </a:r>
            <a:fld id="{81D60167-4931-47E6-BA6A-407CBD079E47}" type="slidenum">
              <a:rPr dirty="0"/>
              <a:t>5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53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378015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Benefits </a:t>
            </a:r>
            <a:r>
              <a:rPr sz="4400" dirty="0"/>
              <a:t>of</a:t>
            </a:r>
            <a:r>
              <a:rPr sz="4400" spc="-100" dirty="0"/>
              <a:t> </a:t>
            </a:r>
            <a:r>
              <a:rPr sz="4400" spc="-10" dirty="0"/>
              <a:t>CSS</a:t>
            </a:r>
            <a:endParaRPr sz="440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5/ </a:t>
            </a:r>
            <a:fld id="{81D60167-4931-47E6-BA6A-407CBD079E47}" type="slidenum">
              <a:rPr dirty="0"/>
              <a:t>6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53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22044" y="1631645"/>
            <a:ext cx="7152640" cy="3242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265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Any </a:t>
            </a:r>
            <a:r>
              <a:rPr sz="2400" spc="-5" dirty="0">
                <a:latin typeface="Tahoma"/>
                <a:cs typeface="Tahoma"/>
              </a:rPr>
              <a:t>style </a:t>
            </a:r>
            <a:r>
              <a:rPr sz="2400" dirty="0">
                <a:latin typeface="Tahoma"/>
                <a:cs typeface="Tahoma"/>
              </a:rPr>
              <a:t>or presentation </a:t>
            </a:r>
            <a:r>
              <a:rPr sz="2400" spc="-5" dirty="0">
                <a:latin typeface="Tahoma"/>
                <a:cs typeface="Tahoma"/>
              </a:rPr>
              <a:t>changes to </a:t>
            </a:r>
            <a:r>
              <a:rPr sz="2400" dirty="0">
                <a:latin typeface="Tahoma"/>
                <a:cs typeface="Tahoma"/>
              </a:rPr>
              <a:t>data </a:t>
            </a:r>
            <a:r>
              <a:rPr sz="2400" spc="-5" dirty="0">
                <a:latin typeface="Tahoma"/>
                <a:cs typeface="Tahoma"/>
              </a:rPr>
              <a:t>can </a:t>
            </a:r>
            <a:r>
              <a:rPr sz="2400" dirty="0">
                <a:latin typeface="Tahoma"/>
                <a:cs typeface="Tahoma"/>
              </a:rPr>
              <a:t>be  </a:t>
            </a:r>
            <a:r>
              <a:rPr sz="2400" spc="-5" dirty="0">
                <a:latin typeface="Tahoma"/>
                <a:cs typeface="Tahoma"/>
              </a:rPr>
              <a:t>achieved faster </a:t>
            </a:r>
            <a:r>
              <a:rPr sz="2400" dirty="0">
                <a:latin typeface="Tahoma"/>
                <a:cs typeface="Tahoma"/>
              </a:rPr>
              <a:t>as </a:t>
            </a:r>
            <a:r>
              <a:rPr sz="2400" spc="-5" dirty="0">
                <a:latin typeface="Tahoma"/>
                <a:cs typeface="Tahoma"/>
              </a:rPr>
              <a:t>changes </a:t>
            </a:r>
            <a:r>
              <a:rPr sz="2400" dirty="0">
                <a:latin typeface="Tahoma"/>
                <a:cs typeface="Tahoma"/>
              </a:rPr>
              <a:t>are </a:t>
            </a:r>
            <a:r>
              <a:rPr sz="2400" spc="-5" dirty="0">
                <a:latin typeface="Tahoma"/>
                <a:cs typeface="Tahoma"/>
              </a:rPr>
              <a:t>to </a:t>
            </a:r>
            <a:r>
              <a:rPr sz="2400" dirty="0">
                <a:latin typeface="Tahoma"/>
                <a:cs typeface="Tahoma"/>
              </a:rPr>
              <a:t>be implemented  in one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place.</a:t>
            </a:r>
            <a:endParaRPr sz="2400">
              <a:latin typeface="Tahoma"/>
              <a:cs typeface="Tahoma"/>
            </a:endParaRPr>
          </a:p>
          <a:p>
            <a:pPr marL="354965" marR="84455" indent="-342265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Device independence can </a:t>
            </a:r>
            <a:r>
              <a:rPr sz="2400" dirty="0">
                <a:latin typeface="Tahoma"/>
                <a:cs typeface="Tahoma"/>
              </a:rPr>
              <a:t>be </a:t>
            </a:r>
            <a:r>
              <a:rPr sz="2400" spc="-5" dirty="0">
                <a:latin typeface="Tahoma"/>
                <a:cs typeface="Tahoma"/>
              </a:rPr>
              <a:t>achieved </a:t>
            </a:r>
            <a:r>
              <a:rPr sz="2400" dirty="0">
                <a:latin typeface="Tahoma"/>
                <a:cs typeface="Tahoma"/>
              </a:rPr>
              <a:t>by defining  </a:t>
            </a:r>
            <a:r>
              <a:rPr sz="2400" spc="-5" dirty="0">
                <a:latin typeface="Tahoma"/>
                <a:cs typeface="Tahoma"/>
              </a:rPr>
              <a:t>different style sheets for different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device.</a:t>
            </a:r>
            <a:endParaRPr sz="2400">
              <a:latin typeface="Tahoma"/>
              <a:cs typeface="Tahoma"/>
            </a:endParaRPr>
          </a:p>
          <a:p>
            <a:pPr marL="354965" marR="123825" indent="-342265">
              <a:lnSpc>
                <a:spcPct val="100000"/>
              </a:lnSpc>
              <a:spcBef>
                <a:spcPts val="170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Reduction in </a:t>
            </a:r>
            <a:r>
              <a:rPr sz="2400" spc="-5" dirty="0">
                <a:latin typeface="Tahoma"/>
                <a:cs typeface="Tahoma"/>
              </a:rPr>
              <a:t>document code </a:t>
            </a:r>
            <a:r>
              <a:rPr sz="2400" dirty="0">
                <a:latin typeface="Tahoma"/>
                <a:cs typeface="Tahoma"/>
              </a:rPr>
              <a:t>as </a:t>
            </a:r>
            <a:r>
              <a:rPr sz="2400" spc="-5" dirty="0">
                <a:latin typeface="Tahoma"/>
                <a:cs typeface="Tahoma"/>
              </a:rPr>
              <a:t>the </a:t>
            </a:r>
            <a:r>
              <a:rPr sz="2400" dirty="0">
                <a:latin typeface="Tahoma"/>
                <a:cs typeface="Tahoma"/>
              </a:rPr>
              <a:t>presentation  information is </a:t>
            </a:r>
            <a:r>
              <a:rPr sz="2400" spc="-5" dirty="0">
                <a:latin typeface="Tahoma"/>
                <a:cs typeface="Tahoma"/>
              </a:rPr>
              <a:t>stored </a:t>
            </a:r>
            <a:r>
              <a:rPr sz="2400" dirty="0">
                <a:latin typeface="Tahoma"/>
                <a:cs typeface="Tahoma"/>
              </a:rPr>
              <a:t>in a </a:t>
            </a:r>
            <a:r>
              <a:rPr sz="2400" spc="-5" dirty="0">
                <a:latin typeface="Tahoma"/>
                <a:cs typeface="Tahoma"/>
              </a:rPr>
              <a:t>different file </a:t>
            </a:r>
            <a:r>
              <a:rPr sz="2400" dirty="0">
                <a:latin typeface="Tahoma"/>
                <a:cs typeface="Tahoma"/>
              </a:rPr>
              <a:t>and </a:t>
            </a:r>
            <a:r>
              <a:rPr sz="2400" spc="-5" dirty="0">
                <a:latin typeface="Tahoma"/>
                <a:cs typeface="Tahoma"/>
              </a:rPr>
              <a:t>can </a:t>
            </a:r>
            <a:r>
              <a:rPr sz="2400" dirty="0">
                <a:latin typeface="Tahoma"/>
                <a:cs typeface="Tahoma"/>
              </a:rPr>
              <a:t>be  </a:t>
            </a:r>
            <a:r>
              <a:rPr sz="2400" spc="-5" dirty="0">
                <a:latin typeface="Tahoma"/>
                <a:cs typeface="Tahoma"/>
              </a:rPr>
              <a:t>reused.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27285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Style</a:t>
            </a:r>
            <a:r>
              <a:rPr sz="4400" spc="-95" dirty="0"/>
              <a:t> </a:t>
            </a:r>
            <a:r>
              <a:rPr sz="4400" dirty="0"/>
              <a:t>Rules</a:t>
            </a:r>
            <a:endParaRPr sz="4400"/>
          </a:p>
        </p:txBody>
      </p:sp>
      <p:sp>
        <p:nvSpPr>
          <p:cNvPr id="7" name="object 7"/>
          <p:cNvSpPr txBox="1"/>
          <p:nvPr/>
        </p:nvSpPr>
        <p:spPr>
          <a:xfrm>
            <a:off x="1222044" y="1631645"/>
            <a:ext cx="6651625" cy="332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They define how </a:t>
            </a:r>
            <a:r>
              <a:rPr sz="2400" spc="-5" dirty="0">
                <a:latin typeface="Tahoma"/>
                <a:cs typeface="Tahoma"/>
              </a:rPr>
              <a:t>the content enclosed </a:t>
            </a:r>
            <a:r>
              <a:rPr sz="2400" dirty="0">
                <a:latin typeface="Tahoma"/>
                <a:cs typeface="Tahoma"/>
              </a:rPr>
              <a:t>in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an</a:t>
            </a:r>
            <a:endParaRPr sz="2400">
              <a:latin typeface="Tahoma"/>
              <a:cs typeface="Tahoma"/>
            </a:endParaRPr>
          </a:p>
          <a:p>
            <a:pPr marL="354965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Tahoma"/>
                <a:cs typeface="Tahoma"/>
              </a:rPr>
              <a:t>element will </a:t>
            </a:r>
            <a:r>
              <a:rPr sz="2400" dirty="0">
                <a:latin typeface="Tahoma"/>
                <a:cs typeface="Tahoma"/>
              </a:rPr>
              <a:t>be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displayed.</a:t>
            </a:r>
            <a:endParaRPr sz="2400">
              <a:latin typeface="Tahoma"/>
              <a:cs typeface="Tahoma"/>
            </a:endParaRPr>
          </a:p>
          <a:p>
            <a:pPr marL="354965" marR="5080" indent="-342265">
              <a:lnSpc>
                <a:spcPct val="113700"/>
              </a:lnSpc>
              <a:spcBef>
                <a:spcPts val="131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These rules </a:t>
            </a:r>
            <a:r>
              <a:rPr sz="2400" dirty="0">
                <a:latin typeface="Tahoma"/>
                <a:cs typeface="Tahoma"/>
              </a:rPr>
              <a:t>are applicable </a:t>
            </a:r>
            <a:r>
              <a:rPr sz="2400" spc="-5" dirty="0">
                <a:latin typeface="Tahoma"/>
                <a:cs typeface="Tahoma"/>
              </a:rPr>
              <a:t>to </a:t>
            </a:r>
            <a:r>
              <a:rPr sz="2400" dirty="0">
                <a:latin typeface="Tahoma"/>
                <a:cs typeface="Tahoma"/>
              </a:rPr>
              <a:t>all </a:t>
            </a:r>
            <a:r>
              <a:rPr sz="2400" spc="-5" dirty="0">
                <a:latin typeface="Tahoma"/>
                <a:cs typeface="Tahoma"/>
              </a:rPr>
              <a:t>child elements  within </a:t>
            </a:r>
            <a:r>
              <a:rPr sz="2400" dirty="0">
                <a:latin typeface="Tahoma"/>
                <a:cs typeface="Tahoma"/>
              </a:rPr>
              <a:t>an </a:t>
            </a:r>
            <a:r>
              <a:rPr sz="2400" spc="-5" dirty="0">
                <a:latin typeface="Tahoma"/>
                <a:cs typeface="Tahoma"/>
              </a:rPr>
              <a:t>element.</a:t>
            </a:r>
            <a:endParaRPr sz="24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178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b="1" spc="-5" dirty="0">
                <a:latin typeface="Tahoma"/>
                <a:cs typeface="Tahoma"/>
              </a:rPr>
              <a:t>Selector</a:t>
            </a:r>
            <a:endParaRPr sz="20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1705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b="1" spc="-5" dirty="0">
                <a:latin typeface="Tahoma"/>
                <a:cs typeface="Tahoma"/>
              </a:rPr>
              <a:t>Property</a:t>
            </a:r>
            <a:endParaRPr sz="20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1689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b="1" spc="-5" dirty="0">
                <a:latin typeface="Tahoma"/>
                <a:cs typeface="Tahoma"/>
              </a:rPr>
              <a:t>Value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47800" y="5151224"/>
            <a:ext cx="6234637" cy="12495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5/ </a:t>
            </a:r>
            <a:fld id="{81D60167-4931-47E6-BA6A-407CBD079E47}" type="slidenum">
              <a:rPr dirty="0"/>
              <a:t>7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53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22044" y="1631645"/>
            <a:ext cx="67259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Tahoma"/>
                <a:cs typeface="Tahoma"/>
              </a:rPr>
              <a:t>A </a:t>
            </a:r>
            <a:r>
              <a:rPr sz="2000" spc="-5" dirty="0">
                <a:latin typeface="Tahoma"/>
                <a:cs typeface="Tahoma"/>
              </a:rPr>
              <a:t>single selector can </a:t>
            </a:r>
            <a:r>
              <a:rPr sz="2000" dirty="0">
                <a:latin typeface="Tahoma"/>
                <a:cs typeface="Tahoma"/>
              </a:rPr>
              <a:t>have more </a:t>
            </a:r>
            <a:r>
              <a:rPr sz="2000" spc="-5" dirty="0">
                <a:latin typeface="Tahoma"/>
                <a:cs typeface="Tahoma"/>
              </a:rPr>
              <a:t>than </a:t>
            </a:r>
            <a:r>
              <a:rPr sz="2000" dirty="0">
                <a:latin typeface="Tahoma"/>
                <a:cs typeface="Tahoma"/>
              </a:rPr>
              <a:t>one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property-value</a:t>
            </a:r>
            <a:endParaRPr sz="2000">
              <a:latin typeface="Tahoma"/>
              <a:cs typeface="Tahoma"/>
            </a:endParaRPr>
          </a:p>
          <a:p>
            <a:pPr marL="35496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ahoma"/>
                <a:cs typeface="Tahoma"/>
              </a:rPr>
              <a:t>pairs associated </a:t>
            </a:r>
            <a:r>
              <a:rPr sz="2000" spc="-5" dirty="0">
                <a:latin typeface="Tahoma"/>
                <a:cs typeface="Tahoma"/>
              </a:rPr>
              <a:t>with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it.</a:t>
            </a:r>
            <a:endParaRPr sz="2000">
              <a:latin typeface="Tahoma"/>
              <a:cs typeface="Tahoma"/>
            </a:endParaRPr>
          </a:p>
          <a:p>
            <a:pPr marL="354965" marR="172085" indent="-342265">
              <a:lnSpc>
                <a:spcPct val="100000"/>
              </a:lnSpc>
              <a:spcBef>
                <a:spcPts val="1689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Tahoma"/>
                <a:cs typeface="Tahoma"/>
              </a:rPr>
              <a:t>A </a:t>
            </a:r>
            <a:r>
              <a:rPr sz="2000" spc="-5" dirty="0">
                <a:latin typeface="Tahoma"/>
                <a:cs typeface="Tahoma"/>
              </a:rPr>
              <a:t>collection </a:t>
            </a:r>
            <a:r>
              <a:rPr sz="2000" dirty="0">
                <a:latin typeface="Tahoma"/>
                <a:cs typeface="Tahoma"/>
              </a:rPr>
              <a:t>of one or more </a:t>
            </a:r>
            <a:r>
              <a:rPr sz="2000" spc="-5" dirty="0">
                <a:latin typeface="Tahoma"/>
                <a:cs typeface="Tahoma"/>
              </a:rPr>
              <a:t>property-value </a:t>
            </a:r>
            <a:r>
              <a:rPr sz="2000" dirty="0">
                <a:latin typeface="Tahoma"/>
                <a:cs typeface="Tahoma"/>
              </a:rPr>
              <a:t>pairs </a:t>
            </a:r>
            <a:r>
              <a:rPr sz="2000" spc="-5" dirty="0">
                <a:latin typeface="Tahoma"/>
                <a:cs typeface="Tahoma"/>
              </a:rPr>
              <a:t>can </a:t>
            </a:r>
            <a:r>
              <a:rPr sz="2000" dirty="0">
                <a:latin typeface="Tahoma"/>
                <a:cs typeface="Tahoma"/>
              </a:rPr>
              <a:t>be  associated </a:t>
            </a:r>
            <a:r>
              <a:rPr sz="2000" spc="-5" dirty="0">
                <a:latin typeface="Tahoma"/>
                <a:cs typeface="Tahoma"/>
              </a:rPr>
              <a:t>with more than </a:t>
            </a:r>
            <a:r>
              <a:rPr sz="2000" dirty="0">
                <a:latin typeface="Tahoma"/>
                <a:cs typeface="Tahoma"/>
              </a:rPr>
              <a:t>one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selector.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19200" y="3352800"/>
            <a:ext cx="7543800" cy="2743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66789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Ways of Writing </a:t>
            </a:r>
            <a:r>
              <a:rPr sz="4400" spc="-5" dirty="0"/>
              <a:t>Style</a:t>
            </a:r>
            <a:r>
              <a:rPr sz="4400" spc="-125" dirty="0"/>
              <a:t> </a:t>
            </a:r>
            <a:r>
              <a:rPr sz="4400" spc="-5" dirty="0"/>
              <a:t>rules</a:t>
            </a:r>
            <a:endParaRPr sz="440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5/ </a:t>
            </a:r>
            <a:fld id="{81D60167-4931-47E6-BA6A-407CBD079E47}" type="slidenum">
              <a:rPr dirty="0"/>
              <a:t>8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53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17244" y="1481073"/>
            <a:ext cx="7218045" cy="10496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42265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600" spc="-5" dirty="0">
                <a:latin typeface="Tahoma"/>
                <a:cs typeface="Tahoma"/>
              </a:rPr>
              <a:t>It </a:t>
            </a:r>
            <a:r>
              <a:rPr sz="1600" spc="-10" dirty="0">
                <a:latin typeface="Tahoma"/>
                <a:cs typeface="Tahoma"/>
              </a:rPr>
              <a:t>should </a:t>
            </a:r>
            <a:r>
              <a:rPr sz="1600" spc="-5" dirty="0">
                <a:latin typeface="Tahoma"/>
                <a:cs typeface="Tahoma"/>
              </a:rPr>
              <a:t>appear </a:t>
            </a:r>
            <a:r>
              <a:rPr sz="1600" spc="-10" dirty="0">
                <a:latin typeface="Tahoma"/>
                <a:cs typeface="Tahoma"/>
              </a:rPr>
              <a:t>in the prolog section </a:t>
            </a:r>
            <a:r>
              <a:rPr sz="1600" spc="-5" dirty="0">
                <a:latin typeface="Tahoma"/>
                <a:cs typeface="Tahoma"/>
              </a:rPr>
              <a:t>of an </a:t>
            </a:r>
            <a:r>
              <a:rPr sz="1600" spc="-10" dirty="0">
                <a:latin typeface="Tahoma"/>
                <a:cs typeface="Tahoma"/>
              </a:rPr>
              <a:t>XML </a:t>
            </a:r>
            <a:r>
              <a:rPr sz="1600" spc="-5" dirty="0">
                <a:latin typeface="Tahoma"/>
                <a:cs typeface="Tahoma"/>
              </a:rPr>
              <a:t>document, that is, it </a:t>
            </a:r>
            <a:r>
              <a:rPr sz="1600" spc="-10" dirty="0">
                <a:latin typeface="Tahoma"/>
                <a:cs typeface="Tahoma"/>
              </a:rPr>
              <a:t>should  </a:t>
            </a:r>
            <a:r>
              <a:rPr sz="1600" spc="-5" dirty="0">
                <a:latin typeface="Tahoma"/>
                <a:cs typeface="Tahoma"/>
              </a:rPr>
              <a:t>appear before any </a:t>
            </a:r>
            <a:r>
              <a:rPr sz="1600" spc="-10" dirty="0">
                <a:latin typeface="Tahoma"/>
                <a:cs typeface="Tahoma"/>
              </a:rPr>
              <a:t>tag </a:t>
            </a:r>
            <a:r>
              <a:rPr sz="1600" spc="-5" dirty="0">
                <a:latin typeface="Tahoma"/>
                <a:cs typeface="Tahoma"/>
              </a:rPr>
              <a:t>of an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element.</a:t>
            </a:r>
            <a:endParaRPr sz="1600">
              <a:latin typeface="Tahoma"/>
              <a:cs typeface="Tahoma"/>
            </a:endParaRPr>
          </a:p>
          <a:p>
            <a:pPr marL="354965" marR="816610" indent="-342265">
              <a:lnSpc>
                <a:spcPct val="100000"/>
              </a:lnSpc>
              <a:spcBef>
                <a:spcPts val="38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600" spc="-5" dirty="0">
                <a:latin typeface="Tahoma"/>
                <a:cs typeface="Tahoma"/>
              </a:rPr>
              <a:t>One </a:t>
            </a:r>
            <a:r>
              <a:rPr sz="1600" spc="-10" dirty="0">
                <a:latin typeface="Tahoma"/>
                <a:cs typeface="Tahoma"/>
              </a:rPr>
              <a:t>XML </a:t>
            </a:r>
            <a:r>
              <a:rPr sz="1600" spc="-5" dirty="0">
                <a:latin typeface="Tahoma"/>
                <a:cs typeface="Tahoma"/>
              </a:rPr>
              <a:t>document </a:t>
            </a:r>
            <a:r>
              <a:rPr sz="1600" spc="-10" dirty="0">
                <a:latin typeface="Tahoma"/>
                <a:cs typeface="Tahoma"/>
              </a:rPr>
              <a:t>can </a:t>
            </a:r>
            <a:r>
              <a:rPr sz="1600" spc="-5" dirty="0">
                <a:latin typeface="Tahoma"/>
                <a:cs typeface="Tahoma"/>
              </a:rPr>
              <a:t>have more </a:t>
            </a:r>
            <a:r>
              <a:rPr sz="1600" spc="-10" dirty="0">
                <a:latin typeface="Tahoma"/>
                <a:cs typeface="Tahoma"/>
              </a:rPr>
              <a:t>than </a:t>
            </a:r>
            <a:r>
              <a:rPr sz="1600" spc="-5" dirty="0">
                <a:latin typeface="Tahoma"/>
                <a:cs typeface="Tahoma"/>
              </a:rPr>
              <a:t>one </a:t>
            </a:r>
            <a:r>
              <a:rPr sz="1600" spc="-10" dirty="0">
                <a:latin typeface="Tahoma"/>
                <a:cs typeface="Tahoma"/>
              </a:rPr>
              <a:t>style sheet processing  instructions, each linked </a:t>
            </a:r>
            <a:r>
              <a:rPr sz="1600" spc="-5" dirty="0">
                <a:latin typeface="Tahoma"/>
                <a:cs typeface="Tahoma"/>
              </a:rPr>
              <a:t>to one </a:t>
            </a:r>
            <a:r>
              <a:rPr sz="1600" spc="-10" dirty="0">
                <a:latin typeface="Tahoma"/>
                <a:cs typeface="Tahoma"/>
              </a:rPr>
              <a:t>.css</a:t>
            </a:r>
            <a:r>
              <a:rPr sz="1600" spc="10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file.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5/ </a:t>
            </a:r>
            <a:fld id="{81D60167-4931-47E6-BA6A-407CBD079E47}" type="slidenum">
              <a:rPr dirty="0"/>
              <a:t>9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53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52228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External Style</a:t>
            </a:r>
            <a:r>
              <a:rPr sz="4400" spc="-105" dirty="0"/>
              <a:t> </a:t>
            </a:r>
            <a:r>
              <a:rPr sz="4400" spc="-5" dirty="0"/>
              <a:t>Sheets</a:t>
            </a:r>
            <a:endParaRPr sz="4400"/>
          </a:p>
        </p:txBody>
      </p:sp>
      <p:sp>
        <p:nvSpPr>
          <p:cNvPr id="8" name="object 8"/>
          <p:cNvSpPr txBox="1"/>
          <p:nvPr/>
        </p:nvSpPr>
        <p:spPr>
          <a:xfrm>
            <a:off x="1219200" y="6019800"/>
            <a:ext cx="7315200" cy="349250"/>
          </a:xfrm>
          <a:prstGeom prst="rect">
            <a:avLst/>
          </a:prstGeom>
          <a:solidFill>
            <a:srgbClr val="FFFFCC"/>
          </a:solidFill>
          <a:ln w="12192">
            <a:solidFill>
              <a:srgbClr val="0000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5"/>
              </a:spcBef>
            </a:pPr>
            <a:r>
              <a:rPr sz="1600" spc="-5" dirty="0">
                <a:latin typeface="Courier New"/>
                <a:cs typeface="Courier New"/>
              </a:rPr>
              <a:t>&lt;?xml-stylesheet href=”url”</a:t>
            </a:r>
            <a:r>
              <a:rPr sz="1600" spc="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[type=”text/css”]?&gt;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19961" y="5487161"/>
            <a:ext cx="17526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5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Code</a:t>
            </a:r>
            <a:r>
              <a:rPr sz="20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19200" y="3188207"/>
            <a:ext cx="7315200" cy="349250"/>
          </a:xfrm>
          <a:prstGeom prst="rect">
            <a:avLst/>
          </a:prstGeom>
          <a:solidFill>
            <a:srgbClr val="FFFFCC"/>
          </a:solidFill>
          <a:ln w="12192">
            <a:solidFill>
              <a:srgbClr val="000000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34"/>
              </a:spcBef>
            </a:pPr>
            <a:r>
              <a:rPr sz="1600" spc="-5" dirty="0">
                <a:latin typeface="Courier New"/>
                <a:cs typeface="Courier New"/>
              </a:rPr>
              <a:t>&lt;?xml-stylesheet href=”headers.css”</a:t>
            </a:r>
            <a:r>
              <a:rPr sz="1600" spc="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type=”text/css”?&gt;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19200" y="3613403"/>
            <a:ext cx="7315200" cy="1676400"/>
          </a:xfrm>
          <a:prstGeom prst="rect">
            <a:avLst/>
          </a:prstGeom>
          <a:solidFill>
            <a:srgbClr val="FFFFCC"/>
          </a:solidFill>
          <a:ln w="12192">
            <a:solidFill>
              <a:srgbClr val="000000"/>
            </a:solidFill>
          </a:ln>
        </p:spPr>
        <p:txBody>
          <a:bodyPr vert="horz" wrap="square" lIns="0" tIns="106680" rIns="0" bIns="0" rtlCol="0">
            <a:spAutoFit/>
          </a:bodyPr>
          <a:lstStyle/>
          <a:p>
            <a:pPr marL="91440">
              <a:lnSpc>
                <a:spcPts val="1850"/>
              </a:lnSpc>
              <a:spcBef>
                <a:spcPts val="840"/>
              </a:spcBef>
            </a:pPr>
            <a:r>
              <a:rPr sz="1600" spc="-10" dirty="0">
                <a:latin typeface="Tahoma"/>
                <a:cs typeface="Tahoma"/>
              </a:rPr>
              <a:t>where,</a:t>
            </a:r>
            <a:endParaRPr sz="1600">
              <a:latin typeface="Tahoma"/>
              <a:cs typeface="Tahoma"/>
            </a:endParaRPr>
          </a:p>
          <a:p>
            <a:pPr marL="548640">
              <a:lnSpc>
                <a:spcPts val="1850"/>
              </a:lnSpc>
            </a:pPr>
            <a:r>
              <a:rPr sz="1600" spc="-10" dirty="0">
                <a:latin typeface="Courier New"/>
                <a:cs typeface="Courier New"/>
              </a:rPr>
              <a:t>xml</a:t>
            </a:r>
            <a:r>
              <a:rPr sz="1600" spc="-10" dirty="0">
                <a:latin typeface="Tahoma"/>
                <a:cs typeface="Tahoma"/>
              </a:rPr>
              <a:t>-stylesheet </a:t>
            </a:r>
            <a:r>
              <a:rPr sz="1600" spc="-5" dirty="0">
                <a:latin typeface="Tahoma"/>
                <a:cs typeface="Tahoma"/>
              </a:rPr>
              <a:t>is </a:t>
            </a:r>
            <a:r>
              <a:rPr sz="1600" spc="-10" dirty="0">
                <a:latin typeface="Tahoma"/>
                <a:cs typeface="Tahoma"/>
              </a:rPr>
              <a:t>the processing</a:t>
            </a:r>
            <a:r>
              <a:rPr sz="1600" spc="8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instruction.</a:t>
            </a:r>
            <a:endParaRPr sz="1600">
              <a:latin typeface="Tahoma"/>
              <a:cs typeface="Tahoma"/>
            </a:endParaRPr>
          </a:p>
          <a:p>
            <a:pPr marL="548640">
              <a:lnSpc>
                <a:spcPct val="100000"/>
              </a:lnSpc>
              <a:tabLst>
                <a:tab pos="6356350" algn="l"/>
              </a:tabLst>
            </a:pPr>
            <a:r>
              <a:rPr sz="1600" spc="-5" dirty="0">
                <a:latin typeface="Courier New"/>
                <a:cs typeface="Courier New"/>
              </a:rPr>
              <a:t>url </a:t>
            </a:r>
            <a:r>
              <a:rPr sz="1600" spc="-5" dirty="0">
                <a:latin typeface="Tahoma"/>
                <a:cs typeface="Tahoma"/>
              </a:rPr>
              <a:t>is </a:t>
            </a:r>
            <a:r>
              <a:rPr sz="1600" spc="-10" dirty="0">
                <a:latin typeface="Tahoma"/>
                <a:cs typeface="Tahoma"/>
              </a:rPr>
              <a:t>the </a:t>
            </a:r>
            <a:r>
              <a:rPr sz="1600" spc="-5" dirty="0">
                <a:latin typeface="Tahoma"/>
                <a:cs typeface="Tahoma"/>
              </a:rPr>
              <a:t>URL of a </a:t>
            </a:r>
            <a:r>
              <a:rPr sz="1600" spc="-10" dirty="0">
                <a:latin typeface="Tahoma"/>
                <a:cs typeface="Tahoma"/>
              </a:rPr>
              <a:t>.css file; the </a:t>
            </a:r>
            <a:r>
              <a:rPr sz="1600" spc="-5" dirty="0">
                <a:latin typeface="Tahoma"/>
                <a:cs typeface="Tahoma"/>
              </a:rPr>
              <a:t>.css </a:t>
            </a:r>
            <a:r>
              <a:rPr sz="1600" spc="-10" dirty="0">
                <a:latin typeface="Tahoma"/>
                <a:cs typeface="Tahoma"/>
              </a:rPr>
              <a:t>file can </a:t>
            </a:r>
            <a:r>
              <a:rPr sz="1600" spc="-5" dirty="0">
                <a:latin typeface="Tahoma"/>
                <a:cs typeface="Tahoma"/>
              </a:rPr>
              <a:t>on a</a:t>
            </a:r>
            <a:r>
              <a:rPr sz="1600" spc="-2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local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system	</a:t>
            </a:r>
            <a:r>
              <a:rPr sz="1600" spc="-5" dirty="0">
                <a:latin typeface="Tahoma"/>
                <a:cs typeface="Tahoma"/>
              </a:rPr>
              <a:t>or</a:t>
            </a:r>
            <a:endParaRPr sz="1600">
              <a:latin typeface="Tahoma"/>
              <a:cs typeface="Tahoma"/>
            </a:endParaRPr>
          </a:p>
          <a:p>
            <a:pPr marL="548640">
              <a:lnSpc>
                <a:spcPts val="1850"/>
              </a:lnSpc>
              <a:spcBef>
                <a:spcPts val="145"/>
              </a:spcBef>
            </a:pPr>
            <a:r>
              <a:rPr sz="1600" spc="-10" dirty="0">
                <a:latin typeface="Tahoma"/>
                <a:cs typeface="Tahoma"/>
              </a:rPr>
              <a:t>anywhere </a:t>
            </a:r>
            <a:r>
              <a:rPr sz="1600" spc="-5" dirty="0">
                <a:latin typeface="Tahoma"/>
                <a:cs typeface="Tahoma"/>
              </a:rPr>
              <a:t>on </a:t>
            </a:r>
            <a:r>
              <a:rPr sz="1600" spc="-10" dirty="0">
                <a:latin typeface="Tahoma"/>
                <a:cs typeface="Tahoma"/>
              </a:rPr>
              <a:t>the</a:t>
            </a:r>
            <a:r>
              <a:rPr sz="1600" spc="-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Internet.</a:t>
            </a:r>
            <a:endParaRPr sz="1600">
              <a:latin typeface="Tahoma"/>
              <a:cs typeface="Tahoma"/>
            </a:endParaRPr>
          </a:p>
          <a:p>
            <a:pPr marL="548640">
              <a:lnSpc>
                <a:spcPts val="1850"/>
              </a:lnSpc>
              <a:tabLst>
                <a:tab pos="6249670" algn="l"/>
              </a:tabLst>
            </a:pPr>
            <a:r>
              <a:rPr sz="1600" spc="-5" dirty="0">
                <a:latin typeface="Tahoma"/>
                <a:cs typeface="Tahoma"/>
              </a:rPr>
              <a:t>type=”</a:t>
            </a:r>
            <a:r>
              <a:rPr sz="1600" spc="-5" dirty="0">
                <a:latin typeface="Courier New"/>
                <a:cs typeface="Courier New"/>
              </a:rPr>
              <a:t>text/css</a:t>
            </a:r>
            <a:r>
              <a:rPr sz="1600" spc="-5" dirty="0">
                <a:latin typeface="Tahoma"/>
                <a:cs typeface="Tahoma"/>
              </a:rPr>
              <a:t>” is optional; </a:t>
            </a:r>
            <a:r>
              <a:rPr sz="1600" spc="-10" dirty="0">
                <a:latin typeface="Tahoma"/>
                <a:cs typeface="Tahoma"/>
              </a:rPr>
              <a:t>however </a:t>
            </a:r>
            <a:r>
              <a:rPr sz="1600" spc="-5" dirty="0">
                <a:latin typeface="Tahoma"/>
                <a:cs typeface="Tahoma"/>
              </a:rPr>
              <a:t>if a browser</a:t>
            </a:r>
            <a:r>
              <a:rPr sz="1600" spc="15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does not	support</a:t>
            </a:r>
            <a:endParaRPr sz="1600">
              <a:latin typeface="Tahoma"/>
              <a:cs typeface="Tahoma"/>
            </a:endParaRPr>
          </a:p>
          <a:p>
            <a:pPr marL="548640">
              <a:lnSpc>
                <a:spcPct val="100000"/>
              </a:lnSpc>
              <a:spcBef>
                <a:spcPts val="140"/>
              </a:spcBef>
            </a:pPr>
            <a:r>
              <a:rPr sz="1600" spc="-10" dirty="0">
                <a:latin typeface="Tahoma"/>
                <a:cs typeface="Tahoma"/>
              </a:rPr>
              <a:t>CSS, </a:t>
            </a:r>
            <a:r>
              <a:rPr sz="1600" spc="-5" dirty="0">
                <a:latin typeface="Tahoma"/>
                <a:cs typeface="Tahoma"/>
              </a:rPr>
              <a:t>it </a:t>
            </a:r>
            <a:r>
              <a:rPr sz="1600" spc="-10" dirty="0">
                <a:latin typeface="Tahoma"/>
                <a:cs typeface="Tahoma"/>
              </a:rPr>
              <a:t>informs the </a:t>
            </a:r>
            <a:r>
              <a:rPr sz="1600" spc="-5" dirty="0">
                <a:latin typeface="Tahoma"/>
                <a:cs typeface="Tahoma"/>
              </a:rPr>
              <a:t>browser that it does not </a:t>
            </a:r>
            <a:r>
              <a:rPr sz="1600" spc="-10" dirty="0">
                <a:latin typeface="Tahoma"/>
                <a:cs typeface="Tahoma"/>
              </a:rPr>
              <a:t>have to </a:t>
            </a:r>
            <a:r>
              <a:rPr sz="1600" spc="-5" dirty="0">
                <a:latin typeface="Tahoma"/>
                <a:cs typeface="Tahoma"/>
              </a:rPr>
              <a:t>download a </a:t>
            </a:r>
            <a:r>
              <a:rPr sz="1600" spc="-10" dirty="0">
                <a:latin typeface="Tahoma"/>
                <a:cs typeface="Tahoma"/>
              </a:rPr>
              <a:t>.css</a:t>
            </a:r>
            <a:r>
              <a:rPr sz="1600" spc="204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file.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19961" y="2655570"/>
            <a:ext cx="11430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Syntax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2942</Words>
  <Application>Microsoft Office PowerPoint</Application>
  <PresentationFormat>On-screen Show (4:3)</PresentationFormat>
  <Paragraphs>496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Arial</vt:lpstr>
      <vt:lpstr>Calibri</vt:lpstr>
      <vt:lpstr>Courier New</vt:lpstr>
      <vt:lpstr>Tahoma</vt:lpstr>
      <vt:lpstr>Times New Roman</vt:lpstr>
      <vt:lpstr>Wingdings</vt:lpstr>
      <vt:lpstr>Office Theme</vt:lpstr>
      <vt:lpstr>PowerPoint Presentation</vt:lpstr>
      <vt:lpstr>Module Overview</vt:lpstr>
      <vt:lpstr>Need of Style Sheets</vt:lpstr>
      <vt:lpstr>Various Style Sheets</vt:lpstr>
      <vt:lpstr>Cascading Style Sheets</vt:lpstr>
      <vt:lpstr>Benefits of CSS</vt:lpstr>
      <vt:lpstr>Style Rules</vt:lpstr>
      <vt:lpstr>Ways of Writing Style rules</vt:lpstr>
      <vt:lpstr>External Style Sheets</vt:lpstr>
      <vt:lpstr>Simple Selectors</vt:lpstr>
      <vt:lpstr>Universal Selector</vt:lpstr>
      <vt:lpstr>ID Selector 1-2</vt:lpstr>
      <vt:lpstr>ID Selector 2-2</vt:lpstr>
      <vt:lpstr>Color Properties</vt:lpstr>
      <vt:lpstr>Setting Color Properties 1-3</vt:lpstr>
      <vt:lpstr>PowerPoint Presentation</vt:lpstr>
      <vt:lpstr>Setting Color Properties 3-3</vt:lpstr>
      <vt:lpstr>Font Properties</vt:lpstr>
      <vt:lpstr>Font-family Property 1-2</vt:lpstr>
      <vt:lpstr>Font-family Property 2-2</vt:lpstr>
      <vt:lpstr>Font-size Property 1-3</vt:lpstr>
      <vt:lpstr>PowerPoint Presentation</vt:lpstr>
      <vt:lpstr>Font-size Property 3-3</vt:lpstr>
      <vt:lpstr>Font Style and Weight Properties 1-3</vt:lpstr>
      <vt:lpstr>PowerPoint Presentation</vt:lpstr>
      <vt:lpstr>Font Style and Weight Properties 3-3</vt:lpstr>
      <vt:lpstr>Margins in CSS 1-3</vt:lpstr>
      <vt:lpstr>PowerPoint Presentation</vt:lpstr>
      <vt:lpstr>Margins in CSS 3-3</vt:lpstr>
      <vt:lpstr>Border Properties in CSS 1-3</vt:lpstr>
      <vt:lpstr>PowerPoint Presentation</vt:lpstr>
      <vt:lpstr>Border Properties in CSS 3-3</vt:lpstr>
      <vt:lpstr>Padding Properties in CSS 1-2</vt:lpstr>
      <vt:lpstr>Padding Properties in CSS 2-2</vt:lpstr>
      <vt:lpstr>CSS Units</vt:lpstr>
      <vt:lpstr>Position Properties</vt:lpstr>
      <vt:lpstr>PowerPoint Presentation</vt:lpstr>
      <vt:lpstr>Position Properties Example 2-3</vt:lpstr>
      <vt:lpstr>Position Properties Example 3-3</vt:lpstr>
      <vt:lpstr>Display Property 1-3</vt:lpstr>
      <vt:lpstr>PowerPoint Presentation</vt:lpstr>
      <vt:lpstr>Display Property 3-3</vt:lpstr>
      <vt:lpstr>Text Alignment and Indentation 1-3</vt:lpstr>
      <vt:lpstr>Text Alignment and Indentation 2-3</vt:lpstr>
      <vt:lpstr>Text Alignment and Indentation 3-3</vt:lpstr>
      <vt:lpstr>Cascading in CSS</vt:lpstr>
      <vt:lpstr>Inheritance in CSS 1-2</vt:lpstr>
      <vt:lpstr>Inheritance in CSS 2-2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Style Sheets</dc:title>
  <dc:creator>Aptech Limited</dc:creator>
  <cp:lastModifiedBy>Sinh Tran</cp:lastModifiedBy>
  <cp:revision>3</cp:revision>
  <dcterms:created xsi:type="dcterms:W3CDTF">2017-12-13T04:38:12Z</dcterms:created>
  <dcterms:modified xsi:type="dcterms:W3CDTF">2018-12-28T01:11:46Z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2016-06-16T00:00:00Z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2017-12-13T00:00:00Z</vt:filetime>
  </property>
</Properties>
</file>