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5" r:id="rId24"/>
    <p:sldId id="287" r:id="rId25"/>
    <p:sldId id="288" r:id="rId26"/>
    <p:sldId id="289" r:id="rId27"/>
    <p:sldId id="291" r:id="rId28"/>
    <p:sldId id="292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4" r:id="rId37"/>
    <p:sldId id="305" r:id="rId38"/>
    <p:sldId id="306" r:id="rId39"/>
    <p:sldId id="308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96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2EC9-C49E-4630-B927-08CEDB94BE40}" type="datetimeFigureOut">
              <a:rPr lang="en-US" smtClean="0"/>
              <a:t>01/08/20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E0A4D-5E46-4E51-802D-52DC5D5D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0A4D-5E46-4E51-802D-52DC5D5D8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0A4D-5E46-4E51-802D-52DC5D5D8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= “/” ~ match = root = </a:t>
            </a:r>
            <a:r>
              <a:rPr lang="en-US" dirty="0" err="1"/>
              <a:t>GEMEmployees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E0A4D-5E46-4E51-802D-52DC5D5D83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1992" y="563626"/>
            <a:ext cx="7240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46730" y="3917060"/>
            <a:ext cx="405053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DE1E-8E56-4584-AB10-8EDAE5920665}" type="datetime1">
              <a:rPr lang="en-US" smtClean="0"/>
              <a:t>01/08/20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9284" y="6525182"/>
            <a:ext cx="4204716" cy="18466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/>
              <a:t>Modern Markup for Data Interchange/ </a:t>
            </a:r>
            <a:r>
              <a:rPr lang="en-US" dirty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/>
              <a:t> of 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3D09-E155-4ED1-9025-82B21B5576D4}" type="datetime1">
              <a:rPr lang="en-US" smtClean="0"/>
              <a:t>01/08/20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9200" y="6540120"/>
            <a:ext cx="4114800" cy="171475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/>
              <a:t>Modern Markup for Data Interchange/ </a:t>
            </a:r>
            <a:r>
              <a:rPr lang="en-US" dirty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/>
              <a:t> of 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612D-F6FA-4A89-985C-320DF6113F61}" type="datetime1">
              <a:rPr lang="en-US" smtClean="0"/>
              <a:t>01/08/20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410200" y="6488668"/>
            <a:ext cx="3922395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/>
              <a:t>Modern Markup for Data Interchange/ </a:t>
            </a:r>
            <a:r>
              <a:rPr lang="en-US" dirty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/>
              <a:t> of 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A3ED-8E93-46C8-A44E-B7338C5C3B4C}" type="datetime1">
              <a:rPr lang="en-US" smtClean="0"/>
              <a:t>01/08/20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040536" y="6486815"/>
            <a:ext cx="4128516" cy="18466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/>
              <a:t>Modern Markup for Data Interchange/ </a:t>
            </a:r>
            <a:r>
              <a:rPr lang="en-US" dirty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/>
              <a:t> of 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5DA9-E6D2-4744-9BB6-3B6C401AC6C1}" type="datetime1">
              <a:rPr lang="en-US" smtClean="0"/>
              <a:t>01/08/20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029200" y="6511867"/>
            <a:ext cx="4114800" cy="208973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/>
              <a:t>Modern Markup for Data Interchange/ </a:t>
            </a:r>
            <a:r>
              <a:rPr lang="en-US" dirty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/>
              <a:t> of 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287" y="563626"/>
            <a:ext cx="759942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631645"/>
            <a:ext cx="6544945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158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26D8-416B-45B6-AEDB-D8BE90DD62AD}" type="datetime1">
              <a:rPr lang="en-US" smtClean="0"/>
              <a:t>01/08/20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8442" y="6565004"/>
            <a:ext cx="403988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/>
              <a:t>Modern Markup for Data Interchange/ </a:t>
            </a:r>
            <a:r>
              <a:rPr lang="en-US" dirty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/>
              <a:t> of 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jp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XSL/Transform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7609" y="2240407"/>
            <a:ext cx="2283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Module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6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dirty="0"/>
              <a:t>XSL and</a:t>
            </a:r>
            <a:r>
              <a:rPr spc="-85" dirty="0"/>
              <a:t> </a:t>
            </a:r>
            <a:r>
              <a:rPr dirty="0"/>
              <a:t>XSLT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303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 err="1"/>
              <a:t>xsl:template</a:t>
            </a:r>
            <a:r>
              <a:rPr spc="-5" dirty="0"/>
              <a:t> Element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1316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</a:t>
            </a:r>
            <a:r>
              <a:rPr sz="2000" spc="-5" dirty="0">
                <a:latin typeface="Tahoma"/>
                <a:cs typeface="Tahoma"/>
              </a:rPr>
              <a:t>to define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template that can </a:t>
            </a:r>
            <a:r>
              <a:rPr sz="2000" dirty="0">
                <a:latin typeface="Tahoma"/>
                <a:cs typeface="Tahoma"/>
              </a:rPr>
              <a:t>be applied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node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produce </a:t>
            </a:r>
            <a:r>
              <a:rPr sz="2000" dirty="0">
                <a:latin typeface="Tahoma"/>
                <a:cs typeface="Tahoma"/>
              </a:rPr>
              <a:t>desired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output.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2439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2971800"/>
            <a:ext cx="6248400" cy="15913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11480" marR="4018915" indent="-3200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&lt;xsl:template  </a:t>
            </a:r>
            <a:r>
              <a:rPr sz="1400" spc="-10" dirty="0">
                <a:latin typeface="Courier New"/>
                <a:cs typeface="Courier New"/>
              </a:rPr>
              <a:t>match=”pattern”  mode=”mode  </a:t>
            </a:r>
            <a:r>
              <a:rPr sz="1400" spc="-5" dirty="0">
                <a:latin typeface="Courier New"/>
                <a:cs typeface="Courier New"/>
              </a:rPr>
              <a:t>name=”name”  pri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rit</a:t>
            </a:r>
            <a:r>
              <a:rPr sz="1400" spc="-20" dirty="0">
                <a:latin typeface="Courier New"/>
                <a:cs typeface="Courier New"/>
              </a:rPr>
              <a:t>y</a:t>
            </a:r>
            <a:r>
              <a:rPr sz="1400" spc="-5" dirty="0">
                <a:latin typeface="Courier New"/>
                <a:cs typeface="Courier New"/>
              </a:rPr>
              <a:t>=”</a:t>
            </a:r>
            <a:r>
              <a:rPr sz="1400" spc="-15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umber”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&lt;/xsl:template&gt;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610100"/>
            <a:ext cx="6248400" cy="1888489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1300" spc="-10" dirty="0">
                <a:latin typeface="Courier New"/>
                <a:cs typeface="Courier New"/>
              </a:rPr>
              <a:t>where,</a:t>
            </a:r>
            <a:endParaRPr sz="1300">
              <a:latin typeface="Courier New"/>
              <a:cs typeface="Courier New"/>
            </a:endParaRPr>
          </a:p>
          <a:p>
            <a:pPr marL="320040" marR="506095">
              <a:lnSpc>
                <a:spcPct val="100099"/>
              </a:lnSpc>
              <a:spcBef>
                <a:spcPts val="30"/>
              </a:spcBef>
            </a:pPr>
            <a:r>
              <a:rPr sz="1300" spc="-5" dirty="0">
                <a:latin typeface="Courier New"/>
                <a:cs typeface="Courier New"/>
              </a:rPr>
              <a:t>match: </a:t>
            </a:r>
            <a:r>
              <a:rPr sz="1300" spc="-15" dirty="0">
                <a:latin typeface="Tahoma"/>
                <a:cs typeface="Tahoma"/>
              </a:rPr>
              <a:t>Is </a:t>
            </a:r>
            <a:r>
              <a:rPr sz="1300" spc="-5" dirty="0">
                <a:latin typeface="Tahoma"/>
                <a:cs typeface="Tahoma"/>
              </a:rPr>
              <a:t>a </a:t>
            </a:r>
            <a:r>
              <a:rPr sz="1300" spc="-10" dirty="0">
                <a:latin typeface="Tahoma"/>
                <a:cs typeface="Tahoma"/>
              </a:rPr>
              <a:t>pattern </a:t>
            </a:r>
            <a:r>
              <a:rPr sz="1300" spc="-5" dirty="0">
                <a:latin typeface="Tahoma"/>
                <a:cs typeface="Tahoma"/>
              </a:rPr>
              <a:t>that is used to define which nodes will </a:t>
            </a:r>
            <a:r>
              <a:rPr sz="1300" spc="-10" dirty="0">
                <a:latin typeface="Tahoma"/>
                <a:cs typeface="Tahoma"/>
              </a:rPr>
              <a:t>have </a:t>
            </a:r>
            <a:r>
              <a:rPr sz="1300" spc="-5" dirty="0">
                <a:latin typeface="Tahoma"/>
                <a:cs typeface="Tahoma"/>
              </a:rPr>
              <a:t>which  template </a:t>
            </a:r>
            <a:r>
              <a:rPr sz="1300" spc="-10" dirty="0">
                <a:latin typeface="Tahoma"/>
                <a:cs typeface="Tahoma"/>
              </a:rPr>
              <a:t>rules </a:t>
            </a:r>
            <a:r>
              <a:rPr sz="1300" spc="-5" dirty="0">
                <a:latin typeface="Tahoma"/>
                <a:cs typeface="Tahoma"/>
              </a:rPr>
              <a:t>applied to </a:t>
            </a:r>
            <a:r>
              <a:rPr sz="1300" spc="-10" dirty="0">
                <a:latin typeface="Tahoma"/>
                <a:cs typeface="Tahoma"/>
              </a:rPr>
              <a:t>them. </a:t>
            </a:r>
            <a:r>
              <a:rPr sz="1300" spc="-5" dirty="0">
                <a:latin typeface="Tahoma"/>
                <a:cs typeface="Tahoma"/>
              </a:rPr>
              <a:t>If this attribute is </a:t>
            </a:r>
            <a:r>
              <a:rPr sz="1300" spc="-10" dirty="0">
                <a:latin typeface="Tahoma"/>
                <a:cs typeface="Tahoma"/>
              </a:rPr>
              <a:t>omitted there </a:t>
            </a:r>
            <a:r>
              <a:rPr sz="1300" spc="-5" dirty="0">
                <a:latin typeface="Tahoma"/>
                <a:cs typeface="Tahoma"/>
              </a:rPr>
              <a:t>must be a  </a:t>
            </a:r>
            <a:r>
              <a:rPr sz="1300" spc="-5" dirty="0">
                <a:latin typeface="Courier New"/>
                <a:cs typeface="Courier New"/>
              </a:rPr>
              <a:t>name</a:t>
            </a:r>
            <a:r>
              <a:rPr sz="1300" spc="-39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Tahoma"/>
                <a:cs typeface="Tahoma"/>
              </a:rPr>
              <a:t>attribute.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mode:</a:t>
            </a:r>
            <a:r>
              <a:rPr sz="1300" spc="-3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Tahoma"/>
                <a:cs typeface="Tahoma"/>
              </a:rPr>
              <a:t>Allows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5" dirty="0">
                <a:latin typeface="Tahoma"/>
                <a:cs typeface="Tahoma"/>
              </a:rPr>
              <a:t>same nodes to be </a:t>
            </a:r>
            <a:r>
              <a:rPr sz="1300" spc="-10" dirty="0">
                <a:latin typeface="Tahoma"/>
                <a:cs typeface="Tahoma"/>
              </a:rPr>
              <a:t>processed more </a:t>
            </a:r>
            <a:r>
              <a:rPr sz="1300" spc="-5" dirty="0">
                <a:latin typeface="Tahoma"/>
                <a:cs typeface="Tahoma"/>
              </a:rPr>
              <a:t>than once.</a:t>
            </a:r>
            <a:endParaRPr sz="1300">
              <a:latin typeface="Tahoma"/>
              <a:cs typeface="Tahoma"/>
            </a:endParaRPr>
          </a:p>
          <a:p>
            <a:pPr marL="320040" marR="14351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name</a:t>
            </a:r>
            <a:r>
              <a:rPr sz="1300" spc="-5" dirty="0">
                <a:latin typeface="Tahoma"/>
                <a:cs typeface="Tahoma"/>
              </a:rPr>
              <a:t>: Specifies a name </a:t>
            </a:r>
            <a:r>
              <a:rPr sz="1300" spc="-10" dirty="0">
                <a:latin typeface="Tahoma"/>
                <a:cs typeface="Tahoma"/>
              </a:rPr>
              <a:t>for the </a:t>
            </a:r>
            <a:r>
              <a:rPr sz="1300" spc="-5" dirty="0">
                <a:latin typeface="Tahoma"/>
                <a:cs typeface="Tahoma"/>
              </a:rPr>
              <a:t>template. If this attribute is </a:t>
            </a:r>
            <a:r>
              <a:rPr sz="1300" spc="-10" dirty="0">
                <a:latin typeface="Tahoma"/>
                <a:cs typeface="Tahoma"/>
              </a:rPr>
              <a:t>omitted there </a:t>
            </a:r>
            <a:r>
              <a:rPr sz="1300" spc="-5" dirty="0">
                <a:latin typeface="Tahoma"/>
                <a:cs typeface="Tahoma"/>
              </a:rPr>
              <a:t>must  be a </a:t>
            </a:r>
            <a:r>
              <a:rPr sz="1300" spc="-5" dirty="0">
                <a:latin typeface="Courier New"/>
                <a:cs typeface="Courier New"/>
              </a:rPr>
              <a:t>match</a:t>
            </a:r>
            <a:r>
              <a:rPr sz="1300" spc="-3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Tahoma"/>
                <a:cs typeface="Tahoma"/>
              </a:rPr>
              <a:t>attribute.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priority: </a:t>
            </a:r>
            <a:r>
              <a:rPr sz="1300" spc="-15" dirty="0">
                <a:latin typeface="Tahoma"/>
                <a:cs typeface="Tahoma"/>
              </a:rPr>
              <a:t>Is </a:t>
            </a:r>
            <a:r>
              <a:rPr sz="1300" spc="-5" dirty="0">
                <a:latin typeface="Tahoma"/>
                <a:cs typeface="Tahoma"/>
              </a:rPr>
              <a:t>a </a:t>
            </a:r>
            <a:r>
              <a:rPr sz="1300" spc="-10" dirty="0">
                <a:latin typeface="Tahoma"/>
                <a:cs typeface="Tahoma"/>
              </a:rPr>
              <a:t>real </a:t>
            </a:r>
            <a:r>
              <a:rPr sz="1300" spc="-5" dirty="0">
                <a:latin typeface="Tahoma"/>
                <a:cs typeface="Tahoma"/>
              </a:rPr>
              <a:t>number that </a:t>
            </a:r>
            <a:r>
              <a:rPr sz="1300" spc="-10" dirty="0">
                <a:latin typeface="Tahoma"/>
                <a:cs typeface="Tahoma"/>
              </a:rPr>
              <a:t>sets the </a:t>
            </a:r>
            <a:r>
              <a:rPr sz="1300" spc="-5" dirty="0">
                <a:latin typeface="Tahoma"/>
                <a:cs typeface="Tahoma"/>
              </a:rPr>
              <a:t>priority of importance </a:t>
            </a:r>
            <a:r>
              <a:rPr sz="1300" spc="-10" dirty="0">
                <a:latin typeface="Tahoma"/>
                <a:cs typeface="Tahoma"/>
              </a:rPr>
              <a:t>for</a:t>
            </a:r>
            <a:r>
              <a:rPr sz="1300" spc="-254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10"/>
              </a:spcBef>
            </a:pPr>
            <a:r>
              <a:rPr sz="1300" spc="-5" dirty="0">
                <a:latin typeface="Tahoma"/>
                <a:cs typeface="Tahoma"/>
              </a:rPr>
              <a:t>template. The higher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30" dirty="0">
                <a:latin typeface="Tahoma"/>
                <a:cs typeface="Tahoma"/>
              </a:rPr>
              <a:t>number,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5" dirty="0">
                <a:latin typeface="Tahoma"/>
                <a:cs typeface="Tahoma"/>
              </a:rPr>
              <a:t>higher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priority.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10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xsl:apply-templates element </a:t>
            </a:r>
            <a:r>
              <a:rPr sz="3600" spc="5" dirty="0"/>
              <a:t>1-4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596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defines a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 nodes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processed.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23187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4509" y="2250479"/>
            <a:ext cx="2742582" cy="121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3965" y="3961943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select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830"/>
              </a:lnSpc>
              <a:spcBef>
                <a:spcPts val="185"/>
              </a:spcBef>
            </a:pPr>
            <a:r>
              <a:rPr sz="1600" spc="-10" dirty="0">
                <a:latin typeface="Tahoma"/>
                <a:cs typeface="Tahoma"/>
              </a:rPr>
              <a:t>Used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process </a:t>
            </a:r>
            <a:r>
              <a:rPr sz="1600" spc="-5" dirty="0">
                <a:latin typeface="Tahoma"/>
                <a:cs typeface="Tahoma"/>
              </a:rPr>
              <a:t>nodes </a:t>
            </a:r>
            <a:r>
              <a:rPr sz="1600" spc="-10" dirty="0">
                <a:latin typeface="Tahoma"/>
                <a:cs typeface="Tahoma"/>
              </a:rPr>
              <a:t>selected </a:t>
            </a:r>
            <a:r>
              <a:rPr sz="1600" spc="-5" dirty="0">
                <a:latin typeface="Tahoma"/>
                <a:cs typeface="Tahoma"/>
              </a:rPr>
              <a:t>by an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expression.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mode</a:t>
            </a:r>
            <a:endParaRPr sz="1600">
              <a:latin typeface="Courier New"/>
              <a:cs typeface="Courier New"/>
            </a:endParaRPr>
          </a:p>
          <a:p>
            <a:pPr marL="320040" marR="3568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Allows </a:t>
            </a:r>
            <a:r>
              <a:rPr sz="1600" spc="-10" dirty="0">
                <a:latin typeface="Tahoma"/>
                <a:cs typeface="Tahoma"/>
              </a:rPr>
              <a:t>the same </a:t>
            </a:r>
            <a:r>
              <a:rPr sz="1600" spc="-5" dirty="0">
                <a:latin typeface="Tahoma"/>
                <a:cs typeface="Tahoma"/>
              </a:rPr>
              <a:t>nodes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processed </a:t>
            </a:r>
            <a:r>
              <a:rPr sz="1600" spc="-5" dirty="0">
                <a:latin typeface="Tahoma"/>
                <a:cs typeface="Tahoma"/>
              </a:rPr>
              <a:t>more than once. </a:t>
            </a:r>
            <a:r>
              <a:rPr sz="1600" spc="-10" dirty="0">
                <a:latin typeface="Tahoma"/>
                <a:cs typeface="Tahoma"/>
              </a:rPr>
              <a:t>Each  time the </a:t>
            </a:r>
            <a:r>
              <a:rPr sz="1600" spc="-5" dirty="0">
                <a:latin typeface="Tahoma"/>
                <a:cs typeface="Tahoma"/>
              </a:rPr>
              <a:t>nodes </a:t>
            </a:r>
            <a:r>
              <a:rPr sz="1600" spc="-10" dirty="0">
                <a:latin typeface="Tahoma"/>
                <a:cs typeface="Tahoma"/>
              </a:rPr>
              <a:t>are processed, </a:t>
            </a:r>
            <a:r>
              <a:rPr sz="1600" spc="-5" dirty="0">
                <a:latin typeface="Tahoma"/>
                <a:cs typeface="Tahoma"/>
              </a:rPr>
              <a:t>they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in a 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manner.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11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00" y="1776834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3986" y="2354761"/>
            <a:ext cx="6886956" cy="402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xsl:apply-templates element </a:t>
            </a:r>
            <a:r>
              <a:rPr sz="3600" spc="5" dirty="0">
                <a:solidFill>
                  <a:srgbClr val="333399"/>
                </a:solidFill>
                <a:latin typeface="Tahoma"/>
                <a:cs typeface="Tahoma"/>
              </a:rPr>
              <a:t>2-4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451" y="133604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369" y="1437796"/>
            <a:ext cx="7239000" cy="4939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2701" y="2743200"/>
            <a:ext cx="2831337" cy="3315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ts val="1025"/>
              </a:lnSpc>
              <a:spcBef>
                <a:spcPts val="370"/>
              </a:spcBef>
            </a:pPr>
            <a:r>
              <a:rPr sz="1200" spc="-5" dirty="0">
                <a:cs typeface="Tahoma"/>
              </a:rPr>
              <a:t>where,</a:t>
            </a:r>
            <a:endParaRPr sz="1200" dirty="0">
              <a:cs typeface="Tahoma"/>
            </a:endParaRPr>
          </a:p>
          <a:p>
            <a:pPr marL="320040"/>
            <a:r>
              <a:rPr sz="1200" spc="-10" dirty="0">
                <a:solidFill>
                  <a:srgbClr val="FF0000"/>
                </a:solidFill>
                <a:cs typeface="Courier New"/>
              </a:rPr>
              <a:t>match=”GEMEmployees/Designer”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10" dirty="0">
                <a:cs typeface="Tahoma"/>
              </a:rPr>
              <a:t>Represents</a:t>
            </a:r>
            <a:r>
              <a:rPr sz="1200" spc="25" dirty="0">
                <a:cs typeface="Tahoma"/>
              </a:rPr>
              <a:t> </a:t>
            </a:r>
            <a:r>
              <a:rPr sz="1200" spc="-5" dirty="0">
                <a:cs typeface="Tahoma"/>
              </a:rPr>
              <a:t>the </a:t>
            </a:r>
            <a:r>
              <a:rPr sz="1200" dirty="0">
                <a:cs typeface="Courier New"/>
              </a:rPr>
              <a:t>Designer</a:t>
            </a:r>
            <a:r>
              <a:rPr lang="en-US" sz="1200" dirty="0">
                <a:cs typeface="Courier New"/>
              </a:rPr>
              <a:t> </a:t>
            </a:r>
            <a:r>
              <a:rPr sz="1200" spc="-295" dirty="0">
                <a:cs typeface="Courier New"/>
              </a:rPr>
              <a:t> </a:t>
            </a:r>
            <a:r>
              <a:rPr sz="1200" dirty="0">
                <a:cs typeface="Tahoma"/>
              </a:rPr>
              <a:t>child</a:t>
            </a:r>
            <a:r>
              <a:rPr sz="1200" spc="-20" dirty="0">
                <a:cs typeface="Tahoma"/>
              </a:rPr>
              <a:t> </a:t>
            </a:r>
            <a:r>
              <a:rPr sz="1200" spc="-5" dirty="0">
                <a:cs typeface="Tahoma"/>
              </a:rPr>
              <a:t>element</a:t>
            </a:r>
            <a:r>
              <a:rPr sz="1200" spc="10" dirty="0">
                <a:cs typeface="Tahoma"/>
              </a:rPr>
              <a:t> </a:t>
            </a:r>
            <a:r>
              <a:rPr sz="1200" spc="-5" dirty="0">
                <a:cs typeface="Tahoma"/>
              </a:rPr>
              <a:t>by</a:t>
            </a:r>
            <a:r>
              <a:rPr sz="1200" spc="0" dirty="0">
                <a:cs typeface="Tahoma"/>
              </a:rPr>
              <a:t> </a:t>
            </a:r>
            <a:r>
              <a:rPr sz="1200" spc="-5" dirty="0">
                <a:cs typeface="Tahoma"/>
              </a:rPr>
              <a:t>specifying</a:t>
            </a:r>
            <a:r>
              <a:rPr sz="1200" spc="0" dirty="0">
                <a:cs typeface="Tahoma"/>
              </a:rPr>
              <a:t> </a:t>
            </a:r>
            <a:r>
              <a:rPr sz="1200" spc="-5" dirty="0">
                <a:cs typeface="Tahoma"/>
              </a:rPr>
              <a:t>the</a:t>
            </a:r>
            <a:r>
              <a:rPr sz="1200" spc="250" dirty="0">
                <a:cs typeface="Tahoma"/>
              </a:rPr>
              <a:t> </a:t>
            </a:r>
            <a:r>
              <a:rPr sz="1200" spc="-5" dirty="0" err="1">
                <a:cs typeface="Courier New"/>
              </a:rPr>
              <a:t>GEMEmployees</a:t>
            </a:r>
            <a:r>
              <a:rPr lang="en-US" sz="1200" spc="-5" dirty="0">
                <a:cs typeface="Courier New"/>
              </a:rPr>
              <a:t> </a:t>
            </a:r>
            <a:r>
              <a:rPr sz="1200" spc="-295" dirty="0">
                <a:cs typeface="Courier New"/>
              </a:rPr>
              <a:t> </a:t>
            </a:r>
            <a:r>
              <a:rPr sz="1200" spc="-5" dirty="0">
                <a:cs typeface="Tahoma"/>
              </a:rPr>
              <a:t>parent</a:t>
            </a:r>
            <a:r>
              <a:rPr sz="1200" spc="25" dirty="0">
                <a:cs typeface="Tahoma"/>
              </a:rPr>
              <a:t> </a:t>
            </a:r>
            <a:r>
              <a:rPr sz="1200" spc="-5" dirty="0">
                <a:cs typeface="Tahoma"/>
              </a:rPr>
              <a:t>element.</a:t>
            </a:r>
            <a:endParaRPr lang="en-US" sz="1200" spc="-5" dirty="0">
              <a:cs typeface="Tahoma"/>
            </a:endParaRPr>
          </a:p>
          <a:p>
            <a:pPr marL="320040"/>
            <a:endParaRPr sz="1200" dirty="0">
              <a:cs typeface="Tahoma"/>
            </a:endParaRPr>
          </a:p>
          <a:p>
            <a:pPr marL="320040"/>
            <a:r>
              <a:rPr sz="1200" spc="-5" dirty="0">
                <a:solidFill>
                  <a:srgbClr val="FF0000"/>
                </a:solidFill>
                <a:cs typeface="Courier New"/>
              </a:rPr>
              <a:t>xsl:apply-templates</a:t>
            </a:r>
            <a:r>
              <a:rPr sz="1200" spc="-10" dirty="0">
                <a:solidFill>
                  <a:srgbClr val="FF0000"/>
                </a:solidFill>
                <a:cs typeface="Courier New"/>
              </a:rPr>
              <a:t> select=”Name”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5" dirty="0">
                <a:cs typeface="Tahoma"/>
              </a:rPr>
              <a:t>Applies the template </a:t>
            </a:r>
            <a:r>
              <a:rPr sz="1200" dirty="0">
                <a:cs typeface="Tahoma"/>
              </a:rPr>
              <a:t>on </a:t>
            </a:r>
            <a:r>
              <a:rPr sz="1200" spc="-5" dirty="0">
                <a:cs typeface="Tahoma"/>
              </a:rPr>
              <a:t>Name</a:t>
            </a:r>
            <a:r>
              <a:rPr sz="1200" spc="40" dirty="0">
                <a:cs typeface="Tahoma"/>
              </a:rPr>
              <a:t> </a:t>
            </a:r>
            <a:r>
              <a:rPr sz="1200" spc="-5" dirty="0">
                <a:cs typeface="Tahoma"/>
              </a:rPr>
              <a:t>element.</a:t>
            </a:r>
            <a:endParaRPr lang="en-US" sz="1200" spc="-5" dirty="0">
              <a:cs typeface="Tahoma"/>
            </a:endParaRPr>
          </a:p>
          <a:p>
            <a:pPr marL="320040"/>
            <a:endParaRPr sz="1200" dirty="0">
              <a:cs typeface="Tahoma"/>
            </a:endParaRPr>
          </a:p>
          <a:p>
            <a:pPr marL="320040"/>
            <a:r>
              <a:rPr sz="1200" spc="-10" dirty="0" err="1">
                <a:solidFill>
                  <a:srgbClr val="FF0000"/>
                </a:solidFill>
                <a:cs typeface="Courier New"/>
              </a:rPr>
              <a:t>xsl:value-of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5" dirty="0">
                <a:cs typeface="Tahoma"/>
              </a:rPr>
              <a:t>Used to extract the value </a:t>
            </a:r>
            <a:r>
              <a:rPr sz="1200" dirty="0">
                <a:cs typeface="Tahoma"/>
              </a:rPr>
              <a:t>of a </a:t>
            </a:r>
            <a:r>
              <a:rPr sz="1200" spc="-10" dirty="0">
                <a:cs typeface="Tahoma"/>
              </a:rPr>
              <a:t>selected</a:t>
            </a:r>
            <a:r>
              <a:rPr sz="1200" spc="80" dirty="0">
                <a:cs typeface="Tahoma"/>
              </a:rPr>
              <a:t> </a:t>
            </a:r>
            <a:r>
              <a:rPr sz="1200" spc="-5" dirty="0">
                <a:cs typeface="Tahoma"/>
              </a:rPr>
              <a:t>node.</a:t>
            </a:r>
            <a:endParaRPr lang="en-US" sz="1200" spc="-5" dirty="0">
              <a:cs typeface="Tahoma"/>
            </a:endParaRPr>
          </a:p>
          <a:p>
            <a:pPr marL="320040"/>
            <a:endParaRPr sz="1200" dirty="0">
              <a:cs typeface="Tahoma"/>
            </a:endParaRPr>
          </a:p>
          <a:p>
            <a:pPr marL="320040"/>
            <a:r>
              <a:rPr sz="1200" spc="-10" dirty="0">
                <a:solidFill>
                  <a:srgbClr val="FF0000"/>
                </a:solidFill>
                <a:cs typeface="Courier New"/>
              </a:rPr>
              <a:t>xsl:template match=”Name”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5" dirty="0">
                <a:cs typeface="Tahoma"/>
              </a:rPr>
              <a:t>If the template </a:t>
            </a:r>
            <a:r>
              <a:rPr sz="1200" dirty="0">
                <a:cs typeface="Tahoma"/>
              </a:rPr>
              <a:t>is </a:t>
            </a:r>
            <a:r>
              <a:rPr sz="1200" spc="-5" dirty="0">
                <a:cs typeface="Tahoma"/>
              </a:rPr>
              <a:t>matched </a:t>
            </a:r>
            <a:r>
              <a:rPr sz="1200" dirty="0">
                <a:cs typeface="Tahoma"/>
              </a:rPr>
              <a:t>with </a:t>
            </a:r>
            <a:r>
              <a:rPr sz="1200" spc="-5" dirty="0">
                <a:cs typeface="Tahoma"/>
              </a:rPr>
              <a:t>Name element, the value </a:t>
            </a:r>
            <a:r>
              <a:rPr sz="1200" dirty="0">
                <a:cs typeface="Tahoma"/>
              </a:rPr>
              <a:t>of </a:t>
            </a:r>
            <a:r>
              <a:rPr sz="1200" spc="-5" dirty="0">
                <a:cs typeface="Tahoma"/>
              </a:rPr>
              <a:t>the Name element </a:t>
            </a:r>
            <a:r>
              <a:rPr sz="1200" dirty="0">
                <a:cs typeface="Tahoma"/>
              </a:rPr>
              <a:t>is </a:t>
            </a:r>
            <a:r>
              <a:rPr sz="1200" spc="-10" dirty="0">
                <a:cs typeface="Tahoma"/>
              </a:rPr>
              <a:t>displayed </a:t>
            </a:r>
            <a:r>
              <a:rPr sz="1200" dirty="0">
                <a:cs typeface="Tahoma"/>
              </a:rPr>
              <a:t>in </a:t>
            </a:r>
            <a:r>
              <a:rPr sz="1200" spc="-10" dirty="0">
                <a:cs typeface="Tahoma"/>
              </a:rPr>
              <a:t>green </a:t>
            </a:r>
            <a:r>
              <a:rPr sz="1200" dirty="0">
                <a:cs typeface="Tahoma"/>
              </a:rPr>
              <a:t>color with </a:t>
            </a:r>
            <a:r>
              <a:rPr sz="1200" spc="-5" dirty="0">
                <a:cs typeface="Tahoma"/>
              </a:rPr>
              <a:t>font size </a:t>
            </a:r>
            <a:r>
              <a:rPr sz="1200" dirty="0">
                <a:cs typeface="Tahoma"/>
              </a:rPr>
              <a:t>22</a:t>
            </a:r>
            <a:r>
              <a:rPr sz="1200" spc="240" dirty="0">
                <a:cs typeface="Tahoma"/>
              </a:rPr>
              <a:t> </a:t>
            </a:r>
            <a:r>
              <a:rPr sz="1200" spc="-5" dirty="0">
                <a:cs typeface="Tahoma"/>
              </a:rPr>
              <a:t>pixels.</a:t>
            </a:r>
            <a:endParaRPr lang="en-US" sz="1200" spc="-5" dirty="0"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xsl:apply-templates element </a:t>
            </a:r>
            <a:r>
              <a:rPr sz="3600" spc="5" dirty="0"/>
              <a:t>3-4</a:t>
            </a:r>
            <a:endParaRPr sz="36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13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2361" y="15567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2133600"/>
            <a:ext cx="2528140" cy="1647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xsl:apply-templates element </a:t>
            </a:r>
            <a:r>
              <a:rPr sz="3600" spc="5" dirty="0">
                <a:solidFill>
                  <a:srgbClr val="333399"/>
                </a:solidFill>
                <a:latin typeface="Tahoma"/>
                <a:cs typeface="Tahoma"/>
              </a:rPr>
              <a:t>4-4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0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>
                <a:solidFill>
                  <a:srgbClr val="FF0000"/>
                </a:solidFill>
              </a:rPr>
              <a:t>select</a:t>
            </a:r>
            <a:r>
              <a:rPr spc="-5" dirty="0"/>
              <a:t> attribute</a:t>
            </a:r>
            <a:r>
              <a:rPr spc="-85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993444" y="1631645"/>
            <a:ext cx="691895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can be used to process nodes </a:t>
            </a:r>
            <a:r>
              <a:rPr sz="2000" spc="-5" dirty="0">
                <a:latin typeface="Tahoma"/>
                <a:cs typeface="Tahoma"/>
              </a:rPr>
              <a:t>selected </a:t>
            </a:r>
            <a:r>
              <a:rPr sz="2000" dirty="0">
                <a:latin typeface="Tahoma"/>
                <a:cs typeface="Tahoma"/>
              </a:rPr>
              <a:t>by an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expression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instead of processing all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children.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124200"/>
            <a:ext cx="6096000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2361" y="25153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5557" y="4419600"/>
            <a:ext cx="6248400" cy="138499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 dirty="0">
              <a:latin typeface="Tahoma"/>
              <a:cs typeface="Tahoma"/>
            </a:endParaRPr>
          </a:p>
          <a:p>
            <a:pPr marL="320040"/>
            <a:r>
              <a:rPr lang="en-US" spc="-5" dirty="0">
                <a:solidFill>
                  <a:srgbClr val="FF0000"/>
                </a:solidFill>
                <a:cs typeface="Courier New"/>
              </a:rPr>
              <a:t>s</a:t>
            </a:r>
            <a:r>
              <a:rPr spc="-5" dirty="0">
                <a:solidFill>
                  <a:srgbClr val="FF0000"/>
                </a:solidFill>
                <a:cs typeface="Courier New"/>
              </a:rPr>
              <a:t>elect</a:t>
            </a:r>
            <a:r>
              <a:rPr lang="en-US" spc="-5" dirty="0">
                <a:solidFill>
                  <a:srgbClr val="FF0000"/>
                </a:solidFill>
                <a:cs typeface="Courier New"/>
              </a:rPr>
              <a:t> </a:t>
            </a:r>
            <a:r>
              <a:rPr lang="en-US" spc="-5" dirty="0">
                <a:cs typeface="Tahoma"/>
              </a:rPr>
              <a:t>u</a:t>
            </a:r>
            <a:r>
              <a:rPr spc="-5" dirty="0">
                <a:cs typeface="Tahoma"/>
              </a:rPr>
              <a:t>ses the same kind of </a:t>
            </a:r>
            <a:r>
              <a:rPr spc="-10" dirty="0">
                <a:cs typeface="Tahoma"/>
              </a:rPr>
              <a:t>patterns </a:t>
            </a:r>
            <a:r>
              <a:rPr spc="-5" dirty="0">
                <a:cs typeface="Tahoma"/>
              </a:rPr>
              <a:t>as the </a:t>
            </a:r>
            <a:r>
              <a:rPr spc="-5" dirty="0">
                <a:cs typeface="Courier New"/>
              </a:rPr>
              <a:t>match </a:t>
            </a:r>
            <a:r>
              <a:rPr spc="-10" dirty="0">
                <a:cs typeface="Tahoma"/>
              </a:rPr>
              <a:t>attribute </a:t>
            </a:r>
            <a:r>
              <a:rPr spc="-5" dirty="0">
                <a:cs typeface="Tahoma"/>
              </a:rPr>
              <a:t>of</a:t>
            </a:r>
            <a:r>
              <a:rPr spc="150" dirty="0">
                <a:cs typeface="Tahoma"/>
              </a:rPr>
              <a:t> </a:t>
            </a:r>
            <a:r>
              <a:rPr spc="-10" dirty="0">
                <a:cs typeface="Tahoma"/>
              </a:rPr>
              <a:t>the</a:t>
            </a:r>
            <a:r>
              <a:rPr lang="en-US" spc="-10" dirty="0">
                <a:cs typeface="Tahoma"/>
              </a:rPr>
              <a:t> </a:t>
            </a:r>
            <a:r>
              <a:rPr spc="-5" dirty="0" err="1">
                <a:solidFill>
                  <a:srgbClr val="FF0000"/>
                </a:solidFill>
                <a:cs typeface="Courier New"/>
              </a:rPr>
              <a:t>xsl:template</a:t>
            </a:r>
            <a:r>
              <a:rPr spc="-5" dirty="0">
                <a:cs typeface="Courier New"/>
              </a:rPr>
              <a:t> </a:t>
            </a:r>
            <a:r>
              <a:rPr spc="-10" dirty="0">
                <a:cs typeface="Tahoma"/>
              </a:rPr>
              <a:t>element. </a:t>
            </a:r>
            <a:endParaRPr lang="en-US" spc="-10" dirty="0">
              <a:cs typeface="Tahoma"/>
            </a:endParaRPr>
          </a:p>
          <a:p>
            <a:pPr marL="320040"/>
            <a:r>
              <a:rPr spc="-5" dirty="0">
                <a:cs typeface="Tahoma"/>
              </a:rPr>
              <a:t>If </a:t>
            </a:r>
            <a:r>
              <a:rPr spc="-5" dirty="0">
                <a:solidFill>
                  <a:srgbClr val="FF0000"/>
                </a:solidFill>
                <a:cs typeface="Courier New"/>
              </a:rPr>
              <a:t>select</a:t>
            </a:r>
            <a:r>
              <a:rPr spc="-5" dirty="0">
                <a:cs typeface="Courier New"/>
              </a:rPr>
              <a:t> </a:t>
            </a:r>
            <a:r>
              <a:rPr spc="-10" dirty="0">
                <a:cs typeface="Tahoma"/>
              </a:rPr>
              <a:t>attribute </a:t>
            </a:r>
            <a:r>
              <a:rPr spc="-5" dirty="0">
                <a:cs typeface="Tahoma"/>
              </a:rPr>
              <a:t>is not</a:t>
            </a:r>
            <a:r>
              <a:rPr spc="105" dirty="0">
                <a:cs typeface="Tahoma"/>
              </a:rPr>
              <a:t> </a:t>
            </a:r>
            <a:r>
              <a:rPr spc="-10" dirty="0">
                <a:cs typeface="Tahoma"/>
              </a:rPr>
              <a:t>present,</a:t>
            </a:r>
            <a:r>
              <a:rPr lang="en-US" spc="-10" dirty="0">
                <a:cs typeface="Tahoma"/>
              </a:rPr>
              <a:t> </a:t>
            </a:r>
            <a:r>
              <a:rPr spc="-5" dirty="0">
                <a:cs typeface="Tahoma"/>
              </a:rPr>
              <a:t>all </a:t>
            </a:r>
            <a:r>
              <a:rPr spc="-10" dirty="0">
                <a:cs typeface="Tahoma"/>
              </a:rPr>
              <a:t>child element, comment, text, </a:t>
            </a:r>
            <a:r>
              <a:rPr spc="-5" dirty="0">
                <a:cs typeface="Tahoma"/>
              </a:rPr>
              <a:t>and </a:t>
            </a:r>
            <a:r>
              <a:rPr spc="-10" dirty="0">
                <a:cs typeface="Tahoma"/>
              </a:rPr>
              <a:t>processing instruction  </a:t>
            </a:r>
            <a:r>
              <a:rPr spc="-5" dirty="0">
                <a:cs typeface="Tahoma"/>
              </a:rPr>
              <a:t>nodes </a:t>
            </a:r>
            <a:r>
              <a:rPr spc="-10" dirty="0">
                <a:cs typeface="Tahoma"/>
              </a:rPr>
              <a:t>are</a:t>
            </a:r>
            <a:r>
              <a:rPr spc="-5" dirty="0">
                <a:cs typeface="Tahoma"/>
              </a:rPr>
              <a:t> </a:t>
            </a:r>
            <a:r>
              <a:rPr spc="-10" dirty="0">
                <a:cs typeface="Tahoma"/>
              </a:rPr>
              <a:t>selected.</a:t>
            </a:r>
            <a:endParaRPr dirty="0"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15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80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select attribute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981200"/>
            <a:ext cx="4953000" cy="4268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0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select attribute</a:t>
            </a:r>
            <a:r>
              <a:rPr spc="-85" dirty="0"/>
              <a:t> </a:t>
            </a:r>
            <a:r>
              <a:rPr spc="0" dirty="0"/>
              <a:t>3-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850434" y="1405890"/>
            <a:ext cx="6483096" cy="4987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3400" y="2048636"/>
            <a:ext cx="1676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/>
          <p:nvPr/>
        </p:nvSpPr>
        <p:spPr>
          <a:xfrm>
            <a:off x="6172200" y="4106595"/>
            <a:ext cx="2590800" cy="20817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6172200" y="3574542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17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8561" y="2439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09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xsl:value-of element</a:t>
            </a:r>
            <a:r>
              <a:rPr spc="-105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8" name="object 8"/>
          <p:cNvSpPr txBox="1"/>
          <p:nvPr/>
        </p:nvSpPr>
        <p:spPr>
          <a:xfrm>
            <a:off x="1374394" y="1631645"/>
            <a:ext cx="66471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2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to </a:t>
            </a:r>
            <a:r>
              <a:rPr sz="2000" spc="-5" dirty="0">
                <a:latin typeface="Tahoma"/>
                <a:cs typeface="Tahoma"/>
              </a:rPr>
              <a:t>write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display text string representing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20"/>
              </a:lnSpc>
            </a:pPr>
            <a:r>
              <a:rPr sz="2000" spc="-5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element </a:t>
            </a:r>
            <a:r>
              <a:rPr sz="2000" dirty="0">
                <a:latin typeface="Tahoma"/>
                <a:cs typeface="Tahoma"/>
              </a:rPr>
              <a:t>specified by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select</a:t>
            </a:r>
            <a:r>
              <a:rPr sz="2000" spc="-6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attribute.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114800"/>
            <a:ext cx="6934200" cy="22301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mandatory attribute that assigns the </a:t>
            </a:r>
            <a:r>
              <a:rPr sz="1400" dirty="0">
                <a:latin typeface="Tahoma"/>
                <a:cs typeface="Tahoma"/>
              </a:rPr>
              <a:t>node (by name) </a:t>
            </a:r>
            <a:r>
              <a:rPr sz="1400" spc="-5" dirty="0">
                <a:latin typeface="Tahoma"/>
                <a:cs typeface="Tahoma"/>
              </a:rPr>
              <a:t>to 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element.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disable-output-escaping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Specifies </a:t>
            </a:r>
            <a:r>
              <a:rPr sz="1400" dirty="0">
                <a:latin typeface="Tahoma"/>
                <a:cs typeface="Tahoma"/>
              </a:rPr>
              <a:t>how </a:t>
            </a:r>
            <a:r>
              <a:rPr sz="1400" spc="-5" dirty="0">
                <a:latin typeface="Tahoma"/>
                <a:cs typeface="Tahoma"/>
              </a:rPr>
              <a:t>special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spc="-5" dirty="0">
                <a:latin typeface="Tahoma"/>
                <a:cs typeface="Tahoma"/>
              </a:rPr>
              <a:t>should appear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output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string.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yes</a:t>
            </a:r>
            <a:endParaRPr sz="1400">
              <a:latin typeface="Courier New"/>
              <a:cs typeface="Courier New"/>
            </a:endParaRPr>
          </a:p>
          <a:p>
            <a:pPr marL="320040" marR="154305">
              <a:lnSpc>
                <a:spcPts val="1639"/>
              </a:lnSpc>
              <a:spcBef>
                <a:spcPts val="120"/>
              </a:spcBef>
            </a:pPr>
            <a:r>
              <a:rPr sz="1400" dirty="0">
                <a:latin typeface="Tahoma"/>
                <a:cs typeface="Tahoma"/>
              </a:rPr>
              <a:t>Indicates </a:t>
            </a:r>
            <a:r>
              <a:rPr sz="1400" spc="-5" dirty="0">
                <a:latin typeface="Tahoma"/>
                <a:cs typeface="Tahoma"/>
              </a:rPr>
              <a:t>that special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spc="-5" dirty="0">
                <a:latin typeface="Tahoma"/>
                <a:cs typeface="Tahoma"/>
              </a:rPr>
              <a:t>should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displayed as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(for example,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375" dirty="0">
                <a:latin typeface="Courier New"/>
                <a:cs typeface="Courier New"/>
              </a:rPr>
              <a:t> </a:t>
            </a:r>
            <a:r>
              <a:rPr sz="1400" dirty="0">
                <a:latin typeface="Tahoma"/>
                <a:cs typeface="Tahoma"/>
              </a:rPr>
              <a:t>or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dirty="0">
                <a:latin typeface="Tahoma"/>
                <a:cs typeface="Tahoma"/>
              </a:rPr>
              <a:t>).  </a:t>
            </a:r>
            <a:r>
              <a:rPr sz="1400" spc="-5" dirty="0">
                <a:latin typeface="Courier New"/>
                <a:cs typeface="Courier New"/>
              </a:rPr>
              <a:t>no</a:t>
            </a:r>
            <a:endParaRPr sz="1400">
              <a:latin typeface="Courier New"/>
              <a:cs typeface="Courier New"/>
            </a:endParaRPr>
          </a:p>
          <a:p>
            <a:pPr marL="320040" marR="15113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Tahoma"/>
                <a:cs typeface="Tahoma"/>
              </a:rPr>
              <a:t>Indicates </a:t>
            </a:r>
            <a:r>
              <a:rPr sz="1400" spc="-5" dirty="0">
                <a:latin typeface="Tahoma"/>
                <a:cs typeface="Tahoma"/>
              </a:rPr>
              <a:t>that special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spc="-5" dirty="0">
                <a:latin typeface="Tahoma"/>
                <a:cs typeface="Tahoma"/>
              </a:rPr>
              <a:t>should </a:t>
            </a:r>
            <a:r>
              <a:rPr sz="1400" dirty="0">
                <a:latin typeface="Tahoma"/>
                <a:cs typeface="Tahoma"/>
              </a:rPr>
              <a:t>not be </a:t>
            </a:r>
            <a:r>
              <a:rPr sz="1400" spc="-5" dirty="0">
                <a:latin typeface="Tahoma"/>
                <a:cs typeface="Tahoma"/>
              </a:rPr>
              <a:t>displayed as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(for example, </a:t>
            </a:r>
            <a:r>
              <a:rPr sz="1400" dirty="0">
                <a:latin typeface="Tahoma"/>
                <a:cs typeface="Tahoma"/>
              </a:rPr>
              <a:t>a &gt; is  </a:t>
            </a:r>
            <a:r>
              <a:rPr sz="1400" spc="-5" dirty="0">
                <a:latin typeface="Tahoma"/>
                <a:cs typeface="Tahoma"/>
              </a:rPr>
              <a:t>displayed as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&amp;gt;).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4892" y="3048000"/>
            <a:ext cx="4592151" cy="908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18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109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xsl:value-of element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2133600"/>
            <a:ext cx="6400800" cy="434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524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95" dirty="0"/>
              <a:t> </a:t>
            </a:r>
            <a:r>
              <a:rPr dirty="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Introduction to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XSL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XSL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622" y="1965363"/>
            <a:ext cx="7696200" cy="2466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09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xsl:value-of element</a:t>
            </a:r>
            <a:r>
              <a:rPr spc="-105" dirty="0"/>
              <a:t> </a:t>
            </a:r>
            <a:r>
              <a:rPr spc="0" dirty="0"/>
              <a:t>3-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3781" y="1462614"/>
            <a:ext cx="1676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576" y="4692490"/>
            <a:ext cx="4871085" cy="1200329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 dirty="0">
              <a:latin typeface="Tahoma"/>
              <a:cs typeface="Tahoma"/>
            </a:endParaRPr>
          </a:p>
          <a:p>
            <a:pPr marL="320040" defTabSz="594995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xsl:value-of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select=”</a:t>
            </a:r>
            <a:r>
              <a:rPr sz="1600" spc="-5" dirty="0" err="1">
                <a:latin typeface="Courier New"/>
                <a:cs typeface="Courier New"/>
              </a:rPr>
              <a:t>FirstName</a:t>
            </a:r>
            <a:r>
              <a:rPr sz="1600" spc="-5" dirty="0">
                <a:latin typeface="Courier New"/>
                <a:cs typeface="Courier New"/>
              </a:rPr>
              <a:t>”</a:t>
            </a:r>
            <a:endParaRPr lang="en-US" sz="1600" spc="-5" dirty="0">
              <a:latin typeface="Courier New"/>
              <a:cs typeface="Courier New"/>
            </a:endParaRPr>
          </a:p>
          <a:p>
            <a:pPr marL="320040" defTabSz="5949950">
              <a:lnSpc>
                <a:spcPts val="1830"/>
              </a:lnSpc>
            </a:pPr>
            <a:r>
              <a:rPr lang="en-US" sz="1600" spc="-10" dirty="0">
                <a:latin typeface="Tahoma"/>
                <a:cs typeface="Tahoma"/>
              </a:rPr>
              <a:t>Di</a:t>
            </a:r>
            <a:r>
              <a:rPr sz="1600" spc="-10" dirty="0">
                <a:latin typeface="Tahoma"/>
                <a:cs typeface="Tahoma"/>
              </a:rPr>
              <a:t>splay 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the element </a:t>
            </a:r>
            <a:r>
              <a:rPr lang="en-US" sz="1600" spc="-10" dirty="0">
                <a:latin typeface="Tahoma"/>
                <a:cs typeface="Tahoma"/>
              </a:rPr>
              <a:t> </a:t>
            </a:r>
            <a:r>
              <a:rPr sz="1600" spc="-5" dirty="0" err="1">
                <a:latin typeface="Courier New"/>
                <a:cs typeface="Courier New"/>
              </a:rPr>
              <a:t>FirstName</a:t>
            </a:r>
            <a:r>
              <a:rPr sz="1600" spc="-5" dirty="0">
                <a:latin typeface="Courier New"/>
                <a:cs typeface="Courier New"/>
              </a:rPr>
              <a:t>.</a:t>
            </a:r>
            <a:endParaRPr lang="en-US" sz="1600" spc="-5" dirty="0">
              <a:latin typeface="Courier New"/>
              <a:cs typeface="Courier New"/>
            </a:endParaRPr>
          </a:p>
          <a:p>
            <a:pPr marL="320040" defTabSz="5949950">
              <a:lnSpc>
                <a:spcPts val="1830"/>
              </a:lnSpc>
            </a:pPr>
            <a:r>
              <a:rPr sz="1600" spc="-5" dirty="0" err="1">
                <a:latin typeface="Courier New"/>
                <a:cs typeface="Courier New"/>
              </a:rPr>
              <a:t>xsl:value-of</a:t>
            </a:r>
            <a:r>
              <a:rPr sz="1600" spc="-5" dirty="0">
                <a:latin typeface="Courier New"/>
                <a:cs typeface="Courier New"/>
              </a:rPr>
              <a:t> select=”</a:t>
            </a:r>
            <a:r>
              <a:rPr sz="1600" spc="-5" dirty="0" err="1">
                <a:latin typeface="Courier New"/>
                <a:cs typeface="Courier New"/>
              </a:rPr>
              <a:t>LastName</a:t>
            </a:r>
            <a:r>
              <a:rPr sz="1600" spc="-5" dirty="0">
                <a:latin typeface="Courier New"/>
                <a:cs typeface="Courier New"/>
              </a:rPr>
              <a:t>”</a:t>
            </a:r>
            <a:endParaRPr lang="en-US" sz="1600" spc="-5" dirty="0">
              <a:latin typeface="Courier New"/>
              <a:cs typeface="Courier New"/>
            </a:endParaRPr>
          </a:p>
          <a:p>
            <a:pPr marL="320040" defTabSz="5949950">
              <a:lnSpc>
                <a:spcPts val="1830"/>
              </a:lnSpc>
            </a:pPr>
            <a:r>
              <a:rPr sz="1600" spc="-10" dirty="0">
                <a:latin typeface="Tahoma"/>
                <a:cs typeface="Tahoma"/>
              </a:rPr>
              <a:t>Display 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the element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LastName.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6781800" y="3877166"/>
            <a:ext cx="1524761" cy="2015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6781800" y="3370689"/>
            <a:ext cx="1101634" cy="352019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20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6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xsl:for-each element</a:t>
            </a:r>
            <a:r>
              <a:rPr spc="-105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1374394" y="1631645"/>
            <a:ext cx="6636384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can be used to iterate </a:t>
            </a:r>
            <a:r>
              <a:rPr sz="2000" spc="-5" dirty="0">
                <a:latin typeface="Tahoma"/>
                <a:cs typeface="Tahoma"/>
              </a:rPr>
              <a:t>through the </a:t>
            </a: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specified node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0555" y="3124200"/>
            <a:ext cx="4771644" cy="590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8561" y="25473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600" y="4114800"/>
            <a:ext cx="6248400" cy="10795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select=”expresion”</a:t>
            </a:r>
            <a:endParaRPr sz="1600">
              <a:latin typeface="Courier New"/>
              <a:cs typeface="Courier New"/>
            </a:endParaRPr>
          </a:p>
          <a:p>
            <a:pPr marL="320040" marR="17335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expression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evaluated </a:t>
            </a:r>
            <a:r>
              <a:rPr sz="1600" spc="-5" dirty="0">
                <a:latin typeface="Tahoma"/>
                <a:cs typeface="Tahoma"/>
              </a:rPr>
              <a:t>on </a:t>
            </a:r>
            <a:r>
              <a:rPr sz="1600" spc="-10" dirty="0">
                <a:latin typeface="Tahoma"/>
                <a:cs typeface="Tahoma"/>
              </a:rPr>
              <a:t>the current context to determine  the set </a:t>
            </a:r>
            <a:r>
              <a:rPr sz="1600" spc="-5" dirty="0">
                <a:latin typeface="Tahoma"/>
                <a:cs typeface="Tahoma"/>
              </a:rPr>
              <a:t>of nodes </a:t>
            </a:r>
            <a:r>
              <a:rPr sz="1600" spc="-10" dirty="0">
                <a:latin typeface="Tahoma"/>
                <a:cs typeface="Tahoma"/>
              </a:rPr>
              <a:t>to iterate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over.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21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16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xsl:for-each element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981200"/>
            <a:ext cx="7010400" cy="4442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6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xsl:for-each element</a:t>
            </a:r>
            <a:r>
              <a:rPr spc="-105" dirty="0"/>
              <a:t> </a:t>
            </a:r>
            <a:r>
              <a:rPr spc="0" dirty="0"/>
              <a:t>3-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259518" y="1410653"/>
            <a:ext cx="6065082" cy="5153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59776" y="135155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/>
          <p:nvPr/>
        </p:nvSpPr>
        <p:spPr>
          <a:xfrm>
            <a:off x="4922854" y="4013140"/>
            <a:ext cx="3715892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4949617" y="3314800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23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6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xsl:text element</a:t>
            </a:r>
            <a:r>
              <a:rPr spc="-114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1145844" y="1631645"/>
            <a:ext cx="5041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to add </a:t>
            </a:r>
            <a:r>
              <a:rPr sz="2000" spc="-5" dirty="0">
                <a:latin typeface="Tahoma"/>
                <a:cs typeface="Tahoma"/>
              </a:rPr>
              <a:t>literal text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output.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0555" y="3150140"/>
            <a:ext cx="4377692" cy="583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2361" y="24711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600" y="396240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R="5447665" algn="ctr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disable-output-escaping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830"/>
              </a:lnSpc>
              <a:spcBef>
                <a:spcPts val="180"/>
              </a:spcBef>
            </a:pPr>
            <a:r>
              <a:rPr sz="1600" spc="-35" dirty="0">
                <a:latin typeface="Tahoma"/>
                <a:cs typeface="Tahoma"/>
              </a:rPr>
              <a:t>Turns </a:t>
            </a:r>
            <a:r>
              <a:rPr sz="1600" spc="-5" dirty="0">
                <a:latin typeface="Tahoma"/>
                <a:cs typeface="Tahoma"/>
              </a:rPr>
              <a:t>on or </a:t>
            </a:r>
            <a:r>
              <a:rPr sz="1600" spc="-10" dirty="0">
                <a:latin typeface="Tahoma"/>
                <a:cs typeface="Tahoma"/>
              </a:rPr>
              <a:t>off the ability to escape special</a:t>
            </a:r>
            <a:r>
              <a:rPr sz="1600" spc="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characters.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yes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900"/>
              </a:lnSpc>
              <a:spcBef>
                <a:spcPts val="40"/>
              </a:spcBef>
            </a:pPr>
            <a:r>
              <a:rPr sz="1600" spc="-5" dirty="0">
                <a:latin typeface="Tahoma"/>
                <a:cs typeface="Tahoma"/>
              </a:rPr>
              <a:t>If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yes,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&amp;gt</a:t>
            </a:r>
            <a:r>
              <a:rPr sz="1600" spc="-5" dirty="0">
                <a:latin typeface="Tahoma"/>
                <a:cs typeface="Tahoma"/>
              </a:rPr>
              <a:t>; will appear as a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&gt;.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no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If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5" dirty="0">
                <a:latin typeface="Tahoma"/>
                <a:cs typeface="Tahoma"/>
              </a:rPr>
              <a:t>no,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&amp;gt</a:t>
            </a:r>
            <a:r>
              <a:rPr sz="1600" spc="-5" dirty="0">
                <a:latin typeface="Tahoma"/>
                <a:cs typeface="Tahoma"/>
              </a:rPr>
              <a:t>; will appear as a </a:t>
            </a:r>
            <a:r>
              <a:rPr sz="1600" spc="-5" dirty="0">
                <a:latin typeface="Courier New"/>
                <a:cs typeface="Courier New"/>
              </a:rPr>
              <a:t>&amp;gt</a:t>
            </a:r>
            <a:r>
              <a:rPr sz="1600" spc="-5" dirty="0">
                <a:latin typeface="Tahoma"/>
                <a:cs typeface="Tahoma"/>
              </a:rPr>
              <a:t>; in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text.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24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606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xsl:text element</a:t>
            </a:r>
            <a:r>
              <a:rPr sz="4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2133600"/>
            <a:ext cx="6553200" cy="4287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6161" y="15567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6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xsl:text element</a:t>
            </a:r>
            <a:r>
              <a:rPr spc="-114" dirty="0"/>
              <a:t> </a:t>
            </a:r>
            <a:r>
              <a:rPr spc="0" dirty="0"/>
              <a:t>3-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231140" y="1447460"/>
            <a:ext cx="6434518" cy="4445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67918" y="1465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 txBox="1"/>
          <p:nvPr/>
        </p:nvSpPr>
        <p:spPr>
          <a:xfrm>
            <a:off x="2804763" y="5135466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2804763" y="5655234"/>
            <a:ext cx="6061363" cy="657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26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xsl:number element</a:t>
            </a:r>
            <a:r>
              <a:rPr spc="-105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447800" y="3013723"/>
            <a:ext cx="2667000" cy="1453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1631645"/>
            <a:ext cx="683387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can be used to determine </a:t>
            </a:r>
            <a:r>
              <a:rPr sz="2000" spc="-5" dirty="0">
                <a:latin typeface="Tahoma"/>
                <a:cs typeface="Tahoma"/>
              </a:rPr>
              <a:t>the sequence number for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current node.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8561" y="2439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648200"/>
            <a:ext cx="6934200" cy="149098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490"/>
              </a:lnSpc>
              <a:spcBef>
                <a:spcPts val="360"/>
              </a:spcBef>
            </a:pPr>
            <a:r>
              <a:rPr sz="1300" spc="-10" dirty="0">
                <a:latin typeface="Tahoma"/>
                <a:cs typeface="Tahoma"/>
              </a:rPr>
              <a:t>where,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ts val="1490"/>
              </a:lnSpc>
            </a:pPr>
            <a:r>
              <a:rPr sz="1300" spc="-10" dirty="0">
                <a:latin typeface="Courier New"/>
                <a:cs typeface="Courier New"/>
              </a:rPr>
              <a:t>count=”pattern”</a:t>
            </a:r>
            <a:endParaRPr sz="1300">
              <a:latin typeface="Courier New"/>
              <a:cs typeface="Courier New"/>
            </a:endParaRPr>
          </a:p>
          <a:p>
            <a:pPr marL="320040">
              <a:lnSpc>
                <a:spcPts val="1490"/>
              </a:lnSpc>
              <a:spcBef>
                <a:spcPts val="150"/>
              </a:spcBef>
            </a:pPr>
            <a:r>
              <a:rPr sz="1300" spc="-5" dirty="0">
                <a:latin typeface="Tahoma"/>
                <a:cs typeface="Tahoma"/>
              </a:rPr>
              <a:t>Indicates </a:t>
            </a:r>
            <a:r>
              <a:rPr sz="1300" spc="-10" dirty="0">
                <a:latin typeface="Tahoma"/>
                <a:cs typeface="Tahoma"/>
              </a:rPr>
              <a:t>what </a:t>
            </a:r>
            <a:r>
              <a:rPr sz="1300" spc="-5" dirty="0">
                <a:latin typeface="Tahoma"/>
                <a:cs typeface="Tahoma"/>
              </a:rPr>
              <a:t>nodes </a:t>
            </a:r>
            <a:r>
              <a:rPr sz="1300" spc="-10" dirty="0">
                <a:latin typeface="Tahoma"/>
                <a:cs typeface="Tahoma"/>
              </a:rPr>
              <a:t>are </a:t>
            </a:r>
            <a:r>
              <a:rPr sz="1300" spc="-5" dirty="0">
                <a:latin typeface="Tahoma"/>
                <a:cs typeface="Tahoma"/>
              </a:rPr>
              <a:t>to be counted. Only nodes </a:t>
            </a:r>
            <a:r>
              <a:rPr sz="1300" spc="-10" dirty="0">
                <a:latin typeface="Tahoma"/>
                <a:cs typeface="Tahoma"/>
              </a:rPr>
              <a:t>that </a:t>
            </a:r>
            <a:r>
              <a:rPr sz="1300" spc="-5" dirty="0">
                <a:latin typeface="Tahoma"/>
                <a:cs typeface="Tahoma"/>
              </a:rPr>
              <a:t>match </a:t>
            </a:r>
            <a:r>
              <a:rPr sz="1300" spc="-10" dirty="0">
                <a:latin typeface="Tahoma"/>
                <a:cs typeface="Tahoma"/>
              </a:rPr>
              <a:t>the pattern are</a:t>
            </a:r>
            <a:r>
              <a:rPr sz="1300" spc="31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counted.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ts val="1490"/>
              </a:lnSpc>
            </a:pPr>
            <a:r>
              <a:rPr sz="1300" spc="-10" dirty="0">
                <a:latin typeface="Courier New"/>
                <a:cs typeface="Courier New"/>
              </a:rPr>
              <a:t>format=”{ string }”</a:t>
            </a:r>
            <a:endParaRPr sz="1300">
              <a:latin typeface="Courier New"/>
              <a:cs typeface="Courier New"/>
            </a:endParaRPr>
          </a:p>
          <a:p>
            <a:pPr marL="320040">
              <a:lnSpc>
                <a:spcPts val="1490"/>
              </a:lnSpc>
              <a:spcBef>
                <a:spcPts val="140"/>
              </a:spcBef>
            </a:pPr>
            <a:r>
              <a:rPr sz="1300" spc="-10" dirty="0">
                <a:latin typeface="Tahoma"/>
                <a:cs typeface="Tahoma"/>
              </a:rPr>
              <a:t>Sequence </a:t>
            </a:r>
            <a:r>
              <a:rPr sz="1300" spc="-5" dirty="0">
                <a:latin typeface="Tahoma"/>
                <a:cs typeface="Tahoma"/>
              </a:rPr>
              <a:t>of </a:t>
            </a:r>
            <a:r>
              <a:rPr sz="1300" spc="-10" dirty="0">
                <a:latin typeface="Tahoma"/>
                <a:cs typeface="Tahoma"/>
              </a:rPr>
              <a:t>tokens </a:t>
            </a:r>
            <a:r>
              <a:rPr sz="1300" spc="-5" dirty="0">
                <a:latin typeface="Tahoma"/>
                <a:cs typeface="Tahoma"/>
              </a:rPr>
              <a:t>that specifies </a:t>
            </a:r>
            <a:r>
              <a:rPr sz="1300" spc="-10" dirty="0">
                <a:latin typeface="Tahoma"/>
                <a:cs typeface="Tahoma"/>
              </a:rPr>
              <a:t>the format </a:t>
            </a:r>
            <a:r>
              <a:rPr sz="1300" spc="-5" dirty="0">
                <a:latin typeface="Tahoma"/>
                <a:cs typeface="Tahoma"/>
              </a:rPr>
              <a:t>to be used </a:t>
            </a:r>
            <a:r>
              <a:rPr sz="1300" spc="-10" dirty="0">
                <a:latin typeface="Tahoma"/>
                <a:cs typeface="Tahoma"/>
              </a:rPr>
              <a:t>for </a:t>
            </a:r>
            <a:r>
              <a:rPr sz="1300" spc="-5" dirty="0">
                <a:latin typeface="Tahoma"/>
                <a:cs typeface="Tahoma"/>
              </a:rPr>
              <a:t>each number in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25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list.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ts val="1490"/>
              </a:lnSpc>
            </a:pPr>
            <a:r>
              <a:rPr sz="1300" spc="-10" dirty="0">
                <a:latin typeface="Courier New"/>
                <a:cs typeface="Courier New"/>
              </a:rPr>
              <a:t>value=”expression”</a:t>
            </a:r>
            <a:endParaRPr sz="13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45"/>
              </a:spcBef>
            </a:pPr>
            <a:r>
              <a:rPr sz="1300" spc="-5" dirty="0">
                <a:latin typeface="Tahoma"/>
                <a:cs typeface="Tahoma"/>
              </a:rPr>
              <a:t>Specifies </a:t>
            </a:r>
            <a:r>
              <a:rPr sz="1300" spc="-10" dirty="0">
                <a:latin typeface="Tahoma"/>
                <a:cs typeface="Tahoma"/>
              </a:rPr>
              <a:t>the expression </a:t>
            </a:r>
            <a:r>
              <a:rPr sz="1300" spc="-5" dirty="0">
                <a:latin typeface="Tahoma"/>
                <a:cs typeface="Tahoma"/>
              </a:rPr>
              <a:t>to be </a:t>
            </a:r>
            <a:r>
              <a:rPr sz="1300" spc="-10" dirty="0">
                <a:latin typeface="Tahoma"/>
                <a:cs typeface="Tahoma"/>
              </a:rPr>
              <a:t>converted </a:t>
            </a:r>
            <a:r>
              <a:rPr sz="1300" spc="-5" dirty="0">
                <a:latin typeface="Tahoma"/>
                <a:cs typeface="Tahoma"/>
              </a:rPr>
              <a:t>to a number and output to </a:t>
            </a:r>
            <a:r>
              <a:rPr sz="1300" spc="-10" dirty="0">
                <a:latin typeface="Tahoma"/>
                <a:cs typeface="Tahoma"/>
              </a:rPr>
              <a:t>the result</a:t>
            </a:r>
            <a:r>
              <a:rPr sz="1300" spc="229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tree.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27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018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xsl:number element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345" y="1295400"/>
            <a:ext cx="6553200" cy="2101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200" y="2091698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16345" y="3581400"/>
            <a:ext cx="7198855" cy="3170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4343400" y="6096000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Sheet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010400" y="4193974"/>
            <a:ext cx="1981200" cy="2338461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5"/>
              </a:lnSpc>
              <a:spcBef>
                <a:spcPts val="355"/>
              </a:spcBef>
            </a:pPr>
            <a:r>
              <a:rPr sz="1200" spc="-5" dirty="0">
                <a:latin typeface="Tahoma"/>
                <a:cs typeface="Tahoma"/>
              </a:rPr>
              <a:t>where,</a:t>
            </a:r>
            <a:endParaRPr sz="1200" dirty="0">
              <a:latin typeface="Tahoma"/>
              <a:cs typeface="Tahoma"/>
            </a:endParaRPr>
          </a:p>
          <a:p>
            <a:pPr marL="320040">
              <a:lnSpc>
                <a:spcPts val="1605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position()</a:t>
            </a: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200" spc="-5" dirty="0">
                <a:latin typeface="Tahoma"/>
                <a:cs typeface="Tahoma"/>
              </a:rPr>
              <a:t>The current </a:t>
            </a:r>
            <a:r>
              <a:rPr sz="1200" spc="-10" dirty="0">
                <a:latin typeface="Tahoma"/>
                <a:cs typeface="Tahoma"/>
              </a:rPr>
              <a:t>node’s </a:t>
            </a:r>
            <a:r>
              <a:rPr sz="1200" spc="-5" dirty="0">
                <a:latin typeface="Tahoma"/>
                <a:cs typeface="Tahoma"/>
              </a:rPr>
              <a:t>position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5" dirty="0">
                <a:latin typeface="Tahoma"/>
                <a:cs typeface="Tahoma"/>
              </a:rPr>
              <a:t>the source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document.</a:t>
            </a:r>
            <a:endParaRPr sz="1200" dirty="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format=”1.”</a:t>
            </a: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55"/>
              </a:spcBef>
            </a:pPr>
            <a:r>
              <a:rPr sz="1200" spc="-5" dirty="0">
                <a:latin typeface="Tahoma"/>
                <a:cs typeface="Tahoma"/>
              </a:rPr>
              <a:t>User-provided </a:t>
            </a:r>
            <a:r>
              <a:rPr sz="1200" dirty="0">
                <a:latin typeface="Tahoma"/>
                <a:cs typeface="Tahoma"/>
              </a:rPr>
              <a:t>number </a:t>
            </a:r>
            <a:r>
              <a:rPr sz="1200" spc="-5" dirty="0">
                <a:latin typeface="Tahoma"/>
                <a:cs typeface="Tahoma"/>
              </a:rPr>
              <a:t>starts with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1.</a:t>
            </a:r>
          </a:p>
          <a:p>
            <a:pPr marL="320040">
              <a:lnSpc>
                <a:spcPts val="16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format=”I.”</a:t>
            </a: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55"/>
              </a:spcBef>
            </a:pPr>
            <a:r>
              <a:rPr sz="1200" spc="-5" dirty="0">
                <a:latin typeface="Tahoma"/>
                <a:cs typeface="Tahoma"/>
              </a:rPr>
              <a:t>User-provided roman </a:t>
            </a:r>
            <a:r>
              <a:rPr sz="1200" dirty="0">
                <a:latin typeface="Tahoma"/>
                <a:cs typeface="Tahoma"/>
              </a:rPr>
              <a:t>number </a:t>
            </a:r>
            <a:r>
              <a:rPr sz="1200" spc="-5" dirty="0">
                <a:latin typeface="Tahoma"/>
                <a:cs typeface="Tahoma"/>
              </a:rPr>
              <a:t>starts with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xsl:number element</a:t>
            </a:r>
            <a:r>
              <a:rPr spc="-105" dirty="0"/>
              <a:t> </a:t>
            </a:r>
            <a:r>
              <a:rPr lang="en-US" spc="0" dirty="0"/>
              <a:t>3</a:t>
            </a:r>
            <a:r>
              <a:rPr spc="0" dirty="0"/>
              <a:t>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1372361" y="17091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2309360"/>
            <a:ext cx="6210300" cy="1541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1600" y="4114800"/>
            <a:ext cx="62484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1.Water </a:t>
            </a:r>
            <a:r>
              <a:rPr sz="1400" spc="-10" dirty="0">
                <a:latin typeface="Courier New"/>
                <a:cs typeface="Courier New"/>
              </a:rPr>
              <a:t>Bottle, </a:t>
            </a:r>
            <a:r>
              <a:rPr sz="1400" spc="-5" dirty="0">
                <a:latin typeface="Courier New"/>
                <a:cs typeface="Courier New"/>
              </a:rPr>
              <a:t>I.Water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Bottle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The first </a:t>
            </a:r>
            <a:r>
              <a:rPr sz="1400" dirty="0">
                <a:latin typeface="Tahoma"/>
                <a:cs typeface="Tahoma"/>
              </a:rPr>
              <a:t>item is </a:t>
            </a:r>
            <a:r>
              <a:rPr sz="1400" spc="-5" dirty="0">
                <a:latin typeface="Tahoma"/>
                <a:cs typeface="Tahoma"/>
              </a:rPr>
              <a:t>numbered with </a:t>
            </a:r>
            <a:r>
              <a:rPr sz="1400" dirty="0">
                <a:latin typeface="Tahoma"/>
                <a:cs typeface="Tahoma"/>
              </a:rPr>
              <a:t>number 1 </a:t>
            </a:r>
            <a:r>
              <a:rPr sz="1400" spc="-5" dirty="0">
                <a:latin typeface="Tahoma"/>
                <a:cs typeface="Tahoma"/>
              </a:rPr>
              <a:t>and roman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I.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4.Mobile </a:t>
            </a:r>
            <a:r>
              <a:rPr sz="1400" spc="-10" dirty="0">
                <a:latin typeface="Courier New"/>
                <a:cs typeface="Courier New"/>
              </a:rPr>
              <a:t>Phone, </a:t>
            </a:r>
            <a:r>
              <a:rPr sz="1400" spc="-5" dirty="0">
                <a:latin typeface="Courier New"/>
                <a:cs typeface="Courier New"/>
              </a:rPr>
              <a:t>IV. </a:t>
            </a:r>
            <a:r>
              <a:rPr sz="1400" spc="-10" dirty="0">
                <a:latin typeface="Courier New"/>
                <a:cs typeface="Courier New"/>
              </a:rPr>
              <a:t>Mobile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Phone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The fourth </a:t>
            </a:r>
            <a:r>
              <a:rPr sz="1400" dirty="0">
                <a:latin typeface="Tahoma"/>
                <a:cs typeface="Tahoma"/>
              </a:rPr>
              <a:t>item is </a:t>
            </a:r>
            <a:r>
              <a:rPr sz="1400" spc="-5" dirty="0">
                <a:latin typeface="Tahoma"/>
                <a:cs typeface="Tahoma"/>
              </a:rPr>
              <a:t>numbered with </a:t>
            </a:r>
            <a:r>
              <a:rPr sz="1400" dirty="0">
                <a:latin typeface="Tahoma"/>
                <a:cs typeface="Tahoma"/>
              </a:rPr>
              <a:t>number 4 </a:t>
            </a:r>
            <a:r>
              <a:rPr sz="1400" spc="-5" dirty="0">
                <a:latin typeface="Tahoma"/>
                <a:cs typeface="Tahoma"/>
              </a:rPr>
              <a:t>and roman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IV.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29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796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Stylesheets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3594" y="1517188"/>
            <a:ext cx="7079615" cy="2777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064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collection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commands that tells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processor </a:t>
            </a:r>
            <a:r>
              <a:rPr sz="2400" dirty="0">
                <a:latin typeface="Tahoma"/>
                <a:cs typeface="Tahoma"/>
              </a:rPr>
              <a:t>how to </a:t>
            </a:r>
            <a:r>
              <a:rPr sz="2400" spc="-5" dirty="0">
                <a:latin typeface="Tahoma"/>
                <a:cs typeface="Tahoma"/>
              </a:rPr>
              <a:t>render the visual </a:t>
            </a:r>
            <a:r>
              <a:rPr sz="2400" dirty="0">
                <a:latin typeface="Tahoma"/>
                <a:cs typeface="Tahoma"/>
              </a:rPr>
              <a:t>appearance of  </a:t>
            </a:r>
            <a:r>
              <a:rPr sz="2400" spc="-5" dirty="0">
                <a:latin typeface="Tahoma"/>
                <a:cs typeface="Tahoma"/>
              </a:rPr>
              <a:t>content </a:t>
            </a:r>
            <a:r>
              <a:rPr sz="2400" dirty="0">
                <a:latin typeface="Tahoma"/>
                <a:cs typeface="Tahoma"/>
              </a:rPr>
              <a:t>in a </a:t>
            </a:r>
            <a:r>
              <a:rPr sz="2400" spc="-5" dirty="0">
                <a:latin typeface="Tahoma"/>
                <a:cs typeface="Tahoma"/>
              </a:rPr>
              <a:t>web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page.</a:t>
            </a:r>
            <a:endParaRPr lang="en-US"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15" dirty="0">
                <a:latin typeface="Tahoma"/>
                <a:cs typeface="Tahoma"/>
              </a:rPr>
              <a:t>CSS </a:t>
            </a:r>
            <a:r>
              <a:rPr lang="en-US" sz="2400" dirty="0">
                <a:latin typeface="Tahoma"/>
                <a:cs typeface="Tahoma"/>
              </a:rPr>
              <a:t>is used </a:t>
            </a:r>
            <a:r>
              <a:rPr lang="en-US" sz="2400" spc="-10" dirty="0">
                <a:latin typeface="Tahoma"/>
                <a:cs typeface="Tahoma"/>
              </a:rPr>
              <a:t>for </a:t>
            </a:r>
            <a:r>
              <a:rPr lang="en-US" sz="2400" spc="-5" dirty="0">
                <a:latin typeface="Tahoma"/>
                <a:cs typeface="Tahoma"/>
              </a:rPr>
              <a:t>HTML content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formatting.</a:t>
            </a:r>
            <a:endParaRPr lang="en-US" sz="2400" dirty="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ahoma"/>
                <a:cs typeface="Tahoma"/>
              </a:rPr>
              <a:t>XSL </a:t>
            </a:r>
            <a:r>
              <a:rPr lang="en-US" sz="2400" dirty="0">
                <a:latin typeface="Tahoma"/>
                <a:cs typeface="Tahoma"/>
              </a:rPr>
              <a:t>is used </a:t>
            </a:r>
            <a:r>
              <a:rPr lang="en-US" sz="2400" spc="-5" dirty="0">
                <a:latin typeface="Tahoma"/>
                <a:cs typeface="Tahoma"/>
              </a:rPr>
              <a:t>to </a:t>
            </a:r>
            <a:r>
              <a:rPr lang="en-US" sz="2400" dirty="0">
                <a:latin typeface="Tahoma"/>
                <a:cs typeface="Tahoma"/>
              </a:rPr>
              <a:t>describe how </a:t>
            </a:r>
            <a:r>
              <a:rPr lang="en-US" sz="2400" spc="-5" dirty="0">
                <a:latin typeface="Tahoma"/>
                <a:cs typeface="Tahoma"/>
              </a:rPr>
              <a:t>the </a:t>
            </a:r>
            <a:r>
              <a:rPr lang="en-US" sz="2400" dirty="0">
                <a:latin typeface="Tahoma"/>
                <a:cs typeface="Tahoma"/>
              </a:rPr>
              <a:t>XML </a:t>
            </a:r>
            <a:r>
              <a:rPr lang="en-US" sz="2400" spc="-5" dirty="0">
                <a:latin typeface="Tahoma"/>
                <a:cs typeface="Tahoma"/>
              </a:rPr>
              <a:t>document  should </a:t>
            </a:r>
            <a:r>
              <a:rPr lang="en-US" sz="2400" dirty="0">
                <a:latin typeface="Tahoma"/>
                <a:cs typeface="Tahoma"/>
              </a:rPr>
              <a:t>be</a:t>
            </a:r>
            <a:r>
              <a:rPr lang="en-US" sz="2400" spc="-15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displayed.</a:t>
            </a:r>
            <a:endParaRPr lang="en-US" sz="2400" dirty="0">
              <a:latin typeface="Tahoma"/>
              <a:cs typeface="Tahoma"/>
            </a:endParaRPr>
          </a:p>
          <a:p>
            <a:pPr marL="354965" marR="4064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4343400" y="3733800"/>
            <a:ext cx="3276600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xsl:if element</a:t>
            </a:r>
            <a:r>
              <a:rPr spc="-125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404413" y="3124200"/>
            <a:ext cx="2405586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631645"/>
            <a:ext cx="719200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Evaluates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conditional expression </a:t>
            </a:r>
            <a:r>
              <a:rPr sz="2000" dirty="0">
                <a:latin typeface="Tahoma"/>
                <a:cs typeface="Tahoma"/>
              </a:rPr>
              <a:t>against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content 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XML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2361" y="25473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343400"/>
            <a:ext cx="6553200" cy="7391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test=expression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The condition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the source </a:t>
            </a:r>
            <a:r>
              <a:rPr sz="1400" dirty="0">
                <a:latin typeface="Tahoma"/>
                <a:cs typeface="Tahoma"/>
              </a:rPr>
              <a:t>data to </a:t>
            </a:r>
            <a:r>
              <a:rPr sz="1400" spc="-5" dirty="0">
                <a:latin typeface="Tahoma"/>
                <a:cs typeface="Tahoma"/>
              </a:rPr>
              <a:t>test with </a:t>
            </a:r>
            <a:r>
              <a:rPr sz="1400" dirty="0">
                <a:latin typeface="Tahoma"/>
                <a:cs typeface="Tahoma"/>
              </a:rPr>
              <a:t>either a </a:t>
            </a:r>
            <a:r>
              <a:rPr sz="1400" spc="-5" dirty="0">
                <a:latin typeface="Tahoma"/>
                <a:cs typeface="Tahoma"/>
              </a:rPr>
              <a:t>true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false.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30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xsl:if element</a:t>
            </a:r>
            <a:r>
              <a:rPr sz="4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981200"/>
            <a:ext cx="6324600" cy="4466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xsl:if element</a:t>
            </a:r>
            <a:r>
              <a:rPr spc="-125" dirty="0"/>
              <a:t> </a:t>
            </a:r>
            <a:r>
              <a:rPr spc="0" dirty="0"/>
              <a:t>3-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451104" y="1381276"/>
            <a:ext cx="5489728" cy="5005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9132" y="1338706"/>
            <a:ext cx="1600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/>
          <p:nvPr/>
        </p:nvSpPr>
        <p:spPr>
          <a:xfrm>
            <a:off x="5791200" y="4932376"/>
            <a:ext cx="3137916" cy="1454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7696200" y="4811480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32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38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xsl:choose element</a:t>
            </a:r>
            <a:r>
              <a:rPr spc="-114" dirty="0"/>
              <a:t> </a:t>
            </a:r>
            <a:r>
              <a:rPr spc="0" dirty="0"/>
              <a:t>1-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2514600" y="2394544"/>
            <a:ext cx="3174873" cy="2176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589237"/>
            <a:ext cx="7465059" cy="6788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in </a:t>
            </a:r>
            <a:r>
              <a:rPr sz="2000" spc="-5" dirty="0">
                <a:latin typeface="Tahoma"/>
                <a:cs typeface="Tahoma"/>
              </a:rPr>
              <a:t>conjunction with </a:t>
            </a:r>
            <a:r>
              <a:rPr sz="2000" spc="-5" dirty="0">
                <a:latin typeface="Courier New"/>
                <a:cs typeface="Courier New"/>
              </a:rPr>
              <a:t>xsl:when</a:t>
            </a:r>
            <a:r>
              <a:rPr sz="2000" spc="-56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xsl:otherwise</a:t>
            </a:r>
            <a:endParaRPr sz="20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Tahoma"/>
                <a:cs typeface="Tahoma"/>
              </a:rPr>
              <a:t>to express multiple conditional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tests.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6814" y="2502769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2720" y="4851528"/>
            <a:ext cx="6248400" cy="15621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375"/>
              </a:lnSpc>
              <a:spcBef>
                <a:spcPts val="355"/>
              </a:spcBef>
            </a:pPr>
            <a:r>
              <a:rPr sz="1200" spc="-5" dirty="0">
                <a:latin typeface="Tahoma"/>
                <a:cs typeface="Tahoma"/>
              </a:rPr>
              <a:t>where,</a:t>
            </a:r>
            <a:endParaRPr sz="1200">
              <a:latin typeface="Tahoma"/>
              <a:cs typeface="Tahoma"/>
            </a:endParaRPr>
          </a:p>
          <a:p>
            <a:pPr marL="320040">
              <a:lnSpc>
                <a:spcPts val="1375"/>
              </a:lnSpc>
            </a:pPr>
            <a:r>
              <a:rPr sz="1200" spc="-5" dirty="0">
                <a:latin typeface="Courier New"/>
                <a:cs typeface="Courier New"/>
              </a:rPr>
              <a:t>xsl:when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test=”expression”</a:t>
            </a:r>
            <a:endParaRPr sz="1200">
              <a:latin typeface="Courier New"/>
              <a:cs typeface="Courier New"/>
            </a:endParaRPr>
          </a:p>
          <a:p>
            <a:pPr marL="320040" marR="831850">
              <a:lnSpc>
                <a:spcPct val="98700"/>
              </a:lnSpc>
              <a:spcBef>
                <a:spcPts val="55"/>
              </a:spcBef>
            </a:pP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5" dirty="0">
                <a:latin typeface="Courier New"/>
                <a:cs typeface="Courier New"/>
              </a:rPr>
              <a:t>xsl:when </a:t>
            </a:r>
            <a:r>
              <a:rPr sz="1200" dirty="0">
                <a:latin typeface="Tahoma"/>
                <a:cs typeface="Tahoma"/>
              </a:rPr>
              <a:t>element is </a:t>
            </a:r>
            <a:r>
              <a:rPr sz="1200" spc="-5" dirty="0">
                <a:latin typeface="Tahoma"/>
                <a:cs typeface="Tahoma"/>
              </a:rPr>
              <a:t>examined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5" dirty="0">
                <a:latin typeface="Tahoma"/>
                <a:cs typeface="Tahoma"/>
              </a:rPr>
              <a:t>the order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occurrence. If the test  expression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true, the code contained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5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element is </a:t>
            </a:r>
            <a:r>
              <a:rPr sz="1200" spc="-5" dirty="0">
                <a:latin typeface="Tahoma"/>
                <a:cs typeface="Tahoma"/>
              </a:rPr>
              <a:t>executed.  </a:t>
            </a:r>
            <a:r>
              <a:rPr sz="1200" spc="-5" dirty="0">
                <a:latin typeface="Courier New"/>
                <a:cs typeface="Courier New"/>
              </a:rPr>
              <a:t>xsl:otherwise</a:t>
            </a:r>
            <a:endParaRPr sz="12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latin typeface="Tahoma"/>
                <a:cs typeface="Tahoma"/>
              </a:rPr>
              <a:t>If all the test conditions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10" dirty="0">
                <a:latin typeface="Tahoma"/>
                <a:cs typeface="Tahoma"/>
              </a:rPr>
              <a:t>any </a:t>
            </a:r>
            <a:r>
              <a:rPr sz="1200" spc="-5" dirty="0">
                <a:latin typeface="Courier New"/>
                <a:cs typeface="Courier New"/>
              </a:rPr>
              <a:t>xsl:when </a:t>
            </a:r>
            <a:r>
              <a:rPr sz="1200" dirty="0">
                <a:latin typeface="Tahoma"/>
                <a:cs typeface="Tahoma"/>
              </a:rPr>
              <a:t>element </a:t>
            </a:r>
            <a:r>
              <a:rPr sz="1200" spc="-5" dirty="0">
                <a:latin typeface="Tahoma"/>
                <a:cs typeface="Tahoma"/>
              </a:rPr>
              <a:t>are false, then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xsl:otherwise </a:t>
            </a:r>
            <a:r>
              <a:rPr sz="1200" dirty="0">
                <a:latin typeface="Tahoma"/>
                <a:cs typeface="Tahoma"/>
              </a:rPr>
              <a:t>element is </a:t>
            </a:r>
            <a:r>
              <a:rPr sz="1200" spc="-5" dirty="0">
                <a:latin typeface="Tahoma"/>
                <a:cs typeface="Tahoma"/>
              </a:rPr>
              <a:t>automatically selected and the code associated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with</a:t>
            </a:r>
            <a:endParaRPr sz="12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element 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executed.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33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xsl:choose element</a:t>
            </a:r>
            <a:r>
              <a:rPr spc="-114" dirty="0"/>
              <a:t> </a:t>
            </a:r>
            <a:r>
              <a:rPr spc="0" dirty="0"/>
              <a:t>2-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371600" y="2133600"/>
            <a:ext cx="5715000" cy="396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80566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xsl:choose element</a:t>
            </a:r>
            <a:r>
              <a:rPr spc="-114" dirty="0"/>
              <a:t> </a:t>
            </a:r>
            <a:r>
              <a:rPr spc="0" dirty="0"/>
              <a:t>3-</a:t>
            </a:r>
            <a:r>
              <a:rPr lang="en-US" spc="0" dirty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35636" y="1258823"/>
            <a:ext cx="6102800" cy="4841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6926" y="1411858"/>
            <a:ext cx="1676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4818772" y="1887256"/>
            <a:ext cx="3944228" cy="3218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4812985" y="5418047"/>
            <a:ext cx="3523835" cy="1422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7175692" y="5389110"/>
            <a:ext cx="1016315" cy="352019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Sorting </a:t>
            </a:r>
            <a:r>
              <a:rPr dirty="0"/>
              <a:t>in XSLT</a:t>
            </a:r>
            <a:r>
              <a:rPr spc="-100" dirty="0"/>
              <a:t> </a:t>
            </a:r>
            <a:r>
              <a:rPr spc="-5" dirty="0"/>
              <a:t>1-</a:t>
            </a:r>
            <a:r>
              <a:rPr lang="en-US" spc="-5" dirty="0"/>
              <a:t>3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17244" y="1555750"/>
            <a:ext cx="6007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can </a:t>
            </a:r>
            <a:r>
              <a:rPr sz="2000" dirty="0">
                <a:latin typeface="Tahoma"/>
                <a:cs typeface="Tahoma"/>
              </a:rPr>
              <a:t>be used </a:t>
            </a:r>
            <a:r>
              <a:rPr sz="2000" spc="-5" dirty="0">
                <a:latin typeface="Tahoma"/>
                <a:cs typeface="Tahoma"/>
              </a:rPr>
              <a:t>to sort </a:t>
            </a:r>
            <a:r>
              <a:rPr sz="2000" dirty="0">
                <a:latin typeface="Tahoma"/>
                <a:cs typeface="Tahoma"/>
              </a:rPr>
              <a:t>a group of </a:t>
            </a:r>
            <a:r>
              <a:rPr sz="2000" spc="-5" dirty="0">
                <a:latin typeface="Tahoma"/>
                <a:cs typeface="Tahoma"/>
              </a:rPr>
              <a:t>similar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6050" y="2034097"/>
            <a:ext cx="4355350" cy="1852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8561" y="20901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7800" y="4294632"/>
            <a:ext cx="6705600" cy="195389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260"/>
              </a:lnSpc>
              <a:spcBef>
                <a:spcPts val="355"/>
              </a:spcBef>
            </a:pPr>
            <a:r>
              <a:rPr sz="1100" spc="-5" dirty="0">
                <a:latin typeface="Tahoma"/>
                <a:cs typeface="Tahoma"/>
              </a:rPr>
              <a:t>where,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case-order</a:t>
            </a:r>
            <a:endParaRPr sz="1100">
              <a:latin typeface="Courier New"/>
              <a:cs typeface="Courier New"/>
            </a:endParaRPr>
          </a:p>
          <a:p>
            <a:pPr marL="320040" marR="431165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Tahoma"/>
                <a:cs typeface="Tahoma"/>
              </a:rPr>
              <a:t>Indicates whether the sort will have </a:t>
            </a:r>
            <a:r>
              <a:rPr sz="1100" dirty="0">
                <a:latin typeface="Tahoma"/>
                <a:cs typeface="Tahoma"/>
              </a:rPr>
              <a:t>upper or </a:t>
            </a:r>
            <a:r>
              <a:rPr sz="1100" spc="-5" dirty="0">
                <a:latin typeface="Tahoma"/>
                <a:cs typeface="Tahoma"/>
              </a:rPr>
              <a:t>lowercase </a:t>
            </a:r>
            <a:r>
              <a:rPr sz="1100" dirty="0">
                <a:latin typeface="Tahoma"/>
                <a:cs typeface="Tahoma"/>
              </a:rPr>
              <a:t>letters listed </a:t>
            </a:r>
            <a:r>
              <a:rPr sz="1100" spc="-5" dirty="0">
                <a:latin typeface="Tahoma"/>
                <a:cs typeface="Tahoma"/>
              </a:rPr>
              <a:t>first </a:t>
            </a:r>
            <a:r>
              <a:rPr sz="1100" dirty="0">
                <a:latin typeface="Tahoma"/>
                <a:cs typeface="Tahoma"/>
              </a:rPr>
              <a:t>in the </a:t>
            </a:r>
            <a:r>
              <a:rPr sz="1100" spc="-5" dirty="0">
                <a:latin typeface="Tahoma"/>
                <a:cs typeface="Tahoma"/>
              </a:rPr>
              <a:t>sort output. </a:t>
            </a:r>
            <a:r>
              <a:rPr sz="1100" dirty="0">
                <a:latin typeface="Tahoma"/>
                <a:cs typeface="Tahoma"/>
              </a:rPr>
              <a:t>The  </a:t>
            </a:r>
            <a:r>
              <a:rPr sz="1100" spc="-5" dirty="0">
                <a:latin typeface="Tahoma"/>
                <a:cs typeface="Tahoma"/>
              </a:rPr>
              <a:t>default </a:t>
            </a:r>
            <a:r>
              <a:rPr sz="1100" dirty="0">
                <a:latin typeface="Tahoma"/>
                <a:cs typeface="Tahoma"/>
              </a:rPr>
              <a:t>option is </a:t>
            </a:r>
            <a:r>
              <a:rPr sz="1100" spc="-5" dirty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list </a:t>
            </a:r>
            <a:r>
              <a:rPr sz="1100" spc="-5" dirty="0">
                <a:latin typeface="Tahoma"/>
                <a:cs typeface="Tahoma"/>
              </a:rPr>
              <a:t>uppercase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first.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ts val="1225"/>
              </a:lnSpc>
            </a:pPr>
            <a:r>
              <a:rPr sz="1100" spc="-5" dirty="0">
                <a:latin typeface="Courier New"/>
                <a:cs typeface="Courier New"/>
              </a:rPr>
              <a:t>data-type: </a:t>
            </a:r>
            <a:r>
              <a:rPr sz="1100" spc="-5" dirty="0">
                <a:latin typeface="Tahoma"/>
                <a:cs typeface="Tahoma"/>
              </a:rPr>
              <a:t>Specifies the </a:t>
            </a:r>
            <a:r>
              <a:rPr sz="1100" dirty="0">
                <a:latin typeface="Tahoma"/>
                <a:cs typeface="Tahoma"/>
              </a:rPr>
              <a:t>data type of </a:t>
            </a:r>
            <a:r>
              <a:rPr sz="1100" spc="-5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strings.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Number: </a:t>
            </a:r>
            <a:r>
              <a:rPr sz="1100" spc="-5" dirty="0">
                <a:latin typeface="Tahoma"/>
                <a:cs typeface="Tahoma"/>
              </a:rPr>
              <a:t>Sort </a:t>
            </a:r>
            <a:r>
              <a:rPr sz="1100" dirty="0">
                <a:latin typeface="Tahoma"/>
                <a:cs typeface="Tahoma"/>
              </a:rPr>
              <a:t>key is </a:t>
            </a:r>
            <a:r>
              <a:rPr sz="1100" spc="-5" dirty="0">
                <a:latin typeface="Tahoma"/>
                <a:cs typeface="Tahoma"/>
              </a:rPr>
              <a:t>converted </a:t>
            </a:r>
            <a:r>
              <a:rPr sz="1100" dirty="0">
                <a:latin typeface="Tahoma"/>
                <a:cs typeface="Tahoma"/>
              </a:rPr>
              <a:t>to 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number.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Qname: </a:t>
            </a:r>
            <a:r>
              <a:rPr sz="1100" spc="-5" dirty="0">
                <a:latin typeface="Tahoma"/>
                <a:cs typeface="Tahoma"/>
              </a:rPr>
              <a:t>Sort </a:t>
            </a:r>
            <a:r>
              <a:rPr sz="1100" dirty="0">
                <a:latin typeface="Tahoma"/>
                <a:cs typeface="Tahoma"/>
              </a:rPr>
              <a:t>is based upon a </a:t>
            </a:r>
            <a:r>
              <a:rPr sz="1100" spc="-5" dirty="0">
                <a:latin typeface="Tahoma"/>
                <a:cs typeface="Tahoma"/>
              </a:rPr>
              <a:t>user-defined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Text: </a:t>
            </a:r>
            <a:r>
              <a:rPr sz="1100" spc="-5" dirty="0">
                <a:latin typeface="Tahoma"/>
                <a:cs typeface="Tahoma"/>
              </a:rPr>
              <a:t>Specifies that the sort keys should </a:t>
            </a:r>
            <a:r>
              <a:rPr sz="1100" dirty="0">
                <a:latin typeface="Tahoma"/>
                <a:cs typeface="Tahoma"/>
              </a:rPr>
              <a:t>be </a:t>
            </a:r>
            <a:r>
              <a:rPr sz="1100" spc="-5" dirty="0">
                <a:latin typeface="Tahoma"/>
                <a:cs typeface="Tahoma"/>
              </a:rPr>
              <a:t>sorted</a:t>
            </a:r>
            <a:r>
              <a:rPr sz="1100" spc="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alphabetically.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Order: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sort </a:t>
            </a:r>
            <a:r>
              <a:rPr sz="1100" dirty="0">
                <a:latin typeface="Tahoma"/>
                <a:cs typeface="Tahoma"/>
              </a:rPr>
              <a:t>order </a:t>
            </a:r>
            <a:r>
              <a:rPr sz="1100" spc="-5" dirty="0">
                <a:latin typeface="Tahoma"/>
                <a:cs typeface="Tahoma"/>
              </a:rPr>
              <a:t>for the strings.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default value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“ascending”.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Select: </a:t>
            </a:r>
            <a:r>
              <a:rPr sz="1100" dirty="0">
                <a:latin typeface="Tahoma"/>
                <a:cs typeface="Tahoma"/>
              </a:rPr>
              <a:t>Expression </a:t>
            </a:r>
            <a:r>
              <a:rPr sz="1100" spc="-5" dirty="0">
                <a:latin typeface="Tahoma"/>
                <a:cs typeface="Tahoma"/>
              </a:rPr>
              <a:t>that defines the </a:t>
            </a:r>
            <a:r>
              <a:rPr sz="1100" dirty="0">
                <a:latin typeface="Tahoma"/>
                <a:cs typeface="Tahoma"/>
              </a:rPr>
              <a:t>key upon </a:t>
            </a:r>
            <a:r>
              <a:rPr sz="1100" spc="-5" dirty="0">
                <a:latin typeface="Tahoma"/>
                <a:cs typeface="Tahoma"/>
              </a:rPr>
              <a:t>which </a:t>
            </a:r>
            <a:r>
              <a:rPr sz="1100" dirty="0">
                <a:latin typeface="Tahoma"/>
                <a:cs typeface="Tahoma"/>
              </a:rPr>
              <a:t>the sort </a:t>
            </a:r>
            <a:r>
              <a:rPr sz="1100" spc="-5" dirty="0">
                <a:latin typeface="Tahoma"/>
                <a:cs typeface="Tahoma"/>
              </a:rPr>
              <a:t>will </a:t>
            </a:r>
            <a:r>
              <a:rPr sz="1100" dirty="0">
                <a:latin typeface="Tahoma"/>
                <a:cs typeface="Tahoma"/>
              </a:rPr>
              <a:t>be based. The </a:t>
            </a:r>
            <a:r>
              <a:rPr sz="1100" spc="-5" dirty="0">
                <a:latin typeface="Tahoma"/>
                <a:cs typeface="Tahoma"/>
              </a:rPr>
              <a:t>expression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ahoma"/>
                <a:cs typeface="Tahoma"/>
              </a:rPr>
              <a:t>evaluated and converted </a:t>
            </a:r>
            <a:r>
              <a:rPr sz="1100" dirty="0">
                <a:latin typeface="Tahoma"/>
                <a:cs typeface="Tahoma"/>
              </a:rPr>
              <a:t>to a </a:t>
            </a:r>
            <a:r>
              <a:rPr sz="1100" spc="-5" dirty="0">
                <a:latin typeface="Tahoma"/>
                <a:cs typeface="Tahoma"/>
              </a:rPr>
              <a:t>string that </a:t>
            </a:r>
            <a:r>
              <a:rPr sz="1100" dirty="0">
                <a:latin typeface="Tahoma"/>
                <a:cs typeface="Tahoma"/>
              </a:rPr>
              <a:t>is </a:t>
            </a:r>
            <a:r>
              <a:rPr sz="1100" spc="-5" dirty="0">
                <a:latin typeface="Tahoma"/>
                <a:cs typeface="Tahoma"/>
              </a:rPr>
              <a:t>used as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sort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key.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36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Sorting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in XSLT</a:t>
            </a:r>
            <a:r>
              <a:rPr sz="4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-5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944" y="139742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1244" y="1875043"/>
            <a:ext cx="6324600" cy="4450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Sorting </a:t>
            </a:r>
            <a:r>
              <a:rPr dirty="0"/>
              <a:t>in XSLT</a:t>
            </a:r>
            <a:r>
              <a:rPr spc="-100" dirty="0"/>
              <a:t> </a:t>
            </a:r>
            <a:r>
              <a:rPr spc="-5" dirty="0"/>
              <a:t>3-</a:t>
            </a:r>
            <a:r>
              <a:rPr lang="en-US" spc="-5" dirty="0"/>
              <a:t>3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202048" y="1551430"/>
            <a:ext cx="6960752" cy="3934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78217" y="1269602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 txBox="1"/>
          <p:nvPr/>
        </p:nvSpPr>
        <p:spPr>
          <a:xfrm>
            <a:off x="5661949" y="3914268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5638800" y="4419600"/>
            <a:ext cx="2438400" cy="12326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38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36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501263"/>
            <a:ext cx="7745095" cy="4837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ahoma"/>
                <a:cs typeface="Tahoma"/>
              </a:rPr>
              <a:t>Introduction </a:t>
            </a:r>
            <a:r>
              <a:rPr sz="1800" b="1" dirty="0">
                <a:latin typeface="Tahoma"/>
                <a:cs typeface="Tahoma"/>
              </a:rPr>
              <a:t>to </a:t>
            </a:r>
            <a:r>
              <a:rPr sz="1800" b="1" spc="-5" dirty="0">
                <a:latin typeface="Tahoma"/>
                <a:cs typeface="Tahoma"/>
              </a:rPr>
              <a:t>XSL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10" dirty="0">
                <a:latin typeface="Tahoma"/>
                <a:cs typeface="Tahoma"/>
              </a:rPr>
              <a:t>provides </a:t>
            </a:r>
            <a:r>
              <a:rPr sz="1800" spc="-5" dirty="0">
                <a:latin typeface="Tahoma"/>
                <a:cs typeface="Tahoma"/>
              </a:rPr>
              <a:t>the ability to format document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  <a:p>
            <a:pPr marL="756285" marR="170180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XSL </a:t>
            </a:r>
            <a:r>
              <a:rPr sz="1800" spc="-10" dirty="0">
                <a:latin typeface="Tahoma"/>
                <a:cs typeface="Tahoma"/>
              </a:rPr>
              <a:t>provides </a:t>
            </a:r>
            <a:r>
              <a:rPr sz="1800" spc="-5" dirty="0">
                <a:latin typeface="Tahoma"/>
                <a:cs typeface="Tahoma"/>
              </a:rPr>
              <a:t>the ability to </a:t>
            </a:r>
            <a:r>
              <a:rPr sz="1800" dirty="0">
                <a:latin typeface="Tahoma"/>
                <a:cs typeface="Tahoma"/>
              </a:rPr>
              <a:t>define how </a:t>
            </a:r>
            <a:r>
              <a:rPr sz="1800" spc="-5" dirty="0">
                <a:latin typeface="Tahoma"/>
                <a:cs typeface="Tahoma"/>
              </a:rPr>
              <a:t>the formatted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content </a:t>
            </a:r>
            <a:r>
              <a:rPr sz="1800" dirty="0">
                <a:latin typeface="Tahoma"/>
                <a:cs typeface="Tahoma"/>
              </a:rPr>
              <a:t>is  </a:t>
            </a:r>
            <a:r>
              <a:rPr sz="1800" spc="-5" dirty="0">
                <a:latin typeface="Tahoma"/>
                <a:cs typeface="Tahoma"/>
              </a:rPr>
              <a:t>presented.</a:t>
            </a:r>
            <a:endParaRPr sz="1800">
              <a:latin typeface="Tahoma"/>
              <a:cs typeface="Tahoma"/>
            </a:endParaRPr>
          </a:p>
          <a:p>
            <a:pPr marL="756285" marR="21653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XSL </a:t>
            </a:r>
            <a:r>
              <a:rPr sz="1800" spc="-20" dirty="0">
                <a:latin typeface="Tahoma"/>
                <a:cs typeface="Tahoma"/>
              </a:rPr>
              <a:t>Transformation </a:t>
            </a:r>
            <a:r>
              <a:rPr sz="1800" spc="-5" dirty="0">
                <a:latin typeface="Tahoma"/>
                <a:cs typeface="Tahoma"/>
              </a:rPr>
              <a:t>applies rules to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10" dirty="0">
                <a:latin typeface="Tahoma"/>
                <a:cs typeface="Tahoma"/>
              </a:rPr>
              <a:t>source tree read from </a:t>
            </a:r>
            <a:r>
              <a:rPr sz="1800" dirty="0">
                <a:latin typeface="Tahoma"/>
                <a:cs typeface="Tahoma"/>
              </a:rPr>
              <a:t>an  XML </a:t>
            </a:r>
            <a:r>
              <a:rPr sz="1800" spc="-5" dirty="0">
                <a:latin typeface="Tahoma"/>
                <a:cs typeface="Tahoma"/>
              </a:rPr>
              <a:t>document to </a:t>
            </a:r>
            <a:r>
              <a:rPr sz="1800" spc="-10" dirty="0">
                <a:latin typeface="Tahoma"/>
                <a:cs typeface="Tahoma"/>
              </a:rPr>
              <a:t>transform </a:t>
            </a:r>
            <a:r>
              <a:rPr sz="1800" spc="-5" dirty="0">
                <a:latin typeface="Tahoma"/>
                <a:cs typeface="Tahoma"/>
              </a:rPr>
              <a:t>it into </a:t>
            </a:r>
            <a:r>
              <a:rPr sz="1800" dirty="0">
                <a:latin typeface="Tahoma"/>
                <a:cs typeface="Tahoma"/>
              </a:rPr>
              <a:t>an output </a:t>
            </a:r>
            <a:r>
              <a:rPr sz="1800" spc="-10" dirty="0">
                <a:latin typeface="Tahoma"/>
                <a:cs typeface="Tahoma"/>
              </a:rPr>
              <a:t>tree written </a:t>
            </a:r>
            <a:r>
              <a:rPr sz="1800" spc="-5" dirty="0">
                <a:latin typeface="Tahoma"/>
                <a:cs typeface="Tahoma"/>
              </a:rPr>
              <a:t>out </a:t>
            </a:r>
            <a:r>
              <a:rPr sz="1800" dirty="0">
                <a:latin typeface="Tahoma"/>
                <a:cs typeface="Tahoma"/>
              </a:rPr>
              <a:t>as an  XML </a:t>
            </a:r>
            <a:r>
              <a:rPr sz="1800" spc="-5" dirty="0">
                <a:latin typeface="Tahoma"/>
                <a:cs typeface="Tahoma"/>
              </a:rPr>
              <a:t>document.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19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ahoma"/>
                <a:cs typeface="Tahoma"/>
              </a:rPr>
              <a:t>Working with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XSL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XSL </a:t>
            </a:r>
            <a:r>
              <a:rPr sz="1800" spc="-5" dirty="0">
                <a:latin typeface="Tahoma"/>
                <a:cs typeface="Tahoma"/>
              </a:rPr>
              <a:t>template rule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10" dirty="0">
                <a:latin typeface="Tahoma"/>
                <a:cs typeface="Tahoma"/>
              </a:rPr>
              <a:t>represented </a:t>
            </a:r>
            <a:r>
              <a:rPr sz="1800" dirty="0">
                <a:latin typeface="Tahoma"/>
                <a:cs typeface="Tahoma"/>
              </a:rPr>
              <a:t>as an </a:t>
            </a:r>
            <a:r>
              <a:rPr sz="1800" spc="-5" dirty="0">
                <a:latin typeface="Courier New"/>
                <a:cs typeface="Courier New"/>
              </a:rPr>
              <a:t>xsl:template</a:t>
            </a:r>
            <a:r>
              <a:rPr sz="1800" spc="-5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ts val="2085"/>
              </a:lnSpc>
              <a:spcBef>
                <a:spcPts val="58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45" dirty="0">
                <a:latin typeface="Tahoma"/>
                <a:cs typeface="Tahoma"/>
              </a:rPr>
              <a:t>You </a:t>
            </a:r>
            <a:r>
              <a:rPr sz="1800" spc="-5" dirty="0">
                <a:latin typeface="Tahoma"/>
                <a:cs typeface="Tahoma"/>
              </a:rPr>
              <a:t>can process multiple elements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two </a:t>
            </a:r>
            <a:r>
              <a:rPr sz="1800" spc="-10" dirty="0">
                <a:latin typeface="Tahoma"/>
                <a:cs typeface="Tahoma"/>
              </a:rPr>
              <a:t>ways: </a:t>
            </a:r>
            <a:r>
              <a:rPr sz="1800" dirty="0">
                <a:latin typeface="Tahoma"/>
                <a:cs typeface="Tahoma"/>
              </a:rPr>
              <a:t>using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2085"/>
              </a:lnSpc>
            </a:pPr>
            <a:r>
              <a:rPr sz="1800" spc="-10" dirty="0">
                <a:latin typeface="Courier New"/>
                <a:cs typeface="Courier New"/>
              </a:rPr>
              <a:t>xsl:apply-templates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</a:t>
            </a:r>
            <a:r>
              <a:rPr sz="1800" dirty="0">
                <a:latin typeface="Tahoma"/>
                <a:cs typeface="Tahoma"/>
              </a:rPr>
              <a:t> and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xsl:for-each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  <a:p>
            <a:pPr marL="756285" marR="280670" lvl="1" indent="-287020">
              <a:lnSpc>
                <a:spcPct val="107200"/>
              </a:lnSpc>
              <a:spcBef>
                <a:spcPts val="28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xsl:stylesheet</a:t>
            </a:r>
            <a:r>
              <a:rPr sz="1800" spc="-5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 allows you to include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stylesheet  </a:t>
            </a:r>
            <a:r>
              <a:rPr sz="1800" spc="-10" dirty="0">
                <a:latin typeface="Tahoma"/>
                <a:cs typeface="Tahoma"/>
              </a:rPr>
              <a:t>directly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the document </a:t>
            </a:r>
            <a:r>
              <a:rPr sz="1800" dirty="0">
                <a:latin typeface="Tahoma"/>
                <a:cs typeface="Tahoma"/>
              </a:rPr>
              <a:t>it applies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xsl:if</a:t>
            </a:r>
            <a:r>
              <a:rPr sz="1800" spc="-5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produces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output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only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if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test</a:t>
            </a:r>
            <a:r>
              <a:rPr sz="1800" spc="-5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attribute</a:t>
            </a:r>
            <a:r>
              <a:rPr sz="1800" dirty="0">
                <a:latin typeface="Tahoma"/>
                <a:cs typeface="Tahoma"/>
              </a:rPr>
              <a:t> is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39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63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Extensible Stylesheet Language</a:t>
            </a:r>
            <a:r>
              <a:rPr sz="3600" spc="-15" dirty="0"/>
              <a:t> </a:t>
            </a:r>
            <a:r>
              <a:rPr sz="3600" dirty="0"/>
              <a:t>(XSL)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222044" y="1558182"/>
            <a:ext cx="6534784" cy="2441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XSL </a:t>
            </a:r>
            <a:r>
              <a:rPr sz="2400" spc="-20" dirty="0">
                <a:latin typeface="Tahoma"/>
                <a:cs typeface="Tahoma"/>
              </a:rPr>
              <a:t>Transformations </a:t>
            </a:r>
            <a:r>
              <a:rPr sz="2400" spc="-30" dirty="0">
                <a:latin typeface="Tahoma"/>
                <a:cs typeface="Tahoma"/>
              </a:rPr>
              <a:t>(XSLT)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language </a:t>
            </a:r>
            <a:r>
              <a:rPr sz="2000" spc="-10" dirty="0">
                <a:latin typeface="Tahoma"/>
                <a:cs typeface="Tahoma"/>
              </a:rPr>
              <a:t>for transforming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documents.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 </a:t>
            </a:r>
            <a:r>
              <a:rPr sz="2400" spc="-20" dirty="0">
                <a:latin typeface="Tahoma"/>
                <a:cs typeface="Tahoma"/>
              </a:rPr>
              <a:t>Path </a:t>
            </a:r>
            <a:r>
              <a:rPr sz="2400" dirty="0">
                <a:latin typeface="Tahoma"/>
                <a:cs typeface="Tahoma"/>
              </a:rPr>
              <a:t>Language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(XPath)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language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navigating the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XSL </a:t>
            </a:r>
            <a:r>
              <a:rPr sz="2400" spc="-10" dirty="0">
                <a:latin typeface="Tahoma"/>
                <a:cs typeface="Tahoma"/>
              </a:rPr>
              <a:t>Formatting </a:t>
            </a:r>
            <a:r>
              <a:rPr sz="2400" dirty="0">
                <a:latin typeface="Tahoma"/>
                <a:cs typeface="Tahoma"/>
              </a:rPr>
              <a:t>Objects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(XSL-FO)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language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formatting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2035" y="4334255"/>
            <a:ext cx="3805364" cy="1860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4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25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XSL</a:t>
            </a:r>
            <a:r>
              <a:rPr spc="-70" dirty="0"/>
              <a:t> </a:t>
            </a:r>
            <a:r>
              <a:rPr dirty="0"/>
              <a:t>Transformations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45299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transformation component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XSL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stylesheet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technology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XSLT.</a:t>
            </a:r>
            <a:endParaRPr sz="2400">
              <a:latin typeface="Tahoma"/>
              <a:cs typeface="Tahoma"/>
            </a:endParaRPr>
          </a:p>
          <a:p>
            <a:pPr marL="354965" marR="26352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describes the process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transforming </a:t>
            </a:r>
            <a:r>
              <a:rPr sz="2400" dirty="0">
                <a:latin typeface="Tahoma"/>
                <a:cs typeface="Tahoma"/>
              </a:rPr>
              <a:t>an XML  </a:t>
            </a:r>
            <a:r>
              <a:rPr sz="2400" spc="-5" dirty="0">
                <a:latin typeface="Tahoma"/>
                <a:cs typeface="Tahoma"/>
              </a:rPr>
              <a:t>document, </a:t>
            </a:r>
            <a:r>
              <a:rPr sz="2400" dirty="0">
                <a:latin typeface="Tahoma"/>
                <a:cs typeface="Tahoma"/>
              </a:rPr>
              <a:t>using a </a:t>
            </a:r>
            <a:r>
              <a:rPr sz="2400" spc="-5" dirty="0">
                <a:latin typeface="Tahoma"/>
                <a:cs typeface="Tahoma"/>
              </a:rPr>
              <a:t>transformation engine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XSL.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5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364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XSL </a:t>
            </a:r>
            <a:r>
              <a:rPr spc="-5" dirty="0"/>
              <a:t>Processing</a:t>
            </a:r>
            <a:r>
              <a:rPr spc="-105" dirty="0"/>
              <a:t> </a:t>
            </a:r>
            <a:r>
              <a:rPr dirty="0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39076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reads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 and </a:t>
            </a:r>
            <a:r>
              <a:rPr sz="2400" spc="-5" dirty="0">
                <a:latin typeface="Tahoma"/>
                <a:cs typeface="Tahoma"/>
              </a:rPr>
              <a:t>processes </a:t>
            </a:r>
            <a:r>
              <a:rPr sz="2400" dirty="0">
                <a:latin typeface="Tahoma"/>
                <a:cs typeface="Tahoma"/>
              </a:rPr>
              <a:t>it into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hierarchical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tree.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starts </a:t>
            </a:r>
            <a:r>
              <a:rPr sz="2400" spc="-5" dirty="0">
                <a:latin typeface="Tahoma"/>
                <a:cs typeface="Tahoma"/>
              </a:rPr>
              <a:t>with the root </a:t>
            </a:r>
            <a:r>
              <a:rPr sz="2400" dirty="0">
                <a:latin typeface="Tahoma"/>
                <a:cs typeface="Tahoma"/>
              </a:rPr>
              <a:t>node in </a:t>
            </a:r>
            <a:r>
              <a:rPr sz="2400" spc="-5" dirty="0">
                <a:latin typeface="Tahoma"/>
                <a:cs typeface="Tahoma"/>
              </a:rPr>
              <a:t>the tree </a:t>
            </a:r>
            <a:r>
              <a:rPr sz="2400" dirty="0">
                <a:latin typeface="Tahoma"/>
                <a:cs typeface="Tahoma"/>
              </a:rPr>
              <a:t>and performs  </a:t>
            </a:r>
            <a:r>
              <a:rPr sz="2400" spc="-5" dirty="0">
                <a:latin typeface="Tahoma"/>
                <a:cs typeface="Tahoma"/>
              </a:rPr>
              <a:t>pattern </a:t>
            </a:r>
            <a:r>
              <a:rPr sz="2400" dirty="0">
                <a:latin typeface="Tahoma"/>
                <a:cs typeface="Tahoma"/>
              </a:rPr>
              <a:t>matching 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stylesheet.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1099" y="3581400"/>
            <a:ext cx="4735852" cy="2433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6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27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XSLT </a:t>
            </a:r>
            <a:r>
              <a:rPr spc="-5" dirty="0"/>
              <a:t>Structure </a:t>
            </a:r>
            <a:r>
              <a:rPr dirty="0"/>
              <a:t>and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4699" y="1589019"/>
            <a:ext cx="7545705" cy="189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98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uses a </a:t>
            </a:r>
            <a:r>
              <a:rPr sz="2400" spc="-5" dirty="0">
                <a:latin typeface="Tahoma"/>
                <a:cs typeface="Tahoma"/>
              </a:rPr>
              <a:t>standard </a:t>
            </a:r>
            <a:r>
              <a:rPr sz="2400" dirty="0">
                <a:latin typeface="Tahoma"/>
                <a:cs typeface="Tahoma"/>
              </a:rPr>
              <a:t>document introduction,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matching  </a:t>
            </a:r>
            <a:r>
              <a:rPr sz="2400" spc="-5" dirty="0">
                <a:latin typeface="Tahoma"/>
                <a:cs typeface="Tahoma"/>
              </a:rPr>
              <a:t>closing tags for </a:t>
            </a:r>
            <a:r>
              <a:rPr sz="2400" dirty="0">
                <a:latin typeface="Tahoma"/>
                <a:cs typeface="Tahoma"/>
              </a:rPr>
              <a:t>any opening </a:t>
            </a:r>
            <a:r>
              <a:rPr sz="2400" spc="-5" dirty="0">
                <a:latin typeface="Tahoma"/>
                <a:cs typeface="Tahoma"/>
              </a:rPr>
              <a:t>tags that contain  content, </a:t>
            </a:r>
            <a:r>
              <a:rPr sz="2400" dirty="0">
                <a:latin typeface="Tahoma"/>
                <a:cs typeface="Tahoma"/>
              </a:rPr>
              <a:t>and a proper </a:t>
            </a:r>
            <a:r>
              <a:rPr sz="2400" spc="-5" dirty="0">
                <a:latin typeface="Tahoma"/>
                <a:cs typeface="Tahoma"/>
              </a:rPr>
              <a:t>syntax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empty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ts val="274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style rules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written </a:t>
            </a:r>
            <a:r>
              <a:rPr sz="2400" dirty="0">
                <a:latin typeface="Tahoma"/>
                <a:cs typeface="Tahoma"/>
              </a:rPr>
              <a:t>in a file </a:t>
            </a:r>
            <a:r>
              <a:rPr sz="2400" spc="-5" dirty="0">
                <a:latin typeface="Tahoma"/>
                <a:cs typeface="Tahoma"/>
              </a:rPr>
              <a:t>with the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extension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ts val="2740"/>
              </a:lnSpc>
            </a:pPr>
            <a:r>
              <a:rPr sz="2400" spc="-5" dirty="0">
                <a:latin typeface="Courier New"/>
                <a:cs typeface="Courier New"/>
              </a:rPr>
              <a:t>.xsl.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3686716"/>
            <a:ext cx="62484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93345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&lt;xsl:stylesheet version=”1.0”  xmlns:xsl=”</a:t>
            </a:r>
            <a:r>
              <a:rPr sz="1400" spc="-5" dirty="0">
                <a:latin typeface="Courier New"/>
                <a:cs typeface="Courier New"/>
                <a:hlinkClick r:id="rId5"/>
              </a:rPr>
              <a:t>http://www.w3.org/1999/XSL/Transform”</a:t>
            </a:r>
            <a:r>
              <a:rPr sz="1400" spc="-5" dirty="0"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………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………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&lt;/xsl:styleheet&gt;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30" y="3678035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4905916"/>
            <a:ext cx="62484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where,</a:t>
            </a:r>
            <a:endParaRPr sz="14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&lt;xsl:stylesheet&gt;: </a:t>
            </a:r>
            <a:r>
              <a:rPr sz="1400" spc="-5" dirty="0">
                <a:latin typeface="Tahoma"/>
                <a:cs typeface="Tahoma"/>
              </a:rPr>
              <a:t>Root </a:t>
            </a:r>
            <a:r>
              <a:rPr sz="1400" dirty="0">
                <a:latin typeface="Tahoma"/>
                <a:cs typeface="Tahoma"/>
              </a:rPr>
              <a:t>element of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stylesheet.</a:t>
            </a:r>
            <a:endParaRPr sz="1400" dirty="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  <a:hlinkClick r:id="rId5"/>
              </a:rPr>
              <a:t>xmlns:xsl=”http:/</a:t>
            </a:r>
            <a:r>
              <a:rPr sz="1400" spc="-5" dirty="0">
                <a:latin typeface="Courier New"/>
                <a:cs typeface="Courier New"/>
              </a:rPr>
              <a:t>/www.w3.or</a:t>
            </a:r>
            <a:r>
              <a:rPr sz="1400" spc="-5" dirty="0">
                <a:latin typeface="Courier New"/>
                <a:cs typeface="Courier New"/>
                <a:hlinkClick r:id="rId5"/>
              </a:rPr>
              <a:t>g/1999/XSL/Transfor</a:t>
            </a:r>
            <a:r>
              <a:rPr sz="1400" spc="-5" dirty="0">
                <a:latin typeface="Courier New"/>
                <a:cs typeface="Courier New"/>
              </a:rPr>
              <a:t>m”: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refers</a:t>
            </a:r>
            <a:endParaRPr sz="1400" dirty="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Tahoma"/>
                <a:cs typeface="Tahoma"/>
              </a:rPr>
              <a:t>to the official </a:t>
            </a:r>
            <a:r>
              <a:rPr sz="1400" dirty="0">
                <a:latin typeface="Tahoma"/>
                <a:cs typeface="Tahoma"/>
              </a:rPr>
              <a:t>W3C </a:t>
            </a:r>
            <a:r>
              <a:rPr sz="1400" spc="-30" dirty="0">
                <a:latin typeface="Tahoma"/>
                <a:cs typeface="Tahoma"/>
              </a:rPr>
              <a:t>XSLT </a:t>
            </a:r>
            <a:r>
              <a:rPr sz="1400" dirty="0">
                <a:latin typeface="Tahoma"/>
                <a:cs typeface="Tahoma"/>
              </a:rPr>
              <a:t>namespace. </a:t>
            </a:r>
            <a:r>
              <a:rPr sz="1400" spc="-30" dirty="0">
                <a:latin typeface="Tahoma"/>
                <a:cs typeface="Tahoma"/>
              </a:rPr>
              <a:t>You </a:t>
            </a:r>
            <a:r>
              <a:rPr sz="1400" spc="-5" dirty="0">
                <a:latin typeface="Tahoma"/>
                <a:cs typeface="Tahoma"/>
              </a:rPr>
              <a:t>must </a:t>
            </a:r>
            <a:r>
              <a:rPr sz="1400" dirty="0">
                <a:latin typeface="Tahoma"/>
                <a:cs typeface="Tahoma"/>
              </a:rPr>
              <a:t>include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attribute</a:t>
            </a:r>
            <a:endParaRPr sz="1400" dirty="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version=”1.0” </a:t>
            </a:r>
            <a:r>
              <a:rPr sz="1400" dirty="0">
                <a:latin typeface="Tahoma"/>
                <a:cs typeface="Tahoma"/>
              </a:rPr>
              <a:t>if </a:t>
            </a:r>
            <a:r>
              <a:rPr sz="1400" spc="-5" dirty="0">
                <a:latin typeface="Tahoma"/>
                <a:cs typeface="Tahoma"/>
              </a:rPr>
              <a:t>you use this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namespace.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7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51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 Level XSLT</a:t>
            </a:r>
            <a:r>
              <a:rPr spc="-105" dirty="0"/>
              <a:t> </a:t>
            </a:r>
            <a:r>
              <a:rPr spc="-5" dirty="0"/>
              <a:t>Elements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40256"/>
            <a:ext cx="7214870" cy="923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Tahoma"/>
                <a:cs typeface="Tahoma"/>
              </a:rPr>
              <a:t>element occurring </a:t>
            </a:r>
            <a:r>
              <a:rPr sz="1800" dirty="0">
                <a:latin typeface="Tahoma"/>
                <a:cs typeface="Tahoma"/>
              </a:rPr>
              <a:t>as a </a:t>
            </a:r>
            <a:r>
              <a:rPr sz="1800" spc="-5" dirty="0">
                <a:latin typeface="Tahoma"/>
                <a:cs typeface="Tahoma"/>
              </a:rPr>
              <a:t>child </a:t>
            </a:r>
            <a:r>
              <a:rPr sz="1800" dirty="0">
                <a:latin typeface="Tahoma"/>
                <a:cs typeface="Tahoma"/>
              </a:rPr>
              <a:t>of an </a:t>
            </a:r>
            <a:r>
              <a:rPr sz="1800" spc="-10" dirty="0">
                <a:latin typeface="Courier New"/>
                <a:cs typeface="Courier New"/>
              </a:rPr>
              <a:t>xsl:stylesheet</a:t>
            </a:r>
            <a:r>
              <a:rPr sz="1800" spc="-5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Tahoma"/>
                <a:cs typeface="Tahoma"/>
              </a:rPr>
              <a:t>called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top-level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can occur directly </a:t>
            </a:r>
            <a:r>
              <a:rPr sz="1800" dirty="0">
                <a:latin typeface="Tahoma"/>
                <a:cs typeface="Tahoma"/>
              </a:rPr>
              <a:t>inside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xsl:stylesheet</a:t>
            </a:r>
            <a:r>
              <a:rPr sz="1800" spc="-5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28712" y="2652712"/>
          <a:ext cx="7239000" cy="3656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Element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Name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xsl:attribute-set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Adds 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list of attributes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output node</a:t>
                      </a:r>
                      <a:r>
                        <a:rPr sz="1400" spc="-19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xsl:import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044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import contents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one stylesheet into </a:t>
                      </a:r>
                      <a:r>
                        <a:rPr sz="1400" spc="-1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another.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 importing stylesheet takes precedence </a:t>
                      </a:r>
                      <a:r>
                        <a:rPr sz="14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over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imported  stylesheet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xsl:namespace-alias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808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Replaces source document Namespace with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new  Namespace in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output tree</a:t>
                      </a:r>
                      <a:r>
                        <a:rPr sz="1400" spc="-13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xsl:output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32410">
                        <a:lnSpc>
                          <a:spcPct val="100099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Specifies 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output for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result tree.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contains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list of  attributes. The most important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method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attribute  which dictates if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type of output is HTML, text, or</a:t>
                      </a:r>
                      <a:r>
                        <a:rPr sz="1400" spc="-13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xsl:template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88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define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template that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be applied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sz="1400" spc="-22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produce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desired output</a:t>
                      </a:r>
                      <a:r>
                        <a:rPr sz="1400" spc="-12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xsl:variable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422275">
                        <a:lnSpc>
                          <a:spcPct val="105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Defines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variable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stylesheet or template, and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assign it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8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16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 and</a:t>
            </a:r>
            <a:r>
              <a:rPr spc="-105" dirty="0"/>
              <a:t> </a:t>
            </a:r>
            <a:r>
              <a:rPr dirty="0"/>
              <a:t>XSL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13295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They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two </a:t>
            </a:r>
            <a:r>
              <a:rPr sz="1800" dirty="0">
                <a:latin typeface="Tahoma"/>
                <a:cs typeface="Tahoma"/>
              </a:rPr>
              <a:t>different </a:t>
            </a:r>
            <a:r>
              <a:rPr sz="1800" spc="-5" dirty="0">
                <a:latin typeface="Tahoma"/>
                <a:cs typeface="Tahoma"/>
              </a:rPr>
              <a:t>style languages recommended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World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Wide Web Consortium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(W3C).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XSL is </a:t>
            </a:r>
            <a:r>
              <a:rPr sz="1800" spc="-5" dirty="0">
                <a:latin typeface="Tahoma"/>
                <a:cs typeface="Tahoma"/>
              </a:rPr>
              <a:t>more powerful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complex than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CSS.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6312" y="2592387"/>
          <a:ext cx="7543800" cy="371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CSS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713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XSL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Stylesheet language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7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HTML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XML</a:t>
                      </a:r>
                      <a:r>
                        <a:rPr sz="1600" spc="-8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Stylesheet language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6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for XML</a:t>
                      </a:r>
                      <a:r>
                        <a:rPr sz="1600" spc="-4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105410" marR="10731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Determines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visual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appearance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a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page, but does not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alter the structure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spc="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44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Provides a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means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transforming XML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105410" marR="3644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Does not support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decision structures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cannot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calculate quantities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or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store values in variables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15595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Supports decision structures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can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calculate quantities or store values in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Uses its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own</a:t>
                      </a:r>
                      <a:r>
                        <a:rPr sz="1600" spc="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68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Uses an XML</a:t>
                      </a:r>
                      <a:r>
                        <a:rPr sz="1600" spc="-1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105410" marR="376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Highly effective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easy to learn for  simple</a:t>
                      </a:r>
                      <a:r>
                        <a:rPr sz="1600" spc="-2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14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Designed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meet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needs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more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complex applications for richer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  sheets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/>
              <a:t>Modern Markup for Data Interchange/ </a:t>
            </a:r>
            <a:r>
              <a:rPr lang="en-US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9</a:t>
            </a:fld>
            <a:r>
              <a:rPr lang="en-US"/>
              <a:t> of 39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2365</Words>
  <Application>Microsoft Office PowerPoint</Application>
  <PresentationFormat>On-screen Show (4:3)</PresentationFormat>
  <Paragraphs>319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Module Overview</vt:lpstr>
      <vt:lpstr>Stylesheets</vt:lpstr>
      <vt:lpstr>Extensible Stylesheet Language (XSL)</vt:lpstr>
      <vt:lpstr>XSL Transformations</vt:lpstr>
      <vt:lpstr>XSL Processing Model</vt:lpstr>
      <vt:lpstr>XSLT Structure and Syntax</vt:lpstr>
      <vt:lpstr>Top Level XSLT Elements</vt:lpstr>
      <vt:lpstr>CSS and XSL</vt:lpstr>
      <vt:lpstr>The xsl:template Element</vt:lpstr>
      <vt:lpstr>The xsl:apply-templates element 1-4</vt:lpstr>
      <vt:lpstr>PowerPoint Presentation</vt:lpstr>
      <vt:lpstr>The xsl:apply-templates element 3-4</vt:lpstr>
      <vt:lpstr>PowerPoint Presentation</vt:lpstr>
      <vt:lpstr>The select attribute 1-3</vt:lpstr>
      <vt:lpstr>PowerPoint Presentation</vt:lpstr>
      <vt:lpstr>The select attribute 3-3</vt:lpstr>
      <vt:lpstr>The xsl:value-of element 1-3</vt:lpstr>
      <vt:lpstr>PowerPoint Presentation</vt:lpstr>
      <vt:lpstr>The xsl:value-of element 3-3</vt:lpstr>
      <vt:lpstr>The xsl:for-each element 1-3</vt:lpstr>
      <vt:lpstr>PowerPoint Presentation</vt:lpstr>
      <vt:lpstr>The xsl:for-each element 3-3</vt:lpstr>
      <vt:lpstr>The xsl:text element 1-3</vt:lpstr>
      <vt:lpstr>PowerPoint Presentation</vt:lpstr>
      <vt:lpstr>The xsl:text element 3-3</vt:lpstr>
      <vt:lpstr>The xsl:number element 1-3</vt:lpstr>
      <vt:lpstr>PowerPoint Presentation</vt:lpstr>
      <vt:lpstr>The xsl:number element 3-3</vt:lpstr>
      <vt:lpstr>The xsl:if element 1-3</vt:lpstr>
      <vt:lpstr>PowerPoint Presentation</vt:lpstr>
      <vt:lpstr>The xsl:if element 3-3</vt:lpstr>
      <vt:lpstr>The xsl:choose element 1-3</vt:lpstr>
      <vt:lpstr>The xsl:choose element 2-3</vt:lpstr>
      <vt:lpstr>The xsl:choose element 3-3</vt:lpstr>
      <vt:lpstr>Sorting in XSLT 1-3</vt:lpstr>
      <vt:lpstr>PowerPoint Presentation</vt:lpstr>
      <vt:lpstr>Sorting in XSLT 3-3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 and XSLT</dc:title>
  <dc:creator>Aptech Limited</dc:creator>
  <cp:lastModifiedBy>Thiên Kim</cp:lastModifiedBy>
  <cp:revision>13</cp:revision>
  <dcterms:created xsi:type="dcterms:W3CDTF">2017-12-13T16:41:18Z</dcterms:created>
  <dcterms:modified xsi:type="dcterms:W3CDTF">2020-01-08T02:30:14Z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