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D4843-2104-43E0-AEC3-5C408692690C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18196-8C33-49E8-A3EF-54EA99BF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9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8196-8C33-49E8-A3EF-54EA99BF9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3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 :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8196-8C33-49E8-A3EF-54EA99BF9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2930" y="2240407"/>
            <a:ext cx="289813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36570" y="3917060"/>
            <a:ext cx="407085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5312" y="563626"/>
            <a:ext cx="745337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520" y="1569465"/>
            <a:ext cx="7219315" cy="417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1140" y="6540120"/>
            <a:ext cx="121158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06721" y="6540120"/>
            <a:ext cx="392239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1999/XSL/Transform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jp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1999/XSL/Transform" TargetMode="Externa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jp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3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" y="2546604"/>
            <a:ext cx="327660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7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4108" y="2968751"/>
            <a:ext cx="368808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2895600"/>
            <a:ext cx="560832" cy="422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77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8" y="3261359"/>
            <a:ext cx="8692896" cy="548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8490">
              <a:lnSpc>
                <a:spcPct val="100000"/>
              </a:lnSpc>
              <a:spcBef>
                <a:spcPts val="100"/>
              </a:spcBef>
            </a:pPr>
            <a:r>
              <a:rPr dirty="0"/>
              <a:t>More on</a:t>
            </a:r>
            <a:r>
              <a:rPr spc="-80" dirty="0"/>
              <a:t> </a:t>
            </a:r>
            <a:r>
              <a:rPr dirty="0"/>
              <a:t>XSLT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681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Operators in</a:t>
            </a:r>
            <a:r>
              <a:rPr spc="-80" dirty="0"/>
              <a:t> </a:t>
            </a:r>
            <a:r>
              <a:rPr dirty="0"/>
              <a:t>XPath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10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0426"/>
            <a:ext cx="742251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An XPath </a:t>
            </a:r>
            <a:r>
              <a:rPr sz="2000" spc="-5" dirty="0">
                <a:latin typeface="Tahoma"/>
                <a:cs typeface="Tahoma"/>
              </a:rPr>
              <a:t>expression returns </a:t>
            </a:r>
            <a:r>
              <a:rPr sz="2000" dirty="0">
                <a:latin typeface="Tahoma"/>
                <a:cs typeface="Tahoma"/>
              </a:rPr>
              <a:t>a node </a:t>
            </a:r>
            <a:r>
              <a:rPr sz="2000" spc="-5" dirty="0">
                <a:latin typeface="Tahoma"/>
                <a:cs typeface="Tahoma"/>
              </a:rPr>
              <a:t>set, </a:t>
            </a:r>
            <a:r>
              <a:rPr sz="2000" dirty="0">
                <a:latin typeface="Tahoma"/>
                <a:cs typeface="Tahoma"/>
              </a:rPr>
              <a:t>a boolean, a </a:t>
            </a:r>
            <a:r>
              <a:rPr sz="2000" spc="-5" dirty="0">
                <a:latin typeface="Tahoma"/>
                <a:cs typeface="Tahoma"/>
              </a:rPr>
              <a:t>string,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 number.</a:t>
            </a:r>
            <a:endParaRPr sz="2000">
              <a:latin typeface="Tahoma"/>
              <a:cs typeface="Tahoma"/>
            </a:endParaRPr>
          </a:p>
          <a:p>
            <a:pPr marL="354965" marR="34988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XPath provides basic </a:t>
            </a:r>
            <a:r>
              <a:rPr sz="2000" spc="-5" dirty="0">
                <a:latin typeface="Tahoma"/>
                <a:cs typeface="Tahoma"/>
              </a:rPr>
              <a:t>floating point </a:t>
            </a:r>
            <a:r>
              <a:rPr sz="2000" dirty="0">
                <a:latin typeface="Tahoma"/>
                <a:cs typeface="Tahoma"/>
              </a:rPr>
              <a:t>arithmetic operators and  some </a:t>
            </a:r>
            <a:r>
              <a:rPr sz="2000" spc="-5" dirty="0">
                <a:latin typeface="Tahoma"/>
                <a:cs typeface="Tahoma"/>
              </a:rPr>
              <a:t>comparison </a:t>
            </a:r>
            <a:r>
              <a:rPr sz="2000" dirty="0">
                <a:latin typeface="Tahoma"/>
                <a:cs typeface="Tahoma"/>
              </a:rPr>
              <a:t>and boolean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operators.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85912" y="3259137"/>
          <a:ext cx="6705600" cy="2682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5562600"/>
              </a:tblGrid>
              <a:tr h="335280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Operator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Description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Child operator; selects immediate children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the left-side</a:t>
                      </a:r>
                      <a:r>
                        <a:rPr sz="14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collection.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Recursive descent; searches for the specified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element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at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any</a:t>
                      </a:r>
                      <a:r>
                        <a:rPr sz="14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depth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Indicates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the current</a:t>
                      </a:r>
                      <a:r>
                        <a:rPr sz="14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context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The parent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the current context</a:t>
                      </a:r>
                      <a:r>
                        <a:rPr sz="14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node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*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Wildcard; selects all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elements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regardless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element</a:t>
                      </a:r>
                      <a:r>
                        <a:rPr sz="14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name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@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Attribute; prefix for an attribute</a:t>
                      </a:r>
                      <a:r>
                        <a:rPr sz="14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name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414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Namespace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separator; separates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namespace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prefix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from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the 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element or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attribute</a:t>
                      </a:r>
                      <a:r>
                        <a:rPr sz="14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name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2269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Examples </a:t>
            </a:r>
            <a:r>
              <a:rPr dirty="0"/>
              <a:t>of </a:t>
            </a:r>
            <a:r>
              <a:rPr spc="-5" dirty="0"/>
              <a:t>XPath</a:t>
            </a:r>
            <a:r>
              <a:rPr spc="-65" dirty="0"/>
              <a:t> </a:t>
            </a:r>
            <a:r>
              <a:rPr dirty="0"/>
              <a:t>Operators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11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28712" y="1966912"/>
          <a:ext cx="7315200" cy="3138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0"/>
                <a:gridCol w="4038600"/>
              </a:tblGrid>
              <a:tr h="335280">
                <a:tc>
                  <a:txBody>
                    <a:bodyPr/>
                    <a:lstStyle/>
                    <a:p>
                      <a:pPr marL="10985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Expression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Refers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to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Author/FirstName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All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&lt;FirstName&gt;</a:t>
                      </a:r>
                      <a:r>
                        <a:rPr sz="1400" spc="-48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elements within an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&lt;Author&gt;</a:t>
                      </a:r>
                      <a:r>
                        <a:rPr sz="1400" spc="-5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element of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the current context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node.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BookStore//Title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218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All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&lt;Title&gt;</a:t>
                      </a:r>
                      <a:r>
                        <a:rPr sz="1400" spc="-48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elements one or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more levels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deep  in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&lt;BookStore&gt;</a:t>
                      </a:r>
                      <a:r>
                        <a:rPr sz="1400" spc="-45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element.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BookStore/*/Title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All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&lt;Title&gt;</a:t>
                      </a:r>
                      <a:r>
                        <a:rPr sz="1400" spc="-4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elements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that </a:t>
                      </a:r>
                      <a:r>
                        <a:rPr sz="1400" spc="-10" dirty="0">
                          <a:latin typeface="Tahoma"/>
                          <a:cs typeface="Tahoma"/>
                        </a:rPr>
                        <a:t>are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grandchildren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of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&lt;BookStore&gt;</a:t>
                      </a:r>
                      <a:r>
                        <a:rPr sz="14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elements.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BookStore//Book/Excerpt//Work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All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&lt;Work&gt;</a:t>
                      </a:r>
                      <a:r>
                        <a:rPr sz="1400" spc="-4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elements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anywhere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inside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&lt;Excerpt&gt;</a:t>
                      </a:r>
                      <a:r>
                        <a:rPr sz="1400" spc="-4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children</a:t>
                      </a:r>
                      <a:r>
                        <a:rPr sz="14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&lt;Book&gt;</a:t>
                      </a:r>
                      <a:r>
                        <a:rPr sz="1400" spc="-4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elements,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ahoma"/>
                          <a:cs typeface="Tahoma"/>
                        </a:rPr>
                        <a:t>anywhere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inside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&lt;BookStore&gt;</a:t>
                      </a:r>
                      <a:r>
                        <a:rPr sz="1400" spc="-45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element.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.//Title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218440">
                        <a:lnSpc>
                          <a:spcPct val="1071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All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&lt;Title&gt;</a:t>
                      </a:r>
                      <a:r>
                        <a:rPr sz="1400" spc="-48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elements one or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more levels </a:t>
                      </a:r>
                      <a:r>
                        <a:rPr sz="1400" dirty="0">
                          <a:latin typeface="Tahoma"/>
                          <a:cs typeface="Tahoma"/>
                        </a:rPr>
                        <a:t>deep  in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the current</a:t>
                      </a:r>
                      <a:r>
                        <a:rPr sz="14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latin typeface="Tahoma"/>
                          <a:cs typeface="Tahoma"/>
                        </a:rPr>
                        <a:t>context.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528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 of Matching</a:t>
            </a:r>
            <a:r>
              <a:rPr spc="-105" dirty="0"/>
              <a:t> </a:t>
            </a:r>
            <a:r>
              <a:rPr spc="-15" dirty="0"/>
              <a:t>1-3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12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83533"/>
            <a:ext cx="7383145" cy="40239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XPath </a:t>
            </a:r>
            <a:r>
              <a:rPr sz="2400" spc="-5" dirty="0">
                <a:latin typeface="Tahoma"/>
                <a:cs typeface="Tahoma"/>
              </a:rPr>
              <a:t>can create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patterns.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match </a:t>
            </a:r>
            <a:r>
              <a:rPr sz="2400" dirty="0">
                <a:latin typeface="Tahoma"/>
                <a:cs typeface="Tahoma"/>
              </a:rPr>
              <a:t>attribute of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5" dirty="0">
                <a:latin typeface="Courier New"/>
                <a:cs typeface="Courier New"/>
              </a:rPr>
              <a:t>xsl:template</a:t>
            </a:r>
            <a:r>
              <a:rPr sz="2400" spc="-78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ahoma"/>
                <a:cs typeface="Tahoma"/>
              </a:rPr>
              <a:t>element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Tahoma"/>
                <a:cs typeface="Tahoma"/>
              </a:rPr>
              <a:t>supports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complex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syntax.</a:t>
            </a:r>
            <a:endParaRPr sz="2400">
              <a:latin typeface="Tahoma"/>
              <a:cs typeface="Tahoma"/>
            </a:endParaRPr>
          </a:p>
          <a:p>
            <a:pPr marL="354965" marR="110553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Allows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express exactly which </a:t>
            </a:r>
            <a:r>
              <a:rPr sz="2400" dirty="0">
                <a:latin typeface="Tahoma"/>
                <a:cs typeface="Tahoma"/>
              </a:rPr>
              <a:t>nodes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be  matched.</a:t>
            </a:r>
            <a:endParaRPr sz="2400">
              <a:latin typeface="Tahoma"/>
              <a:cs typeface="Tahoma"/>
            </a:endParaRPr>
          </a:p>
          <a:p>
            <a:pPr marL="354965" marR="158115" indent="-342265">
              <a:lnSpc>
                <a:spcPct val="100000"/>
              </a:lnSpc>
              <a:spcBef>
                <a:spcPts val="3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select attribute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Courier New"/>
                <a:cs typeface="Courier New"/>
              </a:rPr>
              <a:t>xsl:apply-templates</a:t>
            </a:r>
            <a:r>
              <a:rPr sz="2400" spc="-5" dirty="0">
                <a:latin typeface="Tahoma"/>
                <a:cs typeface="Tahoma"/>
              </a:rPr>
              <a:t>,  </a:t>
            </a:r>
            <a:r>
              <a:rPr sz="2400" spc="-5" dirty="0">
                <a:latin typeface="Courier New"/>
                <a:cs typeface="Courier New"/>
              </a:rPr>
              <a:t>xsl:value-of</a:t>
            </a:r>
            <a:r>
              <a:rPr sz="2400" spc="-5" dirty="0">
                <a:latin typeface="Tahoma"/>
                <a:cs typeface="Tahoma"/>
              </a:rPr>
              <a:t>, </a:t>
            </a:r>
            <a:r>
              <a:rPr sz="2400" spc="-5" dirty="0">
                <a:latin typeface="Courier New"/>
                <a:cs typeface="Courier New"/>
              </a:rPr>
              <a:t>xsl:for-each</a:t>
            </a:r>
            <a:r>
              <a:rPr sz="2400" spc="-5" dirty="0">
                <a:latin typeface="Tahoma"/>
                <a:cs typeface="Tahoma"/>
              </a:rPr>
              <a:t>, </a:t>
            </a:r>
            <a:r>
              <a:rPr sz="2400" spc="-5" dirty="0">
                <a:latin typeface="Courier New"/>
                <a:cs typeface="Courier New"/>
              </a:rPr>
              <a:t>xsl:copy-of</a:t>
            </a:r>
            <a:r>
              <a:rPr sz="2400" spc="-5" dirty="0">
                <a:latin typeface="Tahoma"/>
                <a:cs typeface="Tahoma"/>
              </a:rPr>
              <a:t>, 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Courier New"/>
                <a:cs typeface="Courier New"/>
              </a:rPr>
              <a:t>xsl:sort</a:t>
            </a:r>
            <a:r>
              <a:rPr sz="2400" spc="-7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ahoma"/>
                <a:cs typeface="Tahoma"/>
              </a:rPr>
              <a:t>supports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superset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syntax.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7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Allows </a:t>
            </a:r>
            <a:r>
              <a:rPr sz="2400" spc="-5" dirty="0">
                <a:latin typeface="Tahoma"/>
                <a:cs typeface="Tahoma"/>
              </a:rPr>
              <a:t>to express exactly which </a:t>
            </a:r>
            <a:r>
              <a:rPr sz="2400" dirty="0">
                <a:latin typeface="Tahoma"/>
                <a:cs typeface="Tahoma"/>
              </a:rPr>
              <a:t>nodes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selected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which nodes </a:t>
            </a: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selected.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528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 of Matching</a:t>
            </a:r>
            <a:r>
              <a:rPr spc="-105" dirty="0"/>
              <a:t> </a:t>
            </a:r>
            <a:r>
              <a:rPr spc="-15" dirty="0"/>
              <a:t>2-3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01805"/>
            <a:ext cx="6438265" cy="7956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3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10" dirty="0">
                <a:latin typeface="Tahoma"/>
                <a:cs typeface="Tahoma"/>
              </a:rPr>
              <a:t>Matching </a:t>
            </a:r>
            <a:r>
              <a:rPr sz="1600" spc="-5" dirty="0">
                <a:latin typeface="Tahoma"/>
                <a:cs typeface="Tahoma"/>
              </a:rPr>
              <a:t>by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spc="-5" dirty="0">
                <a:latin typeface="Tahoma"/>
                <a:cs typeface="Tahoma"/>
              </a:rPr>
              <a:t>The source </a:t>
            </a:r>
            <a:r>
              <a:rPr sz="1400" dirty="0">
                <a:latin typeface="Tahoma"/>
                <a:cs typeface="Tahoma"/>
              </a:rPr>
              <a:t>element is identified by its name, </a:t>
            </a:r>
            <a:r>
              <a:rPr sz="1400" spc="-5" dirty="0">
                <a:latin typeface="Tahoma"/>
                <a:cs typeface="Tahoma"/>
              </a:rPr>
              <a:t>using the </a:t>
            </a:r>
            <a:r>
              <a:rPr sz="1400" spc="-5" dirty="0">
                <a:latin typeface="Courier New"/>
                <a:cs typeface="Courier New"/>
              </a:rPr>
              <a:t>match</a:t>
            </a:r>
            <a:r>
              <a:rPr sz="1400" spc="-4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attribute.</a:t>
            </a:r>
            <a:endParaRPr sz="1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spc="-5" dirty="0">
                <a:latin typeface="Tahoma"/>
                <a:cs typeface="Tahoma"/>
              </a:rPr>
              <a:t>The value </a:t>
            </a:r>
            <a:r>
              <a:rPr sz="1400" dirty="0">
                <a:latin typeface="Tahoma"/>
                <a:cs typeface="Tahoma"/>
              </a:rPr>
              <a:t>given to </a:t>
            </a:r>
            <a:r>
              <a:rPr sz="1400" spc="-5" dirty="0">
                <a:latin typeface="Tahoma"/>
                <a:cs typeface="Tahoma"/>
              </a:rPr>
              <a:t>the </a:t>
            </a:r>
            <a:r>
              <a:rPr sz="1400" spc="-5" dirty="0">
                <a:latin typeface="Courier New"/>
                <a:cs typeface="Courier New"/>
              </a:rPr>
              <a:t>match</a:t>
            </a:r>
            <a:r>
              <a:rPr sz="1400" spc="-4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attribute </a:t>
            </a:r>
            <a:r>
              <a:rPr sz="1400" dirty="0">
                <a:latin typeface="Tahoma"/>
                <a:cs typeface="Tahoma"/>
              </a:rPr>
              <a:t>is called </a:t>
            </a:r>
            <a:r>
              <a:rPr sz="1400" spc="-5" dirty="0">
                <a:latin typeface="Tahoma"/>
                <a:cs typeface="Tahoma"/>
              </a:rPr>
              <a:t>the pattern.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600" y="2992882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78" y="44539"/>
                </a:moveTo>
                <a:lnTo>
                  <a:pt x="457073" y="76199"/>
                </a:lnTo>
                <a:lnTo>
                  <a:pt x="520849" y="44576"/>
                </a:lnTo>
                <a:lnTo>
                  <a:pt x="469900" y="44576"/>
                </a:lnTo>
                <a:lnTo>
                  <a:pt x="457178" y="44539"/>
                </a:lnTo>
                <a:close/>
              </a:path>
              <a:path w="533400" h="76200">
                <a:moveTo>
                  <a:pt x="457220" y="31839"/>
                </a:moveTo>
                <a:lnTo>
                  <a:pt x="457178" y="44539"/>
                </a:lnTo>
                <a:lnTo>
                  <a:pt x="469900" y="44576"/>
                </a:lnTo>
                <a:lnTo>
                  <a:pt x="469900" y="31876"/>
                </a:lnTo>
                <a:lnTo>
                  <a:pt x="457220" y="31839"/>
                </a:lnTo>
                <a:close/>
              </a:path>
              <a:path w="533400" h="76200">
                <a:moveTo>
                  <a:pt x="457327" y="0"/>
                </a:moveTo>
                <a:lnTo>
                  <a:pt x="457220" y="31839"/>
                </a:lnTo>
                <a:lnTo>
                  <a:pt x="469900" y="31876"/>
                </a:lnTo>
                <a:lnTo>
                  <a:pt x="469900" y="44576"/>
                </a:lnTo>
                <a:lnTo>
                  <a:pt x="520849" y="44576"/>
                </a:lnTo>
                <a:lnTo>
                  <a:pt x="533400" y="38353"/>
                </a:lnTo>
                <a:lnTo>
                  <a:pt x="457327" y="0"/>
                </a:lnTo>
                <a:close/>
              </a:path>
              <a:path w="533400" h="76200">
                <a:moveTo>
                  <a:pt x="0" y="30479"/>
                </a:moveTo>
                <a:lnTo>
                  <a:pt x="0" y="43179"/>
                </a:lnTo>
                <a:lnTo>
                  <a:pt x="457178" y="44539"/>
                </a:lnTo>
                <a:lnTo>
                  <a:pt x="457220" y="31839"/>
                </a:lnTo>
                <a:lnTo>
                  <a:pt x="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7161" y="4232909"/>
            <a:ext cx="3581400" cy="294640"/>
          </a:xfrm>
          <a:custGeom>
            <a:avLst/>
            <a:gdLst/>
            <a:ahLst/>
            <a:cxnLst/>
            <a:rect l="l" t="t" r="r" b="b"/>
            <a:pathLst>
              <a:path w="3581400" h="294639">
                <a:moveTo>
                  <a:pt x="0" y="294131"/>
                </a:moveTo>
                <a:lnTo>
                  <a:pt x="3581400" y="294131"/>
                </a:lnTo>
                <a:lnTo>
                  <a:pt x="3581400" y="0"/>
                </a:lnTo>
                <a:lnTo>
                  <a:pt x="0" y="0"/>
                </a:lnTo>
                <a:lnTo>
                  <a:pt x="0" y="2941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7161" y="4232909"/>
            <a:ext cx="3581400" cy="294640"/>
          </a:xfrm>
          <a:custGeom>
            <a:avLst/>
            <a:gdLst/>
            <a:ahLst/>
            <a:cxnLst/>
            <a:rect l="l" t="t" r="r" b="b"/>
            <a:pathLst>
              <a:path w="3581400" h="294639">
                <a:moveTo>
                  <a:pt x="0" y="294131"/>
                </a:moveTo>
                <a:lnTo>
                  <a:pt x="3581400" y="294131"/>
                </a:lnTo>
                <a:lnTo>
                  <a:pt x="3581400" y="0"/>
                </a:lnTo>
                <a:lnTo>
                  <a:pt x="0" y="0"/>
                </a:lnTo>
                <a:lnTo>
                  <a:pt x="0" y="29413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9551" y="4242815"/>
            <a:ext cx="3400425" cy="2667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730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latin typeface="Courier New"/>
                <a:cs typeface="Courier New"/>
              </a:rPr>
              <a:t>&lt;xsl:template </a:t>
            </a:r>
            <a:r>
              <a:rPr sz="1200" dirty="0">
                <a:latin typeface="Courier New"/>
                <a:cs typeface="Courier New"/>
              </a:rPr>
              <a:t>match =</a:t>
            </a:r>
            <a:r>
              <a:rPr sz="1200" spc="3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“P//EM”&gt;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35073" y="4219194"/>
            <a:ext cx="3429000" cy="304800"/>
          </a:xfrm>
          <a:custGeom>
            <a:avLst/>
            <a:gdLst/>
            <a:ahLst/>
            <a:cxnLst/>
            <a:rect l="l" t="t" r="r" b="b"/>
            <a:pathLst>
              <a:path w="3429000" h="304800">
                <a:moveTo>
                  <a:pt x="0" y="304799"/>
                </a:moveTo>
                <a:lnTo>
                  <a:pt x="3429000" y="304799"/>
                </a:lnTo>
                <a:lnTo>
                  <a:pt x="3429000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7358" y="4307966"/>
            <a:ext cx="819150" cy="76200"/>
          </a:xfrm>
          <a:custGeom>
            <a:avLst/>
            <a:gdLst/>
            <a:ahLst/>
            <a:cxnLst/>
            <a:rect l="l" t="t" r="r" b="b"/>
            <a:pathLst>
              <a:path w="819150" h="76200">
                <a:moveTo>
                  <a:pt x="809756" y="31368"/>
                </a:moveTo>
                <a:lnTo>
                  <a:pt x="755015" y="31368"/>
                </a:lnTo>
                <a:lnTo>
                  <a:pt x="755396" y="44068"/>
                </a:lnTo>
                <a:lnTo>
                  <a:pt x="742730" y="44516"/>
                </a:lnTo>
                <a:lnTo>
                  <a:pt x="743839" y="76199"/>
                </a:lnTo>
                <a:lnTo>
                  <a:pt x="818642" y="35432"/>
                </a:lnTo>
                <a:lnTo>
                  <a:pt x="809756" y="31368"/>
                </a:lnTo>
                <a:close/>
              </a:path>
              <a:path w="819150" h="76200">
                <a:moveTo>
                  <a:pt x="742285" y="31818"/>
                </a:moveTo>
                <a:lnTo>
                  <a:pt x="0" y="58038"/>
                </a:lnTo>
                <a:lnTo>
                  <a:pt x="508" y="70738"/>
                </a:lnTo>
                <a:lnTo>
                  <a:pt x="742730" y="44516"/>
                </a:lnTo>
                <a:lnTo>
                  <a:pt x="742285" y="31818"/>
                </a:lnTo>
                <a:close/>
              </a:path>
              <a:path w="819150" h="76200">
                <a:moveTo>
                  <a:pt x="755015" y="31368"/>
                </a:moveTo>
                <a:lnTo>
                  <a:pt x="742285" y="31818"/>
                </a:lnTo>
                <a:lnTo>
                  <a:pt x="742730" y="44516"/>
                </a:lnTo>
                <a:lnTo>
                  <a:pt x="755396" y="44068"/>
                </a:lnTo>
                <a:lnTo>
                  <a:pt x="755015" y="31368"/>
                </a:lnTo>
                <a:close/>
              </a:path>
              <a:path w="819150" h="76200">
                <a:moveTo>
                  <a:pt x="741172" y="0"/>
                </a:moveTo>
                <a:lnTo>
                  <a:pt x="742285" y="31818"/>
                </a:lnTo>
                <a:lnTo>
                  <a:pt x="755015" y="31368"/>
                </a:lnTo>
                <a:lnTo>
                  <a:pt x="809756" y="31368"/>
                </a:lnTo>
                <a:lnTo>
                  <a:pt x="741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04330" y="4211192"/>
            <a:ext cx="206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Matches </a:t>
            </a:r>
            <a:r>
              <a:rPr sz="1200" spc="-10" dirty="0">
                <a:solidFill>
                  <a:srgbClr val="211E1F"/>
                </a:solidFill>
                <a:latin typeface="Tahoma"/>
                <a:cs typeface="Tahoma"/>
              </a:rPr>
              <a:t>any </a:t>
            </a: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‘</a:t>
            </a:r>
            <a:r>
              <a:rPr sz="1200" spc="-5" dirty="0">
                <a:solidFill>
                  <a:srgbClr val="211E1F"/>
                </a:solidFill>
                <a:latin typeface="Courier New"/>
                <a:cs typeface="Courier New"/>
              </a:rPr>
              <a:t>EM</a:t>
            </a: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’ </a:t>
            </a:r>
            <a:r>
              <a:rPr sz="1200" dirty="0">
                <a:solidFill>
                  <a:srgbClr val="211E1F"/>
                </a:solidFill>
                <a:latin typeface="Tahoma"/>
                <a:cs typeface="Tahoma"/>
              </a:rPr>
              <a:t>element </a:t>
            </a: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that  has ‘</a:t>
            </a:r>
            <a:r>
              <a:rPr sz="1200" spc="-5" dirty="0">
                <a:solidFill>
                  <a:srgbClr val="211E1F"/>
                </a:solidFill>
                <a:latin typeface="Courier New"/>
                <a:cs typeface="Courier New"/>
              </a:rPr>
              <a:t>P</a:t>
            </a: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’ as an </a:t>
            </a:r>
            <a:r>
              <a:rPr sz="1200" spc="-20" dirty="0">
                <a:solidFill>
                  <a:srgbClr val="211E1F"/>
                </a:solidFill>
                <a:latin typeface="Tahoma"/>
                <a:cs typeface="Tahoma"/>
              </a:rPr>
              <a:t>ancestor.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844" y="4591969"/>
            <a:ext cx="6560184" cy="7854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10" dirty="0">
                <a:latin typeface="Tahoma"/>
                <a:cs typeface="Tahoma"/>
              </a:rPr>
              <a:t>Matching the element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names</a:t>
            </a:r>
            <a:endParaRPr sz="16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spc="-5" dirty="0">
                <a:latin typeface="Tahoma"/>
                <a:cs typeface="Tahoma"/>
              </a:rPr>
              <a:t>The </a:t>
            </a:r>
            <a:r>
              <a:rPr sz="1400" dirty="0">
                <a:latin typeface="Tahoma"/>
                <a:cs typeface="Tahoma"/>
              </a:rPr>
              <a:t>most basic </a:t>
            </a:r>
            <a:r>
              <a:rPr sz="1400" spc="-5" dirty="0">
                <a:latin typeface="Tahoma"/>
                <a:cs typeface="Tahoma"/>
              </a:rPr>
              <a:t>pattern contains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5" dirty="0">
                <a:latin typeface="Tahoma"/>
                <a:cs typeface="Tahoma"/>
              </a:rPr>
              <a:t>single </a:t>
            </a:r>
            <a:r>
              <a:rPr sz="1400" dirty="0">
                <a:latin typeface="Tahoma"/>
                <a:cs typeface="Tahoma"/>
              </a:rPr>
              <a:t>element </a:t>
            </a:r>
            <a:r>
              <a:rPr sz="1400" spc="-5" dirty="0">
                <a:latin typeface="Tahoma"/>
                <a:cs typeface="Tahoma"/>
              </a:rPr>
              <a:t>name which matches all  </a:t>
            </a:r>
            <a:r>
              <a:rPr sz="1400" dirty="0">
                <a:latin typeface="Tahoma"/>
                <a:cs typeface="Tahoma"/>
              </a:rPr>
              <a:t>elements </a:t>
            </a:r>
            <a:r>
              <a:rPr sz="1400" spc="-5" dirty="0">
                <a:latin typeface="Tahoma"/>
                <a:cs typeface="Tahoma"/>
              </a:rPr>
              <a:t>with that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name.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38291" y="6146076"/>
            <a:ext cx="381635" cy="76200"/>
          </a:xfrm>
          <a:custGeom>
            <a:avLst/>
            <a:gdLst/>
            <a:ahLst/>
            <a:cxnLst/>
            <a:rect l="l" t="t" r="r" b="b"/>
            <a:pathLst>
              <a:path w="381635" h="76200">
                <a:moveTo>
                  <a:pt x="377777" y="30695"/>
                </a:moveTo>
                <a:lnTo>
                  <a:pt x="317753" y="30695"/>
                </a:lnTo>
                <a:lnTo>
                  <a:pt x="318642" y="43357"/>
                </a:lnTo>
                <a:lnTo>
                  <a:pt x="305974" y="44321"/>
                </a:lnTo>
                <a:lnTo>
                  <a:pt x="308355" y="75984"/>
                </a:lnTo>
                <a:lnTo>
                  <a:pt x="381507" y="32219"/>
                </a:lnTo>
                <a:lnTo>
                  <a:pt x="377777" y="30695"/>
                </a:lnTo>
                <a:close/>
              </a:path>
              <a:path w="381635" h="76200">
                <a:moveTo>
                  <a:pt x="305022" y="31663"/>
                </a:moveTo>
                <a:lnTo>
                  <a:pt x="0" y="54838"/>
                </a:lnTo>
                <a:lnTo>
                  <a:pt x="1015" y="67513"/>
                </a:lnTo>
                <a:lnTo>
                  <a:pt x="305974" y="44321"/>
                </a:lnTo>
                <a:lnTo>
                  <a:pt x="305022" y="31663"/>
                </a:lnTo>
                <a:close/>
              </a:path>
              <a:path w="381635" h="76200">
                <a:moveTo>
                  <a:pt x="317753" y="30695"/>
                </a:moveTo>
                <a:lnTo>
                  <a:pt x="305022" y="31663"/>
                </a:lnTo>
                <a:lnTo>
                  <a:pt x="305974" y="44321"/>
                </a:lnTo>
                <a:lnTo>
                  <a:pt x="318642" y="43357"/>
                </a:lnTo>
                <a:lnTo>
                  <a:pt x="317753" y="30695"/>
                </a:lnTo>
                <a:close/>
              </a:path>
              <a:path w="381635" h="76200">
                <a:moveTo>
                  <a:pt x="302640" y="0"/>
                </a:moveTo>
                <a:lnTo>
                  <a:pt x="305022" y="31663"/>
                </a:lnTo>
                <a:lnTo>
                  <a:pt x="317753" y="30695"/>
                </a:lnTo>
                <a:lnTo>
                  <a:pt x="377777" y="30695"/>
                </a:lnTo>
                <a:lnTo>
                  <a:pt x="302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47308" y="5965342"/>
            <a:ext cx="2679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Matches </a:t>
            </a:r>
            <a:r>
              <a:rPr sz="1200" spc="-5" dirty="0">
                <a:solidFill>
                  <a:srgbClr val="211E1F"/>
                </a:solidFill>
                <a:latin typeface="Courier New"/>
                <a:cs typeface="Courier New"/>
              </a:rPr>
              <a:t>Product</a:t>
            </a:r>
            <a:r>
              <a:rPr sz="1200" spc="-315" dirty="0">
                <a:solidFill>
                  <a:srgbClr val="211E1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elements and marks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their </a:t>
            </a:r>
            <a:r>
              <a:rPr sz="1200" spc="-5" dirty="0">
                <a:solidFill>
                  <a:srgbClr val="211E1F"/>
                </a:solidFill>
                <a:latin typeface="Courier New"/>
                <a:cs typeface="Courier New"/>
              </a:rPr>
              <a:t>Product_ID</a:t>
            </a:r>
            <a:r>
              <a:rPr sz="1200" spc="-280" dirty="0">
                <a:solidFill>
                  <a:srgbClr val="211E1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children bold.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586483" y="5458967"/>
          <a:ext cx="4039870" cy="1055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810"/>
                <a:gridCol w="2562225"/>
                <a:gridCol w="76835"/>
              </a:tblGrid>
              <a:tr h="409575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Code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Snippet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5795"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&lt;xsl:template</a:t>
                      </a:r>
                      <a:r>
                        <a:rPr sz="1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match=”Product”&gt;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&lt;xsl:value-of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select=”Product_ID”/&gt;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&lt;/xsl:template&gt;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648205" y="3810761"/>
            <a:ext cx="1400810" cy="365760"/>
          </a:xfrm>
          <a:custGeom>
            <a:avLst/>
            <a:gdLst/>
            <a:ahLst/>
            <a:cxnLst/>
            <a:rect l="l" t="t" r="r" b="b"/>
            <a:pathLst>
              <a:path w="1400810" h="365760">
                <a:moveTo>
                  <a:pt x="0" y="365760"/>
                </a:moveTo>
                <a:lnTo>
                  <a:pt x="1400556" y="365760"/>
                </a:lnTo>
                <a:lnTo>
                  <a:pt x="1400556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48205" y="3810761"/>
            <a:ext cx="1400810" cy="365760"/>
          </a:xfrm>
          <a:custGeom>
            <a:avLst/>
            <a:gdLst/>
            <a:ahLst/>
            <a:cxnLst/>
            <a:rect l="l" t="t" r="r" b="b"/>
            <a:pathLst>
              <a:path w="1400810" h="365760">
                <a:moveTo>
                  <a:pt x="0" y="365760"/>
                </a:moveTo>
                <a:lnTo>
                  <a:pt x="1400556" y="365760"/>
                </a:lnTo>
                <a:lnTo>
                  <a:pt x="1400556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22044" y="2851530"/>
            <a:ext cx="7188200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491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Matches all greeting </a:t>
            </a:r>
            <a:r>
              <a:rPr sz="1200" dirty="0">
                <a:solidFill>
                  <a:srgbClr val="211E1F"/>
                </a:solidFill>
                <a:latin typeface="Tahoma"/>
                <a:cs typeface="Tahoma"/>
              </a:rPr>
              <a:t>elements in  </a:t>
            </a: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11E1F"/>
                </a:solidFill>
                <a:latin typeface="Tahoma"/>
                <a:cs typeface="Tahoma"/>
              </a:rPr>
              <a:t>source</a:t>
            </a:r>
            <a:r>
              <a:rPr sz="1200" spc="0" dirty="0">
                <a:solidFill>
                  <a:srgbClr val="211E1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document.</a:t>
            </a:r>
            <a:endParaRPr sz="12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10" dirty="0">
                <a:latin typeface="Tahoma"/>
                <a:cs typeface="Tahoma"/>
              </a:rPr>
              <a:t>Matching </a:t>
            </a:r>
            <a:r>
              <a:rPr sz="1600" spc="-5" dirty="0">
                <a:latin typeface="Tahoma"/>
                <a:cs typeface="Tahoma"/>
              </a:rPr>
              <a:t>by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ancestry</a:t>
            </a:r>
            <a:endParaRPr sz="16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dirty="0">
                <a:latin typeface="Tahoma"/>
                <a:cs typeface="Tahoma"/>
              </a:rPr>
              <a:t>As in </a:t>
            </a:r>
            <a:r>
              <a:rPr sz="1400" spc="-10" dirty="0">
                <a:latin typeface="Tahoma"/>
                <a:cs typeface="Tahoma"/>
              </a:rPr>
              <a:t>CSS,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5" dirty="0">
                <a:latin typeface="Tahoma"/>
                <a:cs typeface="Tahoma"/>
              </a:rPr>
              <a:t>match can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5" dirty="0">
                <a:latin typeface="Tahoma"/>
                <a:cs typeface="Tahoma"/>
              </a:rPr>
              <a:t>made using the element’s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ancestry.</a:t>
            </a:r>
            <a:endParaRPr sz="1400" dirty="0">
              <a:latin typeface="Tahoma"/>
              <a:cs typeface="Tahoma"/>
            </a:endParaRPr>
          </a:p>
          <a:p>
            <a:pPr marL="531495">
              <a:lnSpc>
                <a:spcPct val="100000"/>
              </a:lnSpc>
              <a:spcBef>
                <a:spcPts val="985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13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662683" y="2436876"/>
          <a:ext cx="3886833" cy="70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"/>
                <a:gridCol w="1264920"/>
                <a:gridCol w="69215"/>
                <a:gridCol w="483869"/>
                <a:gridCol w="184150"/>
                <a:gridCol w="1694180"/>
                <a:gridCol w="123189"/>
              </a:tblGrid>
              <a:tr h="415925">
                <a:tc gridSpan="3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Code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Snippet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6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&lt;xsl:template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match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“Greeting”&gt;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528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 of Matching</a:t>
            </a:r>
            <a:r>
              <a:rPr spc="-105" dirty="0"/>
              <a:t> </a:t>
            </a:r>
            <a:r>
              <a:rPr spc="-15" dirty="0"/>
              <a:t>3-3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84481"/>
            <a:ext cx="7014209" cy="8280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10" dirty="0">
                <a:latin typeface="Tahoma"/>
                <a:cs typeface="Tahoma"/>
              </a:rPr>
              <a:t>Matching the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root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dirty="0">
                <a:latin typeface="Tahoma"/>
                <a:cs typeface="Tahoma"/>
              </a:rPr>
              <a:t>Enables </a:t>
            </a:r>
            <a:r>
              <a:rPr sz="1400" spc="-5" dirty="0">
                <a:latin typeface="Tahoma"/>
                <a:cs typeface="Tahoma"/>
              </a:rPr>
              <a:t>all descendant </a:t>
            </a:r>
            <a:r>
              <a:rPr sz="1400" dirty="0">
                <a:latin typeface="Tahoma"/>
                <a:cs typeface="Tahoma"/>
              </a:rPr>
              <a:t>nodes </a:t>
            </a:r>
            <a:r>
              <a:rPr sz="1400" spc="-5" dirty="0">
                <a:latin typeface="Tahoma"/>
                <a:cs typeface="Tahoma"/>
              </a:rPr>
              <a:t>to inherit the </a:t>
            </a:r>
            <a:r>
              <a:rPr sz="1400" dirty="0">
                <a:latin typeface="Tahoma"/>
                <a:cs typeface="Tahoma"/>
              </a:rPr>
              <a:t>properties on </a:t>
            </a:r>
            <a:r>
              <a:rPr sz="1400" spc="-5" dirty="0">
                <a:latin typeface="Tahoma"/>
                <a:cs typeface="Tahoma"/>
              </a:rPr>
              <a:t>the root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document.</a:t>
            </a:r>
            <a:endParaRPr sz="1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dirty="0">
                <a:latin typeface="Tahoma"/>
                <a:cs typeface="Tahoma"/>
              </a:rPr>
              <a:t>Uses a </a:t>
            </a:r>
            <a:r>
              <a:rPr sz="1400" spc="-5" dirty="0">
                <a:latin typeface="Tahoma"/>
                <a:cs typeface="Tahoma"/>
              </a:rPr>
              <a:t>single forward slash </a:t>
            </a:r>
            <a:r>
              <a:rPr sz="1400" dirty="0">
                <a:latin typeface="Tahoma"/>
                <a:cs typeface="Tahoma"/>
              </a:rPr>
              <a:t>to </a:t>
            </a:r>
            <a:r>
              <a:rPr sz="1400" spc="-5" dirty="0">
                <a:latin typeface="Tahoma"/>
                <a:cs typeface="Tahoma"/>
              </a:rPr>
              <a:t>represent 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root.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7161" y="3006089"/>
            <a:ext cx="3124200" cy="304800"/>
          </a:xfrm>
          <a:custGeom>
            <a:avLst/>
            <a:gdLst/>
            <a:ahLst/>
            <a:cxnLst/>
            <a:rect l="l" t="t" r="r" b="b"/>
            <a:pathLst>
              <a:path w="3124200" h="304800">
                <a:moveTo>
                  <a:pt x="0" y="304800"/>
                </a:moveTo>
                <a:lnTo>
                  <a:pt x="3124200" y="304800"/>
                </a:lnTo>
                <a:lnTo>
                  <a:pt x="3124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7161" y="3006089"/>
            <a:ext cx="3124200" cy="304800"/>
          </a:xfrm>
          <a:custGeom>
            <a:avLst/>
            <a:gdLst/>
            <a:ahLst/>
            <a:cxnLst/>
            <a:rect l="l" t="t" r="r" b="b"/>
            <a:pathLst>
              <a:path w="3124200" h="304800">
                <a:moveTo>
                  <a:pt x="0" y="304800"/>
                </a:moveTo>
                <a:lnTo>
                  <a:pt x="3124200" y="304800"/>
                </a:lnTo>
                <a:lnTo>
                  <a:pt x="3124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39645" y="3048761"/>
            <a:ext cx="2923540" cy="228600"/>
          </a:xfrm>
          <a:prstGeom prst="rect">
            <a:avLst/>
          </a:prstGeom>
          <a:solidFill>
            <a:srgbClr val="FFFFCC"/>
          </a:solidFill>
          <a:ln w="2895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440"/>
              </a:lnSpc>
            </a:pPr>
            <a:r>
              <a:rPr sz="1200" spc="-5" dirty="0">
                <a:latin typeface="Courier New"/>
                <a:cs typeface="Courier New"/>
              </a:rPr>
              <a:t>&lt;xsl:template </a:t>
            </a:r>
            <a:r>
              <a:rPr sz="1200" dirty="0">
                <a:latin typeface="Courier New"/>
                <a:cs typeface="Courier New"/>
              </a:rPr>
              <a:t>match =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“/”&gt;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7878" y="3037458"/>
            <a:ext cx="1925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11E1F"/>
                </a:solidFill>
                <a:latin typeface="Tahoma"/>
                <a:cs typeface="Tahoma"/>
              </a:rPr>
              <a:t>Selects the root</a:t>
            </a:r>
            <a:r>
              <a:rPr sz="1400" spc="-80" dirty="0">
                <a:solidFill>
                  <a:srgbClr val="211E1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11E1F"/>
                </a:solidFill>
                <a:latin typeface="Tahoma"/>
                <a:cs typeface="Tahoma"/>
              </a:rPr>
              <a:t>pattern.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0600" y="3119627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3633" y="5577078"/>
            <a:ext cx="4495800" cy="660400"/>
          </a:xfrm>
          <a:custGeom>
            <a:avLst/>
            <a:gdLst/>
            <a:ahLst/>
            <a:cxnLst/>
            <a:rect l="l" t="t" r="r" b="b"/>
            <a:pathLst>
              <a:path w="4495800" h="660400">
                <a:moveTo>
                  <a:pt x="0" y="659892"/>
                </a:moveTo>
                <a:lnTo>
                  <a:pt x="4495800" y="659892"/>
                </a:lnTo>
                <a:lnTo>
                  <a:pt x="4495800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43633" y="5577078"/>
            <a:ext cx="4495800" cy="660400"/>
          </a:xfrm>
          <a:custGeom>
            <a:avLst/>
            <a:gdLst/>
            <a:ahLst/>
            <a:cxnLst/>
            <a:rect l="l" t="t" r="r" b="b"/>
            <a:pathLst>
              <a:path w="4495800" h="660400">
                <a:moveTo>
                  <a:pt x="0" y="659892"/>
                </a:moveTo>
                <a:lnTo>
                  <a:pt x="4495800" y="659892"/>
                </a:lnTo>
                <a:lnTo>
                  <a:pt x="4495800" y="0"/>
                </a:lnTo>
                <a:lnTo>
                  <a:pt x="0" y="0"/>
                </a:lnTo>
                <a:lnTo>
                  <a:pt x="0" y="65989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69542" y="5603747"/>
            <a:ext cx="4364990" cy="631825"/>
          </a:xfrm>
          <a:prstGeom prst="rect">
            <a:avLst/>
          </a:prstGeom>
          <a:solidFill>
            <a:srgbClr val="FFFFCC"/>
          </a:solidFill>
          <a:ln w="28955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latin typeface="Courier New"/>
                <a:cs typeface="Courier New"/>
              </a:rPr>
              <a:t>&lt;xsl:template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match=”Product”&gt;</a:t>
            </a:r>
            <a:endParaRPr sz="1200">
              <a:latin typeface="Courier New"/>
              <a:cs typeface="Courier New"/>
            </a:endParaRPr>
          </a:p>
          <a:p>
            <a:pPr marL="24828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&lt;xsl:apply-templates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select=”@Units”/&gt;</a:t>
            </a:r>
            <a:endParaRPr sz="1200">
              <a:latin typeface="Courier New"/>
              <a:cs typeface="Courier New"/>
            </a:endParaRPr>
          </a:p>
          <a:p>
            <a:pPr marL="6540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&lt;/xsl:template&gt;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7161" y="5150358"/>
            <a:ext cx="1400810" cy="36576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90877" y="5625846"/>
            <a:ext cx="4343400" cy="609600"/>
          </a:xfrm>
          <a:custGeom>
            <a:avLst/>
            <a:gdLst/>
            <a:ahLst/>
            <a:cxnLst/>
            <a:rect l="l" t="t" r="r" b="b"/>
            <a:pathLst>
              <a:path w="4343400" h="609600">
                <a:moveTo>
                  <a:pt x="0" y="609599"/>
                </a:moveTo>
                <a:lnTo>
                  <a:pt x="4343400" y="609599"/>
                </a:lnTo>
                <a:lnTo>
                  <a:pt x="43434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6000" y="58293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80707" y="5595315"/>
            <a:ext cx="211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Applies the templates to the  non-existent </a:t>
            </a:r>
            <a:r>
              <a:rPr sz="1200" dirty="0">
                <a:solidFill>
                  <a:srgbClr val="211E1F"/>
                </a:solidFill>
                <a:latin typeface="Tahoma"/>
                <a:cs typeface="Tahoma"/>
              </a:rPr>
              <a:t>Units </a:t>
            </a:r>
            <a:r>
              <a:rPr sz="1200" spc="-10" dirty="0">
                <a:solidFill>
                  <a:srgbClr val="211E1F"/>
                </a:solidFill>
                <a:latin typeface="Tahoma"/>
                <a:cs typeface="Tahoma"/>
              </a:rPr>
              <a:t>attributes </a:t>
            </a:r>
            <a:r>
              <a:rPr sz="1200" dirty="0">
                <a:solidFill>
                  <a:srgbClr val="211E1F"/>
                </a:solidFill>
                <a:latin typeface="Tahoma"/>
                <a:cs typeface="Tahoma"/>
              </a:rPr>
              <a:t>of  </a:t>
            </a: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Product </a:t>
            </a:r>
            <a:r>
              <a:rPr sz="1200" dirty="0">
                <a:solidFill>
                  <a:srgbClr val="211E1F"/>
                </a:solidFill>
                <a:latin typeface="Tahoma"/>
                <a:cs typeface="Tahoma"/>
              </a:rPr>
              <a:t>elements.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662683" y="4038600"/>
          <a:ext cx="5332094" cy="8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0"/>
                <a:gridCol w="1156335"/>
                <a:gridCol w="4037965"/>
                <a:gridCol w="75564"/>
              </a:tblGrid>
              <a:tr h="445770">
                <a:tc gridSpan="2"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Syntax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539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" marR="726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&lt;xsl:template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match = “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element name[‘attribute’  (attribute-name)=attribute-value]”&gt;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7010400" y="4678426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78" y="44539"/>
                </a:moveTo>
                <a:lnTo>
                  <a:pt x="457073" y="76200"/>
                </a:lnTo>
                <a:lnTo>
                  <a:pt x="520849" y="44577"/>
                </a:lnTo>
                <a:lnTo>
                  <a:pt x="469900" y="44577"/>
                </a:lnTo>
                <a:lnTo>
                  <a:pt x="457178" y="44539"/>
                </a:lnTo>
                <a:close/>
              </a:path>
              <a:path w="533400" h="76200">
                <a:moveTo>
                  <a:pt x="457220" y="31839"/>
                </a:moveTo>
                <a:lnTo>
                  <a:pt x="457178" y="44539"/>
                </a:lnTo>
                <a:lnTo>
                  <a:pt x="469900" y="44577"/>
                </a:lnTo>
                <a:lnTo>
                  <a:pt x="469900" y="31877"/>
                </a:lnTo>
                <a:lnTo>
                  <a:pt x="457220" y="31839"/>
                </a:lnTo>
                <a:close/>
              </a:path>
              <a:path w="533400" h="76200">
                <a:moveTo>
                  <a:pt x="457327" y="0"/>
                </a:moveTo>
                <a:lnTo>
                  <a:pt x="457220" y="31839"/>
                </a:lnTo>
                <a:lnTo>
                  <a:pt x="469900" y="31877"/>
                </a:lnTo>
                <a:lnTo>
                  <a:pt x="469900" y="44577"/>
                </a:lnTo>
                <a:lnTo>
                  <a:pt x="520849" y="44577"/>
                </a:lnTo>
                <a:lnTo>
                  <a:pt x="533400" y="38354"/>
                </a:lnTo>
                <a:lnTo>
                  <a:pt x="457327" y="0"/>
                </a:lnTo>
                <a:close/>
              </a:path>
              <a:path w="533400" h="76200">
                <a:moveTo>
                  <a:pt x="0" y="30480"/>
                </a:moveTo>
                <a:lnTo>
                  <a:pt x="0" y="43180"/>
                </a:lnTo>
                <a:lnTo>
                  <a:pt x="457178" y="44539"/>
                </a:lnTo>
                <a:lnTo>
                  <a:pt x="457220" y="31839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22044" y="3490340"/>
            <a:ext cx="7702550" cy="1566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192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10" dirty="0">
                <a:latin typeface="Tahoma"/>
                <a:cs typeface="Tahoma"/>
              </a:rPr>
              <a:t>Matching </a:t>
            </a:r>
            <a:r>
              <a:rPr sz="1600" spc="-5" dirty="0">
                <a:latin typeface="Tahoma"/>
                <a:cs typeface="Tahoma"/>
              </a:rPr>
              <a:t>by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attribute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ts val="168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dirty="0">
                <a:latin typeface="Tahoma"/>
                <a:cs typeface="Tahoma"/>
              </a:rPr>
              <a:t>As in </a:t>
            </a:r>
            <a:r>
              <a:rPr sz="1400" spc="-10" dirty="0">
                <a:latin typeface="Tahoma"/>
                <a:cs typeface="Tahoma"/>
              </a:rPr>
              <a:t>CSS,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5" dirty="0">
                <a:latin typeface="Tahoma"/>
                <a:cs typeface="Tahoma"/>
              </a:rPr>
              <a:t>match can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5" dirty="0">
                <a:latin typeface="Tahoma"/>
                <a:cs typeface="Tahoma"/>
              </a:rPr>
              <a:t>made using the element’s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ancestry.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6433185" marR="5080">
              <a:lnSpc>
                <a:spcPct val="100000"/>
              </a:lnSpc>
            </a:pPr>
            <a:r>
              <a:rPr sz="1200" dirty="0">
                <a:solidFill>
                  <a:srgbClr val="211E1F"/>
                </a:solidFill>
                <a:latin typeface="Tahoma"/>
                <a:cs typeface="Tahoma"/>
              </a:rPr>
              <a:t>Uses </a:t>
            </a:r>
            <a:r>
              <a:rPr sz="1200" spc="-10" dirty="0">
                <a:solidFill>
                  <a:srgbClr val="211E1F"/>
                </a:solidFill>
                <a:latin typeface="Tahoma"/>
                <a:cs typeface="Tahoma"/>
              </a:rPr>
              <a:t>square  brackets </a:t>
            </a: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211E1F"/>
                </a:solidFill>
                <a:latin typeface="Tahoma"/>
                <a:cs typeface="Tahoma"/>
              </a:rPr>
              <a:t>hold  </a:t>
            </a: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the </a:t>
            </a:r>
            <a:r>
              <a:rPr sz="1200" spc="-10" dirty="0">
                <a:solidFill>
                  <a:srgbClr val="211E1F"/>
                </a:solidFill>
                <a:latin typeface="Tahoma"/>
                <a:cs typeface="Tahoma"/>
              </a:rPr>
              <a:t>attribute </a:t>
            </a: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name  and</a:t>
            </a:r>
            <a:r>
              <a:rPr sz="1200" spc="-10" dirty="0">
                <a:solidFill>
                  <a:srgbClr val="211E1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11E1F"/>
                </a:solidFill>
                <a:latin typeface="Tahoma"/>
                <a:cs typeface="Tahoma"/>
              </a:rPr>
              <a:t>value.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14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77161" y="2577845"/>
            <a:ext cx="1400810" cy="36449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65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495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XPath </a:t>
            </a:r>
            <a:r>
              <a:rPr spc="-5" dirty="0"/>
              <a:t>Expressions</a:t>
            </a:r>
            <a:r>
              <a:rPr spc="-120" dirty="0"/>
              <a:t> </a:t>
            </a:r>
            <a:r>
              <a:rPr spc="-5" dirty="0"/>
              <a:t>1-2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15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93850"/>
            <a:ext cx="7350125" cy="25863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265">
              <a:lnSpc>
                <a:spcPts val="2590"/>
              </a:lnSpc>
              <a:spcBef>
                <a:spcPts val="42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Statements that can extract useful </a:t>
            </a:r>
            <a:r>
              <a:rPr sz="2400" dirty="0">
                <a:latin typeface="Tahoma"/>
                <a:cs typeface="Tahoma"/>
              </a:rPr>
              <a:t>information </a:t>
            </a:r>
            <a:r>
              <a:rPr sz="2400" spc="-5" dirty="0">
                <a:latin typeface="Tahoma"/>
                <a:cs typeface="Tahoma"/>
              </a:rPr>
              <a:t>from  the XPath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tree.</a:t>
            </a:r>
            <a:endParaRPr sz="2400">
              <a:latin typeface="Tahoma"/>
              <a:cs typeface="Tahoma"/>
            </a:endParaRPr>
          </a:p>
          <a:p>
            <a:pPr marL="354965" marR="41910" indent="-342265">
              <a:lnSpc>
                <a:spcPts val="259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Instead </a:t>
            </a:r>
            <a:r>
              <a:rPr sz="2400" dirty="0">
                <a:latin typeface="Tahoma"/>
                <a:cs typeface="Tahoma"/>
              </a:rPr>
              <a:t>of just finding nodes, one </a:t>
            </a:r>
            <a:r>
              <a:rPr sz="2400" spc="-5" dirty="0">
                <a:latin typeface="Tahoma"/>
                <a:cs typeface="Tahoma"/>
              </a:rPr>
              <a:t>can count them,  </a:t>
            </a:r>
            <a:r>
              <a:rPr sz="2400" dirty="0">
                <a:latin typeface="Tahoma"/>
                <a:cs typeface="Tahoma"/>
              </a:rPr>
              <a:t>add up numeric </a:t>
            </a:r>
            <a:r>
              <a:rPr sz="2400" spc="-5" dirty="0">
                <a:latin typeface="Tahoma"/>
                <a:cs typeface="Tahoma"/>
              </a:rPr>
              <a:t>values, compare strings,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more.</a:t>
            </a:r>
            <a:endParaRPr sz="2400">
              <a:latin typeface="Tahoma"/>
              <a:cs typeface="Tahoma"/>
            </a:endParaRPr>
          </a:p>
          <a:p>
            <a:pPr marL="354965" marR="507365" indent="-342265">
              <a:lnSpc>
                <a:spcPts val="259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Are like </a:t>
            </a:r>
            <a:r>
              <a:rPr sz="2400" spc="-5" dirty="0">
                <a:latin typeface="Tahoma"/>
                <a:cs typeface="Tahoma"/>
              </a:rPr>
              <a:t>statements </a:t>
            </a:r>
            <a:r>
              <a:rPr sz="2400" dirty="0">
                <a:latin typeface="Tahoma"/>
                <a:cs typeface="Tahoma"/>
              </a:rPr>
              <a:t>in a </a:t>
            </a:r>
            <a:r>
              <a:rPr sz="2400" spc="-5" dirty="0">
                <a:latin typeface="Tahoma"/>
                <a:cs typeface="Tahoma"/>
              </a:rPr>
              <a:t>functional </a:t>
            </a:r>
            <a:r>
              <a:rPr sz="2400" dirty="0">
                <a:latin typeface="Tahoma"/>
                <a:cs typeface="Tahoma"/>
              </a:rPr>
              <a:t>programming  language.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Evaluates to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single value.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495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XPath </a:t>
            </a:r>
            <a:r>
              <a:rPr spc="-5" dirty="0"/>
              <a:t>Expressions</a:t>
            </a:r>
            <a:r>
              <a:rPr spc="-120" dirty="0"/>
              <a:t> </a:t>
            </a:r>
            <a:r>
              <a:rPr spc="-5" dirty="0"/>
              <a:t>2-2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16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69465"/>
            <a:ext cx="7517765" cy="4757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24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Node-set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ts val="1939"/>
              </a:lnSpc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An unordered </a:t>
            </a:r>
            <a:r>
              <a:rPr sz="1800" spc="-5" dirty="0">
                <a:latin typeface="Tahoma"/>
                <a:cs typeface="Tahoma"/>
              </a:rPr>
              <a:t>group </a:t>
            </a:r>
            <a:r>
              <a:rPr sz="1800" dirty="0">
                <a:latin typeface="Tahoma"/>
                <a:cs typeface="Tahoma"/>
              </a:rPr>
              <a:t>of nodes </a:t>
            </a:r>
            <a:r>
              <a:rPr sz="1800" spc="-5" dirty="0">
                <a:latin typeface="Tahoma"/>
                <a:cs typeface="Tahoma"/>
              </a:rPr>
              <a:t>from the </a:t>
            </a:r>
            <a:r>
              <a:rPr sz="1800" dirty="0">
                <a:latin typeface="Tahoma"/>
                <a:cs typeface="Tahoma"/>
              </a:rPr>
              <a:t>input </a:t>
            </a:r>
            <a:r>
              <a:rPr sz="1800" spc="-5" dirty="0">
                <a:latin typeface="Tahoma"/>
                <a:cs typeface="Tahoma"/>
              </a:rPr>
              <a:t>document that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match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ts val="1945"/>
              </a:lnSpc>
            </a:pPr>
            <a:r>
              <a:rPr sz="1800" dirty="0">
                <a:latin typeface="Tahoma"/>
                <a:cs typeface="Tahoma"/>
              </a:rPr>
              <a:t>an </a:t>
            </a:r>
            <a:r>
              <a:rPr sz="1800" spc="-5" dirty="0">
                <a:latin typeface="Tahoma"/>
                <a:cs typeface="Tahoma"/>
              </a:rPr>
              <a:t>expression’s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criteria.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ts val="237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Boolean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ts val="2130"/>
              </a:lnSpc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XSLT </a:t>
            </a:r>
            <a:r>
              <a:rPr sz="1800" spc="-5" dirty="0">
                <a:latin typeface="Tahoma"/>
                <a:cs typeface="Tahoma"/>
              </a:rPr>
              <a:t>allows </a:t>
            </a:r>
            <a:r>
              <a:rPr sz="1800" dirty="0">
                <a:latin typeface="Tahoma"/>
                <a:cs typeface="Tahoma"/>
              </a:rPr>
              <a:t>any kind of data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dirty="0">
                <a:latin typeface="Tahoma"/>
                <a:cs typeface="Tahoma"/>
              </a:rPr>
              <a:t>be </a:t>
            </a:r>
            <a:r>
              <a:rPr sz="1800" spc="-5" dirty="0">
                <a:latin typeface="Tahoma"/>
                <a:cs typeface="Tahoma"/>
              </a:rPr>
              <a:t>transformed </a:t>
            </a:r>
            <a:r>
              <a:rPr sz="1800" dirty="0">
                <a:latin typeface="Tahoma"/>
                <a:cs typeface="Tahoma"/>
              </a:rPr>
              <a:t>into a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boolean</a:t>
            </a:r>
            <a:r>
              <a:rPr sz="1800" spc="-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756285" marR="130175" lvl="1" indent="-287020">
              <a:lnSpc>
                <a:spcPct val="8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  <a:tab pos="3776979" algn="l"/>
              </a:tabLst>
            </a:pPr>
            <a:r>
              <a:rPr sz="1800" dirty="0">
                <a:latin typeface="Tahoma"/>
                <a:cs typeface="Tahoma"/>
              </a:rPr>
              <a:t>Often done </a:t>
            </a:r>
            <a:r>
              <a:rPr sz="1800" spc="-5" dirty="0">
                <a:latin typeface="Tahoma"/>
                <a:cs typeface="Tahoma"/>
              </a:rPr>
              <a:t>implicitly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when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	</a:t>
            </a:r>
            <a:r>
              <a:rPr sz="1800" spc="-5" dirty="0">
                <a:latin typeface="Courier New"/>
                <a:cs typeface="Courier New"/>
              </a:rPr>
              <a:t>string</a:t>
            </a:r>
            <a:r>
              <a:rPr sz="1800" spc="-560" dirty="0">
                <a:latin typeface="Courier New"/>
                <a:cs typeface="Courier New"/>
              </a:rPr>
              <a:t> 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</a:t>
            </a:r>
            <a:r>
              <a:rPr sz="1800" spc="-570" dirty="0">
                <a:latin typeface="Courier New"/>
                <a:cs typeface="Courier New"/>
              </a:rPr>
              <a:t> 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node-set  </a:t>
            </a:r>
            <a:r>
              <a:rPr sz="1800" dirty="0">
                <a:latin typeface="Tahoma"/>
                <a:cs typeface="Tahoma"/>
              </a:rPr>
              <a:t>is used </a:t>
            </a:r>
            <a:r>
              <a:rPr sz="1800" spc="-5" dirty="0">
                <a:latin typeface="Tahoma"/>
                <a:cs typeface="Tahoma"/>
              </a:rPr>
              <a:t>where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boolean</a:t>
            </a:r>
            <a:r>
              <a:rPr sz="1800" spc="-560" dirty="0">
                <a:latin typeface="Courier New"/>
                <a:cs typeface="Courier New"/>
              </a:rPr>
              <a:t>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10" dirty="0">
                <a:latin typeface="Tahoma"/>
                <a:cs typeface="Tahoma"/>
              </a:rPr>
              <a:t>expected.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ts val="2400"/>
              </a:lnSpc>
              <a:spcBef>
                <a:spcPts val="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Number</a:t>
            </a:r>
            <a:endParaRPr sz="2000">
              <a:latin typeface="Tahoma"/>
              <a:cs typeface="Tahoma"/>
            </a:endParaRPr>
          </a:p>
          <a:p>
            <a:pPr marL="756285" marR="243204" lvl="1" indent="-287020">
              <a:lnSpc>
                <a:spcPct val="8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Numeric values useful for counting </a:t>
            </a:r>
            <a:r>
              <a:rPr sz="1800" dirty="0">
                <a:latin typeface="Tahoma"/>
                <a:cs typeface="Tahoma"/>
              </a:rPr>
              <a:t>nodes and </a:t>
            </a:r>
            <a:r>
              <a:rPr sz="1800" spc="-5" dirty="0">
                <a:latin typeface="Tahoma"/>
                <a:cs typeface="Tahoma"/>
              </a:rPr>
              <a:t>performing simple  </a:t>
            </a:r>
            <a:r>
              <a:rPr sz="1800" dirty="0">
                <a:latin typeface="Tahoma"/>
                <a:cs typeface="Tahoma"/>
              </a:rPr>
              <a:t>arithmetic.</a:t>
            </a:r>
            <a:endParaRPr sz="1800">
              <a:latin typeface="Tahoma"/>
              <a:cs typeface="Tahoma"/>
            </a:endParaRPr>
          </a:p>
          <a:p>
            <a:pPr marL="756285" marR="501650" lvl="1" indent="-287020">
              <a:lnSpc>
                <a:spcPct val="8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Numbers like </a:t>
            </a:r>
            <a:r>
              <a:rPr sz="1800" dirty="0">
                <a:latin typeface="Tahoma"/>
                <a:cs typeface="Tahoma"/>
              </a:rPr>
              <a:t>43 or –7000 </a:t>
            </a:r>
            <a:r>
              <a:rPr sz="1800" spc="-5" dirty="0">
                <a:latin typeface="Tahoma"/>
                <a:cs typeface="Tahoma"/>
              </a:rPr>
              <a:t>that look like integers </a:t>
            </a:r>
            <a:r>
              <a:rPr sz="1800" dirty="0">
                <a:latin typeface="Tahoma"/>
                <a:cs typeface="Tahoma"/>
              </a:rPr>
              <a:t>are </a:t>
            </a:r>
            <a:r>
              <a:rPr sz="1800" spc="-5" dirty="0">
                <a:latin typeface="Tahoma"/>
                <a:cs typeface="Tahoma"/>
              </a:rPr>
              <a:t>stored </a:t>
            </a:r>
            <a:r>
              <a:rPr sz="1800" dirty="0">
                <a:latin typeface="Tahoma"/>
                <a:cs typeface="Tahoma"/>
              </a:rPr>
              <a:t>as  doubles.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ts val="1914"/>
              </a:lnSpc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Non-number </a:t>
            </a:r>
            <a:r>
              <a:rPr sz="1800" dirty="0">
                <a:latin typeface="Tahoma"/>
                <a:cs typeface="Tahoma"/>
              </a:rPr>
              <a:t>values, </a:t>
            </a:r>
            <a:r>
              <a:rPr sz="1800" spc="-5" dirty="0">
                <a:latin typeface="Tahoma"/>
                <a:cs typeface="Tahoma"/>
              </a:rPr>
              <a:t>such </a:t>
            </a:r>
            <a:r>
              <a:rPr sz="1800" dirty="0">
                <a:latin typeface="Tahoma"/>
                <a:cs typeface="Tahoma"/>
              </a:rPr>
              <a:t>as </a:t>
            </a:r>
            <a:r>
              <a:rPr sz="1800" spc="-5" dirty="0">
                <a:latin typeface="Tahoma"/>
                <a:cs typeface="Tahoma"/>
              </a:rPr>
              <a:t>strings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Courier New"/>
                <a:cs typeface="Courier New"/>
              </a:rPr>
              <a:t>booleans</a:t>
            </a:r>
            <a:r>
              <a:rPr sz="1800" spc="-5" dirty="0">
                <a:latin typeface="Tahoma"/>
                <a:cs typeface="Tahoma"/>
              </a:rPr>
              <a:t>, </a:t>
            </a:r>
            <a:r>
              <a:rPr sz="1800" dirty="0">
                <a:latin typeface="Tahoma"/>
                <a:cs typeface="Tahoma"/>
              </a:rPr>
              <a:t>are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converted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ts val="1975"/>
              </a:lnSpc>
            </a:pPr>
            <a:r>
              <a:rPr sz="1800" spc="-5" dirty="0">
                <a:latin typeface="Tahoma"/>
                <a:cs typeface="Tahoma"/>
              </a:rPr>
              <a:t>to </a:t>
            </a:r>
            <a:r>
              <a:rPr sz="1800" dirty="0">
                <a:latin typeface="Tahoma"/>
                <a:cs typeface="Tahoma"/>
              </a:rPr>
              <a:t>numbers </a:t>
            </a:r>
            <a:r>
              <a:rPr sz="1800" spc="-5" dirty="0">
                <a:latin typeface="Tahoma"/>
                <a:cs typeface="Tahoma"/>
              </a:rPr>
              <a:t>automatically </a:t>
            </a:r>
            <a:r>
              <a:rPr sz="1800" dirty="0">
                <a:latin typeface="Tahoma"/>
                <a:cs typeface="Tahoma"/>
              </a:rPr>
              <a:t>as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necessary.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ts val="240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String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ts val="2130"/>
              </a:lnSpc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sequence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zero or </a:t>
            </a:r>
            <a:r>
              <a:rPr sz="1800" dirty="0">
                <a:latin typeface="Tahoma"/>
                <a:cs typeface="Tahoma"/>
              </a:rPr>
              <a:t>more </a:t>
            </a:r>
            <a:r>
              <a:rPr sz="1800" spc="-5" dirty="0">
                <a:latin typeface="Tahoma"/>
                <a:cs typeface="Tahoma"/>
              </a:rPr>
              <a:t>Unicode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characters.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ts val="1945"/>
              </a:lnSpc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Other </a:t>
            </a:r>
            <a:r>
              <a:rPr sz="1800" spc="-5" dirty="0">
                <a:latin typeface="Tahoma"/>
                <a:cs typeface="Tahoma"/>
              </a:rPr>
              <a:t>data types can </a:t>
            </a:r>
            <a:r>
              <a:rPr sz="1800" dirty="0">
                <a:latin typeface="Tahoma"/>
                <a:cs typeface="Tahoma"/>
              </a:rPr>
              <a:t>be </a:t>
            </a:r>
            <a:r>
              <a:rPr sz="1800" spc="-5" dirty="0">
                <a:latin typeface="Tahoma"/>
                <a:cs typeface="Tahoma"/>
              </a:rPr>
              <a:t>converted to strings </a:t>
            </a:r>
            <a:r>
              <a:rPr sz="1800" dirty="0">
                <a:latin typeface="Tahoma"/>
                <a:cs typeface="Tahoma"/>
              </a:rPr>
              <a:t>using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string()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ts val="1975"/>
              </a:lnSpc>
            </a:pPr>
            <a:r>
              <a:rPr sz="1800" spc="-5" dirty="0">
                <a:latin typeface="Tahoma"/>
                <a:cs typeface="Tahoma"/>
              </a:rPr>
              <a:t>function.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977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XPath</a:t>
            </a:r>
            <a:r>
              <a:rPr spc="-8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17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0426"/>
            <a:ext cx="7411720" cy="463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XPath defines </a:t>
            </a:r>
            <a:r>
              <a:rPr sz="2000" spc="-5" dirty="0">
                <a:latin typeface="Tahoma"/>
                <a:cs typeface="Tahoma"/>
              </a:rPr>
              <a:t>various functions required for </a:t>
            </a:r>
            <a:r>
              <a:rPr sz="2000" dirty="0">
                <a:latin typeface="Tahoma"/>
                <a:cs typeface="Tahoma"/>
              </a:rPr>
              <a:t>XPath 2.0,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XQuery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1.0 and XSLT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2.0.</a:t>
            </a:r>
            <a:endParaRPr sz="2000">
              <a:latin typeface="Tahoma"/>
              <a:cs typeface="Tahoma"/>
            </a:endParaRPr>
          </a:p>
          <a:p>
            <a:pPr marL="354965" marR="11430" indent="-342265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different </a:t>
            </a:r>
            <a:r>
              <a:rPr sz="2000" dirty="0">
                <a:latin typeface="Tahoma"/>
                <a:cs typeface="Tahoma"/>
              </a:rPr>
              <a:t>functions are </a:t>
            </a:r>
            <a:r>
              <a:rPr sz="2000" spc="-5" dirty="0">
                <a:latin typeface="Courier New"/>
                <a:cs typeface="Courier New"/>
              </a:rPr>
              <a:t>Accessor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AnyURI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Node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Error 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Courier New"/>
                <a:cs typeface="Courier New"/>
              </a:rPr>
              <a:t>Trace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Sequence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Context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Boolean</a:t>
            </a:r>
            <a:r>
              <a:rPr sz="2000" spc="-5" dirty="0">
                <a:latin typeface="Tahoma"/>
                <a:cs typeface="Tahoma"/>
              </a:rPr>
              <a:t>,  </a:t>
            </a:r>
            <a:r>
              <a:rPr sz="2000" spc="-5" dirty="0">
                <a:latin typeface="Courier New"/>
                <a:cs typeface="Courier New"/>
              </a:rPr>
              <a:t>Duration/Date/Time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String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QName</a:t>
            </a:r>
            <a:r>
              <a:rPr sz="2000" spc="-600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Courier New"/>
                <a:cs typeface="Courier New"/>
              </a:rPr>
              <a:t>Numeric</a:t>
            </a:r>
            <a:r>
              <a:rPr sz="2000" spc="-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Can be </a:t>
            </a:r>
            <a:r>
              <a:rPr sz="2000" spc="-5" dirty="0">
                <a:latin typeface="Tahoma"/>
                <a:cs typeface="Tahoma"/>
              </a:rPr>
              <a:t>used to refine </a:t>
            </a:r>
            <a:r>
              <a:rPr sz="2000" dirty="0">
                <a:latin typeface="Tahoma"/>
                <a:cs typeface="Tahoma"/>
              </a:rPr>
              <a:t>XPath </a:t>
            </a:r>
            <a:r>
              <a:rPr sz="2000" spc="-5" dirty="0">
                <a:latin typeface="Tahoma"/>
                <a:cs typeface="Tahoma"/>
              </a:rPr>
              <a:t>queries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enhance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programming power and </a:t>
            </a:r>
            <a:r>
              <a:rPr sz="2000" spc="-5" dirty="0">
                <a:latin typeface="Tahoma"/>
                <a:cs typeface="Tahoma"/>
              </a:rPr>
              <a:t>flexibility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XPath.</a:t>
            </a:r>
            <a:endParaRPr sz="2000">
              <a:latin typeface="Tahoma"/>
              <a:cs typeface="Tahoma"/>
            </a:endParaRPr>
          </a:p>
          <a:p>
            <a:pPr marL="354965" marR="613410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Each function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the function </a:t>
            </a:r>
            <a:r>
              <a:rPr sz="2000" dirty="0">
                <a:latin typeface="Tahoma"/>
                <a:cs typeface="Tahoma"/>
              </a:rPr>
              <a:t>library is </a:t>
            </a:r>
            <a:r>
              <a:rPr sz="2000" spc="-5" dirty="0">
                <a:latin typeface="Tahoma"/>
                <a:cs typeface="Tahoma"/>
              </a:rPr>
              <a:t>specified </a:t>
            </a:r>
            <a:r>
              <a:rPr sz="2000" dirty="0">
                <a:latin typeface="Tahoma"/>
                <a:cs typeface="Tahoma"/>
              </a:rPr>
              <a:t>using a  </a:t>
            </a:r>
            <a:r>
              <a:rPr sz="2000" spc="-5" dirty="0">
                <a:latin typeface="Tahoma"/>
                <a:cs typeface="Tahoma"/>
              </a:rPr>
              <a:t>function </a:t>
            </a:r>
            <a:r>
              <a:rPr sz="2000" dirty="0">
                <a:latin typeface="Tahoma"/>
                <a:cs typeface="Tahoma"/>
              </a:rPr>
              <a:t>prototype </a:t>
            </a:r>
            <a:r>
              <a:rPr sz="2000" spc="-5" dirty="0">
                <a:latin typeface="Tahoma"/>
                <a:cs typeface="Tahoma"/>
              </a:rPr>
              <a:t>that provides the return type, function  </a:t>
            </a:r>
            <a:r>
              <a:rPr sz="2000" dirty="0">
                <a:latin typeface="Tahoma"/>
                <a:cs typeface="Tahoma"/>
              </a:rPr>
              <a:t>name, and </a:t>
            </a:r>
            <a:r>
              <a:rPr sz="2000" spc="-5" dirty="0">
                <a:latin typeface="Tahoma"/>
                <a:cs typeface="Tahoma"/>
              </a:rPr>
              <a:t>argument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type.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If </a:t>
            </a:r>
            <a:r>
              <a:rPr sz="2000" dirty="0">
                <a:latin typeface="Tahoma"/>
                <a:cs typeface="Tahoma"/>
              </a:rPr>
              <a:t>an argument </a:t>
            </a:r>
            <a:r>
              <a:rPr sz="2000" spc="-5" dirty="0">
                <a:latin typeface="Tahoma"/>
                <a:cs typeface="Tahoma"/>
              </a:rPr>
              <a:t>type is followed by </a:t>
            </a:r>
            <a:r>
              <a:rPr sz="2000" dirty="0">
                <a:latin typeface="Tahoma"/>
                <a:cs typeface="Tahoma"/>
              </a:rPr>
              <a:t>a question mark,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ahoma"/>
                <a:cs typeface="Tahoma"/>
              </a:rPr>
              <a:t>argument </a:t>
            </a:r>
            <a:r>
              <a:rPr sz="2000" dirty="0">
                <a:latin typeface="Tahoma"/>
                <a:cs typeface="Tahoma"/>
              </a:rPr>
              <a:t>is optional; otherwise, </a:t>
            </a:r>
            <a:r>
              <a:rPr sz="2000" spc="-5" dirty="0">
                <a:latin typeface="Tahoma"/>
                <a:cs typeface="Tahoma"/>
              </a:rPr>
              <a:t>the argument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required.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Function </a:t>
            </a:r>
            <a:r>
              <a:rPr sz="2000" dirty="0">
                <a:latin typeface="Tahoma"/>
                <a:cs typeface="Tahoma"/>
              </a:rPr>
              <a:t>names are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case-sensitive.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The default </a:t>
            </a:r>
            <a:r>
              <a:rPr sz="2000" spc="-5" dirty="0">
                <a:latin typeface="Tahoma"/>
                <a:cs typeface="Tahoma"/>
              </a:rPr>
              <a:t>prefix for the function namespace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fn</a:t>
            </a:r>
            <a:r>
              <a:rPr sz="2000" spc="-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14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Node-Set Functions</a:t>
            </a:r>
            <a:r>
              <a:rPr spc="-40" dirty="0"/>
              <a:t> </a:t>
            </a:r>
            <a:r>
              <a:rPr spc="-10" dirty="0"/>
              <a:t>1-4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9644" y="1417065"/>
            <a:ext cx="7195820" cy="106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Take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node-set</a:t>
            </a:r>
            <a:r>
              <a:rPr sz="1800" spc="-555" dirty="0">
                <a:latin typeface="Courier New"/>
                <a:cs typeface="Courier New"/>
              </a:rPr>
              <a:t> </a:t>
            </a:r>
            <a:r>
              <a:rPr sz="1800" dirty="0">
                <a:latin typeface="Tahoma"/>
                <a:cs typeface="Tahoma"/>
              </a:rPr>
              <a:t>argument.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ts val="1975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Return a </a:t>
            </a:r>
            <a:r>
              <a:rPr sz="1800" spc="-5" dirty="0">
                <a:latin typeface="Courier New"/>
                <a:cs typeface="Courier New"/>
              </a:rPr>
              <a:t>node-set</a:t>
            </a:r>
            <a:r>
              <a:rPr sz="1800" spc="-4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or information about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particular </a:t>
            </a:r>
            <a:r>
              <a:rPr sz="1800" dirty="0">
                <a:latin typeface="Tahoma"/>
                <a:cs typeface="Tahoma"/>
              </a:rPr>
              <a:t>node </a:t>
            </a:r>
            <a:r>
              <a:rPr sz="1800" spc="-5" dirty="0">
                <a:latin typeface="Tahoma"/>
                <a:cs typeface="Tahoma"/>
              </a:rPr>
              <a:t>within </a:t>
            </a: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ts val="1945"/>
              </a:lnSpc>
            </a:pPr>
            <a:r>
              <a:rPr sz="1800" spc="-5" dirty="0">
                <a:latin typeface="Tahoma"/>
                <a:cs typeface="Tahoma"/>
              </a:rPr>
              <a:t>node-set.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ts val="213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Are </a:t>
            </a:r>
            <a:r>
              <a:rPr sz="1800" spc="-5" dirty="0">
                <a:latin typeface="Courier New"/>
                <a:cs typeface="Courier New"/>
              </a:rPr>
              <a:t>name()</a:t>
            </a:r>
            <a:r>
              <a:rPr sz="1800" spc="-5" dirty="0">
                <a:latin typeface="Tahoma"/>
                <a:cs typeface="Tahoma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local-name()</a:t>
            </a:r>
            <a:r>
              <a:rPr sz="1800" spc="-10" dirty="0">
                <a:latin typeface="Tahoma"/>
                <a:cs typeface="Tahoma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namespace-uri()</a:t>
            </a:r>
            <a:r>
              <a:rPr sz="1800" spc="-595" dirty="0">
                <a:latin typeface="Courier New"/>
                <a:cs typeface="Courier New"/>
              </a:rPr>
              <a:t>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Courier New"/>
                <a:cs typeface="Courier New"/>
              </a:rPr>
              <a:t>root()</a:t>
            </a:r>
            <a:r>
              <a:rPr sz="1800" spc="-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0600" y="3108960"/>
            <a:ext cx="4038600" cy="32918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ts val="1620"/>
              </a:lnSpc>
              <a:spcBef>
                <a:spcPts val="350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410845">
              <a:lnSpc>
                <a:spcPts val="1620"/>
              </a:lnSpc>
            </a:pPr>
            <a:r>
              <a:rPr sz="1400" spc="-5" dirty="0">
                <a:latin typeface="Courier New"/>
                <a:cs typeface="Courier New"/>
              </a:rPr>
              <a:t>name():</a:t>
            </a:r>
            <a:r>
              <a:rPr sz="1400" spc="-50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Returns name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5" dirty="0">
                <a:latin typeface="Tahoma"/>
                <a:cs typeface="Tahoma"/>
              </a:rPr>
              <a:t>current </a:t>
            </a:r>
            <a:r>
              <a:rPr sz="1400" dirty="0">
                <a:latin typeface="Tahoma"/>
                <a:cs typeface="Tahoma"/>
              </a:rPr>
              <a:t>node or</a:t>
            </a:r>
            <a:endParaRPr sz="1400">
              <a:latin typeface="Tahoma"/>
              <a:cs typeface="Tahoma"/>
            </a:endParaRPr>
          </a:p>
          <a:p>
            <a:pPr marL="428625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latin typeface="Tahoma"/>
                <a:cs typeface="Tahoma"/>
              </a:rPr>
              <a:t>the first </a:t>
            </a:r>
            <a:r>
              <a:rPr sz="1400" dirty="0">
                <a:latin typeface="Tahoma"/>
                <a:cs typeface="Tahoma"/>
              </a:rPr>
              <a:t>node in </a:t>
            </a:r>
            <a:r>
              <a:rPr sz="1400" spc="-5" dirty="0">
                <a:latin typeface="Tahoma"/>
                <a:cs typeface="Tahoma"/>
              </a:rPr>
              <a:t>specified </a:t>
            </a:r>
            <a:r>
              <a:rPr sz="1400" dirty="0">
                <a:latin typeface="Tahoma"/>
                <a:cs typeface="Tahoma"/>
              </a:rPr>
              <a:t>node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  <a:p>
            <a:pPr marL="428625" marR="226695" indent="-18415">
              <a:lnSpc>
                <a:spcPct val="107100"/>
              </a:lnSpc>
              <a:spcBef>
                <a:spcPts val="1445"/>
              </a:spcBef>
            </a:pPr>
            <a:r>
              <a:rPr sz="1400" spc="-5" dirty="0">
                <a:latin typeface="Courier New"/>
                <a:cs typeface="Courier New"/>
              </a:rPr>
              <a:t>local-name():</a:t>
            </a:r>
            <a:r>
              <a:rPr sz="1400" spc="-484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Returns name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5" dirty="0">
                <a:latin typeface="Tahoma"/>
                <a:cs typeface="Tahoma"/>
              </a:rPr>
              <a:t>current  </a:t>
            </a:r>
            <a:r>
              <a:rPr sz="1400" dirty="0">
                <a:latin typeface="Tahoma"/>
                <a:cs typeface="Tahoma"/>
              </a:rPr>
              <a:t>node or </a:t>
            </a:r>
            <a:r>
              <a:rPr sz="1400" spc="-5" dirty="0">
                <a:latin typeface="Tahoma"/>
                <a:cs typeface="Tahoma"/>
              </a:rPr>
              <a:t>the first </a:t>
            </a:r>
            <a:r>
              <a:rPr sz="1400" dirty="0">
                <a:latin typeface="Tahoma"/>
                <a:cs typeface="Tahoma"/>
              </a:rPr>
              <a:t>node in </a:t>
            </a:r>
            <a:r>
              <a:rPr sz="1400" spc="-5" dirty="0">
                <a:latin typeface="Tahoma"/>
                <a:cs typeface="Tahoma"/>
              </a:rPr>
              <a:t>specified node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set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tabLst>
                <a:tab pos="428625" algn="l"/>
              </a:tabLst>
            </a:pPr>
            <a:r>
              <a:rPr sz="1400" dirty="0">
                <a:latin typeface="Tahoma"/>
                <a:cs typeface="Tahoma"/>
              </a:rPr>
              <a:t>–	</a:t>
            </a:r>
            <a:r>
              <a:rPr sz="1400" spc="-5" dirty="0">
                <a:latin typeface="Tahoma"/>
                <a:cs typeface="Tahoma"/>
              </a:rPr>
              <a:t>without </a:t>
            </a:r>
            <a:r>
              <a:rPr sz="1400" dirty="0">
                <a:latin typeface="Tahoma"/>
                <a:cs typeface="Tahoma"/>
              </a:rPr>
              <a:t>namespace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prefix.</a:t>
            </a:r>
            <a:endParaRPr sz="1400">
              <a:latin typeface="Tahoma"/>
              <a:cs typeface="Tahoma"/>
            </a:endParaRPr>
          </a:p>
          <a:p>
            <a:pPr marL="374015" marR="308610" indent="36195">
              <a:lnSpc>
                <a:spcPct val="103699"/>
              </a:lnSpc>
              <a:spcBef>
                <a:spcPts val="1495"/>
              </a:spcBef>
            </a:pPr>
            <a:r>
              <a:rPr sz="1400" spc="-5" dirty="0">
                <a:latin typeface="Courier New"/>
                <a:cs typeface="Courier New"/>
              </a:rPr>
              <a:t>namespace-uri():</a:t>
            </a:r>
            <a:r>
              <a:rPr sz="1400" spc="-3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Returns </a:t>
            </a:r>
            <a:r>
              <a:rPr sz="1400" dirty="0">
                <a:latin typeface="Tahoma"/>
                <a:cs typeface="Tahoma"/>
              </a:rPr>
              <a:t>namespace  URI of </a:t>
            </a:r>
            <a:r>
              <a:rPr sz="1400" spc="-5" dirty="0">
                <a:latin typeface="Tahoma"/>
                <a:cs typeface="Tahoma"/>
              </a:rPr>
              <a:t>current </a:t>
            </a:r>
            <a:r>
              <a:rPr sz="1400" dirty="0">
                <a:latin typeface="Tahoma"/>
                <a:cs typeface="Tahoma"/>
              </a:rPr>
              <a:t>node or </a:t>
            </a:r>
            <a:r>
              <a:rPr sz="1400" spc="-5" dirty="0">
                <a:latin typeface="Tahoma"/>
                <a:cs typeface="Tahoma"/>
              </a:rPr>
              <a:t>first </a:t>
            </a:r>
            <a:r>
              <a:rPr sz="1400" dirty="0">
                <a:latin typeface="Tahoma"/>
                <a:cs typeface="Tahoma"/>
              </a:rPr>
              <a:t>node in  </a:t>
            </a:r>
            <a:r>
              <a:rPr sz="1400" spc="-5" dirty="0">
                <a:latin typeface="Tahoma"/>
                <a:cs typeface="Tahoma"/>
              </a:rPr>
              <a:t>specified node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  <a:p>
            <a:pPr marL="428625" marR="107314" indent="-18415">
              <a:lnSpc>
                <a:spcPct val="103600"/>
              </a:lnSpc>
              <a:spcBef>
                <a:spcPts val="1500"/>
              </a:spcBef>
            </a:pPr>
            <a:r>
              <a:rPr sz="1400" spc="-5" dirty="0">
                <a:latin typeface="Courier New"/>
                <a:cs typeface="Courier New"/>
              </a:rPr>
              <a:t>root(): </a:t>
            </a:r>
            <a:r>
              <a:rPr sz="1400" spc="-5" dirty="0">
                <a:latin typeface="Tahoma"/>
                <a:cs typeface="Tahoma"/>
              </a:rPr>
              <a:t>Returns root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5" dirty="0">
                <a:latin typeface="Tahoma"/>
                <a:cs typeface="Tahoma"/>
              </a:rPr>
              <a:t>tree to which the  current </a:t>
            </a:r>
            <a:r>
              <a:rPr sz="1400" dirty="0">
                <a:latin typeface="Tahoma"/>
                <a:cs typeface="Tahoma"/>
              </a:rPr>
              <a:t>node or </a:t>
            </a:r>
            <a:r>
              <a:rPr sz="1400" spc="-5" dirty="0">
                <a:latin typeface="Tahoma"/>
                <a:cs typeface="Tahoma"/>
              </a:rPr>
              <a:t>specified node </a:t>
            </a:r>
            <a:r>
              <a:rPr sz="1400" dirty="0">
                <a:latin typeface="Tahoma"/>
                <a:cs typeface="Tahoma"/>
              </a:rPr>
              <a:t>belongs. </a:t>
            </a:r>
            <a:r>
              <a:rPr sz="1400" spc="-5" dirty="0">
                <a:latin typeface="Tahoma"/>
                <a:cs typeface="Tahoma"/>
              </a:rPr>
              <a:t>This  </a:t>
            </a:r>
            <a:r>
              <a:rPr sz="1400" dirty="0">
                <a:latin typeface="Tahoma"/>
                <a:cs typeface="Tahoma"/>
              </a:rPr>
              <a:t>will </a:t>
            </a:r>
            <a:r>
              <a:rPr sz="1400" spc="-5" dirty="0">
                <a:latin typeface="Tahoma"/>
                <a:cs typeface="Tahoma"/>
              </a:rPr>
              <a:t>usually </a:t>
            </a:r>
            <a:r>
              <a:rPr sz="1400" dirty="0">
                <a:latin typeface="Tahoma"/>
                <a:cs typeface="Tahoma"/>
              </a:rPr>
              <a:t>be a </a:t>
            </a:r>
            <a:r>
              <a:rPr sz="1400" spc="-5" dirty="0">
                <a:latin typeface="Tahoma"/>
                <a:cs typeface="Tahoma"/>
              </a:rPr>
              <a:t>document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node.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761" y="2591561"/>
            <a:ext cx="13716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29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000" y="3124200"/>
            <a:ext cx="2839212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18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5814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Node-Set Functions</a:t>
            </a:r>
            <a:r>
              <a:rPr sz="44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2-4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6930" y="1278319"/>
            <a:ext cx="4649470" cy="5260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86400" y="1385315"/>
            <a:ext cx="26670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 and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Schema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19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65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95" dirty="0"/>
              <a:t> </a:t>
            </a:r>
            <a:r>
              <a:rPr dirty="0"/>
              <a:t>Overview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0520" y="1558493"/>
            <a:ext cx="490791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 this </a:t>
            </a:r>
            <a:r>
              <a:rPr sz="2400" dirty="0">
                <a:latin typeface="Tahoma"/>
                <a:cs typeface="Tahoma"/>
              </a:rPr>
              <a:t>module, </a:t>
            </a:r>
            <a:r>
              <a:rPr sz="2400" spc="-5" dirty="0">
                <a:latin typeface="Tahoma"/>
                <a:cs typeface="Tahoma"/>
              </a:rPr>
              <a:t>you 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about: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XPath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XPath </a:t>
            </a:r>
            <a:r>
              <a:rPr sz="2400" spc="-5" dirty="0">
                <a:latin typeface="Tahoma"/>
                <a:cs typeface="Tahoma"/>
              </a:rPr>
              <a:t>Expressions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Working </a:t>
            </a:r>
            <a:r>
              <a:rPr sz="2400" spc="-5" dirty="0">
                <a:latin typeface="Tahoma"/>
                <a:cs typeface="Tahoma"/>
              </a:rPr>
              <a:t>with different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Styles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5814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Node-Set Functions</a:t>
            </a:r>
            <a:r>
              <a:rPr sz="44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3-4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7026" y="1262121"/>
            <a:ext cx="16002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28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5622" y="1271522"/>
            <a:ext cx="5005578" cy="51421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19421" y="6552820"/>
            <a:ext cx="12852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latin typeface="Tahoma"/>
                <a:cs typeface="Tahoma"/>
              </a:rPr>
              <a:t>Modern Markup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for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55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20</a:t>
            </a:fld>
            <a:r>
              <a:rPr dirty="0"/>
              <a:t> of</a:t>
            </a:r>
            <a:r>
              <a:rPr spc="-6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5814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Node-Set Functions</a:t>
            </a:r>
            <a:r>
              <a:rPr sz="44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4-4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61" y="1753361"/>
            <a:ext cx="22860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58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Formatted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2291" y="2377439"/>
            <a:ext cx="8179308" cy="2372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21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6721" y="6540195"/>
            <a:ext cx="392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Modern Markup for Data Interchange/ </a:t>
            </a:r>
            <a:r>
              <a:rPr sz="1200" dirty="0">
                <a:latin typeface="Tahoma"/>
                <a:cs typeface="Tahoma"/>
              </a:rPr>
              <a:t>Module 7/ 25 of</a:t>
            </a:r>
            <a:r>
              <a:rPr sz="1200" spc="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51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1140" y="6540195"/>
            <a:ext cx="1211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@ </a:t>
            </a:r>
            <a:r>
              <a:rPr sz="1200" spc="-5" dirty="0">
                <a:latin typeface="Tahoma"/>
                <a:cs typeface="Tahoma"/>
              </a:rPr>
              <a:t>Aptech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Limited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644" y="1372870"/>
            <a:ext cx="6838315" cy="618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boolean(arg)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Returns a </a:t>
            </a:r>
            <a:r>
              <a:rPr sz="1800" spc="-5" dirty="0">
                <a:latin typeface="Courier New"/>
                <a:cs typeface="Courier New"/>
              </a:rPr>
              <a:t>boolean</a:t>
            </a:r>
            <a:r>
              <a:rPr sz="1800" spc="-5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value for </a:t>
            </a:r>
            <a:r>
              <a:rPr sz="1800" dirty="0">
                <a:latin typeface="Tahoma"/>
                <a:cs typeface="Tahoma"/>
              </a:rPr>
              <a:t>a number, </a:t>
            </a:r>
            <a:r>
              <a:rPr sz="1800" spc="-5" dirty="0">
                <a:latin typeface="Tahoma"/>
                <a:cs typeface="Tahoma"/>
              </a:rPr>
              <a:t>string, </a:t>
            </a:r>
            <a:r>
              <a:rPr sz="1800" spc="-10" dirty="0">
                <a:latin typeface="Tahoma"/>
                <a:cs typeface="Tahoma"/>
              </a:rPr>
              <a:t>or </a:t>
            </a:r>
            <a:r>
              <a:rPr sz="1800" spc="-5" dirty="0">
                <a:latin typeface="Tahoma"/>
                <a:cs typeface="Tahoma"/>
              </a:rPr>
              <a:t>node-set.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498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Boolean Functions</a:t>
            </a:r>
            <a:r>
              <a:rPr spc="-135" dirty="0"/>
              <a:t> </a:t>
            </a:r>
            <a:r>
              <a:rPr spc="15" dirty="0"/>
              <a:t>1-5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2762" y="2591561"/>
            <a:ext cx="2743200" cy="304800"/>
          </a:xfrm>
          <a:prstGeom prst="rect">
            <a:avLst/>
          </a:prstGeom>
          <a:solidFill>
            <a:srgbClr val="FFFFCC"/>
          </a:solidFill>
          <a:ln w="19811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Courier New"/>
                <a:cs typeface="Courier New"/>
              </a:rPr>
              <a:t>fn:boolean(arg)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762" y="2134361"/>
            <a:ext cx="10668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29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94" y="5199467"/>
            <a:ext cx="2291080" cy="1452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sz="1300" spc="-10" dirty="0">
                <a:solidFill>
                  <a:srgbClr val="211E1F"/>
                </a:solidFill>
                <a:latin typeface="Courier New"/>
                <a:cs typeface="Courier New"/>
              </a:rPr>
              <a:t>boolean(0) </a:t>
            </a:r>
            <a:r>
              <a:rPr sz="1300" spc="-5" dirty="0">
                <a:solidFill>
                  <a:srgbClr val="211E1F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211E1F"/>
                </a:solidFill>
                <a:latin typeface="Courier New"/>
                <a:cs typeface="Courier New"/>
              </a:rPr>
              <a:t>false  boolean(1) </a:t>
            </a:r>
            <a:r>
              <a:rPr sz="1300" spc="-5" dirty="0">
                <a:solidFill>
                  <a:srgbClr val="211E1F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211E1F"/>
                </a:solidFill>
                <a:latin typeface="Courier New"/>
                <a:cs typeface="Courier New"/>
              </a:rPr>
              <a:t>true  boolean(-100) </a:t>
            </a:r>
            <a:r>
              <a:rPr sz="1300" spc="-5" dirty="0">
                <a:solidFill>
                  <a:srgbClr val="211E1F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211E1F"/>
                </a:solidFill>
                <a:latin typeface="Courier New"/>
                <a:cs typeface="Courier New"/>
              </a:rPr>
              <a:t>true  boolean(‘hello’) </a:t>
            </a:r>
            <a:r>
              <a:rPr sz="1300" spc="-5" dirty="0">
                <a:solidFill>
                  <a:srgbClr val="211E1F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211E1F"/>
                </a:solidFill>
                <a:latin typeface="Courier New"/>
                <a:cs typeface="Courier New"/>
              </a:rPr>
              <a:t>true  boolean(‘’) </a:t>
            </a:r>
            <a:r>
              <a:rPr sz="1300" spc="-5" dirty="0">
                <a:solidFill>
                  <a:srgbClr val="211E1F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211E1F"/>
                </a:solidFill>
                <a:latin typeface="Courier New"/>
                <a:cs typeface="Courier New"/>
              </a:rPr>
              <a:t>false  boolean(//book) </a:t>
            </a:r>
            <a:r>
              <a:rPr sz="1300" spc="-5" dirty="0">
                <a:solidFill>
                  <a:srgbClr val="211E1F"/>
                </a:solidFill>
                <a:latin typeface="Courier New"/>
                <a:cs typeface="Courier New"/>
              </a:rPr>
              <a:t>=</a:t>
            </a:r>
            <a:r>
              <a:rPr sz="1300" spc="-60" dirty="0">
                <a:solidFill>
                  <a:srgbClr val="211E1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211E1F"/>
                </a:solidFill>
                <a:latin typeface="Courier New"/>
                <a:cs typeface="Courier New"/>
              </a:rPr>
              <a:t>false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48283" y="2958083"/>
          <a:ext cx="8043545" cy="2132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"/>
                <a:gridCol w="1604645"/>
                <a:gridCol w="6367145"/>
              </a:tblGrid>
              <a:tr h="433705">
                <a:tc gridSpan="2"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Code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Snippet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906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0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3655">
                        <a:lnSpc>
                          <a:spcPts val="1085"/>
                        </a:lnSpc>
                      </a:pPr>
                      <a:r>
                        <a:rPr sz="1300" spc="-10" dirty="0">
                          <a:latin typeface="Courier New"/>
                          <a:cs typeface="Courier New"/>
                        </a:rPr>
                        <a:t>&lt;ul&gt;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Courier New"/>
                          <a:cs typeface="Courier New"/>
                        </a:rPr>
                        <a:t>&lt;li&gt;&lt;b&gt;boolean(0)&lt;/b&gt;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&lt;xsl:value-of</a:t>
                      </a:r>
                      <a:r>
                        <a:rPr sz="13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select=”boolean(0)”/&gt;&lt;/li&gt;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Courier New"/>
                          <a:cs typeface="Courier New"/>
                        </a:rPr>
                        <a:t>&lt;li&gt;&lt;b&gt;boolean(1)&lt;/b&gt;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&lt;xsl:value-of</a:t>
                      </a:r>
                      <a:r>
                        <a:rPr sz="13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select=”boolean(1)”/&gt;&lt;/li&gt;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Courier New"/>
                          <a:cs typeface="Courier New"/>
                        </a:rPr>
                        <a:t>&lt;li&gt;&lt;b&gt;boolean(-100)&lt;/b&gt;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&lt;xsl:value-of</a:t>
                      </a:r>
                      <a:r>
                        <a:rPr sz="13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select=”boolean(-100)”/&gt;&lt;/li&gt;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Courier New"/>
                          <a:cs typeface="Courier New"/>
                        </a:rPr>
                        <a:t>&lt;li&gt;&lt;b&gt;boolean(‘hello’)&lt;/b&gt;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&lt;xsl:value-of</a:t>
                      </a:r>
                      <a:r>
                        <a:rPr sz="13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select=”boolean(‘hello’)”/&gt;&lt;/li&gt;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Courier New"/>
                          <a:cs typeface="Courier New"/>
                        </a:rPr>
                        <a:t>&lt;li&gt;&lt;b&gt;boolean(‘’)&lt;/b&gt;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&lt;xsl:value-of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select=”boolean(‘’)”/&gt;&lt;/li&gt;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Courier New"/>
                          <a:cs typeface="Courier New"/>
                        </a:rPr>
                        <a:t>&lt;li&gt;&lt;b&gt;boolean(//book)&lt;/b&gt;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&lt;xsl:value-of</a:t>
                      </a:r>
                      <a:r>
                        <a:rPr sz="13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select=”boolean(//book)”/&gt;&lt;/li&gt;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Courier New"/>
                          <a:cs typeface="Courier New"/>
                        </a:rPr>
                        <a:t>&lt;/ul&gt;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086100" y="4648200"/>
            <a:ext cx="76200" cy="535305"/>
          </a:xfrm>
          <a:custGeom>
            <a:avLst/>
            <a:gdLst/>
            <a:ahLst/>
            <a:cxnLst/>
            <a:rect l="l" t="t" r="r" b="b"/>
            <a:pathLst>
              <a:path w="76200" h="535304">
                <a:moveTo>
                  <a:pt x="31750" y="458723"/>
                </a:moveTo>
                <a:lnTo>
                  <a:pt x="0" y="458723"/>
                </a:lnTo>
                <a:lnTo>
                  <a:pt x="38100" y="534924"/>
                </a:lnTo>
                <a:lnTo>
                  <a:pt x="69850" y="471423"/>
                </a:lnTo>
                <a:lnTo>
                  <a:pt x="31750" y="471423"/>
                </a:lnTo>
                <a:lnTo>
                  <a:pt x="31750" y="458723"/>
                </a:lnTo>
                <a:close/>
              </a:path>
              <a:path w="76200" h="535304">
                <a:moveTo>
                  <a:pt x="44450" y="0"/>
                </a:moveTo>
                <a:lnTo>
                  <a:pt x="31750" y="0"/>
                </a:lnTo>
                <a:lnTo>
                  <a:pt x="31750" y="471423"/>
                </a:lnTo>
                <a:lnTo>
                  <a:pt x="44450" y="471423"/>
                </a:lnTo>
                <a:lnTo>
                  <a:pt x="44450" y="0"/>
                </a:lnTo>
                <a:close/>
              </a:path>
              <a:path w="76200" h="535304">
                <a:moveTo>
                  <a:pt x="76200" y="458723"/>
                </a:moveTo>
                <a:lnTo>
                  <a:pt x="44450" y="458723"/>
                </a:lnTo>
                <a:lnTo>
                  <a:pt x="44450" y="471423"/>
                </a:lnTo>
                <a:lnTo>
                  <a:pt x="69850" y="471423"/>
                </a:lnTo>
                <a:lnTo>
                  <a:pt x="76200" y="458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498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Boolean Functions</a:t>
            </a:r>
            <a:r>
              <a:rPr spc="-135" dirty="0"/>
              <a:t> </a:t>
            </a:r>
            <a:r>
              <a:rPr spc="15" dirty="0"/>
              <a:t>2-5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23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7273"/>
            <a:ext cx="7022465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not(arg)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ts val="2125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 sense of an operation </a:t>
            </a:r>
            <a:r>
              <a:rPr sz="2000" spc="-5" dirty="0">
                <a:latin typeface="Tahoma"/>
                <a:cs typeface="Tahoma"/>
              </a:rPr>
              <a:t>can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-5" dirty="0">
                <a:latin typeface="Tahoma"/>
                <a:cs typeface="Tahoma"/>
              </a:rPr>
              <a:t>reversed </a:t>
            </a:r>
            <a:r>
              <a:rPr sz="2000" dirty="0">
                <a:latin typeface="Tahoma"/>
                <a:cs typeface="Tahoma"/>
              </a:rPr>
              <a:t>by </a:t>
            </a:r>
            <a:r>
              <a:rPr sz="2000" spc="-5" dirty="0">
                <a:latin typeface="Tahoma"/>
                <a:cs typeface="Tahoma"/>
              </a:rPr>
              <a:t>using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ts val="2125"/>
              </a:lnSpc>
            </a:pPr>
            <a:r>
              <a:rPr sz="2000" spc="-5" dirty="0">
                <a:latin typeface="Courier New"/>
                <a:cs typeface="Courier New"/>
              </a:rPr>
              <a:t>not()</a:t>
            </a:r>
            <a:r>
              <a:rPr sz="2000" spc="-5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function.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761" y="3353561"/>
            <a:ext cx="4419600" cy="304800"/>
          </a:xfrm>
          <a:prstGeom prst="rect">
            <a:avLst/>
          </a:prstGeom>
          <a:solidFill>
            <a:srgbClr val="FFFFCC"/>
          </a:solidFill>
          <a:ln w="19811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Courier New"/>
                <a:cs typeface="Courier New"/>
              </a:rPr>
              <a:t>fn:not(arg)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761" y="2820161"/>
            <a:ext cx="10668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59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498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Boolean Functions</a:t>
            </a:r>
            <a:r>
              <a:rPr spc="-135" dirty="0"/>
              <a:t> </a:t>
            </a:r>
            <a:r>
              <a:rPr spc="15" dirty="0"/>
              <a:t>3-5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7273"/>
            <a:ext cx="7022465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not(arg)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ts val="2125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 sense of an operation </a:t>
            </a:r>
            <a:r>
              <a:rPr sz="2000" spc="-5" dirty="0">
                <a:latin typeface="Tahoma"/>
                <a:cs typeface="Tahoma"/>
              </a:rPr>
              <a:t>can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-5" dirty="0">
                <a:latin typeface="Tahoma"/>
                <a:cs typeface="Tahoma"/>
              </a:rPr>
              <a:t>reversed </a:t>
            </a:r>
            <a:r>
              <a:rPr sz="2000" dirty="0">
                <a:latin typeface="Tahoma"/>
                <a:cs typeface="Tahoma"/>
              </a:rPr>
              <a:t>by </a:t>
            </a:r>
            <a:r>
              <a:rPr sz="2000" spc="-5" dirty="0">
                <a:latin typeface="Tahoma"/>
                <a:cs typeface="Tahoma"/>
              </a:rPr>
              <a:t>using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ts val="2125"/>
              </a:lnSpc>
            </a:pPr>
            <a:r>
              <a:rPr sz="2000" spc="-5" dirty="0">
                <a:latin typeface="Courier New"/>
                <a:cs typeface="Courier New"/>
              </a:rPr>
              <a:t>not()</a:t>
            </a:r>
            <a:r>
              <a:rPr sz="2000" spc="-5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function.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2361" y="3169157"/>
            <a:ext cx="5486400" cy="749935"/>
          </a:xfrm>
          <a:custGeom>
            <a:avLst/>
            <a:gdLst/>
            <a:ahLst/>
            <a:cxnLst/>
            <a:rect l="l" t="t" r="r" b="b"/>
            <a:pathLst>
              <a:path w="5486400" h="749935">
                <a:moveTo>
                  <a:pt x="0" y="749807"/>
                </a:moveTo>
                <a:lnTo>
                  <a:pt x="5486399" y="749807"/>
                </a:lnTo>
                <a:lnTo>
                  <a:pt x="5486399" y="0"/>
                </a:lnTo>
                <a:lnTo>
                  <a:pt x="0" y="0"/>
                </a:lnTo>
                <a:lnTo>
                  <a:pt x="0" y="74980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2361" y="3169157"/>
            <a:ext cx="5486400" cy="749935"/>
          </a:xfrm>
          <a:custGeom>
            <a:avLst/>
            <a:gdLst/>
            <a:ahLst/>
            <a:cxnLst/>
            <a:rect l="l" t="t" r="r" b="b"/>
            <a:pathLst>
              <a:path w="5486400" h="749935">
                <a:moveTo>
                  <a:pt x="0" y="749807"/>
                </a:moveTo>
                <a:lnTo>
                  <a:pt x="5486399" y="749807"/>
                </a:lnTo>
                <a:lnTo>
                  <a:pt x="5486399" y="0"/>
                </a:lnTo>
                <a:lnTo>
                  <a:pt x="0" y="0"/>
                </a:lnTo>
                <a:lnTo>
                  <a:pt x="0" y="74980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9605" y="3201161"/>
            <a:ext cx="5334000" cy="685800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Courier New"/>
                <a:cs typeface="Courier New"/>
              </a:rPr>
              <a:t>&lt;xsl:template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match=”PRODUCT[not(position()=1)]”&gt;</a:t>
            </a:r>
            <a:endParaRPr sz="14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&lt;xsl:value-of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select=”.”/&gt;</a:t>
            </a:r>
            <a:endParaRPr sz="1400">
              <a:latin typeface="Courier New"/>
              <a:cs typeface="Courier New"/>
            </a:endParaRPr>
          </a:p>
          <a:p>
            <a:pPr marL="43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&lt;/xsl:template&gt;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2361" y="2730245"/>
            <a:ext cx="16764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4394" y="4180713"/>
            <a:ext cx="7023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11E1F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11E1F"/>
                </a:solidFill>
                <a:latin typeface="Tahoma"/>
                <a:cs typeface="Tahoma"/>
              </a:rPr>
              <a:t>template </a:t>
            </a:r>
            <a:r>
              <a:rPr sz="1400" spc="-5" dirty="0">
                <a:solidFill>
                  <a:srgbClr val="211E1F"/>
                </a:solidFill>
                <a:latin typeface="Tahoma"/>
                <a:cs typeface="Tahoma"/>
              </a:rPr>
              <a:t>rule selects all </a:t>
            </a:r>
            <a:r>
              <a:rPr sz="1400" dirty="0">
                <a:solidFill>
                  <a:srgbClr val="211E1F"/>
                </a:solidFill>
                <a:latin typeface="Tahoma"/>
                <a:cs typeface="Tahoma"/>
              </a:rPr>
              <a:t>product elements </a:t>
            </a:r>
            <a:r>
              <a:rPr sz="1400" spc="-5" dirty="0">
                <a:solidFill>
                  <a:srgbClr val="211E1F"/>
                </a:solidFill>
                <a:latin typeface="Tahoma"/>
                <a:cs typeface="Tahoma"/>
              </a:rPr>
              <a:t>that </a:t>
            </a:r>
            <a:r>
              <a:rPr sz="1400" spc="-10" dirty="0">
                <a:solidFill>
                  <a:srgbClr val="211E1F"/>
                </a:solidFill>
                <a:latin typeface="Tahoma"/>
                <a:cs typeface="Tahoma"/>
              </a:rPr>
              <a:t>are </a:t>
            </a:r>
            <a:r>
              <a:rPr sz="1400" dirty="0">
                <a:solidFill>
                  <a:srgbClr val="211E1F"/>
                </a:solidFill>
                <a:latin typeface="Tahoma"/>
                <a:cs typeface="Tahoma"/>
              </a:rPr>
              <a:t>not </a:t>
            </a:r>
            <a:r>
              <a:rPr sz="1400" spc="-5" dirty="0">
                <a:solidFill>
                  <a:srgbClr val="211E1F"/>
                </a:solidFill>
                <a:latin typeface="Tahoma"/>
                <a:cs typeface="Tahoma"/>
              </a:rPr>
              <a:t>the first child </a:t>
            </a:r>
            <a:r>
              <a:rPr sz="1400" dirty="0">
                <a:solidFill>
                  <a:srgbClr val="211E1F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11E1F"/>
                </a:solidFill>
                <a:latin typeface="Tahoma"/>
                <a:cs typeface="Tahoma"/>
              </a:rPr>
              <a:t>their</a:t>
            </a:r>
            <a:r>
              <a:rPr sz="1400" spc="-40" dirty="0">
                <a:solidFill>
                  <a:srgbClr val="211E1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11E1F"/>
                </a:solidFill>
                <a:latin typeface="Tahoma"/>
                <a:cs typeface="Tahoma"/>
              </a:rPr>
              <a:t>parents.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5700" y="3810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2361" y="5074158"/>
            <a:ext cx="5029200" cy="749935"/>
          </a:xfrm>
          <a:custGeom>
            <a:avLst/>
            <a:gdLst/>
            <a:ahLst/>
            <a:cxnLst/>
            <a:rect l="l" t="t" r="r" b="b"/>
            <a:pathLst>
              <a:path w="5029200" h="749935">
                <a:moveTo>
                  <a:pt x="0" y="749808"/>
                </a:moveTo>
                <a:lnTo>
                  <a:pt x="5029200" y="749808"/>
                </a:lnTo>
                <a:lnTo>
                  <a:pt x="5029200" y="0"/>
                </a:lnTo>
                <a:lnTo>
                  <a:pt x="0" y="0"/>
                </a:lnTo>
                <a:lnTo>
                  <a:pt x="0" y="74980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2361" y="5074158"/>
            <a:ext cx="5029200" cy="749935"/>
          </a:xfrm>
          <a:custGeom>
            <a:avLst/>
            <a:gdLst/>
            <a:ahLst/>
            <a:cxnLst/>
            <a:rect l="l" t="t" r="r" b="b"/>
            <a:pathLst>
              <a:path w="5029200" h="749935">
                <a:moveTo>
                  <a:pt x="0" y="749808"/>
                </a:moveTo>
                <a:lnTo>
                  <a:pt x="5029200" y="749808"/>
                </a:lnTo>
                <a:lnTo>
                  <a:pt x="5029200" y="0"/>
                </a:lnTo>
                <a:lnTo>
                  <a:pt x="0" y="0"/>
                </a:lnTo>
                <a:lnTo>
                  <a:pt x="0" y="7498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2361" y="4648961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0" y="381000"/>
                </a:moveTo>
                <a:lnTo>
                  <a:pt x="1676400" y="381000"/>
                </a:lnTo>
                <a:lnTo>
                  <a:pt x="1676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86839" y="4663440"/>
            <a:ext cx="1647825" cy="401320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2286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6839" y="5095494"/>
            <a:ext cx="64744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&lt;xsl:template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match=”PRODUCT[position()!=1]”&gt;</a:t>
            </a:r>
            <a:endParaRPr sz="1400">
              <a:latin typeface="Courier New"/>
              <a:cs typeface="Courier New"/>
            </a:endParaRPr>
          </a:p>
          <a:p>
            <a:pPr marL="2895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&lt;xsl:value-of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select=”.”/&gt;</a:t>
            </a:r>
            <a:endParaRPr sz="14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&lt;/xsl:template&gt;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400" spc="-5" dirty="0">
                <a:solidFill>
                  <a:srgbClr val="211E1F"/>
                </a:solidFill>
                <a:latin typeface="Tahoma"/>
                <a:cs typeface="Tahoma"/>
              </a:rPr>
              <a:t>The same </a:t>
            </a:r>
            <a:r>
              <a:rPr sz="1400" dirty="0">
                <a:solidFill>
                  <a:srgbClr val="211E1F"/>
                </a:solidFill>
                <a:latin typeface="Tahoma"/>
                <a:cs typeface="Tahoma"/>
              </a:rPr>
              <a:t>template </a:t>
            </a:r>
            <a:r>
              <a:rPr sz="1400" spc="-5" dirty="0">
                <a:solidFill>
                  <a:srgbClr val="211E1F"/>
                </a:solidFill>
                <a:latin typeface="Tahoma"/>
                <a:cs typeface="Tahoma"/>
              </a:rPr>
              <a:t>rule could </a:t>
            </a:r>
            <a:r>
              <a:rPr sz="1400" dirty="0">
                <a:solidFill>
                  <a:srgbClr val="211E1F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11E1F"/>
                </a:solidFill>
                <a:latin typeface="Tahoma"/>
                <a:cs typeface="Tahoma"/>
              </a:rPr>
              <a:t>written using the </a:t>
            </a:r>
            <a:r>
              <a:rPr sz="1400" dirty="0">
                <a:solidFill>
                  <a:srgbClr val="211E1F"/>
                </a:solidFill>
                <a:latin typeface="Tahoma"/>
                <a:cs typeface="Tahoma"/>
              </a:rPr>
              <a:t>not equal </a:t>
            </a:r>
            <a:r>
              <a:rPr sz="1400" spc="-5" dirty="0">
                <a:solidFill>
                  <a:srgbClr val="211E1F"/>
                </a:solidFill>
                <a:latin typeface="Tahoma"/>
                <a:cs typeface="Tahoma"/>
              </a:rPr>
              <a:t>operator </a:t>
            </a:r>
            <a:r>
              <a:rPr sz="1400" dirty="0">
                <a:solidFill>
                  <a:srgbClr val="211E1F"/>
                </a:solidFill>
                <a:latin typeface="Tahoma"/>
                <a:cs typeface="Tahoma"/>
              </a:rPr>
              <a:t>!=</a:t>
            </a:r>
            <a:r>
              <a:rPr sz="1400" spc="-110" dirty="0">
                <a:solidFill>
                  <a:srgbClr val="211E1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11E1F"/>
                </a:solidFill>
                <a:latin typeface="Tahoma"/>
                <a:cs typeface="Tahoma"/>
              </a:rPr>
              <a:t>instead.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19605" y="5097017"/>
            <a:ext cx="4876800" cy="681355"/>
          </a:xfrm>
          <a:custGeom>
            <a:avLst/>
            <a:gdLst/>
            <a:ahLst/>
            <a:cxnLst/>
            <a:rect l="l" t="t" r="r" b="b"/>
            <a:pathLst>
              <a:path w="4876800" h="681354">
                <a:moveTo>
                  <a:pt x="0" y="681227"/>
                </a:moveTo>
                <a:lnTo>
                  <a:pt x="4876800" y="681227"/>
                </a:lnTo>
                <a:lnTo>
                  <a:pt x="4876800" y="0"/>
                </a:lnTo>
                <a:lnTo>
                  <a:pt x="0" y="0"/>
                </a:lnTo>
                <a:lnTo>
                  <a:pt x="0" y="681227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5700" y="5715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24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498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Boolean Functions</a:t>
            </a:r>
            <a:r>
              <a:rPr spc="-135" dirty="0"/>
              <a:t> </a:t>
            </a:r>
            <a:r>
              <a:rPr spc="15" dirty="0"/>
              <a:t>4-5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0520" y="1593850"/>
            <a:ext cx="4474210" cy="71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true()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1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Returns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boolean </a:t>
            </a:r>
            <a:r>
              <a:rPr sz="2000" spc="-5" dirty="0">
                <a:latin typeface="Tahoma"/>
                <a:cs typeface="Tahoma"/>
              </a:rPr>
              <a:t>value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true</a:t>
            </a:r>
            <a:r>
              <a:rPr sz="2000" spc="-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961" y="3124961"/>
            <a:ext cx="4419600" cy="304800"/>
          </a:xfrm>
          <a:prstGeom prst="rect">
            <a:avLst/>
          </a:prstGeom>
          <a:solidFill>
            <a:srgbClr val="FFFFCC"/>
          </a:solidFill>
          <a:ln w="19811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Courier New"/>
                <a:cs typeface="Courier New"/>
              </a:rPr>
              <a:t>fn:true()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0961" y="2667761"/>
            <a:ext cx="10668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29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961" y="4115561"/>
            <a:ext cx="3657600" cy="381000"/>
          </a:xfrm>
          <a:custGeom>
            <a:avLst/>
            <a:gdLst/>
            <a:ahLst/>
            <a:cxnLst/>
            <a:rect l="l" t="t" r="r" b="b"/>
            <a:pathLst>
              <a:path w="3657600" h="381000">
                <a:moveTo>
                  <a:pt x="0" y="381000"/>
                </a:moveTo>
                <a:lnTo>
                  <a:pt x="3657600" y="381000"/>
                </a:lnTo>
                <a:lnTo>
                  <a:pt x="3657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0961" y="4115561"/>
            <a:ext cx="3657600" cy="381000"/>
          </a:xfrm>
          <a:custGeom>
            <a:avLst/>
            <a:gdLst/>
            <a:ahLst/>
            <a:cxnLst/>
            <a:rect l="l" t="t" r="r" b="b"/>
            <a:pathLst>
              <a:path w="3657600" h="381000">
                <a:moveTo>
                  <a:pt x="0" y="381000"/>
                </a:moveTo>
                <a:lnTo>
                  <a:pt x="3657600" y="381000"/>
                </a:lnTo>
                <a:lnTo>
                  <a:pt x="3657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20011" y="4132326"/>
            <a:ext cx="3472815" cy="33845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65"/>
              </a:spcBef>
            </a:pPr>
            <a:r>
              <a:rPr sz="1400" spc="-5" dirty="0">
                <a:latin typeface="Courier New"/>
                <a:cs typeface="Courier New"/>
              </a:rPr>
              <a:t>&lt;xsl:value-of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select=”true()”/&gt;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0961" y="3658361"/>
            <a:ext cx="16764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34489" y="4144517"/>
            <a:ext cx="3458210" cy="304800"/>
          </a:xfrm>
          <a:custGeom>
            <a:avLst/>
            <a:gdLst/>
            <a:ahLst/>
            <a:cxnLst/>
            <a:rect l="l" t="t" r="r" b="b"/>
            <a:pathLst>
              <a:path w="3458210" h="304800">
                <a:moveTo>
                  <a:pt x="0" y="304799"/>
                </a:moveTo>
                <a:lnTo>
                  <a:pt x="3457955" y="304799"/>
                </a:lnTo>
                <a:lnTo>
                  <a:pt x="3457955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24300" y="4390644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457199"/>
                </a:moveTo>
                <a:lnTo>
                  <a:pt x="0" y="457199"/>
                </a:lnTo>
                <a:lnTo>
                  <a:pt x="38100" y="533399"/>
                </a:lnTo>
                <a:lnTo>
                  <a:pt x="69850" y="469899"/>
                </a:lnTo>
                <a:lnTo>
                  <a:pt x="31750" y="469899"/>
                </a:lnTo>
                <a:lnTo>
                  <a:pt x="31750" y="457199"/>
                </a:lnTo>
                <a:close/>
              </a:path>
              <a:path w="76200" h="533400">
                <a:moveTo>
                  <a:pt x="44450" y="0"/>
                </a:moveTo>
                <a:lnTo>
                  <a:pt x="31750" y="0"/>
                </a:lnTo>
                <a:lnTo>
                  <a:pt x="31750" y="469899"/>
                </a:lnTo>
                <a:lnTo>
                  <a:pt x="44450" y="469899"/>
                </a:lnTo>
                <a:lnTo>
                  <a:pt x="44450" y="0"/>
                </a:lnTo>
                <a:close/>
              </a:path>
              <a:path w="76200" h="533400">
                <a:moveTo>
                  <a:pt x="76200" y="457199"/>
                </a:moveTo>
                <a:lnTo>
                  <a:pt x="44450" y="457199"/>
                </a:lnTo>
                <a:lnTo>
                  <a:pt x="44450" y="469899"/>
                </a:lnTo>
                <a:lnTo>
                  <a:pt x="69850" y="469899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03701" y="4995798"/>
            <a:ext cx="452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11E1F"/>
                </a:solidFill>
                <a:latin typeface="Courier New"/>
                <a:cs typeface="Courier New"/>
              </a:rPr>
              <a:t>true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25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498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Boolean Functions</a:t>
            </a:r>
            <a:r>
              <a:rPr spc="-135" dirty="0"/>
              <a:t> </a:t>
            </a:r>
            <a:r>
              <a:rPr spc="15" dirty="0"/>
              <a:t>5-5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0520" y="1599945"/>
            <a:ext cx="4103370" cy="618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false()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Returns </a:t>
            </a:r>
            <a:r>
              <a:rPr sz="1800" spc="-5" dirty="0">
                <a:latin typeface="Tahoma"/>
                <a:cs typeface="Tahoma"/>
              </a:rPr>
              <a:t>the boolean </a:t>
            </a:r>
            <a:r>
              <a:rPr sz="1800" dirty="0">
                <a:latin typeface="Tahoma"/>
                <a:cs typeface="Tahoma"/>
              </a:rPr>
              <a:t>value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true</a:t>
            </a:r>
            <a:r>
              <a:rPr sz="1800" spc="-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961" y="3048761"/>
            <a:ext cx="4419600" cy="304800"/>
          </a:xfrm>
          <a:prstGeom prst="rect">
            <a:avLst/>
          </a:prstGeom>
          <a:solidFill>
            <a:srgbClr val="FFFFCC"/>
          </a:solidFill>
          <a:ln w="19811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Courier New"/>
                <a:cs typeface="Courier New"/>
              </a:rPr>
              <a:t>fn:false()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0961" y="2591561"/>
            <a:ext cx="10668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29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961" y="4007358"/>
            <a:ext cx="4883150" cy="749935"/>
          </a:xfrm>
          <a:custGeom>
            <a:avLst/>
            <a:gdLst/>
            <a:ahLst/>
            <a:cxnLst/>
            <a:rect l="l" t="t" r="r" b="b"/>
            <a:pathLst>
              <a:path w="4883150" h="749935">
                <a:moveTo>
                  <a:pt x="0" y="749807"/>
                </a:moveTo>
                <a:lnTo>
                  <a:pt x="4882896" y="749807"/>
                </a:lnTo>
                <a:lnTo>
                  <a:pt x="4882896" y="0"/>
                </a:lnTo>
                <a:lnTo>
                  <a:pt x="0" y="0"/>
                </a:lnTo>
                <a:lnTo>
                  <a:pt x="0" y="74980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0961" y="4007358"/>
            <a:ext cx="4883150" cy="749935"/>
          </a:xfrm>
          <a:custGeom>
            <a:avLst/>
            <a:gdLst/>
            <a:ahLst/>
            <a:cxnLst/>
            <a:rect l="l" t="t" r="r" b="b"/>
            <a:pathLst>
              <a:path w="4883150" h="749935">
                <a:moveTo>
                  <a:pt x="0" y="749807"/>
                </a:moveTo>
                <a:lnTo>
                  <a:pt x="4882896" y="749807"/>
                </a:lnTo>
                <a:lnTo>
                  <a:pt x="4882896" y="0"/>
                </a:lnTo>
                <a:lnTo>
                  <a:pt x="0" y="0"/>
                </a:lnTo>
                <a:lnTo>
                  <a:pt x="0" y="74980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48205" y="4039361"/>
            <a:ext cx="4753610" cy="685800"/>
          </a:xfrm>
          <a:prstGeom prst="rect">
            <a:avLst/>
          </a:prstGeom>
          <a:solidFill>
            <a:srgbClr val="FFFFCC"/>
          </a:solidFill>
          <a:ln w="28955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Courier New"/>
                <a:cs typeface="Courier New"/>
              </a:rPr>
              <a:t>&lt;xsl:value-of select=”false() or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false()”/&gt;</a:t>
            </a:r>
            <a:endParaRPr sz="1400">
              <a:latin typeface="Courier New"/>
              <a:cs typeface="Courier New"/>
            </a:endParaRPr>
          </a:p>
          <a:p>
            <a:pPr marL="43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&lt;xsl:value-of select=”true() and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false()”/&gt;</a:t>
            </a:r>
            <a:endParaRPr sz="1400">
              <a:latin typeface="Courier New"/>
              <a:cs typeface="Courier New"/>
            </a:endParaRPr>
          </a:p>
          <a:p>
            <a:pPr marL="43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&lt;xsl:value-of select=”false() and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false()”/&gt;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0961" y="3553205"/>
            <a:ext cx="16764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7100" y="47244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1750" y="469900"/>
                </a:lnTo>
                <a:lnTo>
                  <a:pt x="31750" y="457200"/>
                </a:lnTo>
                <a:close/>
              </a:path>
              <a:path w="76200" h="533400">
                <a:moveTo>
                  <a:pt x="44450" y="0"/>
                </a:moveTo>
                <a:lnTo>
                  <a:pt x="31750" y="0"/>
                </a:lnTo>
                <a:lnTo>
                  <a:pt x="31750" y="469900"/>
                </a:lnTo>
                <a:lnTo>
                  <a:pt x="44450" y="469900"/>
                </a:lnTo>
                <a:lnTo>
                  <a:pt x="44450" y="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44450" y="457200"/>
                </a:lnTo>
                <a:lnTo>
                  <a:pt x="44450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79775" y="5304942"/>
            <a:ext cx="558800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1400" spc="-5" dirty="0">
                <a:solidFill>
                  <a:srgbClr val="211E1F"/>
                </a:solidFill>
                <a:latin typeface="Courier New"/>
                <a:cs typeface="Courier New"/>
              </a:rPr>
              <a:t>true  false  false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26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571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Numeric Functions</a:t>
            </a:r>
            <a:r>
              <a:rPr spc="-120" dirty="0"/>
              <a:t> </a:t>
            </a:r>
            <a:r>
              <a:rPr spc="15" dirty="0"/>
              <a:t>1-5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423161"/>
            <a:ext cx="6960870" cy="1689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Return </a:t>
            </a:r>
            <a:r>
              <a:rPr sz="1800" spc="-5" dirty="0">
                <a:latin typeface="Tahoma"/>
                <a:cs typeface="Tahoma"/>
              </a:rPr>
              <a:t>strings 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numbers.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Can be </a:t>
            </a:r>
            <a:r>
              <a:rPr sz="1800" spc="-5" dirty="0">
                <a:latin typeface="Tahoma"/>
                <a:cs typeface="Tahoma"/>
              </a:rPr>
              <a:t>used with comparison </a:t>
            </a:r>
            <a:r>
              <a:rPr sz="1800" dirty="0">
                <a:latin typeface="Tahoma"/>
                <a:cs typeface="Tahoma"/>
              </a:rPr>
              <a:t>operators in </a:t>
            </a:r>
            <a:r>
              <a:rPr sz="1800" spc="-5" dirty="0">
                <a:latin typeface="Tahoma"/>
                <a:cs typeface="Tahoma"/>
              </a:rPr>
              <a:t>filter patterns </a:t>
            </a:r>
            <a:r>
              <a:rPr sz="1800" dirty="0">
                <a:latin typeface="Tahoma"/>
                <a:cs typeface="Tahoma"/>
              </a:rPr>
              <a:t>such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as: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70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latin typeface="Courier New"/>
                <a:cs typeface="Courier New"/>
              </a:rPr>
              <a:t>number(arg)</a:t>
            </a:r>
            <a:endParaRPr sz="16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latin typeface="Courier New"/>
                <a:cs typeface="Courier New"/>
              </a:rPr>
              <a:t>ceiling(num)</a:t>
            </a:r>
            <a:endParaRPr sz="16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latin typeface="Courier New"/>
                <a:cs typeface="Courier New"/>
              </a:rPr>
              <a:t>floor(num)</a:t>
            </a:r>
            <a:endParaRPr sz="16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latin typeface="Courier New"/>
                <a:cs typeface="Courier New"/>
              </a:rPr>
              <a:t>round(num)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800" y="3686555"/>
            <a:ext cx="4495800" cy="286702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ts val="1620"/>
              </a:lnSpc>
              <a:spcBef>
                <a:spcPts val="355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410209">
              <a:lnSpc>
                <a:spcPts val="1620"/>
              </a:lnSpc>
            </a:pPr>
            <a:r>
              <a:rPr sz="1400" spc="-5" dirty="0">
                <a:latin typeface="Courier New"/>
                <a:cs typeface="Courier New"/>
              </a:rPr>
              <a:t>number(arg):</a:t>
            </a:r>
            <a:r>
              <a:rPr sz="1400" spc="-4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Returns </a:t>
            </a:r>
            <a:r>
              <a:rPr sz="1400" dirty="0">
                <a:latin typeface="Tahoma"/>
                <a:cs typeface="Tahoma"/>
              </a:rPr>
              <a:t>numeric </a:t>
            </a:r>
            <a:r>
              <a:rPr sz="1400" spc="-10" dirty="0">
                <a:latin typeface="Tahoma"/>
                <a:cs typeface="Tahoma"/>
              </a:rPr>
              <a:t>value </a:t>
            </a:r>
            <a:r>
              <a:rPr sz="1400" dirty="0"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  <a:p>
            <a:pPr marL="431800" marR="127635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latin typeface="Tahoma"/>
                <a:cs typeface="Tahoma"/>
              </a:rPr>
              <a:t>argument. </a:t>
            </a:r>
            <a:r>
              <a:rPr sz="1400" dirty="0">
                <a:latin typeface="Tahoma"/>
                <a:cs typeface="Tahoma"/>
              </a:rPr>
              <a:t>Argument could be a boolean, a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string,  </a:t>
            </a:r>
            <a:r>
              <a:rPr sz="1400" dirty="0">
                <a:latin typeface="Tahoma"/>
                <a:cs typeface="Tahoma"/>
              </a:rPr>
              <a:t>or a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node-set.</a:t>
            </a:r>
            <a:endParaRPr sz="1400">
              <a:latin typeface="Tahoma"/>
              <a:cs typeface="Tahoma"/>
            </a:endParaRPr>
          </a:p>
          <a:p>
            <a:pPr marL="431800" marR="120014" indent="-21590">
              <a:lnSpc>
                <a:spcPct val="107100"/>
              </a:lnSpc>
              <a:spcBef>
                <a:spcPts val="1440"/>
              </a:spcBef>
            </a:pPr>
            <a:r>
              <a:rPr sz="1400" spc="-5" dirty="0">
                <a:latin typeface="Courier New"/>
                <a:cs typeface="Courier New"/>
              </a:rPr>
              <a:t>ceiling(num):</a:t>
            </a:r>
            <a:r>
              <a:rPr sz="1400" spc="-4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Returns smallest </a:t>
            </a:r>
            <a:r>
              <a:rPr sz="1400" dirty="0">
                <a:latin typeface="Tahoma"/>
                <a:cs typeface="Tahoma"/>
              </a:rPr>
              <a:t>integer </a:t>
            </a:r>
            <a:r>
              <a:rPr sz="1400" spc="-5" dirty="0">
                <a:latin typeface="Tahoma"/>
                <a:cs typeface="Tahoma"/>
              </a:rPr>
              <a:t>greater  than the </a:t>
            </a:r>
            <a:r>
              <a:rPr sz="1400" dirty="0">
                <a:latin typeface="Tahoma"/>
                <a:cs typeface="Tahoma"/>
              </a:rPr>
              <a:t>number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argument.</a:t>
            </a:r>
            <a:endParaRPr sz="1400">
              <a:latin typeface="Tahoma"/>
              <a:cs typeface="Tahoma"/>
            </a:endParaRPr>
          </a:p>
          <a:p>
            <a:pPr marL="431800" marR="210820" indent="-21590">
              <a:lnSpc>
                <a:spcPct val="107100"/>
              </a:lnSpc>
              <a:spcBef>
                <a:spcPts val="1440"/>
              </a:spcBef>
            </a:pPr>
            <a:r>
              <a:rPr sz="1400" spc="-5" dirty="0">
                <a:latin typeface="Courier New"/>
                <a:cs typeface="Courier New"/>
              </a:rPr>
              <a:t>floor(num):</a:t>
            </a:r>
            <a:r>
              <a:rPr sz="1400" spc="-509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Returns largest </a:t>
            </a:r>
            <a:r>
              <a:rPr sz="1400" dirty="0">
                <a:latin typeface="Tahoma"/>
                <a:cs typeface="Tahoma"/>
              </a:rPr>
              <a:t>integer </a:t>
            </a:r>
            <a:r>
              <a:rPr sz="1400" spc="-5" dirty="0">
                <a:latin typeface="Tahoma"/>
                <a:cs typeface="Tahoma"/>
              </a:rPr>
              <a:t>that </a:t>
            </a:r>
            <a:r>
              <a:rPr sz="1400" dirty="0">
                <a:latin typeface="Tahoma"/>
                <a:cs typeface="Tahoma"/>
              </a:rPr>
              <a:t>is not  </a:t>
            </a:r>
            <a:r>
              <a:rPr sz="1400" spc="-5" dirty="0">
                <a:latin typeface="Tahoma"/>
                <a:cs typeface="Tahoma"/>
              </a:rPr>
              <a:t>greater than the </a:t>
            </a:r>
            <a:r>
              <a:rPr sz="1400" dirty="0">
                <a:latin typeface="Tahoma"/>
                <a:cs typeface="Tahoma"/>
              </a:rPr>
              <a:t>number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argument.</a:t>
            </a:r>
            <a:endParaRPr sz="1400">
              <a:latin typeface="Tahoma"/>
              <a:cs typeface="Tahoma"/>
            </a:endParaRPr>
          </a:p>
          <a:p>
            <a:pPr marL="431800" marR="287655" indent="-21590">
              <a:lnSpc>
                <a:spcPct val="107100"/>
              </a:lnSpc>
              <a:spcBef>
                <a:spcPts val="1440"/>
              </a:spcBef>
            </a:pPr>
            <a:r>
              <a:rPr sz="1400" spc="-5" dirty="0">
                <a:latin typeface="Courier New"/>
                <a:cs typeface="Courier New"/>
              </a:rPr>
              <a:t>round(num):</a:t>
            </a:r>
            <a:r>
              <a:rPr sz="1400" spc="-5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Rounds the </a:t>
            </a:r>
            <a:r>
              <a:rPr sz="1400" dirty="0">
                <a:latin typeface="Tahoma"/>
                <a:cs typeface="Tahoma"/>
              </a:rPr>
              <a:t>number </a:t>
            </a:r>
            <a:r>
              <a:rPr sz="1400" spc="-5" dirty="0">
                <a:latin typeface="Tahoma"/>
                <a:cs typeface="Tahoma"/>
              </a:rPr>
              <a:t>argument to  the nearest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integer.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761" y="3201161"/>
            <a:ext cx="13716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59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1600" y="3810000"/>
            <a:ext cx="1676400" cy="2750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27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571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Numeric Functions</a:t>
            </a:r>
            <a:r>
              <a:rPr spc="-120" dirty="0"/>
              <a:t> </a:t>
            </a:r>
            <a:r>
              <a:rPr spc="15" dirty="0"/>
              <a:t>2-5</a:t>
            </a:r>
          </a:p>
        </p:txBody>
      </p:sp>
      <p:sp>
        <p:nvSpPr>
          <p:cNvPr id="7" name="object 7"/>
          <p:cNvSpPr/>
          <p:nvPr/>
        </p:nvSpPr>
        <p:spPr>
          <a:xfrm>
            <a:off x="838961" y="1495805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961" y="1495805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9002" y="1557908"/>
            <a:ext cx="1743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Stylesheet(1-3)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200" y="2001011"/>
            <a:ext cx="7391400" cy="4139565"/>
          </a:xfrm>
          <a:custGeom>
            <a:avLst/>
            <a:gdLst/>
            <a:ahLst/>
            <a:cxnLst/>
            <a:rect l="l" t="t" r="r" b="b"/>
            <a:pathLst>
              <a:path w="7391400" h="4139565">
                <a:moveTo>
                  <a:pt x="0" y="4139184"/>
                </a:moveTo>
                <a:lnTo>
                  <a:pt x="7391400" y="4139184"/>
                </a:lnTo>
                <a:lnTo>
                  <a:pt x="7391400" y="0"/>
                </a:lnTo>
                <a:lnTo>
                  <a:pt x="0" y="0"/>
                </a:lnTo>
                <a:lnTo>
                  <a:pt x="0" y="413918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2001011"/>
            <a:ext cx="7391400" cy="4139565"/>
          </a:xfrm>
          <a:custGeom>
            <a:avLst/>
            <a:gdLst/>
            <a:ahLst/>
            <a:cxnLst/>
            <a:rect l="l" t="t" r="r" b="b"/>
            <a:pathLst>
              <a:path w="7391400" h="4139565">
                <a:moveTo>
                  <a:pt x="0" y="4139184"/>
                </a:moveTo>
                <a:lnTo>
                  <a:pt x="7391400" y="4139184"/>
                </a:lnTo>
                <a:lnTo>
                  <a:pt x="7391400" y="0"/>
                </a:lnTo>
                <a:lnTo>
                  <a:pt x="0" y="0"/>
                </a:lnTo>
                <a:lnTo>
                  <a:pt x="0" y="41391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7244" y="2017013"/>
            <a:ext cx="7009765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&lt;?xml version=”1.0”?&gt;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&lt;?xml-stylesheet type=”text/xsl”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href=”Number.xsl”?&gt;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&lt;xsl:stylesheet version=”1.0”</a:t>
            </a:r>
            <a:r>
              <a:rPr sz="1100" spc="8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xmlns:</a:t>
            </a:r>
            <a:r>
              <a:rPr sz="1100" spc="-5" dirty="0">
                <a:latin typeface="Courier New"/>
                <a:cs typeface="Courier New"/>
                <a:hlinkClick r:id="rId5"/>
              </a:rPr>
              <a:t>xsl=”h</a:t>
            </a:r>
            <a:r>
              <a:rPr sz="1100" spc="-5" dirty="0">
                <a:latin typeface="Courier New"/>
                <a:cs typeface="Courier New"/>
              </a:rPr>
              <a:t>t</a:t>
            </a:r>
            <a:r>
              <a:rPr sz="1100" spc="-5" dirty="0">
                <a:latin typeface="Courier New"/>
                <a:cs typeface="Courier New"/>
                <a:hlinkClick r:id="rId5"/>
              </a:rPr>
              <a:t>tp://www.w3.org/1999/XSL/Transform”</a:t>
            </a:r>
            <a:r>
              <a:rPr sz="1100" spc="-5" dirty="0"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&lt;xsl:output method=”html”/&gt;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&lt;xsl:template</a:t>
            </a:r>
            <a:r>
              <a:rPr sz="1100" dirty="0">
                <a:latin typeface="Courier New"/>
                <a:cs typeface="Courier New"/>
              </a:rPr>
              <a:t> match=”/”&gt;</a:t>
            </a:r>
            <a:endParaRPr sz="11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&lt;html&gt;</a:t>
            </a:r>
            <a:endParaRPr sz="1100">
              <a:latin typeface="Courier New"/>
              <a:cs typeface="Courier New"/>
            </a:endParaRPr>
          </a:p>
          <a:p>
            <a:pPr marL="514984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&lt;body&gt;</a:t>
            </a:r>
            <a:endParaRPr sz="1100">
              <a:latin typeface="Courier New"/>
              <a:cs typeface="Courier New"/>
            </a:endParaRPr>
          </a:p>
          <a:p>
            <a:pPr marL="68453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&lt;h3&gt;Numeric Functions&lt;/h3&gt;</a:t>
            </a:r>
            <a:endParaRPr sz="1100">
              <a:latin typeface="Courier New"/>
              <a:cs typeface="Courier New"/>
            </a:endParaRPr>
          </a:p>
          <a:p>
            <a:pPr marL="68453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&lt;ul&gt;</a:t>
            </a:r>
            <a:endParaRPr sz="1100">
              <a:latin typeface="Courier New"/>
              <a:cs typeface="Courier New"/>
            </a:endParaRPr>
          </a:p>
          <a:p>
            <a:pPr marL="852169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102108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&lt;b&gt;number(‘1548’)&lt;/b&gt;</a:t>
            </a:r>
            <a:r>
              <a:rPr sz="1100" dirty="0">
                <a:latin typeface="Courier New"/>
                <a:cs typeface="Courier New"/>
              </a:rPr>
              <a:t> =</a:t>
            </a:r>
            <a:endParaRPr sz="1100">
              <a:latin typeface="Courier New"/>
              <a:cs typeface="Courier New"/>
            </a:endParaRPr>
          </a:p>
          <a:p>
            <a:pPr marL="102108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select=”number(‘1548’)”/&gt;</a:t>
            </a:r>
            <a:endParaRPr sz="1100">
              <a:latin typeface="Courier New"/>
              <a:cs typeface="Courier New"/>
            </a:endParaRPr>
          </a:p>
          <a:p>
            <a:pPr marL="852169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852169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102108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&lt;b&gt;number(‘-1548’)&lt;/b&gt;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6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select=”number(‘-1548’)”/&gt;</a:t>
            </a:r>
            <a:endParaRPr sz="1100">
              <a:latin typeface="Courier New"/>
              <a:cs typeface="Courier New"/>
            </a:endParaRPr>
          </a:p>
          <a:p>
            <a:pPr marL="852169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852169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102108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&lt;b&gt;number(‘text’)&lt;/b&gt;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select=”number(‘text’)”/&gt;</a:t>
            </a:r>
            <a:endParaRPr sz="1100">
              <a:latin typeface="Courier New"/>
              <a:cs typeface="Courier New"/>
            </a:endParaRPr>
          </a:p>
          <a:p>
            <a:pPr marL="852169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852169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102108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&lt;b&gt;number(‘226.38’ div ‘1’)&lt;/b&gt;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2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select=”number(‘226.38’</a:t>
            </a:r>
            <a:endParaRPr sz="1100">
              <a:latin typeface="Courier New"/>
              <a:cs typeface="Courier New"/>
            </a:endParaRPr>
          </a:p>
          <a:p>
            <a:pPr marL="1010285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div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‘1’)”/&gt;</a:t>
            </a:r>
            <a:endParaRPr sz="1100">
              <a:latin typeface="Courier New"/>
              <a:cs typeface="Courier New"/>
            </a:endParaRPr>
          </a:p>
          <a:p>
            <a:pPr marL="852169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68453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&lt;/ul&gt;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28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571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Numeric Functions</a:t>
            </a:r>
            <a:r>
              <a:rPr spc="-120" dirty="0"/>
              <a:t> </a:t>
            </a:r>
            <a:r>
              <a:rPr spc="15" dirty="0"/>
              <a:t>3-5</a:t>
            </a:r>
          </a:p>
        </p:txBody>
      </p:sp>
      <p:sp>
        <p:nvSpPr>
          <p:cNvPr id="7" name="object 7"/>
          <p:cNvSpPr/>
          <p:nvPr/>
        </p:nvSpPr>
        <p:spPr>
          <a:xfrm>
            <a:off x="838961" y="1495805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961" y="1495805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9002" y="1557908"/>
            <a:ext cx="1743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Stylesheet(2-3)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200" y="2001011"/>
            <a:ext cx="7391400" cy="3802379"/>
          </a:xfrm>
          <a:custGeom>
            <a:avLst/>
            <a:gdLst/>
            <a:ahLst/>
            <a:cxnLst/>
            <a:rect l="l" t="t" r="r" b="b"/>
            <a:pathLst>
              <a:path w="7391400" h="3802379">
                <a:moveTo>
                  <a:pt x="0" y="3802379"/>
                </a:moveTo>
                <a:lnTo>
                  <a:pt x="7391400" y="3802379"/>
                </a:lnTo>
                <a:lnTo>
                  <a:pt x="7391400" y="0"/>
                </a:lnTo>
                <a:lnTo>
                  <a:pt x="0" y="0"/>
                </a:lnTo>
                <a:lnTo>
                  <a:pt x="0" y="380237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2001011"/>
            <a:ext cx="7391400" cy="3802379"/>
          </a:xfrm>
          <a:custGeom>
            <a:avLst/>
            <a:gdLst/>
            <a:ahLst/>
            <a:cxnLst/>
            <a:rect l="l" t="t" r="r" b="b"/>
            <a:pathLst>
              <a:path w="7391400" h="3802379">
                <a:moveTo>
                  <a:pt x="0" y="3802379"/>
                </a:moveTo>
                <a:lnTo>
                  <a:pt x="7391400" y="3802379"/>
                </a:lnTo>
                <a:lnTo>
                  <a:pt x="7391400" y="0"/>
                </a:lnTo>
                <a:lnTo>
                  <a:pt x="0" y="0"/>
                </a:lnTo>
                <a:lnTo>
                  <a:pt x="0" y="38023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89277" y="2017013"/>
            <a:ext cx="5497830" cy="3714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&lt;ul&gt;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&lt;b&gt;ceiling(2.5)&lt;/b&gt;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select=”ceiling(2.5)”/&gt;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&lt;b&gt;ceiling(-2.3)&lt;/b&gt;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1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select=”ceiling(-2.3)”/&gt;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&lt;b&gt;ceiling(4)&lt;/b&gt;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select=”ceiling(4)”/&gt;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&lt;/ul&gt;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&lt;ul&gt;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&lt;b&gt;floor(2.5)&lt;/b&gt;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select=”floor(2.5)”/&gt;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&lt;b&gt;floor(-2.3)&lt;/b&gt;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6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select=”floor(-2.3)”/&gt;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&lt;b&gt;floor(4)&lt;/b&gt;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select=”floor(4)”/&gt;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&lt;/ul&gt;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29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243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/>
              <a:t>XPath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1222044" y="1569465"/>
            <a:ext cx="7138670" cy="4171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XPath </a:t>
            </a:r>
            <a:r>
              <a:rPr sz="2000" spc="-5" dirty="0">
                <a:latin typeface="Tahoma"/>
                <a:cs typeface="Tahoma"/>
              </a:rPr>
              <a:t>can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-5" dirty="0">
                <a:latin typeface="Tahoma"/>
                <a:cs typeface="Tahoma"/>
              </a:rPr>
              <a:t>considered </a:t>
            </a:r>
            <a:r>
              <a:rPr sz="2000" dirty="0">
                <a:latin typeface="Tahoma"/>
                <a:cs typeface="Tahoma"/>
              </a:rPr>
              <a:t>as a query language </a:t>
            </a:r>
            <a:r>
              <a:rPr sz="2000" spc="-5" dirty="0">
                <a:latin typeface="Tahoma"/>
                <a:cs typeface="Tahoma"/>
              </a:rPr>
              <a:t>like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SQL.</a:t>
            </a:r>
            <a:endParaRPr sz="20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Extracts </a:t>
            </a:r>
            <a:r>
              <a:rPr sz="2000" dirty="0">
                <a:latin typeface="Tahoma"/>
                <a:cs typeface="Tahoma"/>
              </a:rPr>
              <a:t>information </a:t>
            </a:r>
            <a:r>
              <a:rPr sz="2000" spc="-5" dirty="0">
                <a:latin typeface="Tahoma"/>
                <a:cs typeface="Tahoma"/>
              </a:rPr>
              <a:t>from </a:t>
            </a:r>
            <a:r>
              <a:rPr sz="2000" dirty="0">
                <a:latin typeface="Tahoma"/>
                <a:cs typeface="Tahoma"/>
              </a:rPr>
              <a:t>an XML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document.</a:t>
            </a:r>
          </a:p>
          <a:p>
            <a:pPr marL="354965" marR="16510" indent="-342265">
              <a:lnSpc>
                <a:spcPts val="1920"/>
              </a:lnSpc>
              <a:spcBef>
                <a:spcPts val="4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 smtClean="0">
                <a:latin typeface="Tahoma"/>
                <a:cs typeface="Tahoma"/>
              </a:rPr>
              <a:t>Used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navigate </a:t>
            </a:r>
            <a:r>
              <a:rPr sz="2000" spc="-5" dirty="0">
                <a:latin typeface="Tahoma"/>
                <a:cs typeface="Tahoma"/>
              </a:rPr>
              <a:t>through elements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attributes in </a:t>
            </a:r>
            <a:r>
              <a:rPr sz="2000" dirty="0">
                <a:latin typeface="Tahoma"/>
                <a:cs typeface="Tahoma"/>
              </a:rPr>
              <a:t>an XML  </a:t>
            </a:r>
            <a:r>
              <a:rPr sz="2000" spc="-5" dirty="0">
                <a:latin typeface="Tahoma"/>
                <a:cs typeface="Tahoma"/>
              </a:rPr>
              <a:t>document.</a:t>
            </a:r>
            <a:endParaRPr sz="20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Allows </a:t>
            </a:r>
            <a:r>
              <a:rPr sz="2000" spc="-5" dirty="0">
                <a:latin typeface="Tahoma"/>
                <a:cs typeface="Tahoma"/>
              </a:rPr>
              <a:t>identifying </a:t>
            </a:r>
            <a:r>
              <a:rPr sz="2000" dirty="0">
                <a:latin typeface="Tahoma"/>
                <a:cs typeface="Tahoma"/>
              </a:rPr>
              <a:t>parts of an XML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document.</a:t>
            </a:r>
          </a:p>
          <a:p>
            <a:pPr marL="354965" indent="-342265">
              <a:lnSpc>
                <a:spcPts val="216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Provides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common syntax for features </a:t>
            </a:r>
            <a:r>
              <a:rPr sz="2000" dirty="0">
                <a:latin typeface="Tahoma"/>
                <a:cs typeface="Tahoma"/>
              </a:rPr>
              <a:t>shared by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Extensible</a:t>
            </a:r>
            <a:endParaRPr sz="2000" dirty="0">
              <a:latin typeface="Tahoma"/>
              <a:cs typeface="Tahoma"/>
            </a:endParaRPr>
          </a:p>
          <a:p>
            <a:pPr marL="101600" algn="ctr">
              <a:lnSpc>
                <a:spcPts val="2160"/>
              </a:lnSpc>
            </a:pPr>
            <a:r>
              <a:rPr sz="2000" spc="-5" dirty="0">
                <a:latin typeface="Tahoma"/>
                <a:cs typeface="Tahoma"/>
              </a:rPr>
              <a:t>Stylesheet </a:t>
            </a:r>
            <a:r>
              <a:rPr sz="2000" dirty="0">
                <a:latin typeface="Tahoma"/>
                <a:cs typeface="Tahoma"/>
              </a:rPr>
              <a:t>Language Transformations (XSLT) and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XQuery</a:t>
            </a:r>
            <a:r>
              <a:rPr sz="2000" dirty="0" smtClean="0">
                <a:latin typeface="Tahoma"/>
                <a:cs typeface="Tahoma"/>
              </a:rPr>
              <a:t>.</a:t>
            </a:r>
            <a:endParaRPr lang="en-US" sz="20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000" dirty="0">
                <a:latin typeface="Tahoma"/>
                <a:cs typeface="Tahoma"/>
              </a:rPr>
              <a:t>XSLT</a:t>
            </a:r>
          </a:p>
          <a:p>
            <a:pPr marL="756285" marR="5080" lvl="1" indent="-287020">
              <a:lnSpc>
                <a:spcPts val="1939"/>
              </a:lnSpc>
              <a:spcBef>
                <a:spcPts val="459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dirty="0">
                <a:latin typeface="Tahoma"/>
                <a:cs typeface="Tahoma"/>
              </a:rPr>
              <a:t>Language </a:t>
            </a:r>
            <a:r>
              <a:rPr lang="en-US" spc="-5" dirty="0">
                <a:latin typeface="Tahoma"/>
                <a:cs typeface="Tahoma"/>
              </a:rPr>
              <a:t>for transforming </a:t>
            </a:r>
            <a:r>
              <a:rPr lang="en-US" dirty="0">
                <a:latin typeface="Tahoma"/>
                <a:cs typeface="Tahoma"/>
              </a:rPr>
              <a:t>XML documents into XML, </a:t>
            </a:r>
            <a:r>
              <a:rPr lang="en-US" spc="-5" dirty="0">
                <a:latin typeface="Tahoma"/>
                <a:cs typeface="Tahoma"/>
              </a:rPr>
              <a:t>HTML or  </a:t>
            </a:r>
            <a:r>
              <a:rPr lang="en-US" spc="-10" dirty="0">
                <a:latin typeface="Tahoma"/>
                <a:cs typeface="Tahoma"/>
              </a:rPr>
              <a:t>text.</a:t>
            </a:r>
            <a:endParaRPr lang="en-US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000" dirty="0">
                <a:latin typeface="Tahoma"/>
                <a:cs typeface="Tahoma"/>
              </a:rPr>
              <a:t>XQuery</a:t>
            </a:r>
          </a:p>
          <a:p>
            <a:pPr marL="756285" lvl="1" indent="-287020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pc="-5" dirty="0">
                <a:latin typeface="Tahoma"/>
                <a:cs typeface="Tahoma"/>
              </a:rPr>
              <a:t>Builds </a:t>
            </a:r>
            <a:r>
              <a:rPr lang="en-US" dirty="0">
                <a:latin typeface="Tahoma"/>
                <a:cs typeface="Tahoma"/>
              </a:rPr>
              <a:t>on </a:t>
            </a:r>
            <a:r>
              <a:rPr lang="en-US" spc="-5" dirty="0">
                <a:latin typeface="Tahoma"/>
                <a:cs typeface="Tahoma"/>
              </a:rPr>
              <a:t>XPath.</a:t>
            </a:r>
            <a:endParaRPr lang="en-US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dirty="0">
                <a:latin typeface="Tahoma"/>
                <a:cs typeface="Tahoma"/>
              </a:rPr>
              <a:t>Language for </a:t>
            </a:r>
            <a:r>
              <a:rPr lang="en-US" spc="-5" dirty="0">
                <a:latin typeface="Tahoma"/>
                <a:cs typeface="Tahoma"/>
              </a:rPr>
              <a:t>extracting information from </a:t>
            </a:r>
            <a:r>
              <a:rPr lang="en-US" dirty="0">
                <a:latin typeface="Tahoma"/>
                <a:cs typeface="Tahoma"/>
              </a:rPr>
              <a:t>XML</a:t>
            </a:r>
            <a:r>
              <a:rPr lang="en-US" spc="5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documents.</a:t>
            </a:r>
            <a:endParaRPr lang="en-US" dirty="0">
              <a:latin typeface="Tahoma"/>
              <a:cs typeface="Tahoma"/>
            </a:endParaRPr>
          </a:p>
          <a:p>
            <a:pPr marL="101600" algn="ctr">
              <a:lnSpc>
                <a:spcPts val="2160"/>
              </a:lnSpc>
            </a:pPr>
            <a:endParaRPr lang="en-US" sz="2000" dirty="0" smtClean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571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Numeric Functions</a:t>
            </a:r>
            <a:r>
              <a:rPr spc="-120" dirty="0"/>
              <a:t> </a:t>
            </a:r>
            <a:r>
              <a:rPr spc="15" dirty="0"/>
              <a:t>4-5</a:t>
            </a:r>
          </a:p>
        </p:txBody>
      </p:sp>
      <p:sp>
        <p:nvSpPr>
          <p:cNvPr id="7" name="object 7"/>
          <p:cNvSpPr/>
          <p:nvPr/>
        </p:nvSpPr>
        <p:spPr>
          <a:xfrm>
            <a:off x="838961" y="1495805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2677" y="1510283"/>
            <a:ext cx="1953260" cy="486409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6032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Stylesheet(3-3)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30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200" y="2001011"/>
            <a:ext cx="7391400" cy="36347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R="5520690" algn="ctr">
              <a:lnSpc>
                <a:spcPct val="100000"/>
              </a:lnSpc>
              <a:spcBef>
                <a:spcPts val="229"/>
              </a:spcBef>
            </a:pPr>
            <a:r>
              <a:rPr sz="1100" spc="-5" dirty="0">
                <a:latin typeface="Courier New"/>
                <a:cs typeface="Courier New"/>
              </a:rPr>
              <a:t>&lt;ul&gt;</a:t>
            </a:r>
            <a:endParaRPr sz="11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110045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&lt;b&gt;round(3.6)&lt;/b&gt;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select=”round(3.6)”/&gt;</a:t>
            </a:r>
            <a:endParaRPr sz="11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110045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&lt;b&gt;round(3.4)&lt;/b&gt;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select=”round(3.4)”/&gt;</a:t>
            </a:r>
            <a:endParaRPr sz="11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110045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&lt;b&gt;round(3.5)&lt;/b&gt;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select=”round(3.5)”/&gt;</a:t>
            </a:r>
            <a:endParaRPr sz="11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110045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&lt;b&gt;round(-0.6)&lt;/b&gt;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select=”round(-0.6)”/&gt;</a:t>
            </a:r>
            <a:endParaRPr sz="11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Courier New"/>
                <a:cs typeface="Courier New"/>
              </a:rPr>
              <a:t>&lt;li&gt;</a:t>
            </a:r>
            <a:endParaRPr sz="1100">
              <a:latin typeface="Courier New"/>
              <a:cs typeface="Courier New"/>
            </a:endParaRPr>
          </a:p>
          <a:p>
            <a:pPr marL="110045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&lt;b&gt;round(-2.5)&lt;/b&gt;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&lt;xsl:value-of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select=”round(-2.5)”/&gt;</a:t>
            </a:r>
            <a:endParaRPr sz="11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&lt;/li&gt;</a:t>
            </a:r>
            <a:endParaRPr sz="1100">
              <a:latin typeface="Courier New"/>
              <a:cs typeface="Courier New"/>
            </a:endParaRPr>
          </a:p>
          <a:p>
            <a:pPr marL="76327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&lt;/ul&gt;</a:t>
            </a:r>
            <a:endParaRPr sz="1100">
              <a:latin typeface="Courier New"/>
              <a:cs typeface="Courier New"/>
            </a:endParaRPr>
          </a:p>
          <a:p>
            <a:pPr marR="5604510" algn="ctr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&lt;/body&gt;</a:t>
            </a:r>
            <a:endParaRPr sz="11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&lt;/html&gt;</a:t>
            </a:r>
            <a:endParaRPr sz="1100">
              <a:latin typeface="Courier New"/>
              <a:cs typeface="Courier New"/>
            </a:endParaRPr>
          </a:p>
          <a:p>
            <a:pPr marR="5602605" algn="ctr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&lt;/xsl:template&gt;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&lt;/xsl:stylesheet&gt;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5571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Numeric Functions</a:t>
            </a:r>
            <a:r>
              <a:rPr sz="4400" spc="-1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15" dirty="0">
                <a:solidFill>
                  <a:srgbClr val="333399"/>
                </a:solidFill>
                <a:latin typeface="Tahoma"/>
                <a:cs typeface="Tahoma"/>
              </a:rPr>
              <a:t>5-5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361" y="1524761"/>
            <a:ext cx="1066800" cy="4572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2133600"/>
            <a:ext cx="3300612" cy="4043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31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986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 Functions</a:t>
            </a:r>
            <a:r>
              <a:rPr spc="-90" dirty="0"/>
              <a:t> </a:t>
            </a:r>
            <a:r>
              <a:rPr spc="0" dirty="0"/>
              <a:t>1-5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32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9644" y="1557872"/>
            <a:ext cx="5358130" cy="38011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String functions </a:t>
            </a:r>
            <a:r>
              <a:rPr sz="2400" dirty="0">
                <a:latin typeface="Tahoma"/>
                <a:cs typeface="Tahoma"/>
              </a:rPr>
              <a:t>are used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to:</a:t>
            </a:r>
            <a:endParaRPr sz="24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Evaluate</a:t>
            </a:r>
            <a:endParaRPr sz="20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Format </a:t>
            </a:r>
            <a:r>
              <a:rPr sz="2000" dirty="0">
                <a:latin typeface="Tahoma"/>
                <a:cs typeface="Tahoma"/>
              </a:rPr>
              <a:t>and manipulate </a:t>
            </a:r>
            <a:r>
              <a:rPr sz="2000" spc="-5" dirty="0">
                <a:latin typeface="Tahoma"/>
                <a:cs typeface="Tahoma"/>
              </a:rPr>
              <a:t>string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arguments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Convert an object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string</a:t>
            </a:r>
            <a:endParaRPr sz="20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"/>
            </a:pPr>
            <a:endParaRPr sz="3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Different String </a:t>
            </a:r>
            <a:r>
              <a:rPr sz="2400" dirty="0">
                <a:latin typeface="Tahoma"/>
                <a:cs typeface="Tahoma"/>
              </a:rPr>
              <a:t>functions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are:</a:t>
            </a: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Courier New"/>
                <a:cs typeface="Courier New"/>
              </a:rPr>
              <a:t>string(arg)</a:t>
            </a:r>
            <a:endParaRPr sz="20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Courier New"/>
                <a:cs typeface="Courier New"/>
              </a:rPr>
              <a:t>compare()</a:t>
            </a:r>
            <a:endParaRPr sz="20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Courier New"/>
                <a:cs typeface="Courier New"/>
              </a:rPr>
              <a:t>concat()</a:t>
            </a:r>
            <a:endParaRPr sz="20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Courier New"/>
                <a:cs typeface="Courier New"/>
              </a:rPr>
              <a:t>substring()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986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 Functions</a:t>
            </a:r>
            <a:r>
              <a:rPr spc="-90" dirty="0"/>
              <a:t> </a:t>
            </a:r>
            <a:r>
              <a:rPr spc="0" dirty="0"/>
              <a:t>2-5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34000" y="2133600"/>
            <a:ext cx="3505200" cy="35052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ts val="1620"/>
              </a:lnSpc>
              <a:spcBef>
                <a:spcPts val="355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258445">
              <a:lnSpc>
                <a:spcPts val="1620"/>
              </a:lnSpc>
            </a:pPr>
            <a:r>
              <a:rPr sz="1400" spc="-5" dirty="0">
                <a:latin typeface="Courier New"/>
                <a:cs typeface="Courier New"/>
              </a:rPr>
              <a:t>string(arg)</a:t>
            </a:r>
            <a:r>
              <a:rPr sz="1400" spc="-5" dirty="0">
                <a:latin typeface="Tahoma"/>
                <a:cs typeface="Tahoma"/>
              </a:rPr>
              <a:t>: Returns string </a:t>
            </a:r>
            <a:r>
              <a:rPr sz="1400" spc="-10" dirty="0">
                <a:latin typeface="Tahoma"/>
                <a:cs typeface="Tahoma"/>
              </a:rPr>
              <a:t>value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  <a:p>
            <a:pPr marL="268605" marR="234315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latin typeface="Tahoma"/>
                <a:cs typeface="Tahoma"/>
              </a:rPr>
              <a:t>the argument. The argument </a:t>
            </a:r>
            <a:r>
              <a:rPr sz="1400" dirty="0">
                <a:latin typeface="Tahoma"/>
                <a:cs typeface="Tahoma"/>
              </a:rPr>
              <a:t>could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  a </a:t>
            </a:r>
            <a:r>
              <a:rPr sz="1400" spc="-30" dirty="0">
                <a:latin typeface="Tahoma"/>
                <a:cs typeface="Tahoma"/>
              </a:rPr>
              <a:t>number, </a:t>
            </a:r>
            <a:r>
              <a:rPr sz="1400" dirty="0">
                <a:latin typeface="Tahoma"/>
                <a:cs typeface="Tahoma"/>
              </a:rPr>
              <a:t>boolean, or node-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268605" marR="145415" indent="-10795">
              <a:lnSpc>
                <a:spcPct val="101800"/>
              </a:lnSpc>
            </a:pPr>
            <a:r>
              <a:rPr sz="1400" spc="-5" dirty="0">
                <a:latin typeface="Courier New"/>
                <a:cs typeface="Courier New"/>
              </a:rPr>
              <a:t>translate()</a:t>
            </a:r>
            <a:r>
              <a:rPr sz="1400" spc="-5" dirty="0">
                <a:latin typeface="Tahoma"/>
                <a:cs typeface="Tahoma"/>
              </a:rPr>
              <a:t>: Returns first argument  string with occurrences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10" dirty="0">
                <a:latin typeface="Tahoma"/>
                <a:cs typeface="Tahoma"/>
              </a:rPr>
              <a:t>characters </a:t>
            </a:r>
            <a:r>
              <a:rPr sz="1400" dirty="0">
                <a:latin typeface="Tahoma"/>
                <a:cs typeface="Tahoma"/>
              </a:rPr>
              <a:t>in  </a:t>
            </a:r>
            <a:r>
              <a:rPr sz="1400" spc="-5" dirty="0">
                <a:latin typeface="Tahoma"/>
                <a:cs typeface="Tahoma"/>
              </a:rPr>
              <a:t>second argument string replaced </a:t>
            </a:r>
            <a:r>
              <a:rPr sz="1400" dirty="0">
                <a:latin typeface="Tahoma"/>
                <a:cs typeface="Tahoma"/>
              </a:rPr>
              <a:t>by  </a:t>
            </a:r>
            <a:r>
              <a:rPr sz="1400" spc="-10" dirty="0">
                <a:latin typeface="Tahoma"/>
                <a:cs typeface="Tahoma"/>
              </a:rPr>
              <a:t>character </a:t>
            </a:r>
            <a:r>
              <a:rPr sz="1400" spc="-5" dirty="0">
                <a:latin typeface="Tahoma"/>
                <a:cs typeface="Tahoma"/>
              </a:rPr>
              <a:t>at the corresponding position  </a:t>
            </a:r>
            <a:r>
              <a:rPr sz="1400" dirty="0">
                <a:latin typeface="Tahoma"/>
                <a:cs typeface="Tahoma"/>
              </a:rPr>
              <a:t>in </a:t>
            </a:r>
            <a:r>
              <a:rPr sz="1400" spc="-5" dirty="0">
                <a:latin typeface="Tahoma"/>
                <a:cs typeface="Tahoma"/>
              </a:rPr>
              <a:t>third argument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string.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concat()</a:t>
            </a:r>
            <a:r>
              <a:rPr sz="1400" spc="-5" dirty="0">
                <a:latin typeface="Tahoma"/>
                <a:cs typeface="Tahoma"/>
              </a:rPr>
              <a:t>: Returns concatenation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  <a:p>
            <a:pPr marL="268605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strings.</a:t>
            </a:r>
            <a:endParaRPr sz="1400">
              <a:latin typeface="Tahoma"/>
              <a:cs typeface="Tahoma"/>
            </a:endParaRPr>
          </a:p>
          <a:p>
            <a:pPr marL="268605" marR="156845" indent="-10795">
              <a:lnSpc>
                <a:spcPct val="107100"/>
              </a:lnSpc>
              <a:spcBef>
                <a:spcPts val="1440"/>
              </a:spcBef>
            </a:pPr>
            <a:r>
              <a:rPr sz="1400" spc="-5" dirty="0">
                <a:latin typeface="Courier New"/>
                <a:cs typeface="Courier New"/>
              </a:rPr>
              <a:t>substring()</a:t>
            </a:r>
            <a:r>
              <a:rPr sz="1400" spc="-5" dirty="0">
                <a:latin typeface="Tahoma"/>
                <a:cs typeface="Tahoma"/>
              </a:rPr>
              <a:t>: Returns </a:t>
            </a:r>
            <a:r>
              <a:rPr sz="1400" dirty="0">
                <a:latin typeface="Tahoma"/>
                <a:cs typeface="Tahoma"/>
              </a:rPr>
              <a:t>substring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from  </a:t>
            </a:r>
            <a:r>
              <a:rPr sz="1400" spc="-5" dirty="0">
                <a:latin typeface="Tahoma"/>
                <a:cs typeface="Tahoma"/>
              </a:rPr>
              <a:t>the start position to specified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length.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761" y="1677161"/>
            <a:ext cx="12192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28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07008" y="2209800"/>
            <a:ext cx="3898391" cy="3733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33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4986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String Functions</a:t>
            </a:r>
            <a:r>
              <a:rPr sz="44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>
                <a:solidFill>
                  <a:srgbClr val="333399"/>
                </a:solidFill>
                <a:latin typeface="Tahoma"/>
                <a:cs typeface="Tahoma"/>
              </a:rPr>
              <a:t>3-5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761" y="1448561"/>
            <a:ext cx="18288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1905000"/>
            <a:ext cx="4953000" cy="4701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34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4986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String Functions</a:t>
            </a:r>
            <a:r>
              <a:rPr sz="44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>
                <a:solidFill>
                  <a:srgbClr val="333399"/>
                </a:solidFill>
                <a:latin typeface="Tahoma"/>
                <a:cs typeface="Tahoma"/>
              </a:rPr>
              <a:t>4-5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1905000"/>
            <a:ext cx="4800600" cy="4643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3761" y="1448561"/>
            <a:ext cx="15240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8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35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692" y="563626"/>
            <a:ext cx="4986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String Functions</a:t>
            </a:r>
            <a:r>
              <a:rPr sz="44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0" dirty="0">
                <a:solidFill>
                  <a:srgbClr val="333399"/>
                </a:solidFill>
                <a:latin typeface="Tahoma"/>
                <a:cs typeface="Tahoma"/>
              </a:rPr>
              <a:t>5-5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761" y="1753361"/>
            <a:ext cx="10668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2286000"/>
            <a:ext cx="5486400" cy="1502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36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6153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Result Tree</a:t>
            </a:r>
            <a:r>
              <a:rPr spc="-90" dirty="0"/>
              <a:t> </a:t>
            </a:r>
            <a:r>
              <a:rPr spc="-5" dirty="0"/>
              <a:t>Fragments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37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7273"/>
            <a:ext cx="7498715" cy="42697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4965" marR="5080" indent="-342265">
              <a:lnSpc>
                <a:spcPts val="2300"/>
              </a:lnSpc>
              <a:spcBef>
                <a:spcPts val="66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portion of an </a:t>
            </a:r>
            <a:r>
              <a:rPr sz="2400" spc="-5" dirty="0">
                <a:latin typeface="Tahoma"/>
                <a:cs typeface="Tahoma"/>
              </a:rPr>
              <a:t>XML document that </a:t>
            </a:r>
            <a:r>
              <a:rPr sz="2400" dirty="0">
                <a:latin typeface="Tahoma"/>
                <a:cs typeface="Tahoma"/>
              </a:rPr>
              <a:t>is not a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complete  </a:t>
            </a:r>
            <a:r>
              <a:rPr sz="2400" dirty="0">
                <a:latin typeface="Tahoma"/>
                <a:cs typeface="Tahoma"/>
              </a:rPr>
              <a:t>node or </a:t>
            </a:r>
            <a:r>
              <a:rPr sz="2400" spc="-10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nodes.</a:t>
            </a:r>
            <a:endParaRPr sz="2400" dirty="0">
              <a:latin typeface="Tahoma"/>
              <a:cs typeface="Tahoma"/>
            </a:endParaRPr>
          </a:p>
          <a:p>
            <a:pPr marL="354965" marR="116205" indent="-342265">
              <a:lnSpc>
                <a:spcPts val="23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only </a:t>
            </a:r>
            <a:r>
              <a:rPr sz="2400" spc="-5" dirty="0">
                <a:latin typeface="Tahoma"/>
                <a:cs typeface="Tahoma"/>
              </a:rPr>
              <a:t>allowed operation </a:t>
            </a:r>
            <a:r>
              <a:rPr sz="2400" dirty="0">
                <a:latin typeface="Tahoma"/>
                <a:cs typeface="Tahoma"/>
              </a:rPr>
              <a:t>in a </a:t>
            </a:r>
            <a:r>
              <a:rPr sz="2400" spc="-5" dirty="0">
                <a:latin typeface="Tahoma"/>
                <a:cs typeface="Tahoma"/>
              </a:rPr>
              <a:t>result tree fragment  </a:t>
            </a:r>
            <a:r>
              <a:rPr sz="2400" dirty="0">
                <a:latin typeface="Tahoma"/>
                <a:cs typeface="Tahoma"/>
              </a:rPr>
              <a:t>is on 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string.</a:t>
            </a:r>
            <a:endParaRPr sz="2400" dirty="0">
              <a:latin typeface="Tahoma"/>
              <a:cs typeface="Tahoma"/>
            </a:endParaRPr>
          </a:p>
          <a:p>
            <a:pPr marL="354965" marR="731520" indent="-342265">
              <a:lnSpc>
                <a:spcPts val="23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operation </a:t>
            </a:r>
            <a:r>
              <a:rPr sz="2400" dirty="0">
                <a:latin typeface="Tahoma"/>
                <a:cs typeface="Tahoma"/>
              </a:rPr>
              <a:t>on </a:t>
            </a:r>
            <a:r>
              <a:rPr sz="2400" spc="-5" dirty="0">
                <a:latin typeface="Tahoma"/>
                <a:cs typeface="Tahoma"/>
              </a:rPr>
              <a:t>the string </a:t>
            </a:r>
            <a:r>
              <a:rPr sz="2400" dirty="0">
                <a:latin typeface="Tahoma"/>
                <a:cs typeface="Tahoma"/>
              </a:rPr>
              <a:t>may involve </a:t>
            </a:r>
            <a:r>
              <a:rPr sz="2400" spc="-5" dirty="0">
                <a:latin typeface="Tahoma"/>
                <a:cs typeface="Tahoma"/>
              </a:rPr>
              <a:t>first  converting the string to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number </a:t>
            </a:r>
            <a:r>
              <a:rPr sz="2400" dirty="0">
                <a:latin typeface="Tahoma"/>
                <a:cs typeface="Tahoma"/>
              </a:rPr>
              <a:t>or a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boolean.</a:t>
            </a:r>
          </a:p>
          <a:p>
            <a:pPr marL="354965" marR="72390" indent="-342265">
              <a:lnSpc>
                <a:spcPts val="231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Result tree fragment </a:t>
            </a:r>
            <a:r>
              <a:rPr sz="2400" dirty="0">
                <a:latin typeface="Tahoma"/>
                <a:cs typeface="Tahoma"/>
              </a:rPr>
              <a:t>is an additional data </a:t>
            </a:r>
            <a:r>
              <a:rPr sz="2400" spc="-5" dirty="0">
                <a:latin typeface="Tahoma"/>
                <a:cs typeface="Tahoma"/>
              </a:rPr>
              <a:t>type other  than four </a:t>
            </a:r>
            <a:r>
              <a:rPr sz="2400" dirty="0">
                <a:latin typeface="Tahoma"/>
                <a:cs typeface="Tahoma"/>
              </a:rPr>
              <a:t>basic XPath data </a:t>
            </a:r>
            <a:r>
              <a:rPr sz="2400" spc="-5" dirty="0">
                <a:latin typeface="Tahoma"/>
                <a:cs typeface="Tahoma"/>
              </a:rPr>
              <a:t>types, such </a:t>
            </a:r>
            <a:r>
              <a:rPr sz="2400" dirty="0">
                <a:latin typeface="Tahoma"/>
                <a:cs typeface="Tahoma"/>
              </a:rPr>
              <a:t>as, </a:t>
            </a:r>
            <a:r>
              <a:rPr sz="2400" spc="-5" dirty="0">
                <a:latin typeface="Tahoma"/>
                <a:cs typeface="Tahoma"/>
              </a:rPr>
              <a:t>string,  </a:t>
            </a:r>
            <a:r>
              <a:rPr sz="2400" dirty="0">
                <a:latin typeface="Tahoma"/>
                <a:cs typeface="Tahoma"/>
              </a:rPr>
              <a:t>number, </a:t>
            </a:r>
            <a:r>
              <a:rPr sz="2400" spc="-5" dirty="0">
                <a:latin typeface="Tahoma"/>
                <a:cs typeface="Tahoma"/>
              </a:rPr>
              <a:t>boolean,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node-set.</a:t>
            </a:r>
            <a:endParaRPr sz="2400" dirty="0">
              <a:latin typeface="Tahoma"/>
              <a:cs typeface="Tahoma"/>
            </a:endParaRPr>
          </a:p>
          <a:p>
            <a:pPr marL="354965" marR="201930" indent="-342265">
              <a:lnSpc>
                <a:spcPct val="80000"/>
              </a:lnSpc>
              <a:spcBef>
                <a:spcPts val="5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result tree fragment represents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fragment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 result tree.</a:t>
            </a:r>
            <a:endParaRPr sz="2400" dirty="0">
              <a:latin typeface="Tahoma"/>
              <a:cs typeface="Tahoma"/>
            </a:endParaRPr>
          </a:p>
          <a:p>
            <a:pPr marL="354965" marR="725805" indent="-342265">
              <a:lnSpc>
                <a:spcPct val="8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is not </a:t>
            </a:r>
            <a:r>
              <a:rPr sz="2400" spc="-5" dirty="0">
                <a:latin typeface="Tahoma"/>
                <a:cs typeface="Tahoma"/>
              </a:rPr>
              <a:t>permitted to </a:t>
            </a:r>
            <a:r>
              <a:rPr sz="2400" dirty="0">
                <a:latin typeface="Tahoma"/>
                <a:cs typeface="Tahoma"/>
              </a:rPr>
              <a:t>use the </a:t>
            </a:r>
            <a:r>
              <a:rPr sz="2400" spc="-10" dirty="0">
                <a:latin typeface="Tahoma"/>
                <a:cs typeface="Tahoma"/>
              </a:rPr>
              <a:t>/, </a:t>
            </a:r>
            <a:r>
              <a:rPr sz="2400" spc="-5" dirty="0">
                <a:latin typeface="Tahoma"/>
                <a:cs typeface="Tahoma"/>
              </a:rPr>
              <a:t>//, </a:t>
            </a:r>
            <a:r>
              <a:rPr sz="2400" dirty="0">
                <a:latin typeface="Tahoma"/>
                <a:cs typeface="Tahoma"/>
              </a:rPr>
              <a:t>and [] XPath  </a:t>
            </a:r>
            <a:r>
              <a:rPr sz="2400" spc="-5" dirty="0">
                <a:latin typeface="Tahoma"/>
                <a:cs typeface="Tahoma"/>
              </a:rPr>
              <a:t>operators </a:t>
            </a:r>
            <a:r>
              <a:rPr sz="2400" dirty="0">
                <a:latin typeface="Tahoma"/>
                <a:cs typeface="Tahoma"/>
              </a:rPr>
              <a:t>on </a:t>
            </a:r>
            <a:r>
              <a:rPr sz="2400" spc="-5" dirty="0">
                <a:latin typeface="Tahoma"/>
                <a:cs typeface="Tahoma"/>
              </a:rPr>
              <a:t>Result tree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fragments.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763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Transformation </a:t>
            </a:r>
            <a:r>
              <a:rPr sz="3600" dirty="0"/>
              <a:t>of XML </a:t>
            </a:r>
            <a:r>
              <a:rPr sz="3600" spc="-5" dirty="0"/>
              <a:t>Document</a:t>
            </a:r>
            <a:r>
              <a:rPr sz="3600" spc="-45" dirty="0"/>
              <a:t> </a:t>
            </a:r>
            <a:r>
              <a:rPr sz="3600" spc="0" dirty="0"/>
              <a:t>1-2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38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244" y="1555750"/>
            <a:ext cx="7374255" cy="484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Transformation </a:t>
            </a:r>
            <a:r>
              <a:rPr sz="2000" dirty="0">
                <a:latin typeface="Tahoma"/>
                <a:cs typeface="Tahoma"/>
              </a:rPr>
              <a:t>is one of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most important and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useful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techniques for </a:t>
            </a:r>
            <a:r>
              <a:rPr sz="2000" dirty="0">
                <a:latin typeface="Tahoma"/>
                <a:cs typeface="Tahoma"/>
              </a:rPr>
              <a:t>working </a:t>
            </a:r>
            <a:r>
              <a:rPr sz="2000" spc="-5" dirty="0">
                <a:latin typeface="Tahoma"/>
                <a:cs typeface="Tahoma"/>
              </a:rPr>
              <a:t>with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XML.</a:t>
            </a:r>
            <a:endParaRPr sz="20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can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-5" dirty="0">
                <a:latin typeface="Tahoma"/>
                <a:cs typeface="Tahoma"/>
              </a:rPr>
              <a:t>transformed </a:t>
            </a:r>
            <a:r>
              <a:rPr sz="2000" dirty="0">
                <a:latin typeface="Tahoma"/>
                <a:cs typeface="Tahoma"/>
              </a:rPr>
              <a:t>by </a:t>
            </a:r>
            <a:r>
              <a:rPr sz="2000" spc="-5" dirty="0">
                <a:latin typeface="Tahoma"/>
                <a:cs typeface="Tahoma"/>
              </a:rPr>
              <a:t>changing </a:t>
            </a:r>
            <a:r>
              <a:rPr sz="2000" dirty="0">
                <a:latin typeface="Tahoma"/>
                <a:cs typeface="Tahoma"/>
              </a:rPr>
              <a:t>its </a:t>
            </a:r>
            <a:r>
              <a:rPr sz="2000" spc="-5" dirty="0">
                <a:latin typeface="Tahoma"/>
                <a:cs typeface="Tahoma"/>
              </a:rPr>
              <a:t>structure, </a:t>
            </a:r>
            <a:r>
              <a:rPr sz="2000" dirty="0">
                <a:latin typeface="Tahoma"/>
                <a:cs typeface="Tahoma"/>
              </a:rPr>
              <a:t>its markup,  and perhaps its content into another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form.</a:t>
            </a:r>
            <a:endParaRPr sz="2000">
              <a:latin typeface="Tahoma"/>
              <a:cs typeface="Tahoma"/>
            </a:endParaRPr>
          </a:p>
          <a:p>
            <a:pPr marL="354965" marR="2406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The most </a:t>
            </a:r>
            <a:r>
              <a:rPr sz="2000" spc="-5" dirty="0">
                <a:latin typeface="Tahoma"/>
                <a:cs typeface="Tahoma"/>
              </a:rPr>
              <a:t>common reason to transform </a:t>
            </a:r>
            <a:r>
              <a:rPr sz="2000" dirty="0">
                <a:latin typeface="Tahoma"/>
                <a:cs typeface="Tahoma"/>
              </a:rPr>
              <a:t>XML is </a:t>
            </a:r>
            <a:r>
              <a:rPr sz="2000" spc="-5" dirty="0">
                <a:latin typeface="Tahoma"/>
                <a:cs typeface="Tahoma"/>
              </a:rPr>
              <a:t>to extend the  reach </a:t>
            </a:r>
            <a:r>
              <a:rPr sz="2000" dirty="0">
                <a:latin typeface="Tahoma"/>
                <a:cs typeface="Tahoma"/>
              </a:rPr>
              <a:t>of a </a:t>
            </a:r>
            <a:r>
              <a:rPr sz="2000" spc="-5" dirty="0">
                <a:latin typeface="Tahoma"/>
                <a:cs typeface="Tahoma"/>
              </a:rPr>
              <a:t>document into </a:t>
            </a:r>
            <a:r>
              <a:rPr sz="2000" dirty="0">
                <a:latin typeface="Tahoma"/>
                <a:cs typeface="Tahoma"/>
              </a:rPr>
              <a:t>new areas by </a:t>
            </a:r>
            <a:r>
              <a:rPr sz="2000" spc="-5" dirty="0">
                <a:latin typeface="Tahoma"/>
                <a:cs typeface="Tahoma"/>
              </a:rPr>
              <a:t>converting </a:t>
            </a:r>
            <a:r>
              <a:rPr sz="2000" dirty="0">
                <a:latin typeface="Tahoma"/>
                <a:cs typeface="Tahoma"/>
              </a:rPr>
              <a:t>it </a:t>
            </a:r>
            <a:r>
              <a:rPr sz="2000" spc="-5" dirty="0">
                <a:latin typeface="Tahoma"/>
                <a:cs typeface="Tahoma"/>
              </a:rPr>
              <a:t>into </a:t>
            </a:r>
            <a:r>
              <a:rPr sz="2000" dirty="0">
                <a:latin typeface="Tahoma"/>
                <a:cs typeface="Tahoma"/>
              </a:rPr>
              <a:t>a  presentational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format.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Uses of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transformation:</a:t>
            </a:r>
            <a:endParaRPr sz="2000">
              <a:latin typeface="Tahoma"/>
              <a:cs typeface="Tahoma"/>
            </a:endParaRPr>
          </a:p>
          <a:p>
            <a:pPr marL="756285" marR="334010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Formatting </a:t>
            </a:r>
            <a:r>
              <a:rPr sz="1800" dirty="0">
                <a:latin typeface="Tahoma"/>
                <a:cs typeface="Tahoma"/>
              </a:rPr>
              <a:t>a document </a:t>
            </a:r>
            <a:r>
              <a:rPr sz="1800" spc="-5" dirty="0">
                <a:latin typeface="Tahoma"/>
                <a:cs typeface="Tahoma"/>
              </a:rPr>
              <a:t>to create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high-quality presentational  format.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Changing one XML </a:t>
            </a:r>
            <a:r>
              <a:rPr sz="1800" spc="-5" dirty="0">
                <a:latin typeface="Tahoma"/>
                <a:cs typeface="Tahoma"/>
              </a:rPr>
              <a:t>vocabulary to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another.</a:t>
            </a:r>
            <a:endParaRPr sz="1800">
              <a:latin typeface="Tahoma"/>
              <a:cs typeface="Tahoma"/>
            </a:endParaRPr>
          </a:p>
          <a:p>
            <a:pPr marL="756285" marR="19875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Extracting specific </a:t>
            </a:r>
            <a:r>
              <a:rPr sz="1800" dirty="0">
                <a:latin typeface="Tahoma"/>
                <a:cs typeface="Tahoma"/>
              </a:rPr>
              <a:t>pieces </a:t>
            </a:r>
            <a:r>
              <a:rPr sz="1800" spc="-5" dirty="0">
                <a:latin typeface="Tahoma"/>
                <a:cs typeface="Tahoma"/>
              </a:rPr>
              <a:t>of information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formatting them </a:t>
            </a:r>
            <a:r>
              <a:rPr sz="1800" dirty="0">
                <a:latin typeface="Tahoma"/>
                <a:cs typeface="Tahoma"/>
              </a:rPr>
              <a:t>in  </a:t>
            </a:r>
            <a:r>
              <a:rPr sz="1800" spc="-5" dirty="0">
                <a:latin typeface="Tahoma"/>
                <a:cs typeface="Tahoma"/>
              </a:rPr>
              <a:t>another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way.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Changing an </a:t>
            </a:r>
            <a:r>
              <a:rPr sz="1800" spc="-5" dirty="0">
                <a:latin typeface="Tahoma"/>
                <a:cs typeface="Tahoma"/>
              </a:rPr>
              <a:t>instance </a:t>
            </a:r>
            <a:r>
              <a:rPr sz="1800" dirty="0">
                <a:latin typeface="Tahoma"/>
                <a:cs typeface="Tahoma"/>
              </a:rPr>
              <a:t>of XML into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text.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Reformatting </a:t>
            </a:r>
            <a:r>
              <a:rPr sz="1800" dirty="0">
                <a:latin typeface="Tahoma"/>
                <a:cs typeface="Tahoma"/>
              </a:rPr>
              <a:t>or generating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content.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85546"/>
            <a:ext cx="763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Transformation </a:t>
            </a:r>
            <a:r>
              <a:rPr sz="3600" dirty="0"/>
              <a:t>of XML </a:t>
            </a:r>
            <a:r>
              <a:rPr sz="3600" spc="-5" dirty="0"/>
              <a:t>Document</a:t>
            </a:r>
            <a:r>
              <a:rPr sz="3600" spc="-45" dirty="0"/>
              <a:t> </a:t>
            </a:r>
            <a:r>
              <a:rPr sz="3600" spc="0" dirty="0"/>
              <a:t>2-2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1295400" y="2286000"/>
            <a:ext cx="6781800" cy="2834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39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46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Benefits </a:t>
            </a:r>
            <a:r>
              <a:rPr dirty="0"/>
              <a:t>of</a:t>
            </a:r>
            <a:r>
              <a:rPr spc="-90" dirty="0"/>
              <a:t> </a:t>
            </a:r>
            <a:r>
              <a:rPr spc="-5" dirty="0"/>
              <a:t>XPath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70461"/>
            <a:ext cx="7216775" cy="31432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Provides </a:t>
            </a:r>
            <a:r>
              <a:rPr sz="2000" dirty="0">
                <a:latin typeface="Tahoma"/>
                <a:cs typeface="Tahoma"/>
              </a:rPr>
              <a:t>single </a:t>
            </a:r>
            <a:r>
              <a:rPr sz="2000" spc="-5" dirty="0">
                <a:latin typeface="Tahoma"/>
                <a:cs typeface="Tahoma"/>
              </a:rPr>
              <a:t>syntax that you can </a:t>
            </a:r>
            <a:r>
              <a:rPr sz="2000" dirty="0">
                <a:latin typeface="Tahoma"/>
                <a:cs typeface="Tahoma"/>
              </a:rPr>
              <a:t>use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for: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Queries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Addressing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Patterns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Concise, </a:t>
            </a:r>
            <a:r>
              <a:rPr sz="2000" spc="-5" dirty="0">
                <a:latin typeface="Tahoma"/>
                <a:cs typeface="Tahoma"/>
              </a:rPr>
              <a:t>simple,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powerful.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Benefits: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Syntax is </a:t>
            </a:r>
            <a:r>
              <a:rPr sz="1800" spc="-5" dirty="0">
                <a:latin typeface="Tahoma"/>
                <a:cs typeface="Tahoma"/>
              </a:rPr>
              <a:t>simple for the simple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common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cases.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Any path </a:t>
            </a:r>
            <a:r>
              <a:rPr sz="1800" spc="-5" dirty="0">
                <a:latin typeface="Tahoma"/>
                <a:cs typeface="Tahoma"/>
              </a:rPr>
              <a:t>that can occur </a:t>
            </a:r>
            <a:r>
              <a:rPr sz="1800" dirty="0">
                <a:latin typeface="Tahoma"/>
                <a:cs typeface="Tahoma"/>
              </a:rPr>
              <a:t>in an XML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document.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Any </a:t>
            </a:r>
            <a:r>
              <a:rPr sz="1800" spc="-5" dirty="0">
                <a:latin typeface="Tahoma"/>
                <a:cs typeface="Tahoma"/>
              </a:rPr>
              <a:t>set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conditions for the </a:t>
            </a:r>
            <a:r>
              <a:rPr sz="1800" dirty="0">
                <a:latin typeface="Tahoma"/>
                <a:cs typeface="Tahoma"/>
              </a:rPr>
              <a:t>nodes in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dirty="0">
                <a:latin typeface="Tahoma"/>
                <a:cs typeface="Tahoma"/>
              </a:rPr>
              <a:t>path </a:t>
            </a:r>
            <a:r>
              <a:rPr sz="1800" spc="-5" dirty="0">
                <a:latin typeface="Tahoma"/>
                <a:cs typeface="Tahoma"/>
              </a:rPr>
              <a:t>can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specified.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9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Any node in an XML </a:t>
            </a:r>
            <a:r>
              <a:rPr sz="1800" spc="-5" dirty="0">
                <a:latin typeface="Tahoma"/>
                <a:cs typeface="Tahoma"/>
              </a:rPr>
              <a:t>document can </a:t>
            </a:r>
            <a:r>
              <a:rPr sz="1800" dirty="0">
                <a:latin typeface="Tahoma"/>
                <a:cs typeface="Tahoma"/>
              </a:rPr>
              <a:t>be uniquely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identified.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746506"/>
            <a:ext cx="7439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Transformation </a:t>
            </a:r>
            <a:r>
              <a:rPr sz="3200" spc="-5" dirty="0"/>
              <a:t>using </a:t>
            </a:r>
            <a:r>
              <a:rPr sz="3200" dirty="0"/>
              <a:t>XSLT </a:t>
            </a:r>
            <a:r>
              <a:rPr sz="3200" spc="-5" dirty="0"/>
              <a:t>Processor</a:t>
            </a:r>
            <a:r>
              <a:rPr sz="3200" spc="-35" dirty="0"/>
              <a:t> </a:t>
            </a:r>
            <a:r>
              <a:rPr sz="3200" dirty="0"/>
              <a:t>1-2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40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9644" y="1570461"/>
            <a:ext cx="7244080" cy="46228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Takes </a:t>
            </a:r>
            <a:r>
              <a:rPr sz="2000" spc="-5" dirty="0">
                <a:latin typeface="Tahoma"/>
                <a:cs typeface="Tahoma"/>
              </a:rPr>
              <a:t>two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inputs: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An XSLT </a:t>
            </a:r>
            <a:r>
              <a:rPr sz="1800" spc="-5" dirty="0">
                <a:latin typeface="Tahoma"/>
                <a:cs typeface="Tahoma"/>
              </a:rPr>
              <a:t>stylesheet to govern the transformation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process.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An input </a:t>
            </a:r>
            <a:r>
              <a:rPr sz="1800" spc="-5" dirty="0">
                <a:latin typeface="Tahoma"/>
                <a:cs typeface="Tahoma"/>
              </a:rPr>
              <a:t>document called the </a:t>
            </a:r>
            <a:r>
              <a:rPr sz="1800" dirty="0">
                <a:latin typeface="Tahoma"/>
                <a:cs typeface="Tahoma"/>
              </a:rPr>
              <a:t>source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tree.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The output is </a:t>
            </a:r>
            <a:r>
              <a:rPr sz="2000" spc="-5" dirty="0">
                <a:latin typeface="Tahoma"/>
                <a:cs typeface="Tahoma"/>
              </a:rPr>
              <a:t>called the result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tree.</a:t>
            </a:r>
            <a:endParaRPr sz="2000">
              <a:latin typeface="Tahoma"/>
              <a:cs typeface="Tahoma"/>
            </a:endParaRPr>
          </a:p>
          <a:p>
            <a:pPr marL="354965" marR="349885" indent="-342265">
              <a:lnSpc>
                <a:spcPts val="2160"/>
              </a:lnSpc>
              <a:spcBef>
                <a:spcPts val="509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The XSLT </a:t>
            </a:r>
            <a:r>
              <a:rPr sz="2000" spc="-5" dirty="0">
                <a:latin typeface="Tahoma"/>
                <a:cs typeface="Tahoma"/>
              </a:rPr>
              <a:t>engine </a:t>
            </a:r>
            <a:r>
              <a:rPr sz="2000" dirty="0">
                <a:latin typeface="Tahoma"/>
                <a:cs typeface="Tahoma"/>
              </a:rPr>
              <a:t>begins by </a:t>
            </a:r>
            <a:r>
              <a:rPr sz="2000" spc="-5" dirty="0">
                <a:latin typeface="Tahoma"/>
                <a:cs typeface="Tahoma"/>
              </a:rPr>
              <a:t>reading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XSLT </a:t>
            </a:r>
            <a:r>
              <a:rPr sz="2000" spc="-5" dirty="0">
                <a:latin typeface="Tahoma"/>
                <a:cs typeface="Tahoma"/>
              </a:rPr>
              <a:t>stylesheet 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caching </a:t>
            </a:r>
            <a:r>
              <a:rPr sz="2000" dirty="0">
                <a:latin typeface="Tahoma"/>
                <a:cs typeface="Tahoma"/>
              </a:rPr>
              <a:t>it as a look-up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table.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ts val="2280"/>
              </a:lnSpc>
              <a:spcBef>
                <a:spcPts val="2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XPath locates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parts of XML document </a:t>
            </a:r>
            <a:r>
              <a:rPr sz="2000" spc="-5" dirty="0">
                <a:latin typeface="Tahoma"/>
                <a:cs typeface="Tahoma"/>
              </a:rPr>
              <a:t>such </a:t>
            </a:r>
            <a:r>
              <a:rPr sz="2000" dirty="0">
                <a:latin typeface="Tahoma"/>
                <a:cs typeface="Tahoma"/>
              </a:rPr>
              <a:t>as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Element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nodes, </a:t>
            </a:r>
            <a:r>
              <a:rPr sz="2000" spc="-5" dirty="0">
                <a:latin typeface="Tahoma"/>
                <a:cs typeface="Tahoma"/>
              </a:rPr>
              <a:t>Attribute </a:t>
            </a:r>
            <a:r>
              <a:rPr sz="2000" dirty="0">
                <a:latin typeface="Tahoma"/>
                <a:cs typeface="Tahoma"/>
              </a:rPr>
              <a:t>nodes and Text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nodes.</a:t>
            </a:r>
            <a:endParaRPr sz="2000">
              <a:latin typeface="Tahoma"/>
              <a:cs typeface="Tahoma"/>
            </a:endParaRPr>
          </a:p>
          <a:p>
            <a:pPr marL="354965" marR="5080" indent="-342265">
              <a:lnSpc>
                <a:spcPts val="2160"/>
              </a:lnSpc>
              <a:spcBef>
                <a:spcPts val="509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For each </a:t>
            </a:r>
            <a:r>
              <a:rPr sz="2000" dirty="0">
                <a:latin typeface="Tahoma"/>
                <a:cs typeface="Tahoma"/>
              </a:rPr>
              <a:t>node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XSLT processes, it </a:t>
            </a:r>
            <a:r>
              <a:rPr sz="2000" spc="-5" dirty="0">
                <a:latin typeface="Tahoma"/>
                <a:cs typeface="Tahoma"/>
              </a:rPr>
              <a:t>will </a:t>
            </a:r>
            <a:r>
              <a:rPr sz="2000" dirty="0">
                <a:latin typeface="Tahoma"/>
                <a:cs typeface="Tahoma"/>
              </a:rPr>
              <a:t>look in </a:t>
            </a:r>
            <a:r>
              <a:rPr sz="2000" spc="-5" dirty="0">
                <a:latin typeface="Tahoma"/>
                <a:cs typeface="Tahoma"/>
              </a:rPr>
              <a:t>the table for  the </a:t>
            </a:r>
            <a:r>
              <a:rPr sz="2000" dirty="0">
                <a:latin typeface="Tahoma"/>
                <a:cs typeface="Tahoma"/>
              </a:rPr>
              <a:t>best matching </a:t>
            </a:r>
            <a:r>
              <a:rPr sz="2000" spc="-5" dirty="0">
                <a:latin typeface="Tahoma"/>
                <a:cs typeface="Tahoma"/>
              </a:rPr>
              <a:t>rule to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apply.</a:t>
            </a:r>
            <a:endParaRPr sz="2000">
              <a:latin typeface="Tahoma"/>
              <a:cs typeface="Tahoma"/>
            </a:endParaRPr>
          </a:p>
          <a:p>
            <a:pPr marL="354965" marR="96520" indent="-342265">
              <a:lnSpc>
                <a:spcPct val="90100"/>
              </a:lnSpc>
              <a:spcBef>
                <a:spcPts val="4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Starting from the root </a:t>
            </a:r>
            <a:r>
              <a:rPr sz="2000" dirty="0">
                <a:latin typeface="Tahoma"/>
                <a:cs typeface="Tahoma"/>
              </a:rPr>
              <a:t>node,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XSLT </a:t>
            </a:r>
            <a:r>
              <a:rPr sz="2000" spc="-5" dirty="0">
                <a:latin typeface="Tahoma"/>
                <a:cs typeface="Tahoma"/>
              </a:rPr>
              <a:t>engine finds rules,  executes them,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continues until there </a:t>
            </a:r>
            <a:r>
              <a:rPr sz="2000" dirty="0">
                <a:latin typeface="Tahoma"/>
                <a:cs typeface="Tahoma"/>
              </a:rPr>
              <a:t>are </a:t>
            </a:r>
            <a:r>
              <a:rPr sz="2000" spc="-5" dirty="0">
                <a:latin typeface="Tahoma"/>
                <a:cs typeface="Tahoma"/>
              </a:rPr>
              <a:t>no </a:t>
            </a:r>
            <a:r>
              <a:rPr sz="2000" dirty="0">
                <a:latin typeface="Tahoma"/>
                <a:cs typeface="Tahoma"/>
              </a:rPr>
              <a:t>more </a:t>
            </a:r>
            <a:r>
              <a:rPr sz="2000" spc="-5" dirty="0">
                <a:latin typeface="Tahoma"/>
                <a:cs typeface="Tahoma"/>
              </a:rPr>
              <a:t>nodes  </a:t>
            </a:r>
            <a:r>
              <a:rPr sz="2000" dirty="0">
                <a:latin typeface="Tahoma"/>
                <a:cs typeface="Tahoma"/>
              </a:rPr>
              <a:t>in its context node set </a:t>
            </a:r>
            <a:r>
              <a:rPr sz="2000" spc="-5" dirty="0">
                <a:latin typeface="Tahoma"/>
                <a:cs typeface="Tahoma"/>
              </a:rPr>
              <a:t>to work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with.</a:t>
            </a:r>
            <a:endParaRPr sz="2000">
              <a:latin typeface="Tahoma"/>
              <a:cs typeface="Tahoma"/>
            </a:endParaRPr>
          </a:p>
          <a:p>
            <a:pPr marL="354965" marR="377825" indent="-342265">
              <a:lnSpc>
                <a:spcPts val="2160"/>
              </a:lnSpc>
              <a:spcBef>
                <a:spcPts val="5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At </a:t>
            </a:r>
            <a:r>
              <a:rPr sz="2000" spc="-5" dirty="0">
                <a:latin typeface="Tahoma"/>
                <a:cs typeface="Tahoma"/>
              </a:rPr>
              <a:t>that </a:t>
            </a:r>
            <a:r>
              <a:rPr sz="2000" dirty="0">
                <a:latin typeface="Tahoma"/>
                <a:cs typeface="Tahoma"/>
              </a:rPr>
              <a:t>point, processing is </a:t>
            </a:r>
            <a:r>
              <a:rPr sz="2000" spc="-5" dirty="0">
                <a:latin typeface="Tahoma"/>
                <a:cs typeface="Tahoma"/>
              </a:rPr>
              <a:t>complete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XSLT </a:t>
            </a:r>
            <a:r>
              <a:rPr sz="2000" spc="-5" dirty="0">
                <a:latin typeface="Tahoma"/>
                <a:cs typeface="Tahoma"/>
              </a:rPr>
              <a:t>engine  </a:t>
            </a:r>
            <a:r>
              <a:rPr sz="2000" dirty="0">
                <a:latin typeface="Tahoma"/>
                <a:cs typeface="Tahoma"/>
              </a:rPr>
              <a:t>outputs </a:t>
            </a:r>
            <a:r>
              <a:rPr sz="2000" spc="-5" dirty="0">
                <a:latin typeface="Tahoma"/>
                <a:cs typeface="Tahoma"/>
              </a:rPr>
              <a:t>the result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746506"/>
            <a:ext cx="7439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Transformation </a:t>
            </a:r>
            <a:r>
              <a:rPr sz="3200" spc="-5" dirty="0"/>
              <a:t>using </a:t>
            </a:r>
            <a:r>
              <a:rPr sz="3200" dirty="0"/>
              <a:t>XSLT </a:t>
            </a:r>
            <a:r>
              <a:rPr sz="3200" spc="-5" dirty="0"/>
              <a:t>Processor</a:t>
            </a:r>
            <a:r>
              <a:rPr sz="3200" spc="-35" dirty="0"/>
              <a:t> </a:t>
            </a:r>
            <a:r>
              <a:rPr sz="3200" dirty="0"/>
              <a:t>2-2</a:t>
            </a:r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1646477" y="2468136"/>
            <a:ext cx="6278322" cy="24696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41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26110"/>
            <a:ext cx="7639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Transforming XML using XSLT</a:t>
            </a:r>
            <a:r>
              <a:rPr sz="4000" spc="0" dirty="0"/>
              <a:t> </a:t>
            </a:r>
            <a:r>
              <a:rPr sz="4000" spc="-15" dirty="0"/>
              <a:t>1-2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145844" y="1359153"/>
            <a:ext cx="338010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Tahoma"/>
                <a:cs typeface="Tahoma"/>
              </a:rPr>
              <a:t>Step </a:t>
            </a:r>
            <a:r>
              <a:rPr sz="1400" b="1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spc="-5" dirty="0">
                <a:latin typeface="Tahoma"/>
                <a:cs typeface="Tahoma"/>
              </a:rPr>
              <a:t>Creates </a:t>
            </a:r>
            <a:r>
              <a:rPr sz="1400" dirty="0">
                <a:latin typeface="Tahoma"/>
                <a:cs typeface="Tahoma"/>
              </a:rPr>
              <a:t>a normal XML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document.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2623185"/>
            <a:ext cx="26009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Tahoma"/>
                <a:cs typeface="Tahoma"/>
              </a:rPr>
              <a:t>Step </a:t>
            </a:r>
            <a:r>
              <a:rPr sz="1400" b="1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dirty="0">
                <a:latin typeface="Tahoma"/>
                <a:cs typeface="Tahoma"/>
              </a:rPr>
              <a:t>Add </a:t>
            </a:r>
            <a:r>
              <a:rPr sz="1400" spc="-5" dirty="0">
                <a:latin typeface="Tahoma"/>
                <a:cs typeface="Tahoma"/>
              </a:rPr>
              <a:t>the following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lines.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0794" y="3553205"/>
            <a:ext cx="6299200" cy="721360"/>
          </a:xfrm>
          <a:prstGeom prst="rect">
            <a:avLst/>
          </a:prstGeom>
          <a:solidFill>
            <a:srgbClr val="FFFFCC"/>
          </a:solidFill>
          <a:ln w="19811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latin typeface="Courier New"/>
                <a:cs typeface="Courier New"/>
              </a:rPr>
              <a:t>&lt;?xml version=”1.0”</a:t>
            </a:r>
            <a:r>
              <a:rPr sz="1000" spc="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encoding=”ISO-8859-1”?&gt;</a:t>
            </a:r>
            <a:endParaRPr sz="10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&lt;xsl:stylesheet </a:t>
            </a:r>
            <a:r>
              <a:rPr sz="1000" spc="-5" dirty="0">
                <a:latin typeface="Courier New"/>
                <a:cs typeface="Courier New"/>
                <a:hlinkClick r:id="rId5"/>
              </a:rPr>
              <a:t>xmlns:xsl=”http://www.w3.org/1999/XSL/Transform” </a:t>
            </a:r>
            <a:r>
              <a:rPr sz="1000" spc="-5" dirty="0">
                <a:latin typeface="Courier New"/>
                <a:cs typeface="Courier New"/>
              </a:rPr>
              <a:t>version=”1.0”</a:t>
            </a:r>
            <a:r>
              <a:rPr sz="1000" spc="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31877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&lt;/xsl:stylesheet&gt;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83842" y="3147822"/>
            <a:ext cx="1400810" cy="364490"/>
          </a:xfrm>
          <a:custGeom>
            <a:avLst/>
            <a:gdLst/>
            <a:ahLst/>
            <a:cxnLst/>
            <a:rect l="l" t="t" r="r" b="b"/>
            <a:pathLst>
              <a:path w="1400810" h="364489">
                <a:moveTo>
                  <a:pt x="0" y="364236"/>
                </a:moveTo>
                <a:lnTo>
                  <a:pt x="1400556" y="364236"/>
                </a:lnTo>
                <a:lnTo>
                  <a:pt x="1400556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95272" y="3162300"/>
            <a:ext cx="1374775" cy="381000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4508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 Snippet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5844" y="4333113"/>
            <a:ext cx="6875145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Tahoma"/>
                <a:cs typeface="Tahoma"/>
              </a:rPr>
              <a:t>Step </a:t>
            </a:r>
            <a:r>
              <a:rPr sz="1400" b="1" dirty="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  <a:p>
            <a:pPr marL="756285" lvl="1" indent="-287020">
              <a:lnSpc>
                <a:spcPts val="1655"/>
              </a:lnSpc>
              <a:spcBef>
                <a:spcPts val="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spc="-5" dirty="0">
                <a:latin typeface="Tahoma"/>
                <a:cs typeface="Tahoma"/>
              </a:rPr>
              <a:t>Set </a:t>
            </a:r>
            <a:r>
              <a:rPr sz="1400" dirty="0">
                <a:latin typeface="Tahoma"/>
                <a:cs typeface="Tahoma"/>
              </a:rPr>
              <a:t>it up </a:t>
            </a:r>
            <a:r>
              <a:rPr sz="1400" spc="-5" dirty="0">
                <a:latin typeface="Tahoma"/>
                <a:cs typeface="Tahoma"/>
              </a:rPr>
              <a:t>to </a:t>
            </a:r>
            <a:r>
              <a:rPr sz="1400" dirty="0">
                <a:latin typeface="Tahoma"/>
                <a:cs typeface="Tahoma"/>
              </a:rPr>
              <a:t>produce </a:t>
            </a:r>
            <a:r>
              <a:rPr sz="1400" spc="-10" dirty="0">
                <a:latin typeface="Tahoma"/>
                <a:cs typeface="Tahoma"/>
              </a:rPr>
              <a:t>HTML-compatible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output.</a:t>
            </a:r>
            <a:endParaRPr sz="1400">
              <a:latin typeface="Tahoma"/>
              <a:cs typeface="Tahoma"/>
            </a:endParaRPr>
          </a:p>
          <a:p>
            <a:pPr marL="756285" lvl="1" indent="-287020">
              <a:lnSpc>
                <a:spcPts val="1515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spc="-5" dirty="0">
                <a:latin typeface="Tahoma"/>
                <a:cs typeface="Tahoma"/>
              </a:rPr>
              <a:t>The </a:t>
            </a:r>
            <a:r>
              <a:rPr sz="1400" spc="-5" dirty="0">
                <a:latin typeface="Courier New"/>
                <a:cs typeface="Courier New"/>
              </a:rPr>
              <a:t>&lt;xsl:output&gt;</a:t>
            </a:r>
            <a:r>
              <a:rPr sz="1400" spc="-4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Tahoma"/>
                <a:cs typeface="Tahoma"/>
              </a:rPr>
              <a:t>tag should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5" dirty="0">
                <a:latin typeface="Tahoma"/>
                <a:cs typeface="Tahoma"/>
              </a:rPr>
              <a:t>used with </a:t>
            </a:r>
            <a:r>
              <a:rPr sz="1400" dirty="0">
                <a:latin typeface="Tahoma"/>
                <a:cs typeface="Tahoma"/>
              </a:rPr>
              <a:t>either “text” or </a:t>
            </a:r>
            <a:r>
              <a:rPr sz="1400" spc="-5" dirty="0">
                <a:latin typeface="Tahoma"/>
                <a:cs typeface="Tahoma"/>
              </a:rPr>
              <a:t>“html” </a:t>
            </a:r>
            <a:r>
              <a:rPr sz="1400" dirty="0">
                <a:latin typeface="Tahoma"/>
                <a:cs typeface="Tahoma"/>
              </a:rPr>
              <a:t>to </a:t>
            </a:r>
            <a:r>
              <a:rPr sz="1400" spc="-5" dirty="0">
                <a:latin typeface="Tahoma"/>
                <a:cs typeface="Tahoma"/>
              </a:rPr>
              <a:t>output</a:t>
            </a:r>
            <a:endParaRPr sz="1400">
              <a:latin typeface="Tahoma"/>
              <a:cs typeface="Tahoma"/>
            </a:endParaRPr>
          </a:p>
          <a:p>
            <a:pPr marL="756285">
              <a:lnSpc>
                <a:spcPts val="1535"/>
              </a:lnSpc>
            </a:pPr>
            <a:r>
              <a:rPr sz="1400" spc="-5" dirty="0">
                <a:latin typeface="Tahoma"/>
                <a:cs typeface="Tahoma"/>
              </a:rPr>
              <a:t>anything besides well-formed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XML.</a:t>
            </a:r>
            <a:endParaRPr sz="1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spc="-5" dirty="0">
                <a:latin typeface="Tahoma"/>
                <a:cs typeface="Tahoma"/>
              </a:rPr>
              <a:t>The default </a:t>
            </a:r>
            <a:r>
              <a:rPr sz="1400" spc="-10" dirty="0">
                <a:latin typeface="Tahoma"/>
                <a:cs typeface="Tahoma"/>
              </a:rPr>
              <a:t>value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“xml”.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1085" y="5833109"/>
            <a:ext cx="3810000" cy="721360"/>
          </a:xfrm>
          <a:prstGeom prst="rect">
            <a:avLst/>
          </a:prstGeom>
          <a:solidFill>
            <a:srgbClr val="FFFFCC"/>
          </a:solidFill>
          <a:ln w="19811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latin typeface="Courier New"/>
                <a:cs typeface="Courier New"/>
              </a:rPr>
              <a:t>&lt;xsl:stylesheet&gt;</a:t>
            </a:r>
            <a:endParaRPr sz="1000">
              <a:latin typeface="Courier New"/>
              <a:cs typeface="Courier New"/>
            </a:endParaRPr>
          </a:p>
          <a:p>
            <a:pPr marL="39560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&lt;xsl:output method=”html”/&gt;</a:t>
            </a:r>
            <a:endParaRPr sz="1000">
              <a:latin typeface="Courier New"/>
              <a:cs typeface="Courier New"/>
            </a:endParaRPr>
          </a:p>
          <a:p>
            <a:pPr marL="39560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&lt;/xsl:stylesheet&gt;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31085" y="5426202"/>
            <a:ext cx="1400810" cy="365760"/>
          </a:xfrm>
          <a:custGeom>
            <a:avLst/>
            <a:gdLst/>
            <a:ahLst/>
            <a:cxnLst/>
            <a:rect l="l" t="t" r="r" b="b"/>
            <a:pathLst>
              <a:path w="1400810" h="365760">
                <a:moveTo>
                  <a:pt x="0" y="365760"/>
                </a:moveTo>
                <a:lnTo>
                  <a:pt x="1400556" y="365760"/>
                </a:lnTo>
                <a:lnTo>
                  <a:pt x="1400556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45564" y="5440679"/>
            <a:ext cx="1371600" cy="382905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463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3842" y="2294382"/>
            <a:ext cx="3095625" cy="264160"/>
          </a:xfrm>
          <a:prstGeom prst="rect">
            <a:avLst/>
          </a:prstGeom>
          <a:solidFill>
            <a:srgbClr val="FFFFCC"/>
          </a:solidFill>
          <a:ln w="19811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310"/>
              </a:spcBef>
            </a:pPr>
            <a:r>
              <a:rPr sz="1000" spc="-5" dirty="0">
                <a:latin typeface="Courier New"/>
                <a:cs typeface="Courier New"/>
              </a:rPr>
              <a:t>&lt;?xml version=”1.0”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encoding=”UTF-8”?&gt;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3842" y="1887473"/>
            <a:ext cx="1400810" cy="364490"/>
          </a:xfrm>
          <a:custGeom>
            <a:avLst/>
            <a:gdLst/>
            <a:ahLst/>
            <a:cxnLst/>
            <a:rect l="l" t="t" r="r" b="b"/>
            <a:pathLst>
              <a:path w="1400810" h="364489">
                <a:moveTo>
                  <a:pt x="0" y="364236"/>
                </a:moveTo>
                <a:lnTo>
                  <a:pt x="1400556" y="364236"/>
                </a:lnTo>
                <a:lnTo>
                  <a:pt x="1400556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98320" y="1901951"/>
            <a:ext cx="1371600" cy="382905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 Snippet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42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26110"/>
            <a:ext cx="7639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Transforming XML using XSLT</a:t>
            </a:r>
            <a:r>
              <a:rPr sz="4000" spc="0" dirty="0"/>
              <a:t> </a:t>
            </a:r>
            <a:r>
              <a:rPr sz="4000" spc="-15" dirty="0"/>
              <a:t>2-2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1143000" y="2209800"/>
            <a:ext cx="7086600" cy="2918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43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778509"/>
            <a:ext cx="7277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Transforming </a:t>
            </a:r>
            <a:r>
              <a:rPr sz="3000" dirty="0"/>
              <a:t>XML </a:t>
            </a:r>
            <a:r>
              <a:rPr sz="3000" spc="-5" dirty="0"/>
              <a:t>using XSLT Example</a:t>
            </a:r>
            <a:r>
              <a:rPr sz="3000" dirty="0"/>
              <a:t> 1-2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993444" y="1424685"/>
            <a:ext cx="734885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1945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Example code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transforming </a:t>
            </a: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documents </a:t>
            </a:r>
            <a:r>
              <a:rPr sz="1800" dirty="0">
                <a:latin typeface="Tahoma"/>
                <a:cs typeface="Tahoma"/>
              </a:rPr>
              <a:t>into </a:t>
            </a:r>
            <a:r>
              <a:rPr sz="1800" spc="-5" dirty="0">
                <a:latin typeface="Tahoma"/>
                <a:cs typeface="Tahoma"/>
              </a:rPr>
              <a:t>HTML </a:t>
            </a:r>
            <a:r>
              <a:rPr sz="1800" dirty="0">
                <a:latin typeface="Tahoma"/>
                <a:cs typeface="Tahoma"/>
              </a:rPr>
              <a:t>using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XSLT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ts val="1945"/>
              </a:lnSpc>
            </a:pPr>
            <a:r>
              <a:rPr sz="1800" spc="-5" dirty="0">
                <a:latin typeface="Tahoma"/>
                <a:cs typeface="Tahoma"/>
              </a:rPr>
              <a:t>processor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5000" y="2743200"/>
            <a:ext cx="2819400" cy="1932939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400" spc="-5" dirty="0">
                <a:latin typeface="Tahoma"/>
                <a:cs typeface="Tahoma"/>
              </a:rPr>
              <a:t>where,</a:t>
            </a:r>
            <a:endParaRPr sz="1400">
              <a:latin typeface="Tahoma"/>
              <a:cs typeface="Tahoma"/>
            </a:endParaRPr>
          </a:p>
          <a:p>
            <a:pPr marL="268605" marR="220979" indent="-10795">
              <a:lnSpc>
                <a:spcPct val="103600"/>
              </a:lnSpc>
              <a:spcBef>
                <a:spcPts val="155"/>
              </a:spcBef>
            </a:pPr>
            <a:r>
              <a:rPr sz="1400" spc="-5" dirty="0">
                <a:latin typeface="Courier New"/>
                <a:cs typeface="Courier New"/>
              </a:rPr>
              <a:t>Company</a:t>
            </a:r>
            <a:r>
              <a:rPr sz="1400" spc="-5" dirty="0">
                <a:latin typeface="Tahoma"/>
                <a:cs typeface="Tahoma"/>
              </a:rPr>
              <a:t>: The root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Company  </a:t>
            </a:r>
            <a:r>
              <a:rPr sz="1400" dirty="0">
                <a:latin typeface="Tahoma"/>
                <a:cs typeface="Tahoma"/>
              </a:rPr>
              <a:t>element contains </a:t>
            </a:r>
            <a:r>
              <a:rPr sz="1400" spc="-5" dirty="0">
                <a:latin typeface="Courier New"/>
                <a:cs typeface="Courier New"/>
              </a:rPr>
              <a:t>Product  </a:t>
            </a:r>
            <a:r>
              <a:rPr sz="1400" spc="-5" dirty="0">
                <a:latin typeface="Tahoma"/>
                <a:cs typeface="Tahoma"/>
              </a:rPr>
              <a:t>child </a:t>
            </a:r>
            <a:r>
              <a:rPr sz="1400" dirty="0">
                <a:latin typeface="Tahoma"/>
                <a:cs typeface="Tahoma"/>
              </a:rPr>
              <a:t>elements.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268605" marR="197485" indent="-10795">
              <a:lnSpc>
                <a:spcPct val="103600"/>
              </a:lnSpc>
            </a:pPr>
            <a:r>
              <a:rPr sz="1400" spc="-5" dirty="0">
                <a:latin typeface="Courier New"/>
                <a:cs typeface="Courier New"/>
              </a:rPr>
              <a:t>Units</a:t>
            </a:r>
            <a:r>
              <a:rPr sz="1400" spc="-5" dirty="0">
                <a:latin typeface="Tahoma"/>
                <a:cs typeface="Tahoma"/>
              </a:rPr>
              <a:t>: Attribute specifies the  </a:t>
            </a:r>
            <a:r>
              <a:rPr sz="1400" dirty="0">
                <a:latin typeface="Tahoma"/>
                <a:cs typeface="Tahoma"/>
              </a:rPr>
              <a:t>units </a:t>
            </a:r>
            <a:r>
              <a:rPr sz="1400" spc="-10" dirty="0">
                <a:latin typeface="Tahoma"/>
                <a:cs typeface="Tahoma"/>
              </a:rPr>
              <a:t>for </a:t>
            </a:r>
            <a:r>
              <a:rPr sz="1400" dirty="0">
                <a:latin typeface="Tahoma"/>
                <a:cs typeface="Tahoma"/>
              </a:rPr>
              <a:t>products melting  point and boiling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point.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9011" y="2438400"/>
            <a:ext cx="4247388" cy="4069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1361" y="1981961"/>
            <a:ext cx="16764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44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778509"/>
            <a:ext cx="7277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Transforming </a:t>
            </a:r>
            <a:r>
              <a:rPr sz="3000" dirty="0"/>
              <a:t>XML </a:t>
            </a:r>
            <a:r>
              <a:rPr sz="3000" spc="-5" dirty="0"/>
              <a:t>using XSLT Example</a:t>
            </a:r>
            <a:r>
              <a:rPr sz="3000" dirty="0"/>
              <a:t> 2-2</a:t>
            </a:r>
            <a:endParaRPr sz="3000"/>
          </a:p>
        </p:txBody>
      </p:sp>
      <p:sp>
        <p:nvSpPr>
          <p:cNvPr id="7" name="object 7"/>
          <p:cNvSpPr/>
          <p:nvPr/>
        </p:nvSpPr>
        <p:spPr>
          <a:xfrm>
            <a:off x="914400" y="1981200"/>
            <a:ext cx="6553200" cy="3534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5161" y="1448561"/>
            <a:ext cx="16764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28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Stylesheet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561" y="5715761"/>
            <a:ext cx="1066800" cy="38100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000" y="5638800"/>
            <a:ext cx="2819400" cy="763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45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</a:t>
            </a:r>
            <a:r>
              <a:rPr spc="-85" dirty="0"/>
              <a:t> </a:t>
            </a:r>
            <a:r>
              <a:rPr dirty="0"/>
              <a:t>1-2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46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0520" y="1569465"/>
            <a:ext cx="704024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Tahoma"/>
                <a:cs typeface="Tahoma"/>
              </a:rPr>
              <a:t>XPath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Notation for retrieving </a:t>
            </a:r>
            <a:r>
              <a:rPr sz="2000" dirty="0">
                <a:latin typeface="Tahoma"/>
                <a:cs typeface="Tahoma"/>
              </a:rPr>
              <a:t>information </a:t>
            </a:r>
            <a:r>
              <a:rPr sz="2000" spc="-5" dirty="0">
                <a:latin typeface="Tahoma"/>
                <a:cs typeface="Tahoma"/>
              </a:rPr>
              <a:t>from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Provides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common syntax for features </a:t>
            </a:r>
            <a:r>
              <a:rPr sz="2000" dirty="0">
                <a:latin typeface="Tahoma"/>
                <a:cs typeface="Tahoma"/>
              </a:rPr>
              <a:t>shared by  </a:t>
            </a:r>
            <a:r>
              <a:rPr sz="2000" spc="-5" dirty="0">
                <a:latin typeface="Tahoma"/>
                <a:cs typeface="Tahoma"/>
              </a:rPr>
              <a:t>Extensible Stylesheet </a:t>
            </a:r>
            <a:r>
              <a:rPr sz="2000" dirty="0">
                <a:latin typeface="Tahoma"/>
                <a:cs typeface="Tahoma"/>
              </a:rPr>
              <a:t>Language </a:t>
            </a:r>
            <a:r>
              <a:rPr sz="2000" spc="-5" dirty="0">
                <a:latin typeface="Tahoma"/>
                <a:cs typeface="Tahoma"/>
              </a:rPr>
              <a:t>Transformations </a:t>
            </a:r>
            <a:r>
              <a:rPr sz="2000" dirty="0">
                <a:latin typeface="Tahoma"/>
                <a:cs typeface="Tahoma"/>
              </a:rPr>
              <a:t>(XSLT)  and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XQuery.</a:t>
            </a:r>
            <a:endParaRPr sz="2000">
              <a:latin typeface="Tahoma"/>
              <a:cs typeface="Tahoma"/>
            </a:endParaRPr>
          </a:p>
          <a:p>
            <a:pPr marL="756285" marR="19050" lvl="1" indent="-287020">
              <a:lnSpc>
                <a:spcPts val="1920"/>
              </a:lnSpc>
              <a:spcBef>
                <a:spcPts val="4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Have seven types </a:t>
            </a:r>
            <a:r>
              <a:rPr sz="2000" dirty="0">
                <a:latin typeface="Tahoma"/>
                <a:cs typeface="Tahoma"/>
              </a:rPr>
              <a:t>of node as Root, </a:t>
            </a:r>
            <a:r>
              <a:rPr sz="2000" spc="-5" dirty="0">
                <a:latin typeface="Tahoma"/>
                <a:cs typeface="Tahoma"/>
              </a:rPr>
              <a:t>Element, Attribute,  </a:t>
            </a:r>
            <a:r>
              <a:rPr sz="2000" dirty="0">
                <a:latin typeface="Tahoma"/>
                <a:cs typeface="Tahoma"/>
              </a:rPr>
              <a:t>Text, </a:t>
            </a:r>
            <a:r>
              <a:rPr sz="2000" spc="-5" dirty="0">
                <a:latin typeface="Tahoma"/>
                <a:cs typeface="Tahoma"/>
              </a:rPr>
              <a:t>Comment, Processing </a:t>
            </a:r>
            <a:r>
              <a:rPr sz="2000" dirty="0">
                <a:latin typeface="Tahoma"/>
                <a:cs typeface="Tahoma"/>
              </a:rPr>
              <a:t>instruction and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Namespace.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Used in </a:t>
            </a:r>
            <a:r>
              <a:rPr sz="2000" spc="-5" dirty="0">
                <a:latin typeface="Tahoma"/>
                <a:cs typeface="Tahoma"/>
              </a:rPr>
              <a:t>the creation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patterns.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Wingdings"/>
              <a:buChar char=""/>
            </a:pPr>
            <a:endParaRPr sz="20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Tahoma"/>
                <a:cs typeface="Tahoma"/>
              </a:rPr>
              <a:t>XPath </a:t>
            </a:r>
            <a:r>
              <a:rPr sz="2000" b="1" spc="-5" dirty="0">
                <a:latin typeface="Tahoma"/>
                <a:cs typeface="Tahoma"/>
              </a:rPr>
              <a:t>Expressions </a:t>
            </a:r>
            <a:r>
              <a:rPr sz="2000" b="1" dirty="0">
                <a:latin typeface="Tahoma"/>
                <a:cs typeface="Tahoma"/>
              </a:rPr>
              <a:t>and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four types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expressions </a:t>
            </a:r>
            <a:r>
              <a:rPr sz="2000" dirty="0">
                <a:latin typeface="Tahoma"/>
                <a:cs typeface="Tahoma"/>
              </a:rPr>
              <a:t>in XPath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</a:t>
            </a:r>
            <a:endParaRPr sz="20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>
                <a:latin typeface="Tahoma"/>
                <a:cs typeface="Tahoma"/>
              </a:rPr>
              <a:t>Node-sets.</a:t>
            </a:r>
            <a:endParaRPr sz="20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>
                <a:latin typeface="Tahoma"/>
                <a:cs typeface="Tahoma"/>
              </a:rPr>
              <a:t>Booleans.</a:t>
            </a:r>
            <a:endParaRPr sz="20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>
                <a:latin typeface="Tahoma"/>
                <a:cs typeface="Tahoma"/>
              </a:rPr>
              <a:t>Numbers.</a:t>
            </a:r>
            <a:endParaRPr sz="20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>
                <a:latin typeface="Tahoma"/>
                <a:cs typeface="Tahoma"/>
              </a:rPr>
              <a:t>Strings.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</a:t>
            </a:r>
            <a:r>
              <a:rPr spc="-85" dirty="0"/>
              <a:t> </a:t>
            </a:r>
            <a:r>
              <a:rPr dirty="0"/>
              <a:t>2-2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47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2365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/>
              <a:t>XPath </a:t>
            </a:r>
            <a:r>
              <a:rPr spc="-5" dirty="0"/>
              <a:t>Expressions </a:t>
            </a:r>
            <a:r>
              <a:rPr dirty="0"/>
              <a:t>and </a:t>
            </a:r>
            <a:r>
              <a:rPr spc="-5" dirty="0"/>
              <a:t>Functions</a:t>
            </a:r>
            <a:r>
              <a:rPr spc="-105" dirty="0"/>
              <a:t> </a:t>
            </a:r>
            <a:r>
              <a:rPr spc="-5" dirty="0"/>
              <a:t>(contd...)</a:t>
            </a:r>
          </a:p>
          <a:p>
            <a:pPr marL="756285" marR="5080" lvl="1" indent="-287020">
              <a:lnSpc>
                <a:spcPct val="80000"/>
              </a:lnSpc>
              <a:spcBef>
                <a:spcPts val="4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  <a:tab pos="5295265" algn="l"/>
              </a:tabLst>
            </a:pPr>
            <a:r>
              <a:rPr sz="2000" spc="-5" dirty="0">
                <a:latin typeface="Tahoma"/>
                <a:cs typeface="Tahoma"/>
              </a:rPr>
              <a:t>Functions </a:t>
            </a:r>
            <a:r>
              <a:rPr sz="2000" dirty="0">
                <a:latin typeface="Tahoma"/>
                <a:cs typeface="Tahoma"/>
              </a:rPr>
              <a:t>defined </a:t>
            </a:r>
            <a:r>
              <a:rPr sz="2000" spc="-5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XPath are </a:t>
            </a:r>
            <a:r>
              <a:rPr sz="2000" spc="-5" dirty="0">
                <a:latin typeface="Courier New"/>
                <a:cs typeface="Courier New"/>
              </a:rPr>
              <a:t>Accessor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AnyURI</a:t>
            </a:r>
            <a:r>
              <a:rPr sz="2000" spc="-5" dirty="0">
                <a:latin typeface="Tahoma"/>
                <a:cs typeface="Tahoma"/>
              </a:rPr>
              <a:t>,  </a:t>
            </a:r>
            <a:r>
              <a:rPr sz="2000" spc="-5" dirty="0">
                <a:latin typeface="Courier New"/>
                <a:cs typeface="Courier New"/>
              </a:rPr>
              <a:t>Node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Error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Trace</a:t>
            </a:r>
            <a:r>
              <a:rPr sz="2000" spc="-5" dirty="0">
                <a:latin typeface="Tahoma"/>
                <a:cs typeface="Tahoma"/>
              </a:rPr>
              <a:t>,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Sequence</a:t>
            </a:r>
            <a:r>
              <a:rPr sz="2000" spc="-5" dirty="0">
                <a:latin typeface="Tahoma"/>
                <a:cs typeface="Tahoma"/>
              </a:rPr>
              <a:t>,	</a:t>
            </a:r>
            <a:r>
              <a:rPr sz="2000" spc="-5" dirty="0">
                <a:latin typeface="Courier New"/>
                <a:cs typeface="Courier New"/>
              </a:rPr>
              <a:t>Context</a:t>
            </a:r>
            <a:r>
              <a:rPr sz="2000" spc="-5" dirty="0">
                <a:latin typeface="Tahoma"/>
                <a:cs typeface="Tahoma"/>
              </a:rPr>
              <a:t>,  </a:t>
            </a:r>
            <a:r>
              <a:rPr sz="2000" spc="-5" dirty="0">
                <a:latin typeface="Courier New"/>
                <a:cs typeface="Courier New"/>
              </a:rPr>
              <a:t>Boolean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Duration/Date/Time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String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QName</a:t>
            </a:r>
            <a:r>
              <a:rPr sz="2000" spc="-570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and  </a:t>
            </a:r>
            <a:r>
              <a:rPr sz="2000" spc="-5" dirty="0">
                <a:latin typeface="Courier New"/>
                <a:cs typeface="Courier New"/>
              </a:rPr>
              <a:t>Numeric</a:t>
            </a:r>
            <a:r>
              <a:rPr sz="2000" spc="-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756285" marR="180975" lvl="1" indent="-287020">
              <a:lnSpc>
                <a:spcPts val="1920"/>
              </a:lnSpc>
              <a:spcBef>
                <a:spcPts val="5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 Result </a:t>
            </a:r>
            <a:r>
              <a:rPr sz="2000" spc="-5" dirty="0">
                <a:latin typeface="Tahoma"/>
                <a:cs typeface="Tahoma"/>
              </a:rPr>
              <a:t>tree fragment </a:t>
            </a:r>
            <a:r>
              <a:rPr sz="2000" dirty="0">
                <a:latin typeface="Tahoma"/>
                <a:cs typeface="Tahoma"/>
              </a:rPr>
              <a:t>is a portion of an XML document  </a:t>
            </a:r>
            <a:r>
              <a:rPr sz="2000" spc="-5" dirty="0">
                <a:latin typeface="Tahoma"/>
                <a:cs typeface="Tahoma"/>
              </a:rPr>
              <a:t>that is </a:t>
            </a:r>
            <a:r>
              <a:rPr sz="2000" dirty="0">
                <a:latin typeface="Tahoma"/>
                <a:cs typeface="Tahoma"/>
              </a:rPr>
              <a:t>not a </a:t>
            </a:r>
            <a:r>
              <a:rPr sz="2000" spc="-5" dirty="0">
                <a:latin typeface="Tahoma"/>
                <a:cs typeface="Tahoma"/>
              </a:rPr>
              <a:t>complete </a:t>
            </a:r>
            <a:r>
              <a:rPr sz="2000" dirty="0">
                <a:latin typeface="Tahoma"/>
                <a:cs typeface="Tahoma"/>
              </a:rPr>
              <a:t>node or set of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nodes.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/>
              <a:buChar char=""/>
            </a:pPr>
            <a:endParaRPr sz="21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/>
              <a:t>Working </a:t>
            </a:r>
            <a:r>
              <a:rPr spc="-5" dirty="0"/>
              <a:t>with different</a:t>
            </a:r>
            <a:r>
              <a:rPr spc="-95" dirty="0"/>
              <a:t> </a:t>
            </a:r>
            <a:r>
              <a:rPr spc="-5" dirty="0"/>
              <a:t>styles</a:t>
            </a:r>
          </a:p>
          <a:p>
            <a:pPr marL="756285" marR="225425" lvl="1" indent="-287020">
              <a:lnSpc>
                <a:spcPct val="8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Transformation </a:t>
            </a:r>
            <a:r>
              <a:rPr sz="2000" dirty="0">
                <a:latin typeface="Tahoma"/>
                <a:cs typeface="Tahoma"/>
              </a:rPr>
              <a:t>is one of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most important and useful  </a:t>
            </a:r>
            <a:r>
              <a:rPr sz="2000" spc="-5" dirty="0">
                <a:latin typeface="Tahoma"/>
                <a:cs typeface="Tahoma"/>
              </a:rPr>
              <a:t>techniques for working with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XML.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ts val="216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transform </a:t>
            </a:r>
            <a:r>
              <a:rPr sz="2000" dirty="0">
                <a:latin typeface="Tahoma"/>
                <a:cs typeface="Tahoma"/>
              </a:rPr>
              <a:t>XML is </a:t>
            </a:r>
            <a:r>
              <a:rPr sz="2000" spc="-5" dirty="0">
                <a:latin typeface="Tahoma"/>
                <a:cs typeface="Tahoma"/>
              </a:rPr>
              <a:t>to change </a:t>
            </a:r>
            <a:r>
              <a:rPr sz="2000" dirty="0">
                <a:latin typeface="Tahoma"/>
                <a:cs typeface="Tahoma"/>
              </a:rPr>
              <a:t>its </a:t>
            </a:r>
            <a:r>
              <a:rPr sz="2000" spc="-5" dirty="0">
                <a:latin typeface="Tahoma"/>
                <a:cs typeface="Tahoma"/>
              </a:rPr>
              <a:t>structure, </a:t>
            </a:r>
            <a:r>
              <a:rPr sz="2000" dirty="0">
                <a:latin typeface="Tahoma"/>
                <a:cs typeface="Tahoma"/>
              </a:rPr>
              <a:t>its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markup,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ts val="2160"/>
              </a:lnSpc>
            </a:pPr>
            <a:r>
              <a:rPr b="0" dirty="0">
                <a:latin typeface="Tahoma"/>
                <a:cs typeface="Tahoma"/>
              </a:rPr>
              <a:t>and perhaps its </a:t>
            </a:r>
            <a:r>
              <a:rPr b="0" spc="-5" dirty="0">
                <a:latin typeface="Tahoma"/>
                <a:cs typeface="Tahoma"/>
              </a:rPr>
              <a:t>content </a:t>
            </a:r>
            <a:r>
              <a:rPr b="0" dirty="0">
                <a:latin typeface="Tahoma"/>
                <a:cs typeface="Tahoma"/>
              </a:rPr>
              <a:t>into another</a:t>
            </a:r>
            <a:r>
              <a:rPr b="0" spc="-75" dirty="0">
                <a:latin typeface="Tahoma"/>
                <a:cs typeface="Tahoma"/>
              </a:rPr>
              <a:t> </a:t>
            </a:r>
            <a:r>
              <a:rPr b="0" spc="-5" dirty="0">
                <a:latin typeface="Tahoma"/>
                <a:cs typeface="Tahoma"/>
              </a:rPr>
              <a:t>form.</a:t>
            </a:r>
          </a:p>
          <a:p>
            <a:pPr marL="756285" marR="962660" lvl="1" indent="-287020">
              <a:lnSpc>
                <a:spcPct val="8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Transformation can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-5" dirty="0">
                <a:latin typeface="Tahoma"/>
                <a:cs typeface="Tahoma"/>
              </a:rPr>
              <a:t>carried </a:t>
            </a:r>
            <a:r>
              <a:rPr sz="2000" dirty="0">
                <a:latin typeface="Tahoma"/>
                <a:cs typeface="Tahoma"/>
              </a:rPr>
              <a:t>out using an XSLT  processor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also.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105"/>
              </a:spcBef>
            </a:pPr>
            <a:r>
              <a:rPr dirty="0"/>
              <a:t>XML </a:t>
            </a:r>
            <a:r>
              <a:rPr spc="-5" dirty="0"/>
              <a:t>Document </a:t>
            </a:r>
            <a:r>
              <a:rPr dirty="0"/>
              <a:t>in XPath</a:t>
            </a:r>
            <a:r>
              <a:rPr spc="-120" dirty="0"/>
              <a:t> </a:t>
            </a:r>
            <a:r>
              <a:rPr spc="-5" dirty="0"/>
              <a:t>1-4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5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244" y="1557651"/>
            <a:ext cx="7609840" cy="42144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XML document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viewed </a:t>
            </a:r>
            <a:r>
              <a:rPr sz="2400" dirty="0">
                <a:latin typeface="Tahoma"/>
                <a:cs typeface="Tahoma"/>
              </a:rPr>
              <a:t>as a</a:t>
            </a:r>
            <a:r>
              <a:rPr sz="2400" spc="-5" dirty="0">
                <a:latin typeface="Tahoma"/>
                <a:cs typeface="Tahoma"/>
              </a:rPr>
              <a:t> tree.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Each </a:t>
            </a:r>
            <a:r>
              <a:rPr sz="2400" dirty="0">
                <a:latin typeface="Tahoma"/>
                <a:cs typeface="Tahoma"/>
              </a:rPr>
              <a:t>part of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document is </a:t>
            </a:r>
            <a:r>
              <a:rPr sz="2400" spc="-5" dirty="0">
                <a:latin typeface="Tahoma"/>
                <a:cs typeface="Tahoma"/>
              </a:rPr>
              <a:t>represented </a:t>
            </a:r>
            <a:r>
              <a:rPr sz="2400" dirty="0">
                <a:latin typeface="Tahoma"/>
                <a:cs typeface="Tahoma"/>
              </a:rPr>
              <a:t>as a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node.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Nodes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Root</a:t>
            </a:r>
            <a:endParaRPr sz="20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single </a:t>
            </a:r>
            <a:r>
              <a:rPr sz="1800" spc="-5" dirty="0">
                <a:latin typeface="Courier New"/>
                <a:cs typeface="Courier New"/>
              </a:rPr>
              <a:t>root</a:t>
            </a:r>
            <a:r>
              <a:rPr sz="1800" spc="-580" dirty="0">
                <a:latin typeface="Courier New"/>
                <a:cs typeface="Courier New"/>
              </a:rPr>
              <a:t> </a:t>
            </a:r>
            <a:r>
              <a:rPr sz="1800" dirty="0">
                <a:latin typeface="Tahoma"/>
                <a:cs typeface="Tahoma"/>
              </a:rPr>
              <a:t>node </a:t>
            </a:r>
            <a:r>
              <a:rPr sz="1800" spc="-5" dirty="0">
                <a:latin typeface="Tahoma"/>
                <a:cs typeface="Tahoma"/>
              </a:rPr>
              <a:t>that contains </a:t>
            </a:r>
            <a:r>
              <a:rPr sz="1800" dirty="0">
                <a:latin typeface="Tahoma"/>
                <a:cs typeface="Tahoma"/>
              </a:rPr>
              <a:t>all </a:t>
            </a:r>
            <a:r>
              <a:rPr sz="1800" spc="-5" dirty="0">
                <a:latin typeface="Tahoma"/>
                <a:cs typeface="Tahoma"/>
              </a:rPr>
              <a:t>other </a:t>
            </a:r>
            <a:r>
              <a:rPr sz="1800" dirty="0">
                <a:latin typeface="Tahoma"/>
                <a:cs typeface="Tahoma"/>
              </a:rPr>
              <a:t>nodes in </a:t>
            </a:r>
            <a:r>
              <a:rPr sz="1800" spc="-5" dirty="0">
                <a:latin typeface="Tahoma"/>
                <a:cs typeface="Tahoma"/>
              </a:rPr>
              <a:t>the tree.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Element</a:t>
            </a:r>
            <a:endParaRPr sz="2000">
              <a:latin typeface="Tahoma"/>
              <a:cs typeface="Tahoma"/>
            </a:endParaRPr>
          </a:p>
          <a:p>
            <a:pPr marL="1155065" marR="347980" lvl="2" indent="-228600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1800" spc="-5" dirty="0">
                <a:latin typeface="Tahoma"/>
                <a:cs typeface="Tahoma"/>
              </a:rPr>
              <a:t>Every element </a:t>
            </a:r>
            <a:r>
              <a:rPr sz="1800" dirty="0">
                <a:latin typeface="Tahoma"/>
                <a:cs typeface="Tahoma"/>
              </a:rPr>
              <a:t>in a document has a </a:t>
            </a:r>
            <a:r>
              <a:rPr sz="1800" spc="-5" dirty="0">
                <a:latin typeface="Tahoma"/>
                <a:cs typeface="Tahoma"/>
              </a:rPr>
              <a:t>corresponding </a:t>
            </a:r>
            <a:r>
              <a:rPr sz="1800" spc="-5" dirty="0">
                <a:latin typeface="Courier New"/>
                <a:cs typeface="Courier New"/>
              </a:rPr>
              <a:t>element  node</a:t>
            </a:r>
            <a:r>
              <a:rPr sz="1800" spc="-5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that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appears in</a:t>
            </a:r>
            <a:r>
              <a:rPr sz="1800" spc="-5" dirty="0">
                <a:latin typeface="Tahoma"/>
                <a:cs typeface="Tahoma"/>
              </a:rPr>
              <a:t> the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tree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under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root</a:t>
            </a:r>
            <a:r>
              <a:rPr sz="1800" spc="-535" dirty="0">
                <a:latin typeface="Courier New"/>
                <a:cs typeface="Courier New"/>
              </a:rPr>
              <a:t> </a:t>
            </a:r>
            <a:r>
              <a:rPr sz="1800" dirty="0">
                <a:latin typeface="Tahoma"/>
                <a:cs typeface="Tahoma"/>
              </a:rPr>
              <a:t>node.</a:t>
            </a:r>
            <a:endParaRPr sz="180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1800" spc="-5" dirty="0">
                <a:latin typeface="Tahoma"/>
                <a:cs typeface="Tahoma"/>
              </a:rPr>
              <a:t>Within </a:t>
            </a:r>
            <a:r>
              <a:rPr sz="1800" dirty="0">
                <a:latin typeface="Tahoma"/>
                <a:cs typeface="Tahoma"/>
              </a:rPr>
              <a:t>an </a:t>
            </a:r>
            <a:r>
              <a:rPr sz="1800" spc="-5" dirty="0">
                <a:latin typeface="Courier New"/>
                <a:cs typeface="Courier New"/>
              </a:rPr>
              <a:t>element</a:t>
            </a:r>
            <a:r>
              <a:rPr sz="1800" spc="-570" dirty="0">
                <a:latin typeface="Courier New"/>
                <a:cs typeface="Courier New"/>
              </a:rPr>
              <a:t> </a:t>
            </a:r>
            <a:r>
              <a:rPr sz="1800" dirty="0">
                <a:latin typeface="Tahoma"/>
                <a:cs typeface="Tahoma"/>
              </a:rPr>
              <a:t>node appear all of </a:t>
            </a:r>
            <a:r>
              <a:rPr sz="1800" spc="-5" dirty="0">
                <a:latin typeface="Tahoma"/>
                <a:cs typeface="Tahoma"/>
              </a:rPr>
              <a:t>the other types </a:t>
            </a:r>
            <a:r>
              <a:rPr sz="1800" dirty="0">
                <a:latin typeface="Tahoma"/>
                <a:cs typeface="Tahoma"/>
              </a:rPr>
              <a:t>of nodes</a:t>
            </a:r>
            <a:endParaRPr sz="1800">
              <a:latin typeface="Tahoma"/>
              <a:cs typeface="Tahoma"/>
            </a:endParaRPr>
          </a:p>
          <a:p>
            <a:pPr marL="1155065">
              <a:lnSpc>
                <a:spcPct val="100000"/>
              </a:lnSpc>
              <a:spcBef>
                <a:spcPts val="155"/>
              </a:spcBef>
            </a:pPr>
            <a:r>
              <a:rPr sz="1800" spc="-5" dirty="0">
                <a:latin typeface="Tahoma"/>
                <a:cs typeface="Tahoma"/>
              </a:rPr>
              <a:t>that correspond to the element’s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content.</a:t>
            </a:r>
            <a:endParaRPr sz="1800">
              <a:latin typeface="Tahoma"/>
              <a:cs typeface="Tahoma"/>
            </a:endParaRPr>
          </a:p>
          <a:p>
            <a:pPr marL="1155065" marR="384175" lvl="2" indent="-228600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1800" spc="-5" dirty="0">
                <a:latin typeface="Tahoma"/>
                <a:cs typeface="Tahoma"/>
              </a:rPr>
              <a:t>Element </a:t>
            </a:r>
            <a:r>
              <a:rPr sz="1800" dirty="0">
                <a:latin typeface="Tahoma"/>
                <a:cs typeface="Tahoma"/>
              </a:rPr>
              <a:t>nodes may </a:t>
            </a:r>
            <a:r>
              <a:rPr sz="1800" spc="-5" dirty="0">
                <a:latin typeface="Tahoma"/>
                <a:cs typeface="Tahoma"/>
              </a:rPr>
              <a:t>have </a:t>
            </a:r>
            <a:r>
              <a:rPr sz="1800" dirty="0">
                <a:latin typeface="Tahoma"/>
                <a:cs typeface="Tahoma"/>
              </a:rPr>
              <a:t>a unique identifier </a:t>
            </a:r>
            <a:r>
              <a:rPr sz="1800" spc="-5" dirty="0">
                <a:latin typeface="Tahoma"/>
                <a:cs typeface="Tahoma"/>
              </a:rPr>
              <a:t>associated </a:t>
            </a:r>
            <a:r>
              <a:rPr sz="1800" spc="-10" dirty="0">
                <a:latin typeface="Tahoma"/>
                <a:cs typeface="Tahoma"/>
              </a:rPr>
              <a:t>with  </a:t>
            </a:r>
            <a:r>
              <a:rPr sz="1800" spc="-5" dirty="0">
                <a:latin typeface="Tahoma"/>
                <a:cs typeface="Tahoma"/>
              </a:rPr>
              <a:t>them that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used to reference the </a:t>
            </a:r>
            <a:r>
              <a:rPr sz="1800" dirty="0">
                <a:latin typeface="Tahoma"/>
                <a:cs typeface="Tahoma"/>
              </a:rPr>
              <a:t>node </a:t>
            </a:r>
            <a:r>
              <a:rPr sz="1800" spc="-5" dirty="0">
                <a:latin typeface="Tahoma"/>
                <a:cs typeface="Tahoma"/>
              </a:rPr>
              <a:t>with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XPath.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105"/>
              </a:spcBef>
            </a:pPr>
            <a:r>
              <a:rPr dirty="0"/>
              <a:t>XML </a:t>
            </a:r>
            <a:r>
              <a:rPr spc="-5" dirty="0"/>
              <a:t>Document </a:t>
            </a:r>
            <a:r>
              <a:rPr dirty="0"/>
              <a:t>in XPath</a:t>
            </a:r>
            <a:r>
              <a:rPr spc="-120" dirty="0"/>
              <a:t> </a:t>
            </a:r>
            <a:r>
              <a:rPr spc="-5" dirty="0"/>
              <a:t>2-4</a:t>
            </a:r>
          </a:p>
        </p:txBody>
      </p:sp>
      <p:sp>
        <p:nvSpPr>
          <p:cNvPr id="7" name="object 7"/>
          <p:cNvSpPr/>
          <p:nvPr/>
        </p:nvSpPr>
        <p:spPr>
          <a:xfrm>
            <a:off x="2819400" y="1517903"/>
            <a:ext cx="3435096" cy="4959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6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105"/>
              </a:spcBef>
            </a:pPr>
            <a:r>
              <a:rPr dirty="0"/>
              <a:t>XML </a:t>
            </a:r>
            <a:r>
              <a:rPr spc="-5" dirty="0"/>
              <a:t>Document </a:t>
            </a:r>
            <a:r>
              <a:rPr dirty="0"/>
              <a:t>in XPath</a:t>
            </a:r>
            <a:r>
              <a:rPr spc="-120" dirty="0"/>
              <a:t> </a:t>
            </a:r>
            <a:r>
              <a:rPr spc="-5" dirty="0"/>
              <a:t>3-4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7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99945"/>
            <a:ext cx="7499984" cy="415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Attribute</a:t>
            </a:r>
            <a:endParaRPr sz="20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Each </a:t>
            </a:r>
            <a:r>
              <a:rPr sz="1800" dirty="0">
                <a:latin typeface="Courier New"/>
                <a:cs typeface="Courier New"/>
              </a:rPr>
              <a:t>element</a:t>
            </a:r>
            <a:r>
              <a:rPr sz="1800" spc="-600" dirty="0">
                <a:latin typeface="Courier New"/>
                <a:cs typeface="Courier New"/>
              </a:rPr>
              <a:t> </a:t>
            </a:r>
            <a:r>
              <a:rPr sz="1800" dirty="0">
                <a:latin typeface="Tahoma"/>
                <a:cs typeface="Tahoma"/>
              </a:rPr>
              <a:t>node has an </a:t>
            </a:r>
            <a:r>
              <a:rPr sz="1800" spc="-5" dirty="0">
                <a:latin typeface="Tahoma"/>
                <a:cs typeface="Tahoma"/>
              </a:rPr>
              <a:t>associated set </a:t>
            </a:r>
            <a:r>
              <a:rPr sz="1800" dirty="0">
                <a:latin typeface="Tahoma"/>
                <a:cs typeface="Tahoma"/>
              </a:rPr>
              <a:t>of attribute nodes.</a:t>
            </a:r>
          </a:p>
          <a:p>
            <a:pPr marL="756285" lvl="1" indent="-287020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Element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dirty="0">
                <a:latin typeface="Tahoma"/>
                <a:cs typeface="Tahoma"/>
              </a:rPr>
              <a:t>parent of </a:t>
            </a:r>
            <a:r>
              <a:rPr sz="1800" spc="-5" dirty="0">
                <a:latin typeface="Tahoma"/>
                <a:cs typeface="Tahoma"/>
              </a:rPr>
              <a:t>each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these </a:t>
            </a:r>
            <a:r>
              <a:rPr sz="1800" dirty="0">
                <a:latin typeface="Tahoma"/>
                <a:cs typeface="Tahoma"/>
              </a:rPr>
              <a:t>attribute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nodes.</a:t>
            </a: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An attribute node is not a </a:t>
            </a:r>
            <a:r>
              <a:rPr sz="1800" spc="-5" dirty="0">
                <a:latin typeface="Tahoma"/>
                <a:cs typeface="Tahoma"/>
              </a:rPr>
              <a:t>child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its </a:t>
            </a:r>
            <a:r>
              <a:rPr sz="1800" dirty="0">
                <a:latin typeface="Tahoma"/>
                <a:cs typeface="Tahoma"/>
              </a:rPr>
              <a:t>parent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element.</a:t>
            </a:r>
            <a:endParaRPr sz="18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Text</a:t>
            </a:r>
            <a:endParaRPr sz="20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Character </a:t>
            </a:r>
            <a:r>
              <a:rPr sz="1800" dirty="0">
                <a:latin typeface="Tahoma"/>
                <a:cs typeface="Tahoma"/>
              </a:rPr>
              <a:t>data is </a:t>
            </a:r>
            <a:r>
              <a:rPr sz="1800" spc="-5" dirty="0">
                <a:latin typeface="Tahoma"/>
                <a:cs typeface="Tahoma"/>
              </a:rPr>
              <a:t>grouped </a:t>
            </a:r>
            <a:r>
              <a:rPr sz="1800" dirty="0">
                <a:latin typeface="Tahoma"/>
                <a:cs typeface="Tahoma"/>
              </a:rPr>
              <a:t>into </a:t>
            </a:r>
            <a:r>
              <a:rPr sz="1800" spc="-5" dirty="0">
                <a:latin typeface="Tahoma"/>
                <a:cs typeface="Tahoma"/>
              </a:rPr>
              <a:t>text nodes.</a:t>
            </a:r>
            <a:endParaRPr sz="1800" dirty="0">
              <a:latin typeface="Tahoma"/>
              <a:cs typeface="Tahoma"/>
            </a:endParaRPr>
          </a:p>
          <a:p>
            <a:pPr marL="756285" lvl="1" indent="-287020">
              <a:lnSpc>
                <a:spcPts val="2055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Characters </a:t>
            </a:r>
            <a:r>
              <a:rPr sz="1800" spc="-5" dirty="0">
                <a:latin typeface="Tahoma"/>
                <a:cs typeface="Tahoma"/>
              </a:rPr>
              <a:t>inside comments, processing instructions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attribute</a:t>
            </a:r>
            <a:endParaRPr sz="1800" dirty="0">
              <a:latin typeface="Tahoma"/>
              <a:cs typeface="Tahoma"/>
            </a:endParaRPr>
          </a:p>
          <a:p>
            <a:pPr marL="756285">
              <a:lnSpc>
                <a:spcPts val="2055"/>
              </a:lnSpc>
            </a:pPr>
            <a:r>
              <a:rPr sz="1800" spc="-5" dirty="0">
                <a:latin typeface="Tahoma"/>
                <a:cs typeface="Tahoma"/>
              </a:rPr>
              <a:t>values </a:t>
            </a:r>
            <a:r>
              <a:rPr sz="1800" dirty="0">
                <a:latin typeface="Tahoma"/>
                <a:cs typeface="Tahoma"/>
              </a:rPr>
              <a:t>do not produce </a:t>
            </a:r>
            <a:r>
              <a:rPr sz="1800" spc="-5" dirty="0">
                <a:latin typeface="Tahoma"/>
                <a:cs typeface="Tahoma"/>
              </a:rPr>
              <a:t>text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nodes.</a:t>
            </a:r>
            <a:endParaRPr sz="18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1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text</a:t>
            </a:r>
            <a:r>
              <a:rPr sz="1800" spc="-545" dirty="0">
                <a:latin typeface="Courier New"/>
                <a:cs typeface="Courier New"/>
              </a:rPr>
              <a:t> </a:t>
            </a:r>
            <a:r>
              <a:rPr sz="1800" dirty="0">
                <a:latin typeface="Tahoma"/>
                <a:cs typeface="Tahoma"/>
              </a:rPr>
              <a:t>node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has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 parent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node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may be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spc="-5" dirty="0">
                <a:latin typeface="Courier New"/>
                <a:cs typeface="Courier New"/>
              </a:rPr>
              <a:t>child</a:t>
            </a:r>
            <a:r>
              <a:rPr sz="1800" spc="-545" dirty="0">
                <a:latin typeface="Courier New"/>
                <a:cs typeface="Courier New"/>
              </a:rPr>
              <a:t> </a:t>
            </a:r>
            <a:r>
              <a:rPr sz="1800" dirty="0">
                <a:latin typeface="Tahoma"/>
                <a:cs typeface="Tahoma"/>
              </a:rPr>
              <a:t>node.</a:t>
            </a: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Comment</a:t>
            </a:r>
            <a:endParaRPr sz="2000" dirty="0">
              <a:latin typeface="Tahoma"/>
              <a:cs typeface="Tahoma"/>
            </a:endParaRPr>
          </a:p>
          <a:p>
            <a:pPr marL="756285" lvl="1" indent="-287020">
              <a:lnSpc>
                <a:spcPts val="2105"/>
              </a:lnSpc>
              <a:spcBef>
                <a:spcPts val="10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There </a:t>
            </a:r>
            <a:r>
              <a:rPr sz="1800" dirty="0">
                <a:latin typeface="Tahoma"/>
                <a:cs typeface="Tahoma"/>
              </a:rPr>
              <a:t>is a </a:t>
            </a:r>
            <a:r>
              <a:rPr sz="1800" spc="-5" dirty="0">
                <a:latin typeface="Courier New"/>
                <a:cs typeface="Courier New"/>
              </a:rPr>
              <a:t>comment</a:t>
            </a:r>
            <a:r>
              <a:rPr sz="1800" spc="-540" dirty="0">
                <a:latin typeface="Courier New"/>
                <a:cs typeface="Courier New"/>
              </a:rPr>
              <a:t> </a:t>
            </a:r>
            <a:r>
              <a:rPr sz="1800" dirty="0">
                <a:latin typeface="Tahoma"/>
                <a:cs typeface="Tahoma"/>
              </a:rPr>
              <a:t>node </a:t>
            </a:r>
            <a:r>
              <a:rPr sz="1800" spc="-5" dirty="0">
                <a:latin typeface="Tahoma"/>
                <a:cs typeface="Tahoma"/>
              </a:rPr>
              <a:t>for every comment, except within the</a:t>
            </a:r>
            <a:endParaRPr sz="1800" dirty="0">
              <a:latin typeface="Tahoma"/>
              <a:cs typeface="Tahoma"/>
            </a:endParaRPr>
          </a:p>
          <a:p>
            <a:pPr marL="756285">
              <a:lnSpc>
                <a:spcPts val="2105"/>
              </a:lnSpc>
            </a:pPr>
            <a:r>
              <a:rPr sz="1800" spc="-5" dirty="0">
                <a:latin typeface="Tahoma"/>
                <a:cs typeface="Tahoma"/>
              </a:rPr>
              <a:t>document type declaration</a:t>
            </a:r>
            <a:r>
              <a:rPr sz="1800" spc="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(DTD).</a:t>
            </a:r>
            <a:endParaRPr sz="1800" dirty="0">
              <a:latin typeface="Tahoma"/>
              <a:cs typeface="Tahoma"/>
            </a:endParaRPr>
          </a:p>
          <a:p>
            <a:pPr marL="756285" marR="455930" lvl="1" indent="-287020">
              <a:lnSpc>
                <a:spcPts val="2050"/>
              </a:lnSpc>
              <a:spcBef>
                <a:spcPts val="27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Courier New"/>
                <a:cs typeface="Courier New"/>
              </a:rPr>
              <a:t>comment</a:t>
            </a:r>
            <a:r>
              <a:rPr sz="1800" spc="-615" dirty="0">
                <a:latin typeface="Courier New"/>
                <a:cs typeface="Courier New"/>
              </a:rPr>
              <a:t> </a:t>
            </a:r>
            <a:r>
              <a:rPr sz="1800" dirty="0">
                <a:latin typeface="Tahoma"/>
                <a:cs typeface="Tahoma"/>
              </a:rPr>
              <a:t>node has a </a:t>
            </a:r>
            <a:r>
              <a:rPr sz="1800" spc="-5" dirty="0">
                <a:latin typeface="Tahoma"/>
                <a:cs typeface="Tahoma"/>
              </a:rPr>
              <a:t>parent </a:t>
            </a:r>
            <a:r>
              <a:rPr sz="1800" dirty="0">
                <a:latin typeface="Tahoma"/>
                <a:cs typeface="Tahoma"/>
              </a:rPr>
              <a:t>node and it may be </a:t>
            </a:r>
            <a:r>
              <a:rPr sz="1800" spc="-5" dirty="0">
                <a:latin typeface="Tahoma"/>
                <a:cs typeface="Tahoma"/>
              </a:rPr>
              <a:t>the child  </a:t>
            </a:r>
            <a:r>
              <a:rPr sz="1800" dirty="0">
                <a:latin typeface="Tahoma"/>
                <a:cs typeface="Tahoma"/>
              </a:rPr>
              <a:t>node</a:t>
            </a:r>
            <a:r>
              <a:rPr sz="1800" spc="-5" dirty="0">
                <a:latin typeface="Tahoma"/>
                <a:cs typeface="Tahoma"/>
              </a:rPr>
              <a:t> too.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105"/>
              </a:spcBef>
            </a:pPr>
            <a:r>
              <a:rPr dirty="0"/>
              <a:t>XML </a:t>
            </a:r>
            <a:r>
              <a:rPr spc="-5" dirty="0"/>
              <a:t>Document </a:t>
            </a:r>
            <a:r>
              <a:rPr dirty="0"/>
              <a:t>in XPath</a:t>
            </a:r>
            <a:r>
              <a:rPr spc="-120" dirty="0"/>
              <a:t> </a:t>
            </a:r>
            <a:r>
              <a:rPr spc="-5" dirty="0"/>
              <a:t>4-4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8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87754"/>
            <a:ext cx="7068820" cy="4487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Processing</a:t>
            </a:r>
            <a:r>
              <a:rPr sz="2800" spc="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instruction</a:t>
            </a:r>
            <a:endParaRPr sz="2800">
              <a:latin typeface="Tahoma"/>
              <a:cs typeface="Tahoma"/>
            </a:endParaRPr>
          </a:p>
          <a:p>
            <a:pPr marL="756285" marR="210185" lvl="1" indent="-287020">
              <a:lnSpc>
                <a:spcPct val="91800"/>
              </a:lnSpc>
              <a:spcBef>
                <a:spcPts val="3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Courier New"/>
                <a:cs typeface="Courier New"/>
              </a:rPr>
              <a:t>Processing instruction</a:t>
            </a:r>
            <a:r>
              <a:rPr sz="2400" spc="-805" dirty="0">
                <a:latin typeface="Courier New"/>
                <a:cs typeface="Courier New"/>
              </a:rPr>
              <a:t> </a:t>
            </a:r>
            <a:r>
              <a:rPr sz="2400" dirty="0">
                <a:latin typeface="Tahoma"/>
                <a:cs typeface="Tahoma"/>
              </a:rPr>
              <a:t>node </a:t>
            </a:r>
            <a:r>
              <a:rPr sz="2400" spc="-5" dirty="0">
                <a:latin typeface="Tahoma"/>
                <a:cs typeface="Tahoma"/>
              </a:rPr>
              <a:t>exists </a:t>
            </a:r>
            <a:r>
              <a:rPr sz="2400" dirty="0">
                <a:latin typeface="Tahoma"/>
                <a:cs typeface="Tahoma"/>
              </a:rPr>
              <a:t>for  </a:t>
            </a:r>
            <a:r>
              <a:rPr sz="2400" spc="-5" dirty="0">
                <a:latin typeface="Tahoma"/>
                <a:cs typeface="Tahoma"/>
              </a:rPr>
              <a:t>every processing </a:t>
            </a:r>
            <a:r>
              <a:rPr sz="2400" dirty="0">
                <a:latin typeface="Tahoma"/>
                <a:cs typeface="Tahoma"/>
              </a:rPr>
              <a:t>instruction </a:t>
            </a:r>
            <a:r>
              <a:rPr sz="2400" spc="-5" dirty="0">
                <a:latin typeface="Tahoma"/>
                <a:cs typeface="Tahoma"/>
              </a:rPr>
              <a:t>except </a:t>
            </a:r>
            <a:r>
              <a:rPr sz="2400" dirty="0">
                <a:latin typeface="Tahoma"/>
                <a:cs typeface="Tahoma"/>
              </a:rPr>
              <a:t>for any  </a:t>
            </a:r>
            <a:r>
              <a:rPr sz="2400" spc="-5" dirty="0">
                <a:latin typeface="Courier New"/>
                <a:cs typeface="Courier New"/>
              </a:rPr>
              <a:t>processing instruction </a:t>
            </a:r>
            <a:r>
              <a:rPr sz="2400" spc="-5" dirty="0">
                <a:latin typeface="Tahoma"/>
                <a:cs typeface="Tahoma"/>
              </a:rPr>
              <a:t>within the  document type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declaration.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ts val="2735"/>
              </a:lnSpc>
              <a:spcBef>
                <a:spcPts val="13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processing </a:t>
            </a:r>
            <a:r>
              <a:rPr sz="2400" dirty="0">
                <a:latin typeface="Tahoma"/>
                <a:cs typeface="Tahoma"/>
              </a:rPr>
              <a:t>instruction node has a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parent</a:t>
            </a:r>
            <a:endParaRPr sz="2400">
              <a:latin typeface="Courier New"/>
              <a:cs typeface="Courier New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Tahoma"/>
                <a:cs typeface="Tahoma"/>
              </a:rPr>
              <a:t>node and it may be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5" dirty="0">
                <a:latin typeface="Courier New"/>
                <a:cs typeface="Courier New"/>
              </a:rPr>
              <a:t>child</a:t>
            </a:r>
            <a:r>
              <a:rPr sz="2400" spc="-780" dirty="0">
                <a:latin typeface="Courier New"/>
                <a:cs typeface="Courier New"/>
              </a:rPr>
              <a:t> </a:t>
            </a:r>
            <a:r>
              <a:rPr sz="2400" dirty="0">
                <a:latin typeface="Tahoma"/>
                <a:cs typeface="Tahoma"/>
              </a:rPr>
              <a:t>node </a:t>
            </a:r>
            <a:r>
              <a:rPr sz="2400" spc="-5" dirty="0">
                <a:latin typeface="Tahoma"/>
                <a:cs typeface="Tahoma"/>
              </a:rPr>
              <a:t>too.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Namespace</a:t>
            </a:r>
            <a:endParaRPr sz="2800">
              <a:latin typeface="Tahoma"/>
              <a:cs typeface="Tahoma"/>
            </a:endParaRPr>
          </a:p>
          <a:p>
            <a:pPr marL="756285" lvl="1" indent="-287020">
              <a:lnSpc>
                <a:spcPts val="2660"/>
              </a:lnSpc>
              <a:spcBef>
                <a:spcPts val="2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Each element </a:t>
            </a:r>
            <a:r>
              <a:rPr sz="2400" dirty="0">
                <a:latin typeface="Tahoma"/>
                <a:cs typeface="Tahoma"/>
              </a:rPr>
              <a:t>has an associated </a:t>
            </a:r>
            <a:r>
              <a:rPr sz="2400" spc="-5" dirty="0">
                <a:latin typeface="Tahoma"/>
                <a:cs typeface="Tahoma"/>
              </a:rPr>
              <a:t>set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ts val="2660"/>
              </a:lnSpc>
            </a:pPr>
            <a:r>
              <a:rPr sz="2400" spc="-5" dirty="0">
                <a:latin typeface="Courier New"/>
                <a:cs typeface="Courier New"/>
              </a:rPr>
              <a:t>namespace</a:t>
            </a:r>
            <a:r>
              <a:rPr sz="2400" spc="-7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ahoma"/>
                <a:cs typeface="Tahoma"/>
              </a:rPr>
              <a:t>nodes.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ts val="2660"/>
              </a:lnSpc>
              <a:spcBef>
                <a:spcPts val="44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Provides </a:t>
            </a:r>
            <a:r>
              <a:rPr sz="2400" dirty="0">
                <a:latin typeface="Tahoma"/>
                <a:cs typeface="Tahoma"/>
              </a:rPr>
              <a:t>descriptive information about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their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ts val="2660"/>
              </a:lnSpc>
            </a:pPr>
            <a:r>
              <a:rPr sz="2400" spc="-5" dirty="0">
                <a:latin typeface="Courier New"/>
                <a:cs typeface="Courier New"/>
              </a:rPr>
              <a:t>parent</a:t>
            </a:r>
            <a:r>
              <a:rPr sz="2400" spc="-715" dirty="0">
                <a:latin typeface="Courier New"/>
                <a:cs typeface="Courier New"/>
              </a:rPr>
              <a:t> </a:t>
            </a:r>
            <a:r>
              <a:rPr sz="2400" dirty="0">
                <a:latin typeface="Tahoma"/>
                <a:cs typeface="Tahoma"/>
              </a:rPr>
              <a:t>node.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2368295"/>
            <a:ext cx="4724400" cy="3194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3422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XPath</a:t>
            </a:r>
            <a:r>
              <a:rPr spc="-85" dirty="0"/>
              <a:t> </a:t>
            </a:r>
            <a:r>
              <a:rPr dirty="0"/>
              <a:t>Representation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79244" y="6259474"/>
            <a:ext cx="18700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Original XML</a:t>
            </a:r>
            <a:r>
              <a:rPr sz="14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Tahoma"/>
                <a:cs typeface="Tahoma"/>
              </a:rPr>
              <a:t>Document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9105" y="6259474"/>
            <a:ext cx="17094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XPath</a:t>
            </a:r>
            <a:r>
              <a:rPr sz="14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Tahoma"/>
                <a:cs typeface="Tahoma"/>
              </a:rPr>
              <a:t>Representation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57800" y="1905000"/>
            <a:ext cx="3720084" cy="42588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7244" y="1452117"/>
            <a:ext cx="696595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05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An </a:t>
            </a:r>
            <a:r>
              <a:rPr sz="1800" spc="-5" dirty="0">
                <a:latin typeface="Tahoma"/>
                <a:cs typeface="Tahoma"/>
              </a:rPr>
              <a:t>XPath </a:t>
            </a:r>
            <a:r>
              <a:rPr sz="1800" dirty="0">
                <a:latin typeface="Tahoma"/>
                <a:cs typeface="Tahoma"/>
              </a:rPr>
              <a:t>query operates on a </a:t>
            </a:r>
            <a:r>
              <a:rPr sz="1800" spc="-5" dirty="0">
                <a:latin typeface="Tahoma"/>
                <a:cs typeface="Tahoma"/>
              </a:rPr>
              <a:t>well-formed </a:t>
            </a:r>
            <a:r>
              <a:rPr sz="1800" dirty="0">
                <a:latin typeface="Tahoma"/>
                <a:cs typeface="Tahoma"/>
              </a:rPr>
              <a:t>XML </a:t>
            </a:r>
            <a:r>
              <a:rPr sz="1800" spc="-5" dirty="0">
                <a:latin typeface="Tahoma"/>
                <a:cs typeface="Tahoma"/>
              </a:rPr>
              <a:t>document after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</a:t>
            </a:r>
            <a:endParaRPr sz="1800">
              <a:latin typeface="Tahoma"/>
              <a:cs typeface="Tahoma"/>
            </a:endParaRPr>
          </a:p>
          <a:p>
            <a:pPr marL="354965">
              <a:lnSpc>
                <a:spcPts val="2050"/>
              </a:lnSpc>
            </a:pPr>
            <a:r>
              <a:rPr sz="1800" dirty="0">
                <a:latin typeface="Tahoma"/>
                <a:cs typeface="Tahoma"/>
              </a:rPr>
              <a:t>has been parsed into a </a:t>
            </a:r>
            <a:r>
              <a:rPr sz="1800" spc="-5" dirty="0">
                <a:latin typeface="Tahoma"/>
                <a:cs typeface="Tahoma"/>
              </a:rPr>
              <a:t>tree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structure.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</a:t>
            </a:r>
            <a:r>
              <a:rPr dirty="0"/>
              <a:t>Module 7/ </a:t>
            </a:r>
            <a:fld id="{81D60167-4931-47E6-BA6A-407CBD079E47}" type="slidenum">
              <a:rPr dirty="0"/>
              <a:t>9</a:t>
            </a:fld>
            <a:r>
              <a:rPr dirty="0"/>
              <a:t> of</a:t>
            </a:r>
            <a:r>
              <a:rPr spc="0" dirty="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3637</Words>
  <Application>Microsoft Office PowerPoint</Application>
  <PresentationFormat>On-screen Show (4:3)</PresentationFormat>
  <Paragraphs>564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Courier New</vt:lpstr>
      <vt:lpstr>Tahoma</vt:lpstr>
      <vt:lpstr>Times New Roman</vt:lpstr>
      <vt:lpstr>Wingdings</vt:lpstr>
      <vt:lpstr>Office Theme</vt:lpstr>
      <vt:lpstr>Module 7</vt:lpstr>
      <vt:lpstr>Module Overview</vt:lpstr>
      <vt:lpstr>XPath</vt:lpstr>
      <vt:lpstr>Benefits of XPath</vt:lpstr>
      <vt:lpstr>XML Document in XPath 1-4</vt:lpstr>
      <vt:lpstr>XML Document in XPath 2-4</vt:lpstr>
      <vt:lpstr>XML Document in XPath 3-4</vt:lpstr>
      <vt:lpstr>XML Document in XPath 4-4</vt:lpstr>
      <vt:lpstr>XPath Representation</vt:lpstr>
      <vt:lpstr>Operators in XPath</vt:lpstr>
      <vt:lpstr>Examples of XPath Operators</vt:lpstr>
      <vt:lpstr>Types of Matching 1-3</vt:lpstr>
      <vt:lpstr>Types of Matching 2-3</vt:lpstr>
      <vt:lpstr>Types of Matching 3-3</vt:lpstr>
      <vt:lpstr>XPath Expressions 1-2</vt:lpstr>
      <vt:lpstr>XPath Expressions 2-2</vt:lpstr>
      <vt:lpstr>XPath Functions</vt:lpstr>
      <vt:lpstr>Node-Set Functions 1-4</vt:lpstr>
      <vt:lpstr>PowerPoint Presentation</vt:lpstr>
      <vt:lpstr>PowerPoint Presentation</vt:lpstr>
      <vt:lpstr>PowerPoint Presentation</vt:lpstr>
      <vt:lpstr>Boolean Functions 1-5</vt:lpstr>
      <vt:lpstr>Boolean Functions 2-5</vt:lpstr>
      <vt:lpstr>Boolean Functions 3-5</vt:lpstr>
      <vt:lpstr>Boolean Functions 4-5</vt:lpstr>
      <vt:lpstr>Boolean Functions 5-5</vt:lpstr>
      <vt:lpstr>Numeric Functions 1-5</vt:lpstr>
      <vt:lpstr>Numeric Functions 2-5</vt:lpstr>
      <vt:lpstr>Numeric Functions 3-5</vt:lpstr>
      <vt:lpstr>Numeric Functions 4-5</vt:lpstr>
      <vt:lpstr>PowerPoint Presentation</vt:lpstr>
      <vt:lpstr>String Functions 1-5</vt:lpstr>
      <vt:lpstr>String Functions 2-5</vt:lpstr>
      <vt:lpstr>PowerPoint Presentation</vt:lpstr>
      <vt:lpstr>PowerPoint Presentation</vt:lpstr>
      <vt:lpstr>PowerPoint Presentation</vt:lpstr>
      <vt:lpstr>Result Tree Fragments</vt:lpstr>
      <vt:lpstr>Transformation of XML Document 1-2</vt:lpstr>
      <vt:lpstr>Transformation of XML Document 2-2</vt:lpstr>
      <vt:lpstr>Transformation using XSLT Processor 1-2</vt:lpstr>
      <vt:lpstr>Transformation using XSLT Processor 2-2</vt:lpstr>
      <vt:lpstr>Transforming XML using XSLT 1-2</vt:lpstr>
      <vt:lpstr>Transforming XML using XSLT 2-2</vt:lpstr>
      <vt:lpstr>Transforming XML using XSLT Example 1-2</vt:lpstr>
      <vt:lpstr>Transforming XML using XSLT Example 2-2</vt:lpstr>
      <vt:lpstr>Summary 1-2</vt:lpstr>
      <vt:lpstr>Summary 2-2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Guide to Advance Java</dc:title>
  <dc:creator>Aptech Limited</dc:creator>
  <cp:lastModifiedBy>Sinh Tran</cp:lastModifiedBy>
  <cp:revision>7</cp:revision>
  <dcterms:created xsi:type="dcterms:W3CDTF">2017-12-13T16:42:11Z</dcterms:created>
  <dcterms:modified xsi:type="dcterms:W3CDTF">2018-12-30T10:27:44Z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2017-12-13T00:00:00Z</vt:filetime>
  </property>
</Properties>
</file>