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01" autoAdjust="0"/>
  </p:normalViewPr>
  <p:slideViewPr>
    <p:cSldViewPr>
      <p:cViewPr varScale="1">
        <p:scale>
          <a:sx n="88" d="100"/>
          <a:sy n="88" d="100"/>
        </p:scale>
        <p:origin x="138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2E6EA-0A01-4578-B960-7651B762E520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40C1A-5010-4656-8DD8-A506F25D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3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pc="-5" dirty="0" smtClean="0">
                <a:latin typeface="Georgia"/>
                <a:cs typeface="Georgia"/>
              </a:rPr>
              <a:t>Lenient: </a:t>
            </a:r>
            <a:r>
              <a:rPr lang="en-US" sz="1200" spc="-5" dirty="0" err="1" smtClean="0">
                <a:latin typeface="Georgia"/>
                <a:cs typeface="Georgia"/>
              </a:rPr>
              <a:t>khoan</a:t>
            </a:r>
            <a:r>
              <a:rPr lang="en-US" sz="1200" spc="-5" dirty="0" smtClean="0">
                <a:latin typeface="Georgia"/>
                <a:cs typeface="Georgia"/>
              </a:rPr>
              <a:t> </a:t>
            </a:r>
            <a:r>
              <a:rPr lang="en-US" sz="1200" spc="-5" dirty="0" err="1" smtClean="0">
                <a:latin typeface="Georgia"/>
                <a:cs typeface="Georgia"/>
              </a:rPr>
              <a:t>hong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40C1A-5010-4656-8DD8-A506F25D6F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 smtClean="0">
                <a:latin typeface="Trebuchet MS"/>
                <a:cs typeface="Trebuchet MS"/>
              </a:rPr>
              <a:t>Coining the</a:t>
            </a:r>
            <a:r>
              <a:rPr lang="en-US" sz="1200" spc="-110" dirty="0" smtClean="0">
                <a:latin typeface="Trebuchet MS"/>
                <a:cs typeface="Trebuchet MS"/>
              </a:rPr>
              <a:t> </a:t>
            </a:r>
            <a:r>
              <a:rPr lang="en-US" sz="1200" spc="-55" dirty="0" smtClean="0">
                <a:latin typeface="Trebuchet MS"/>
                <a:cs typeface="Trebuchet MS"/>
              </a:rPr>
              <a:t>Term</a:t>
            </a:r>
            <a:r>
              <a:rPr lang="en-US" sz="1200" spc="0" dirty="0" smtClean="0">
                <a:latin typeface="+mn-lt"/>
                <a:cs typeface="+mn-cs"/>
              </a:rPr>
              <a:t>:</a:t>
            </a:r>
            <a:r>
              <a:rPr lang="en-US" sz="1200" spc="0" baseline="0" dirty="0" smtClean="0">
                <a:latin typeface="+mn-lt"/>
                <a:cs typeface="+mn-cs"/>
              </a:rPr>
              <a:t> </a:t>
            </a:r>
            <a:r>
              <a:rPr lang="en-US" sz="1200" spc="0" baseline="0" dirty="0" err="1" smtClean="0">
                <a:latin typeface="+mn-lt"/>
                <a:cs typeface="+mn-cs"/>
              </a:rPr>
              <a:t>tao</a:t>
            </a:r>
            <a:r>
              <a:rPr lang="en-US" sz="1200" spc="0" baseline="0" dirty="0" smtClean="0">
                <a:latin typeface="+mn-lt"/>
                <a:cs typeface="+mn-cs"/>
              </a:rPr>
              <a:t> ta </a:t>
            </a:r>
            <a:r>
              <a:rPr lang="en-US" sz="1200" spc="0" baseline="0" dirty="0" err="1" smtClean="0">
                <a:latin typeface="+mn-lt"/>
                <a:cs typeface="+mn-cs"/>
              </a:rPr>
              <a:t>thuat</a:t>
            </a:r>
            <a:r>
              <a:rPr lang="en-US" sz="1200" spc="0" baseline="0" dirty="0" smtClean="0">
                <a:latin typeface="+mn-lt"/>
                <a:cs typeface="+mn-cs"/>
              </a:rPr>
              <a:t> </a:t>
            </a:r>
            <a:r>
              <a:rPr lang="en-US" sz="1200" spc="0" baseline="0" dirty="0" err="1" smtClean="0">
                <a:latin typeface="+mn-lt"/>
                <a:cs typeface="+mn-cs"/>
              </a:rPr>
              <a:t>ngu</a:t>
            </a:r>
            <a:endParaRPr lang="en-US" sz="1200" spc="0" baseline="0" dirty="0" smtClean="0">
              <a:latin typeface="+mn-l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0" baseline="0" dirty="0" smtClean="0">
                <a:latin typeface="+mn-lt"/>
                <a:cs typeface="+mn-cs"/>
              </a:rPr>
              <a:t>Devise: </a:t>
            </a:r>
            <a:r>
              <a:rPr lang="en-US" sz="1200" spc="0" baseline="0" dirty="0" err="1" smtClean="0">
                <a:latin typeface="+mn-lt"/>
                <a:cs typeface="+mn-cs"/>
              </a:rPr>
              <a:t>dua</a:t>
            </a:r>
            <a:r>
              <a:rPr lang="en-US" sz="1200" spc="0" baseline="0" dirty="0" smtClean="0">
                <a:latin typeface="+mn-lt"/>
                <a:cs typeface="+mn-cs"/>
              </a:rPr>
              <a:t> </a:t>
            </a:r>
            <a:r>
              <a:rPr lang="en-US" sz="1200" spc="0" baseline="0" dirty="0" err="1" smtClean="0">
                <a:latin typeface="+mn-lt"/>
                <a:cs typeface="+mn-cs"/>
              </a:rPr>
              <a:t>ra</a:t>
            </a:r>
            <a:r>
              <a:rPr lang="en-US" sz="1200" spc="0" baseline="0" dirty="0" smtClean="0">
                <a:latin typeface="+mn-lt"/>
                <a:cs typeface="+mn-cs"/>
              </a:rPr>
              <a:t>, lap </a:t>
            </a:r>
            <a:r>
              <a:rPr lang="en-US" sz="1200" spc="0" baseline="0" dirty="0" err="1" smtClean="0">
                <a:latin typeface="+mn-lt"/>
                <a:cs typeface="+mn-cs"/>
              </a:rPr>
              <a:t>ra</a:t>
            </a:r>
            <a:endParaRPr lang="en-US" sz="1200" dirty="0" smtClean="0">
              <a:latin typeface="Trebuchet MS"/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40C1A-5010-4656-8DD8-A506F25D6F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9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131542" y="4182285"/>
            <a:ext cx="4012565" cy="2675890"/>
          </a:xfrm>
          <a:custGeom>
            <a:avLst/>
            <a:gdLst/>
            <a:ahLst/>
            <a:cxnLst/>
            <a:rect l="l" t="t" r="r" b="b"/>
            <a:pathLst>
              <a:path w="4012565" h="2675890">
                <a:moveTo>
                  <a:pt x="0" y="2675714"/>
                </a:moveTo>
                <a:lnTo>
                  <a:pt x="401245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042404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891726" y="0"/>
            <a:ext cx="2252345" cy="6858000"/>
          </a:xfrm>
          <a:custGeom>
            <a:avLst/>
            <a:gdLst/>
            <a:ahLst/>
            <a:cxnLst/>
            <a:rect l="l" t="t" r="r" b="b"/>
            <a:pathLst>
              <a:path w="2252345" h="6858000">
                <a:moveTo>
                  <a:pt x="2023165" y="0"/>
                </a:moveTo>
                <a:lnTo>
                  <a:pt x="0" y="6858000"/>
                </a:lnTo>
                <a:lnTo>
                  <a:pt x="2252273" y="6858000"/>
                </a:lnTo>
                <a:lnTo>
                  <a:pt x="2252273" y="8226"/>
                </a:lnTo>
                <a:lnTo>
                  <a:pt x="2023165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207072" y="0"/>
            <a:ext cx="1937385" cy="6858000"/>
          </a:xfrm>
          <a:custGeom>
            <a:avLst/>
            <a:gdLst/>
            <a:ahLst/>
            <a:cxnLst/>
            <a:rect l="l" t="t" r="r" b="b"/>
            <a:pathLst>
              <a:path w="1937384" h="6858000">
                <a:moveTo>
                  <a:pt x="1936927" y="0"/>
                </a:moveTo>
                <a:lnTo>
                  <a:pt x="0" y="0"/>
                </a:lnTo>
                <a:lnTo>
                  <a:pt x="1200327" y="6858000"/>
                </a:lnTo>
                <a:lnTo>
                  <a:pt x="1936927" y="6858000"/>
                </a:lnTo>
                <a:lnTo>
                  <a:pt x="193692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638543" y="3921067"/>
            <a:ext cx="2505710" cy="2937510"/>
          </a:xfrm>
          <a:custGeom>
            <a:avLst/>
            <a:gdLst/>
            <a:ahLst/>
            <a:cxnLst/>
            <a:rect l="l" t="t" r="r" b="b"/>
            <a:pathLst>
              <a:path w="2505709" h="2937509">
                <a:moveTo>
                  <a:pt x="2505456" y="0"/>
                </a:moveTo>
                <a:lnTo>
                  <a:pt x="0" y="2936932"/>
                </a:lnTo>
                <a:lnTo>
                  <a:pt x="2505456" y="2936932"/>
                </a:lnTo>
                <a:lnTo>
                  <a:pt x="2505456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012871" y="0"/>
            <a:ext cx="2131695" cy="6858000"/>
          </a:xfrm>
          <a:custGeom>
            <a:avLst/>
            <a:gdLst/>
            <a:ahLst/>
            <a:cxnLst/>
            <a:rect l="l" t="t" r="r" b="b"/>
            <a:pathLst>
              <a:path w="2131695" h="6858000">
                <a:moveTo>
                  <a:pt x="2131127" y="0"/>
                </a:moveTo>
                <a:lnTo>
                  <a:pt x="0" y="0"/>
                </a:lnTo>
                <a:lnTo>
                  <a:pt x="1854140" y="6858000"/>
                </a:lnTo>
                <a:lnTo>
                  <a:pt x="2131127" y="6849800"/>
                </a:lnTo>
                <a:lnTo>
                  <a:pt x="2131127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295131" y="0"/>
            <a:ext cx="848994" cy="6858000"/>
          </a:xfrm>
          <a:custGeom>
            <a:avLst/>
            <a:gdLst/>
            <a:ahLst/>
            <a:cxnLst/>
            <a:rect l="l" t="t" r="r" b="b"/>
            <a:pathLst>
              <a:path w="848995" h="6858000">
                <a:moveTo>
                  <a:pt x="848867" y="0"/>
                </a:moveTo>
                <a:lnTo>
                  <a:pt x="676515" y="0"/>
                </a:lnTo>
                <a:lnTo>
                  <a:pt x="0" y="6858000"/>
                </a:lnTo>
                <a:lnTo>
                  <a:pt x="848867" y="6858000"/>
                </a:lnTo>
                <a:lnTo>
                  <a:pt x="84886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078449" y="0"/>
            <a:ext cx="1065530" cy="6858000"/>
          </a:xfrm>
          <a:custGeom>
            <a:avLst/>
            <a:gdLst/>
            <a:ahLst/>
            <a:cxnLst/>
            <a:rect l="l" t="t" r="r" b="b"/>
            <a:pathLst>
              <a:path w="1065529" h="6858000">
                <a:moveTo>
                  <a:pt x="1051063" y="0"/>
                </a:moveTo>
                <a:lnTo>
                  <a:pt x="0" y="0"/>
                </a:lnTo>
                <a:lnTo>
                  <a:pt x="937407" y="6858000"/>
                </a:lnTo>
                <a:lnTo>
                  <a:pt x="1065296" y="6858000"/>
                </a:lnTo>
                <a:lnTo>
                  <a:pt x="1065455" y="6654302"/>
                </a:lnTo>
                <a:lnTo>
                  <a:pt x="1065405" y="6145234"/>
                </a:lnTo>
                <a:lnTo>
                  <a:pt x="1065165" y="5890785"/>
                </a:lnTo>
                <a:lnTo>
                  <a:pt x="1064711" y="5585510"/>
                </a:lnTo>
                <a:lnTo>
                  <a:pt x="1063982" y="5229435"/>
                </a:lnTo>
                <a:lnTo>
                  <a:pt x="1062782" y="4771727"/>
                </a:lnTo>
                <a:lnTo>
                  <a:pt x="1060321" y="4009060"/>
                </a:lnTo>
                <a:lnTo>
                  <a:pt x="1054930" y="2483906"/>
                </a:lnTo>
                <a:lnTo>
                  <a:pt x="1053375" y="1975425"/>
                </a:lnTo>
                <a:lnTo>
                  <a:pt x="1052337" y="1568557"/>
                </a:lnTo>
                <a:lnTo>
                  <a:pt x="1051624" y="1212471"/>
                </a:lnTo>
                <a:lnTo>
                  <a:pt x="1051188" y="907185"/>
                </a:lnTo>
                <a:lnTo>
                  <a:pt x="1050963" y="652725"/>
                </a:lnTo>
                <a:lnTo>
                  <a:pt x="1050923" y="194554"/>
                </a:lnTo>
                <a:lnTo>
                  <a:pt x="105106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060435" y="4903642"/>
            <a:ext cx="1083945" cy="1954530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4" y="0"/>
                </a:moveTo>
                <a:lnTo>
                  <a:pt x="0" y="1954357"/>
                </a:lnTo>
                <a:lnTo>
                  <a:pt x="1083564" y="1949314"/>
                </a:lnTo>
                <a:lnTo>
                  <a:pt x="1083564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0"/>
            <a:ext cx="855344" cy="5629275"/>
          </a:xfrm>
          <a:custGeom>
            <a:avLst/>
            <a:gdLst/>
            <a:ahLst/>
            <a:cxnLst/>
            <a:rect l="l" t="t" r="r" b="b"/>
            <a:pathLst>
              <a:path w="855344" h="5629275">
                <a:moveTo>
                  <a:pt x="854963" y="0"/>
                </a:moveTo>
                <a:lnTo>
                  <a:pt x="0" y="0"/>
                </a:lnTo>
                <a:lnTo>
                  <a:pt x="0" y="5628972"/>
                </a:lnTo>
                <a:lnTo>
                  <a:pt x="854963" y="7747"/>
                </a:lnTo>
                <a:lnTo>
                  <a:pt x="854963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0604" y="1834134"/>
            <a:ext cx="688279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5F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5F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5F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069781"/>
            <a:ext cx="447040" cy="2788285"/>
          </a:xfrm>
          <a:custGeom>
            <a:avLst/>
            <a:gdLst/>
            <a:ahLst/>
            <a:cxnLst/>
            <a:rect l="l" t="t" r="r" b="b"/>
            <a:pathLst>
              <a:path w="447040" h="2788284">
                <a:moveTo>
                  <a:pt x="0" y="0"/>
                </a:moveTo>
                <a:lnTo>
                  <a:pt x="0" y="2788218"/>
                </a:lnTo>
                <a:lnTo>
                  <a:pt x="446591" y="2788218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131542" y="4182285"/>
            <a:ext cx="4012565" cy="2675890"/>
          </a:xfrm>
          <a:custGeom>
            <a:avLst/>
            <a:gdLst/>
            <a:ahLst/>
            <a:cxnLst/>
            <a:rect l="l" t="t" r="r" b="b"/>
            <a:pathLst>
              <a:path w="4012565" h="2675890">
                <a:moveTo>
                  <a:pt x="0" y="2675714"/>
                </a:moveTo>
                <a:lnTo>
                  <a:pt x="401245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042404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891726" y="0"/>
            <a:ext cx="2252345" cy="6858000"/>
          </a:xfrm>
          <a:custGeom>
            <a:avLst/>
            <a:gdLst/>
            <a:ahLst/>
            <a:cxnLst/>
            <a:rect l="l" t="t" r="r" b="b"/>
            <a:pathLst>
              <a:path w="2252345" h="6858000">
                <a:moveTo>
                  <a:pt x="2023165" y="0"/>
                </a:moveTo>
                <a:lnTo>
                  <a:pt x="0" y="6858000"/>
                </a:lnTo>
                <a:lnTo>
                  <a:pt x="2252273" y="6858000"/>
                </a:lnTo>
                <a:lnTo>
                  <a:pt x="2252273" y="8226"/>
                </a:lnTo>
                <a:lnTo>
                  <a:pt x="2023165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207072" y="0"/>
            <a:ext cx="1937385" cy="6858000"/>
          </a:xfrm>
          <a:custGeom>
            <a:avLst/>
            <a:gdLst/>
            <a:ahLst/>
            <a:cxnLst/>
            <a:rect l="l" t="t" r="r" b="b"/>
            <a:pathLst>
              <a:path w="1937384" h="6858000">
                <a:moveTo>
                  <a:pt x="1936927" y="0"/>
                </a:moveTo>
                <a:lnTo>
                  <a:pt x="0" y="0"/>
                </a:lnTo>
                <a:lnTo>
                  <a:pt x="1200327" y="6858000"/>
                </a:lnTo>
                <a:lnTo>
                  <a:pt x="1936927" y="6858000"/>
                </a:lnTo>
                <a:lnTo>
                  <a:pt x="193692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638543" y="3921067"/>
            <a:ext cx="2505710" cy="2937510"/>
          </a:xfrm>
          <a:custGeom>
            <a:avLst/>
            <a:gdLst/>
            <a:ahLst/>
            <a:cxnLst/>
            <a:rect l="l" t="t" r="r" b="b"/>
            <a:pathLst>
              <a:path w="2505709" h="2937509">
                <a:moveTo>
                  <a:pt x="2505456" y="0"/>
                </a:moveTo>
                <a:lnTo>
                  <a:pt x="0" y="2936932"/>
                </a:lnTo>
                <a:lnTo>
                  <a:pt x="2505456" y="2936932"/>
                </a:lnTo>
                <a:lnTo>
                  <a:pt x="2505456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012871" y="0"/>
            <a:ext cx="2131695" cy="6858000"/>
          </a:xfrm>
          <a:custGeom>
            <a:avLst/>
            <a:gdLst/>
            <a:ahLst/>
            <a:cxnLst/>
            <a:rect l="l" t="t" r="r" b="b"/>
            <a:pathLst>
              <a:path w="2131695" h="6858000">
                <a:moveTo>
                  <a:pt x="2131127" y="0"/>
                </a:moveTo>
                <a:lnTo>
                  <a:pt x="0" y="0"/>
                </a:lnTo>
                <a:lnTo>
                  <a:pt x="1854140" y="6858000"/>
                </a:lnTo>
                <a:lnTo>
                  <a:pt x="2131127" y="6849800"/>
                </a:lnTo>
                <a:lnTo>
                  <a:pt x="2131127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295131" y="0"/>
            <a:ext cx="848994" cy="6858000"/>
          </a:xfrm>
          <a:custGeom>
            <a:avLst/>
            <a:gdLst/>
            <a:ahLst/>
            <a:cxnLst/>
            <a:rect l="l" t="t" r="r" b="b"/>
            <a:pathLst>
              <a:path w="848995" h="6858000">
                <a:moveTo>
                  <a:pt x="848867" y="0"/>
                </a:moveTo>
                <a:lnTo>
                  <a:pt x="676515" y="0"/>
                </a:lnTo>
                <a:lnTo>
                  <a:pt x="0" y="6858000"/>
                </a:lnTo>
                <a:lnTo>
                  <a:pt x="848867" y="6858000"/>
                </a:lnTo>
                <a:lnTo>
                  <a:pt x="84886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078449" y="0"/>
            <a:ext cx="1065530" cy="6858000"/>
          </a:xfrm>
          <a:custGeom>
            <a:avLst/>
            <a:gdLst/>
            <a:ahLst/>
            <a:cxnLst/>
            <a:rect l="l" t="t" r="r" b="b"/>
            <a:pathLst>
              <a:path w="1065529" h="6858000">
                <a:moveTo>
                  <a:pt x="1051063" y="0"/>
                </a:moveTo>
                <a:lnTo>
                  <a:pt x="0" y="0"/>
                </a:lnTo>
                <a:lnTo>
                  <a:pt x="937407" y="6858000"/>
                </a:lnTo>
                <a:lnTo>
                  <a:pt x="1065296" y="6858000"/>
                </a:lnTo>
                <a:lnTo>
                  <a:pt x="1065455" y="6654302"/>
                </a:lnTo>
                <a:lnTo>
                  <a:pt x="1065405" y="6145234"/>
                </a:lnTo>
                <a:lnTo>
                  <a:pt x="1065165" y="5890785"/>
                </a:lnTo>
                <a:lnTo>
                  <a:pt x="1064711" y="5585510"/>
                </a:lnTo>
                <a:lnTo>
                  <a:pt x="1063982" y="5229435"/>
                </a:lnTo>
                <a:lnTo>
                  <a:pt x="1062782" y="4771727"/>
                </a:lnTo>
                <a:lnTo>
                  <a:pt x="1060321" y="4009060"/>
                </a:lnTo>
                <a:lnTo>
                  <a:pt x="1054930" y="2483906"/>
                </a:lnTo>
                <a:lnTo>
                  <a:pt x="1053375" y="1975425"/>
                </a:lnTo>
                <a:lnTo>
                  <a:pt x="1052337" y="1568557"/>
                </a:lnTo>
                <a:lnTo>
                  <a:pt x="1051624" y="1212471"/>
                </a:lnTo>
                <a:lnTo>
                  <a:pt x="1051188" y="907185"/>
                </a:lnTo>
                <a:lnTo>
                  <a:pt x="1050963" y="652725"/>
                </a:lnTo>
                <a:lnTo>
                  <a:pt x="1050923" y="194554"/>
                </a:lnTo>
                <a:lnTo>
                  <a:pt x="105106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060435" y="4903642"/>
            <a:ext cx="1083945" cy="1954530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4" y="0"/>
                </a:moveTo>
                <a:lnTo>
                  <a:pt x="0" y="1954357"/>
                </a:lnTo>
                <a:lnTo>
                  <a:pt x="1083564" y="1949314"/>
                </a:lnTo>
                <a:lnTo>
                  <a:pt x="1083564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047" y="6458710"/>
            <a:ext cx="1010412" cy="3855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047" y="6140196"/>
            <a:ext cx="1010919" cy="368935"/>
          </a:xfrm>
          <a:custGeom>
            <a:avLst/>
            <a:gdLst/>
            <a:ahLst/>
            <a:cxnLst/>
            <a:rect l="l" t="t" r="r" b="b"/>
            <a:pathLst>
              <a:path w="1010919" h="368934">
                <a:moveTo>
                  <a:pt x="0" y="368807"/>
                </a:moveTo>
                <a:lnTo>
                  <a:pt x="1010412" y="368807"/>
                </a:lnTo>
                <a:lnTo>
                  <a:pt x="1010412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275590"/>
            <a:ext cx="776731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1F5F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050" y="1289050"/>
            <a:ext cx="6648450" cy="4376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66571" y="6585610"/>
            <a:ext cx="821689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567652" y="6585610"/>
            <a:ext cx="2741929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45503" y="6585610"/>
            <a:ext cx="194309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834134"/>
            <a:ext cx="2783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30" dirty="0">
                <a:solidFill>
                  <a:srgbClr val="001F5F"/>
                </a:solidFill>
                <a:latin typeface="Bookman Old Style"/>
                <a:cs typeface="Bookman Old Style"/>
              </a:rPr>
              <a:t>Session</a:t>
            </a:r>
            <a:r>
              <a:rPr sz="4800" b="0" spc="-405" dirty="0">
                <a:solidFill>
                  <a:srgbClr val="001F5F"/>
                </a:solidFill>
                <a:latin typeface="Bookman Old Style"/>
                <a:cs typeface="Bookman Old Style"/>
              </a:rPr>
              <a:t> </a:t>
            </a:r>
            <a:r>
              <a:rPr sz="4800" b="0" spc="-235" dirty="0">
                <a:solidFill>
                  <a:srgbClr val="001F5F"/>
                </a:solidFill>
                <a:latin typeface="Bookman Old Style"/>
                <a:cs typeface="Bookman Old Style"/>
              </a:rPr>
              <a:t>8</a:t>
            </a:r>
            <a:endParaRPr sz="48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0792" y="3256279"/>
            <a:ext cx="4199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solidFill>
                  <a:srgbClr val="001F5F"/>
                </a:solidFill>
                <a:latin typeface="Bookman Old Style"/>
                <a:cs typeface="Bookman Old Style"/>
              </a:rPr>
              <a:t>Introduction </a:t>
            </a:r>
            <a:r>
              <a:rPr sz="3200" b="0" spc="-30" dirty="0">
                <a:solidFill>
                  <a:srgbClr val="001F5F"/>
                </a:solidFill>
                <a:latin typeface="Bookman Old Style"/>
                <a:cs typeface="Bookman Old Style"/>
              </a:rPr>
              <a:t>to</a:t>
            </a:r>
            <a:r>
              <a:rPr sz="3200" b="0" spc="-490" dirty="0">
                <a:solidFill>
                  <a:srgbClr val="001F5F"/>
                </a:solidFill>
                <a:latin typeface="Bookman Old Style"/>
                <a:cs typeface="Bookman Old Style"/>
              </a:rPr>
              <a:t> </a:t>
            </a:r>
            <a:r>
              <a:rPr sz="3200" b="0" spc="-40" dirty="0">
                <a:solidFill>
                  <a:srgbClr val="001F5F"/>
                </a:solidFill>
                <a:latin typeface="Bookman Old Style"/>
                <a:cs typeface="Bookman Old Style"/>
              </a:rPr>
              <a:t>JSON</a:t>
            </a:r>
            <a:endParaRPr sz="320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3849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JSON </a:t>
            </a:r>
            <a:r>
              <a:rPr spc="-25" dirty="0"/>
              <a:t>versus </a:t>
            </a:r>
            <a:r>
              <a:rPr spc="-150" dirty="0"/>
              <a:t>XML</a:t>
            </a:r>
            <a:r>
              <a:rPr spc="-70" dirty="0"/>
              <a:t> </a:t>
            </a:r>
            <a:r>
              <a:rPr spc="-75" dirty="0"/>
              <a:t>2-3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7050" y="1289050"/>
          <a:ext cx="6629400" cy="4218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1205"/>
                <a:gridCol w="2322195"/>
                <a:gridCol w="2286000"/>
              </a:tblGrid>
              <a:tr h="365760"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Georgia"/>
                          <a:cs typeface="Georgia"/>
                        </a:rPr>
                        <a:t>Characteristic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6617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Georgia"/>
                          <a:cs typeface="Georgia"/>
                        </a:rPr>
                        <a:t>JSON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6617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Georgia"/>
                          <a:cs typeface="Georgia"/>
                        </a:rPr>
                        <a:t>XML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6617"/>
                    </a:solidFill>
                  </a:tcPr>
                </a:tc>
              </a:tr>
              <a:tr h="9290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Namespaces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Does not</a:t>
                      </a:r>
                      <a:r>
                        <a:rPr sz="1400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support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namespaces.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Accepts namespaces</a:t>
                      </a:r>
                      <a:r>
                        <a:rPr sz="1400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to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prevent name</a:t>
                      </a:r>
                      <a:r>
                        <a:rPr sz="14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collisions.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4424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Formatting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218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Is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simple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and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offers</a:t>
                      </a:r>
                      <a:r>
                        <a:rPr sz="1400" spc="-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more 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direct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data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mapping.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2863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Is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complex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and needs  more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effort for</a:t>
                      </a:r>
                      <a:r>
                        <a:rPr sz="1400" spc="-1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mapping 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application types to 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elements.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Size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Has very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short</a:t>
                      </a:r>
                      <a:r>
                        <a:rPr sz="1400" spc="-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syntax.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Has lengthy</a:t>
                      </a:r>
                      <a:r>
                        <a:rPr sz="1400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documents.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4424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Parsing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in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JavaScript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3873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Needs no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additional  application for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parsing.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3105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Implements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XML</a:t>
                      </a:r>
                      <a:r>
                        <a:rPr sz="1400" spc="-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DOM 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and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requires extra code  for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mapping text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to 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JavaScript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objects.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Parsing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Has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JSONPath.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Has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XPath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specification.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88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Learning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Curve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Is not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steep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at</a:t>
                      </a:r>
                      <a:r>
                        <a:rPr sz="14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all.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Is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steep.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3844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JSON </a:t>
            </a:r>
            <a:r>
              <a:rPr spc="-25" dirty="0"/>
              <a:t>versus </a:t>
            </a:r>
            <a:r>
              <a:rPr spc="-150" dirty="0"/>
              <a:t>XML</a:t>
            </a:r>
            <a:r>
              <a:rPr spc="-55" dirty="0"/>
              <a:t> </a:t>
            </a:r>
            <a:r>
              <a:rPr spc="-90" dirty="0"/>
              <a:t>3-3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7050" y="1289050"/>
          <a:ext cx="6629400" cy="3412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1205"/>
                <a:gridCol w="2322195"/>
                <a:gridCol w="2286000"/>
              </a:tblGrid>
              <a:tr h="365760"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Georgia"/>
                          <a:cs typeface="Georgia"/>
                        </a:rPr>
                        <a:t>Characteristic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6617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Georgia"/>
                          <a:cs typeface="Georgia"/>
                        </a:rPr>
                        <a:t>JSON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6617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Georgia"/>
                          <a:cs typeface="Georgia"/>
                        </a:rPr>
                        <a:t>XML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6617"/>
                    </a:solidFill>
                  </a:tcPr>
                </a:tc>
              </a:tr>
              <a:tr h="3194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Complexity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Is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complex.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Is more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complex.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Schema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(Metadata)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3562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Has a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schema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but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is</a:t>
                      </a:r>
                      <a:r>
                        <a:rPr sz="1400" spc="-1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not 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widely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used.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21145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Uses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many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specifications  for defining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schema.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Styling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10801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Has no</a:t>
                      </a:r>
                      <a:r>
                        <a:rPr sz="1400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special  specification.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806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Has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XSLT specification</a:t>
                      </a:r>
                      <a:r>
                        <a:rPr sz="1400" spc="-9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for  styling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an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XML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document.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4424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Querying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1828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Has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specifications such</a:t>
                      </a:r>
                      <a:r>
                        <a:rPr sz="1400" spc="-1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as  JSON Query Language 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(JAQL)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and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JSONiq but 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are not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widely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used.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Has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XQuery</a:t>
                      </a:r>
                      <a:r>
                        <a:rPr sz="14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specification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that is widely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used.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Security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5219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Is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less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secure, as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the 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browser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has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no</a:t>
                      </a:r>
                      <a:r>
                        <a:rPr sz="1400" spc="-1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JSON 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parser.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Is more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secure.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4543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JSON </a:t>
            </a:r>
            <a:r>
              <a:rPr spc="-25" dirty="0"/>
              <a:t>versus </a:t>
            </a:r>
            <a:r>
              <a:rPr spc="-150" dirty="0"/>
              <a:t>XML</a:t>
            </a:r>
            <a:r>
              <a:rPr spc="-50" dirty="0"/>
              <a:t> </a:t>
            </a:r>
            <a:r>
              <a:rPr spc="-65" dirty="0"/>
              <a:t>Coding</a:t>
            </a:r>
          </a:p>
        </p:txBody>
      </p:sp>
      <p:sp>
        <p:nvSpPr>
          <p:cNvPr id="3" name="object 3"/>
          <p:cNvSpPr/>
          <p:nvPr/>
        </p:nvSpPr>
        <p:spPr>
          <a:xfrm>
            <a:off x="4114800" y="1473708"/>
            <a:ext cx="3352800" cy="4175760"/>
          </a:xfrm>
          <a:custGeom>
            <a:avLst/>
            <a:gdLst/>
            <a:ahLst/>
            <a:cxnLst/>
            <a:rect l="l" t="t" r="r" b="b"/>
            <a:pathLst>
              <a:path w="3352800" h="4175760">
                <a:moveTo>
                  <a:pt x="0" y="4175760"/>
                </a:moveTo>
                <a:lnTo>
                  <a:pt x="3352800" y="4175760"/>
                </a:lnTo>
                <a:lnTo>
                  <a:pt x="3352800" y="0"/>
                </a:lnTo>
                <a:lnTo>
                  <a:pt x="0" y="0"/>
                </a:lnTo>
                <a:lnTo>
                  <a:pt x="0" y="41757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4175" y="1356766"/>
            <a:ext cx="3077210" cy="410464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R="1824355" algn="ctr">
              <a:lnSpc>
                <a:spcPct val="100000"/>
              </a:lnSpc>
              <a:spcBef>
                <a:spcPts val="1095"/>
              </a:spcBef>
            </a:pPr>
            <a:r>
              <a:rPr sz="1600" spc="-10" dirty="0">
                <a:latin typeface="Courier New"/>
                <a:cs typeface="Courier New"/>
              </a:rPr>
              <a:t>&lt;</a:t>
            </a:r>
            <a:r>
              <a:rPr sz="1600" spc="-5" dirty="0">
                <a:latin typeface="Courier New"/>
                <a:cs typeface="Courier New"/>
              </a:rPr>
              <a:t>s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u</a:t>
            </a:r>
            <a:r>
              <a:rPr sz="1600" spc="-10" dirty="0">
                <a:latin typeface="Courier New"/>
                <a:cs typeface="Courier New"/>
              </a:rPr>
              <a:t>d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0" dirty="0">
                <a:latin typeface="Courier New"/>
                <a:cs typeface="Courier New"/>
              </a:rPr>
              <a:t>n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s&gt;</a:t>
            </a:r>
            <a:endParaRPr sz="1600">
              <a:latin typeface="Courier New"/>
              <a:cs typeface="Courier New"/>
            </a:endParaRPr>
          </a:p>
          <a:p>
            <a:pPr marR="1700530" algn="ctr">
              <a:lnSpc>
                <a:spcPct val="100000"/>
              </a:lnSpc>
              <a:spcBef>
                <a:spcPts val="994"/>
              </a:spcBef>
            </a:pPr>
            <a:r>
              <a:rPr sz="1600" spc="-5" dirty="0">
                <a:latin typeface="Courier New"/>
                <a:cs typeface="Courier New"/>
              </a:rPr>
              <a:t>&lt;student&gt;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994"/>
              </a:spcBef>
            </a:pPr>
            <a:r>
              <a:rPr sz="1600" spc="-5" dirty="0">
                <a:latin typeface="Courier New"/>
                <a:cs typeface="Courier New"/>
              </a:rPr>
              <a:t>&lt;name&gt;Steve&lt;/name&gt;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1010"/>
              </a:spcBef>
            </a:pPr>
            <a:r>
              <a:rPr sz="1600" spc="-5" dirty="0">
                <a:latin typeface="Courier New"/>
                <a:cs typeface="Courier New"/>
              </a:rPr>
              <a:t>&lt;age&gt;20&lt;/age&gt;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1000"/>
              </a:spcBef>
            </a:pPr>
            <a:r>
              <a:rPr sz="1600" spc="-5" dirty="0">
                <a:latin typeface="Courier New"/>
                <a:cs typeface="Courier New"/>
              </a:rPr>
              <a:t>&lt;city&gt;Denver&lt;/city&gt;</a:t>
            </a:r>
            <a:endParaRPr sz="1600">
              <a:latin typeface="Courier New"/>
              <a:cs typeface="Courier New"/>
            </a:endParaRPr>
          </a:p>
          <a:p>
            <a:pPr marL="134620">
              <a:lnSpc>
                <a:spcPct val="100000"/>
              </a:lnSpc>
              <a:spcBef>
                <a:spcPts val="994"/>
              </a:spcBef>
            </a:pPr>
            <a:r>
              <a:rPr sz="1600" spc="-5" dirty="0">
                <a:latin typeface="Courier New"/>
                <a:cs typeface="Courier New"/>
              </a:rPr>
              <a:t>&lt;/student&gt;</a:t>
            </a:r>
            <a:endParaRPr sz="1600">
              <a:latin typeface="Courier New"/>
              <a:cs typeface="Courier New"/>
            </a:endParaRPr>
          </a:p>
          <a:p>
            <a:pPr marR="1700530" algn="ctr">
              <a:lnSpc>
                <a:spcPct val="100000"/>
              </a:lnSpc>
              <a:spcBef>
                <a:spcPts val="1005"/>
              </a:spcBef>
            </a:pPr>
            <a:r>
              <a:rPr sz="1600" spc="-5" dirty="0">
                <a:latin typeface="Courier New"/>
                <a:cs typeface="Courier New"/>
              </a:rPr>
              <a:t>&lt;student&gt;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1000"/>
              </a:spcBef>
            </a:pPr>
            <a:r>
              <a:rPr sz="1600" spc="-5" dirty="0">
                <a:latin typeface="Courier New"/>
                <a:cs typeface="Courier New"/>
              </a:rPr>
              <a:t>&lt;name&gt;Bob&lt;/name&gt;</a:t>
            </a:r>
            <a:endParaRPr sz="1600">
              <a:latin typeface="Courier New"/>
              <a:cs typeface="Courier New"/>
            </a:endParaRPr>
          </a:p>
          <a:p>
            <a:pPr marL="378460" marR="5080">
              <a:lnSpc>
                <a:spcPts val="2930"/>
              </a:lnSpc>
              <a:spcBef>
                <a:spcPts val="254"/>
              </a:spcBef>
            </a:pPr>
            <a:r>
              <a:rPr sz="1600" spc="-5" dirty="0">
                <a:latin typeface="Courier New"/>
                <a:cs typeface="Courier New"/>
              </a:rPr>
              <a:t>&lt;age&gt;21&lt;/age&gt;  city&gt;Sacramento&lt;/city&gt;</a:t>
            </a:r>
            <a:endParaRPr sz="1600">
              <a:latin typeface="Courier New"/>
              <a:cs typeface="Courier New"/>
            </a:endParaRPr>
          </a:p>
          <a:p>
            <a:pPr marL="134620">
              <a:lnSpc>
                <a:spcPct val="100000"/>
              </a:lnSpc>
              <a:spcBef>
                <a:spcPts val="725"/>
              </a:spcBef>
            </a:pPr>
            <a:r>
              <a:rPr sz="1600" spc="-5" dirty="0">
                <a:latin typeface="Courier New"/>
                <a:cs typeface="Courier New"/>
              </a:rPr>
              <a:t>&lt;/student&gt;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" y="1447800"/>
            <a:ext cx="3429000" cy="4201795"/>
          </a:xfrm>
          <a:custGeom>
            <a:avLst/>
            <a:gdLst/>
            <a:ahLst/>
            <a:cxnLst/>
            <a:rect l="l" t="t" r="r" b="b"/>
            <a:pathLst>
              <a:path w="3429000" h="4201795">
                <a:moveTo>
                  <a:pt x="0" y="4201668"/>
                </a:moveTo>
                <a:lnTo>
                  <a:pt x="3429000" y="4201668"/>
                </a:lnTo>
                <a:lnTo>
                  <a:pt x="3429000" y="0"/>
                </a:lnTo>
                <a:lnTo>
                  <a:pt x="0" y="0"/>
                </a:lnTo>
                <a:lnTo>
                  <a:pt x="0" y="42016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2140" y="1458213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4059" y="1702054"/>
            <a:ext cx="246634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"students":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[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{"name":"Steve",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"age":"20",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"city":"Denver"},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8204" y="3165474"/>
            <a:ext cx="25882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845819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{"name":"Bob",</a:t>
            </a:r>
            <a:endParaRPr sz="1600">
              <a:latin typeface="Courier New"/>
              <a:cs typeface="Courier New"/>
            </a:endParaRPr>
          </a:p>
          <a:p>
            <a:pPr marL="13398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"age":"21",</a:t>
            </a:r>
            <a:endParaRPr sz="1600">
              <a:latin typeface="Courier New"/>
              <a:cs typeface="Courier New"/>
            </a:endParaRPr>
          </a:p>
          <a:p>
            <a:pPr marL="13398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"city":"Sacramento"}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4059" y="3897248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140" y="4141089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3732" y="999744"/>
            <a:ext cx="966216" cy="562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56532" y="999744"/>
            <a:ext cx="824484" cy="562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9644" y="1090929"/>
            <a:ext cx="3847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65500" algn="l"/>
              </a:tabLst>
            </a:pPr>
            <a:r>
              <a:rPr sz="1800" dirty="0">
                <a:latin typeface="Arial"/>
                <a:cs typeface="Arial"/>
              </a:rPr>
              <a:t>JSON	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3585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Advantages </a:t>
            </a:r>
            <a:r>
              <a:rPr spc="-70" dirty="0"/>
              <a:t>of</a:t>
            </a:r>
            <a:r>
              <a:rPr spc="-65" dirty="0"/>
              <a:t> </a:t>
            </a:r>
            <a:r>
              <a:rPr spc="-75" dirty="0"/>
              <a:t>JSON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328420"/>
            <a:ext cx="5807710" cy="3354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Quick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serialization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300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Efficient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encoding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Faster parsing than XML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" dirty="0">
                <a:latin typeface="Georgia"/>
                <a:cs typeface="Georgia"/>
              </a:rPr>
              <a:t>Yaml Ain't  Markup </a:t>
            </a:r>
            <a:r>
              <a:rPr sz="2400" dirty="0">
                <a:latin typeface="Georgia"/>
                <a:cs typeface="Georgia"/>
              </a:rPr>
              <a:t>Language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(YAML)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270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Simpler to work with other languages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305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Easy differentiation between data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types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3565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Limitations </a:t>
            </a:r>
            <a:r>
              <a:rPr spc="-70" dirty="0"/>
              <a:t>of</a:t>
            </a:r>
            <a:r>
              <a:rPr spc="-35" dirty="0"/>
              <a:t> </a:t>
            </a:r>
            <a:r>
              <a:rPr spc="-75" dirty="0"/>
              <a:t>JSON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85622" y="1217421"/>
            <a:ext cx="5932170" cy="10407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marR="5080" indent="-342900">
              <a:lnSpc>
                <a:spcPts val="1939"/>
              </a:lnSpc>
              <a:spcBef>
                <a:spcPts val="345"/>
              </a:spcBef>
              <a:buFont typeface="Courier New"/>
              <a:buChar char="o"/>
              <a:tabLst>
                <a:tab pos="355600" algn="l"/>
              </a:tabLst>
            </a:pPr>
            <a:r>
              <a:rPr sz="1800" spc="-5" dirty="0">
                <a:latin typeface="Georgia"/>
                <a:cs typeface="Georgia"/>
              </a:rPr>
              <a:t>Difficult </a:t>
            </a:r>
            <a:r>
              <a:rPr sz="1800" dirty="0">
                <a:latin typeface="Georgia"/>
                <a:cs typeface="Georgia"/>
              </a:rPr>
              <a:t>in </a:t>
            </a:r>
            <a:r>
              <a:rPr sz="1800" spc="-5" dirty="0">
                <a:latin typeface="Georgia"/>
                <a:cs typeface="Georgia"/>
              </a:rPr>
              <a:t>reading the format </a:t>
            </a:r>
            <a:r>
              <a:rPr sz="1800" dirty="0">
                <a:latin typeface="Georgia"/>
                <a:cs typeface="Georgia"/>
              </a:rPr>
              <a:t>and </a:t>
            </a:r>
            <a:r>
              <a:rPr sz="1800" spc="-5" dirty="0">
                <a:latin typeface="Georgia"/>
                <a:cs typeface="Georgia"/>
              </a:rPr>
              <a:t>precision of keeping  brackets </a:t>
            </a:r>
            <a:r>
              <a:rPr sz="1800" dirty="0">
                <a:latin typeface="Georgia"/>
                <a:cs typeface="Georgia"/>
              </a:rPr>
              <a:t>in its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place</a:t>
            </a:r>
            <a:endParaRPr sz="18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705"/>
              </a:spcBef>
              <a:buFont typeface="Courier New"/>
              <a:buChar char="o"/>
              <a:tabLst>
                <a:tab pos="355600" algn="l"/>
              </a:tabLst>
            </a:pPr>
            <a:r>
              <a:rPr sz="1800" spc="-5" dirty="0">
                <a:latin typeface="Georgia"/>
                <a:cs typeface="Georgia"/>
              </a:rPr>
              <a:t>Following snippet </a:t>
            </a:r>
            <a:r>
              <a:rPr sz="1800" dirty="0">
                <a:latin typeface="Georgia"/>
                <a:cs typeface="Georgia"/>
              </a:rPr>
              <a:t>illustrates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complexity: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283" y="2354579"/>
            <a:ext cx="6312535" cy="3785870"/>
          </a:xfrm>
          <a:prstGeom prst="rect">
            <a:avLst/>
          </a:prstGeom>
          <a:solidFill>
            <a:srgbClr val="EFD478"/>
          </a:solidFill>
        </p:spPr>
        <p:txBody>
          <a:bodyPr vert="horz" wrap="square" lIns="0" tIns="228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"problems":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[{</a:t>
            </a:r>
            <a:endParaRPr sz="1600">
              <a:latin typeface="Courier New"/>
              <a:cs typeface="Courier New"/>
            </a:endParaRPr>
          </a:p>
          <a:p>
            <a:pPr marL="21272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"Diabetes":[{</a:t>
            </a:r>
            <a:endParaRPr sz="1600">
              <a:latin typeface="Courier New"/>
              <a:cs typeface="Courier New"/>
            </a:endParaRPr>
          </a:p>
          <a:p>
            <a:pPr marL="212725" marR="328549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"medications":[{  "medicationsClasses":[{  "className":[{</a:t>
            </a:r>
            <a:endParaRPr sz="1600">
              <a:latin typeface="Courier New"/>
              <a:cs typeface="Courier New"/>
            </a:endParaRPr>
          </a:p>
          <a:p>
            <a:pPr marL="33464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"associatedDrug":[{</a:t>
            </a:r>
            <a:endParaRPr sz="1600">
              <a:latin typeface="Courier New"/>
              <a:cs typeface="Courier New"/>
            </a:endParaRPr>
          </a:p>
          <a:p>
            <a:pPr marL="21272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"name":"Asprin", "dose":"", "strength":"500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mg“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}]</a:t>
            </a:r>
            <a:endParaRPr sz="1600">
              <a:latin typeface="Courier New"/>
              <a:cs typeface="Courier New"/>
            </a:endParaRPr>
          </a:p>
          <a:p>
            <a:pPr marL="21272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}]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}]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}]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}]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}]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40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3838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JSON </a:t>
            </a:r>
            <a:r>
              <a:rPr spc="-130" dirty="0"/>
              <a:t>Data</a:t>
            </a:r>
            <a:r>
              <a:rPr spc="-95" dirty="0"/>
              <a:t> </a:t>
            </a:r>
            <a:r>
              <a:rPr spc="-70" dirty="0"/>
              <a:t>Structures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328420"/>
            <a:ext cx="6312535" cy="24225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129539" indent="-342900">
              <a:lnSpc>
                <a:spcPts val="2590"/>
              </a:lnSpc>
              <a:spcBef>
                <a:spcPts val="425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Support for two universally-supported data  structures: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756285" marR="511175" lvl="1" indent="-286385">
              <a:lnSpc>
                <a:spcPts val="2160"/>
              </a:lnSpc>
              <a:spcBef>
                <a:spcPts val="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Georgia"/>
                <a:cs typeface="Georgia"/>
              </a:rPr>
              <a:t>Ordered list of </a:t>
            </a:r>
            <a:r>
              <a:rPr sz="2000" dirty="0">
                <a:latin typeface="Georgia"/>
                <a:cs typeface="Georgia"/>
              </a:rPr>
              <a:t>values, </a:t>
            </a:r>
            <a:r>
              <a:rPr sz="2000" spc="-5" dirty="0">
                <a:latin typeface="Georgia"/>
                <a:cs typeface="Georgia"/>
              </a:rPr>
              <a:t>which can be </a:t>
            </a:r>
            <a:r>
              <a:rPr sz="2000" dirty="0">
                <a:latin typeface="Georgia"/>
                <a:cs typeface="Georgia"/>
              </a:rPr>
              <a:t>an </a:t>
            </a:r>
            <a:r>
              <a:rPr sz="2000" spc="-5" dirty="0">
                <a:latin typeface="Georgia"/>
                <a:cs typeface="Georgia"/>
              </a:rPr>
              <a:t>array,  vector, list, or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sequence.</a:t>
            </a:r>
            <a:endParaRPr sz="2000">
              <a:latin typeface="Georgia"/>
              <a:cs typeface="Georgia"/>
            </a:endParaRPr>
          </a:p>
          <a:p>
            <a:pPr marL="756285" lvl="1" indent="-286385">
              <a:lnSpc>
                <a:spcPts val="2280"/>
              </a:lnSpc>
              <a:spcBef>
                <a:spcPts val="188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Georgia"/>
                <a:cs typeface="Georgia"/>
              </a:rPr>
              <a:t>Unordered set of </a:t>
            </a:r>
            <a:r>
              <a:rPr sz="2000" dirty="0">
                <a:latin typeface="Georgia"/>
                <a:cs typeface="Georgia"/>
              </a:rPr>
              <a:t>name/value </a:t>
            </a:r>
            <a:r>
              <a:rPr sz="2000" spc="-5" dirty="0">
                <a:latin typeface="Georgia"/>
                <a:cs typeface="Georgia"/>
              </a:rPr>
              <a:t>pairs, which can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be</a:t>
            </a:r>
            <a:endParaRPr sz="2000">
              <a:latin typeface="Georgia"/>
              <a:cs typeface="Georgia"/>
            </a:endParaRPr>
          </a:p>
          <a:p>
            <a:pPr marL="756285">
              <a:lnSpc>
                <a:spcPts val="2280"/>
              </a:lnSpc>
            </a:pPr>
            <a:r>
              <a:rPr sz="2000" dirty="0">
                <a:latin typeface="Georgia"/>
                <a:cs typeface="Georgia"/>
              </a:rPr>
              <a:t>a keyed </a:t>
            </a:r>
            <a:r>
              <a:rPr sz="2000" spc="-5" dirty="0">
                <a:latin typeface="Georgia"/>
                <a:cs typeface="Georgia"/>
              </a:rPr>
              <a:t>list, object, record, struct, or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spc="-5" dirty="0">
                <a:latin typeface="Georgia"/>
                <a:cs typeface="Georgia"/>
              </a:rPr>
              <a:t>hash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table.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4427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JSON </a:t>
            </a:r>
            <a:r>
              <a:rPr spc="-65" dirty="0"/>
              <a:t>Arrays </a:t>
            </a:r>
            <a:r>
              <a:rPr spc="-90" dirty="0"/>
              <a:t>and</a:t>
            </a:r>
            <a:r>
              <a:rPr spc="-30" dirty="0"/>
              <a:t> </a:t>
            </a:r>
            <a:r>
              <a:rPr spc="-6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328420"/>
            <a:ext cx="524319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3535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Courier New"/>
                <a:cs typeface="Courier New"/>
              </a:rPr>
              <a:t>o </a:t>
            </a:r>
            <a:r>
              <a:rPr sz="2400" spc="-5" dirty="0">
                <a:latin typeface="Georgia"/>
                <a:cs typeface="Georgia"/>
              </a:rPr>
              <a:t>Following figure represents </a:t>
            </a:r>
            <a:r>
              <a:rPr sz="2400" dirty="0">
                <a:latin typeface="Georgia"/>
                <a:cs typeface="Georgia"/>
              </a:rPr>
              <a:t>an</a:t>
            </a:r>
            <a:r>
              <a:rPr sz="2400" spc="-24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array  (ordered </a:t>
            </a:r>
            <a:r>
              <a:rPr sz="2400" spc="-5" dirty="0">
                <a:latin typeface="Georgia"/>
                <a:cs typeface="Georgia"/>
              </a:rPr>
              <a:t>set) </a:t>
            </a:r>
            <a:r>
              <a:rPr sz="2400" dirty="0">
                <a:latin typeface="Georgia"/>
                <a:cs typeface="Georgia"/>
              </a:rPr>
              <a:t>in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JSON: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3633342"/>
            <a:ext cx="535051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3535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Courier New"/>
                <a:cs typeface="Courier New"/>
              </a:rPr>
              <a:t>o </a:t>
            </a:r>
            <a:r>
              <a:rPr sz="2400" spc="-5" dirty="0">
                <a:latin typeface="Georgia"/>
                <a:cs typeface="Georgia"/>
              </a:rPr>
              <a:t>Following figure represents </a:t>
            </a:r>
            <a:r>
              <a:rPr sz="2400" dirty="0">
                <a:latin typeface="Georgia"/>
                <a:cs typeface="Georgia"/>
              </a:rPr>
              <a:t>an</a:t>
            </a:r>
            <a:r>
              <a:rPr sz="2400" spc="-24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object  </a:t>
            </a:r>
            <a:r>
              <a:rPr sz="2400" dirty="0">
                <a:latin typeface="Georgia"/>
                <a:cs typeface="Georgia"/>
              </a:rPr>
              <a:t>(unordered </a:t>
            </a:r>
            <a:r>
              <a:rPr sz="2400" spc="-5" dirty="0">
                <a:latin typeface="Georgia"/>
                <a:cs typeface="Georgia"/>
              </a:rPr>
              <a:t>set) </a:t>
            </a:r>
            <a:r>
              <a:rPr sz="2400" dirty="0">
                <a:latin typeface="Georgia"/>
                <a:cs typeface="Georgia"/>
              </a:rPr>
              <a:t>in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JSON: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1100" y="2298192"/>
            <a:ext cx="5266944" cy="1207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000" y="4648200"/>
            <a:ext cx="5484876" cy="1210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2409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JSON</a:t>
            </a:r>
            <a:r>
              <a:rPr spc="-114" dirty="0"/>
              <a:t> </a:t>
            </a:r>
            <a:r>
              <a:rPr spc="-65" dirty="0"/>
              <a:t>Objects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85012" y="901953"/>
            <a:ext cx="6342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o </a:t>
            </a:r>
            <a:r>
              <a:rPr sz="2400" spc="-5" dirty="0">
                <a:latin typeface="Georgia"/>
                <a:cs typeface="Georgia"/>
              </a:rPr>
              <a:t>Following snippet represents </a:t>
            </a:r>
            <a:r>
              <a:rPr sz="2400" dirty="0">
                <a:latin typeface="Georgia"/>
                <a:cs typeface="Georgia"/>
              </a:rPr>
              <a:t>a JSON</a:t>
            </a:r>
            <a:r>
              <a:rPr sz="2400" spc="-2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object: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155" y="1783079"/>
            <a:ext cx="6193790" cy="3017520"/>
          </a:xfrm>
          <a:prstGeom prst="rect">
            <a:avLst/>
          </a:prstGeom>
          <a:solidFill>
            <a:srgbClr val="EFD478"/>
          </a:solidFill>
        </p:spPr>
        <p:txBody>
          <a:bodyPr vert="horz" wrap="square" lIns="0" tIns="1016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80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273685" marR="610235">
              <a:lnSpc>
                <a:spcPct val="134600"/>
              </a:lnSpc>
              <a:spcBef>
                <a:spcPts val="10"/>
              </a:spcBef>
            </a:pPr>
            <a:r>
              <a:rPr sz="2400" spc="-5" dirty="0">
                <a:latin typeface="Courier New"/>
                <a:cs typeface="Courier New"/>
              </a:rPr>
              <a:t>"Name":"Janet </a:t>
            </a:r>
            <a:r>
              <a:rPr sz="2400" spc="-10" dirty="0">
                <a:latin typeface="Courier New"/>
                <a:cs typeface="Courier New"/>
              </a:rPr>
              <a:t>George",  </a:t>
            </a:r>
            <a:r>
              <a:rPr sz="2400" spc="-5" dirty="0">
                <a:latin typeface="Courier New"/>
                <a:cs typeface="Courier New"/>
              </a:rPr>
              <a:t>"Street":"123 Ashley </a:t>
            </a:r>
            <a:r>
              <a:rPr sz="2400" spc="-10" dirty="0">
                <a:latin typeface="Courier New"/>
                <a:cs typeface="Courier New"/>
              </a:rPr>
              <a:t>Street",  "City":"Chicago",</a:t>
            </a:r>
            <a:endParaRPr sz="240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  <a:spcBef>
                <a:spcPts val="1005"/>
              </a:spcBef>
            </a:pPr>
            <a:r>
              <a:rPr sz="2400" spc="-5" dirty="0">
                <a:latin typeface="Courier New"/>
                <a:cs typeface="Courier New"/>
              </a:rPr>
              <a:t>"Code":"60604"</a:t>
            </a:r>
            <a:endParaRPr sz="2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1045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3374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JSON </a:t>
            </a:r>
            <a:r>
              <a:rPr spc="-55" dirty="0"/>
              <a:t>Syntax </a:t>
            </a:r>
            <a:r>
              <a:rPr spc="-80" dirty="0"/>
              <a:t>Rules</a:t>
            </a:r>
          </a:p>
        </p:txBody>
      </p:sp>
      <p:sp>
        <p:nvSpPr>
          <p:cNvPr id="3" name="object 3"/>
          <p:cNvSpPr/>
          <p:nvPr/>
        </p:nvSpPr>
        <p:spPr>
          <a:xfrm>
            <a:off x="2969514" y="1546097"/>
            <a:ext cx="4196080" cy="1629410"/>
          </a:xfrm>
          <a:custGeom>
            <a:avLst/>
            <a:gdLst/>
            <a:ahLst/>
            <a:cxnLst/>
            <a:rect l="l" t="t" r="r" b="b"/>
            <a:pathLst>
              <a:path w="4196080" h="1629410">
                <a:moveTo>
                  <a:pt x="3924046" y="0"/>
                </a:moveTo>
                <a:lnTo>
                  <a:pt x="0" y="0"/>
                </a:lnTo>
                <a:lnTo>
                  <a:pt x="0" y="1629156"/>
                </a:lnTo>
                <a:lnTo>
                  <a:pt x="3924046" y="1629156"/>
                </a:lnTo>
                <a:lnTo>
                  <a:pt x="3972860" y="1624782"/>
                </a:lnTo>
                <a:lnTo>
                  <a:pt x="4018801" y="1612171"/>
                </a:lnTo>
                <a:lnTo>
                  <a:pt x="4061102" y="1592090"/>
                </a:lnTo>
                <a:lnTo>
                  <a:pt x="4098997" y="1565305"/>
                </a:lnTo>
                <a:lnTo>
                  <a:pt x="4131721" y="1532581"/>
                </a:lnTo>
                <a:lnTo>
                  <a:pt x="4158506" y="1494686"/>
                </a:lnTo>
                <a:lnTo>
                  <a:pt x="4178587" y="1452385"/>
                </a:lnTo>
                <a:lnTo>
                  <a:pt x="4191198" y="1406444"/>
                </a:lnTo>
                <a:lnTo>
                  <a:pt x="4195572" y="1357630"/>
                </a:lnTo>
                <a:lnTo>
                  <a:pt x="4195572" y="271525"/>
                </a:lnTo>
                <a:lnTo>
                  <a:pt x="4191198" y="222711"/>
                </a:lnTo>
                <a:lnTo>
                  <a:pt x="4178587" y="176770"/>
                </a:lnTo>
                <a:lnTo>
                  <a:pt x="4158506" y="134469"/>
                </a:lnTo>
                <a:lnTo>
                  <a:pt x="4131721" y="96574"/>
                </a:lnTo>
                <a:lnTo>
                  <a:pt x="4098997" y="63850"/>
                </a:lnTo>
                <a:lnTo>
                  <a:pt x="4061102" y="37065"/>
                </a:lnTo>
                <a:lnTo>
                  <a:pt x="4018801" y="16984"/>
                </a:lnTo>
                <a:lnTo>
                  <a:pt x="3972860" y="4373"/>
                </a:lnTo>
                <a:lnTo>
                  <a:pt x="3924046" y="0"/>
                </a:lnTo>
                <a:close/>
              </a:path>
            </a:pathLst>
          </a:custGeom>
          <a:solidFill>
            <a:srgbClr val="F6D2CC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9514" y="1546097"/>
            <a:ext cx="4196080" cy="1629410"/>
          </a:xfrm>
          <a:custGeom>
            <a:avLst/>
            <a:gdLst/>
            <a:ahLst/>
            <a:cxnLst/>
            <a:rect l="l" t="t" r="r" b="b"/>
            <a:pathLst>
              <a:path w="4196080" h="1629410">
                <a:moveTo>
                  <a:pt x="4195572" y="271525"/>
                </a:moveTo>
                <a:lnTo>
                  <a:pt x="4195572" y="1357630"/>
                </a:lnTo>
                <a:lnTo>
                  <a:pt x="4191198" y="1406444"/>
                </a:lnTo>
                <a:lnTo>
                  <a:pt x="4178587" y="1452385"/>
                </a:lnTo>
                <a:lnTo>
                  <a:pt x="4158506" y="1494686"/>
                </a:lnTo>
                <a:lnTo>
                  <a:pt x="4131721" y="1532581"/>
                </a:lnTo>
                <a:lnTo>
                  <a:pt x="4098997" y="1565305"/>
                </a:lnTo>
                <a:lnTo>
                  <a:pt x="4061102" y="1592090"/>
                </a:lnTo>
                <a:lnTo>
                  <a:pt x="4018801" y="1612171"/>
                </a:lnTo>
                <a:lnTo>
                  <a:pt x="3972860" y="1624782"/>
                </a:lnTo>
                <a:lnTo>
                  <a:pt x="3924046" y="1629156"/>
                </a:lnTo>
                <a:lnTo>
                  <a:pt x="0" y="1629156"/>
                </a:lnTo>
                <a:lnTo>
                  <a:pt x="0" y="0"/>
                </a:lnTo>
                <a:lnTo>
                  <a:pt x="3924046" y="0"/>
                </a:lnTo>
                <a:lnTo>
                  <a:pt x="3972860" y="4373"/>
                </a:lnTo>
                <a:lnTo>
                  <a:pt x="4018801" y="16984"/>
                </a:lnTo>
                <a:lnTo>
                  <a:pt x="4061102" y="37065"/>
                </a:lnTo>
                <a:lnTo>
                  <a:pt x="4098997" y="63850"/>
                </a:lnTo>
                <a:lnTo>
                  <a:pt x="4131721" y="96574"/>
                </a:lnTo>
                <a:lnTo>
                  <a:pt x="4158506" y="134469"/>
                </a:lnTo>
                <a:lnTo>
                  <a:pt x="4178587" y="176770"/>
                </a:lnTo>
                <a:lnTo>
                  <a:pt x="4191198" y="222711"/>
                </a:lnTo>
                <a:lnTo>
                  <a:pt x="4195572" y="271525"/>
                </a:lnTo>
                <a:close/>
              </a:path>
            </a:pathLst>
          </a:custGeom>
          <a:ln w="19812">
            <a:solidFill>
              <a:srgbClr val="F6D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04717" y="2186127"/>
            <a:ext cx="2807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Georgia"/>
                <a:cs typeface="Georgia"/>
              </a:rPr>
              <a:t>Always in </a:t>
            </a:r>
            <a:r>
              <a:rPr sz="1800" spc="-5" dirty="0">
                <a:latin typeface="Georgia"/>
                <a:cs typeface="Georgia"/>
              </a:rPr>
              <a:t>square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brackets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362" y="1341882"/>
            <a:ext cx="2359660" cy="2037714"/>
          </a:xfrm>
          <a:custGeom>
            <a:avLst/>
            <a:gdLst/>
            <a:ahLst/>
            <a:cxnLst/>
            <a:rect l="l" t="t" r="r" b="b"/>
            <a:pathLst>
              <a:path w="2359660" h="2037714">
                <a:moveTo>
                  <a:pt x="2019554" y="0"/>
                </a:moveTo>
                <a:lnTo>
                  <a:pt x="339610" y="0"/>
                </a:lnTo>
                <a:lnTo>
                  <a:pt x="293526" y="3099"/>
                </a:lnTo>
                <a:lnTo>
                  <a:pt x="249327" y="12129"/>
                </a:lnTo>
                <a:lnTo>
                  <a:pt x="207416" y="26683"/>
                </a:lnTo>
                <a:lnTo>
                  <a:pt x="168200" y="46359"/>
                </a:lnTo>
                <a:lnTo>
                  <a:pt x="132082" y="70752"/>
                </a:lnTo>
                <a:lnTo>
                  <a:pt x="99467" y="99456"/>
                </a:lnTo>
                <a:lnTo>
                  <a:pt x="70760" y="132069"/>
                </a:lnTo>
                <a:lnTo>
                  <a:pt x="46365" y="168185"/>
                </a:lnTo>
                <a:lnTo>
                  <a:pt x="26687" y="207400"/>
                </a:lnTo>
                <a:lnTo>
                  <a:pt x="12130" y="249310"/>
                </a:lnTo>
                <a:lnTo>
                  <a:pt x="3100" y="293511"/>
                </a:lnTo>
                <a:lnTo>
                  <a:pt x="0" y="339598"/>
                </a:lnTo>
                <a:lnTo>
                  <a:pt x="0" y="1697989"/>
                </a:lnTo>
                <a:lnTo>
                  <a:pt x="3100" y="1744076"/>
                </a:lnTo>
                <a:lnTo>
                  <a:pt x="12130" y="1788277"/>
                </a:lnTo>
                <a:lnTo>
                  <a:pt x="26687" y="1830187"/>
                </a:lnTo>
                <a:lnTo>
                  <a:pt x="46365" y="1869402"/>
                </a:lnTo>
                <a:lnTo>
                  <a:pt x="70760" y="1905518"/>
                </a:lnTo>
                <a:lnTo>
                  <a:pt x="99467" y="1938131"/>
                </a:lnTo>
                <a:lnTo>
                  <a:pt x="132082" y="1966835"/>
                </a:lnTo>
                <a:lnTo>
                  <a:pt x="168200" y="1991228"/>
                </a:lnTo>
                <a:lnTo>
                  <a:pt x="207416" y="2010904"/>
                </a:lnTo>
                <a:lnTo>
                  <a:pt x="249327" y="2025458"/>
                </a:lnTo>
                <a:lnTo>
                  <a:pt x="293526" y="2034488"/>
                </a:lnTo>
                <a:lnTo>
                  <a:pt x="339610" y="2037588"/>
                </a:lnTo>
                <a:lnTo>
                  <a:pt x="2019554" y="2037588"/>
                </a:lnTo>
                <a:lnTo>
                  <a:pt x="2065640" y="2034488"/>
                </a:lnTo>
                <a:lnTo>
                  <a:pt x="2109841" y="2025458"/>
                </a:lnTo>
                <a:lnTo>
                  <a:pt x="2151751" y="2010904"/>
                </a:lnTo>
                <a:lnTo>
                  <a:pt x="2190966" y="1991228"/>
                </a:lnTo>
                <a:lnTo>
                  <a:pt x="2227082" y="1966835"/>
                </a:lnTo>
                <a:lnTo>
                  <a:pt x="2259695" y="1938131"/>
                </a:lnTo>
                <a:lnTo>
                  <a:pt x="2288399" y="1905518"/>
                </a:lnTo>
                <a:lnTo>
                  <a:pt x="2312792" y="1869402"/>
                </a:lnTo>
                <a:lnTo>
                  <a:pt x="2332468" y="1830187"/>
                </a:lnTo>
                <a:lnTo>
                  <a:pt x="2347022" y="1788277"/>
                </a:lnTo>
                <a:lnTo>
                  <a:pt x="2356052" y="1744076"/>
                </a:lnTo>
                <a:lnTo>
                  <a:pt x="2359152" y="1697989"/>
                </a:lnTo>
                <a:lnTo>
                  <a:pt x="2359152" y="339598"/>
                </a:lnTo>
                <a:lnTo>
                  <a:pt x="2356052" y="293511"/>
                </a:lnTo>
                <a:lnTo>
                  <a:pt x="2347022" y="249310"/>
                </a:lnTo>
                <a:lnTo>
                  <a:pt x="2332468" y="207400"/>
                </a:lnTo>
                <a:lnTo>
                  <a:pt x="2312792" y="168185"/>
                </a:lnTo>
                <a:lnTo>
                  <a:pt x="2288399" y="132069"/>
                </a:lnTo>
                <a:lnTo>
                  <a:pt x="2259695" y="99456"/>
                </a:lnTo>
                <a:lnTo>
                  <a:pt x="2227082" y="70752"/>
                </a:lnTo>
                <a:lnTo>
                  <a:pt x="2190966" y="46359"/>
                </a:lnTo>
                <a:lnTo>
                  <a:pt x="2151751" y="26683"/>
                </a:lnTo>
                <a:lnTo>
                  <a:pt x="2109841" y="12129"/>
                </a:lnTo>
                <a:lnTo>
                  <a:pt x="2065640" y="3099"/>
                </a:lnTo>
                <a:lnTo>
                  <a:pt x="2019554" y="0"/>
                </a:lnTo>
                <a:close/>
              </a:path>
            </a:pathLst>
          </a:custGeom>
          <a:solidFill>
            <a:srgbClr val="E76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362" y="1341882"/>
            <a:ext cx="2359660" cy="2037714"/>
          </a:xfrm>
          <a:custGeom>
            <a:avLst/>
            <a:gdLst/>
            <a:ahLst/>
            <a:cxnLst/>
            <a:rect l="l" t="t" r="r" b="b"/>
            <a:pathLst>
              <a:path w="2359660" h="2037714">
                <a:moveTo>
                  <a:pt x="0" y="339598"/>
                </a:moveTo>
                <a:lnTo>
                  <a:pt x="3100" y="293511"/>
                </a:lnTo>
                <a:lnTo>
                  <a:pt x="12130" y="249310"/>
                </a:lnTo>
                <a:lnTo>
                  <a:pt x="26687" y="207400"/>
                </a:lnTo>
                <a:lnTo>
                  <a:pt x="46365" y="168185"/>
                </a:lnTo>
                <a:lnTo>
                  <a:pt x="70760" y="132069"/>
                </a:lnTo>
                <a:lnTo>
                  <a:pt x="99467" y="99456"/>
                </a:lnTo>
                <a:lnTo>
                  <a:pt x="132082" y="70752"/>
                </a:lnTo>
                <a:lnTo>
                  <a:pt x="168200" y="46359"/>
                </a:lnTo>
                <a:lnTo>
                  <a:pt x="207416" y="26683"/>
                </a:lnTo>
                <a:lnTo>
                  <a:pt x="249327" y="12129"/>
                </a:lnTo>
                <a:lnTo>
                  <a:pt x="293526" y="3099"/>
                </a:lnTo>
                <a:lnTo>
                  <a:pt x="339610" y="0"/>
                </a:lnTo>
                <a:lnTo>
                  <a:pt x="2019554" y="0"/>
                </a:lnTo>
                <a:lnTo>
                  <a:pt x="2065640" y="3099"/>
                </a:lnTo>
                <a:lnTo>
                  <a:pt x="2109841" y="12129"/>
                </a:lnTo>
                <a:lnTo>
                  <a:pt x="2151751" y="26683"/>
                </a:lnTo>
                <a:lnTo>
                  <a:pt x="2190966" y="46359"/>
                </a:lnTo>
                <a:lnTo>
                  <a:pt x="2227082" y="70752"/>
                </a:lnTo>
                <a:lnTo>
                  <a:pt x="2259695" y="99456"/>
                </a:lnTo>
                <a:lnTo>
                  <a:pt x="2288399" y="132069"/>
                </a:lnTo>
                <a:lnTo>
                  <a:pt x="2312792" y="168185"/>
                </a:lnTo>
                <a:lnTo>
                  <a:pt x="2332468" y="207400"/>
                </a:lnTo>
                <a:lnTo>
                  <a:pt x="2347022" y="249310"/>
                </a:lnTo>
                <a:lnTo>
                  <a:pt x="2356052" y="293511"/>
                </a:lnTo>
                <a:lnTo>
                  <a:pt x="2359152" y="339598"/>
                </a:lnTo>
                <a:lnTo>
                  <a:pt x="2359152" y="1697989"/>
                </a:lnTo>
                <a:lnTo>
                  <a:pt x="2356052" y="1744076"/>
                </a:lnTo>
                <a:lnTo>
                  <a:pt x="2347022" y="1788277"/>
                </a:lnTo>
                <a:lnTo>
                  <a:pt x="2332468" y="1830187"/>
                </a:lnTo>
                <a:lnTo>
                  <a:pt x="2312792" y="1869402"/>
                </a:lnTo>
                <a:lnTo>
                  <a:pt x="2288399" y="1905518"/>
                </a:lnTo>
                <a:lnTo>
                  <a:pt x="2259695" y="1938131"/>
                </a:lnTo>
                <a:lnTo>
                  <a:pt x="2227082" y="1966835"/>
                </a:lnTo>
                <a:lnTo>
                  <a:pt x="2190966" y="1991228"/>
                </a:lnTo>
                <a:lnTo>
                  <a:pt x="2151751" y="2010904"/>
                </a:lnTo>
                <a:lnTo>
                  <a:pt x="2109841" y="2025458"/>
                </a:lnTo>
                <a:lnTo>
                  <a:pt x="2065640" y="2034488"/>
                </a:lnTo>
                <a:lnTo>
                  <a:pt x="2019554" y="2037588"/>
                </a:lnTo>
                <a:lnTo>
                  <a:pt x="339610" y="2037588"/>
                </a:lnTo>
                <a:lnTo>
                  <a:pt x="293526" y="2034488"/>
                </a:lnTo>
                <a:lnTo>
                  <a:pt x="249327" y="2025458"/>
                </a:lnTo>
                <a:lnTo>
                  <a:pt x="207416" y="2010904"/>
                </a:lnTo>
                <a:lnTo>
                  <a:pt x="168200" y="1991228"/>
                </a:lnTo>
                <a:lnTo>
                  <a:pt x="132082" y="1966835"/>
                </a:lnTo>
                <a:lnTo>
                  <a:pt x="99467" y="1938131"/>
                </a:lnTo>
                <a:lnTo>
                  <a:pt x="70760" y="1905518"/>
                </a:lnTo>
                <a:lnTo>
                  <a:pt x="46365" y="1869402"/>
                </a:lnTo>
                <a:lnTo>
                  <a:pt x="26687" y="1830187"/>
                </a:lnTo>
                <a:lnTo>
                  <a:pt x="12130" y="1788277"/>
                </a:lnTo>
                <a:lnTo>
                  <a:pt x="3100" y="1744076"/>
                </a:lnTo>
                <a:lnTo>
                  <a:pt x="0" y="1697989"/>
                </a:lnTo>
                <a:lnTo>
                  <a:pt x="0" y="339598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48257" y="2131898"/>
            <a:ext cx="10826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Arra</a:t>
            </a:r>
            <a:r>
              <a:rPr sz="2400" b="1" spc="-15" dirty="0">
                <a:solidFill>
                  <a:srgbClr val="FFFFFF"/>
                </a:solidFill>
                <a:latin typeface="Georgia"/>
                <a:cs typeface="Georgia"/>
              </a:rPr>
              <a:t>y</a:t>
            </a:r>
            <a:r>
              <a:rPr sz="2400" b="1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69514" y="3684270"/>
            <a:ext cx="4196080" cy="1629410"/>
          </a:xfrm>
          <a:custGeom>
            <a:avLst/>
            <a:gdLst/>
            <a:ahLst/>
            <a:cxnLst/>
            <a:rect l="l" t="t" r="r" b="b"/>
            <a:pathLst>
              <a:path w="4196080" h="1629410">
                <a:moveTo>
                  <a:pt x="3924046" y="0"/>
                </a:moveTo>
                <a:lnTo>
                  <a:pt x="0" y="0"/>
                </a:lnTo>
                <a:lnTo>
                  <a:pt x="0" y="1629155"/>
                </a:lnTo>
                <a:lnTo>
                  <a:pt x="3924046" y="1629155"/>
                </a:lnTo>
                <a:lnTo>
                  <a:pt x="3972860" y="1624782"/>
                </a:lnTo>
                <a:lnTo>
                  <a:pt x="4018801" y="1612171"/>
                </a:lnTo>
                <a:lnTo>
                  <a:pt x="4061102" y="1592090"/>
                </a:lnTo>
                <a:lnTo>
                  <a:pt x="4098997" y="1565305"/>
                </a:lnTo>
                <a:lnTo>
                  <a:pt x="4131721" y="1532581"/>
                </a:lnTo>
                <a:lnTo>
                  <a:pt x="4158506" y="1494686"/>
                </a:lnTo>
                <a:lnTo>
                  <a:pt x="4178587" y="1452385"/>
                </a:lnTo>
                <a:lnTo>
                  <a:pt x="4191198" y="1406444"/>
                </a:lnTo>
                <a:lnTo>
                  <a:pt x="4195572" y="1357629"/>
                </a:lnTo>
                <a:lnTo>
                  <a:pt x="4195572" y="271525"/>
                </a:lnTo>
                <a:lnTo>
                  <a:pt x="4191198" y="222711"/>
                </a:lnTo>
                <a:lnTo>
                  <a:pt x="4178587" y="176770"/>
                </a:lnTo>
                <a:lnTo>
                  <a:pt x="4158506" y="134469"/>
                </a:lnTo>
                <a:lnTo>
                  <a:pt x="4131721" y="96574"/>
                </a:lnTo>
                <a:lnTo>
                  <a:pt x="4098997" y="63850"/>
                </a:lnTo>
                <a:lnTo>
                  <a:pt x="4061102" y="37065"/>
                </a:lnTo>
                <a:lnTo>
                  <a:pt x="4018801" y="16984"/>
                </a:lnTo>
                <a:lnTo>
                  <a:pt x="3972860" y="4373"/>
                </a:lnTo>
                <a:lnTo>
                  <a:pt x="3924046" y="0"/>
                </a:lnTo>
                <a:close/>
              </a:path>
            </a:pathLst>
          </a:custGeom>
          <a:solidFill>
            <a:srgbClr val="EACDCC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69514" y="3684270"/>
            <a:ext cx="4196080" cy="1629410"/>
          </a:xfrm>
          <a:custGeom>
            <a:avLst/>
            <a:gdLst/>
            <a:ahLst/>
            <a:cxnLst/>
            <a:rect l="l" t="t" r="r" b="b"/>
            <a:pathLst>
              <a:path w="4196080" h="1629410">
                <a:moveTo>
                  <a:pt x="4195572" y="271525"/>
                </a:moveTo>
                <a:lnTo>
                  <a:pt x="4195572" y="1357629"/>
                </a:lnTo>
                <a:lnTo>
                  <a:pt x="4191198" y="1406444"/>
                </a:lnTo>
                <a:lnTo>
                  <a:pt x="4178587" y="1452385"/>
                </a:lnTo>
                <a:lnTo>
                  <a:pt x="4158506" y="1494686"/>
                </a:lnTo>
                <a:lnTo>
                  <a:pt x="4131721" y="1532581"/>
                </a:lnTo>
                <a:lnTo>
                  <a:pt x="4098997" y="1565305"/>
                </a:lnTo>
                <a:lnTo>
                  <a:pt x="4061102" y="1592090"/>
                </a:lnTo>
                <a:lnTo>
                  <a:pt x="4018801" y="1612171"/>
                </a:lnTo>
                <a:lnTo>
                  <a:pt x="3972860" y="1624782"/>
                </a:lnTo>
                <a:lnTo>
                  <a:pt x="3924046" y="1629155"/>
                </a:lnTo>
                <a:lnTo>
                  <a:pt x="0" y="1629155"/>
                </a:lnTo>
                <a:lnTo>
                  <a:pt x="0" y="0"/>
                </a:lnTo>
                <a:lnTo>
                  <a:pt x="3924046" y="0"/>
                </a:lnTo>
                <a:lnTo>
                  <a:pt x="3972860" y="4373"/>
                </a:lnTo>
                <a:lnTo>
                  <a:pt x="4018801" y="16984"/>
                </a:lnTo>
                <a:lnTo>
                  <a:pt x="4061102" y="37065"/>
                </a:lnTo>
                <a:lnTo>
                  <a:pt x="4098997" y="63850"/>
                </a:lnTo>
                <a:lnTo>
                  <a:pt x="4131721" y="96574"/>
                </a:lnTo>
                <a:lnTo>
                  <a:pt x="4158506" y="134469"/>
                </a:lnTo>
                <a:lnTo>
                  <a:pt x="4178587" y="176770"/>
                </a:lnTo>
                <a:lnTo>
                  <a:pt x="4191198" y="222711"/>
                </a:lnTo>
                <a:lnTo>
                  <a:pt x="4195572" y="271525"/>
                </a:lnTo>
                <a:close/>
              </a:path>
            </a:pathLst>
          </a:custGeom>
          <a:ln w="19812">
            <a:solidFill>
              <a:srgbClr val="EACD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04717" y="3955160"/>
            <a:ext cx="3557904" cy="1039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085">
              <a:lnSpc>
                <a:spcPts val="215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Georgia"/>
                <a:cs typeface="Georgia"/>
              </a:rPr>
              <a:t>Always in </a:t>
            </a:r>
            <a:r>
              <a:rPr sz="1800" spc="-10" dirty="0">
                <a:latin typeface="Georgia"/>
                <a:cs typeface="Georgia"/>
              </a:rPr>
              <a:t>curly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braces</a:t>
            </a:r>
            <a:endParaRPr sz="1800">
              <a:latin typeface="Georgia"/>
              <a:cs typeface="Georgia"/>
            </a:endParaRPr>
          </a:p>
          <a:p>
            <a:pPr marL="184785" marR="5080" indent="-172085">
              <a:lnSpc>
                <a:spcPct val="85300"/>
              </a:lnSpc>
              <a:spcBef>
                <a:spcPts val="305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Georgia"/>
                <a:cs typeface="Georgia"/>
              </a:rPr>
              <a:t>Always in name </a:t>
            </a:r>
            <a:r>
              <a:rPr sz="1800" spc="-5" dirty="0">
                <a:latin typeface="Georgia"/>
                <a:cs typeface="Georgia"/>
              </a:rPr>
              <a:t>value </a:t>
            </a:r>
            <a:r>
              <a:rPr sz="1800" dirty="0">
                <a:latin typeface="Georgia"/>
                <a:cs typeface="Georgia"/>
              </a:rPr>
              <a:t>pairs  </a:t>
            </a:r>
            <a:r>
              <a:rPr sz="1800" spc="-5" dirty="0">
                <a:latin typeface="Georgia"/>
                <a:cs typeface="Georgia"/>
              </a:rPr>
              <a:t>separated by commas, with </a:t>
            </a:r>
            <a:r>
              <a:rPr sz="1800" dirty="0">
                <a:latin typeface="Georgia"/>
                <a:cs typeface="Georgia"/>
              </a:rPr>
              <a:t>name  and </a:t>
            </a:r>
            <a:r>
              <a:rPr sz="1800" spc="-5" dirty="0">
                <a:latin typeface="Georgia"/>
                <a:cs typeface="Georgia"/>
              </a:rPr>
              <a:t>value delimited by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colon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0362" y="3480053"/>
            <a:ext cx="2359660" cy="2037714"/>
          </a:xfrm>
          <a:custGeom>
            <a:avLst/>
            <a:gdLst/>
            <a:ahLst/>
            <a:cxnLst/>
            <a:rect l="l" t="t" r="r" b="b"/>
            <a:pathLst>
              <a:path w="2359660" h="2037714">
                <a:moveTo>
                  <a:pt x="2019554" y="0"/>
                </a:moveTo>
                <a:lnTo>
                  <a:pt x="339610" y="0"/>
                </a:lnTo>
                <a:lnTo>
                  <a:pt x="293526" y="3099"/>
                </a:lnTo>
                <a:lnTo>
                  <a:pt x="249327" y="12129"/>
                </a:lnTo>
                <a:lnTo>
                  <a:pt x="207416" y="26683"/>
                </a:lnTo>
                <a:lnTo>
                  <a:pt x="168200" y="46359"/>
                </a:lnTo>
                <a:lnTo>
                  <a:pt x="132082" y="70752"/>
                </a:lnTo>
                <a:lnTo>
                  <a:pt x="99467" y="99456"/>
                </a:lnTo>
                <a:lnTo>
                  <a:pt x="70760" y="132069"/>
                </a:lnTo>
                <a:lnTo>
                  <a:pt x="46365" y="168185"/>
                </a:lnTo>
                <a:lnTo>
                  <a:pt x="26687" y="207400"/>
                </a:lnTo>
                <a:lnTo>
                  <a:pt x="12130" y="249310"/>
                </a:lnTo>
                <a:lnTo>
                  <a:pt x="3100" y="293511"/>
                </a:lnTo>
                <a:lnTo>
                  <a:pt x="0" y="339598"/>
                </a:lnTo>
                <a:lnTo>
                  <a:pt x="0" y="1697989"/>
                </a:lnTo>
                <a:lnTo>
                  <a:pt x="3100" y="1744076"/>
                </a:lnTo>
                <a:lnTo>
                  <a:pt x="12130" y="1788277"/>
                </a:lnTo>
                <a:lnTo>
                  <a:pt x="26687" y="1830187"/>
                </a:lnTo>
                <a:lnTo>
                  <a:pt x="46365" y="1869402"/>
                </a:lnTo>
                <a:lnTo>
                  <a:pt x="70760" y="1905518"/>
                </a:lnTo>
                <a:lnTo>
                  <a:pt x="99467" y="1938131"/>
                </a:lnTo>
                <a:lnTo>
                  <a:pt x="132082" y="1966835"/>
                </a:lnTo>
                <a:lnTo>
                  <a:pt x="168200" y="1991228"/>
                </a:lnTo>
                <a:lnTo>
                  <a:pt x="207416" y="2010904"/>
                </a:lnTo>
                <a:lnTo>
                  <a:pt x="249327" y="2025458"/>
                </a:lnTo>
                <a:lnTo>
                  <a:pt x="293526" y="2034488"/>
                </a:lnTo>
                <a:lnTo>
                  <a:pt x="339610" y="2037588"/>
                </a:lnTo>
                <a:lnTo>
                  <a:pt x="2019554" y="2037588"/>
                </a:lnTo>
                <a:lnTo>
                  <a:pt x="2065640" y="2034488"/>
                </a:lnTo>
                <a:lnTo>
                  <a:pt x="2109841" y="2025458"/>
                </a:lnTo>
                <a:lnTo>
                  <a:pt x="2151751" y="2010904"/>
                </a:lnTo>
                <a:lnTo>
                  <a:pt x="2190966" y="1991228"/>
                </a:lnTo>
                <a:lnTo>
                  <a:pt x="2227082" y="1966835"/>
                </a:lnTo>
                <a:lnTo>
                  <a:pt x="2259695" y="1938131"/>
                </a:lnTo>
                <a:lnTo>
                  <a:pt x="2288399" y="1905518"/>
                </a:lnTo>
                <a:lnTo>
                  <a:pt x="2312792" y="1869402"/>
                </a:lnTo>
                <a:lnTo>
                  <a:pt x="2332468" y="1830187"/>
                </a:lnTo>
                <a:lnTo>
                  <a:pt x="2347022" y="1788277"/>
                </a:lnTo>
                <a:lnTo>
                  <a:pt x="2356052" y="1744076"/>
                </a:lnTo>
                <a:lnTo>
                  <a:pt x="2359152" y="1697989"/>
                </a:lnTo>
                <a:lnTo>
                  <a:pt x="2359152" y="339598"/>
                </a:lnTo>
                <a:lnTo>
                  <a:pt x="2356052" y="293511"/>
                </a:lnTo>
                <a:lnTo>
                  <a:pt x="2347022" y="249310"/>
                </a:lnTo>
                <a:lnTo>
                  <a:pt x="2332468" y="207400"/>
                </a:lnTo>
                <a:lnTo>
                  <a:pt x="2312792" y="168185"/>
                </a:lnTo>
                <a:lnTo>
                  <a:pt x="2288399" y="132069"/>
                </a:lnTo>
                <a:lnTo>
                  <a:pt x="2259695" y="99456"/>
                </a:lnTo>
                <a:lnTo>
                  <a:pt x="2227082" y="70752"/>
                </a:lnTo>
                <a:lnTo>
                  <a:pt x="2190966" y="46359"/>
                </a:lnTo>
                <a:lnTo>
                  <a:pt x="2151751" y="26683"/>
                </a:lnTo>
                <a:lnTo>
                  <a:pt x="2109841" y="12129"/>
                </a:lnTo>
                <a:lnTo>
                  <a:pt x="2065640" y="3099"/>
                </a:lnTo>
                <a:lnTo>
                  <a:pt x="2019554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0362" y="3480053"/>
            <a:ext cx="2359660" cy="2037714"/>
          </a:xfrm>
          <a:custGeom>
            <a:avLst/>
            <a:gdLst/>
            <a:ahLst/>
            <a:cxnLst/>
            <a:rect l="l" t="t" r="r" b="b"/>
            <a:pathLst>
              <a:path w="2359660" h="2037714">
                <a:moveTo>
                  <a:pt x="0" y="339598"/>
                </a:moveTo>
                <a:lnTo>
                  <a:pt x="3100" y="293511"/>
                </a:lnTo>
                <a:lnTo>
                  <a:pt x="12130" y="249310"/>
                </a:lnTo>
                <a:lnTo>
                  <a:pt x="26687" y="207400"/>
                </a:lnTo>
                <a:lnTo>
                  <a:pt x="46365" y="168185"/>
                </a:lnTo>
                <a:lnTo>
                  <a:pt x="70760" y="132069"/>
                </a:lnTo>
                <a:lnTo>
                  <a:pt x="99467" y="99456"/>
                </a:lnTo>
                <a:lnTo>
                  <a:pt x="132082" y="70752"/>
                </a:lnTo>
                <a:lnTo>
                  <a:pt x="168200" y="46359"/>
                </a:lnTo>
                <a:lnTo>
                  <a:pt x="207416" y="26683"/>
                </a:lnTo>
                <a:lnTo>
                  <a:pt x="249327" y="12129"/>
                </a:lnTo>
                <a:lnTo>
                  <a:pt x="293526" y="3099"/>
                </a:lnTo>
                <a:lnTo>
                  <a:pt x="339610" y="0"/>
                </a:lnTo>
                <a:lnTo>
                  <a:pt x="2019554" y="0"/>
                </a:lnTo>
                <a:lnTo>
                  <a:pt x="2065640" y="3099"/>
                </a:lnTo>
                <a:lnTo>
                  <a:pt x="2109841" y="12129"/>
                </a:lnTo>
                <a:lnTo>
                  <a:pt x="2151751" y="26683"/>
                </a:lnTo>
                <a:lnTo>
                  <a:pt x="2190966" y="46359"/>
                </a:lnTo>
                <a:lnTo>
                  <a:pt x="2227082" y="70752"/>
                </a:lnTo>
                <a:lnTo>
                  <a:pt x="2259695" y="99456"/>
                </a:lnTo>
                <a:lnTo>
                  <a:pt x="2288399" y="132069"/>
                </a:lnTo>
                <a:lnTo>
                  <a:pt x="2312792" y="168185"/>
                </a:lnTo>
                <a:lnTo>
                  <a:pt x="2332468" y="207400"/>
                </a:lnTo>
                <a:lnTo>
                  <a:pt x="2347022" y="249310"/>
                </a:lnTo>
                <a:lnTo>
                  <a:pt x="2356052" y="293511"/>
                </a:lnTo>
                <a:lnTo>
                  <a:pt x="2359152" y="339598"/>
                </a:lnTo>
                <a:lnTo>
                  <a:pt x="2359152" y="1697989"/>
                </a:lnTo>
                <a:lnTo>
                  <a:pt x="2356052" y="1744076"/>
                </a:lnTo>
                <a:lnTo>
                  <a:pt x="2347022" y="1788277"/>
                </a:lnTo>
                <a:lnTo>
                  <a:pt x="2332468" y="1830187"/>
                </a:lnTo>
                <a:lnTo>
                  <a:pt x="2312792" y="1869402"/>
                </a:lnTo>
                <a:lnTo>
                  <a:pt x="2288399" y="1905518"/>
                </a:lnTo>
                <a:lnTo>
                  <a:pt x="2259695" y="1938131"/>
                </a:lnTo>
                <a:lnTo>
                  <a:pt x="2227082" y="1966835"/>
                </a:lnTo>
                <a:lnTo>
                  <a:pt x="2190966" y="1991228"/>
                </a:lnTo>
                <a:lnTo>
                  <a:pt x="2151751" y="2010904"/>
                </a:lnTo>
                <a:lnTo>
                  <a:pt x="2109841" y="2025458"/>
                </a:lnTo>
                <a:lnTo>
                  <a:pt x="2065640" y="2034488"/>
                </a:lnTo>
                <a:lnTo>
                  <a:pt x="2019554" y="2037588"/>
                </a:lnTo>
                <a:lnTo>
                  <a:pt x="339610" y="2037588"/>
                </a:lnTo>
                <a:lnTo>
                  <a:pt x="293526" y="2034488"/>
                </a:lnTo>
                <a:lnTo>
                  <a:pt x="249327" y="2025458"/>
                </a:lnTo>
                <a:lnTo>
                  <a:pt x="207416" y="2010904"/>
                </a:lnTo>
                <a:lnTo>
                  <a:pt x="168200" y="1991228"/>
                </a:lnTo>
                <a:lnTo>
                  <a:pt x="132082" y="1966835"/>
                </a:lnTo>
                <a:lnTo>
                  <a:pt x="99467" y="1938131"/>
                </a:lnTo>
                <a:lnTo>
                  <a:pt x="70760" y="1905518"/>
                </a:lnTo>
                <a:lnTo>
                  <a:pt x="46365" y="1869402"/>
                </a:lnTo>
                <a:lnTo>
                  <a:pt x="26687" y="1830187"/>
                </a:lnTo>
                <a:lnTo>
                  <a:pt x="12130" y="1788277"/>
                </a:lnTo>
                <a:lnTo>
                  <a:pt x="3100" y="1744076"/>
                </a:lnTo>
                <a:lnTo>
                  <a:pt x="0" y="1697989"/>
                </a:lnTo>
                <a:lnTo>
                  <a:pt x="0" y="339598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94917" y="4271264"/>
            <a:ext cx="1189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Georgia"/>
                <a:cs typeface="Georgia"/>
              </a:rPr>
              <a:t>Obj</a:t>
            </a:r>
            <a:r>
              <a:rPr sz="2400" b="1" spc="-10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2400" b="1" spc="-10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2400" b="1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5186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Literal Notation </a:t>
            </a:r>
            <a:r>
              <a:rPr spc="-60" dirty="0"/>
              <a:t>in</a:t>
            </a:r>
            <a:r>
              <a:rPr spc="75" dirty="0"/>
              <a:t> </a:t>
            </a:r>
            <a:r>
              <a:rPr spc="-60" dirty="0"/>
              <a:t>JavaScript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328420"/>
            <a:ext cx="6048375" cy="3354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Expresses fixed </a:t>
            </a:r>
            <a:r>
              <a:rPr sz="2400" dirty="0">
                <a:latin typeface="Georgia"/>
                <a:cs typeface="Georgia"/>
              </a:rPr>
              <a:t>values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literally.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ts val="2735"/>
              </a:lnSpc>
              <a:spcBef>
                <a:spcPts val="2300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dirty="0">
                <a:latin typeface="Georgia"/>
                <a:cs typeface="Georgia"/>
              </a:rPr>
              <a:t>Is a </a:t>
            </a:r>
            <a:r>
              <a:rPr sz="2400" spc="-5" dirty="0">
                <a:latin typeface="Georgia"/>
                <a:cs typeface="Georgia"/>
              </a:rPr>
              <a:t>floating-point number, </a:t>
            </a:r>
            <a:r>
              <a:rPr sz="2400" dirty="0">
                <a:latin typeface="Georgia"/>
                <a:cs typeface="Georgia"/>
              </a:rPr>
              <a:t>integer,</a:t>
            </a:r>
            <a:r>
              <a:rPr sz="2400" spc="-7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string,</a:t>
            </a:r>
            <a:endParaRPr sz="2400">
              <a:latin typeface="Georgia"/>
              <a:cs typeface="Georgia"/>
            </a:endParaRPr>
          </a:p>
          <a:p>
            <a:pPr marL="355600">
              <a:lnSpc>
                <a:spcPts val="2735"/>
              </a:lnSpc>
            </a:pPr>
            <a:r>
              <a:rPr sz="2400" spc="-5" dirty="0">
                <a:latin typeface="Georgia"/>
                <a:cs typeface="Georgia"/>
              </a:rPr>
              <a:t>Boolean, </a:t>
            </a:r>
            <a:r>
              <a:rPr sz="2400" dirty="0">
                <a:latin typeface="Georgia"/>
                <a:cs typeface="Georgia"/>
              </a:rPr>
              <a:t>array, </a:t>
            </a:r>
            <a:r>
              <a:rPr sz="2400" spc="-5" dirty="0">
                <a:latin typeface="Georgia"/>
                <a:cs typeface="Georgia"/>
              </a:rPr>
              <a:t>or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object.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imes New Roman"/>
              <a:cs typeface="Times New Roman"/>
            </a:endParaRPr>
          </a:p>
          <a:p>
            <a:pPr marL="355600" marR="478790" indent="-342900">
              <a:lnSpc>
                <a:spcPts val="2590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Contains </a:t>
            </a:r>
            <a:r>
              <a:rPr sz="2400" dirty="0">
                <a:latin typeface="Georgia"/>
                <a:cs typeface="Georgia"/>
              </a:rPr>
              <a:t>zero </a:t>
            </a:r>
            <a:r>
              <a:rPr sz="2400" spc="-5" dirty="0">
                <a:latin typeface="Georgia"/>
                <a:cs typeface="Georgia"/>
              </a:rPr>
              <a:t>or </a:t>
            </a:r>
            <a:r>
              <a:rPr sz="2400" dirty="0">
                <a:latin typeface="Georgia"/>
                <a:cs typeface="Georgia"/>
              </a:rPr>
              <a:t>more </a:t>
            </a:r>
            <a:r>
              <a:rPr sz="2400" spc="-5" dirty="0">
                <a:latin typeface="Georgia"/>
                <a:cs typeface="Georgia"/>
              </a:rPr>
              <a:t>expressions </a:t>
            </a:r>
            <a:r>
              <a:rPr sz="2400" dirty="0">
                <a:latin typeface="Georgia"/>
                <a:cs typeface="Georgia"/>
              </a:rPr>
              <a:t>in a  </a:t>
            </a:r>
            <a:r>
              <a:rPr sz="2400" spc="-5" dirty="0">
                <a:latin typeface="Georgia"/>
                <a:cs typeface="Georgia"/>
              </a:rPr>
              <a:t>sequence </a:t>
            </a:r>
            <a:r>
              <a:rPr sz="2400" dirty="0">
                <a:latin typeface="Georgia"/>
                <a:cs typeface="Georgia"/>
              </a:rPr>
              <a:t>in an array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literal.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355600" marR="467995" indent="-342900">
              <a:lnSpc>
                <a:spcPts val="2590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Contains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list of members </a:t>
            </a:r>
            <a:r>
              <a:rPr sz="2400" dirty="0">
                <a:latin typeface="Georgia"/>
                <a:cs typeface="Georgia"/>
              </a:rPr>
              <a:t>in an </a:t>
            </a:r>
            <a:r>
              <a:rPr sz="2400" spc="-5" dirty="0">
                <a:latin typeface="Georgia"/>
                <a:cs typeface="Georgia"/>
              </a:rPr>
              <a:t>object  literal.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18599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Objectives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328420"/>
            <a:ext cx="5904230" cy="335470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427990" indent="-342900">
              <a:lnSpc>
                <a:spcPts val="2590"/>
              </a:lnSpc>
              <a:spcBef>
                <a:spcPts val="425"/>
              </a:spcBef>
              <a:buFont typeface="Courier New"/>
              <a:buChar char="o"/>
              <a:tabLst>
                <a:tab pos="356235" algn="l"/>
                <a:tab pos="1696720" algn="l"/>
              </a:tabLst>
            </a:pPr>
            <a:r>
              <a:rPr sz="2400" spc="-5" dirty="0">
                <a:latin typeface="Georgia"/>
                <a:cs typeface="Georgia"/>
              </a:rPr>
              <a:t>Define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" dirty="0">
                <a:latin typeface="Georgia"/>
                <a:cs typeface="Georgia"/>
              </a:rPr>
              <a:t>describe JavaScript Object  Notation	(JSON)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ts val="2415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Explain the uses of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JSON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ts val="2595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List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" dirty="0">
                <a:latin typeface="Georgia"/>
                <a:cs typeface="Georgia"/>
              </a:rPr>
              <a:t>describe the features of</a:t>
            </a:r>
            <a:r>
              <a:rPr sz="2400" spc="-7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JSON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ts val="2590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Compare </a:t>
            </a:r>
            <a:r>
              <a:rPr sz="2400" dirty="0">
                <a:latin typeface="Georgia"/>
                <a:cs typeface="Georgia"/>
              </a:rPr>
              <a:t>JSON </a:t>
            </a:r>
            <a:r>
              <a:rPr sz="2400" spc="-5" dirty="0">
                <a:latin typeface="Georgia"/>
                <a:cs typeface="Georgia"/>
              </a:rPr>
              <a:t>with XML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ts val="2590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Describe the </a:t>
            </a:r>
            <a:r>
              <a:rPr sz="2400" dirty="0">
                <a:latin typeface="Georgia"/>
                <a:cs typeface="Georgia"/>
              </a:rPr>
              <a:t>advantages </a:t>
            </a:r>
            <a:r>
              <a:rPr sz="2400" spc="-5" dirty="0">
                <a:latin typeface="Georgia"/>
                <a:cs typeface="Georgia"/>
              </a:rPr>
              <a:t>of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JSON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ts val="2595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Explain syntax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rules</a:t>
            </a:r>
            <a:endParaRPr sz="2400">
              <a:latin typeface="Georgia"/>
              <a:cs typeface="Georgia"/>
            </a:endParaRPr>
          </a:p>
          <a:p>
            <a:pPr marL="355600" marR="5080" indent="-342900">
              <a:lnSpc>
                <a:spcPts val="2590"/>
              </a:lnSpc>
              <a:spcBef>
                <a:spcPts val="185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Explain literal </a:t>
            </a:r>
            <a:r>
              <a:rPr sz="2400" dirty="0">
                <a:latin typeface="Georgia"/>
                <a:cs typeface="Georgia"/>
              </a:rPr>
              <a:t>notation in </a:t>
            </a:r>
            <a:r>
              <a:rPr sz="2400" spc="-5" dirty="0">
                <a:latin typeface="Georgia"/>
                <a:cs typeface="Georgia"/>
              </a:rPr>
              <a:t>JavaScript </a:t>
            </a:r>
            <a:r>
              <a:rPr sz="2400" dirty="0">
                <a:latin typeface="Georgia"/>
                <a:cs typeface="Georgia"/>
              </a:rPr>
              <a:t>and  </a:t>
            </a:r>
            <a:r>
              <a:rPr sz="2400" spc="-5" dirty="0">
                <a:latin typeface="Georgia"/>
                <a:cs typeface="Georgia"/>
              </a:rPr>
              <a:t>conversion to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JSON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ts val="2555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Explain how to create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simple </a:t>
            </a:r>
            <a:r>
              <a:rPr sz="2400" dirty="0">
                <a:latin typeface="Georgia"/>
                <a:cs typeface="Georgia"/>
              </a:rPr>
              <a:t>JSON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file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58312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JavaScript </a:t>
            </a:r>
            <a:r>
              <a:rPr spc="-80" dirty="0"/>
              <a:t>Array </a:t>
            </a:r>
            <a:r>
              <a:rPr spc="-95" dirty="0"/>
              <a:t>Literal Notation  </a:t>
            </a:r>
            <a:r>
              <a:rPr spc="-105" dirty="0"/>
              <a:t>1-2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328420"/>
            <a:ext cx="581406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3535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Courier New"/>
                <a:cs typeface="Courier New"/>
              </a:rPr>
              <a:t>o </a:t>
            </a:r>
            <a:r>
              <a:rPr sz="2400" spc="-5" dirty="0">
                <a:latin typeface="Georgia"/>
                <a:cs typeface="Georgia"/>
              </a:rPr>
              <a:t>Following snippet defines </a:t>
            </a:r>
            <a:r>
              <a:rPr sz="2400" dirty="0">
                <a:latin typeface="Georgia"/>
                <a:cs typeface="Georgia"/>
              </a:rPr>
              <a:t>an array</a:t>
            </a:r>
            <a:r>
              <a:rPr sz="2400" spc="-24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using  literal </a:t>
            </a:r>
            <a:r>
              <a:rPr sz="2400" dirty="0">
                <a:latin typeface="Georgia"/>
                <a:cs typeface="Georgia"/>
              </a:rPr>
              <a:t>notation: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2209800"/>
            <a:ext cx="6400800" cy="1676400"/>
          </a:xfrm>
          <a:prstGeom prst="rect">
            <a:avLst/>
          </a:prstGeom>
          <a:solidFill>
            <a:srgbClr val="EFD478"/>
          </a:solidFill>
        </p:spPr>
        <p:txBody>
          <a:bodyPr vert="horz" wrap="square" lIns="0" tIns="31750" rIns="0" bIns="0" rtlCol="0">
            <a:spAutoFit/>
          </a:bodyPr>
          <a:lstStyle/>
          <a:p>
            <a:pPr marL="434340" marR="443865" indent="22860">
              <a:lnSpc>
                <a:spcPts val="1730"/>
              </a:lnSpc>
              <a:spcBef>
                <a:spcPts val="250"/>
              </a:spcBef>
            </a:pPr>
            <a:r>
              <a:rPr sz="1600" spc="-5" dirty="0">
                <a:latin typeface="Courier New"/>
                <a:cs typeface="Courier New"/>
              </a:rPr>
              <a:t>var fruits = ["Pineapple", "Orange", "Melon",  "Kiwi",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"Guava"];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434340" marR="1297940" indent="22860">
              <a:lnSpc>
                <a:spcPct val="101299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alert (fruits[4] + " is one of the " +  fruits.length + "</a:t>
            </a:r>
            <a:r>
              <a:rPr sz="1600" spc="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fruits.")</a:t>
            </a:r>
            <a:r>
              <a:rPr sz="1600" spc="-5" dirty="0">
                <a:solidFill>
                  <a:srgbClr val="001F5F"/>
                </a:solidFill>
                <a:latin typeface="Georgia"/>
                <a:cs typeface="Georgia"/>
              </a:rPr>
              <a:t>;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58312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JavaScript </a:t>
            </a:r>
            <a:r>
              <a:rPr spc="-80" dirty="0"/>
              <a:t>Array </a:t>
            </a:r>
            <a:r>
              <a:rPr spc="-95" dirty="0"/>
              <a:t>Literal Notation  </a:t>
            </a:r>
            <a:r>
              <a:rPr spc="-65" dirty="0"/>
              <a:t>2-2</a:t>
            </a:r>
          </a:p>
        </p:txBody>
      </p:sp>
      <p:sp>
        <p:nvSpPr>
          <p:cNvPr id="3" name="object 3"/>
          <p:cNvSpPr/>
          <p:nvPr/>
        </p:nvSpPr>
        <p:spPr>
          <a:xfrm>
            <a:off x="595883" y="2133600"/>
            <a:ext cx="6871970" cy="2438400"/>
          </a:xfrm>
          <a:custGeom>
            <a:avLst/>
            <a:gdLst/>
            <a:ahLst/>
            <a:cxnLst/>
            <a:rect l="l" t="t" r="r" b="b"/>
            <a:pathLst>
              <a:path w="6871970" h="2438400">
                <a:moveTo>
                  <a:pt x="0" y="2438400"/>
                </a:moveTo>
                <a:lnTo>
                  <a:pt x="6871716" y="2438400"/>
                </a:lnTo>
                <a:lnTo>
                  <a:pt x="6871716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solidFill>
            <a:srgbClr val="EFD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6714" y="1328420"/>
            <a:ext cx="6442075" cy="29921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7505" marR="524510" indent="-343535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Courier New"/>
                <a:cs typeface="Courier New"/>
              </a:rPr>
              <a:t>o </a:t>
            </a:r>
            <a:r>
              <a:rPr sz="2400" spc="-5" dirty="0">
                <a:latin typeface="Georgia"/>
                <a:cs typeface="Georgia"/>
              </a:rPr>
              <a:t>Following snippet defines </a:t>
            </a:r>
            <a:r>
              <a:rPr sz="2400" dirty="0">
                <a:latin typeface="Georgia"/>
                <a:cs typeface="Georgia"/>
              </a:rPr>
              <a:t>an </a:t>
            </a:r>
            <a:r>
              <a:rPr sz="2400" spc="-5" dirty="0">
                <a:latin typeface="Georgia"/>
                <a:cs typeface="Georgia"/>
              </a:rPr>
              <a:t>object</a:t>
            </a:r>
            <a:r>
              <a:rPr sz="2400" spc="-24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using  literal </a:t>
            </a:r>
            <a:r>
              <a:rPr sz="2400" dirty="0">
                <a:latin typeface="Georgia"/>
                <a:cs typeface="Georgia"/>
              </a:rPr>
              <a:t>notation: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r>
              <a:rPr sz="1800" spc="-5" dirty="0">
                <a:latin typeface="Courier New"/>
                <a:cs typeface="Courier New"/>
              </a:rPr>
              <a:t>var </a:t>
            </a:r>
            <a:r>
              <a:rPr sz="1800" spc="-10" dirty="0">
                <a:latin typeface="Courier New"/>
                <a:cs typeface="Courier New"/>
              </a:rPr>
              <a:t>Address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14400" marR="605155">
              <a:lnSpc>
                <a:spcPct val="146100"/>
              </a:lnSpc>
              <a:spcBef>
                <a:spcPts val="15"/>
              </a:spcBef>
            </a:pPr>
            <a:r>
              <a:rPr sz="1800" spc="-10" dirty="0">
                <a:latin typeface="Courier New"/>
                <a:cs typeface="Courier New"/>
              </a:rPr>
              <a:t>"Street": "123 New Mansion Street.",  "City":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"Denver",</a:t>
            </a:r>
            <a:endParaRPr sz="1800">
              <a:latin typeface="Courier New"/>
              <a:cs typeface="Courier New"/>
            </a:endParaRPr>
          </a:p>
          <a:p>
            <a:pPr marL="914400">
              <a:lnSpc>
                <a:spcPct val="100000"/>
              </a:lnSpc>
              <a:spcBef>
                <a:spcPts val="994"/>
              </a:spcBef>
              <a:tabLst>
                <a:tab pos="3781425" algn="l"/>
              </a:tabLst>
            </a:pPr>
            <a:r>
              <a:rPr sz="1800" spc="-10" dirty="0">
                <a:latin typeface="Courier New"/>
                <a:cs typeface="Courier New"/>
              </a:rPr>
              <a:t>"PostalCode":</a:t>
            </a:r>
            <a:r>
              <a:rPr sz="1800" spc="-5" dirty="0">
                <a:latin typeface="Courier New"/>
                <a:cs typeface="Courier New"/>
              </a:rPr>
              <a:t> 80123	</a:t>
            </a:r>
            <a:r>
              <a:rPr sz="1800" spc="-10" dirty="0"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  <a:p>
            <a:pPr marL="342900" marR="5080" indent="-343535">
              <a:lnSpc>
                <a:spcPct val="100000"/>
              </a:lnSpc>
              <a:spcBef>
                <a:spcPts val="1010"/>
              </a:spcBef>
            </a:pPr>
            <a:r>
              <a:rPr sz="1800" spc="-5" dirty="0">
                <a:latin typeface="Courier New"/>
                <a:cs typeface="Courier New"/>
              </a:rPr>
              <a:t>alert </a:t>
            </a:r>
            <a:r>
              <a:rPr sz="1800" spc="-10" dirty="0">
                <a:latin typeface="Courier New"/>
                <a:cs typeface="Courier New"/>
              </a:rPr>
              <a:t>("The product will </a:t>
            </a:r>
            <a:r>
              <a:rPr sz="1800" spc="-5" dirty="0">
                <a:latin typeface="Courier New"/>
                <a:cs typeface="Courier New"/>
              </a:rPr>
              <a:t>be sent to </a:t>
            </a:r>
            <a:r>
              <a:rPr sz="1800" spc="-10" dirty="0">
                <a:latin typeface="Courier New"/>
                <a:cs typeface="Courier New"/>
              </a:rPr>
              <a:t>postal code  </a:t>
            </a:r>
            <a:r>
              <a:rPr sz="1800" dirty="0">
                <a:latin typeface="Courier New"/>
                <a:cs typeface="Courier New"/>
              </a:rPr>
              <a:t>" +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Address.PostalCode);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5875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From </a:t>
            </a:r>
            <a:r>
              <a:rPr spc="-60" dirty="0"/>
              <a:t>JavaScript </a:t>
            </a:r>
            <a:r>
              <a:rPr spc="-80" dirty="0"/>
              <a:t>Literals </a:t>
            </a:r>
            <a:r>
              <a:rPr spc="-110" dirty="0"/>
              <a:t>to</a:t>
            </a:r>
            <a:r>
              <a:rPr spc="50" dirty="0"/>
              <a:t> </a:t>
            </a:r>
            <a:r>
              <a:rPr spc="-75" dirty="0"/>
              <a:t>JSON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328420"/>
            <a:ext cx="6226175" cy="251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dirty="0">
                <a:latin typeface="Georgia"/>
                <a:cs typeface="Georgia"/>
              </a:rPr>
              <a:t>JSON </a:t>
            </a:r>
            <a:r>
              <a:rPr sz="2400" spc="-5" dirty="0">
                <a:latin typeface="Georgia"/>
                <a:cs typeface="Georgia"/>
              </a:rPr>
              <a:t>has stricter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rules:</a:t>
            </a:r>
          </a:p>
          <a:p>
            <a:pPr marL="756285" marR="5080" lvl="1" indent="-286385">
              <a:lnSpc>
                <a:spcPts val="2590"/>
              </a:lnSpc>
              <a:spcBef>
                <a:spcPts val="434"/>
              </a:spcBef>
              <a:buFont typeface="Arial"/>
              <a:buChar char="▪"/>
              <a:tabLst>
                <a:tab pos="756285" algn="l"/>
                <a:tab pos="756920" algn="l"/>
              </a:tabLst>
            </a:pPr>
            <a:r>
              <a:rPr sz="2400" spc="-5" dirty="0">
                <a:latin typeface="Georgia"/>
                <a:cs typeface="Georgia"/>
              </a:rPr>
              <a:t>Object </a:t>
            </a:r>
            <a:r>
              <a:rPr sz="2400" dirty="0">
                <a:latin typeface="Georgia"/>
                <a:cs typeface="Georgia"/>
              </a:rPr>
              <a:t>member name </a:t>
            </a:r>
            <a:r>
              <a:rPr sz="2400" spc="-5" dirty="0">
                <a:latin typeface="Georgia"/>
                <a:cs typeface="Georgia"/>
              </a:rPr>
              <a:t>to be </a:t>
            </a:r>
            <a:r>
              <a:rPr sz="2400" dirty="0">
                <a:latin typeface="Georgia"/>
                <a:cs typeface="Georgia"/>
              </a:rPr>
              <a:t>a valid</a:t>
            </a:r>
            <a:r>
              <a:rPr sz="2400" spc="-10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JSON  </a:t>
            </a:r>
            <a:r>
              <a:rPr sz="2400" spc="-5" dirty="0">
                <a:latin typeface="Georgia"/>
                <a:cs typeface="Georgia"/>
              </a:rPr>
              <a:t>string </a:t>
            </a:r>
            <a:r>
              <a:rPr sz="2400" dirty="0">
                <a:latin typeface="Georgia"/>
                <a:cs typeface="Georgia"/>
              </a:rPr>
              <a:t>in quotation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marks</a:t>
            </a:r>
            <a:endParaRPr sz="2400" dirty="0">
              <a:latin typeface="Georgia"/>
              <a:cs typeface="Georgia"/>
            </a:endParaRPr>
          </a:p>
          <a:p>
            <a:pPr marL="756285" marR="216535" lvl="1" indent="-286385">
              <a:lnSpc>
                <a:spcPts val="2590"/>
              </a:lnSpc>
              <a:spcBef>
                <a:spcPts val="400"/>
              </a:spcBef>
              <a:buFont typeface="Arial"/>
              <a:buChar char="▪"/>
              <a:tabLst>
                <a:tab pos="756285" algn="l"/>
                <a:tab pos="756920" algn="l"/>
              </a:tabLst>
            </a:pP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member </a:t>
            </a:r>
            <a:r>
              <a:rPr sz="2400" dirty="0">
                <a:latin typeface="Georgia"/>
                <a:cs typeface="Georgia"/>
              </a:rPr>
              <a:t>value </a:t>
            </a:r>
            <a:r>
              <a:rPr sz="2400" spc="-5" dirty="0">
                <a:latin typeface="Georgia"/>
                <a:cs typeface="Georgia"/>
              </a:rPr>
              <a:t>or </a:t>
            </a:r>
            <a:r>
              <a:rPr sz="2400" dirty="0">
                <a:latin typeface="Georgia"/>
                <a:cs typeface="Georgia"/>
              </a:rPr>
              <a:t>an array </a:t>
            </a:r>
            <a:r>
              <a:rPr sz="2400" spc="-5" dirty="0">
                <a:latin typeface="Georgia"/>
                <a:cs typeface="Georgia"/>
              </a:rPr>
              <a:t>element </a:t>
            </a:r>
            <a:r>
              <a:rPr sz="2400" dirty="0">
                <a:latin typeface="Georgia"/>
                <a:cs typeface="Georgia"/>
              </a:rPr>
              <a:t>in  JSON </a:t>
            </a:r>
            <a:r>
              <a:rPr sz="2400" spc="-5" dirty="0">
                <a:latin typeface="Georgia"/>
                <a:cs typeface="Georgia"/>
              </a:rPr>
              <a:t>to be confined to </a:t>
            </a:r>
            <a:r>
              <a:rPr sz="2400" dirty="0">
                <a:latin typeface="Georgia"/>
                <a:cs typeface="Georgia"/>
              </a:rPr>
              <a:t>a restricted</a:t>
            </a:r>
            <a:r>
              <a:rPr sz="2400" spc="-9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set</a:t>
            </a:r>
            <a:endParaRPr sz="2400" dirty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▪"/>
            </a:pPr>
            <a:endParaRPr sz="23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dirty="0">
                <a:latin typeface="Georgia"/>
                <a:cs typeface="Georgia"/>
              </a:rPr>
              <a:t>JSON </a:t>
            </a:r>
            <a:r>
              <a:rPr sz="2400" spc="-5" dirty="0">
                <a:latin typeface="Georgia"/>
                <a:cs typeface="Georgia"/>
              </a:rPr>
              <a:t>does </a:t>
            </a:r>
            <a:r>
              <a:rPr sz="2400" dirty="0">
                <a:latin typeface="Georgia"/>
                <a:cs typeface="Georgia"/>
              </a:rPr>
              <a:t>not </a:t>
            </a:r>
            <a:r>
              <a:rPr sz="2400" spc="-5" dirty="0">
                <a:latin typeface="Georgia"/>
                <a:cs typeface="Georgia"/>
              </a:rPr>
              <a:t>support Date/time</a:t>
            </a:r>
            <a:r>
              <a:rPr sz="2400" spc="-7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literals.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00" y="4114800"/>
            <a:ext cx="3048000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3633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Creating </a:t>
            </a:r>
            <a:r>
              <a:rPr spc="-135" dirty="0"/>
              <a:t>a </a:t>
            </a:r>
            <a:r>
              <a:rPr spc="-75" dirty="0"/>
              <a:t>JSON</a:t>
            </a:r>
            <a:r>
              <a:rPr spc="30" dirty="0"/>
              <a:t> </a:t>
            </a:r>
            <a:r>
              <a:rPr spc="-60" dirty="0"/>
              <a:t>File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316228"/>
            <a:ext cx="6295390" cy="43110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marR="5080" indent="-342900">
              <a:lnSpc>
                <a:spcPct val="91700"/>
              </a:lnSpc>
              <a:spcBef>
                <a:spcPts val="340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dirty="0">
                <a:latin typeface="Georgia"/>
                <a:cs typeface="Georgia"/>
              </a:rPr>
              <a:t>The </a:t>
            </a:r>
            <a:r>
              <a:rPr sz="2400" spc="-5" dirty="0">
                <a:latin typeface="Courier New"/>
                <a:cs typeface="Courier New"/>
              </a:rPr>
              <a:t>JSON.stringify()</a:t>
            </a:r>
            <a:r>
              <a:rPr sz="2400" spc="-10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Georgia"/>
                <a:cs typeface="Georgia"/>
              </a:rPr>
              <a:t>function converts  </a:t>
            </a:r>
            <a:r>
              <a:rPr sz="2400" dirty="0">
                <a:latin typeface="Georgia"/>
                <a:cs typeface="Georgia"/>
              </a:rPr>
              <a:t>a JavaScript value </a:t>
            </a:r>
            <a:r>
              <a:rPr sz="2400" spc="-5" dirty="0">
                <a:latin typeface="Georgia"/>
                <a:cs typeface="Georgia"/>
              </a:rPr>
              <a:t>to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serialized </a:t>
            </a:r>
            <a:r>
              <a:rPr sz="2400" dirty="0">
                <a:latin typeface="Georgia"/>
                <a:cs typeface="Georgia"/>
              </a:rPr>
              <a:t>JSON  </a:t>
            </a:r>
            <a:r>
              <a:rPr sz="2400" spc="-5" dirty="0">
                <a:latin typeface="Georgia"/>
                <a:cs typeface="Georgia"/>
              </a:rPr>
              <a:t>string.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305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Following </a:t>
            </a:r>
            <a:r>
              <a:rPr sz="2400" dirty="0">
                <a:latin typeface="Georgia"/>
                <a:cs typeface="Georgia"/>
              </a:rPr>
              <a:t>is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spc="-10" dirty="0">
                <a:latin typeface="Georgia"/>
                <a:cs typeface="Georgia"/>
              </a:rPr>
              <a:t>syntax:</a:t>
            </a:r>
            <a:endParaRPr sz="2400">
              <a:latin typeface="Georgia"/>
              <a:cs typeface="Georgia"/>
            </a:endParaRPr>
          </a:p>
          <a:p>
            <a:pPr marL="355600">
              <a:lnSpc>
                <a:spcPts val="2280"/>
              </a:lnSpc>
              <a:spcBef>
                <a:spcPts val="2245"/>
              </a:spcBef>
            </a:pPr>
            <a:r>
              <a:rPr sz="2000" spc="-5" dirty="0">
                <a:latin typeface="Courier New"/>
                <a:cs typeface="Courier New"/>
              </a:rPr>
              <a:t>JSON.stringify(value [, replacer]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[,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space])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120"/>
              </a:spcBef>
            </a:pPr>
            <a:r>
              <a:rPr sz="2000" spc="-5" dirty="0">
                <a:latin typeface="Georgia"/>
                <a:cs typeface="Georgia"/>
              </a:rPr>
              <a:t>where,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865"/>
              </a:spcBef>
            </a:pPr>
            <a:r>
              <a:rPr sz="2000" spc="-5" dirty="0">
                <a:latin typeface="Courier New"/>
                <a:cs typeface="Courier New"/>
              </a:rPr>
              <a:t>value</a:t>
            </a:r>
            <a:r>
              <a:rPr sz="2000" spc="-740" dirty="0">
                <a:latin typeface="Courier New"/>
                <a:cs typeface="Courier New"/>
              </a:rPr>
              <a:t> </a:t>
            </a:r>
            <a:r>
              <a:rPr sz="2000" dirty="0">
                <a:latin typeface="Georgia"/>
                <a:cs typeface="Georgia"/>
              </a:rPr>
              <a:t>identifies a </a:t>
            </a:r>
            <a:r>
              <a:rPr sz="2000" spc="-5" dirty="0">
                <a:latin typeface="Georgia"/>
                <a:cs typeface="Georgia"/>
              </a:rPr>
              <a:t>JavaScript </a:t>
            </a:r>
            <a:r>
              <a:rPr sz="2000" dirty="0">
                <a:latin typeface="Georgia"/>
                <a:cs typeface="Georgia"/>
              </a:rPr>
              <a:t>value.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2000" spc="-5" dirty="0">
                <a:latin typeface="Courier New"/>
                <a:cs typeface="Courier New"/>
              </a:rPr>
              <a:t>replacer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Georgia"/>
                <a:cs typeface="Georgia"/>
              </a:rPr>
              <a:t>represents </a:t>
            </a:r>
            <a:r>
              <a:rPr sz="2000" dirty="0">
                <a:latin typeface="Georgia"/>
                <a:cs typeface="Georgia"/>
              </a:rPr>
              <a:t>a function or </a:t>
            </a:r>
            <a:r>
              <a:rPr sz="2000" spc="-5" dirty="0">
                <a:latin typeface="Georgia"/>
                <a:cs typeface="Georgia"/>
              </a:rPr>
              <a:t>array.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2000" spc="-5" dirty="0">
                <a:latin typeface="Courier New"/>
                <a:cs typeface="Courier New"/>
              </a:rPr>
              <a:t>space</a:t>
            </a:r>
            <a:r>
              <a:rPr sz="2000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Georgia"/>
                <a:cs typeface="Georgia"/>
              </a:rPr>
              <a:t>adds </a:t>
            </a:r>
            <a:r>
              <a:rPr sz="2000" spc="-5" dirty="0">
                <a:latin typeface="Georgia"/>
                <a:cs typeface="Georgia"/>
              </a:rPr>
              <a:t>line break </a:t>
            </a:r>
            <a:r>
              <a:rPr sz="2000" dirty="0">
                <a:latin typeface="Georgia"/>
                <a:cs typeface="Georgia"/>
              </a:rPr>
              <a:t>and </a:t>
            </a:r>
            <a:r>
              <a:rPr sz="2000" spc="-5" dirty="0">
                <a:latin typeface="Georgia"/>
                <a:cs typeface="Georgia"/>
              </a:rPr>
              <a:t>white space.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2336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Summary</a:t>
            </a:r>
            <a:r>
              <a:rPr spc="-85" dirty="0"/>
              <a:t> </a:t>
            </a:r>
            <a:r>
              <a:rPr spc="-110" dirty="0"/>
              <a:t>1-2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51305"/>
            <a:ext cx="6736080" cy="50012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Courier New"/>
              <a:buChar char="o"/>
              <a:tabLst>
                <a:tab pos="355600" algn="l"/>
              </a:tabLst>
            </a:pPr>
            <a:r>
              <a:rPr sz="2400" spc="-5" dirty="0">
                <a:latin typeface="Georgia"/>
                <a:cs typeface="Georgia"/>
              </a:rPr>
              <a:t>JSON </a:t>
            </a:r>
            <a:r>
              <a:rPr sz="2400" dirty="0">
                <a:latin typeface="Georgia"/>
                <a:cs typeface="Georgia"/>
              </a:rPr>
              <a:t>is a </a:t>
            </a:r>
            <a:r>
              <a:rPr sz="2400" spc="-5" dirty="0">
                <a:latin typeface="Georgia"/>
                <a:cs typeface="Georgia"/>
              </a:rPr>
              <a:t>text-based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" dirty="0">
                <a:latin typeface="Georgia"/>
                <a:cs typeface="Georgia"/>
              </a:rPr>
              <a:t>open standard format  </a:t>
            </a:r>
            <a:r>
              <a:rPr sz="2400" dirty="0">
                <a:latin typeface="Georgia"/>
                <a:cs typeface="Georgia"/>
              </a:rPr>
              <a:t>derived </a:t>
            </a:r>
            <a:r>
              <a:rPr sz="2400" spc="-5" dirty="0">
                <a:latin typeface="Georgia"/>
                <a:cs typeface="Georgia"/>
              </a:rPr>
              <a:t>from </a:t>
            </a:r>
            <a:r>
              <a:rPr sz="2400" dirty="0">
                <a:latin typeface="Georgia"/>
                <a:cs typeface="Georgia"/>
              </a:rPr>
              <a:t>JavaScript and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ECMAScript.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ourier New"/>
              <a:buChar char="o"/>
            </a:pPr>
            <a:endParaRPr sz="2250" dirty="0">
              <a:latin typeface="Times New Roman"/>
              <a:cs typeface="Times New Roman"/>
            </a:endParaRPr>
          </a:p>
          <a:p>
            <a:pPr marL="355600" marR="370840" indent="-342900">
              <a:lnSpc>
                <a:spcPts val="2590"/>
              </a:lnSpc>
              <a:spcBef>
                <a:spcPts val="5"/>
              </a:spcBef>
              <a:buFont typeface="Courier New"/>
              <a:buChar char="o"/>
              <a:tabLst>
                <a:tab pos="355600" algn="l"/>
              </a:tabLst>
            </a:pPr>
            <a:r>
              <a:rPr sz="2400" spc="-5" dirty="0">
                <a:latin typeface="Georgia"/>
                <a:cs typeface="Georgia"/>
              </a:rPr>
              <a:t>JSON </a:t>
            </a:r>
            <a:r>
              <a:rPr sz="2400" dirty="0">
                <a:latin typeface="Georgia"/>
                <a:cs typeface="Georgia"/>
              </a:rPr>
              <a:t>is </a:t>
            </a:r>
            <a:r>
              <a:rPr sz="2400" spc="-5" dirty="0">
                <a:latin typeface="Georgia"/>
                <a:cs typeface="Georgia"/>
              </a:rPr>
              <a:t>lighter, </a:t>
            </a:r>
            <a:r>
              <a:rPr sz="2400" dirty="0">
                <a:latin typeface="Georgia"/>
                <a:cs typeface="Georgia"/>
              </a:rPr>
              <a:t>more </a:t>
            </a:r>
            <a:r>
              <a:rPr sz="2400" spc="-5" dirty="0">
                <a:latin typeface="Georgia"/>
                <a:cs typeface="Georgia"/>
              </a:rPr>
              <a:t>scalable, less complex,  quicker to learn,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" dirty="0">
                <a:latin typeface="Georgia"/>
                <a:cs typeface="Georgia"/>
              </a:rPr>
              <a:t>faster to process than  XML.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ourier New"/>
              <a:buChar char="o"/>
            </a:pPr>
            <a:endParaRPr sz="2250" dirty="0">
              <a:latin typeface="Times New Roman"/>
              <a:cs typeface="Times New Roman"/>
            </a:endParaRPr>
          </a:p>
          <a:p>
            <a:pPr marL="355600" marR="142875" indent="-342900">
              <a:lnSpc>
                <a:spcPts val="2590"/>
              </a:lnSpc>
              <a:buFont typeface="Courier New"/>
              <a:buChar char="o"/>
              <a:tabLst>
                <a:tab pos="355600" algn="l"/>
              </a:tabLst>
            </a:pPr>
            <a:r>
              <a:rPr sz="2400" spc="-5" dirty="0">
                <a:latin typeface="Georgia"/>
                <a:cs typeface="Georgia"/>
              </a:rPr>
              <a:t>JSON works independently of </a:t>
            </a:r>
            <a:r>
              <a:rPr sz="2400" dirty="0">
                <a:latin typeface="Georgia"/>
                <a:cs typeface="Georgia"/>
              </a:rPr>
              <a:t>any </a:t>
            </a:r>
            <a:r>
              <a:rPr sz="2400" spc="-5" dirty="0">
                <a:latin typeface="Georgia"/>
                <a:cs typeface="Georgia"/>
              </a:rPr>
              <a:t>language or  platform.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ts val="2735"/>
              </a:lnSpc>
              <a:spcBef>
                <a:spcPts val="2270"/>
              </a:spcBef>
              <a:buFont typeface="Courier New"/>
              <a:buChar char="o"/>
              <a:tabLst>
                <a:tab pos="355600" algn="l"/>
              </a:tabLst>
            </a:pPr>
            <a:r>
              <a:rPr sz="2400" dirty="0">
                <a:latin typeface="Georgia"/>
                <a:cs typeface="Georgia"/>
              </a:rPr>
              <a:t>JSON is </a:t>
            </a:r>
            <a:r>
              <a:rPr sz="2400" spc="-5" dirty="0">
                <a:latin typeface="Georgia"/>
                <a:cs typeface="Georgia"/>
              </a:rPr>
              <a:t>preferred for </a:t>
            </a:r>
            <a:r>
              <a:rPr sz="2400" dirty="0">
                <a:latin typeface="Georgia"/>
                <a:cs typeface="Georgia"/>
              </a:rPr>
              <a:t>serializing and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de-</a:t>
            </a:r>
            <a:endParaRPr sz="2400" dirty="0">
              <a:latin typeface="Georgia"/>
              <a:cs typeface="Georgia"/>
            </a:endParaRPr>
          </a:p>
          <a:p>
            <a:pPr marL="355600">
              <a:lnSpc>
                <a:spcPts val="2735"/>
              </a:lnSpc>
            </a:pPr>
            <a:r>
              <a:rPr sz="2400" spc="-5" dirty="0">
                <a:latin typeface="Georgia"/>
                <a:cs typeface="Georgia"/>
              </a:rPr>
              <a:t>serializing data to be </a:t>
            </a:r>
            <a:r>
              <a:rPr sz="2400" dirty="0">
                <a:latin typeface="Georgia"/>
                <a:cs typeface="Georgia"/>
              </a:rPr>
              <a:t>exchanged </a:t>
            </a:r>
            <a:r>
              <a:rPr sz="2400" spc="-5" dirty="0">
                <a:latin typeface="Georgia"/>
                <a:cs typeface="Georgia"/>
              </a:rPr>
              <a:t>on the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Web.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355600" marR="1198880" indent="-342900">
              <a:lnSpc>
                <a:spcPts val="2590"/>
              </a:lnSpc>
              <a:spcBef>
                <a:spcPts val="5"/>
              </a:spcBef>
              <a:buFont typeface="Courier New"/>
              <a:buChar char="o"/>
              <a:tabLst>
                <a:tab pos="355600" algn="l"/>
              </a:tabLst>
            </a:pPr>
            <a:r>
              <a:rPr sz="2400" spc="-5" dirty="0">
                <a:latin typeface="Georgia"/>
                <a:cs typeface="Georgia"/>
              </a:rPr>
              <a:t>Data </a:t>
            </a:r>
            <a:r>
              <a:rPr sz="2400" dirty="0">
                <a:latin typeface="Georgia"/>
                <a:cs typeface="Georgia"/>
              </a:rPr>
              <a:t>in </a:t>
            </a:r>
            <a:r>
              <a:rPr sz="2400" spc="-5" dirty="0">
                <a:latin typeface="Georgia"/>
                <a:cs typeface="Georgia"/>
              </a:rPr>
              <a:t>JSON format </a:t>
            </a:r>
            <a:r>
              <a:rPr sz="2400" dirty="0">
                <a:latin typeface="Georgia"/>
                <a:cs typeface="Georgia"/>
              </a:rPr>
              <a:t>is </a:t>
            </a:r>
            <a:r>
              <a:rPr sz="2400" spc="-5" dirty="0">
                <a:latin typeface="Georgia"/>
                <a:cs typeface="Georgia"/>
              </a:rPr>
              <a:t>represented </a:t>
            </a:r>
            <a:r>
              <a:rPr sz="2400" dirty="0">
                <a:latin typeface="Georgia"/>
                <a:cs typeface="Georgia"/>
              </a:rPr>
              <a:t>as  name/value</a:t>
            </a:r>
            <a:r>
              <a:rPr sz="2400" spc="-5" dirty="0">
                <a:latin typeface="Georgia"/>
                <a:cs typeface="Georgia"/>
              </a:rPr>
              <a:t> pairs.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2402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Summary</a:t>
            </a:r>
            <a:r>
              <a:rPr spc="-90" dirty="0"/>
              <a:t> </a:t>
            </a:r>
            <a:r>
              <a:rPr spc="-65" dirty="0"/>
              <a:t>2-2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051305"/>
            <a:ext cx="6703059" cy="40132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204470" indent="-342900">
              <a:lnSpc>
                <a:spcPct val="90100"/>
              </a:lnSpc>
              <a:spcBef>
                <a:spcPts val="385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dirty="0">
                <a:latin typeface="Georgia"/>
                <a:cs typeface="Georgia"/>
              </a:rPr>
              <a:t>JSON </a:t>
            </a:r>
            <a:r>
              <a:rPr sz="2400" spc="-5" dirty="0">
                <a:latin typeface="Georgia"/>
                <a:cs typeface="Georgia"/>
              </a:rPr>
              <a:t>supports two </a:t>
            </a:r>
            <a:r>
              <a:rPr sz="2400" dirty="0">
                <a:latin typeface="Georgia"/>
                <a:cs typeface="Georgia"/>
              </a:rPr>
              <a:t>data </a:t>
            </a:r>
            <a:r>
              <a:rPr sz="2400" spc="-5" dirty="0">
                <a:latin typeface="Georgia"/>
                <a:cs typeface="Georgia"/>
              </a:rPr>
              <a:t>structures </a:t>
            </a:r>
            <a:r>
              <a:rPr sz="2400" dirty="0">
                <a:latin typeface="Georgia"/>
                <a:cs typeface="Georgia"/>
              </a:rPr>
              <a:t>namely,  array as </a:t>
            </a:r>
            <a:r>
              <a:rPr sz="2400" spc="-5" dirty="0">
                <a:latin typeface="Georgia"/>
                <a:cs typeface="Georgia"/>
              </a:rPr>
              <a:t>ordered list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" dirty="0">
                <a:latin typeface="Georgia"/>
                <a:cs typeface="Georgia"/>
              </a:rPr>
              <a:t>objects </a:t>
            </a:r>
            <a:r>
              <a:rPr sz="2400" dirty="0">
                <a:latin typeface="Georgia"/>
                <a:cs typeface="Georgia"/>
              </a:rPr>
              <a:t>as </a:t>
            </a:r>
            <a:r>
              <a:rPr sz="2400" spc="-5" dirty="0">
                <a:latin typeface="Georgia"/>
                <a:cs typeface="Georgia"/>
              </a:rPr>
              <a:t>unordered  set of </a:t>
            </a:r>
            <a:r>
              <a:rPr sz="2400" dirty="0">
                <a:latin typeface="Georgia"/>
                <a:cs typeface="Georgia"/>
              </a:rPr>
              <a:t>name/value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pairs.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355600" marR="224790" indent="-342900">
              <a:lnSpc>
                <a:spcPts val="2590"/>
              </a:lnSpc>
              <a:spcBef>
                <a:spcPts val="5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While </a:t>
            </a:r>
            <a:r>
              <a:rPr sz="2400" spc="-10" dirty="0">
                <a:latin typeface="Georgia"/>
                <a:cs typeface="Georgia"/>
              </a:rPr>
              <a:t>syntax </a:t>
            </a:r>
            <a:r>
              <a:rPr sz="2400" spc="-5" dirty="0">
                <a:latin typeface="Georgia"/>
                <a:cs typeface="Georgia"/>
              </a:rPr>
              <a:t>for </a:t>
            </a:r>
            <a:r>
              <a:rPr sz="2400" dirty="0">
                <a:latin typeface="Georgia"/>
                <a:cs typeface="Georgia"/>
              </a:rPr>
              <a:t>JavaScript’s </a:t>
            </a:r>
            <a:r>
              <a:rPr sz="2400" spc="-5" dirty="0">
                <a:latin typeface="Georgia"/>
                <a:cs typeface="Georgia"/>
              </a:rPr>
              <a:t>literal values </a:t>
            </a:r>
            <a:r>
              <a:rPr sz="2400" dirty="0">
                <a:latin typeface="Georgia"/>
                <a:cs typeface="Georgia"/>
              </a:rPr>
              <a:t>is  </a:t>
            </a:r>
            <a:r>
              <a:rPr sz="2400" spc="-5" dirty="0">
                <a:latin typeface="Georgia"/>
                <a:cs typeface="Georgia"/>
              </a:rPr>
              <a:t>flexible, </a:t>
            </a:r>
            <a:r>
              <a:rPr sz="2400" dirty="0">
                <a:latin typeface="Georgia"/>
                <a:cs typeface="Georgia"/>
              </a:rPr>
              <a:t>JSON </a:t>
            </a:r>
            <a:r>
              <a:rPr sz="2400" spc="-5" dirty="0">
                <a:latin typeface="Georgia"/>
                <a:cs typeface="Georgia"/>
              </a:rPr>
              <a:t>follows stricter </a:t>
            </a:r>
            <a:r>
              <a:rPr sz="2400" dirty="0">
                <a:latin typeface="Georgia"/>
                <a:cs typeface="Georgia"/>
              </a:rPr>
              <a:t>rules </a:t>
            </a:r>
            <a:r>
              <a:rPr sz="2400" spc="-5" dirty="0">
                <a:latin typeface="Georgia"/>
                <a:cs typeface="Georgia"/>
              </a:rPr>
              <a:t>for </a:t>
            </a:r>
            <a:r>
              <a:rPr sz="2400" dirty="0">
                <a:latin typeface="Georgia"/>
                <a:cs typeface="Georgia"/>
              </a:rPr>
              <a:t>arrays  and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objects.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175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dirty="0">
                <a:latin typeface="Georgia"/>
                <a:cs typeface="Georgia"/>
              </a:rPr>
              <a:t>A JSON </a:t>
            </a:r>
            <a:r>
              <a:rPr sz="2400" spc="-5" dirty="0">
                <a:latin typeface="Georgia"/>
                <a:cs typeface="Georgia"/>
              </a:rPr>
              <a:t>file </a:t>
            </a:r>
            <a:r>
              <a:rPr sz="2400" dirty="0">
                <a:latin typeface="Georgia"/>
                <a:cs typeface="Georgia"/>
              </a:rPr>
              <a:t>is </a:t>
            </a:r>
            <a:r>
              <a:rPr sz="2400" spc="-5" dirty="0">
                <a:latin typeface="Georgia"/>
                <a:cs typeface="Georgia"/>
              </a:rPr>
              <a:t>saved with </a:t>
            </a:r>
            <a:r>
              <a:rPr sz="2400" spc="-5" dirty="0">
                <a:latin typeface="Courier New"/>
                <a:cs typeface="Courier New"/>
              </a:rPr>
              <a:t>.json</a:t>
            </a:r>
            <a:r>
              <a:rPr sz="2400" spc="-919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Georgia"/>
                <a:cs typeface="Georgia"/>
              </a:rPr>
              <a:t>extension.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ts val="2785"/>
              </a:lnSpc>
              <a:spcBef>
                <a:spcPts val="2305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dirty="0">
                <a:latin typeface="Georgia"/>
                <a:cs typeface="Georgia"/>
              </a:rPr>
              <a:t>The </a:t>
            </a:r>
            <a:r>
              <a:rPr sz="2400" spc="-5" dirty="0">
                <a:latin typeface="Courier New"/>
                <a:cs typeface="Courier New"/>
              </a:rPr>
              <a:t>JSON.stringify()</a:t>
            </a:r>
            <a:r>
              <a:rPr sz="2400" spc="-98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Georgia"/>
                <a:cs typeface="Georgia"/>
              </a:rPr>
              <a:t>function </a:t>
            </a:r>
            <a:r>
              <a:rPr sz="2400" dirty="0">
                <a:latin typeface="Georgia"/>
                <a:cs typeface="Georgia"/>
              </a:rPr>
              <a:t>is </a:t>
            </a:r>
            <a:r>
              <a:rPr sz="2400" spc="-5" dirty="0">
                <a:latin typeface="Georgia"/>
                <a:cs typeface="Georgia"/>
              </a:rPr>
              <a:t>used to</a:t>
            </a:r>
            <a:endParaRPr sz="2400">
              <a:latin typeface="Georgia"/>
              <a:cs typeface="Georgia"/>
            </a:endParaRPr>
          </a:p>
          <a:p>
            <a:pPr marL="355600">
              <a:lnSpc>
                <a:spcPts val="2785"/>
              </a:lnSpc>
            </a:pPr>
            <a:r>
              <a:rPr sz="2400" spc="-5" dirty="0">
                <a:latin typeface="Georgia"/>
                <a:cs typeface="Georgia"/>
              </a:rPr>
              <a:t>transform </a:t>
            </a:r>
            <a:r>
              <a:rPr sz="2400" dirty="0">
                <a:latin typeface="Georgia"/>
                <a:cs typeface="Georgia"/>
              </a:rPr>
              <a:t>a JavaScript </a:t>
            </a:r>
            <a:r>
              <a:rPr sz="2400" spc="-5" dirty="0">
                <a:latin typeface="Georgia"/>
                <a:cs typeface="Georgia"/>
              </a:rPr>
              <a:t>object to </a:t>
            </a:r>
            <a:r>
              <a:rPr sz="2400" dirty="0">
                <a:latin typeface="Georgia"/>
                <a:cs typeface="Georgia"/>
              </a:rPr>
              <a:t>a JSON</a:t>
            </a:r>
            <a:r>
              <a:rPr sz="2400" spc="-1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string.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5629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Introduction: </a:t>
            </a:r>
            <a:r>
              <a:rPr spc="-50" dirty="0"/>
              <a:t>The </a:t>
            </a:r>
            <a:r>
              <a:rPr spc="-60" dirty="0"/>
              <a:t>Need </a:t>
            </a:r>
            <a:r>
              <a:rPr spc="-70" dirty="0"/>
              <a:t>of</a:t>
            </a:r>
            <a:r>
              <a:rPr spc="50" dirty="0"/>
              <a:t> </a:t>
            </a:r>
            <a:r>
              <a:rPr spc="-75" dirty="0"/>
              <a:t>JSON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825753"/>
            <a:ext cx="6755130" cy="30257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608330" indent="-342900">
              <a:lnSpc>
                <a:spcPts val="2590"/>
              </a:lnSpc>
              <a:spcBef>
                <a:spcPts val="425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XML parses using Document Object Model  </a:t>
            </a:r>
            <a:r>
              <a:rPr sz="2400" dirty="0">
                <a:latin typeface="Georgia"/>
                <a:cs typeface="Georgia"/>
              </a:rPr>
              <a:t>(DOM) </a:t>
            </a:r>
            <a:r>
              <a:rPr sz="2400" spc="-5" dirty="0">
                <a:latin typeface="Georgia"/>
                <a:cs typeface="Georgia"/>
              </a:rPr>
              <a:t>with complex processes </a:t>
            </a:r>
            <a:r>
              <a:rPr sz="2400" dirty="0">
                <a:latin typeface="Georgia"/>
                <a:cs typeface="Georgia"/>
              </a:rPr>
              <a:t>and no  </a:t>
            </a:r>
            <a:r>
              <a:rPr sz="2400" spc="-5" dirty="0">
                <a:latin typeface="Georgia"/>
                <a:cs typeface="Georgia"/>
              </a:rPr>
              <a:t>cross-browser</a:t>
            </a:r>
            <a:r>
              <a:rPr sz="2400" spc="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compatibility.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355600" marR="865505" indent="-342900">
              <a:lnSpc>
                <a:spcPts val="2590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JavaScript engine </a:t>
            </a:r>
            <a:r>
              <a:rPr sz="2400" dirty="0">
                <a:latin typeface="Georgia"/>
                <a:cs typeface="Georgia"/>
              </a:rPr>
              <a:t>incorporates a markup  </a:t>
            </a:r>
            <a:r>
              <a:rPr sz="2400" spc="-5" dirty="0">
                <a:latin typeface="Georgia"/>
                <a:cs typeface="Georgia"/>
              </a:rPr>
              <a:t>language </a:t>
            </a:r>
            <a:r>
              <a:rPr sz="2400" dirty="0">
                <a:latin typeface="Georgia"/>
                <a:cs typeface="Georgia"/>
              </a:rPr>
              <a:t>into an HTML Web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page.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ts val="2735"/>
              </a:lnSpc>
              <a:spcBef>
                <a:spcPts val="2270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dirty="0">
                <a:latin typeface="Georgia"/>
                <a:cs typeface="Georgia"/>
              </a:rPr>
              <a:t>The </a:t>
            </a:r>
            <a:r>
              <a:rPr sz="2400" spc="-5" dirty="0">
                <a:latin typeface="Georgia"/>
                <a:cs typeface="Georgia"/>
              </a:rPr>
              <a:t>need of </a:t>
            </a:r>
            <a:r>
              <a:rPr sz="2400" dirty="0">
                <a:latin typeface="Georgia"/>
                <a:cs typeface="Georgia"/>
              </a:rPr>
              <a:t>more natural </a:t>
            </a:r>
            <a:r>
              <a:rPr sz="2400" spc="-5" dirty="0">
                <a:latin typeface="Georgia"/>
                <a:cs typeface="Georgia"/>
              </a:rPr>
              <a:t>format </a:t>
            </a:r>
            <a:r>
              <a:rPr sz="2400" dirty="0">
                <a:latin typeface="Georgia"/>
                <a:cs typeface="Georgia"/>
              </a:rPr>
              <a:t>native </a:t>
            </a:r>
            <a:r>
              <a:rPr sz="2400" spc="-5" dirty="0">
                <a:latin typeface="Georgia"/>
                <a:cs typeface="Georgia"/>
              </a:rPr>
              <a:t>to</a:t>
            </a:r>
            <a:r>
              <a:rPr sz="2400" spc="-9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this</a:t>
            </a:r>
            <a:endParaRPr sz="2400">
              <a:latin typeface="Georgia"/>
              <a:cs typeface="Georgia"/>
            </a:endParaRPr>
          </a:p>
          <a:p>
            <a:pPr marL="355600">
              <a:lnSpc>
                <a:spcPts val="2735"/>
              </a:lnSpc>
            </a:pPr>
            <a:r>
              <a:rPr sz="2400" spc="-5" dirty="0">
                <a:latin typeface="Georgia"/>
                <a:cs typeface="Georgia"/>
              </a:rPr>
              <a:t>engine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" dirty="0">
                <a:latin typeface="Georgia"/>
                <a:cs typeface="Georgia"/>
              </a:rPr>
              <a:t>overcome DOM limitations was</a:t>
            </a:r>
            <a:r>
              <a:rPr sz="2400" spc="-7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felt.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1163" y="4072128"/>
            <a:ext cx="3197352" cy="2066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8200" y="4114800"/>
            <a:ext cx="1479803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2422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What </a:t>
            </a:r>
            <a:r>
              <a:rPr spc="-30" dirty="0"/>
              <a:t>is</a:t>
            </a:r>
            <a:r>
              <a:rPr spc="-35" dirty="0"/>
              <a:t> </a:t>
            </a:r>
            <a:r>
              <a:rPr spc="-75" dirty="0"/>
              <a:t>JSON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328420"/>
            <a:ext cx="6117590" cy="30257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633730" indent="-342900">
              <a:lnSpc>
                <a:spcPts val="2590"/>
              </a:lnSpc>
              <a:spcBef>
                <a:spcPts val="425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lenient text format derived from  JavaScript language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ECMAScript.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270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Platform-as well </a:t>
            </a:r>
            <a:r>
              <a:rPr sz="2400" dirty="0">
                <a:latin typeface="Georgia"/>
                <a:cs typeface="Georgia"/>
              </a:rPr>
              <a:t>as</a:t>
            </a:r>
            <a:r>
              <a:rPr sz="2400" spc="5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language-independent.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ourier New"/>
              <a:buChar char="o"/>
            </a:pPr>
            <a:endParaRPr sz="2250" dirty="0">
              <a:latin typeface="Times New Roman"/>
              <a:cs typeface="Times New Roman"/>
            </a:endParaRPr>
          </a:p>
          <a:p>
            <a:pPr marL="355600" marR="421005" indent="-342900">
              <a:lnSpc>
                <a:spcPts val="2590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dirty="0">
                <a:latin typeface="Georgia"/>
                <a:cs typeface="Georgia"/>
              </a:rPr>
              <a:t>Implements </a:t>
            </a:r>
            <a:r>
              <a:rPr sz="2400" spc="-5" dirty="0">
                <a:latin typeface="Georgia"/>
                <a:cs typeface="Georgia"/>
              </a:rPr>
              <a:t>conventions of the C-based  languages.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270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More concise than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XML.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8294" y="4953761"/>
            <a:ext cx="6337300" cy="958850"/>
          </a:xfrm>
          <a:custGeom>
            <a:avLst/>
            <a:gdLst/>
            <a:ahLst/>
            <a:cxnLst/>
            <a:rect l="l" t="t" r="r" b="b"/>
            <a:pathLst>
              <a:path w="6337300" h="958850">
                <a:moveTo>
                  <a:pt x="6177026" y="0"/>
                </a:moveTo>
                <a:lnTo>
                  <a:pt x="159766" y="0"/>
                </a:lnTo>
                <a:lnTo>
                  <a:pt x="109266" y="8142"/>
                </a:lnTo>
                <a:lnTo>
                  <a:pt x="65408" y="30817"/>
                </a:lnTo>
                <a:lnTo>
                  <a:pt x="30824" y="65397"/>
                </a:lnTo>
                <a:lnTo>
                  <a:pt x="8144" y="109256"/>
                </a:lnTo>
                <a:lnTo>
                  <a:pt x="0" y="159766"/>
                </a:lnTo>
                <a:lnTo>
                  <a:pt x="0" y="798817"/>
                </a:lnTo>
                <a:lnTo>
                  <a:pt x="8144" y="849318"/>
                </a:lnTo>
                <a:lnTo>
                  <a:pt x="30824" y="893178"/>
                </a:lnTo>
                <a:lnTo>
                  <a:pt x="65408" y="927766"/>
                </a:lnTo>
                <a:lnTo>
                  <a:pt x="109266" y="950450"/>
                </a:lnTo>
                <a:lnTo>
                  <a:pt x="159766" y="958596"/>
                </a:lnTo>
                <a:lnTo>
                  <a:pt x="6177026" y="958596"/>
                </a:lnTo>
                <a:lnTo>
                  <a:pt x="6227535" y="950450"/>
                </a:lnTo>
                <a:lnTo>
                  <a:pt x="6271394" y="927766"/>
                </a:lnTo>
                <a:lnTo>
                  <a:pt x="6305974" y="893178"/>
                </a:lnTo>
                <a:lnTo>
                  <a:pt x="6328649" y="849318"/>
                </a:lnTo>
                <a:lnTo>
                  <a:pt x="6336792" y="798817"/>
                </a:lnTo>
                <a:lnTo>
                  <a:pt x="6336792" y="159766"/>
                </a:lnTo>
                <a:lnTo>
                  <a:pt x="6328649" y="109256"/>
                </a:lnTo>
                <a:lnTo>
                  <a:pt x="6305974" y="65397"/>
                </a:lnTo>
                <a:lnTo>
                  <a:pt x="6271394" y="30817"/>
                </a:lnTo>
                <a:lnTo>
                  <a:pt x="6227535" y="8142"/>
                </a:lnTo>
                <a:lnTo>
                  <a:pt x="6177026" y="0"/>
                </a:lnTo>
                <a:close/>
              </a:path>
            </a:pathLst>
          </a:custGeom>
          <a:solidFill>
            <a:srgbClr val="2A5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8294" y="4953761"/>
            <a:ext cx="6337300" cy="958850"/>
          </a:xfrm>
          <a:custGeom>
            <a:avLst/>
            <a:gdLst/>
            <a:ahLst/>
            <a:cxnLst/>
            <a:rect l="l" t="t" r="r" b="b"/>
            <a:pathLst>
              <a:path w="6337300" h="958850">
                <a:moveTo>
                  <a:pt x="0" y="159766"/>
                </a:moveTo>
                <a:lnTo>
                  <a:pt x="8144" y="109256"/>
                </a:lnTo>
                <a:lnTo>
                  <a:pt x="30824" y="65397"/>
                </a:lnTo>
                <a:lnTo>
                  <a:pt x="65408" y="30817"/>
                </a:lnTo>
                <a:lnTo>
                  <a:pt x="109266" y="8142"/>
                </a:lnTo>
                <a:lnTo>
                  <a:pt x="159766" y="0"/>
                </a:lnTo>
                <a:lnTo>
                  <a:pt x="6177026" y="0"/>
                </a:lnTo>
                <a:lnTo>
                  <a:pt x="6227535" y="8142"/>
                </a:lnTo>
                <a:lnTo>
                  <a:pt x="6271394" y="30817"/>
                </a:lnTo>
                <a:lnTo>
                  <a:pt x="6305974" y="65397"/>
                </a:lnTo>
                <a:lnTo>
                  <a:pt x="6328649" y="109256"/>
                </a:lnTo>
                <a:lnTo>
                  <a:pt x="6336792" y="159766"/>
                </a:lnTo>
                <a:lnTo>
                  <a:pt x="6336792" y="798817"/>
                </a:lnTo>
                <a:lnTo>
                  <a:pt x="6328649" y="849318"/>
                </a:lnTo>
                <a:lnTo>
                  <a:pt x="6305974" y="893178"/>
                </a:lnTo>
                <a:lnTo>
                  <a:pt x="6271394" y="927766"/>
                </a:lnTo>
                <a:lnTo>
                  <a:pt x="6227535" y="950450"/>
                </a:lnTo>
                <a:lnTo>
                  <a:pt x="6177026" y="958596"/>
                </a:lnTo>
                <a:lnTo>
                  <a:pt x="159766" y="958596"/>
                </a:lnTo>
                <a:lnTo>
                  <a:pt x="109266" y="950450"/>
                </a:lnTo>
                <a:lnTo>
                  <a:pt x="65408" y="927766"/>
                </a:lnTo>
                <a:lnTo>
                  <a:pt x="30824" y="893178"/>
                </a:lnTo>
                <a:lnTo>
                  <a:pt x="8144" y="849318"/>
                </a:lnTo>
                <a:lnTo>
                  <a:pt x="0" y="798817"/>
                </a:lnTo>
                <a:lnTo>
                  <a:pt x="0" y="159766"/>
                </a:lnTo>
                <a:close/>
              </a:path>
            </a:pathLst>
          </a:custGeom>
          <a:ln w="25908">
            <a:solidFill>
              <a:srgbClr val="395E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211" y="5045709"/>
            <a:ext cx="58858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JSON is a 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lightweight, text-based,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open  standard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data-interchange</a:t>
            </a:r>
            <a:r>
              <a:rPr sz="24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format.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76800" y="3657600"/>
            <a:ext cx="2156459" cy="845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2385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Uses </a:t>
            </a:r>
            <a:r>
              <a:rPr spc="-70" dirty="0"/>
              <a:t>of</a:t>
            </a:r>
            <a:r>
              <a:rPr spc="-95" dirty="0"/>
              <a:t> </a:t>
            </a:r>
            <a:r>
              <a:rPr spc="-75" dirty="0"/>
              <a:t>JSON</a:t>
            </a:r>
          </a:p>
        </p:txBody>
      </p:sp>
      <p:sp>
        <p:nvSpPr>
          <p:cNvPr id="3" name="object 3"/>
          <p:cNvSpPr/>
          <p:nvPr/>
        </p:nvSpPr>
        <p:spPr>
          <a:xfrm>
            <a:off x="610362" y="1703070"/>
            <a:ext cx="6555105" cy="452755"/>
          </a:xfrm>
          <a:custGeom>
            <a:avLst/>
            <a:gdLst/>
            <a:ahLst/>
            <a:cxnLst/>
            <a:rect l="l" t="t" r="r" b="b"/>
            <a:pathLst>
              <a:path w="6555105" h="452755">
                <a:moveTo>
                  <a:pt x="0" y="452627"/>
                </a:moveTo>
                <a:lnTo>
                  <a:pt x="6554724" y="452627"/>
                </a:lnTo>
                <a:lnTo>
                  <a:pt x="6554724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362" y="1703070"/>
            <a:ext cx="6555105" cy="452755"/>
          </a:xfrm>
          <a:custGeom>
            <a:avLst/>
            <a:gdLst/>
            <a:ahLst/>
            <a:cxnLst/>
            <a:rect l="l" t="t" r="r" b="b"/>
            <a:pathLst>
              <a:path w="6555105" h="452755">
                <a:moveTo>
                  <a:pt x="0" y="452627"/>
                </a:moveTo>
                <a:lnTo>
                  <a:pt x="6554724" y="452627"/>
                </a:lnTo>
                <a:lnTo>
                  <a:pt x="6554724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ln w="19812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1925" y="1437894"/>
            <a:ext cx="6227445" cy="530860"/>
          </a:xfrm>
          <a:custGeom>
            <a:avLst/>
            <a:gdLst/>
            <a:ahLst/>
            <a:cxnLst/>
            <a:rect l="l" t="t" r="r" b="b"/>
            <a:pathLst>
              <a:path w="6227445" h="530860">
                <a:moveTo>
                  <a:pt x="6138672" y="0"/>
                </a:moveTo>
                <a:lnTo>
                  <a:pt x="88392" y="0"/>
                </a:lnTo>
                <a:lnTo>
                  <a:pt x="53985" y="6953"/>
                </a:lnTo>
                <a:lnTo>
                  <a:pt x="25888" y="25907"/>
                </a:lnTo>
                <a:lnTo>
                  <a:pt x="6946" y="54006"/>
                </a:lnTo>
                <a:lnTo>
                  <a:pt x="0" y="88391"/>
                </a:lnTo>
                <a:lnTo>
                  <a:pt x="0" y="441959"/>
                </a:lnTo>
                <a:lnTo>
                  <a:pt x="6946" y="476345"/>
                </a:lnTo>
                <a:lnTo>
                  <a:pt x="25888" y="504443"/>
                </a:lnTo>
                <a:lnTo>
                  <a:pt x="53985" y="523398"/>
                </a:lnTo>
                <a:lnTo>
                  <a:pt x="88392" y="530351"/>
                </a:lnTo>
                <a:lnTo>
                  <a:pt x="6138672" y="530351"/>
                </a:lnTo>
                <a:lnTo>
                  <a:pt x="6173057" y="523398"/>
                </a:lnTo>
                <a:lnTo>
                  <a:pt x="6201156" y="504443"/>
                </a:lnTo>
                <a:lnTo>
                  <a:pt x="6220110" y="476345"/>
                </a:lnTo>
                <a:lnTo>
                  <a:pt x="6227064" y="441959"/>
                </a:lnTo>
                <a:lnTo>
                  <a:pt x="6227064" y="88391"/>
                </a:lnTo>
                <a:lnTo>
                  <a:pt x="6220110" y="54006"/>
                </a:lnTo>
                <a:lnTo>
                  <a:pt x="6201156" y="25907"/>
                </a:lnTo>
                <a:lnTo>
                  <a:pt x="6173057" y="6953"/>
                </a:lnTo>
                <a:lnTo>
                  <a:pt x="613867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1925" y="1437894"/>
            <a:ext cx="6227445" cy="530860"/>
          </a:xfrm>
          <a:custGeom>
            <a:avLst/>
            <a:gdLst/>
            <a:ahLst/>
            <a:cxnLst/>
            <a:rect l="l" t="t" r="r" b="b"/>
            <a:pathLst>
              <a:path w="6227445" h="530860">
                <a:moveTo>
                  <a:pt x="0" y="88391"/>
                </a:moveTo>
                <a:lnTo>
                  <a:pt x="6946" y="54006"/>
                </a:lnTo>
                <a:lnTo>
                  <a:pt x="25888" y="25907"/>
                </a:lnTo>
                <a:lnTo>
                  <a:pt x="53985" y="6953"/>
                </a:lnTo>
                <a:lnTo>
                  <a:pt x="88392" y="0"/>
                </a:lnTo>
                <a:lnTo>
                  <a:pt x="6138672" y="0"/>
                </a:lnTo>
                <a:lnTo>
                  <a:pt x="6173057" y="6953"/>
                </a:lnTo>
                <a:lnTo>
                  <a:pt x="6201156" y="25907"/>
                </a:lnTo>
                <a:lnTo>
                  <a:pt x="6220110" y="54006"/>
                </a:lnTo>
                <a:lnTo>
                  <a:pt x="6227064" y="88391"/>
                </a:lnTo>
                <a:lnTo>
                  <a:pt x="6227064" y="441959"/>
                </a:lnTo>
                <a:lnTo>
                  <a:pt x="6220110" y="476345"/>
                </a:lnTo>
                <a:lnTo>
                  <a:pt x="6201156" y="504443"/>
                </a:lnTo>
                <a:lnTo>
                  <a:pt x="6173057" y="523398"/>
                </a:lnTo>
                <a:lnTo>
                  <a:pt x="6138672" y="530351"/>
                </a:lnTo>
                <a:lnTo>
                  <a:pt x="88392" y="530351"/>
                </a:lnTo>
                <a:lnTo>
                  <a:pt x="53985" y="523398"/>
                </a:lnTo>
                <a:lnTo>
                  <a:pt x="25888" y="504443"/>
                </a:lnTo>
                <a:lnTo>
                  <a:pt x="6946" y="476345"/>
                </a:lnTo>
                <a:lnTo>
                  <a:pt x="0" y="441959"/>
                </a:lnTo>
                <a:lnTo>
                  <a:pt x="0" y="88391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362" y="2519933"/>
            <a:ext cx="6555105" cy="452755"/>
          </a:xfrm>
          <a:custGeom>
            <a:avLst/>
            <a:gdLst/>
            <a:ahLst/>
            <a:cxnLst/>
            <a:rect l="l" t="t" r="r" b="b"/>
            <a:pathLst>
              <a:path w="6555105" h="452755">
                <a:moveTo>
                  <a:pt x="0" y="452627"/>
                </a:moveTo>
                <a:lnTo>
                  <a:pt x="6554724" y="452627"/>
                </a:lnTo>
                <a:lnTo>
                  <a:pt x="6554724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0362" y="2519933"/>
            <a:ext cx="6555105" cy="452755"/>
          </a:xfrm>
          <a:custGeom>
            <a:avLst/>
            <a:gdLst/>
            <a:ahLst/>
            <a:cxnLst/>
            <a:rect l="l" t="t" r="r" b="b"/>
            <a:pathLst>
              <a:path w="6555105" h="452755">
                <a:moveTo>
                  <a:pt x="0" y="452627"/>
                </a:moveTo>
                <a:lnTo>
                  <a:pt x="6554724" y="452627"/>
                </a:lnTo>
                <a:lnTo>
                  <a:pt x="6554724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ln w="19812">
            <a:solidFill>
              <a:srgbClr val="E6A4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2782" y="2253233"/>
            <a:ext cx="6240780" cy="532130"/>
          </a:xfrm>
          <a:custGeom>
            <a:avLst/>
            <a:gdLst/>
            <a:ahLst/>
            <a:cxnLst/>
            <a:rect l="l" t="t" r="r" b="b"/>
            <a:pathLst>
              <a:path w="6240780" h="532130">
                <a:moveTo>
                  <a:pt x="6152134" y="0"/>
                </a:moveTo>
                <a:lnTo>
                  <a:pt x="88646" y="0"/>
                </a:lnTo>
                <a:lnTo>
                  <a:pt x="54140" y="6975"/>
                </a:lnTo>
                <a:lnTo>
                  <a:pt x="25963" y="25987"/>
                </a:lnTo>
                <a:lnTo>
                  <a:pt x="6966" y="54167"/>
                </a:lnTo>
                <a:lnTo>
                  <a:pt x="0" y="88646"/>
                </a:lnTo>
                <a:lnTo>
                  <a:pt x="0" y="443230"/>
                </a:lnTo>
                <a:lnTo>
                  <a:pt x="6966" y="477708"/>
                </a:lnTo>
                <a:lnTo>
                  <a:pt x="25963" y="505888"/>
                </a:lnTo>
                <a:lnTo>
                  <a:pt x="54140" y="524900"/>
                </a:lnTo>
                <a:lnTo>
                  <a:pt x="88646" y="531876"/>
                </a:lnTo>
                <a:lnTo>
                  <a:pt x="6152134" y="531876"/>
                </a:lnTo>
                <a:lnTo>
                  <a:pt x="6186612" y="524900"/>
                </a:lnTo>
                <a:lnTo>
                  <a:pt x="6214792" y="505888"/>
                </a:lnTo>
                <a:lnTo>
                  <a:pt x="6233804" y="477708"/>
                </a:lnTo>
                <a:lnTo>
                  <a:pt x="6240780" y="443230"/>
                </a:lnTo>
                <a:lnTo>
                  <a:pt x="6240780" y="88646"/>
                </a:lnTo>
                <a:lnTo>
                  <a:pt x="6233804" y="54167"/>
                </a:lnTo>
                <a:lnTo>
                  <a:pt x="6214792" y="25987"/>
                </a:lnTo>
                <a:lnTo>
                  <a:pt x="6186612" y="6975"/>
                </a:lnTo>
                <a:lnTo>
                  <a:pt x="6152134" y="0"/>
                </a:lnTo>
                <a:close/>
              </a:path>
            </a:pathLst>
          </a:custGeom>
          <a:solidFill>
            <a:srgbClr val="E6A4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2782" y="2253233"/>
            <a:ext cx="6240780" cy="532130"/>
          </a:xfrm>
          <a:custGeom>
            <a:avLst/>
            <a:gdLst/>
            <a:ahLst/>
            <a:cxnLst/>
            <a:rect l="l" t="t" r="r" b="b"/>
            <a:pathLst>
              <a:path w="6240780" h="532130">
                <a:moveTo>
                  <a:pt x="0" y="88646"/>
                </a:moveTo>
                <a:lnTo>
                  <a:pt x="6966" y="54167"/>
                </a:lnTo>
                <a:lnTo>
                  <a:pt x="25963" y="25987"/>
                </a:lnTo>
                <a:lnTo>
                  <a:pt x="54140" y="6975"/>
                </a:lnTo>
                <a:lnTo>
                  <a:pt x="88646" y="0"/>
                </a:lnTo>
                <a:lnTo>
                  <a:pt x="6152134" y="0"/>
                </a:lnTo>
                <a:lnTo>
                  <a:pt x="6186612" y="6975"/>
                </a:lnTo>
                <a:lnTo>
                  <a:pt x="6214792" y="25987"/>
                </a:lnTo>
                <a:lnTo>
                  <a:pt x="6233804" y="54167"/>
                </a:lnTo>
                <a:lnTo>
                  <a:pt x="6240780" y="88646"/>
                </a:lnTo>
                <a:lnTo>
                  <a:pt x="6240780" y="443230"/>
                </a:lnTo>
                <a:lnTo>
                  <a:pt x="6233804" y="477708"/>
                </a:lnTo>
                <a:lnTo>
                  <a:pt x="6214792" y="505888"/>
                </a:lnTo>
                <a:lnTo>
                  <a:pt x="6186612" y="524900"/>
                </a:lnTo>
                <a:lnTo>
                  <a:pt x="6152134" y="531876"/>
                </a:lnTo>
                <a:lnTo>
                  <a:pt x="88646" y="531876"/>
                </a:lnTo>
                <a:lnTo>
                  <a:pt x="54140" y="524900"/>
                </a:lnTo>
                <a:lnTo>
                  <a:pt x="25963" y="505888"/>
                </a:lnTo>
                <a:lnTo>
                  <a:pt x="6966" y="477708"/>
                </a:lnTo>
                <a:lnTo>
                  <a:pt x="0" y="443230"/>
                </a:lnTo>
                <a:lnTo>
                  <a:pt x="0" y="88646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0362" y="3335273"/>
            <a:ext cx="6555105" cy="454659"/>
          </a:xfrm>
          <a:custGeom>
            <a:avLst/>
            <a:gdLst/>
            <a:ahLst/>
            <a:cxnLst/>
            <a:rect l="l" t="t" r="r" b="b"/>
            <a:pathLst>
              <a:path w="6555105" h="454660">
                <a:moveTo>
                  <a:pt x="0" y="454151"/>
                </a:moveTo>
                <a:lnTo>
                  <a:pt x="6554724" y="454151"/>
                </a:lnTo>
                <a:lnTo>
                  <a:pt x="6554724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0362" y="3335273"/>
            <a:ext cx="6555105" cy="454659"/>
          </a:xfrm>
          <a:custGeom>
            <a:avLst/>
            <a:gdLst/>
            <a:ahLst/>
            <a:cxnLst/>
            <a:rect l="l" t="t" r="r" b="b"/>
            <a:pathLst>
              <a:path w="6555105" h="454660">
                <a:moveTo>
                  <a:pt x="0" y="454151"/>
                </a:moveTo>
                <a:lnTo>
                  <a:pt x="6554724" y="454151"/>
                </a:lnTo>
                <a:lnTo>
                  <a:pt x="6554724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ln w="19812">
            <a:solidFill>
              <a:srgbClr val="E690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5830" y="3070098"/>
            <a:ext cx="6236335" cy="532130"/>
          </a:xfrm>
          <a:custGeom>
            <a:avLst/>
            <a:gdLst/>
            <a:ahLst/>
            <a:cxnLst/>
            <a:rect l="l" t="t" r="r" b="b"/>
            <a:pathLst>
              <a:path w="6236334" h="532129">
                <a:moveTo>
                  <a:pt x="6147562" y="0"/>
                </a:moveTo>
                <a:lnTo>
                  <a:pt x="88646" y="0"/>
                </a:lnTo>
                <a:lnTo>
                  <a:pt x="54140" y="6975"/>
                </a:lnTo>
                <a:lnTo>
                  <a:pt x="25963" y="25987"/>
                </a:lnTo>
                <a:lnTo>
                  <a:pt x="6966" y="54167"/>
                </a:lnTo>
                <a:lnTo>
                  <a:pt x="0" y="88646"/>
                </a:lnTo>
                <a:lnTo>
                  <a:pt x="0" y="443230"/>
                </a:lnTo>
                <a:lnTo>
                  <a:pt x="6966" y="477708"/>
                </a:lnTo>
                <a:lnTo>
                  <a:pt x="25963" y="505888"/>
                </a:lnTo>
                <a:lnTo>
                  <a:pt x="54140" y="524900"/>
                </a:lnTo>
                <a:lnTo>
                  <a:pt x="88646" y="531876"/>
                </a:lnTo>
                <a:lnTo>
                  <a:pt x="6147562" y="531876"/>
                </a:lnTo>
                <a:lnTo>
                  <a:pt x="6182040" y="524900"/>
                </a:lnTo>
                <a:lnTo>
                  <a:pt x="6210220" y="505888"/>
                </a:lnTo>
                <a:lnTo>
                  <a:pt x="6229232" y="477708"/>
                </a:lnTo>
                <a:lnTo>
                  <a:pt x="6236208" y="443230"/>
                </a:lnTo>
                <a:lnTo>
                  <a:pt x="6236208" y="88646"/>
                </a:lnTo>
                <a:lnTo>
                  <a:pt x="6229232" y="54167"/>
                </a:lnTo>
                <a:lnTo>
                  <a:pt x="6210220" y="25987"/>
                </a:lnTo>
                <a:lnTo>
                  <a:pt x="6182040" y="6975"/>
                </a:lnTo>
                <a:lnTo>
                  <a:pt x="6147562" y="0"/>
                </a:lnTo>
                <a:close/>
              </a:path>
            </a:pathLst>
          </a:custGeom>
          <a:solidFill>
            <a:srgbClr val="E690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5830" y="3070098"/>
            <a:ext cx="6236335" cy="532130"/>
          </a:xfrm>
          <a:custGeom>
            <a:avLst/>
            <a:gdLst/>
            <a:ahLst/>
            <a:cxnLst/>
            <a:rect l="l" t="t" r="r" b="b"/>
            <a:pathLst>
              <a:path w="6236334" h="532129">
                <a:moveTo>
                  <a:pt x="0" y="88646"/>
                </a:moveTo>
                <a:lnTo>
                  <a:pt x="6966" y="54167"/>
                </a:lnTo>
                <a:lnTo>
                  <a:pt x="25963" y="25987"/>
                </a:lnTo>
                <a:lnTo>
                  <a:pt x="54140" y="6975"/>
                </a:lnTo>
                <a:lnTo>
                  <a:pt x="88646" y="0"/>
                </a:lnTo>
                <a:lnTo>
                  <a:pt x="6147562" y="0"/>
                </a:lnTo>
                <a:lnTo>
                  <a:pt x="6182040" y="6975"/>
                </a:lnTo>
                <a:lnTo>
                  <a:pt x="6210220" y="25987"/>
                </a:lnTo>
                <a:lnTo>
                  <a:pt x="6229232" y="54167"/>
                </a:lnTo>
                <a:lnTo>
                  <a:pt x="6236208" y="88646"/>
                </a:lnTo>
                <a:lnTo>
                  <a:pt x="6236208" y="443230"/>
                </a:lnTo>
                <a:lnTo>
                  <a:pt x="6229232" y="477708"/>
                </a:lnTo>
                <a:lnTo>
                  <a:pt x="6210220" y="505888"/>
                </a:lnTo>
                <a:lnTo>
                  <a:pt x="6182040" y="524900"/>
                </a:lnTo>
                <a:lnTo>
                  <a:pt x="6147562" y="531876"/>
                </a:lnTo>
                <a:lnTo>
                  <a:pt x="88646" y="531876"/>
                </a:lnTo>
                <a:lnTo>
                  <a:pt x="54140" y="524900"/>
                </a:lnTo>
                <a:lnTo>
                  <a:pt x="25963" y="505888"/>
                </a:lnTo>
                <a:lnTo>
                  <a:pt x="6966" y="477708"/>
                </a:lnTo>
                <a:lnTo>
                  <a:pt x="0" y="443230"/>
                </a:lnTo>
                <a:lnTo>
                  <a:pt x="0" y="88646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0362" y="4152138"/>
            <a:ext cx="6555105" cy="454659"/>
          </a:xfrm>
          <a:custGeom>
            <a:avLst/>
            <a:gdLst/>
            <a:ahLst/>
            <a:cxnLst/>
            <a:rect l="l" t="t" r="r" b="b"/>
            <a:pathLst>
              <a:path w="6555105" h="454660">
                <a:moveTo>
                  <a:pt x="0" y="454151"/>
                </a:moveTo>
                <a:lnTo>
                  <a:pt x="6554724" y="454151"/>
                </a:lnTo>
                <a:lnTo>
                  <a:pt x="6554724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0362" y="4152138"/>
            <a:ext cx="6555105" cy="454659"/>
          </a:xfrm>
          <a:custGeom>
            <a:avLst/>
            <a:gdLst/>
            <a:ahLst/>
            <a:cxnLst/>
            <a:rect l="l" t="t" r="r" b="b"/>
            <a:pathLst>
              <a:path w="6555105" h="454660">
                <a:moveTo>
                  <a:pt x="0" y="454151"/>
                </a:moveTo>
                <a:lnTo>
                  <a:pt x="6554724" y="454151"/>
                </a:lnTo>
                <a:lnTo>
                  <a:pt x="6554724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ln w="19812">
            <a:solidFill>
              <a:srgbClr val="E77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2782" y="3886961"/>
            <a:ext cx="6240780" cy="530860"/>
          </a:xfrm>
          <a:custGeom>
            <a:avLst/>
            <a:gdLst/>
            <a:ahLst/>
            <a:cxnLst/>
            <a:rect l="l" t="t" r="r" b="b"/>
            <a:pathLst>
              <a:path w="6240780" h="530860">
                <a:moveTo>
                  <a:pt x="6152388" y="0"/>
                </a:moveTo>
                <a:lnTo>
                  <a:pt x="88392" y="0"/>
                </a:lnTo>
                <a:lnTo>
                  <a:pt x="53985" y="6953"/>
                </a:lnTo>
                <a:lnTo>
                  <a:pt x="25888" y="25908"/>
                </a:lnTo>
                <a:lnTo>
                  <a:pt x="6946" y="54006"/>
                </a:lnTo>
                <a:lnTo>
                  <a:pt x="0" y="88392"/>
                </a:lnTo>
                <a:lnTo>
                  <a:pt x="0" y="441960"/>
                </a:lnTo>
                <a:lnTo>
                  <a:pt x="6946" y="476345"/>
                </a:lnTo>
                <a:lnTo>
                  <a:pt x="25888" y="504444"/>
                </a:lnTo>
                <a:lnTo>
                  <a:pt x="53985" y="523398"/>
                </a:lnTo>
                <a:lnTo>
                  <a:pt x="88392" y="530352"/>
                </a:lnTo>
                <a:lnTo>
                  <a:pt x="6152388" y="530352"/>
                </a:lnTo>
                <a:lnTo>
                  <a:pt x="6186773" y="523398"/>
                </a:lnTo>
                <a:lnTo>
                  <a:pt x="6214871" y="504444"/>
                </a:lnTo>
                <a:lnTo>
                  <a:pt x="6233826" y="476345"/>
                </a:lnTo>
                <a:lnTo>
                  <a:pt x="6240780" y="441960"/>
                </a:lnTo>
                <a:lnTo>
                  <a:pt x="6240780" y="88392"/>
                </a:lnTo>
                <a:lnTo>
                  <a:pt x="6233826" y="54006"/>
                </a:lnTo>
                <a:lnTo>
                  <a:pt x="6214871" y="25908"/>
                </a:lnTo>
                <a:lnTo>
                  <a:pt x="6186773" y="6953"/>
                </a:lnTo>
                <a:lnTo>
                  <a:pt x="6152388" y="0"/>
                </a:lnTo>
                <a:close/>
              </a:path>
            </a:pathLst>
          </a:custGeom>
          <a:solidFill>
            <a:srgbClr val="E77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2782" y="3886961"/>
            <a:ext cx="6240780" cy="530860"/>
          </a:xfrm>
          <a:custGeom>
            <a:avLst/>
            <a:gdLst/>
            <a:ahLst/>
            <a:cxnLst/>
            <a:rect l="l" t="t" r="r" b="b"/>
            <a:pathLst>
              <a:path w="6240780" h="530860">
                <a:moveTo>
                  <a:pt x="0" y="88392"/>
                </a:moveTo>
                <a:lnTo>
                  <a:pt x="6946" y="54006"/>
                </a:lnTo>
                <a:lnTo>
                  <a:pt x="25888" y="25908"/>
                </a:lnTo>
                <a:lnTo>
                  <a:pt x="53985" y="6953"/>
                </a:lnTo>
                <a:lnTo>
                  <a:pt x="88392" y="0"/>
                </a:lnTo>
                <a:lnTo>
                  <a:pt x="6152388" y="0"/>
                </a:lnTo>
                <a:lnTo>
                  <a:pt x="6186773" y="6953"/>
                </a:lnTo>
                <a:lnTo>
                  <a:pt x="6214871" y="25908"/>
                </a:lnTo>
                <a:lnTo>
                  <a:pt x="6233826" y="54006"/>
                </a:lnTo>
                <a:lnTo>
                  <a:pt x="6240780" y="88392"/>
                </a:lnTo>
                <a:lnTo>
                  <a:pt x="6240780" y="441960"/>
                </a:lnTo>
                <a:lnTo>
                  <a:pt x="6233826" y="476345"/>
                </a:lnTo>
                <a:lnTo>
                  <a:pt x="6214871" y="504444"/>
                </a:lnTo>
                <a:lnTo>
                  <a:pt x="6186773" y="523398"/>
                </a:lnTo>
                <a:lnTo>
                  <a:pt x="6152388" y="530352"/>
                </a:lnTo>
                <a:lnTo>
                  <a:pt x="88392" y="530352"/>
                </a:lnTo>
                <a:lnTo>
                  <a:pt x="53985" y="523398"/>
                </a:lnTo>
                <a:lnTo>
                  <a:pt x="25888" y="504444"/>
                </a:lnTo>
                <a:lnTo>
                  <a:pt x="6946" y="476345"/>
                </a:lnTo>
                <a:lnTo>
                  <a:pt x="0" y="441960"/>
                </a:lnTo>
                <a:lnTo>
                  <a:pt x="0" y="8839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0362" y="4969002"/>
            <a:ext cx="6555105" cy="452755"/>
          </a:xfrm>
          <a:custGeom>
            <a:avLst/>
            <a:gdLst/>
            <a:ahLst/>
            <a:cxnLst/>
            <a:rect l="l" t="t" r="r" b="b"/>
            <a:pathLst>
              <a:path w="6555105" h="452754">
                <a:moveTo>
                  <a:pt x="0" y="452628"/>
                </a:moveTo>
                <a:lnTo>
                  <a:pt x="6554724" y="452628"/>
                </a:lnTo>
                <a:lnTo>
                  <a:pt x="6554724" y="0"/>
                </a:lnTo>
                <a:lnTo>
                  <a:pt x="0" y="0"/>
                </a:lnTo>
                <a:lnTo>
                  <a:pt x="0" y="452628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0362" y="4969002"/>
            <a:ext cx="6555105" cy="452755"/>
          </a:xfrm>
          <a:custGeom>
            <a:avLst/>
            <a:gdLst/>
            <a:ahLst/>
            <a:cxnLst/>
            <a:rect l="l" t="t" r="r" b="b"/>
            <a:pathLst>
              <a:path w="6555105" h="452754">
                <a:moveTo>
                  <a:pt x="0" y="452628"/>
                </a:moveTo>
                <a:lnTo>
                  <a:pt x="6554724" y="452628"/>
                </a:lnTo>
                <a:lnTo>
                  <a:pt x="6554724" y="0"/>
                </a:lnTo>
                <a:lnTo>
                  <a:pt x="0" y="0"/>
                </a:lnTo>
                <a:lnTo>
                  <a:pt x="0" y="452628"/>
                </a:lnTo>
                <a:close/>
              </a:path>
            </a:pathLst>
          </a:custGeom>
          <a:ln w="19812">
            <a:solidFill>
              <a:srgbClr val="E766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22782" y="4703826"/>
            <a:ext cx="6240780" cy="530860"/>
          </a:xfrm>
          <a:custGeom>
            <a:avLst/>
            <a:gdLst/>
            <a:ahLst/>
            <a:cxnLst/>
            <a:rect l="l" t="t" r="r" b="b"/>
            <a:pathLst>
              <a:path w="6240780" h="530860">
                <a:moveTo>
                  <a:pt x="6152388" y="0"/>
                </a:moveTo>
                <a:lnTo>
                  <a:pt x="88392" y="0"/>
                </a:lnTo>
                <a:lnTo>
                  <a:pt x="53985" y="6953"/>
                </a:lnTo>
                <a:lnTo>
                  <a:pt x="25888" y="25908"/>
                </a:lnTo>
                <a:lnTo>
                  <a:pt x="6946" y="54006"/>
                </a:lnTo>
                <a:lnTo>
                  <a:pt x="0" y="88392"/>
                </a:lnTo>
                <a:lnTo>
                  <a:pt x="0" y="441960"/>
                </a:lnTo>
                <a:lnTo>
                  <a:pt x="6946" y="476345"/>
                </a:lnTo>
                <a:lnTo>
                  <a:pt x="25888" y="504444"/>
                </a:lnTo>
                <a:lnTo>
                  <a:pt x="53985" y="523398"/>
                </a:lnTo>
                <a:lnTo>
                  <a:pt x="88392" y="530352"/>
                </a:lnTo>
                <a:lnTo>
                  <a:pt x="6152388" y="530352"/>
                </a:lnTo>
                <a:lnTo>
                  <a:pt x="6186773" y="523398"/>
                </a:lnTo>
                <a:lnTo>
                  <a:pt x="6214871" y="504444"/>
                </a:lnTo>
                <a:lnTo>
                  <a:pt x="6233826" y="476345"/>
                </a:lnTo>
                <a:lnTo>
                  <a:pt x="6240780" y="441960"/>
                </a:lnTo>
                <a:lnTo>
                  <a:pt x="6240780" y="88392"/>
                </a:lnTo>
                <a:lnTo>
                  <a:pt x="6233826" y="54006"/>
                </a:lnTo>
                <a:lnTo>
                  <a:pt x="6214871" y="25908"/>
                </a:lnTo>
                <a:lnTo>
                  <a:pt x="6186773" y="6953"/>
                </a:lnTo>
                <a:lnTo>
                  <a:pt x="6152388" y="0"/>
                </a:lnTo>
                <a:close/>
              </a:path>
            </a:pathLst>
          </a:custGeom>
          <a:solidFill>
            <a:srgbClr val="E76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22782" y="4703826"/>
            <a:ext cx="6240780" cy="530860"/>
          </a:xfrm>
          <a:custGeom>
            <a:avLst/>
            <a:gdLst/>
            <a:ahLst/>
            <a:cxnLst/>
            <a:rect l="l" t="t" r="r" b="b"/>
            <a:pathLst>
              <a:path w="6240780" h="530860">
                <a:moveTo>
                  <a:pt x="0" y="88392"/>
                </a:moveTo>
                <a:lnTo>
                  <a:pt x="6946" y="54006"/>
                </a:lnTo>
                <a:lnTo>
                  <a:pt x="25888" y="25908"/>
                </a:lnTo>
                <a:lnTo>
                  <a:pt x="53985" y="6953"/>
                </a:lnTo>
                <a:lnTo>
                  <a:pt x="88392" y="0"/>
                </a:lnTo>
                <a:lnTo>
                  <a:pt x="6152388" y="0"/>
                </a:lnTo>
                <a:lnTo>
                  <a:pt x="6186773" y="6953"/>
                </a:lnTo>
                <a:lnTo>
                  <a:pt x="6214871" y="25908"/>
                </a:lnTo>
                <a:lnTo>
                  <a:pt x="6233826" y="54006"/>
                </a:lnTo>
                <a:lnTo>
                  <a:pt x="6240780" y="88392"/>
                </a:lnTo>
                <a:lnTo>
                  <a:pt x="6240780" y="441960"/>
                </a:lnTo>
                <a:lnTo>
                  <a:pt x="6233826" y="476345"/>
                </a:lnTo>
                <a:lnTo>
                  <a:pt x="6214871" y="504444"/>
                </a:lnTo>
                <a:lnTo>
                  <a:pt x="6186773" y="523398"/>
                </a:lnTo>
                <a:lnTo>
                  <a:pt x="6152388" y="530352"/>
                </a:lnTo>
                <a:lnTo>
                  <a:pt x="88392" y="530352"/>
                </a:lnTo>
                <a:lnTo>
                  <a:pt x="53985" y="523398"/>
                </a:lnTo>
                <a:lnTo>
                  <a:pt x="25888" y="504444"/>
                </a:lnTo>
                <a:lnTo>
                  <a:pt x="6946" y="476345"/>
                </a:lnTo>
                <a:lnTo>
                  <a:pt x="0" y="441960"/>
                </a:lnTo>
                <a:lnTo>
                  <a:pt x="0" y="8839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08659" y="1528698"/>
            <a:ext cx="5439410" cy="3566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For serializing data </a:t>
            </a:r>
            <a:r>
              <a:rPr sz="1800" dirty="0">
                <a:latin typeface="Georgia"/>
                <a:cs typeface="Georgia"/>
              </a:rPr>
              <a:t>to </a:t>
            </a:r>
            <a:r>
              <a:rPr sz="1800" spc="-5" dirty="0">
                <a:latin typeface="Georgia"/>
                <a:cs typeface="Georgia"/>
              </a:rPr>
              <a:t>be sent over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network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1839"/>
              </a:lnSpc>
              <a:spcBef>
                <a:spcPts val="1375"/>
              </a:spcBef>
            </a:pPr>
            <a:r>
              <a:rPr sz="1800" spc="-5" dirty="0">
                <a:latin typeface="Georgia"/>
                <a:cs typeface="Georgia"/>
              </a:rPr>
              <a:t>For facilitating communication between </a:t>
            </a:r>
            <a:r>
              <a:rPr sz="1800" dirty="0">
                <a:latin typeface="Georgia"/>
                <a:cs typeface="Georgia"/>
              </a:rPr>
              <a:t>incompatible  </a:t>
            </a:r>
            <a:r>
              <a:rPr sz="1800" spc="-5" dirty="0">
                <a:latin typeface="Georgia"/>
                <a:cs typeface="Georgia"/>
              </a:rPr>
              <a:t>platforms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</a:pPr>
            <a:r>
              <a:rPr sz="1800" spc="-5" dirty="0">
                <a:latin typeface="Georgia"/>
                <a:cs typeface="Georgia"/>
              </a:rPr>
              <a:t>For developing JavaScript based applications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ts val="2000"/>
              </a:lnSpc>
              <a:spcBef>
                <a:spcPts val="5"/>
              </a:spcBef>
            </a:pPr>
            <a:r>
              <a:rPr sz="1800" spc="-5" dirty="0">
                <a:latin typeface="Georgia"/>
                <a:cs typeface="Georgia"/>
              </a:rPr>
              <a:t>For sending public data through Web services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and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ts val="2000"/>
              </a:lnSpc>
            </a:pPr>
            <a:r>
              <a:rPr sz="1800" spc="-5" dirty="0">
                <a:latin typeface="Georgia"/>
                <a:cs typeface="Georgia"/>
              </a:rPr>
              <a:t>Application Programming Interfaces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(APIs)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Georgia"/>
                <a:cs typeface="Georgia"/>
              </a:rPr>
              <a:t>For fetching data </a:t>
            </a:r>
            <a:r>
              <a:rPr sz="1800" dirty="0">
                <a:latin typeface="Georgia"/>
                <a:cs typeface="Georgia"/>
              </a:rPr>
              <a:t>without </a:t>
            </a:r>
            <a:r>
              <a:rPr sz="1800" spc="-5" dirty="0">
                <a:latin typeface="Georgia"/>
                <a:cs typeface="Georgia"/>
              </a:rPr>
              <a:t>hard coding </a:t>
            </a:r>
            <a:r>
              <a:rPr sz="1800" dirty="0">
                <a:latin typeface="Georgia"/>
                <a:cs typeface="Georgia"/>
              </a:rPr>
              <a:t>in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HTML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2853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History </a:t>
            </a:r>
            <a:r>
              <a:rPr spc="-70" dirty="0"/>
              <a:t>of</a:t>
            </a:r>
            <a:r>
              <a:rPr spc="-55" dirty="0"/>
              <a:t> </a:t>
            </a:r>
            <a:r>
              <a:rPr spc="-75" dirty="0"/>
              <a:t>JSON</a:t>
            </a:r>
          </a:p>
        </p:txBody>
      </p:sp>
      <p:sp>
        <p:nvSpPr>
          <p:cNvPr id="3" name="object 3"/>
          <p:cNvSpPr/>
          <p:nvPr/>
        </p:nvSpPr>
        <p:spPr>
          <a:xfrm>
            <a:off x="3231642" y="1343405"/>
            <a:ext cx="3933825" cy="970915"/>
          </a:xfrm>
          <a:custGeom>
            <a:avLst/>
            <a:gdLst/>
            <a:ahLst/>
            <a:cxnLst/>
            <a:rect l="l" t="t" r="r" b="b"/>
            <a:pathLst>
              <a:path w="3933825" h="970914">
                <a:moveTo>
                  <a:pt x="3448050" y="0"/>
                </a:moveTo>
                <a:lnTo>
                  <a:pt x="3448050" y="121412"/>
                </a:lnTo>
                <a:lnTo>
                  <a:pt x="0" y="121412"/>
                </a:lnTo>
                <a:lnTo>
                  <a:pt x="0" y="849376"/>
                </a:lnTo>
                <a:lnTo>
                  <a:pt x="3448050" y="849376"/>
                </a:lnTo>
                <a:lnTo>
                  <a:pt x="3448050" y="970788"/>
                </a:lnTo>
                <a:lnTo>
                  <a:pt x="3933444" y="485394"/>
                </a:lnTo>
                <a:lnTo>
                  <a:pt x="3448050" y="0"/>
                </a:lnTo>
                <a:close/>
              </a:path>
            </a:pathLst>
          </a:custGeom>
          <a:solidFill>
            <a:srgbClr val="F5E6CC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1642" y="1343405"/>
            <a:ext cx="3933825" cy="970915"/>
          </a:xfrm>
          <a:custGeom>
            <a:avLst/>
            <a:gdLst/>
            <a:ahLst/>
            <a:cxnLst/>
            <a:rect l="l" t="t" r="r" b="b"/>
            <a:pathLst>
              <a:path w="3933825" h="970914">
                <a:moveTo>
                  <a:pt x="0" y="121412"/>
                </a:moveTo>
                <a:lnTo>
                  <a:pt x="3448050" y="121412"/>
                </a:lnTo>
                <a:lnTo>
                  <a:pt x="3448050" y="0"/>
                </a:lnTo>
                <a:lnTo>
                  <a:pt x="3933444" y="485394"/>
                </a:lnTo>
                <a:lnTo>
                  <a:pt x="3448050" y="970788"/>
                </a:lnTo>
                <a:lnTo>
                  <a:pt x="3448050" y="849376"/>
                </a:lnTo>
                <a:lnTo>
                  <a:pt x="0" y="849376"/>
                </a:lnTo>
                <a:lnTo>
                  <a:pt x="0" y="121412"/>
                </a:lnTo>
                <a:close/>
              </a:path>
            </a:pathLst>
          </a:custGeom>
          <a:ln w="19812">
            <a:solidFill>
              <a:srgbClr val="F5E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28213" y="1428369"/>
            <a:ext cx="3193415" cy="642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5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Trebuchet MS"/>
                <a:cs typeface="Trebuchet MS"/>
              </a:rPr>
              <a:t>Originally stated by Douglas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Crockford</a:t>
            </a:r>
          </a:p>
          <a:p>
            <a:pPr marL="127000" indent="-114300">
              <a:lnSpc>
                <a:spcPts val="1575"/>
              </a:lnSpc>
              <a:spcBef>
                <a:spcPts val="20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Trebuchet MS"/>
                <a:cs typeface="Trebuchet MS"/>
              </a:rPr>
              <a:t>Coined initially at the State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Software</a:t>
            </a:r>
            <a:endParaRPr sz="1400" dirty="0">
              <a:latin typeface="Trebuchet MS"/>
              <a:cs typeface="Trebuchet MS"/>
            </a:endParaRPr>
          </a:p>
          <a:p>
            <a:pPr marL="127000">
              <a:lnSpc>
                <a:spcPts val="1575"/>
              </a:lnSpc>
            </a:pPr>
            <a:r>
              <a:rPr sz="1400" spc="-5" dirty="0">
                <a:latin typeface="Trebuchet MS"/>
                <a:cs typeface="Trebuchet MS"/>
              </a:rPr>
              <a:t>Company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362" y="1343405"/>
            <a:ext cx="2621280" cy="970915"/>
          </a:xfrm>
          <a:custGeom>
            <a:avLst/>
            <a:gdLst/>
            <a:ahLst/>
            <a:cxnLst/>
            <a:rect l="l" t="t" r="r" b="b"/>
            <a:pathLst>
              <a:path w="2621280" h="970914">
                <a:moveTo>
                  <a:pt x="2459482" y="0"/>
                </a:moveTo>
                <a:lnTo>
                  <a:pt x="161798" y="0"/>
                </a:lnTo>
                <a:lnTo>
                  <a:pt x="118786" y="5776"/>
                </a:lnTo>
                <a:lnTo>
                  <a:pt x="80136" y="22079"/>
                </a:lnTo>
                <a:lnTo>
                  <a:pt x="47390" y="47371"/>
                </a:lnTo>
                <a:lnTo>
                  <a:pt x="22090" y="80113"/>
                </a:lnTo>
                <a:lnTo>
                  <a:pt x="5779" y="118768"/>
                </a:lnTo>
                <a:lnTo>
                  <a:pt x="0" y="161798"/>
                </a:lnTo>
                <a:lnTo>
                  <a:pt x="0" y="808990"/>
                </a:lnTo>
                <a:lnTo>
                  <a:pt x="5779" y="852019"/>
                </a:lnTo>
                <a:lnTo>
                  <a:pt x="22090" y="890674"/>
                </a:lnTo>
                <a:lnTo>
                  <a:pt x="47390" y="923417"/>
                </a:lnTo>
                <a:lnTo>
                  <a:pt x="80136" y="948708"/>
                </a:lnTo>
                <a:lnTo>
                  <a:pt x="118786" y="965011"/>
                </a:lnTo>
                <a:lnTo>
                  <a:pt x="161798" y="970788"/>
                </a:lnTo>
                <a:lnTo>
                  <a:pt x="2459482" y="970788"/>
                </a:lnTo>
                <a:lnTo>
                  <a:pt x="2502511" y="965011"/>
                </a:lnTo>
                <a:lnTo>
                  <a:pt x="2541166" y="948708"/>
                </a:lnTo>
                <a:lnTo>
                  <a:pt x="2573909" y="923417"/>
                </a:lnTo>
                <a:lnTo>
                  <a:pt x="2599200" y="890674"/>
                </a:lnTo>
                <a:lnTo>
                  <a:pt x="2615503" y="852019"/>
                </a:lnTo>
                <a:lnTo>
                  <a:pt x="2621280" y="808990"/>
                </a:lnTo>
                <a:lnTo>
                  <a:pt x="2621280" y="161798"/>
                </a:lnTo>
                <a:lnTo>
                  <a:pt x="2615503" y="118768"/>
                </a:lnTo>
                <a:lnTo>
                  <a:pt x="2599200" y="80113"/>
                </a:lnTo>
                <a:lnTo>
                  <a:pt x="2573909" y="47371"/>
                </a:lnTo>
                <a:lnTo>
                  <a:pt x="2541166" y="22079"/>
                </a:lnTo>
                <a:lnTo>
                  <a:pt x="2502511" y="5776"/>
                </a:lnTo>
                <a:lnTo>
                  <a:pt x="245948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362" y="1343405"/>
            <a:ext cx="2621280" cy="970915"/>
          </a:xfrm>
          <a:custGeom>
            <a:avLst/>
            <a:gdLst/>
            <a:ahLst/>
            <a:cxnLst/>
            <a:rect l="l" t="t" r="r" b="b"/>
            <a:pathLst>
              <a:path w="2621280" h="970914">
                <a:moveTo>
                  <a:pt x="0" y="161798"/>
                </a:moveTo>
                <a:lnTo>
                  <a:pt x="5779" y="118768"/>
                </a:lnTo>
                <a:lnTo>
                  <a:pt x="22090" y="80113"/>
                </a:lnTo>
                <a:lnTo>
                  <a:pt x="47390" y="47371"/>
                </a:lnTo>
                <a:lnTo>
                  <a:pt x="80136" y="22079"/>
                </a:lnTo>
                <a:lnTo>
                  <a:pt x="118786" y="5776"/>
                </a:lnTo>
                <a:lnTo>
                  <a:pt x="161798" y="0"/>
                </a:lnTo>
                <a:lnTo>
                  <a:pt x="2459482" y="0"/>
                </a:lnTo>
                <a:lnTo>
                  <a:pt x="2502511" y="5776"/>
                </a:lnTo>
                <a:lnTo>
                  <a:pt x="2541166" y="22079"/>
                </a:lnTo>
                <a:lnTo>
                  <a:pt x="2573909" y="47371"/>
                </a:lnTo>
                <a:lnTo>
                  <a:pt x="2599200" y="80113"/>
                </a:lnTo>
                <a:lnTo>
                  <a:pt x="2615503" y="118768"/>
                </a:lnTo>
                <a:lnTo>
                  <a:pt x="2621280" y="161798"/>
                </a:lnTo>
                <a:lnTo>
                  <a:pt x="2621280" y="808990"/>
                </a:lnTo>
                <a:lnTo>
                  <a:pt x="2615503" y="852019"/>
                </a:lnTo>
                <a:lnTo>
                  <a:pt x="2599200" y="890674"/>
                </a:lnTo>
                <a:lnTo>
                  <a:pt x="2573909" y="923417"/>
                </a:lnTo>
                <a:lnTo>
                  <a:pt x="2541166" y="948708"/>
                </a:lnTo>
                <a:lnTo>
                  <a:pt x="2502511" y="965011"/>
                </a:lnTo>
                <a:lnTo>
                  <a:pt x="2459482" y="970788"/>
                </a:lnTo>
                <a:lnTo>
                  <a:pt x="161798" y="970788"/>
                </a:lnTo>
                <a:lnTo>
                  <a:pt x="118786" y="965011"/>
                </a:lnTo>
                <a:lnTo>
                  <a:pt x="80136" y="948708"/>
                </a:lnTo>
                <a:lnTo>
                  <a:pt x="47390" y="923417"/>
                </a:lnTo>
                <a:lnTo>
                  <a:pt x="22090" y="890674"/>
                </a:lnTo>
                <a:lnTo>
                  <a:pt x="5779" y="852019"/>
                </a:lnTo>
                <a:lnTo>
                  <a:pt x="0" y="808990"/>
                </a:lnTo>
                <a:lnTo>
                  <a:pt x="0" y="161798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6700" y="1674367"/>
            <a:ext cx="15659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Coining the</a:t>
            </a:r>
            <a:r>
              <a:rPr sz="1600" spc="-110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Term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1642" y="2410205"/>
            <a:ext cx="3933825" cy="970915"/>
          </a:xfrm>
          <a:custGeom>
            <a:avLst/>
            <a:gdLst/>
            <a:ahLst/>
            <a:cxnLst/>
            <a:rect l="l" t="t" r="r" b="b"/>
            <a:pathLst>
              <a:path w="3933825" h="970914">
                <a:moveTo>
                  <a:pt x="3448050" y="0"/>
                </a:moveTo>
                <a:lnTo>
                  <a:pt x="3448050" y="121412"/>
                </a:lnTo>
                <a:lnTo>
                  <a:pt x="0" y="121412"/>
                </a:lnTo>
                <a:lnTo>
                  <a:pt x="0" y="849376"/>
                </a:lnTo>
                <a:lnTo>
                  <a:pt x="3448050" y="849376"/>
                </a:lnTo>
                <a:lnTo>
                  <a:pt x="3448050" y="970788"/>
                </a:lnTo>
                <a:lnTo>
                  <a:pt x="3933444" y="485394"/>
                </a:lnTo>
                <a:lnTo>
                  <a:pt x="3448050" y="0"/>
                </a:lnTo>
                <a:close/>
              </a:path>
            </a:pathLst>
          </a:custGeom>
          <a:solidFill>
            <a:srgbClr val="F6DFCC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1642" y="2410205"/>
            <a:ext cx="3933825" cy="970915"/>
          </a:xfrm>
          <a:custGeom>
            <a:avLst/>
            <a:gdLst/>
            <a:ahLst/>
            <a:cxnLst/>
            <a:rect l="l" t="t" r="r" b="b"/>
            <a:pathLst>
              <a:path w="3933825" h="970914">
                <a:moveTo>
                  <a:pt x="0" y="121412"/>
                </a:moveTo>
                <a:lnTo>
                  <a:pt x="3448050" y="121412"/>
                </a:lnTo>
                <a:lnTo>
                  <a:pt x="3448050" y="0"/>
                </a:lnTo>
                <a:lnTo>
                  <a:pt x="3933444" y="485394"/>
                </a:lnTo>
                <a:lnTo>
                  <a:pt x="3448050" y="970788"/>
                </a:lnTo>
                <a:lnTo>
                  <a:pt x="3448050" y="849376"/>
                </a:lnTo>
                <a:lnTo>
                  <a:pt x="0" y="849376"/>
                </a:lnTo>
                <a:lnTo>
                  <a:pt x="0" y="121412"/>
                </a:lnTo>
                <a:close/>
              </a:path>
            </a:pathLst>
          </a:custGeom>
          <a:ln w="19812">
            <a:solidFill>
              <a:srgbClr val="F6D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28213" y="2496057"/>
            <a:ext cx="3530600" cy="6115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0" marR="5080" indent="-114300">
              <a:lnSpc>
                <a:spcPts val="1460"/>
              </a:lnSpc>
              <a:spcBef>
                <a:spcPts val="335"/>
              </a:spcBef>
              <a:buChar char="•"/>
              <a:tabLst>
                <a:tab pos="127000" algn="l"/>
              </a:tabLst>
            </a:pPr>
            <a:r>
              <a:rPr sz="1400" spc="-90" dirty="0">
                <a:latin typeface="Trebuchet MS"/>
                <a:cs typeface="Trebuchet MS"/>
              </a:rPr>
              <a:t>To </a:t>
            </a:r>
            <a:r>
              <a:rPr sz="1400" spc="-5" dirty="0">
                <a:latin typeface="Trebuchet MS"/>
                <a:cs typeface="Trebuchet MS"/>
              </a:rPr>
              <a:t>provide an abstraction layer </a:t>
            </a:r>
            <a:r>
              <a:rPr sz="1400" dirty="0">
                <a:latin typeface="Trebuchet MS"/>
                <a:cs typeface="Trebuchet MS"/>
              </a:rPr>
              <a:t>for  </a:t>
            </a:r>
            <a:r>
              <a:rPr sz="1400" spc="-5" dirty="0">
                <a:latin typeface="Trebuchet MS"/>
                <a:cs typeface="Trebuchet MS"/>
              </a:rPr>
              <a:t>devising stateful </a:t>
            </a:r>
            <a:r>
              <a:rPr sz="1400" spc="-20" dirty="0">
                <a:latin typeface="Trebuchet MS"/>
                <a:cs typeface="Trebuchet MS"/>
              </a:rPr>
              <a:t>Web </a:t>
            </a:r>
            <a:r>
              <a:rPr sz="1400" spc="-5" dirty="0">
                <a:latin typeface="Trebuchet MS"/>
                <a:cs typeface="Trebuchet MS"/>
              </a:rPr>
              <a:t>applications without  plugins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0362" y="2410205"/>
            <a:ext cx="2621280" cy="970915"/>
          </a:xfrm>
          <a:custGeom>
            <a:avLst/>
            <a:gdLst/>
            <a:ahLst/>
            <a:cxnLst/>
            <a:rect l="l" t="t" r="r" b="b"/>
            <a:pathLst>
              <a:path w="2621280" h="970914">
                <a:moveTo>
                  <a:pt x="2459482" y="0"/>
                </a:moveTo>
                <a:lnTo>
                  <a:pt x="161798" y="0"/>
                </a:lnTo>
                <a:lnTo>
                  <a:pt x="118786" y="5776"/>
                </a:lnTo>
                <a:lnTo>
                  <a:pt x="80136" y="22079"/>
                </a:lnTo>
                <a:lnTo>
                  <a:pt x="47390" y="47371"/>
                </a:lnTo>
                <a:lnTo>
                  <a:pt x="22090" y="80113"/>
                </a:lnTo>
                <a:lnTo>
                  <a:pt x="5779" y="118768"/>
                </a:lnTo>
                <a:lnTo>
                  <a:pt x="0" y="161798"/>
                </a:lnTo>
                <a:lnTo>
                  <a:pt x="0" y="808990"/>
                </a:lnTo>
                <a:lnTo>
                  <a:pt x="5779" y="852019"/>
                </a:lnTo>
                <a:lnTo>
                  <a:pt x="22090" y="890674"/>
                </a:lnTo>
                <a:lnTo>
                  <a:pt x="47390" y="923417"/>
                </a:lnTo>
                <a:lnTo>
                  <a:pt x="80136" y="948708"/>
                </a:lnTo>
                <a:lnTo>
                  <a:pt x="118786" y="965011"/>
                </a:lnTo>
                <a:lnTo>
                  <a:pt x="161798" y="970788"/>
                </a:lnTo>
                <a:lnTo>
                  <a:pt x="2459482" y="970788"/>
                </a:lnTo>
                <a:lnTo>
                  <a:pt x="2502511" y="965011"/>
                </a:lnTo>
                <a:lnTo>
                  <a:pt x="2541166" y="948708"/>
                </a:lnTo>
                <a:lnTo>
                  <a:pt x="2573909" y="923417"/>
                </a:lnTo>
                <a:lnTo>
                  <a:pt x="2599200" y="890674"/>
                </a:lnTo>
                <a:lnTo>
                  <a:pt x="2615503" y="852019"/>
                </a:lnTo>
                <a:lnTo>
                  <a:pt x="2621280" y="808990"/>
                </a:lnTo>
                <a:lnTo>
                  <a:pt x="2621280" y="161798"/>
                </a:lnTo>
                <a:lnTo>
                  <a:pt x="2615503" y="118768"/>
                </a:lnTo>
                <a:lnTo>
                  <a:pt x="2599200" y="80113"/>
                </a:lnTo>
                <a:lnTo>
                  <a:pt x="2573909" y="47371"/>
                </a:lnTo>
                <a:lnTo>
                  <a:pt x="2541166" y="22079"/>
                </a:lnTo>
                <a:lnTo>
                  <a:pt x="2502511" y="5776"/>
                </a:lnTo>
                <a:lnTo>
                  <a:pt x="2459482" y="0"/>
                </a:lnTo>
                <a:close/>
              </a:path>
            </a:pathLst>
          </a:custGeom>
          <a:solidFill>
            <a:srgbClr val="E69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0362" y="2410205"/>
            <a:ext cx="2621280" cy="970915"/>
          </a:xfrm>
          <a:custGeom>
            <a:avLst/>
            <a:gdLst/>
            <a:ahLst/>
            <a:cxnLst/>
            <a:rect l="l" t="t" r="r" b="b"/>
            <a:pathLst>
              <a:path w="2621280" h="970914">
                <a:moveTo>
                  <a:pt x="0" y="161798"/>
                </a:moveTo>
                <a:lnTo>
                  <a:pt x="5779" y="118768"/>
                </a:lnTo>
                <a:lnTo>
                  <a:pt x="22090" y="80113"/>
                </a:lnTo>
                <a:lnTo>
                  <a:pt x="47390" y="47371"/>
                </a:lnTo>
                <a:lnTo>
                  <a:pt x="80136" y="22079"/>
                </a:lnTo>
                <a:lnTo>
                  <a:pt x="118786" y="5776"/>
                </a:lnTo>
                <a:lnTo>
                  <a:pt x="161798" y="0"/>
                </a:lnTo>
                <a:lnTo>
                  <a:pt x="2459482" y="0"/>
                </a:lnTo>
                <a:lnTo>
                  <a:pt x="2502511" y="5776"/>
                </a:lnTo>
                <a:lnTo>
                  <a:pt x="2541166" y="22079"/>
                </a:lnTo>
                <a:lnTo>
                  <a:pt x="2573909" y="47371"/>
                </a:lnTo>
                <a:lnTo>
                  <a:pt x="2599200" y="80113"/>
                </a:lnTo>
                <a:lnTo>
                  <a:pt x="2615503" y="118768"/>
                </a:lnTo>
                <a:lnTo>
                  <a:pt x="2621280" y="161798"/>
                </a:lnTo>
                <a:lnTo>
                  <a:pt x="2621280" y="808990"/>
                </a:lnTo>
                <a:lnTo>
                  <a:pt x="2615503" y="852019"/>
                </a:lnTo>
                <a:lnTo>
                  <a:pt x="2599200" y="890674"/>
                </a:lnTo>
                <a:lnTo>
                  <a:pt x="2573909" y="923417"/>
                </a:lnTo>
                <a:lnTo>
                  <a:pt x="2541166" y="948708"/>
                </a:lnTo>
                <a:lnTo>
                  <a:pt x="2502511" y="965011"/>
                </a:lnTo>
                <a:lnTo>
                  <a:pt x="2459482" y="970788"/>
                </a:lnTo>
                <a:lnTo>
                  <a:pt x="161798" y="970788"/>
                </a:lnTo>
                <a:lnTo>
                  <a:pt x="118786" y="965011"/>
                </a:lnTo>
                <a:lnTo>
                  <a:pt x="80136" y="948708"/>
                </a:lnTo>
                <a:lnTo>
                  <a:pt x="47390" y="923417"/>
                </a:lnTo>
                <a:lnTo>
                  <a:pt x="22090" y="890674"/>
                </a:lnTo>
                <a:lnTo>
                  <a:pt x="5779" y="852019"/>
                </a:lnTo>
                <a:lnTo>
                  <a:pt x="0" y="808990"/>
                </a:lnTo>
                <a:lnTo>
                  <a:pt x="0" y="161798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7600" y="2742056"/>
            <a:ext cx="2404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The Co-founders’</a:t>
            </a:r>
            <a:r>
              <a:rPr sz="1600" spc="-9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Decision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31642" y="3478529"/>
            <a:ext cx="3933825" cy="970915"/>
          </a:xfrm>
          <a:custGeom>
            <a:avLst/>
            <a:gdLst/>
            <a:ahLst/>
            <a:cxnLst/>
            <a:rect l="l" t="t" r="r" b="b"/>
            <a:pathLst>
              <a:path w="3933825" h="970914">
                <a:moveTo>
                  <a:pt x="3448050" y="0"/>
                </a:moveTo>
                <a:lnTo>
                  <a:pt x="3448050" y="121412"/>
                </a:lnTo>
                <a:lnTo>
                  <a:pt x="0" y="121412"/>
                </a:lnTo>
                <a:lnTo>
                  <a:pt x="0" y="849376"/>
                </a:lnTo>
                <a:lnTo>
                  <a:pt x="3448050" y="849376"/>
                </a:lnTo>
                <a:lnTo>
                  <a:pt x="3448050" y="970788"/>
                </a:lnTo>
                <a:lnTo>
                  <a:pt x="3933444" y="485394"/>
                </a:lnTo>
                <a:lnTo>
                  <a:pt x="3448050" y="0"/>
                </a:lnTo>
                <a:close/>
              </a:path>
            </a:pathLst>
          </a:custGeom>
          <a:solidFill>
            <a:srgbClr val="F6DACC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31642" y="3478529"/>
            <a:ext cx="3933825" cy="970915"/>
          </a:xfrm>
          <a:custGeom>
            <a:avLst/>
            <a:gdLst/>
            <a:ahLst/>
            <a:cxnLst/>
            <a:rect l="l" t="t" r="r" b="b"/>
            <a:pathLst>
              <a:path w="3933825" h="970914">
                <a:moveTo>
                  <a:pt x="0" y="121412"/>
                </a:moveTo>
                <a:lnTo>
                  <a:pt x="3448050" y="121412"/>
                </a:lnTo>
                <a:lnTo>
                  <a:pt x="3448050" y="0"/>
                </a:lnTo>
                <a:lnTo>
                  <a:pt x="3933444" y="485394"/>
                </a:lnTo>
                <a:lnTo>
                  <a:pt x="3448050" y="970788"/>
                </a:lnTo>
                <a:lnTo>
                  <a:pt x="3448050" y="849376"/>
                </a:lnTo>
                <a:lnTo>
                  <a:pt x="0" y="849376"/>
                </a:lnTo>
                <a:lnTo>
                  <a:pt x="0" y="121412"/>
                </a:lnTo>
                <a:close/>
              </a:path>
            </a:pathLst>
          </a:custGeom>
          <a:ln w="19812">
            <a:solidFill>
              <a:srgbClr val="F6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28213" y="3563873"/>
            <a:ext cx="3456304" cy="6115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0" marR="5080" indent="-114300">
              <a:lnSpc>
                <a:spcPts val="1460"/>
              </a:lnSpc>
              <a:spcBef>
                <a:spcPts val="335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Trebuchet MS"/>
                <a:cs typeface="Trebuchet MS"/>
              </a:rPr>
              <a:t>Implementing frames to send information  to the browsers without refreshing the  page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0362" y="3478529"/>
            <a:ext cx="2621280" cy="970915"/>
          </a:xfrm>
          <a:custGeom>
            <a:avLst/>
            <a:gdLst/>
            <a:ahLst/>
            <a:cxnLst/>
            <a:rect l="l" t="t" r="r" b="b"/>
            <a:pathLst>
              <a:path w="2621280" h="970914">
                <a:moveTo>
                  <a:pt x="2459482" y="0"/>
                </a:moveTo>
                <a:lnTo>
                  <a:pt x="161798" y="0"/>
                </a:lnTo>
                <a:lnTo>
                  <a:pt x="118786" y="5776"/>
                </a:lnTo>
                <a:lnTo>
                  <a:pt x="80136" y="22079"/>
                </a:lnTo>
                <a:lnTo>
                  <a:pt x="47390" y="47371"/>
                </a:lnTo>
                <a:lnTo>
                  <a:pt x="22090" y="80113"/>
                </a:lnTo>
                <a:lnTo>
                  <a:pt x="5779" y="118768"/>
                </a:lnTo>
                <a:lnTo>
                  <a:pt x="0" y="161798"/>
                </a:lnTo>
                <a:lnTo>
                  <a:pt x="0" y="808990"/>
                </a:lnTo>
                <a:lnTo>
                  <a:pt x="5779" y="852019"/>
                </a:lnTo>
                <a:lnTo>
                  <a:pt x="22090" y="890674"/>
                </a:lnTo>
                <a:lnTo>
                  <a:pt x="47390" y="923417"/>
                </a:lnTo>
                <a:lnTo>
                  <a:pt x="80136" y="948708"/>
                </a:lnTo>
                <a:lnTo>
                  <a:pt x="118786" y="965011"/>
                </a:lnTo>
                <a:lnTo>
                  <a:pt x="161798" y="970788"/>
                </a:lnTo>
                <a:lnTo>
                  <a:pt x="2459482" y="970788"/>
                </a:lnTo>
                <a:lnTo>
                  <a:pt x="2502511" y="965011"/>
                </a:lnTo>
                <a:lnTo>
                  <a:pt x="2541166" y="948708"/>
                </a:lnTo>
                <a:lnTo>
                  <a:pt x="2573909" y="923417"/>
                </a:lnTo>
                <a:lnTo>
                  <a:pt x="2599200" y="890674"/>
                </a:lnTo>
                <a:lnTo>
                  <a:pt x="2615503" y="852019"/>
                </a:lnTo>
                <a:lnTo>
                  <a:pt x="2621280" y="808990"/>
                </a:lnTo>
                <a:lnTo>
                  <a:pt x="2621280" y="161798"/>
                </a:lnTo>
                <a:lnTo>
                  <a:pt x="2615503" y="118768"/>
                </a:lnTo>
                <a:lnTo>
                  <a:pt x="2599200" y="80113"/>
                </a:lnTo>
                <a:lnTo>
                  <a:pt x="2573909" y="47371"/>
                </a:lnTo>
                <a:lnTo>
                  <a:pt x="2541166" y="22079"/>
                </a:lnTo>
                <a:lnTo>
                  <a:pt x="2502511" y="5776"/>
                </a:lnTo>
                <a:lnTo>
                  <a:pt x="2459482" y="0"/>
                </a:lnTo>
                <a:close/>
              </a:path>
            </a:pathLst>
          </a:custGeom>
          <a:solidFill>
            <a:srgbClr val="E782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0362" y="3478529"/>
            <a:ext cx="2621280" cy="970915"/>
          </a:xfrm>
          <a:custGeom>
            <a:avLst/>
            <a:gdLst/>
            <a:ahLst/>
            <a:cxnLst/>
            <a:rect l="l" t="t" r="r" b="b"/>
            <a:pathLst>
              <a:path w="2621280" h="970914">
                <a:moveTo>
                  <a:pt x="0" y="161798"/>
                </a:moveTo>
                <a:lnTo>
                  <a:pt x="5779" y="118768"/>
                </a:lnTo>
                <a:lnTo>
                  <a:pt x="22090" y="80113"/>
                </a:lnTo>
                <a:lnTo>
                  <a:pt x="47390" y="47371"/>
                </a:lnTo>
                <a:lnTo>
                  <a:pt x="80136" y="22079"/>
                </a:lnTo>
                <a:lnTo>
                  <a:pt x="118786" y="5776"/>
                </a:lnTo>
                <a:lnTo>
                  <a:pt x="161798" y="0"/>
                </a:lnTo>
                <a:lnTo>
                  <a:pt x="2459482" y="0"/>
                </a:lnTo>
                <a:lnTo>
                  <a:pt x="2502511" y="5776"/>
                </a:lnTo>
                <a:lnTo>
                  <a:pt x="2541166" y="22079"/>
                </a:lnTo>
                <a:lnTo>
                  <a:pt x="2573909" y="47371"/>
                </a:lnTo>
                <a:lnTo>
                  <a:pt x="2599200" y="80113"/>
                </a:lnTo>
                <a:lnTo>
                  <a:pt x="2615503" y="118768"/>
                </a:lnTo>
                <a:lnTo>
                  <a:pt x="2621280" y="161798"/>
                </a:lnTo>
                <a:lnTo>
                  <a:pt x="2621280" y="808990"/>
                </a:lnTo>
                <a:lnTo>
                  <a:pt x="2615503" y="852019"/>
                </a:lnTo>
                <a:lnTo>
                  <a:pt x="2599200" y="890674"/>
                </a:lnTo>
                <a:lnTo>
                  <a:pt x="2573909" y="923417"/>
                </a:lnTo>
                <a:lnTo>
                  <a:pt x="2541166" y="948708"/>
                </a:lnTo>
                <a:lnTo>
                  <a:pt x="2502511" y="965011"/>
                </a:lnTo>
                <a:lnTo>
                  <a:pt x="2459482" y="970788"/>
                </a:lnTo>
                <a:lnTo>
                  <a:pt x="161798" y="970788"/>
                </a:lnTo>
                <a:lnTo>
                  <a:pt x="118786" y="965011"/>
                </a:lnTo>
                <a:lnTo>
                  <a:pt x="80136" y="948708"/>
                </a:lnTo>
                <a:lnTo>
                  <a:pt x="47390" y="923417"/>
                </a:lnTo>
                <a:lnTo>
                  <a:pt x="22090" y="890674"/>
                </a:lnTo>
                <a:lnTo>
                  <a:pt x="5779" y="852019"/>
                </a:lnTo>
                <a:lnTo>
                  <a:pt x="0" y="808990"/>
                </a:lnTo>
                <a:lnTo>
                  <a:pt x="0" y="161798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97432" y="3703447"/>
            <a:ext cx="2044064" cy="48069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532130" marR="5080" indent="-520065">
              <a:lnSpc>
                <a:spcPts val="1670"/>
              </a:lnSpc>
              <a:spcBef>
                <a:spcPts val="359"/>
              </a:spcBef>
            </a:pPr>
            <a:r>
              <a:rPr sz="1600" spc="-15" dirty="0">
                <a:latin typeface="Trebuchet MS"/>
                <a:cs typeface="Trebuchet MS"/>
              </a:rPr>
              <a:t>Participation </a:t>
            </a:r>
            <a:r>
              <a:rPr sz="1600" spc="-5" dirty="0">
                <a:latin typeface="Trebuchet MS"/>
                <a:cs typeface="Trebuchet MS"/>
              </a:rPr>
              <a:t>by Other  </a:t>
            </a:r>
            <a:r>
              <a:rPr sz="1600" spc="-10" dirty="0">
                <a:latin typeface="Trebuchet MS"/>
                <a:cs typeface="Trebuchet MS"/>
              </a:rPr>
              <a:t>Companies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31642" y="4545329"/>
            <a:ext cx="3933825" cy="970915"/>
          </a:xfrm>
          <a:custGeom>
            <a:avLst/>
            <a:gdLst/>
            <a:ahLst/>
            <a:cxnLst/>
            <a:rect l="l" t="t" r="r" b="b"/>
            <a:pathLst>
              <a:path w="3933825" h="970914">
                <a:moveTo>
                  <a:pt x="3448050" y="0"/>
                </a:moveTo>
                <a:lnTo>
                  <a:pt x="3448050" y="121412"/>
                </a:lnTo>
                <a:lnTo>
                  <a:pt x="0" y="121412"/>
                </a:lnTo>
                <a:lnTo>
                  <a:pt x="0" y="849376"/>
                </a:lnTo>
                <a:lnTo>
                  <a:pt x="3448050" y="849376"/>
                </a:lnTo>
                <a:lnTo>
                  <a:pt x="3448050" y="970788"/>
                </a:lnTo>
                <a:lnTo>
                  <a:pt x="3933444" y="485394"/>
                </a:lnTo>
                <a:lnTo>
                  <a:pt x="3448050" y="0"/>
                </a:lnTo>
                <a:close/>
              </a:path>
            </a:pathLst>
          </a:custGeom>
          <a:solidFill>
            <a:srgbClr val="F6D2CC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31642" y="4545329"/>
            <a:ext cx="3933825" cy="970915"/>
          </a:xfrm>
          <a:custGeom>
            <a:avLst/>
            <a:gdLst/>
            <a:ahLst/>
            <a:cxnLst/>
            <a:rect l="l" t="t" r="r" b="b"/>
            <a:pathLst>
              <a:path w="3933825" h="970914">
                <a:moveTo>
                  <a:pt x="0" y="121412"/>
                </a:moveTo>
                <a:lnTo>
                  <a:pt x="3448050" y="121412"/>
                </a:lnTo>
                <a:lnTo>
                  <a:pt x="3448050" y="0"/>
                </a:lnTo>
                <a:lnTo>
                  <a:pt x="3933444" y="485394"/>
                </a:lnTo>
                <a:lnTo>
                  <a:pt x="3448050" y="970788"/>
                </a:lnTo>
                <a:lnTo>
                  <a:pt x="3448050" y="849376"/>
                </a:lnTo>
                <a:lnTo>
                  <a:pt x="0" y="849376"/>
                </a:lnTo>
                <a:lnTo>
                  <a:pt x="0" y="121412"/>
                </a:lnTo>
                <a:close/>
              </a:path>
            </a:pathLst>
          </a:custGeom>
          <a:ln w="19812">
            <a:solidFill>
              <a:srgbClr val="F6D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28213" y="4631563"/>
            <a:ext cx="2922905" cy="64198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0" marR="5080" indent="-114300">
              <a:lnSpc>
                <a:spcPts val="1460"/>
              </a:lnSpc>
              <a:spcBef>
                <a:spcPts val="335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Trebuchet MS"/>
                <a:cs typeface="Trebuchet MS"/>
              </a:rPr>
              <a:t>Implementing JavaScript as an  object-based format </a:t>
            </a:r>
            <a:r>
              <a:rPr sz="1400" dirty="0">
                <a:latin typeface="Trebuchet MS"/>
                <a:cs typeface="Trebuchet MS"/>
              </a:rPr>
              <a:t>for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messaging</a:t>
            </a:r>
            <a:endParaRPr sz="1400">
              <a:latin typeface="Trebuchet MS"/>
              <a:cs typeface="Trebuchet MS"/>
            </a:endParaRPr>
          </a:p>
          <a:p>
            <a:pPr marL="127000" indent="-114300">
              <a:lnSpc>
                <a:spcPct val="100000"/>
              </a:lnSpc>
              <a:spcBef>
                <a:spcPts val="15"/>
              </a:spcBef>
              <a:buChar char="•"/>
              <a:tabLst>
                <a:tab pos="127000" algn="l"/>
              </a:tabLst>
            </a:pPr>
            <a:r>
              <a:rPr sz="1400" dirty="0">
                <a:latin typeface="Trebuchet MS"/>
                <a:cs typeface="Trebuchet MS"/>
              </a:rPr>
              <a:t>JSON.org </a:t>
            </a:r>
            <a:r>
              <a:rPr sz="1400" spc="-5" dirty="0">
                <a:latin typeface="Trebuchet MS"/>
                <a:cs typeface="Trebuchet MS"/>
              </a:rPr>
              <a:t>in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2002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0362" y="4545329"/>
            <a:ext cx="2621280" cy="970915"/>
          </a:xfrm>
          <a:custGeom>
            <a:avLst/>
            <a:gdLst/>
            <a:ahLst/>
            <a:cxnLst/>
            <a:rect l="l" t="t" r="r" b="b"/>
            <a:pathLst>
              <a:path w="2621280" h="970914">
                <a:moveTo>
                  <a:pt x="2459482" y="0"/>
                </a:moveTo>
                <a:lnTo>
                  <a:pt x="161798" y="0"/>
                </a:lnTo>
                <a:lnTo>
                  <a:pt x="118786" y="5776"/>
                </a:lnTo>
                <a:lnTo>
                  <a:pt x="80136" y="22079"/>
                </a:lnTo>
                <a:lnTo>
                  <a:pt x="47390" y="47371"/>
                </a:lnTo>
                <a:lnTo>
                  <a:pt x="22090" y="80113"/>
                </a:lnTo>
                <a:lnTo>
                  <a:pt x="5779" y="118768"/>
                </a:lnTo>
                <a:lnTo>
                  <a:pt x="0" y="161798"/>
                </a:lnTo>
                <a:lnTo>
                  <a:pt x="0" y="808990"/>
                </a:lnTo>
                <a:lnTo>
                  <a:pt x="5779" y="852019"/>
                </a:lnTo>
                <a:lnTo>
                  <a:pt x="22090" y="890674"/>
                </a:lnTo>
                <a:lnTo>
                  <a:pt x="47390" y="923417"/>
                </a:lnTo>
                <a:lnTo>
                  <a:pt x="80136" y="948708"/>
                </a:lnTo>
                <a:lnTo>
                  <a:pt x="118786" y="965011"/>
                </a:lnTo>
                <a:lnTo>
                  <a:pt x="161798" y="970788"/>
                </a:lnTo>
                <a:lnTo>
                  <a:pt x="2459482" y="970788"/>
                </a:lnTo>
                <a:lnTo>
                  <a:pt x="2502511" y="965011"/>
                </a:lnTo>
                <a:lnTo>
                  <a:pt x="2541166" y="948708"/>
                </a:lnTo>
                <a:lnTo>
                  <a:pt x="2573909" y="923417"/>
                </a:lnTo>
                <a:lnTo>
                  <a:pt x="2599200" y="890674"/>
                </a:lnTo>
                <a:lnTo>
                  <a:pt x="2615503" y="852019"/>
                </a:lnTo>
                <a:lnTo>
                  <a:pt x="2621280" y="808990"/>
                </a:lnTo>
                <a:lnTo>
                  <a:pt x="2621280" y="161798"/>
                </a:lnTo>
                <a:lnTo>
                  <a:pt x="2615503" y="118768"/>
                </a:lnTo>
                <a:lnTo>
                  <a:pt x="2599200" y="80113"/>
                </a:lnTo>
                <a:lnTo>
                  <a:pt x="2573909" y="47371"/>
                </a:lnTo>
                <a:lnTo>
                  <a:pt x="2541166" y="22079"/>
                </a:lnTo>
                <a:lnTo>
                  <a:pt x="2502511" y="5776"/>
                </a:lnTo>
                <a:lnTo>
                  <a:pt x="2459482" y="0"/>
                </a:lnTo>
                <a:close/>
              </a:path>
            </a:pathLst>
          </a:custGeom>
          <a:solidFill>
            <a:srgbClr val="E76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0362" y="4545329"/>
            <a:ext cx="2621280" cy="970915"/>
          </a:xfrm>
          <a:custGeom>
            <a:avLst/>
            <a:gdLst/>
            <a:ahLst/>
            <a:cxnLst/>
            <a:rect l="l" t="t" r="r" b="b"/>
            <a:pathLst>
              <a:path w="2621280" h="970914">
                <a:moveTo>
                  <a:pt x="0" y="161798"/>
                </a:moveTo>
                <a:lnTo>
                  <a:pt x="5779" y="118768"/>
                </a:lnTo>
                <a:lnTo>
                  <a:pt x="22090" y="80113"/>
                </a:lnTo>
                <a:lnTo>
                  <a:pt x="47390" y="47371"/>
                </a:lnTo>
                <a:lnTo>
                  <a:pt x="80136" y="22079"/>
                </a:lnTo>
                <a:lnTo>
                  <a:pt x="118786" y="5776"/>
                </a:lnTo>
                <a:lnTo>
                  <a:pt x="161798" y="0"/>
                </a:lnTo>
                <a:lnTo>
                  <a:pt x="2459482" y="0"/>
                </a:lnTo>
                <a:lnTo>
                  <a:pt x="2502511" y="5776"/>
                </a:lnTo>
                <a:lnTo>
                  <a:pt x="2541166" y="22079"/>
                </a:lnTo>
                <a:lnTo>
                  <a:pt x="2573909" y="47371"/>
                </a:lnTo>
                <a:lnTo>
                  <a:pt x="2599200" y="80113"/>
                </a:lnTo>
                <a:lnTo>
                  <a:pt x="2615503" y="118768"/>
                </a:lnTo>
                <a:lnTo>
                  <a:pt x="2621280" y="161798"/>
                </a:lnTo>
                <a:lnTo>
                  <a:pt x="2621280" y="808990"/>
                </a:lnTo>
                <a:lnTo>
                  <a:pt x="2615503" y="852019"/>
                </a:lnTo>
                <a:lnTo>
                  <a:pt x="2599200" y="890674"/>
                </a:lnTo>
                <a:lnTo>
                  <a:pt x="2573909" y="923417"/>
                </a:lnTo>
                <a:lnTo>
                  <a:pt x="2541166" y="948708"/>
                </a:lnTo>
                <a:lnTo>
                  <a:pt x="2502511" y="965011"/>
                </a:lnTo>
                <a:lnTo>
                  <a:pt x="2459482" y="970788"/>
                </a:lnTo>
                <a:lnTo>
                  <a:pt x="161798" y="970788"/>
                </a:lnTo>
                <a:lnTo>
                  <a:pt x="118786" y="965011"/>
                </a:lnTo>
                <a:lnTo>
                  <a:pt x="80136" y="948708"/>
                </a:lnTo>
                <a:lnTo>
                  <a:pt x="47390" y="923417"/>
                </a:lnTo>
                <a:lnTo>
                  <a:pt x="22090" y="890674"/>
                </a:lnTo>
                <a:lnTo>
                  <a:pt x="5779" y="852019"/>
                </a:lnTo>
                <a:lnTo>
                  <a:pt x="0" y="808990"/>
                </a:lnTo>
                <a:lnTo>
                  <a:pt x="0" y="161798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65656" y="4771135"/>
            <a:ext cx="1510030" cy="48069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21945" marR="5080" indent="-309880">
              <a:lnSpc>
                <a:spcPts val="1670"/>
              </a:lnSpc>
              <a:spcBef>
                <a:spcPts val="359"/>
              </a:spcBef>
            </a:pPr>
            <a:r>
              <a:rPr sz="1600" spc="-15" dirty="0">
                <a:latin typeface="Trebuchet MS"/>
                <a:cs typeface="Trebuchet MS"/>
              </a:rPr>
              <a:t>Crockford’s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New  </a:t>
            </a:r>
            <a:r>
              <a:rPr sz="1600" spc="-10" dirty="0">
                <a:latin typeface="Trebuchet MS"/>
                <a:cs typeface="Trebuchet MS"/>
              </a:rPr>
              <a:t>Discovery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36531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Features </a:t>
            </a:r>
            <a:r>
              <a:rPr spc="-70" dirty="0"/>
              <a:t>of </a:t>
            </a:r>
            <a:r>
              <a:rPr spc="-75" dirty="0"/>
              <a:t>JSON</a:t>
            </a:r>
            <a:r>
              <a:rPr spc="-10" dirty="0"/>
              <a:t> </a:t>
            </a:r>
            <a:r>
              <a:rPr spc="-114" dirty="0"/>
              <a:t>1-2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328420"/>
            <a:ext cx="290703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Standard</a:t>
            </a:r>
            <a:r>
              <a:rPr sz="2400" spc="-9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structure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300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Simplicity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310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Open-source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300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Self-describing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310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Lightweight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305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Scalable/Reusable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3718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Features </a:t>
            </a:r>
            <a:r>
              <a:rPr spc="-70" dirty="0"/>
              <a:t>of </a:t>
            </a:r>
            <a:r>
              <a:rPr spc="-75" dirty="0"/>
              <a:t>JSON</a:t>
            </a:r>
            <a:r>
              <a:rPr spc="-5" dirty="0"/>
              <a:t> </a:t>
            </a:r>
            <a:r>
              <a:rPr spc="-70" dirty="0"/>
              <a:t>2-2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328420"/>
            <a:ext cx="3078480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Clean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data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300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Efficiency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310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Interoperability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300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Extensibility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310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Internationalization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3783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JSON </a:t>
            </a:r>
            <a:r>
              <a:rPr spc="-25" dirty="0"/>
              <a:t>versus </a:t>
            </a:r>
            <a:r>
              <a:rPr spc="-150" dirty="0"/>
              <a:t>XML</a:t>
            </a:r>
            <a:r>
              <a:rPr spc="-55" dirty="0"/>
              <a:t> </a:t>
            </a:r>
            <a:r>
              <a:rPr spc="-125" dirty="0"/>
              <a:t>1-3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397" y="6190298"/>
            <a:ext cx="826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1800" b="1" spc="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Modern Markup </a:t>
            </a:r>
            <a:r>
              <a:rPr spc="-5" dirty="0"/>
              <a:t>for </a:t>
            </a:r>
            <a:r>
              <a:rPr dirty="0"/>
              <a:t>Data </a:t>
            </a:r>
            <a:r>
              <a:rPr spc="-5" dirty="0"/>
              <a:t>Interchange/Session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7050" y="1289050"/>
          <a:ext cx="6629400" cy="4362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1205"/>
                <a:gridCol w="2322195"/>
                <a:gridCol w="2286000"/>
              </a:tblGrid>
              <a:tr h="365760"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Georgia"/>
                          <a:cs typeface="Georgia"/>
                        </a:rPr>
                        <a:t>Characteristic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6617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Georgia"/>
                          <a:cs typeface="Georgia"/>
                        </a:rPr>
                        <a:t>JSON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6617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Georgia"/>
                          <a:cs typeface="Georgia"/>
                        </a:rPr>
                        <a:t>XML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6617"/>
                    </a:solidFill>
                  </a:tcPr>
                </a:tc>
              </a:tr>
              <a:tr h="9290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Data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Types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Offers scalar data</a:t>
                      </a:r>
                      <a:r>
                        <a:rPr sz="1400" spc="-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types.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Does not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offer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any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idea</a:t>
                      </a:r>
                      <a:r>
                        <a:rPr sz="1400" spc="-1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of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data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types.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Array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Support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Provides native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support.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6343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Expresses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arrays</a:t>
                      </a:r>
                      <a:r>
                        <a:rPr sz="1400" spc="-9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by  conventions.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Object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Support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Provides native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support.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Expresses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objects</a:t>
                      </a:r>
                      <a:r>
                        <a:rPr sz="1400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by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conventions.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9347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Null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Support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5861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Recognizes the value  natively.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63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Mandates the use</a:t>
                      </a:r>
                      <a:r>
                        <a:rPr sz="14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of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8425">
                        <a:lnSpc>
                          <a:spcPts val="163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xsi:nil</a:t>
                      </a:r>
                      <a:r>
                        <a:rPr sz="1400" spc="-5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on elements.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Comments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Does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not</a:t>
                      </a:r>
                      <a:r>
                        <a:rPr sz="1400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support.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Provides native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support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(via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APIs).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1554</Words>
  <Application>Microsoft Office PowerPoint</Application>
  <PresentationFormat>On-screen Show (4:3)</PresentationFormat>
  <Paragraphs>346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Bookman Old Style</vt:lpstr>
      <vt:lpstr>Calibri</vt:lpstr>
      <vt:lpstr>Courier New</vt:lpstr>
      <vt:lpstr>Georgia</vt:lpstr>
      <vt:lpstr>Times New Roman</vt:lpstr>
      <vt:lpstr>Trebuchet MS</vt:lpstr>
      <vt:lpstr>Wingdings</vt:lpstr>
      <vt:lpstr>Office Theme</vt:lpstr>
      <vt:lpstr>PowerPoint Presentation</vt:lpstr>
      <vt:lpstr>Objectives</vt:lpstr>
      <vt:lpstr>Introduction: The Need of JSON</vt:lpstr>
      <vt:lpstr>What is JSON</vt:lpstr>
      <vt:lpstr>Uses of JSON</vt:lpstr>
      <vt:lpstr>History of JSON</vt:lpstr>
      <vt:lpstr>Features of JSON 1-2</vt:lpstr>
      <vt:lpstr>Features of JSON 2-2</vt:lpstr>
      <vt:lpstr>JSON versus XML 1-3</vt:lpstr>
      <vt:lpstr>JSON versus XML 2-3</vt:lpstr>
      <vt:lpstr>JSON versus XML 3-3</vt:lpstr>
      <vt:lpstr>JSON versus XML Coding</vt:lpstr>
      <vt:lpstr>Advantages of JSON</vt:lpstr>
      <vt:lpstr>Limitations of JSON</vt:lpstr>
      <vt:lpstr>JSON Data Structures</vt:lpstr>
      <vt:lpstr>JSON Arrays and Objects</vt:lpstr>
      <vt:lpstr>JSON Objects</vt:lpstr>
      <vt:lpstr>JSON Syntax Rules</vt:lpstr>
      <vt:lpstr>Literal Notation in JavaScript</vt:lpstr>
      <vt:lpstr>JavaScript Array Literal Notation  1-2</vt:lpstr>
      <vt:lpstr>JavaScript Array Literal Notation  2-2</vt:lpstr>
      <vt:lpstr>From JavaScript Literals to JSON</vt:lpstr>
      <vt:lpstr>Creating a JSON File</vt:lpstr>
      <vt:lpstr>Summary 1-2</vt:lpstr>
      <vt:lpstr>Summary 2-2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Archna</dc:creator>
  <cp:lastModifiedBy>Sinh Tran</cp:lastModifiedBy>
  <cp:revision>6</cp:revision>
  <dcterms:created xsi:type="dcterms:W3CDTF">2017-12-13T16:42:39Z</dcterms:created>
  <dcterms:modified xsi:type="dcterms:W3CDTF">2018-12-30T09:03:29Z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2017-12-13T00:00:00Z</vt:filetime>
  </property>
</Properties>
</file>