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22493-7739-408C-8A62-E6E660946BA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55A2-9908-4D98-A4C6-C17C749C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0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 smtClean="0">
                <a:latin typeface="Georgia"/>
                <a:cs typeface="Georgia"/>
              </a:rPr>
              <a:t>Primitive: nguyen </a:t>
            </a:r>
            <a:r>
              <a:rPr lang="en-US" sz="1200" spc="-5" dirty="0" err="1" smtClean="0">
                <a:latin typeface="Georgia"/>
                <a:cs typeface="Georgia"/>
              </a:rPr>
              <a:t>thuy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055A2-9908-4D98-A4C6-C17C749CC5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Fraction: phan</a:t>
            </a:r>
            <a:r>
              <a:rPr lang="en-US" baseline="0" dirty="0" smtClean="0"/>
              <a:t>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055A2-9908-4D98-A4C6-C17C749CC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10" dirty="0" smtClean="0">
                <a:latin typeface="Georgia"/>
                <a:cs typeface="Georgia"/>
              </a:rPr>
              <a:t>comprehensible.: de </a:t>
            </a:r>
            <a:r>
              <a:rPr lang="en-US" sz="1200" spc="-10" dirty="0" err="1" smtClean="0">
                <a:latin typeface="Georgia"/>
                <a:cs typeface="Georgia"/>
              </a:rPr>
              <a:t>hieu</a:t>
            </a:r>
            <a:r>
              <a:rPr lang="en-US" sz="1200" spc="-10" dirty="0" smtClean="0">
                <a:latin typeface="Georgia"/>
                <a:cs typeface="Georgia"/>
              </a:rPr>
              <a:t> 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055A2-9908-4D98-A4C6-C17C749CC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3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Handy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dirty="0" smtClean="0"/>
              <a:t>, de van dung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055A2-9908-4D98-A4C6-C17C749CC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Prescribe: chi </a:t>
            </a:r>
            <a:r>
              <a:rPr lang="en-US" dirty="0" err="1" smtClean="0"/>
              <a:t>dinh</a:t>
            </a:r>
            <a:r>
              <a:rPr lang="en-US" dirty="0" smtClean="0"/>
              <a:t>, qui </a:t>
            </a:r>
            <a:r>
              <a:rPr lang="en-US" dirty="0" err="1" smtClean="0"/>
              <a:t>dinh</a:t>
            </a:r>
            <a:endParaRPr lang="en-US" dirty="0" smtClean="0"/>
          </a:p>
          <a:p>
            <a:r>
              <a:rPr lang="en-US" dirty="0" smtClean="0"/>
              <a:t>Provision : </a:t>
            </a:r>
            <a:r>
              <a:rPr lang="en-US" dirty="0" err="1" smtClean="0"/>
              <a:t>dieu</a:t>
            </a:r>
            <a:r>
              <a:rPr lang="en-US" dirty="0" smtClean="0"/>
              <a:t> </a:t>
            </a:r>
            <a:r>
              <a:rPr lang="en-US" dirty="0" err="1" smtClean="0"/>
              <a:t>khoan</a:t>
            </a:r>
            <a:endParaRPr lang="en-US" dirty="0" smtClean="0"/>
          </a:p>
          <a:p>
            <a:r>
              <a:rPr lang="en-US" dirty="0" smtClean="0"/>
              <a:t>Respect to : </a:t>
            </a:r>
            <a:r>
              <a:rPr lang="en-US" dirty="0" err="1" smtClean="0"/>
              <a:t>lienquan</a:t>
            </a:r>
            <a:r>
              <a:rPr lang="en-US" dirty="0" smtClean="0"/>
              <a:t> </a:t>
            </a:r>
            <a:r>
              <a:rPr lang="en-US" dirty="0" err="1" smtClean="0"/>
              <a:t>toi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055A2-9908-4D98-A4C6-C17C749CC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31542" y="4182285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4"/>
                </a:moveTo>
                <a:lnTo>
                  <a:pt x="401245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91726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5" y="0"/>
                </a:moveTo>
                <a:lnTo>
                  <a:pt x="0" y="6858000"/>
                </a:lnTo>
                <a:lnTo>
                  <a:pt x="2252273" y="6858000"/>
                </a:lnTo>
                <a:lnTo>
                  <a:pt x="2252273" y="8226"/>
                </a:lnTo>
                <a:lnTo>
                  <a:pt x="202316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7" y="6858000"/>
                </a:lnTo>
                <a:lnTo>
                  <a:pt x="1936927" y="6858000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38543" y="3921067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6" y="0"/>
                </a:moveTo>
                <a:lnTo>
                  <a:pt x="0" y="2936932"/>
                </a:lnTo>
                <a:lnTo>
                  <a:pt x="2505456" y="2936932"/>
                </a:lnTo>
                <a:lnTo>
                  <a:pt x="250545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01287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40" y="6858000"/>
                </a:lnTo>
                <a:lnTo>
                  <a:pt x="2131127" y="6849800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295131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8000"/>
                </a:lnTo>
                <a:lnTo>
                  <a:pt x="848867" y="6858000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78449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7" y="6858000"/>
                </a:lnTo>
                <a:lnTo>
                  <a:pt x="1065296" y="6858000"/>
                </a:lnTo>
                <a:lnTo>
                  <a:pt x="1065455" y="6654302"/>
                </a:lnTo>
                <a:lnTo>
                  <a:pt x="1065405" y="6145234"/>
                </a:lnTo>
                <a:lnTo>
                  <a:pt x="1065165" y="5890785"/>
                </a:lnTo>
                <a:lnTo>
                  <a:pt x="1064711" y="5585510"/>
                </a:lnTo>
                <a:lnTo>
                  <a:pt x="1063982" y="5229435"/>
                </a:lnTo>
                <a:lnTo>
                  <a:pt x="1062782" y="4771727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5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4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60435" y="4903642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4" y="0"/>
                </a:moveTo>
                <a:lnTo>
                  <a:pt x="0" y="1954357"/>
                </a:lnTo>
                <a:lnTo>
                  <a:pt x="1083564" y="1949314"/>
                </a:lnTo>
                <a:lnTo>
                  <a:pt x="1083564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55344" cy="5629275"/>
          </a:xfrm>
          <a:custGeom>
            <a:avLst/>
            <a:gdLst/>
            <a:ahLst/>
            <a:cxnLst/>
            <a:rect l="l" t="t" r="r" b="b"/>
            <a:pathLst>
              <a:path w="855344" h="5629275">
                <a:moveTo>
                  <a:pt x="854963" y="0"/>
                </a:moveTo>
                <a:lnTo>
                  <a:pt x="0" y="0"/>
                </a:lnTo>
                <a:lnTo>
                  <a:pt x="0" y="5628972"/>
                </a:lnTo>
                <a:lnTo>
                  <a:pt x="854963" y="7747"/>
                </a:lnTo>
                <a:lnTo>
                  <a:pt x="854963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0604" y="1834134"/>
            <a:ext cx="688279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8"/>
                </a:lnTo>
                <a:lnTo>
                  <a:pt x="446591" y="2788218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31542" y="4182285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4"/>
                </a:moveTo>
                <a:lnTo>
                  <a:pt x="401245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91726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5" y="0"/>
                </a:moveTo>
                <a:lnTo>
                  <a:pt x="0" y="6858000"/>
                </a:lnTo>
                <a:lnTo>
                  <a:pt x="2252273" y="6858000"/>
                </a:lnTo>
                <a:lnTo>
                  <a:pt x="2252273" y="8226"/>
                </a:lnTo>
                <a:lnTo>
                  <a:pt x="202316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7" y="6858000"/>
                </a:lnTo>
                <a:lnTo>
                  <a:pt x="1936927" y="6858000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638543" y="3921067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6" y="0"/>
                </a:moveTo>
                <a:lnTo>
                  <a:pt x="0" y="2936932"/>
                </a:lnTo>
                <a:lnTo>
                  <a:pt x="2505456" y="2936932"/>
                </a:lnTo>
                <a:lnTo>
                  <a:pt x="250545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87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40" y="6858000"/>
                </a:lnTo>
                <a:lnTo>
                  <a:pt x="2131127" y="6849800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95131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8000"/>
                </a:lnTo>
                <a:lnTo>
                  <a:pt x="848867" y="6858000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78449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7" y="6858000"/>
                </a:lnTo>
                <a:lnTo>
                  <a:pt x="1065296" y="6858000"/>
                </a:lnTo>
                <a:lnTo>
                  <a:pt x="1065455" y="6654302"/>
                </a:lnTo>
                <a:lnTo>
                  <a:pt x="1065405" y="6145234"/>
                </a:lnTo>
                <a:lnTo>
                  <a:pt x="1065165" y="5890785"/>
                </a:lnTo>
                <a:lnTo>
                  <a:pt x="1064711" y="5585510"/>
                </a:lnTo>
                <a:lnTo>
                  <a:pt x="1063982" y="5229435"/>
                </a:lnTo>
                <a:lnTo>
                  <a:pt x="1062782" y="4771727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5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4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60435" y="4903642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4" y="0"/>
                </a:moveTo>
                <a:lnTo>
                  <a:pt x="0" y="1954357"/>
                </a:lnTo>
                <a:lnTo>
                  <a:pt x="1083564" y="1949314"/>
                </a:lnTo>
                <a:lnTo>
                  <a:pt x="1083564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047" y="6458710"/>
            <a:ext cx="1010412" cy="385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047" y="6140196"/>
            <a:ext cx="1010919" cy="368935"/>
          </a:xfrm>
          <a:custGeom>
            <a:avLst/>
            <a:gdLst/>
            <a:ahLst/>
            <a:cxnLst/>
            <a:rect l="l" t="t" r="r" b="b"/>
            <a:pathLst>
              <a:path w="1010919" h="368934">
                <a:moveTo>
                  <a:pt x="0" y="368807"/>
                </a:moveTo>
                <a:lnTo>
                  <a:pt x="1010412" y="368807"/>
                </a:lnTo>
                <a:lnTo>
                  <a:pt x="101041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275590"/>
            <a:ext cx="776731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089405"/>
            <a:ext cx="6684009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66571" y="6585610"/>
            <a:ext cx="82168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2397" y="6188774"/>
            <a:ext cx="82613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45503" y="6585610"/>
            <a:ext cx="19430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834134"/>
            <a:ext cx="2802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30" dirty="0">
                <a:solidFill>
                  <a:srgbClr val="001F5F"/>
                </a:solidFill>
                <a:latin typeface="Bookman Old Style"/>
                <a:cs typeface="Bookman Old Style"/>
              </a:rPr>
              <a:t>Session</a:t>
            </a:r>
            <a:r>
              <a:rPr sz="4800" b="0" spc="-405" dirty="0">
                <a:solidFill>
                  <a:srgbClr val="001F5F"/>
                </a:solidFill>
                <a:latin typeface="Bookman Old Style"/>
                <a:cs typeface="Bookman Old Style"/>
              </a:rPr>
              <a:t> </a:t>
            </a:r>
            <a:r>
              <a:rPr sz="4800" b="0" spc="-85" dirty="0">
                <a:solidFill>
                  <a:srgbClr val="001F5F"/>
                </a:solidFill>
                <a:latin typeface="Bookman Old Style"/>
                <a:cs typeface="Bookman Old Style"/>
              </a:rPr>
              <a:t>9</a:t>
            </a:r>
            <a:endParaRPr sz="48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792" y="3256279"/>
            <a:ext cx="4378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45" dirty="0">
                <a:solidFill>
                  <a:srgbClr val="001F5F"/>
                </a:solidFill>
                <a:latin typeface="Georgia"/>
                <a:cs typeface="Georgia"/>
              </a:rPr>
              <a:t>Work </a:t>
            </a:r>
            <a:r>
              <a:rPr sz="3200" b="1" spc="-45" dirty="0">
                <a:solidFill>
                  <a:srgbClr val="001F5F"/>
                </a:solidFill>
                <a:latin typeface="Georgia"/>
                <a:cs typeface="Georgia"/>
              </a:rPr>
              <a:t>with </a:t>
            </a:r>
            <a:r>
              <a:rPr sz="3200" b="1" spc="-80" dirty="0">
                <a:solidFill>
                  <a:srgbClr val="001F5F"/>
                </a:solidFill>
                <a:latin typeface="Georgia"/>
                <a:cs typeface="Georgia"/>
              </a:rPr>
              <a:t>JSON</a:t>
            </a:r>
            <a:r>
              <a:rPr sz="3200" b="1" spc="-12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200" b="1" spc="-145" dirty="0">
                <a:solidFill>
                  <a:srgbClr val="001F5F"/>
                </a:solidFill>
                <a:latin typeface="Georgia"/>
                <a:cs typeface="Georgia"/>
              </a:rPr>
              <a:t>Data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1444"/>
            <a:ext cx="6272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Data </a:t>
            </a:r>
            <a:r>
              <a:rPr spc="-75" dirty="0"/>
              <a:t>Structures </a:t>
            </a:r>
            <a:r>
              <a:rPr spc="-90" dirty="0"/>
              <a:t>Supported </a:t>
            </a:r>
            <a:r>
              <a:rPr spc="0" dirty="0"/>
              <a:t>by</a:t>
            </a:r>
            <a:r>
              <a:rPr spc="125" dirty="0"/>
              <a:t> </a:t>
            </a:r>
            <a:r>
              <a:rPr spc="-75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908" y="1154684"/>
            <a:ext cx="59074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In JSON, </a:t>
            </a:r>
            <a:r>
              <a:rPr sz="2400" spc="-5" dirty="0">
                <a:latin typeface="Georgia"/>
                <a:cs typeface="Georgia"/>
              </a:rPr>
              <a:t>the built-in data structures can be  used to develop other data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structures.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two </a:t>
            </a:r>
            <a:r>
              <a:rPr sz="2400" dirty="0">
                <a:latin typeface="Georgia"/>
                <a:cs typeface="Georgia"/>
              </a:rPr>
              <a:t>data </a:t>
            </a:r>
            <a:r>
              <a:rPr sz="2400" spc="-5" dirty="0">
                <a:latin typeface="Georgia"/>
                <a:cs typeface="Georgia"/>
              </a:rPr>
              <a:t>structures supported by </a:t>
            </a:r>
            <a:r>
              <a:rPr sz="2400" dirty="0">
                <a:latin typeface="Georgia"/>
                <a:cs typeface="Georgia"/>
              </a:rPr>
              <a:t>JSON  are: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374" y="3923538"/>
            <a:ext cx="3359150" cy="394970"/>
          </a:xfrm>
          <a:custGeom>
            <a:avLst/>
            <a:gdLst/>
            <a:ahLst/>
            <a:cxnLst/>
            <a:rect l="l" t="t" r="r" b="b"/>
            <a:pathLst>
              <a:path w="3359150" h="394970">
                <a:moveTo>
                  <a:pt x="0" y="394716"/>
                </a:moveTo>
                <a:lnTo>
                  <a:pt x="3358896" y="394716"/>
                </a:lnTo>
                <a:lnTo>
                  <a:pt x="3358896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374" y="3923538"/>
            <a:ext cx="3359150" cy="394970"/>
          </a:xfrm>
          <a:custGeom>
            <a:avLst/>
            <a:gdLst/>
            <a:ahLst/>
            <a:cxnLst/>
            <a:rect l="l" t="t" r="r" b="b"/>
            <a:pathLst>
              <a:path w="3359150" h="394970">
                <a:moveTo>
                  <a:pt x="0" y="394716"/>
                </a:moveTo>
                <a:lnTo>
                  <a:pt x="3358896" y="394716"/>
                </a:lnTo>
                <a:lnTo>
                  <a:pt x="3358896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374" y="407136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0" y="246887"/>
                </a:moveTo>
                <a:lnTo>
                  <a:pt x="246888" y="246887"/>
                </a:lnTo>
                <a:lnTo>
                  <a:pt x="246888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374" y="407136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0" y="246887"/>
                </a:moveTo>
                <a:lnTo>
                  <a:pt x="246888" y="246887"/>
                </a:lnTo>
                <a:lnTo>
                  <a:pt x="246888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327" y="3184016"/>
            <a:ext cx="2496185" cy="7099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490"/>
              </a:spcBef>
            </a:pPr>
            <a:r>
              <a:rPr sz="2400" b="1" dirty="0">
                <a:latin typeface="Trebuchet MS"/>
                <a:cs typeface="Trebuchet MS"/>
              </a:rPr>
              <a:t>Collection of  </a:t>
            </a:r>
            <a:r>
              <a:rPr sz="2400" b="1" spc="-20" dirty="0">
                <a:latin typeface="Trebuchet MS"/>
                <a:cs typeface="Trebuchet MS"/>
              </a:rPr>
              <a:t>Name/Value</a:t>
            </a:r>
            <a:r>
              <a:rPr sz="2400" b="1" spc="-80" dirty="0">
                <a:latin typeface="Trebuchet MS"/>
                <a:cs typeface="Trebuchet MS"/>
              </a:rPr>
              <a:t> </a:t>
            </a:r>
            <a:r>
              <a:rPr sz="2400" b="1" spc="-25" dirty="0">
                <a:latin typeface="Trebuchet MS"/>
                <a:cs typeface="Trebuchet MS"/>
              </a:rPr>
              <a:t>Pairs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374" y="462305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0" y="246888"/>
                </a:moveTo>
                <a:lnTo>
                  <a:pt x="246888" y="246888"/>
                </a:lnTo>
                <a:lnTo>
                  <a:pt x="246888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374" y="462305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0" y="246888"/>
                </a:moveTo>
                <a:lnTo>
                  <a:pt x="246888" y="246888"/>
                </a:lnTo>
                <a:lnTo>
                  <a:pt x="246888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6018" y="4530090"/>
            <a:ext cx="2787650" cy="7785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395"/>
              </a:spcBef>
            </a:pPr>
            <a:r>
              <a:rPr sz="1800" spc="-5" dirty="0">
                <a:latin typeface="Trebuchet MS"/>
                <a:cs typeface="Trebuchet MS"/>
              </a:rPr>
              <a:t>Supported by different  programming </a:t>
            </a:r>
            <a:r>
              <a:rPr sz="1800" dirty="0">
                <a:latin typeface="Trebuchet MS"/>
                <a:cs typeface="Trebuchet MS"/>
              </a:rPr>
              <a:t>languages,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  the form of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objects.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1909" y="3923538"/>
            <a:ext cx="3359150" cy="394970"/>
          </a:xfrm>
          <a:custGeom>
            <a:avLst/>
            <a:gdLst/>
            <a:ahLst/>
            <a:cxnLst/>
            <a:rect l="l" t="t" r="r" b="b"/>
            <a:pathLst>
              <a:path w="3359150" h="394970">
                <a:moveTo>
                  <a:pt x="0" y="394716"/>
                </a:moveTo>
                <a:lnTo>
                  <a:pt x="3358895" y="394716"/>
                </a:lnTo>
                <a:lnTo>
                  <a:pt x="3358895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1909" y="3923538"/>
            <a:ext cx="3359150" cy="394970"/>
          </a:xfrm>
          <a:custGeom>
            <a:avLst/>
            <a:gdLst/>
            <a:ahLst/>
            <a:cxnLst/>
            <a:rect l="l" t="t" r="r" b="b"/>
            <a:pathLst>
              <a:path w="3359150" h="394970">
                <a:moveTo>
                  <a:pt x="0" y="394716"/>
                </a:moveTo>
                <a:lnTo>
                  <a:pt x="3358895" y="394716"/>
                </a:lnTo>
                <a:lnTo>
                  <a:pt x="3358895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51909" y="407136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246887"/>
                </a:moveTo>
                <a:lnTo>
                  <a:pt x="246887" y="246887"/>
                </a:lnTo>
                <a:lnTo>
                  <a:pt x="246887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1909" y="407136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246887"/>
                </a:moveTo>
                <a:lnTo>
                  <a:pt x="246887" y="246887"/>
                </a:lnTo>
                <a:lnTo>
                  <a:pt x="246887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85057" y="3343402"/>
            <a:ext cx="3181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rebuchet MS"/>
                <a:cs typeface="Trebuchet MS"/>
              </a:rPr>
              <a:t>Ordered </a:t>
            </a:r>
            <a:r>
              <a:rPr sz="2400" b="1" dirty="0">
                <a:latin typeface="Trebuchet MS"/>
                <a:cs typeface="Trebuchet MS"/>
              </a:rPr>
              <a:t>List of</a:t>
            </a:r>
            <a:r>
              <a:rPr sz="2400" b="1" spc="-75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Values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51909" y="464743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246887"/>
                </a:moveTo>
                <a:lnTo>
                  <a:pt x="246887" y="246887"/>
                </a:lnTo>
                <a:lnTo>
                  <a:pt x="246887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02429" y="4478273"/>
            <a:ext cx="2640965" cy="5391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395"/>
              </a:spcBef>
            </a:pPr>
            <a:r>
              <a:rPr sz="1800" spc="-5" dirty="0">
                <a:latin typeface="Trebuchet MS"/>
                <a:cs typeface="Trebuchet MS"/>
              </a:rPr>
              <a:t>Includes arrays, </a:t>
            </a:r>
            <a:r>
              <a:rPr sz="1800" dirty="0">
                <a:latin typeface="Trebuchet MS"/>
                <a:cs typeface="Trebuchet MS"/>
              </a:rPr>
              <a:t>lists,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  vectors.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93" y="203149"/>
            <a:ext cx="5799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Collections: </a:t>
            </a:r>
            <a:r>
              <a:rPr spc="-110" dirty="0"/>
              <a:t>Maps, </a:t>
            </a:r>
            <a:r>
              <a:rPr spc="-90" dirty="0"/>
              <a:t>Sets, </a:t>
            </a:r>
            <a:r>
              <a:rPr spc="-85" dirty="0"/>
              <a:t>and</a:t>
            </a:r>
            <a:r>
              <a:rPr spc="100" dirty="0"/>
              <a:t> </a:t>
            </a:r>
            <a:r>
              <a:rPr spc="-55" dirty="0"/>
              <a:t>Lists</a:t>
            </a:r>
          </a:p>
        </p:txBody>
      </p:sp>
      <p:sp>
        <p:nvSpPr>
          <p:cNvPr id="3" name="object 3"/>
          <p:cNvSpPr/>
          <p:nvPr/>
        </p:nvSpPr>
        <p:spPr>
          <a:xfrm>
            <a:off x="2416301" y="1346453"/>
            <a:ext cx="1152525" cy="935990"/>
          </a:xfrm>
          <a:custGeom>
            <a:avLst/>
            <a:gdLst/>
            <a:ahLst/>
            <a:cxnLst/>
            <a:rect l="l" t="t" r="r" b="b"/>
            <a:pathLst>
              <a:path w="1152525" h="935989">
                <a:moveTo>
                  <a:pt x="576072" y="0"/>
                </a:moveTo>
                <a:lnTo>
                  <a:pt x="523640" y="1911"/>
                </a:lnTo>
                <a:lnTo>
                  <a:pt x="472527" y="7536"/>
                </a:lnTo>
                <a:lnTo>
                  <a:pt x="422936" y="16709"/>
                </a:lnTo>
                <a:lnTo>
                  <a:pt x="375070" y="29265"/>
                </a:lnTo>
                <a:lnTo>
                  <a:pt x="329132" y="45039"/>
                </a:lnTo>
                <a:lnTo>
                  <a:pt x="285326" y="63866"/>
                </a:lnTo>
                <a:lnTo>
                  <a:pt x="243856" y="85582"/>
                </a:lnTo>
                <a:lnTo>
                  <a:pt x="204924" y="110020"/>
                </a:lnTo>
                <a:lnTo>
                  <a:pt x="168735" y="137017"/>
                </a:lnTo>
                <a:lnTo>
                  <a:pt x="135491" y="166406"/>
                </a:lnTo>
                <a:lnTo>
                  <a:pt x="105397" y="198024"/>
                </a:lnTo>
                <a:lnTo>
                  <a:pt x="78655" y="231704"/>
                </a:lnTo>
                <a:lnTo>
                  <a:pt x="55469" y="267282"/>
                </a:lnTo>
                <a:lnTo>
                  <a:pt x="36042" y="304594"/>
                </a:lnTo>
                <a:lnTo>
                  <a:pt x="20579" y="343473"/>
                </a:lnTo>
                <a:lnTo>
                  <a:pt x="9281" y="383755"/>
                </a:lnTo>
                <a:lnTo>
                  <a:pt x="2354" y="425275"/>
                </a:lnTo>
                <a:lnTo>
                  <a:pt x="0" y="467868"/>
                </a:lnTo>
                <a:lnTo>
                  <a:pt x="2354" y="510460"/>
                </a:lnTo>
                <a:lnTo>
                  <a:pt x="9281" y="551980"/>
                </a:lnTo>
                <a:lnTo>
                  <a:pt x="20579" y="592262"/>
                </a:lnTo>
                <a:lnTo>
                  <a:pt x="36042" y="631141"/>
                </a:lnTo>
                <a:lnTo>
                  <a:pt x="55469" y="668453"/>
                </a:lnTo>
                <a:lnTo>
                  <a:pt x="78655" y="704031"/>
                </a:lnTo>
                <a:lnTo>
                  <a:pt x="105397" y="737711"/>
                </a:lnTo>
                <a:lnTo>
                  <a:pt x="135491" y="769329"/>
                </a:lnTo>
                <a:lnTo>
                  <a:pt x="168735" y="798718"/>
                </a:lnTo>
                <a:lnTo>
                  <a:pt x="204924" y="825715"/>
                </a:lnTo>
                <a:lnTo>
                  <a:pt x="243856" y="850153"/>
                </a:lnTo>
                <a:lnTo>
                  <a:pt x="285326" y="871869"/>
                </a:lnTo>
                <a:lnTo>
                  <a:pt x="329132" y="890696"/>
                </a:lnTo>
                <a:lnTo>
                  <a:pt x="375070" y="906470"/>
                </a:lnTo>
                <a:lnTo>
                  <a:pt x="422936" y="919026"/>
                </a:lnTo>
                <a:lnTo>
                  <a:pt x="472527" y="928199"/>
                </a:lnTo>
                <a:lnTo>
                  <a:pt x="523640" y="933824"/>
                </a:lnTo>
                <a:lnTo>
                  <a:pt x="576072" y="935736"/>
                </a:lnTo>
                <a:lnTo>
                  <a:pt x="628503" y="933824"/>
                </a:lnTo>
                <a:lnTo>
                  <a:pt x="679616" y="928199"/>
                </a:lnTo>
                <a:lnTo>
                  <a:pt x="729207" y="919026"/>
                </a:lnTo>
                <a:lnTo>
                  <a:pt x="777073" y="906470"/>
                </a:lnTo>
                <a:lnTo>
                  <a:pt x="823011" y="890696"/>
                </a:lnTo>
                <a:lnTo>
                  <a:pt x="866817" y="871869"/>
                </a:lnTo>
                <a:lnTo>
                  <a:pt x="908287" y="850153"/>
                </a:lnTo>
                <a:lnTo>
                  <a:pt x="947219" y="825715"/>
                </a:lnTo>
                <a:lnTo>
                  <a:pt x="983408" y="798718"/>
                </a:lnTo>
                <a:lnTo>
                  <a:pt x="1016652" y="769329"/>
                </a:lnTo>
                <a:lnTo>
                  <a:pt x="1046746" y="737711"/>
                </a:lnTo>
                <a:lnTo>
                  <a:pt x="1073488" y="704031"/>
                </a:lnTo>
                <a:lnTo>
                  <a:pt x="1096674" y="668453"/>
                </a:lnTo>
                <a:lnTo>
                  <a:pt x="1116101" y="631141"/>
                </a:lnTo>
                <a:lnTo>
                  <a:pt x="1131564" y="592262"/>
                </a:lnTo>
                <a:lnTo>
                  <a:pt x="1142862" y="551980"/>
                </a:lnTo>
                <a:lnTo>
                  <a:pt x="1149789" y="510460"/>
                </a:lnTo>
                <a:lnTo>
                  <a:pt x="1152144" y="467868"/>
                </a:lnTo>
                <a:lnTo>
                  <a:pt x="1149789" y="425275"/>
                </a:lnTo>
                <a:lnTo>
                  <a:pt x="1142862" y="383755"/>
                </a:lnTo>
                <a:lnTo>
                  <a:pt x="1131564" y="343473"/>
                </a:lnTo>
                <a:lnTo>
                  <a:pt x="1116101" y="304594"/>
                </a:lnTo>
                <a:lnTo>
                  <a:pt x="1096674" y="267282"/>
                </a:lnTo>
                <a:lnTo>
                  <a:pt x="1073488" y="231704"/>
                </a:lnTo>
                <a:lnTo>
                  <a:pt x="1046746" y="198024"/>
                </a:lnTo>
                <a:lnTo>
                  <a:pt x="1016652" y="166406"/>
                </a:lnTo>
                <a:lnTo>
                  <a:pt x="983408" y="137017"/>
                </a:lnTo>
                <a:lnTo>
                  <a:pt x="947219" y="110020"/>
                </a:lnTo>
                <a:lnTo>
                  <a:pt x="908287" y="85582"/>
                </a:lnTo>
                <a:lnTo>
                  <a:pt x="866817" y="63866"/>
                </a:lnTo>
                <a:lnTo>
                  <a:pt x="823011" y="45039"/>
                </a:lnTo>
                <a:lnTo>
                  <a:pt x="777073" y="29265"/>
                </a:lnTo>
                <a:lnTo>
                  <a:pt x="729207" y="16709"/>
                </a:lnTo>
                <a:lnTo>
                  <a:pt x="679616" y="7536"/>
                </a:lnTo>
                <a:lnTo>
                  <a:pt x="628503" y="1911"/>
                </a:lnTo>
                <a:lnTo>
                  <a:pt x="5760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6301" y="1346453"/>
            <a:ext cx="1152525" cy="935990"/>
          </a:xfrm>
          <a:custGeom>
            <a:avLst/>
            <a:gdLst/>
            <a:ahLst/>
            <a:cxnLst/>
            <a:rect l="l" t="t" r="r" b="b"/>
            <a:pathLst>
              <a:path w="1152525" h="935989">
                <a:moveTo>
                  <a:pt x="0" y="467868"/>
                </a:moveTo>
                <a:lnTo>
                  <a:pt x="2354" y="425275"/>
                </a:lnTo>
                <a:lnTo>
                  <a:pt x="9281" y="383755"/>
                </a:lnTo>
                <a:lnTo>
                  <a:pt x="20579" y="343473"/>
                </a:lnTo>
                <a:lnTo>
                  <a:pt x="36042" y="304594"/>
                </a:lnTo>
                <a:lnTo>
                  <a:pt x="55469" y="267282"/>
                </a:lnTo>
                <a:lnTo>
                  <a:pt x="78655" y="231704"/>
                </a:lnTo>
                <a:lnTo>
                  <a:pt x="105397" y="198024"/>
                </a:lnTo>
                <a:lnTo>
                  <a:pt x="135491" y="166406"/>
                </a:lnTo>
                <a:lnTo>
                  <a:pt x="168735" y="137017"/>
                </a:lnTo>
                <a:lnTo>
                  <a:pt x="204924" y="110020"/>
                </a:lnTo>
                <a:lnTo>
                  <a:pt x="243856" y="85582"/>
                </a:lnTo>
                <a:lnTo>
                  <a:pt x="285326" y="63866"/>
                </a:lnTo>
                <a:lnTo>
                  <a:pt x="329132" y="45039"/>
                </a:lnTo>
                <a:lnTo>
                  <a:pt x="375070" y="29265"/>
                </a:lnTo>
                <a:lnTo>
                  <a:pt x="422936" y="16709"/>
                </a:lnTo>
                <a:lnTo>
                  <a:pt x="472527" y="7536"/>
                </a:lnTo>
                <a:lnTo>
                  <a:pt x="523640" y="1911"/>
                </a:lnTo>
                <a:lnTo>
                  <a:pt x="576072" y="0"/>
                </a:lnTo>
                <a:lnTo>
                  <a:pt x="628503" y="1911"/>
                </a:lnTo>
                <a:lnTo>
                  <a:pt x="679616" y="7536"/>
                </a:lnTo>
                <a:lnTo>
                  <a:pt x="729207" y="16709"/>
                </a:lnTo>
                <a:lnTo>
                  <a:pt x="777073" y="29265"/>
                </a:lnTo>
                <a:lnTo>
                  <a:pt x="823011" y="45039"/>
                </a:lnTo>
                <a:lnTo>
                  <a:pt x="866817" y="63866"/>
                </a:lnTo>
                <a:lnTo>
                  <a:pt x="908287" y="85582"/>
                </a:lnTo>
                <a:lnTo>
                  <a:pt x="947219" y="110020"/>
                </a:lnTo>
                <a:lnTo>
                  <a:pt x="983408" y="137017"/>
                </a:lnTo>
                <a:lnTo>
                  <a:pt x="1016652" y="166406"/>
                </a:lnTo>
                <a:lnTo>
                  <a:pt x="1046746" y="198024"/>
                </a:lnTo>
                <a:lnTo>
                  <a:pt x="1073488" y="231704"/>
                </a:lnTo>
                <a:lnTo>
                  <a:pt x="1096674" y="267282"/>
                </a:lnTo>
                <a:lnTo>
                  <a:pt x="1116101" y="304594"/>
                </a:lnTo>
                <a:lnTo>
                  <a:pt x="1131564" y="343473"/>
                </a:lnTo>
                <a:lnTo>
                  <a:pt x="1142862" y="383755"/>
                </a:lnTo>
                <a:lnTo>
                  <a:pt x="1149789" y="425275"/>
                </a:lnTo>
                <a:lnTo>
                  <a:pt x="1152144" y="467868"/>
                </a:lnTo>
                <a:lnTo>
                  <a:pt x="1149789" y="510460"/>
                </a:lnTo>
                <a:lnTo>
                  <a:pt x="1142862" y="551980"/>
                </a:lnTo>
                <a:lnTo>
                  <a:pt x="1131564" y="592262"/>
                </a:lnTo>
                <a:lnTo>
                  <a:pt x="1116101" y="631141"/>
                </a:lnTo>
                <a:lnTo>
                  <a:pt x="1096674" y="668453"/>
                </a:lnTo>
                <a:lnTo>
                  <a:pt x="1073488" y="704031"/>
                </a:lnTo>
                <a:lnTo>
                  <a:pt x="1046746" y="737711"/>
                </a:lnTo>
                <a:lnTo>
                  <a:pt x="1016652" y="769329"/>
                </a:lnTo>
                <a:lnTo>
                  <a:pt x="983408" y="798718"/>
                </a:lnTo>
                <a:lnTo>
                  <a:pt x="947219" y="825715"/>
                </a:lnTo>
                <a:lnTo>
                  <a:pt x="908287" y="850153"/>
                </a:lnTo>
                <a:lnTo>
                  <a:pt x="866817" y="871869"/>
                </a:lnTo>
                <a:lnTo>
                  <a:pt x="823011" y="890696"/>
                </a:lnTo>
                <a:lnTo>
                  <a:pt x="777073" y="906470"/>
                </a:lnTo>
                <a:lnTo>
                  <a:pt x="729207" y="919026"/>
                </a:lnTo>
                <a:lnTo>
                  <a:pt x="679616" y="928199"/>
                </a:lnTo>
                <a:lnTo>
                  <a:pt x="628503" y="933824"/>
                </a:lnTo>
                <a:lnTo>
                  <a:pt x="576072" y="935736"/>
                </a:lnTo>
                <a:lnTo>
                  <a:pt x="523640" y="933824"/>
                </a:lnTo>
                <a:lnTo>
                  <a:pt x="472527" y="928199"/>
                </a:lnTo>
                <a:lnTo>
                  <a:pt x="422936" y="919026"/>
                </a:lnTo>
                <a:lnTo>
                  <a:pt x="375070" y="906470"/>
                </a:lnTo>
                <a:lnTo>
                  <a:pt x="329132" y="890696"/>
                </a:lnTo>
                <a:lnTo>
                  <a:pt x="285326" y="871869"/>
                </a:lnTo>
                <a:lnTo>
                  <a:pt x="243856" y="850153"/>
                </a:lnTo>
                <a:lnTo>
                  <a:pt x="204924" y="825715"/>
                </a:lnTo>
                <a:lnTo>
                  <a:pt x="168735" y="798718"/>
                </a:lnTo>
                <a:lnTo>
                  <a:pt x="135491" y="769329"/>
                </a:lnTo>
                <a:lnTo>
                  <a:pt x="105397" y="737711"/>
                </a:lnTo>
                <a:lnTo>
                  <a:pt x="78655" y="704031"/>
                </a:lnTo>
                <a:lnTo>
                  <a:pt x="55469" y="668453"/>
                </a:lnTo>
                <a:lnTo>
                  <a:pt x="36042" y="631141"/>
                </a:lnTo>
                <a:lnTo>
                  <a:pt x="20579" y="592262"/>
                </a:lnTo>
                <a:lnTo>
                  <a:pt x="9281" y="551980"/>
                </a:lnTo>
                <a:lnTo>
                  <a:pt x="2354" y="510460"/>
                </a:lnTo>
                <a:lnTo>
                  <a:pt x="0" y="467868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88157" y="1658492"/>
            <a:ext cx="41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b="1" spc="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0597" y="2917698"/>
            <a:ext cx="1152525" cy="937260"/>
          </a:xfrm>
          <a:custGeom>
            <a:avLst/>
            <a:gdLst/>
            <a:ahLst/>
            <a:cxnLst/>
            <a:rect l="l" t="t" r="r" b="b"/>
            <a:pathLst>
              <a:path w="1152525" h="937260">
                <a:moveTo>
                  <a:pt x="576072" y="0"/>
                </a:moveTo>
                <a:lnTo>
                  <a:pt x="523640" y="1915"/>
                </a:lnTo>
                <a:lnTo>
                  <a:pt x="472527" y="7549"/>
                </a:lnTo>
                <a:lnTo>
                  <a:pt x="422936" y="16739"/>
                </a:lnTo>
                <a:lnTo>
                  <a:pt x="375070" y="29317"/>
                </a:lnTo>
                <a:lnTo>
                  <a:pt x="329132" y="45119"/>
                </a:lnTo>
                <a:lnTo>
                  <a:pt x="285326" y="63979"/>
                </a:lnTo>
                <a:lnTo>
                  <a:pt x="243856" y="85732"/>
                </a:lnTo>
                <a:lnTo>
                  <a:pt x="204924" y="110213"/>
                </a:lnTo>
                <a:lnTo>
                  <a:pt x="168735" y="137255"/>
                </a:lnTo>
                <a:lnTo>
                  <a:pt x="135491" y="166694"/>
                </a:lnTo>
                <a:lnTo>
                  <a:pt x="105397" y="198363"/>
                </a:lnTo>
                <a:lnTo>
                  <a:pt x="78655" y="232099"/>
                </a:lnTo>
                <a:lnTo>
                  <a:pt x="55469" y="267735"/>
                </a:lnTo>
                <a:lnTo>
                  <a:pt x="36042" y="305106"/>
                </a:lnTo>
                <a:lnTo>
                  <a:pt x="20579" y="344046"/>
                </a:lnTo>
                <a:lnTo>
                  <a:pt x="9281" y="384390"/>
                </a:lnTo>
                <a:lnTo>
                  <a:pt x="2354" y="425973"/>
                </a:lnTo>
                <a:lnTo>
                  <a:pt x="0" y="468629"/>
                </a:lnTo>
                <a:lnTo>
                  <a:pt x="2354" y="511286"/>
                </a:lnTo>
                <a:lnTo>
                  <a:pt x="9281" y="552869"/>
                </a:lnTo>
                <a:lnTo>
                  <a:pt x="20579" y="593213"/>
                </a:lnTo>
                <a:lnTo>
                  <a:pt x="36042" y="632153"/>
                </a:lnTo>
                <a:lnTo>
                  <a:pt x="55469" y="669524"/>
                </a:lnTo>
                <a:lnTo>
                  <a:pt x="78655" y="705160"/>
                </a:lnTo>
                <a:lnTo>
                  <a:pt x="105397" y="738896"/>
                </a:lnTo>
                <a:lnTo>
                  <a:pt x="135491" y="770565"/>
                </a:lnTo>
                <a:lnTo>
                  <a:pt x="168735" y="800004"/>
                </a:lnTo>
                <a:lnTo>
                  <a:pt x="204924" y="827046"/>
                </a:lnTo>
                <a:lnTo>
                  <a:pt x="243856" y="851527"/>
                </a:lnTo>
                <a:lnTo>
                  <a:pt x="285326" y="873280"/>
                </a:lnTo>
                <a:lnTo>
                  <a:pt x="329132" y="892140"/>
                </a:lnTo>
                <a:lnTo>
                  <a:pt x="375070" y="907942"/>
                </a:lnTo>
                <a:lnTo>
                  <a:pt x="422936" y="920520"/>
                </a:lnTo>
                <a:lnTo>
                  <a:pt x="472527" y="929710"/>
                </a:lnTo>
                <a:lnTo>
                  <a:pt x="523640" y="935344"/>
                </a:lnTo>
                <a:lnTo>
                  <a:pt x="576072" y="937259"/>
                </a:lnTo>
                <a:lnTo>
                  <a:pt x="628503" y="935344"/>
                </a:lnTo>
                <a:lnTo>
                  <a:pt x="679616" y="929710"/>
                </a:lnTo>
                <a:lnTo>
                  <a:pt x="729207" y="920520"/>
                </a:lnTo>
                <a:lnTo>
                  <a:pt x="777073" y="907942"/>
                </a:lnTo>
                <a:lnTo>
                  <a:pt x="823011" y="892140"/>
                </a:lnTo>
                <a:lnTo>
                  <a:pt x="866817" y="873280"/>
                </a:lnTo>
                <a:lnTo>
                  <a:pt x="908287" y="851527"/>
                </a:lnTo>
                <a:lnTo>
                  <a:pt x="947219" y="827046"/>
                </a:lnTo>
                <a:lnTo>
                  <a:pt x="983408" y="800004"/>
                </a:lnTo>
                <a:lnTo>
                  <a:pt x="1016652" y="770565"/>
                </a:lnTo>
                <a:lnTo>
                  <a:pt x="1046746" y="738896"/>
                </a:lnTo>
                <a:lnTo>
                  <a:pt x="1073488" y="705160"/>
                </a:lnTo>
                <a:lnTo>
                  <a:pt x="1096674" y="669524"/>
                </a:lnTo>
                <a:lnTo>
                  <a:pt x="1116101" y="632153"/>
                </a:lnTo>
                <a:lnTo>
                  <a:pt x="1131564" y="593213"/>
                </a:lnTo>
                <a:lnTo>
                  <a:pt x="1142862" y="552869"/>
                </a:lnTo>
                <a:lnTo>
                  <a:pt x="1149789" y="511286"/>
                </a:lnTo>
                <a:lnTo>
                  <a:pt x="1152144" y="468629"/>
                </a:lnTo>
                <a:lnTo>
                  <a:pt x="1149789" y="425973"/>
                </a:lnTo>
                <a:lnTo>
                  <a:pt x="1142862" y="384390"/>
                </a:lnTo>
                <a:lnTo>
                  <a:pt x="1131564" y="344046"/>
                </a:lnTo>
                <a:lnTo>
                  <a:pt x="1116101" y="305106"/>
                </a:lnTo>
                <a:lnTo>
                  <a:pt x="1096674" y="267735"/>
                </a:lnTo>
                <a:lnTo>
                  <a:pt x="1073488" y="232099"/>
                </a:lnTo>
                <a:lnTo>
                  <a:pt x="1046746" y="198363"/>
                </a:lnTo>
                <a:lnTo>
                  <a:pt x="1016652" y="166694"/>
                </a:lnTo>
                <a:lnTo>
                  <a:pt x="983408" y="137255"/>
                </a:lnTo>
                <a:lnTo>
                  <a:pt x="947219" y="110213"/>
                </a:lnTo>
                <a:lnTo>
                  <a:pt x="908287" y="85732"/>
                </a:lnTo>
                <a:lnTo>
                  <a:pt x="866817" y="63979"/>
                </a:lnTo>
                <a:lnTo>
                  <a:pt x="823011" y="45119"/>
                </a:lnTo>
                <a:lnTo>
                  <a:pt x="777073" y="29317"/>
                </a:lnTo>
                <a:lnTo>
                  <a:pt x="729207" y="16739"/>
                </a:lnTo>
                <a:lnTo>
                  <a:pt x="679616" y="7549"/>
                </a:lnTo>
                <a:lnTo>
                  <a:pt x="628503" y="1915"/>
                </a:lnTo>
                <a:lnTo>
                  <a:pt x="5760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0597" y="2917698"/>
            <a:ext cx="1152525" cy="937260"/>
          </a:xfrm>
          <a:custGeom>
            <a:avLst/>
            <a:gdLst/>
            <a:ahLst/>
            <a:cxnLst/>
            <a:rect l="l" t="t" r="r" b="b"/>
            <a:pathLst>
              <a:path w="1152525" h="937260">
                <a:moveTo>
                  <a:pt x="0" y="468629"/>
                </a:moveTo>
                <a:lnTo>
                  <a:pt x="2354" y="425973"/>
                </a:lnTo>
                <a:lnTo>
                  <a:pt x="9281" y="384390"/>
                </a:lnTo>
                <a:lnTo>
                  <a:pt x="20579" y="344046"/>
                </a:lnTo>
                <a:lnTo>
                  <a:pt x="36042" y="305106"/>
                </a:lnTo>
                <a:lnTo>
                  <a:pt x="55469" y="267735"/>
                </a:lnTo>
                <a:lnTo>
                  <a:pt x="78655" y="232099"/>
                </a:lnTo>
                <a:lnTo>
                  <a:pt x="105397" y="198363"/>
                </a:lnTo>
                <a:lnTo>
                  <a:pt x="135491" y="166694"/>
                </a:lnTo>
                <a:lnTo>
                  <a:pt x="168735" y="137255"/>
                </a:lnTo>
                <a:lnTo>
                  <a:pt x="204924" y="110213"/>
                </a:lnTo>
                <a:lnTo>
                  <a:pt x="243856" y="85732"/>
                </a:lnTo>
                <a:lnTo>
                  <a:pt x="285326" y="63979"/>
                </a:lnTo>
                <a:lnTo>
                  <a:pt x="329132" y="45119"/>
                </a:lnTo>
                <a:lnTo>
                  <a:pt x="375070" y="29317"/>
                </a:lnTo>
                <a:lnTo>
                  <a:pt x="422936" y="16739"/>
                </a:lnTo>
                <a:lnTo>
                  <a:pt x="472527" y="7549"/>
                </a:lnTo>
                <a:lnTo>
                  <a:pt x="523640" y="1915"/>
                </a:lnTo>
                <a:lnTo>
                  <a:pt x="576072" y="0"/>
                </a:lnTo>
                <a:lnTo>
                  <a:pt x="628503" y="1915"/>
                </a:lnTo>
                <a:lnTo>
                  <a:pt x="679616" y="7549"/>
                </a:lnTo>
                <a:lnTo>
                  <a:pt x="729207" y="16739"/>
                </a:lnTo>
                <a:lnTo>
                  <a:pt x="777073" y="29317"/>
                </a:lnTo>
                <a:lnTo>
                  <a:pt x="823011" y="45119"/>
                </a:lnTo>
                <a:lnTo>
                  <a:pt x="866817" y="63979"/>
                </a:lnTo>
                <a:lnTo>
                  <a:pt x="908287" y="85732"/>
                </a:lnTo>
                <a:lnTo>
                  <a:pt x="947219" y="110213"/>
                </a:lnTo>
                <a:lnTo>
                  <a:pt x="983408" y="137255"/>
                </a:lnTo>
                <a:lnTo>
                  <a:pt x="1016652" y="166694"/>
                </a:lnTo>
                <a:lnTo>
                  <a:pt x="1046746" y="198363"/>
                </a:lnTo>
                <a:lnTo>
                  <a:pt x="1073488" y="232099"/>
                </a:lnTo>
                <a:lnTo>
                  <a:pt x="1096674" y="267735"/>
                </a:lnTo>
                <a:lnTo>
                  <a:pt x="1116101" y="305106"/>
                </a:lnTo>
                <a:lnTo>
                  <a:pt x="1131564" y="344046"/>
                </a:lnTo>
                <a:lnTo>
                  <a:pt x="1142862" y="384390"/>
                </a:lnTo>
                <a:lnTo>
                  <a:pt x="1149789" y="425973"/>
                </a:lnTo>
                <a:lnTo>
                  <a:pt x="1152144" y="468629"/>
                </a:lnTo>
                <a:lnTo>
                  <a:pt x="1149789" y="511286"/>
                </a:lnTo>
                <a:lnTo>
                  <a:pt x="1142862" y="552869"/>
                </a:lnTo>
                <a:lnTo>
                  <a:pt x="1131564" y="593213"/>
                </a:lnTo>
                <a:lnTo>
                  <a:pt x="1116101" y="632153"/>
                </a:lnTo>
                <a:lnTo>
                  <a:pt x="1096674" y="669524"/>
                </a:lnTo>
                <a:lnTo>
                  <a:pt x="1073488" y="705160"/>
                </a:lnTo>
                <a:lnTo>
                  <a:pt x="1046746" y="738896"/>
                </a:lnTo>
                <a:lnTo>
                  <a:pt x="1016652" y="770565"/>
                </a:lnTo>
                <a:lnTo>
                  <a:pt x="983408" y="800004"/>
                </a:lnTo>
                <a:lnTo>
                  <a:pt x="947219" y="827046"/>
                </a:lnTo>
                <a:lnTo>
                  <a:pt x="908287" y="851527"/>
                </a:lnTo>
                <a:lnTo>
                  <a:pt x="866817" y="873280"/>
                </a:lnTo>
                <a:lnTo>
                  <a:pt x="823011" y="892140"/>
                </a:lnTo>
                <a:lnTo>
                  <a:pt x="777073" y="907942"/>
                </a:lnTo>
                <a:lnTo>
                  <a:pt x="729207" y="920520"/>
                </a:lnTo>
                <a:lnTo>
                  <a:pt x="679616" y="929710"/>
                </a:lnTo>
                <a:lnTo>
                  <a:pt x="628503" y="935344"/>
                </a:lnTo>
                <a:lnTo>
                  <a:pt x="576072" y="937259"/>
                </a:lnTo>
                <a:lnTo>
                  <a:pt x="523640" y="935344"/>
                </a:lnTo>
                <a:lnTo>
                  <a:pt x="472527" y="929710"/>
                </a:lnTo>
                <a:lnTo>
                  <a:pt x="422936" y="920520"/>
                </a:lnTo>
                <a:lnTo>
                  <a:pt x="375070" y="907942"/>
                </a:lnTo>
                <a:lnTo>
                  <a:pt x="329132" y="892140"/>
                </a:lnTo>
                <a:lnTo>
                  <a:pt x="285326" y="873280"/>
                </a:lnTo>
                <a:lnTo>
                  <a:pt x="243856" y="851527"/>
                </a:lnTo>
                <a:lnTo>
                  <a:pt x="204924" y="827046"/>
                </a:lnTo>
                <a:lnTo>
                  <a:pt x="168735" y="800004"/>
                </a:lnTo>
                <a:lnTo>
                  <a:pt x="135491" y="770565"/>
                </a:lnTo>
                <a:lnTo>
                  <a:pt x="105397" y="738896"/>
                </a:lnTo>
                <a:lnTo>
                  <a:pt x="78655" y="705160"/>
                </a:lnTo>
                <a:lnTo>
                  <a:pt x="55469" y="669524"/>
                </a:lnTo>
                <a:lnTo>
                  <a:pt x="36042" y="632153"/>
                </a:lnTo>
                <a:lnTo>
                  <a:pt x="20579" y="593213"/>
                </a:lnTo>
                <a:lnTo>
                  <a:pt x="9281" y="552869"/>
                </a:lnTo>
                <a:lnTo>
                  <a:pt x="2354" y="511286"/>
                </a:lnTo>
                <a:lnTo>
                  <a:pt x="0" y="468629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55314" y="3229813"/>
            <a:ext cx="365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84882" y="4427982"/>
            <a:ext cx="1152525" cy="937260"/>
          </a:xfrm>
          <a:custGeom>
            <a:avLst/>
            <a:gdLst/>
            <a:ahLst/>
            <a:cxnLst/>
            <a:rect l="l" t="t" r="r" b="b"/>
            <a:pathLst>
              <a:path w="1152525" h="937260">
                <a:moveTo>
                  <a:pt x="576072" y="0"/>
                </a:moveTo>
                <a:lnTo>
                  <a:pt x="523640" y="1915"/>
                </a:lnTo>
                <a:lnTo>
                  <a:pt x="472527" y="7549"/>
                </a:lnTo>
                <a:lnTo>
                  <a:pt x="422936" y="16739"/>
                </a:lnTo>
                <a:lnTo>
                  <a:pt x="375070" y="29317"/>
                </a:lnTo>
                <a:lnTo>
                  <a:pt x="329132" y="45119"/>
                </a:lnTo>
                <a:lnTo>
                  <a:pt x="285326" y="63979"/>
                </a:lnTo>
                <a:lnTo>
                  <a:pt x="243856" y="85732"/>
                </a:lnTo>
                <a:lnTo>
                  <a:pt x="204924" y="110213"/>
                </a:lnTo>
                <a:lnTo>
                  <a:pt x="168735" y="137255"/>
                </a:lnTo>
                <a:lnTo>
                  <a:pt x="135491" y="166694"/>
                </a:lnTo>
                <a:lnTo>
                  <a:pt x="105397" y="198363"/>
                </a:lnTo>
                <a:lnTo>
                  <a:pt x="78655" y="232099"/>
                </a:lnTo>
                <a:lnTo>
                  <a:pt x="55469" y="267735"/>
                </a:lnTo>
                <a:lnTo>
                  <a:pt x="36042" y="305106"/>
                </a:lnTo>
                <a:lnTo>
                  <a:pt x="20579" y="344046"/>
                </a:lnTo>
                <a:lnTo>
                  <a:pt x="9281" y="384390"/>
                </a:lnTo>
                <a:lnTo>
                  <a:pt x="2354" y="425973"/>
                </a:lnTo>
                <a:lnTo>
                  <a:pt x="0" y="468630"/>
                </a:lnTo>
                <a:lnTo>
                  <a:pt x="2354" y="511286"/>
                </a:lnTo>
                <a:lnTo>
                  <a:pt x="9281" y="552869"/>
                </a:lnTo>
                <a:lnTo>
                  <a:pt x="20579" y="593213"/>
                </a:lnTo>
                <a:lnTo>
                  <a:pt x="36042" y="632153"/>
                </a:lnTo>
                <a:lnTo>
                  <a:pt x="55469" y="669524"/>
                </a:lnTo>
                <a:lnTo>
                  <a:pt x="78655" y="705160"/>
                </a:lnTo>
                <a:lnTo>
                  <a:pt x="105397" y="738896"/>
                </a:lnTo>
                <a:lnTo>
                  <a:pt x="135491" y="770565"/>
                </a:lnTo>
                <a:lnTo>
                  <a:pt x="168735" y="800004"/>
                </a:lnTo>
                <a:lnTo>
                  <a:pt x="204924" y="827046"/>
                </a:lnTo>
                <a:lnTo>
                  <a:pt x="243856" y="851527"/>
                </a:lnTo>
                <a:lnTo>
                  <a:pt x="285326" y="873280"/>
                </a:lnTo>
                <a:lnTo>
                  <a:pt x="329132" y="892140"/>
                </a:lnTo>
                <a:lnTo>
                  <a:pt x="375070" y="907942"/>
                </a:lnTo>
                <a:lnTo>
                  <a:pt x="422936" y="920520"/>
                </a:lnTo>
                <a:lnTo>
                  <a:pt x="472527" y="929710"/>
                </a:lnTo>
                <a:lnTo>
                  <a:pt x="523640" y="935344"/>
                </a:lnTo>
                <a:lnTo>
                  <a:pt x="576072" y="937260"/>
                </a:lnTo>
                <a:lnTo>
                  <a:pt x="628503" y="935344"/>
                </a:lnTo>
                <a:lnTo>
                  <a:pt x="679616" y="929710"/>
                </a:lnTo>
                <a:lnTo>
                  <a:pt x="729207" y="920520"/>
                </a:lnTo>
                <a:lnTo>
                  <a:pt x="777073" y="907942"/>
                </a:lnTo>
                <a:lnTo>
                  <a:pt x="823011" y="892140"/>
                </a:lnTo>
                <a:lnTo>
                  <a:pt x="866817" y="873280"/>
                </a:lnTo>
                <a:lnTo>
                  <a:pt x="908287" y="851527"/>
                </a:lnTo>
                <a:lnTo>
                  <a:pt x="947219" y="827046"/>
                </a:lnTo>
                <a:lnTo>
                  <a:pt x="983408" y="800004"/>
                </a:lnTo>
                <a:lnTo>
                  <a:pt x="1016652" y="770565"/>
                </a:lnTo>
                <a:lnTo>
                  <a:pt x="1046746" y="738896"/>
                </a:lnTo>
                <a:lnTo>
                  <a:pt x="1073488" y="705160"/>
                </a:lnTo>
                <a:lnTo>
                  <a:pt x="1096674" y="669524"/>
                </a:lnTo>
                <a:lnTo>
                  <a:pt x="1116101" y="632153"/>
                </a:lnTo>
                <a:lnTo>
                  <a:pt x="1131564" y="593213"/>
                </a:lnTo>
                <a:lnTo>
                  <a:pt x="1142862" y="552869"/>
                </a:lnTo>
                <a:lnTo>
                  <a:pt x="1149789" y="511286"/>
                </a:lnTo>
                <a:lnTo>
                  <a:pt x="1152144" y="468630"/>
                </a:lnTo>
                <a:lnTo>
                  <a:pt x="1149789" y="425973"/>
                </a:lnTo>
                <a:lnTo>
                  <a:pt x="1142862" y="384390"/>
                </a:lnTo>
                <a:lnTo>
                  <a:pt x="1131564" y="344046"/>
                </a:lnTo>
                <a:lnTo>
                  <a:pt x="1116101" y="305106"/>
                </a:lnTo>
                <a:lnTo>
                  <a:pt x="1096674" y="267735"/>
                </a:lnTo>
                <a:lnTo>
                  <a:pt x="1073488" y="232099"/>
                </a:lnTo>
                <a:lnTo>
                  <a:pt x="1046746" y="198363"/>
                </a:lnTo>
                <a:lnTo>
                  <a:pt x="1016652" y="166694"/>
                </a:lnTo>
                <a:lnTo>
                  <a:pt x="983408" y="137255"/>
                </a:lnTo>
                <a:lnTo>
                  <a:pt x="947219" y="110213"/>
                </a:lnTo>
                <a:lnTo>
                  <a:pt x="908287" y="85732"/>
                </a:lnTo>
                <a:lnTo>
                  <a:pt x="866817" y="63979"/>
                </a:lnTo>
                <a:lnTo>
                  <a:pt x="823011" y="45119"/>
                </a:lnTo>
                <a:lnTo>
                  <a:pt x="777073" y="29317"/>
                </a:lnTo>
                <a:lnTo>
                  <a:pt x="729207" y="16739"/>
                </a:lnTo>
                <a:lnTo>
                  <a:pt x="679616" y="7549"/>
                </a:lnTo>
                <a:lnTo>
                  <a:pt x="628503" y="1915"/>
                </a:lnTo>
                <a:lnTo>
                  <a:pt x="57607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882" y="4427982"/>
            <a:ext cx="1152525" cy="937260"/>
          </a:xfrm>
          <a:custGeom>
            <a:avLst/>
            <a:gdLst/>
            <a:ahLst/>
            <a:cxnLst/>
            <a:rect l="l" t="t" r="r" b="b"/>
            <a:pathLst>
              <a:path w="1152525" h="937260">
                <a:moveTo>
                  <a:pt x="0" y="468630"/>
                </a:moveTo>
                <a:lnTo>
                  <a:pt x="2354" y="425973"/>
                </a:lnTo>
                <a:lnTo>
                  <a:pt x="9281" y="384390"/>
                </a:lnTo>
                <a:lnTo>
                  <a:pt x="20579" y="344046"/>
                </a:lnTo>
                <a:lnTo>
                  <a:pt x="36042" y="305106"/>
                </a:lnTo>
                <a:lnTo>
                  <a:pt x="55469" y="267735"/>
                </a:lnTo>
                <a:lnTo>
                  <a:pt x="78655" y="232099"/>
                </a:lnTo>
                <a:lnTo>
                  <a:pt x="105397" y="198363"/>
                </a:lnTo>
                <a:lnTo>
                  <a:pt x="135491" y="166694"/>
                </a:lnTo>
                <a:lnTo>
                  <a:pt x="168735" y="137255"/>
                </a:lnTo>
                <a:lnTo>
                  <a:pt x="204924" y="110213"/>
                </a:lnTo>
                <a:lnTo>
                  <a:pt x="243856" y="85732"/>
                </a:lnTo>
                <a:lnTo>
                  <a:pt x="285326" y="63979"/>
                </a:lnTo>
                <a:lnTo>
                  <a:pt x="329132" y="45119"/>
                </a:lnTo>
                <a:lnTo>
                  <a:pt x="375070" y="29317"/>
                </a:lnTo>
                <a:lnTo>
                  <a:pt x="422936" y="16739"/>
                </a:lnTo>
                <a:lnTo>
                  <a:pt x="472527" y="7549"/>
                </a:lnTo>
                <a:lnTo>
                  <a:pt x="523640" y="1915"/>
                </a:lnTo>
                <a:lnTo>
                  <a:pt x="576072" y="0"/>
                </a:lnTo>
                <a:lnTo>
                  <a:pt x="628503" y="1915"/>
                </a:lnTo>
                <a:lnTo>
                  <a:pt x="679616" y="7549"/>
                </a:lnTo>
                <a:lnTo>
                  <a:pt x="729207" y="16739"/>
                </a:lnTo>
                <a:lnTo>
                  <a:pt x="777073" y="29317"/>
                </a:lnTo>
                <a:lnTo>
                  <a:pt x="823011" y="45119"/>
                </a:lnTo>
                <a:lnTo>
                  <a:pt x="866817" y="63979"/>
                </a:lnTo>
                <a:lnTo>
                  <a:pt x="908287" y="85732"/>
                </a:lnTo>
                <a:lnTo>
                  <a:pt x="947219" y="110213"/>
                </a:lnTo>
                <a:lnTo>
                  <a:pt x="983408" y="137255"/>
                </a:lnTo>
                <a:lnTo>
                  <a:pt x="1016652" y="166694"/>
                </a:lnTo>
                <a:lnTo>
                  <a:pt x="1046746" y="198363"/>
                </a:lnTo>
                <a:lnTo>
                  <a:pt x="1073488" y="232099"/>
                </a:lnTo>
                <a:lnTo>
                  <a:pt x="1096674" y="267735"/>
                </a:lnTo>
                <a:lnTo>
                  <a:pt x="1116101" y="305106"/>
                </a:lnTo>
                <a:lnTo>
                  <a:pt x="1131564" y="344046"/>
                </a:lnTo>
                <a:lnTo>
                  <a:pt x="1142862" y="384390"/>
                </a:lnTo>
                <a:lnTo>
                  <a:pt x="1149789" y="425973"/>
                </a:lnTo>
                <a:lnTo>
                  <a:pt x="1152144" y="468630"/>
                </a:lnTo>
                <a:lnTo>
                  <a:pt x="1149789" y="511286"/>
                </a:lnTo>
                <a:lnTo>
                  <a:pt x="1142862" y="552869"/>
                </a:lnTo>
                <a:lnTo>
                  <a:pt x="1131564" y="593213"/>
                </a:lnTo>
                <a:lnTo>
                  <a:pt x="1116101" y="632153"/>
                </a:lnTo>
                <a:lnTo>
                  <a:pt x="1096674" y="669524"/>
                </a:lnTo>
                <a:lnTo>
                  <a:pt x="1073488" y="705160"/>
                </a:lnTo>
                <a:lnTo>
                  <a:pt x="1046746" y="738896"/>
                </a:lnTo>
                <a:lnTo>
                  <a:pt x="1016652" y="770565"/>
                </a:lnTo>
                <a:lnTo>
                  <a:pt x="983408" y="800004"/>
                </a:lnTo>
                <a:lnTo>
                  <a:pt x="947219" y="827046"/>
                </a:lnTo>
                <a:lnTo>
                  <a:pt x="908287" y="851527"/>
                </a:lnTo>
                <a:lnTo>
                  <a:pt x="866817" y="873280"/>
                </a:lnTo>
                <a:lnTo>
                  <a:pt x="823011" y="892140"/>
                </a:lnTo>
                <a:lnTo>
                  <a:pt x="777073" y="907942"/>
                </a:lnTo>
                <a:lnTo>
                  <a:pt x="729207" y="920520"/>
                </a:lnTo>
                <a:lnTo>
                  <a:pt x="679616" y="929710"/>
                </a:lnTo>
                <a:lnTo>
                  <a:pt x="628503" y="935344"/>
                </a:lnTo>
                <a:lnTo>
                  <a:pt x="576072" y="937260"/>
                </a:lnTo>
                <a:lnTo>
                  <a:pt x="523640" y="935344"/>
                </a:lnTo>
                <a:lnTo>
                  <a:pt x="472527" y="929710"/>
                </a:lnTo>
                <a:lnTo>
                  <a:pt x="422936" y="920520"/>
                </a:lnTo>
                <a:lnTo>
                  <a:pt x="375070" y="907942"/>
                </a:lnTo>
                <a:lnTo>
                  <a:pt x="329132" y="892140"/>
                </a:lnTo>
                <a:lnTo>
                  <a:pt x="285326" y="873280"/>
                </a:lnTo>
                <a:lnTo>
                  <a:pt x="243856" y="851527"/>
                </a:lnTo>
                <a:lnTo>
                  <a:pt x="204924" y="827046"/>
                </a:lnTo>
                <a:lnTo>
                  <a:pt x="168735" y="800004"/>
                </a:lnTo>
                <a:lnTo>
                  <a:pt x="135491" y="770565"/>
                </a:lnTo>
                <a:lnTo>
                  <a:pt x="105397" y="738896"/>
                </a:lnTo>
                <a:lnTo>
                  <a:pt x="78655" y="705160"/>
                </a:lnTo>
                <a:lnTo>
                  <a:pt x="55469" y="669524"/>
                </a:lnTo>
                <a:lnTo>
                  <a:pt x="36042" y="632153"/>
                </a:lnTo>
                <a:lnTo>
                  <a:pt x="20579" y="593213"/>
                </a:lnTo>
                <a:lnTo>
                  <a:pt x="9281" y="552869"/>
                </a:lnTo>
                <a:lnTo>
                  <a:pt x="2354" y="511286"/>
                </a:lnTo>
                <a:lnTo>
                  <a:pt x="0" y="46863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34767" y="4740909"/>
            <a:ext cx="45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Map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630" y="2782061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60" h="1295400">
                <a:moveTo>
                  <a:pt x="1116330" y="0"/>
                </a:moveTo>
                <a:lnTo>
                  <a:pt x="1057042" y="897"/>
                </a:lnTo>
                <a:lnTo>
                  <a:pt x="998561" y="3560"/>
                </a:lnTo>
                <a:lnTo>
                  <a:pt x="940963" y="7944"/>
                </a:lnTo>
                <a:lnTo>
                  <a:pt x="884325" y="14004"/>
                </a:lnTo>
                <a:lnTo>
                  <a:pt x="828724" y="21696"/>
                </a:lnTo>
                <a:lnTo>
                  <a:pt x="774239" y="30973"/>
                </a:lnTo>
                <a:lnTo>
                  <a:pt x="720945" y="41793"/>
                </a:lnTo>
                <a:lnTo>
                  <a:pt x="668919" y="54110"/>
                </a:lnTo>
                <a:lnTo>
                  <a:pt x="618240" y="67879"/>
                </a:lnTo>
                <a:lnTo>
                  <a:pt x="568984" y="83056"/>
                </a:lnTo>
                <a:lnTo>
                  <a:pt x="521229" y="99595"/>
                </a:lnTo>
                <a:lnTo>
                  <a:pt x="475051" y="117453"/>
                </a:lnTo>
                <a:lnTo>
                  <a:pt x="430527" y="136584"/>
                </a:lnTo>
                <a:lnTo>
                  <a:pt x="387736" y="156944"/>
                </a:lnTo>
                <a:lnTo>
                  <a:pt x="346753" y="178488"/>
                </a:lnTo>
                <a:lnTo>
                  <a:pt x="307656" y="201171"/>
                </a:lnTo>
                <a:lnTo>
                  <a:pt x="270523" y="224948"/>
                </a:lnTo>
                <a:lnTo>
                  <a:pt x="235430" y="249776"/>
                </a:lnTo>
                <a:lnTo>
                  <a:pt x="202455" y="275608"/>
                </a:lnTo>
                <a:lnTo>
                  <a:pt x="171674" y="302400"/>
                </a:lnTo>
                <a:lnTo>
                  <a:pt x="143165" y="330108"/>
                </a:lnTo>
                <a:lnTo>
                  <a:pt x="117005" y="358687"/>
                </a:lnTo>
                <a:lnTo>
                  <a:pt x="72041" y="418278"/>
                </a:lnTo>
                <a:lnTo>
                  <a:pt x="37398" y="480815"/>
                </a:lnTo>
                <a:lnTo>
                  <a:pt x="13694" y="545941"/>
                </a:lnTo>
                <a:lnTo>
                  <a:pt x="1547" y="613297"/>
                </a:lnTo>
                <a:lnTo>
                  <a:pt x="0" y="647700"/>
                </a:lnTo>
                <a:lnTo>
                  <a:pt x="1547" y="682102"/>
                </a:lnTo>
                <a:lnTo>
                  <a:pt x="13694" y="749458"/>
                </a:lnTo>
                <a:lnTo>
                  <a:pt x="37398" y="814584"/>
                </a:lnTo>
                <a:lnTo>
                  <a:pt x="72041" y="877121"/>
                </a:lnTo>
                <a:lnTo>
                  <a:pt x="117005" y="936712"/>
                </a:lnTo>
                <a:lnTo>
                  <a:pt x="143165" y="965291"/>
                </a:lnTo>
                <a:lnTo>
                  <a:pt x="171674" y="992999"/>
                </a:lnTo>
                <a:lnTo>
                  <a:pt x="202455" y="1019791"/>
                </a:lnTo>
                <a:lnTo>
                  <a:pt x="235430" y="1045623"/>
                </a:lnTo>
                <a:lnTo>
                  <a:pt x="270523" y="1070451"/>
                </a:lnTo>
                <a:lnTo>
                  <a:pt x="307656" y="1094228"/>
                </a:lnTo>
                <a:lnTo>
                  <a:pt x="346753" y="1116911"/>
                </a:lnTo>
                <a:lnTo>
                  <a:pt x="387736" y="1138455"/>
                </a:lnTo>
                <a:lnTo>
                  <a:pt x="430527" y="1158815"/>
                </a:lnTo>
                <a:lnTo>
                  <a:pt x="475051" y="1177946"/>
                </a:lnTo>
                <a:lnTo>
                  <a:pt x="521229" y="1195804"/>
                </a:lnTo>
                <a:lnTo>
                  <a:pt x="568984" y="1212343"/>
                </a:lnTo>
                <a:lnTo>
                  <a:pt x="618240" y="1227520"/>
                </a:lnTo>
                <a:lnTo>
                  <a:pt x="668919" y="1241289"/>
                </a:lnTo>
                <a:lnTo>
                  <a:pt x="720945" y="1253606"/>
                </a:lnTo>
                <a:lnTo>
                  <a:pt x="774239" y="1264426"/>
                </a:lnTo>
                <a:lnTo>
                  <a:pt x="828724" y="1273703"/>
                </a:lnTo>
                <a:lnTo>
                  <a:pt x="884325" y="1281395"/>
                </a:lnTo>
                <a:lnTo>
                  <a:pt x="940963" y="1287455"/>
                </a:lnTo>
                <a:lnTo>
                  <a:pt x="998561" y="1291839"/>
                </a:lnTo>
                <a:lnTo>
                  <a:pt x="1057042" y="1294502"/>
                </a:lnTo>
                <a:lnTo>
                  <a:pt x="1116330" y="1295400"/>
                </a:lnTo>
                <a:lnTo>
                  <a:pt x="1175621" y="1294502"/>
                </a:lnTo>
                <a:lnTo>
                  <a:pt x="1234107" y="1291839"/>
                </a:lnTo>
                <a:lnTo>
                  <a:pt x="1291708" y="1287455"/>
                </a:lnTo>
                <a:lnTo>
                  <a:pt x="1348349" y="1281395"/>
                </a:lnTo>
                <a:lnTo>
                  <a:pt x="1403952" y="1273703"/>
                </a:lnTo>
                <a:lnTo>
                  <a:pt x="1458440" y="1264426"/>
                </a:lnTo>
                <a:lnTo>
                  <a:pt x="1511735" y="1253606"/>
                </a:lnTo>
                <a:lnTo>
                  <a:pt x="1563761" y="1241289"/>
                </a:lnTo>
                <a:lnTo>
                  <a:pt x="1614441" y="1227520"/>
                </a:lnTo>
                <a:lnTo>
                  <a:pt x="1663697" y="1212343"/>
                </a:lnTo>
                <a:lnTo>
                  <a:pt x="1711453" y="1195804"/>
                </a:lnTo>
                <a:lnTo>
                  <a:pt x="1757630" y="1177946"/>
                </a:lnTo>
                <a:lnTo>
                  <a:pt x="1802153" y="1158815"/>
                </a:lnTo>
                <a:lnTo>
                  <a:pt x="1844944" y="1138455"/>
                </a:lnTo>
                <a:lnTo>
                  <a:pt x="1885926" y="1116911"/>
                </a:lnTo>
                <a:lnTo>
                  <a:pt x="1925021" y="1094228"/>
                </a:lnTo>
                <a:lnTo>
                  <a:pt x="1962153" y="1070451"/>
                </a:lnTo>
                <a:lnTo>
                  <a:pt x="1997244" y="1045623"/>
                </a:lnTo>
                <a:lnTo>
                  <a:pt x="2030218" y="1019791"/>
                </a:lnTo>
                <a:lnTo>
                  <a:pt x="2060997" y="992999"/>
                </a:lnTo>
                <a:lnTo>
                  <a:pt x="2089505" y="965291"/>
                </a:lnTo>
                <a:lnTo>
                  <a:pt x="2115663" y="936712"/>
                </a:lnTo>
                <a:lnTo>
                  <a:pt x="2160624" y="877121"/>
                </a:lnTo>
                <a:lnTo>
                  <a:pt x="2195264" y="814584"/>
                </a:lnTo>
                <a:lnTo>
                  <a:pt x="2218966" y="749458"/>
                </a:lnTo>
                <a:lnTo>
                  <a:pt x="2231112" y="682102"/>
                </a:lnTo>
                <a:lnTo>
                  <a:pt x="2232660" y="647700"/>
                </a:lnTo>
                <a:lnTo>
                  <a:pt x="2231112" y="613297"/>
                </a:lnTo>
                <a:lnTo>
                  <a:pt x="2218966" y="545941"/>
                </a:lnTo>
                <a:lnTo>
                  <a:pt x="2195264" y="480815"/>
                </a:lnTo>
                <a:lnTo>
                  <a:pt x="2160624" y="418278"/>
                </a:lnTo>
                <a:lnTo>
                  <a:pt x="2115663" y="358687"/>
                </a:lnTo>
                <a:lnTo>
                  <a:pt x="2089505" y="330108"/>
                </a:lnTo>
                <a:lnTo>
                  <a:pt x="2060997" y="302400"/>
                </a:lnTo>
                <a:lnTo>
                  <a:pt x="2030218" y="275608"/>
                </a:lnTo>
                <a:lnTo>
                  <a:pt x="1997244" y="249776"/>
                </a:lnTo>
                <a:lnTo>
                  <a:pt x="1962153" y="224948"/>
                </a:lnTo>
                <a:lnTo>
                  <a:pt x="1925021" y="201171"/>
                </a:lnTo>
                <a:lnTo>
                  <a:pt x="1885926" y="178488"/>
                </a:lnTo>
                <a:lnTo>
                  <a:pt x="1844944" y="156944"/>
                </a:lnTo>
                <a:lnTo>
                  <a:pt x="1802153" y="136584"/>
                </a:lnTo>
                <a:lnTo>
                  <a:pt x="1757630" y="117453"/>
                </a:lnTo>
                <a:lnTo>
                  <a:pt x="1711453" y="99595"/>
                </a:lnTo>
                <a:lnTo>
                  <a:pt x="1663697" y="83056"/>
                </a:lnTo>
                <a:lnTo>
                  <a:pt x="1614441" y="67879"/>
                </a:lnTo>
                <a:lnTo>
                  <a:pt x="1563761" y="54110"/>
                </a:lnTo>
                <a:lnTo>
                  <a:pt x="1511735" y="41793"/>
                </a:lnTo>
                <a:lnTo>
                  <a:pt x="1458440" y="30973"/>
                </a:lnTo>
                <a:lnTo>
                  <a:pt x="1403952" y="21696"/>
                </a:lnTo>
                <a:lnTo>
                  <a:pt x="1348349" y="14004"/>
                </a:lnTo>
                <a:lnTo>
                  <a:pt x="1291708" y="7944"/>
                </a:lnTo>
                <a:lnTo>
                  <a:pt x="1234107" y="3560"/>
                </a:lnTo>
                <a:lnTo>
                  <a:pt x="1175621" y="897"/>
                </a:lnTo>
                <a:lnTo>
                  <a:pt x="111633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630" y="2782061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60" h="1295400">
                <a:moveTo>
                  <a:pt x="0" y="647700"/>
                </a:moveTo>
                <a:lnTo>
                  <a:pt x="6138" y="579362"/>
                </a:lnTo>
                <a:lnTo>
                  <a:pt x="24140" y="513077"/>
                </a:lnTo>
                <a:lnTo>
                  <a:pt x="53391" y="449201"/>
                </a:lnTo>
                <a:lnTo>
                  <a:pt x="93271" y="388092"/>
                </a:lnTo>
                <a:lnTo>
                  <a:pt x="143165" y="330108"/>
                </a:lnTo>
                <a:lnTo>
                  <a:pt x="171674" y="302400"/>
                </a:lnTo>
                <a:lnTo>
                  <a:pt x="202455" y="275608"/>
                </a:lnTo>
                <a:lnTo>
                  <a:pt x="235430" y="249776"/>
                </a:lnTo>
                <a:lnTo>
                  <a:pt x="270523" y="224948"/>
                </a:lnTo>
                <a:lnTo>
                  <a:pt x="307656" y="201171"/>
                </a:lnTo>
                <a:lnTo>
                  <a:pt x="346753" y="178488"/>
                </a:lnTo>
                <a:lnTo>
                  <a:pt x="387736" y="156944"/>
                </a:lnTo>
                <a:lnTo>
                  <a:pt x="430527" y="136584"/>
                </a:lnTo>
                <a:lnTo>
                  <a:pt x="475051" y="117453"/>
                </a:lnTo>
                <a:lnTo>
                  <a:pt x="521229" y="99595"/>
                </a:lnTo>
                <a:lnTo>
                  <a:pt x="568984" y="83056"/>
                </a:lnTo>
                <a:lnTo>
                  <a:pt x="618240" y="67879"/>
                </a:lnTo>
                <a:lnTo>
                  <a:pt x="668919" y="54110"/>
                </a:lnTo>
                <a:lnTo>
                  <a:pt x="720945" y="41793"/>
                </a:lnTo>
                <a:lnTo>
                  <a:pt x="774239" y="30973"/>
                </a:lnTo>
                <a:lnTo>
                  <a:pt x="828724" y="21696"/>
                </a:lnTo>
                <a:lnTo>
                  <a:pt x="884325" y="14004"/>
                </a:lnTo>
                <a:lnTo>
                  <a:pt x="940963" y="7944"/>
                </a:lnTo>
                <a:lnTo>
                  <a:pt x="998561" y="3560"/>
                </a:lnTo>
                <a:lnTo>
                  <a:pt x="1057042" y="897"/>
                </a:lnTo>
                <a:lnTo>
                  <a:pt x="1116330" y="0"/>
                </a:lnTo>
                <a:lnTo>
                  <a:pt x="1175621" y="897"/>
                </a:lnTo>
                <a:lnTo>
                  <a:pt x="1234107" y="3560"/>
                </a:lnTo>
                <a:lnTo>
                  <a:pt x="1291708" y="7944"/>
                </a:lnTo>
                <a:lnTo>
                  <a:pt x="1348349" y="14004"/>
                </a:lnTo>
                <a:lnTo>
                  <a:pt x="1403952" y="21696"/>
                </a:lnTo>
                <a:lnTo>
                  <a:pt x="1458440" y="30973"/>
                </a:lnTo>
                <a:lnTo>
                  <a:pt x="1511735" y="41793"/>
                </a:lnTo>
                <a:lnTo>
                  <a:pt x="1563761" y="54110"/>
                </a:lnTo>
                <a:lnTo>
                  <a:pt x="1614441" y="67879"/>
                </a:lnTo>
                <a:lnTo>
                  <a:pt x="1663697" y="83056"/>
                </a:lnTo>
                <a:lnTo>
                  <a:pt x="1711453" y="99595"/>
                </a:lnTo>
                <a:lnTo>
                  <a:pt x="1757630" y="117453"/>
                </a:lnTo>
                <a:lnTo>
                  <a:pt x="1802153" y="136584"/>
                </a:lnTo>
                <a:lnTo>
                  <a:pt x="1844944" y="156944"/>
                </a:lnTo>
                <a:lnTo>
                  <a:pt x="1885926" y="178488"/>
                </a:lnTo>
                <a:lnTo>
                  <a:pt x="1925021" y="201171"/>
                </a:lnTo>
                <a:lnTo>
                  <a:pt x="1962153" y="224948"/>
                </a:lnTo>
                <a:lnTo>
                  <a:pt x="1997244" y="249776"/>
                </a:lnTo>
                <a:lnTo>
                  <a:pt x="2030218" y="275608"/>
                </a:lnTo>
                <a:lnTo>
                  <a:pt x="2060997" y="302400"/>
                </a:lnTo>
                <a:lnTo>
                  <a:pt x="2089505" y="330108"/>
                </a:lnTo>
                <a:lnTo>
                  <a:pt x="2115663" y="358687"/>
                </a:lnTo>
                <a:lnTo>
                  <a:pt x="2160624" y="418278"/>
                </a:lnTo>
                <a:lnTo>
                  <a:pt x="2195264" y="480815"/>
                </a:lnTo>
                <a:lnTo>
                  <a:pt x="2218966" y="545941"/>
                </a:lnTo>
                <a:lnTo>
                  <a:pt x="2231112" y="613297"/>
                </a:lnTo>
                <a:lnTo>
                  <a:pt x="2232660" y="647700"/>
                </a:lnTo>
                <a:lnTo>
                  <a:pt x="2231112" y="682102"/>
                </a:lnTo>
                <a:lnTo>
                  <a:pt x="2218966" y="749458"/>
                </a:lnTo>
                <a:lnTo>
                  <a:pt x="2195264" y="814584"/>
                </a:lnTo>
                <a:lnTo>
                  <a:pt x="2160624" y="877121"/>
                </a:lnTo>
                <a:lnTo>
                  <a:pt x="2115663" y="936712"/>
                </a:lnTo>
                <a:lnTo>
                  <a:pt x="2089505" y="965291"/>
                </a:lnTo>
                <a:lnTo>
                  <a:pt x="2060997" y="992999"/>
                </a:lnTo>
                <a:lnTo>
                  <a:pt x="2030218" y="1019791"/>
                </a:lnTo>
                <a:lnTo>
                  <a:pt x="1997244" y="1045623"/>
                </a:lnTo>
                <a:lnTo>
                  <a:pt x="1962153" y="1070451"/>
                </a:lnTo>
                <a:lnTo>
                  <a:pt x="1925021" y="1094228"/>
                </a:lnTo>
                <a:lnTo>
                  <a:pt x="1885926" y="1116911"/>
                </a:lnTo>
                <a:lnTo>
                  <a:pt x="1844944" y="1138455"/>
                </a:lnTo>
                <a:lnTo>
                  <a:pt x="1802153" y="1158815"/>
                </a:lnTo>
                <a:lnTo>
                  <a:pt x="1757630" y="1177946"/>
                </a:lnTo>
                <a:lnTo>
                  <a:pt x="1711453" y="1195804"/>
                </a:lnTo>
                <a:lnTo>
                  <a:pt x="1663697" y="1212343"/>
                </a:lnTo>
                <a:lnTo>
                  <a:pt x="1614441" y="1227520"/>
                </a:lnTo>
                <a:lnTo>
                  <a:pt x="1563761" y="1241289"/>
                </a:lnTo>
                <a:lnTo>
                  <a:pt x="1511735" y="1253606"/>
                </a:lnTo>
                <a:lnTo>
                  <a:pt x="1458440" y="1264426"/>
                </a:lnTo>
                <a:lnTo>
                  <a:pt x="1403952" y="1273703"/>
                </a:lnTo>
                <a:lnTo>
                  <a:pt x="1348349" y="1281395"/>
                </a:lnTo>
                <a:lnTo>
                  <a:pt x="1291708" y="1287455"/>
                </a:lnTo>
                <a:lnTo>
                  <a:pt x="1234107" y="1291839"/>
                </a:lnTo>
                <a:lnTo>
                  <a:pt x="1175621" y="1294502"/>
                </a:lnTo>
                <a:lnTo>
                  <a:pt x="1116330" y="1295400"/>
                </a:lnTo>
                <a:lnTo>
                  <a:pt x="1057042" y="1294502"/>
                </a:lnTo>
                <a:lnTo>
                  <a:pt x="998561" y="1291839"/>
                </a:lnTo>
                <a:lnTo>
                  <a:pt x="940963" y="1287455"/>
                </a:lnTo>
                <a:lnTo>
                  <a:pt x="884325" y="1281395"/>
                </a:lnTo>
                <a:lnTo>
                  <a:pt x="828724" y="1273703"/>
                </a:lnTo>
                <a:lnTo>
                  <a:pt x="774239" y="1264426"/>
                </a:lnTo>
                <a:lnTo>
                  <a:pt x="720945" y="1253606"/>
                </a:lnTo>
                <a:lnTo>
                  <a:pt x="668919" y="1241289"/>
                </a:lnTo>
                <a:lnTo>
                  <a:pt x="618240" y="1227520"/>
                </a:lnTo>
                <a:lnTo>
                  <a:pt x="568984" y="1212343"/>
                </a:lnTo>
                <a:lnTo>
                  <a:pt x="521229" y="1195804"/>
                </a:lnTo>
                <a:lnTo>
                  <a:pt x="475051" y="1177946"/>
                </a:lnTo>
                <a:lnTo>
                  <a:pt x="430527" y="1158815"/>
                </a:lnTo>
                <a:lnTo>
                  <a:pt x="387736" y="1138455"/>
                </a:lnTo>
                <a:lnTo>
                  <a:pt x="346753" y="1116911"/>
                </a:lnTo>
                <a:lnTo>
                  <a:pt x="307656" y="1094228"/>
                </a:lnTo>
                <a:lnTo>
                  <a:pt x="270523" y="1070451"/>
                </a:lnTo>
                <a:lnTo>
                  <a:pt x="235430" y="1045623"/>
                </a:lnTo>
                <a:lnTo>
                  <a:pt x="202455" y="1019791"/>
                </a:lnTo>
                <a:lnTo>
                  <a:pt x="171674" y="992999"/>
                </a:lnTo>
                <a:lnTo>
                  <a:pt x="143165" y="965291"/>
                </a:lnTo>
                <a:lnTo>
                  <a:pt x="117005" y="936712"/>
                </a:lnTo>
                <a:lnTo>
                  <a:pt x="72041" y="877121"/>
                </a:lnTo>
                <a:lnTo>
                  <a:pt x="37398" y="814584"/>
                </a:lnTo>
                <a:lnTo>
                  <a:pt x="13694" y="749458"/>
                </a:lnTo>
                <a:lnTo>
                  <a:pt x="1547" y="682102"/>
                </a:lnTo>
                <a:lnTo>
                  <a:pt x="0" y="647700"/>
                </a:lnTo>
                <a:close/>
              </a:path>
            </a:pathLst>
          </a:custGeom>
          <a:ln w="19812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3353" y="3256610"/>
            <a:ext cx="1282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Collections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0194" y="1980310"/>
            <a:ext cx="901700" cy="827405"/>
          </a:xfrm>
          <a:custGeom>
            <a:avLst/>
            <a:gdLst/>
            <a:ahLst/>
            <a:cxnLst/>
            <a:rect l="l" t="t" r="r" b="b"/>
            <a:pathLst>
              <a:path w="901700" h="827405">
                <a:moveTo>
                  <a:pt x="716026" y="0"/>
                </a:moveTo>
                <a:lnTo>
                  <a:pt x="759841" y="48894"/>
                </a:lnTo>
                <a:lnTo>
                  <a:pt x="0" y="729488"/>
                </a:lnTo>
                <a:lnTo>
                  <a:pt x="87630" y="827278"/>
                </a:lnTo>
                <a:lnTo>
                  <a:pt x="847471" y="146811"/>
                </a:lnTo>
                <a:lnTo>
                  <a:pt x="893965" y="146811"/>
                </a:lnTo>
                <a:lnTo>
                  <a:pt x="901446" y="10286"/>
                </a:lnTo>
                <a:lnTo>
                  <a:pt x="716026" y="0"/>
                </a:lnTo>
                <a:close/>
              </a:path>
              <a:path w="901700" h="827405">
                <a:moveTo>
                  <a:pt x="893965" y="146811"/>
                </a:moveTo>
                <a:lnTo>
                  <a:pt x="847471" y="146811"/>
                </a:lnTo>
                <a:lnTo>
                  <a:pt x="891286" y="195706"/>
                </a:lnTo>
                <a:lnTo>
                  <a:pt x="893965" y="146811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0194" y="1980310"/>
            <a:ext cx="901700" cy="827405"/>
          </a:xfrm>
          <a:custGeom>
            <a:avLst/>
            <a:gdLst/>
            <a:ahLst/>
            <a:cxnLst/>
            <a:rect l="l" t="t" r="r" b="b"/>
            <a:pathLst>
              <a:path w="901700" h="827405">
                <a:moveTo>
                  <a:pt x="0" y="729488"/>
                </a:moveTo>
                <a:lnTo>
                  <a:pt x="759841" y="48894"/>
                </a:lnTo>
                <a:lnTo>
                  <a:pt x="716026" y="0"/>
                </a:lnTo>
                <a:lnTo>
                  <a:pt x="901446" y="10286"/>
                </a:lnTo>
                <a:lnTo>
                  <a:pt x="891286" y="195706"/>
                </a:lnTo>
                <a:lnTo>
                  <a:pt x="847471" y="146811"/>
                </a:lnTo>
                <a:lnTo>
                  <a:pt x="87630" y="827278"/>
                </a:lnTo>
                <a:lnTo>
                  <a:pt x="0" y="729488"/>
                </a:lnTo>
                <a:close/>
              </a:path>
            </a:pathLst>
          </a:custGeom>
          <a:ln w="19050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1289" y="3286505"/>
            <a:ext cx="559435" cy="218440"/>
          </a:xfrm>
          <a:custGeom>
            <a:avLst/>
            <a:gdLst/>
            <a:ahLst/>
            <a:cxnLst/>
            <a:rect l="l" t="t" r="r" b="b"/>
            <a:pathLst>
              <a:path w="559435" h="218439">
                <a:moveTo>
                  <a:pt x="450342" y="0"/>
                </a:moveTo>
                <a:lnTo>
                  <a:pt x="450342" y="54483"/>
                </a:lnTo>
                <a:lnTo>
                  <a:pt x="0" y="54483"/>
                </a:lnTo>
                <a:lnTo>
                  <a:pt x="0" y="163449"/>
                </a:lnTo>
                <a:lnTo>
                  <a:pt x="450342" y="163449"/>
                </a:lnTo>
                <a:lnTo>
                  <a:pt x="450342" y="217932"/>
                </a:lnTo>
                <a:lnTo>
                  <a:pt x="559308" y="108966"/>
                </a:lnTo>
                <a:lnTo>
                  <a:pt x="450342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1289" y="3286505"/>
            <a:ext cx="559435" cy="218440"/>
          </a:xfrm>
          <a:custGeom>
            <a:avLst/>
            <a:gdLst/>
            <a:ahLst/>
            <a:cxnLst/>
            <a:rect l="l" t="t" r="r" b="b"/>
            <a:pathLst>
              <a:path w="559435" h="218439">
                <a:moveTo>
                  <a:pt x="0" y="54483"/>
                </a:moveTo>
                <a:lnTo>
                  <a:pt x="450342" y="54483"/>
                </a:lnTo>
                <a:lnTo>
                  <a:pt x="450342" y="0"/>
                </a:lnTo>
                <a:lnTo>
                  <a:pt x="559308" y="108966"/>
                </a:lnTo>
                <a:lnTo>
                  <a:pt x="450342" y="217932"/>
                </a:lnTo>
                <a:lnTo>
                  <a:pt x="450342" y="163449"/>
                </a:lnTo>
                <a:lnTo>
                  <a:pt x="0" y="163449"/>
                </a:lnTo>
                <a:lnTo>
                  <a:pt x="0" y="54483"/>
                </a:lnTo>
                <a:close/>
              </a:path>
            </a:pathLst>
          </a:custGeom>
          <a:ln w="19811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0227" y="4090796"/>
            <a:ext cx="895985" cy="828675"/>
          </a:xfrm>
          <a:custGeom>
            <a:avLst/>
            <a:gdLst/>
            <a:ahLst/>
            <a:cxnLst/>
            <a:rect l="l" t="t" r="r" b="b"/>
            <a:pathLst>
              <a:path w="895985" h="828675">
                <a:moveTo>
                  <a:pt x="87375" y="0"/>
                </a:moveTo>
                <a:lnTo>
                  <a:pt x="0" y="96773"/>
                </a:lnTo>
                <a:lnTo>
                  <a:pt x="755522" y="779907"/>
                </a:lnTo>
                <a:lnTo>
                  <a:pt x="711835" y="828294"/>
                </a:lnTo>
                <a:lnTo>
                  <a:pt x="895985" y="819022"/>
                </a:lnTo>
                <a:lnTo>
                  <a:pt x="889143" y="683133"/>
                </a:lnTo>
                <a:lnTo>
                  <a:pt x="843026" y="683133"/>
                </a:lnTo>
                <a:lnTo>
                  <a:pt x="87375" y="0"/>
                </a:lnTo>
                <a:close/>
              </a:path>
              <a:path w="895985" h="828675">
                <a:moveTo>
                  <a:pt x="886713" y="634873"/>
                </a:moveTo>
                <a:lnTo>
                  <a:pt x="843026" y="683133"/>
                </a:lnTo>
                <a:lnTo>
                  <a:pt x="889143" y="683133"/>
                </a:lnTo>
                <a:lnTo>
                  <a:pt x="886713" y="634873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0227" y="4090796"/>
            <a:ext cx="895985" cy="828675"/>
          </a:xfrm>
          <a:custGeom>
            <a:avLst/>
            <a:gdLst/>
            <a:ahLst/>
            <a:cxnLst/>
            <a:rect l="l" t="t" r="r" b="b"/>
            <a:pathLst>
              <a:path w="895985" h="828675">
                <a:moveTo>
                  <a:pt x="87375" y="0"/>
                </a:moveTo>
                <a:lnTo>
                  <a:pt x="843026" y="683133"/>
                </a:lnTo>
                <a:lnTo>
                  <a:pt x="886713" y="634873"/>
                </a:lnTo>
                <a:lnTo>
                  <a:pt x="895985" y="819022"/>
                </a:lnTo>
                <a:lnTo>
                  <a:pt x="711835" y="828294"/>
                </a:lnTo>
                <a:lnTo>
                  <a:pt x="755522" y="779907"/>
                </a:lnTo>
                <a:lnTo>
                  <a:pt x="0" y="96774"/>
                </a:lnTo>
                <a:lnTo>
                  <a:pt x="87375" y="0"/>
                </a:lnTo>
                <a:close/>
              </a:path>
            </a:pathLst>
          </a:custGeom>
          <a:ln w="19050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15536" y="1104137"/>
            <a:ext cx="28435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7940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Georgia"/>
                <a:cs typeface="Georgia"/>
              </a:rPr>
              <a:t>The elements </a:t>
            </a:r>
            <a:r>
              <a:rPr sz="1600" spc="-5" dirty="0">
                <a:latin typeface="Georgia"/>
                <a:cs typeface="Georgia"/>
              </a:rPr>
              <a:t>in a </a:t>
            </a:r>
            <a:r>
              <a:rPr sz="1600" spc="-10" dirty="0">
                <a:latin typeface="Georgia"/>
                <a:cs typeface="Georgia"/>
              </a:rPr>
              <a:t>list follow  </a:t>
            </a:r>
            <a:r>
              <a:rPr sz="1600" spc="-5" dirty="0">
                <a:latin typeface="Georgia"/>
                <a:cs typeface="Georgia"/>
              </a:rPr>
              <a:t>a </a:t>
            </a:r>
            <a:r>
              <a:rPr sz="1600" spc="-10" dirty="0">
                <a:latin typeface="Georgia"/>
                <a:cs typeface="Georgia"/>
              </a:rPr>
              <a:t>defined order </a:t>
            </a:r>
            <a:r>
              <a:rPr sz="1600" spc="-5" dirty="0">
                <a:latin typeface="Georgia"/>
                <a:cs typeface="Georgia"/>
              </a:rPr>
              <a:t>and </a:t>
            </a:r>
            <a:r>
              <a:rPr sz="1600" spc="-10" dirty="0">
                <a:latin typeface="Georgia"/>
                <a:cs typeface="Georgia"/>
              </a:rPr>
              <a:t>copies  </a:t>
            </a:r>
            <a:r>
              <a:rPr sz="1600" spc="-5" dirty="0">
                <a:latin typeface="Georgia"/>
                <a:cs typeface="Georgia"/>
              </a:rPr>
              <a:t>or </a:t>
            </a:r>
            <a:r>
              <a:rPr sz="1600" spc="-10" dirty="0">
                <a:latin typeface="Georgia"/>
                <a:cs typeface="Georgia"/>
              </a:rPr>
              <a:t>duplicates are</a:t>
            </a:r>
            <a:r>
              <a:rPr sz="1600" spc="6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allowed.</a:t>
            </a:r>
            <a:endParaRPr sz="1600">
              <a:latin typeface="Georgia"/>
              <a:cs typeface="Georgia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Georgia"/>
                <a:cs typeface="Georgia"/>
              </a:rPr>
              <a:t>The elements are </a:t>
            </a:r>
            <a:r>
              <a:rPr sz="1600" spc="-5" dirty="0">
                <a:latin typeface="Georgia"/>
                <a:cs typeface="Georgia"/>
              </a:rPr>
              <a:t>positioned  in a specific</a:t>
            </a:r>
            <a:r>
              <a:rPr sz="1600" spc="5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location.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651628" y="2664332"/>
            <a:ext cx="28765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Georgia"/>
                <a:cs typeface="Georgia"/>
              </a:rPr>
              <a:t>Collection </a:t>
            </a:r>
            <a:r>
              <a:rPr sz="1600" spc="-5" dirty="0">
                <a:latin typeface="Georgia"/>
                <a:cs typeface="Georgia"/>
              </a:rPr>
              <a:t>without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duplicate</a:t>
            </a:r>
            <a:endParaRPr sz="1600" dirty="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elements.</a:t>
            </a:r>
            <a:endParaRPr sz="1600" dirty="0">
              <a:latin typeface="Georgia"/>
              <a:cs typeface="Georgia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Georgia"/>
                <a:cs typeface="Georgia"/>
              </a:rPr>
              <a:t>In JSON, it is not possible </a:t>
            </a:r>
            <a:r>
              <a:rPr sz="1600" spc="-10" dirty="0">
                <a:latin typeface="Georgia"/>
                <a:cs typeface="Georgia"/>
              </a:rPr>
              <a:t>to  </a:t>
            </a:r>
            <a:r>
              <a:rPr sz="1600" spc="-5" dirty="0">
                <a:latin typeface="Georgia"/>
                <a:cs typeface="Georgia"/>
              </a:rPr>
              <a:t>avoid </a:t>
            </a:r>
            <a:r>
              <a:rPr sz="1600" spc="-10" dirty="0">
                <a:latin typeface="Georgia"/>
                <a:cs typeface="Georgia"/>
              </a:rPr>
              <a:t>replicas, however, the  parser removes the  duplicates </a:t>
            </a:r>
            <a:r>
              <a:rPr sz="1600" spc="-5" dirty="0">
                <a:latin typeface="Georgia"/>
                <a:cs typeface="Georgia"/>
              </a:rPr>
              <a:t>while serializing  </a:t>
            </a: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data.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2955" y="4684267"/>
            <a:ext cx="288671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66040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Georgia"/>
                <a:cs typeface="Georgia"/>
              </a:rPr>
              <a:t>A </a:t>
            </a:r>
            <a:r>
              <a:rPr sz="1600" spc="-10" dirty="0">
                <a:latin typeface="Georgia"/>
                <a:cs typeface="Georgia"/>
              </a:rPr>
              <a:t>type </a:t>
            </a:r>
            <a:r>
              <a:rPr sz="1600" spc="-5" dirty="0">
                <a:latin typeface="Georgia"/>
                <a:cs typeface="Georgia"/>
              </a:rPr>
              <a:t>of </a:t>
            </a:r>
            <a:r>
              <a:rPr sz="1600" spc="-10" dirty="0">
                <a:latin typeface="Georgia"/>
                <a:cs typeface="Georgia"/>
              </a:rPr>
              <a:t>data structure that  </a:t>
            </a:r>
            <a:r>
              <a:rPr sz="1600" spc="-5" dirty="0">
                <a:latin typeface="Georgia"/>
                <a:cs typeface="Georgia"/>
              </a:rPr>
              <a:t>mainly aids in quick  </a:t>
            </a:r>
            <a:r>
              <a:rPr sz="1600" spc="-10" dirty="0">
                <a:latin typeface="Georgia"/>
                <a:cs typeface="Georgia"/>
              </a:rPr>
              <a:t>searching </a:t>
            </a:r>
            <a:r>
              <a:rPr sz="1600" spc="-5" dirty="0">
                <a:latin typeface="Georgia"/>
                <a:cs typeface="Georgia"/>
              </a:rPr>
              <a:t>of</a:t>
            </a:r>
            <a:r>
              <a:rPr sz="1600" spc="5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data.</a:t>
            </a:r>
            <a:endParaRPr sz="1600">
              <a:latin typeface="Georgia"/>
              <a:cs typeface="Georgia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Georgia"/>
                <a:cs typeface="Georgia"/>
              </a:rPr>
              <a:t>Accepts data </a:t>
            </a:r>
            <a:r>
              <a:rPr sz="1600" spc="-5" dirty="0">
                <a:latin typeface="Georgia"/>
                <a:cs typeface="Georgia"/>
              </a:rPr>
              <a:t>in </a:t>
            </a:r>
            <a:r>
              <a:rPr sz="1600" spc="-10" dirty="0">
                <a:latin typeface="Georgia"/>
                <a:cs typeface="Georgia"/>
              </a:rPr>
              <a:t>the form of  key </a:t>
            </a:r>
            <a:r>
              <a:rPr sz="1600" spc="-5" dirty="0">
                <a:latin typeface="Georgia"/>
                <a:cs typeface="Georgia"/>
              </a:rPr>
              <a:t>and value </a:t>
            </a:r>
            <a:r>
              <a:rPr sz="1600" spc="-10" dirty="0">
                <a:latin typeface="Georgia"/>
                <a:cs typeface="Georgia"/>
              </a:rPr>
              <a:t>pairs </a:t>
            </a:r>
            <a:r>
              <a:rPr sz="1600" spc="-5" dirty="0">
                <a:latin typeface="Georgia"/>
                <a:cs typeface="Georgia"/>
              </a:rPr>
              <a:t>and </a:t>
            </a:r>
            <a:r>
              <a:rPr sz="1600" spc="-10" dirty="0">
                <a:latin typeface="Georgia"/>
                <a:cs typeface="Georgia"/>
              </a:rPr>
              <a:t>each  key </a:t>
            </a:r>
            <a:r>
              <a:rPr sz="1600" spc="-5" dirty="0">
                <a:latin typeface="Georgia"/>
                <a:cs typeface="Georgia"/>
              </a:rPr>
              <a:t>is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distinct.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31444"/>
            <a:ext cx="2495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</a:t>
            </a:r>
            <a:r>
              <a:rPr spc="-114" dirty="0"/>
              <a:t> </a:t>
            </a:r>
            <a:r>
              <a:rPr spc="-65" dirty="0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788924"/>
            <a:ext cx="6403975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15950" indent="-34290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Georgia"/>
                <a:cs typeface="Georgia"/>
              </a:rPr>
              <a:t>JSON schema specifies the </a:t>
            </a:r>
            <a:r>
              <a:rPr sz="2000" dirty="0">
                <a:latin typeface="Georgia"/>
                <a:cs typeface="Georgia"/>
              </a:rPr>
              <a:t>rules </a:t>
            </a:r>
            <a:r>
              <a:rPr sz="2000" spc="-5" dirty="0">
                <a:latin typeface="Georgia"/>
                <a:cs typeface="Georgia"/>
              </a:rPr>
              <a:t>that defines the  structure of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JSON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document.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two main </a:t>
            </a:r>
            <a:r>
              <a:rPr sz="2000" spc="-5" dirty="0">
                <a:latin typeface="Georgia"/>
                <a:cs typeface="Georgia"/>
              </a:rPr>
              <a:t>aspects that define why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JSON</a:t>
            </a:r>
            <a:r>
              <a:rPr sz="2000" spc="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schema</a:t>
            </a:r>
            <a:endParaRPr sz="20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language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required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are: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294" y="2497073"/>
            <a:ext cx="2283460" cy="1141730"/>
          </a:xfrm>
          <a:custGeom>
            <a:avLst/>
            <a:gdLst/>
            <a:ahLst/>
            <a:cxnLst/>
            <a:rect l="l" t="t" r="r" b="b"/>
            <a:pathLst>
              <a:path w="2283460" h="1141729">
                <a:moveTo>
                  <a:pt x="2168779" y="0"/>
                </a:moveTo>
                <a:lnTo>
                  <a:pt x="114147" y="0"/>
                </a:lnTo>
                <a:lnTo>
                  <a:pt x="69715" y="8963"/>
                </a:lnTo>
                <a:lnTo>
                  <a:pt x="33432" y="33416"/>
                </a:lnTo>
                <a:lnTo>
                  <a:pt x="8970" y="69705"/>
                </a:lnTo>
                <a:lnTo>
                  <a:pt x="0" y="114173"/>
                </a:lnTo>
                <a:lnTo>
                  <a:pt x="0" y="1027303"/>
                </a:lnTo>
                <a:lnTo>
                  <a:pt x="8970" y="1071770"/>
                </a:lnTo>
                <a:lnTo>
                  <a:pt x="33432" y="1108059"/>
                </a:lnTo>
                <a:lnTo>
                  <a:pt x="69715" y="1132512"/>
                </a:lnTo>
                <a:lnTo>
                  <a:pt x="114147" y="1141476"/>
                </a:lnTo>
                <a:lnTo>
                  <a:pt x="2168779" y="1141476"/>
                </a:lnTo>
                <a:lnTo>
                  <a:pt x="2213246" y="1132512"/>
                </a:lnTo>
                <a:lnTo>
                  <a:pt x="2249535" y="1108059"/>
                </a:lnTo>
                <a:lnTo>
                  <a:pt x="2273988" y="1071770"/>
                </a:lnTo>
                <a:lnTo>
                  <a:pt x="2282952" y="1027303"/>
                </a:lnTo>
                <a:lnTo>
                  <a:pt x="2282952" y="114173"/>
                </a:lnTo>
                <a:lnTo>
                  <a:pt x="2273988" y="69705"/>
                </a:lnTo>
                <a:lnTo>
                  <a:pt x="2249535" y="33416"/>
                </a:lnTo>
                <a:lnTo>
                  <a:pt x="2213246" y="8963"/>
                </a:lnTo>
                <a:lnTo>
                  <a:pt x="2168779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1181" y="2743581"/>
            <a:ext cx="1901189" cy="596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05"/>
              </a:spcBef>
            </a:pP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specify</a:t>
            </a:r>
            <a:r>
              <a:rPr sz="20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JSON</a:t>
            </a:r>
            <a:endParaRPr sz="2000">
              <a:latin typeface="Trebuchet MS"/>
              <a:cs typeface="Trebuchet MS"/>
            </a:endParaRPr>
          </a:p>
          <a:p>
            <a:pPr marL="43180">
              <a:lnSpc>
                <a:spcPts val="2245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structures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6894" y="3638550"/>
            <a:ext cx="228600" cy="855980"/>
          </a:xfrm>
          <a:custGeom>
            <a:avLst/>
            <a:gdLst/>
            <a:ahLst/>
            <a:cxnLst/>
            <a:rect l="l" t="t" r="r" b="b"/>
            <a:pathLst>
              <a:path w="228600" h="855979">
                <a:moveTo>
                  <a:pt x="0" y="0"/>
                </a:moveTo>
                <a:lnTo>
                  <a:pt x="0" y="855853"/>
                </a:lnTo>
                <a:lnTo>
                  <a:pt x="228219" y="855853"/>
                </a:lnTo>
              </a:path>
            </a:pathLst>
          </a:custGeom>
          <a:ln w="19812">
            <a:solidFill>
              <a:srgbClr val="719A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5494" y="3923538"/>
            <a:ext cx="1826260" cy="1141730"/>
          </a:xfrm>
          <a:custGeom>
            <a:avLst/>
            <a:gdLst/>
            <a:ahLst/>
            <a:cxnLst/>
            <a:rect l="l" t="t" r="r" b="b"/>
            <a:pathLst>
              <a:path w="1826260" h="1141729">
                <a:moveTo>
                  <a:pt x="0" y="114173"/>
                </a:moveTo>
                <a:lnTo>
                  <a:pt x="8963" y="69705"/>
                </a:lnTo>
                <a:lnTo>
                  <a:pt x="33416" y="33416"/>
                </a:lnTo>
                <a:lnTo>
                  <a:pt x="69705" y="8963"/>
                </a:lnTo>
                <a:lnTo>
                  <a:pt x="114173" y="0"/>
                </a:lnTo>
                <a:lnTo>
                  <a:pt x="1711579" y="0"/>
                </a:lnTo>
                <a:lnTo>
                  <a:pt x="1756046" y="8963"/>
                </a:lnTo>
                <a:lnTo>
                  <a:pt x="1792335" y="33416"/>
                </a:lnTo>
                <a:lnTo>
                  <a:pt x="1816788" y="69705"/>
                </a:lnTo>
                <a:lnTo>
                  <a:pt x="1825752" y="114173"/>
                </a:lnTo>
                <a:lnTo>
                  <a:pt x="1825752" y="1027303"/>
                </a:lnTo>
                <a:lnTo>
                  <a:pt x="1816788" y="1071770"/>
                </a:lnTo>
                <a:lnTo>
                  <a:pt x="1792335" y="1108059"/>
                </a:lnTo>
                <a:lnTo>
                  <a:pt x="1756046" y="1132512"/>
                </a:lnTo>
                <a:lnTo>
                  <a:pt x="1711579" y="1141476"/>
                </a:lnTo>
                <a:lnTo>
                  <a:pt x="114173" y="1141476"/>
                </a:lnTo>
                <a:lnTo>
                  <a:pt x="69705" y="1132512"/>
                </a:lnTo>
                <a:lnTo>
                  <a:pt x="33416" y="1108059"/>
                </a:lnTo>
                <a:lnTo>
                  <a:pt x="8963" y="1071770"/>
                </a:lnTo>
                <a:lnTo>
                  <a:pt x="0" y="1027303"/>
                </a:lnTo>
                <a:lnTo>
                  <a:pt x="0" y="114173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7122" y="3949649"/>
            <a:ext cx="1682114" cy="10521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-1270" algn="ctr">
              <a:lnSpc>
                <a:spcPct val="87200"/>
              </a:lnSpc>
              <a:spcBef>
                <a:spcPts val="330"/>
              </a:spcBef>
            </a:pPr>
            <a:r>
              <a:rPr sz="1500" spc="-5" dirty="0">
                <a:latin typeface="Trebuchet MS"/>
                <a:cs typeface="Trebuchet MS"/>
              </a:rPr>
              <a:t>Handy when the  JSON-based </a:t>
            </a:r>
            <a:r>
              <a:rPr sz="1500" spc="-30" dirty="0">
                <a:latin typeface="Trebuchet MS"/>
                <a:cs typeface="Trebuchet MS"/>
              </a:rPr>
              <a:t>Web  </a:t>
            </a:r>
            <a:r>
              <a:rPr sz="1500" dirty="0">
                <a:latin typeface="Trebuchet MS"/>
                <a:cs typeface="Trebuchet MS"/>
              </a:rPr>
              <a:t>services </a:t>
            </a:r>
            <a:r>
              <a:rPr sz="1500" spc="-5" dirty="0">
                <a:latin typeface="Trebuchet MS"/>
                <a:cs typeface="Trebuchet MS"/>
              </a:rPr>
              <a:t>need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be  </a:t>
            </a:r>
            <a:r>
              <a:rPr sz="1500" spc="-5" dirty="0">
                <a:latin typeface="Trebuchet MS"/>
                <a:cs typeface="Trebuchet MS"/>
              </a:rPr>
              <a:t>made accessible </a:t>
            </a:r>
            <a:r>
              <a:rPr sz="1500" dirty="0">
                <a:latin typeface="Trebuchet MS"/>
                <a:cs typeface="Trebuchet MS"/>
              </a:rPr>
              <a:t>to  a large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audience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1221" y="2497073"/>
            <a:ext cx="2283460" cy="1141730"/>
          </a:xfrm>
          <a:custGeom>
            <a:avLst/>
            <a:gdLst/>
            <a:ahLst/>
            <a:cxnLst/>
            <a:rect l="l" t="t" r="r" b="b"/>
            <a:pathLst>
              <a:path w="2283460" h="1141729">
                <a:moveTo>
                  <a:pt x="2168779" y="0"/>
                </a:moveTo>
                <a:lnTo>
                  <a:pt x="114173" y="0"/>
                </a:lnTo>
                <a:lnTo>
                  <a:pt x="69705" y="8963"/>
                </a:lnTo>
                <a:lnTo>
                  <a:pt x="33416" y="33416"/>
                </a:lnTo>
                <a:lnTo>
                  <a:pt x="8963" y="69705"/>
                </a:lnTo>
                <a:lnTo>
                  <a:pt x="0" y="114173"/>
                </a:lnTo>
                <a:lnTo>
                  <a:pt x="0" y="1027303"/>
                </a:lnTo>
                <a:lnTo>
                  <a:pt x="8963" y="1071770"/>
                </a:lnTo>
                <a:lnTo>
                  <a:pt x="33416" y="1108059"/>
                </a:lnTo>
                <a:lnTo>
                  <a:pt x="69705" y="1132512"/>
                </a:lnTo>
                <a:lnTo>
                  <a:pt x="114173" y="1141476"/>
                </a:lnTo>
                <a:lnTo>
                  <a:pt x="2168779" y="1141476"/>
                </a:lnTo>
                <a:lnTo>
                  <a:pt x="2213246" y="1132512"/>
                </a:lnTo>
                <a:lnTo>
                  <a:pt x="2249535" y="1108059"/>
                </a:lnTo>
                <a:lnTo>
                  <a:pt x="2273988" y="1071770"/>
                </a:lnTo>
                <a:lnTo>
                  <a:pt x="2282952" y="1027303"/>
                </a:lnTo>
                <a:lnTo>
                  <a:pt x="2282952" y="114173"/>
                </a:lnTo>
                <a:lnTo>
                  <a:pt x="2273988" y="69705"/>
                </a:lnTo>
                <a:lnTo>
                  <a:pt x="2249535" y="33416"/>
                </a:lnTo>
                <a:lnTo>
                  <a:pt x="2213246" y="8963"/>
                </a:lnTo>
                <a:lnTo>
                  <a:pt x="2168779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9905" y="2743581"/>
            <a:ext cx="2006600" cy="596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245"/>
              </a:lnSpc>
              <a:spcBef>
                <a:spcPts val="105"/>
              </a:spcBef>
            </a:pP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sz="2000" b="1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JSON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ts val="2245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structures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09821" y="3638550"/>
            <a:ext cx="228600" cy="855980"/>
          </a:xfrm>
          <a:custGeom>
            <a:avLst/>
            <a:gdLst/>
            <a:ahLst/>
            <a:cxnLst/>
            <a:rect l="l" t="t" r="r" b="b"/>
            <a:pathLst>
              <a:path w="228600" h="855979">
                <a:moveTo>
                  <a:pt x="0" y="0"/>
                </a:moveTo>
                <a:lnTo>
                  <a:pt x="0" y="855853"/>
                </a:lnTo>
                <a:lnTo>
                  <a:pt x="228219" y="855853"/>
                </a:lnTo>
              </a:path>
            </a:pathLst>
          </a:custGeom>
          <a:ln w="19812">
            <a:solidFill>
              <a:srgbClr val="719A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8421" y="3923538"/>
            <a:ext cx="1826260" cy="1141730"/>
          </a:xfrm>
          <a:custGeom>
            <a:avLst/>
            <a:gdLst/>
            <a:ahLst/>
            <a:cxnLst/>
            <a:rect l="l" t="t" r="r" b="b"/>
            <a:pathLst>
              <a:path w="1826260" h="1141729">
                <a:moveTo>
                  <a:pt x="1711579" y="0"/>
                </a:moveTo>
                <a:lnTo>
                  <a:pt x="114173" y="0"/>
                </a:lnTo>
                <a:lnTo>
                  <a:pt x="69705" y="8963"/>
                </a:lnTo>
                <a:lnTo>
                  <a:pt x="33416" y="33416"/>
                </a:lnTo>
                <a:lnTo>
                  <a:pt x="8963" y="69705"/>
                </a:lnTo>
                <a:lnTo>
                  <a:pt x="0" y="114173"/>
                </a:lnTo>
                <a:lnTo>
                  <a:pt x="0" y="1027303"/>
                </a:lnTo>
                <a:lnTo>
                  <a:pt x="8963" y="1071770"/>
                </a:lnTo>
                <a:lnTo>
                  <a:pt x="33416" y="1108059"/>
                </a:lnTo>
                <a:lnTo>
                  <a:pt x="69705" y="1132512"/>
                </a:lnTo>
                <a:lnTo>
                  <a:pt x="114173" y="1141476"/>
                </a:lnTo>
                <a:lnTo>
                  <a:pt x="1711579" y="1141476"/>
                </a:lnTo>
                <a:lnTo>
                  <a:pt x="1756046" y="1132512"/>
                </a:lnTo>
                <a:lnTo>
                  <a:pt x="1792335" y="1108059"/>
                </a:lnTo>
                <a:lnTo>
                  <a:pt x="1816788" y="1071770"/>
                </a:lnTo>
                <a:lnTo>
                  <a:pt x="1825752" y="1027303"/>
                </a:lnTo>
                <a:lnTo>
                  <a:pt x="1825752" y="114173"/>
                </a:lnTo>
                <a:lnTo>
                  <a:pt x="1816788" y="69705"/>
                </a:lnTo>
                <a:lnTo>
                  <a:pt x="1792335" y="33416"/>
                </a:lnTo>
                <a:lnTo>
                  <a:pt x="1756046" y="8963"/>
                </a:lnTo>
                <a:lnTo>
                  <a:pt x="171157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8421" y="3923538"/>
            <a:ext cx="1826260" cy="1141730"/>
          </a:xfrm>
          <a:custGeom>
            <a:avLst/>
            <a:gdLst/>
            <a:ahLst/>
            <a:cxnLst/>
            <a:rect l="l" t="t" r="r" b="b"/>
            <a:pathLst>
              <a:path w="1826260" h="1141729">
                <a:moveTo>
                  <a:pt x="0" y="114173"/>
                </a:moveTo>
                <a:lnTo>
                  <a:pt x="8963" y="69705"/>
                </a:lnTo>
                <a:lnTo>
                  <a:pt x="33416" y="33416"/>
                </a:lnTo>
                <a:lnTo>
                  <a:pt x="69705" y="8963"/>
                </a:lnTo>
                <a:lnTo>
                  <a:pt x="114173" y="0"/>
                </a:lnTo>
                <a:lnTo>
                  <a:pt x="1711579" y="0"/>
                </a:lnTo>
                <a:lnTo>
                  <a:pt x="1756046" y="8963"/>
                </a:lnTo>
                <a:lnTo>
                  <a:pt x="1792335" y="33416"/>
                </a:lnTo>
                <a:lnTo>
                  <a:pt x="1816788" y="69705"/>
                </a:lnTo>
                <a:lnTo>
                  <a:pt x="1825752" y="114173"/>
                </a:lnTo>
                <a:lnTo>
                  <a:pt x="1825752" y="1027303"/>
                </a:lnTo>
                <a:lnTo>
                  <a:pt x="1816788" y="1071770"/>
                </a:lnTo>
                <a:lnTo>
                  <a:pt x="1792335" y="1108059"/>
                </a:lnTo>
                <a:lnTo>
                  <a:pt x="1756046" y="1132512"/>
                </a:lnTo>
                <a:lnTo>
                  <a:pt x="1711579" y="1141476"/>
                </a:lnTo>
                <a:lnTo>
                  <a:pt x="114173" y="1141476"/>
                </a:lnTo>
                <a:lnTo>
                  <a:pt x="69705" y="1132512"/>
                </a:lnTo>
                <a:lnTo>
                  <a:pt x="33416" y="1108059"/>
                </a:lnTo>
                <a:lnTo>
                  <a:pt x="8963" y="1071770"/>
                </a:lnTo>
                <a:lnTo>
                  <a:pt x="0" y="1027303"/>
                </a:lnTo>
                <a:lnTo>
                  <a:pt x="0" y="114173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62120" y="4049648"/>
            <a:ext cx="1575435" cy="85216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065" marR="5080" indent="1270" algn="ctr">
              <a:lnSpc>
                <a:spcPct val="87200"/>
              </a:lnSpc>
              <a:spcBef>
                <a:spcPts val="330"/>
              </a:spcBef>
            </a:pPr>
            <a:r>
              <a:rPr sz="1500" spc="-5" dirty="0">
                <a:latin typeface="Trebuchet MS"/>
                <a:cs typeface="Trebuchet MS"/>
              </a:rPr>
              <a:t>Handy when  validating JSON  documents from  other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applications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09821" y="3638550"/>
            <a:ext cx="228600" cy="2282825"/>
          </a:xfrm>
          <a:custGeom>
            <a:avLst/>
            <a:gdLst/>
            <a:ahLst/>
            <a:cxnLst/>
            <a:rect l="l" t="t" r="r" b="b"/>
            <a:pathLst>
              <a:path w="228600" h="2282825">
                <a:moveTo>
                  <a:pt x="0" y="0"/>
                </a:moveTo>
                <a:lnTo>
                  <a:pt x="0" y="2282215"/>
                </a:lnTo>
                <a:lnTo>
                  <a:pt x="228219" y="2282215"/>
                </a:lnTo>
              </a:path>
            </a:pathLst>
          </a:custGeom>
          <a:ln w="19812">
            <a:solidFill>
              <a:srgbClr val="719A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8421" y="5350002"/>
            <a:ext cx="1826260" cy="1141730"/>
          </a:xfrm>
          <a:custGeom>
            <a:avLst/>
            <a:gdLst/>
            <a:ahLst/>
            <a:cxnLst/>
            <a:rect l="l" t="t" r="r" b="b"/>
            <a:pathLst>
              <a:path w="1826260" h="1141729">
                <a:moveTo>
                  <a:pt x="1711579" y="0"/>
                </a:moveTo>
                <a:lnTo>
                  <a:pt x="114173" y="0"/>
                </a:lnTo>
                <a:lnTo>
                  <a:pt x="69705" y="8963"/>
                </a:lnTo>
                <a:lnTo>
                  <a:pt x="33416" y="33416"/>
                </a:lnTo>
                <a:lnTo>
                  <a:pt x="8963" y="69705"/>
                </a:lnTo>
                <a:lnTo>
                  <a:pt x="0" y="114173"/>
                </a:lnTo>
                <a:lnTo>
                  <a:pt x="0" y="1027328"/>
                </a:lnTo>
                <a:lnTo>
                  <a:pt x="8963" y="1071760"/>
                </a:lnTo>
                <a:lnTo>
                  <a:pt x="33416" y="1108043"/>
                </a:lnTo>
                <a:lnTo>
                  <a:pt x="69705" y="1132505"/>
                </a:lnTo>
                <a:lnTo>
                  <a:pt x="114173" y="1141476"/>
                </a:lnTo>
                <a:lnTo>
                  <a:pt x="1711579" y="1141476"/>
                </a:lnTo>
                <a:lnTo>
                  <a:pt x="1756046" y="1132505"/>
                </a:lnTo>
                <a:lnTo>
                  <a:pt x="1792335" y="1108043"/>
                </a:lnTo>
                <a:lnTo>
                  <a:pt x="1816788" y="1071760"/>
                </a:lnTo>
                <a:lnTo>
                  <a:pt x="1825752" y="1027328"/>
                </a:lnTo>
                <a:lnTo>
                  <a:pt x="1825752" y="114173"/>
                </a:lnTo>
                <a:lnTo>
                  <a:pt x="1816788" y="69705"/>
                </a:lnTo>
                <a:lnTo>
                  <a:pt x="1792335" y="33416"/>
                </a:lnTo>
                <a:lnTo>
                  <a:pt x="1756046" y="8963"/>
                </a:lnTo>
                <a:lnTo>
                  <a:pt x="171157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8421" y="5350002"/>
            <a:ext cx="1826260" cy="1141730"/>
          </a:xfrm>
          <a:custGeom>
            <a:avLst/>
            <a:gdLst/>
            <a:ahLst/>
            <a:cxnLst/>
            <a:rect l="l" t="t" r="r" b="b"/>
            <a:pathLst>
              <a:path w="1826260" h="1141729">
                <a:moveTo>
                  <a:pt x="0" y="114173"/>
                </a:moveTo>
                <a:lnTo>
                  <a:pt x="8963" y="69705"/>
                </a:lnTo>
                <a:lnTo>
                  <a:pt x="33416" y="33416"/>
                </a:lnTo>
                <a:lnTo>
                  <a:pt x="69705" y="8963"/>
                </a:lnTo>
                <a:lnTo>
                  <a:pt x="114173" y="0"/>
                </a:lnTo>
                <a:lnTo>
                  <a:pt x="1711579" y="0"/>
                </a:lnTo>
                <a:lnTo>
                  <a:pt x="1756046" y="8963"/>
                </a:lnTo>
                <a:lnTo>
                  <a:pt x="1792335" y="33416"/>
                </a:lnTo>
                <a:lnTo>
                  <a:pt x="1816788" y="69705"/>
                </a:lnTo>
                <a:lnTo>
                  <a:pt x="1825752" y="114173"/>
                </a:lnTo>
                <a:lnTo>
                  <a:pt x="1825752" y="1027328"/>
                </a:lnTo>
                <a:lnTo>
                  <a:pt x="1816788" y="1071760"/>
                </a:lnTo>
                <a:lnTo>
                  <a:pt x="1792335" y="1108043"/>
                </a:lnTo>
                <a:lnTo>
                  <a:pt x="1756046" y="1132505"/>
                </a:lnTo>
                <a:lnTo>
                  <a:pt x="1711579" y="1141476"/>
                </a:lnTo>
                <a:lnTo>
                  <a:pt x="114173" y="1141476"/>
                </a:lnTo>
                <a:lnTo>
                  <a:pt x="69705" y="1132505"/>
                </a:lnTo>
                <a:lnTo>
                  <a:pt x="33416" y="1108043"/>
                </a:lnTo>
                <a:lnTo>
                  <a:pt x="8963" y="1071760"/>
                </a:lnTo>
                <a:lnTo>
                  <a:pt x="0" y="1027328"/>
                </a:lnTo>
                <a:lnTo>
                  <a:pt x="0" y="114173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88028" y="5376798"/>
            <a:ext cx="1522730" cy="85216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540" algn="ctr">
              <a:lnSpc>
                <a:spcPct val="87200"/>
              </a:lnSpc>
              <a:spcBef>
                <a:spcPts val="330"/>
              </a:spcBef>
            </a:pPr>
            <a:r>
              <a:rPr sz="1500" spc="-5" dirty="0">
                <a:latin typeface="Trebuchet MS"/>
                <a:cs typeface="Trebuchet MS"/>
              </a:rPr>
              <a:t>Helps to </a:t>
            </a:r>
            <a:r>
              <a:rPr sz="1500" dirty="0">
                <a:latin typeface="Trebuchet MS"/>
                <a:cs typeface="Trebuchet MS"/>
              </a:rPr>
              <a:t>avoid  </a:t>
            </a:r>
            <a:r>
              <a:rPr sz="1500" spc="-5" dirty="0">
                <a:latin typeface="Trebuchet MS"/>
                <a:cs typeface="Trebuchet MS"/>
              </a:rPr>
              <a:t>parsing </a:t>
            </a:r>
            <a:r>
              <a:rPr sz="1500" dirty="0">
                <a:latin typeface="Trebuchet MS"/>
                <a:cs typeface="Trebuchet MS"/>
              </a:rPr>
              <a:t>an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invalid  data structure in  </a:t>
            </a:r>
            <a:r>
              <a:rPr sz="1500" dirty="0">
                <a:latin typeface="Trebuchet MS"/>
                <a:cs typeface="Trebuchet MS"/>
              </a:rPr>
              <a:t>valid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JSON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67652" y="6185757"/>
            <a:ext cx="2959100" cy="5657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rebuchet MS"/>
                <a:cs typeface="Trebuchet MS"/>
              </a:rPr>
              <a:t>docume</a:t>
            </a:r>
            <a:r>
              <a:rPr sz="1500" spc="-5" dirty="0">
                <a:latin typeface="Trebuchet MS"/>
                <a:cs typeface="Trebuchet MS"/>
              </a:rPr>
              <a:t>n</a:t>
            </a:r>
            <a:r>
              <a:rPr sz="1500" dirty="0">
                <a:latin typeface="Trebuchet MS"/>
                <a:cs typeface="Trebuchet MS"/>
              </a:rPr>
              <a:t>ts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1444"/>
            <a:ext cx="320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Schema</a:t>
            </a:r>
            <a:r>
              <a:rPr spc="-100" dirty="0"/>
              <a:t> </a:t>
            </a:r>
            <a:r>
              <a:rPr spc="-2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83798"/>
            <a:ext cx="6880859" cy="28143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2000" b="1" spc="-5" dirty="0">
                <a:solidFill>
                  <a:srgbClr val="3E7818"/>
                </a:solidFill>
                <a:latin typeface="Courier New"/>
                <a:cs typeface="Courier New"/>
              </a:rPr>
              <a:t>Application/schema+json</a:t>
            </a:r>
            <a:r>
              <a:rPr sz="2000" b="1" spc="-670" dirty="0">
                <a:solidFill>
                  <a:srgbClr val="3E781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media </a:t>
            </a:r>
            <a:r>
              <a:rPr sz="2000" spc="-5" dirty="0">
                <a:latin typeface="Georgia"/>
                <a:cs typeface="Georgia"/>
              </a:rPr>
              <a:t>type </a:t>
            </a:r>
            <a:r>
              <a:rPr sz="1800" spc="-5" dirty="0">
                <a:latin typeface="Georgia"/>
                <a:cs typeface="Georgia"/>
              </a:rPr>
              <a:t>described</a:t>
            </a:r>
            <a:endParaRPr sz="18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Georgia"/>
                <a:cs typeface="Georgia"/>
              </a:rPr>
              <a:t>by </a:t>
            </a:r>
            <a:r>
              <a:rPr sz="1800" dirty="0">
                <a:latin typeface="Georgia"/>
                <a:cs typeface="Georgia"/>
              </a:rPr>
              <a:t>JSON </a:t>
            </a:r>
            <a:r>
              <a:rPr sz="1800" spc="-5" dirty="0">
                <a:latin typeface="Georgia"/>
                <a:cs typeface="Georgia"/>
              </a:rPr>
              <a:t>schema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prescribes the design of </a:t>
            </a:r>
            <a:r>
              <a:rPr sz="1800" dirty="0">
                <a:latin typeface="Georgia"/>
                <a:cs typeface="Georgia"/>
              </a:rPr>
              <a:t>JSON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documents.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355600" marR="69215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It offers provision for defining the </a:t>
            </a:r>
            <a:r>
              <a:rPr sz="1800" spc="-10" dirty="0">
                <a:latin typeface="Georgia"/>
                <a:cs typeface="Georgia"/>
              </a:rPr>
              <a:t>structure </a:t>
            </a:r>
            <a:r>
              <a:rPr sz="1800" spc="-5" dirty="0">
                <a:latin typeface="Georgia"/>
                <a:cs typeface="Georgia"/>
              </a:rPr>
              <a:t>of the documents  </a:t>
            </a:r>
            <a:r>
              <a:rPr sz="1800" dirty="0">
                <a:latin typeface="Georgia"/>
                <a:cs typeface="Georgia"/>
              </a:rPr>
              <a:t>with </a:t>
            </a:r>
            <a:r>
              <a:rPr sz="1800" spc="-5" dirty="0">
                <a:latin typeface="Georgia"/>
                <a:cs typeface="Georgia"/>
              </a:rPr>
              <a:t>respect to the permitted values, descriptions,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decoding  connections to other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resources.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o"/>
            </a:pPr>
            <a:endParaRPr sz="2700" dirty="0">
              <a:latin typeface="Times New Roman"/>
              <a:cs typeface="Times New Roman"/>
            </a:endParaRPr>
          </a:p>
          <a:p>
            <a:pPr marL="355600" marR="1778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1800" dirty="0">
                <a:latin typeface="Georgia"/>
                <a:cs typeface="Georgia"/>
              </a:rPr>
              <a:t>The JSON </a:t>
            </a:r>
            <a:r>
              <a:rPr sz="1800" spc="-5" dirty="0">
                <a:latin typeface="Georgia"/>
                <a:cs typeface="Georgia"/>
              </a:rPr>
              <a:t>schema format </a:t>
            </a:r>
            <a:r>
              <a:rPr sz="1800" dirty="0">
                <a:latin typeface="Georgia"/>
                <a:cs typeface="Georgia"/>
              </a:rPr>
              <a:t>is </a:t>
            </a:r>
            <a:r>
              <a:rPr sz="1800" spc="-5" dirty="0">
                <a:latin typeface="Georgia"/>
                <a:cs typeface="Georgia"/>
              </a:rPr>
              <a:t>arranged </a:t>
            </a:r>
            <a:r>
              <a:rPr sz="1800" dirty="0">
                <a:latin typeface="Georgia"/>
                <a:cs typeface="Georgia"/>
              </a:rPr>
              <a:t>in </a:t>
            </a:r>
            <a:r>
              <a:rPr sz="1800" spc="-5" dirty="0">
                <a:latin typeface="Georgia"/>
                <a:cs typeface="Georgia"/>
              </a:rPr>
              <a:t>the following individual  definitions: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6173" y="3902202"/>
            <a:ext cx="4095115" cy="899160"/>
          </a:xfrm>
          <a:custGeom>
            <a:avLst/>
            <a:gdLst/>
            <a:ahLst/>
            <a:cxnLst/>
            <a:rect l="l" t="t" r="r" b="b"/>
            <a:pathLst>
              <a:path w="4095115" h="899160">
                <a:moveTo>
                  <a:pt x="3945128" y="0"/>
                </a:moveTo>
                <a:lnTo>
                  <a:pt x="0" y="0"/>
                </a:lnTo>
                <a:lnTo>
                  <a:pt x="0" y="899160"/>
                </a:lnTo>
                <a:lnTo>
                  <a:pt x="3945128" y="899160"/>
                </a:lnTo>
                <a:lnTo>
                  <a:pt x="3992510" y="891523"/>
                </a:lnTo>
                <a:lnTo>
                  <a:pt x="4033650" y="870256"/>
                </a:lnTo>
                <a:lnTo>
                  <a:pt x="4066084" y="837822"/>
                </a:lnTo>
                <a:lnTo>
                  <a:pt x="4087351" y="796682"/>
                </a:lnTo>
                <a:lnTo>
                  <a:pt x="4094988" y="749300"/>
                </a:lnTo>
                <a:lnTo>
                  <a:pt x="4094988" y="149860"/>
                </a:lnTo>
                <a:lnTo>
                  <a:pt x="4087351" y="102477"/>
                </a:lnTo>
                <a:lnTo>
                  <a:pt x="4066084" y="61337"/>
                </a:lnTo>
                <a:lnTo>
                  <a:pt x="4033650" y="28903"/>
                </a:lnTo>
                <a:lnTo>
                  <a:pt x="3992510" y="7636"/>
                </a:lnTo>
                <a:lnTo>
                  <a:pt x="3945128" y="0"/>
                </a:lnTo>
                <a:close/>
              </a:path>
            </a:pathLst>
          </a:custGeom>
          <a:solidFill>
            <a:srgbClr val="DBE9C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6173" y="3902202"/>
            <a:ext cx="4095115" cy="899160"/>
          </a:xfrm>
          <a:custGeom>
            <a:avLst/>
            <a:gdLst/>
            <a:ahLst/>
            <a:cxnLst/>
            <a:rect l="l" t="t" r="r" b="b"/>
            <a:pathLst>
              <a:path w="4095115" h="899160">
                <a:moveTo>
                  <a:pt x="4094988" y="149860"/>
                </a:moveTo>
                <a:lnTo>
                  <a:pt x="4094988" y="749300"/>
                </a:lnTo>
                <a:lnTo>
                  <a:pt x="4087351" y="796682"/>
                </a:lnTo>
                <a:lnTo>
                  <a:pt x="4066084" y="837822"/>
                </a:lnTo>
                <a:lnTo>
                  <a:pt x="4033650" y="870256"/>
                </a:lnTo>
                <a:lnTo>
                  <a:pt x="3992510" y="891523"/>
                </a:lnTo>
                <a:lnTo>
                  <a:pt x="3945128" y="899160"/>
                </a:lnTo>
                <a:lnTo>
                  <a:pt x="0" y="899160"/>
                </a:lnTo>
                <a:lnTo>
                  <a:pt x="0" y="0"/>
                </a:lnTo>
                <a:lnTo>
                  <a:pt x="3945128" y="0"/>
                </a:lnTo>
                <a:lnTo>
                  <a:pt x="3992510" y="7636"/>
                </a:lnTo>
                <a:lnTo>
                  <a:pt x="4033650" y="28903"/>
                </a:lnTo>
                <a:lnTo>
                  <a:pt x="4066084" y="61337"/>
                </a:lnTo>
                <a:lnTo>
                  <a:pt x="4087351" y="102477"/>
                </a:lnTo>
                <a:lnTo>
                  <a:pt x="4094988" y="149860"/>
                </a:lnTo>
                <a:close/>
              </a:path>
            </a:pathLst>
          </a:custGeom>
          <a:ln w="19812">
            <a:solidFill>
              <a:srgbClr val="DBE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0870" y="4091381"/>
            <a:ext cx="352107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ts val="1795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Trebuchet MS"/>
                <a:cs typeface="Trebuchet MS"/>
              </a:rPr>
              <a:t>Explains a JSON structure and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states</a:t>
            </a:r>
            <a:endParaRPr sz="1600">
              <a:latin typeface="Trebuchet MS"/>
              <a:cs typeface="Trebuchet MS"/>
            </a:endParaRPr>
          </a:p>
          <a:p>
            <a:pPr marL="184785">
              <a:lnSpc>
                <a:spcPts val="1795"/>
              </a:lnSpc>
            </a:pPr>
            <a:r>
              <a:rPr sz="1600" spc="-5" dirty="0">
                <a:latin typeface="Trebuchet MS"/>
                <a:cs typeface="Trebuchet MS"/>
              </a:rPr>
              <a:t>valid elements in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886" y="3789426"/>
            <a:ext cx="2304415" cy="1125220"/>
          </a:xfrm>
          <a:custGeom>
            <a:avLst/>
            <a:gdLst/>
            <a:ahLst/>
            <a:cxnLst/>
            <a:rect l="l" t="t" r="r" b="b"/>
            <a:pathLst>
              <a:path w="2304415" h="1125220">
                <a:moveTo>
                  <a:pt x="2116836" y="0"/>
                </a:moveTo>
                <a:lnTo>
                  <a:pt x="187452" y="0"/>
                </a:lnTo>
                <a:lnTo>
                  <a:pt x="137618" y="6697"/>
                </a:lnTo>
                <a:lnTo>
                  <a:pt x="92839" y="25597"/>
                </a:lnTo>
                <a:lnTo>
                  <a:pt x="54902" y="54911"/>
                </a:lnTo>
                <a:lnTo>
                  <a:pt x="25591" y="92851"/>
                </a:lnTo>
                <a:lnTo>
                  <a:pt x="6695" y="137627"/>
                </a:lnTo>
                <a:lnTo>
                  <a:pt x="0" y="187451"/>
                </a:lnTo>
                <a:lnTo>
                  <a:pt x="0" y="937259"/>
                </a:lnTo>
                <a:lnTo>
                  <a:pt x="6695" y="987084"/>
                </a:lnTo>
                <a:lnTo>
                  <a:pt x="25591" y="1031860"/>
                </a:lnTo>
                <a:lnTo>
                  <a:pt x="54902" y="1069800"/>
                </a:lnTo>
                <a:lnTo>
                  <a:pt x="92839" y="1099114"/>
                </a:lnTo>
                <a:lnTo>
                  <a:pt x="137618" y="1118014"/>
                </a:lnTo>
                <a:lnTo>
                  <a:pt x="187452" y="1124711"/>
                </a:lnTo>
                <a:lnTo>
                  <a:pt x="2116836" y="1124711"/>
                </a:lnTo>
                <a:lnTo>
                  <a:pt x="2166660" y="1118014"/>
                </a:lnTo>
                <a:lnTo>
                  <a:pt x="2211436" y="1099114"/>
                </a:lnTo>
                <a:lnTo>
                  <a:pt x="2249376" y="1069800"/>
                </a:lnTo>
                <a:lnTo>
                  <a:pt x="2278690" y="1031860"/>
                </a:lnTo>
                <a:lnTo>
                  <a:pt x="2297590" y="987084"/>
                </a:lnTo>
                <a:lnTo>
                  <a:pt x="2304288" y="937259"/>
                </a:lnTo>
                <a:lnTo>
                  <a:pt x="2304288" y="187451"/>
                </a:lnTo>
                <a:lnTo>
                  <a:pt x="2297590" y="137627"/>
                </a:lnTo>
                <a:lnTo>
                  <a:pt x="2278690" y="92851"/>
                </a:lnTo>
                <a:lnTo>
                  <a:pt x="2249376" y="54911"/>
                </a:lnTo>
                <a:lnTo>
                  <a:pt x="2211436" y="25597"/>
                </a:lnTo>
                <a:lnTo>
                  <a:pt x="2166660" y="6697"/>
                </a:lnTo>
                <a:lnTo>
                  <a:pt x="2116836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886" y="3789426"/>
            <a:ext cx="2304415" cy="1125220"/>
          </a:xfrm>
          <a:custGeom>
            <a:avLst/>
            <a:gdLst/>
            <a:ahLst/>
            <a:cxnLst/>
            <a:rect l="l" t="t" r="r" b="b"/>
            <a:pathLst>
              <a:path w="2304415" h="1125220">
                <a:moveTo>
                  <a:pt x="0" y="187451"/>
                </a:moveTo>
                <a:lnTo>
                  <a:pt x="6695" y="137627"/>
                </a:lnTo>
                <a:lnTo>
                  <a:pt x="25591" y="92851"/>
                </a:lnTo>
                <a:lnTo>
                  <a:pt x="54902" y="54911"/>
                </a:lnTo>
                <a:lnTo>
                  <a:pt x="92839" y="25597"/>
                </a:lnTo>
                <a:lnTo>
                  <a:pt x="137618" y="6697"/>
                </a:lnTo>
                <a:lnTo>
                  <a:pt x="187452" y="0"/>
                </a:lnTo>
                <a:lnTo>
                  <a:pt x="2116836" y="0"/>
                </a:lnTo>
                <a:lnTo>
                  <a:pt x="2166660" y="6697"/>
                </a:lnTo>
                <a:lnTo>
                  <a:pt x="2211436" y="25597"/>
                </a:lnTo>
                <a:lnTo>
                  <a:pt x="2249376" y="54911"/>
                </a:lnTo>
                <a:lnTo>
                  <a:pt x="2278690" y="92851"/>
                </a:lnTo>
                <a:lnTo>
                  <a:pt x="2297590" y="137627"/>
                </a:lnTo>
                <a:lnTo>
                  <a:pt x="2304288" y="187451"/>
                </a:lnTo>
                <a:lnTo>
                  <a:pt x="2304288" y="937259"/>
                </a:lnTo>
                <a:lnTo>
                  <a:pt x="2297590" y="987084"/>
                </a:lnTo>
                <a:lnTo>
                  <a:pt x="2278690" y="1031860"/>
                </a:lnTo>
                <a:lnTo>
                  <a:pt x="2249376" y="1069800"/>
                </a:lnTo>
                <a:lnTo>
                  <a:pt x="2211436" y="1099114"/>
                </a:lnTo>
                <a:lnTo>
                  <a:pt x="2166660" y="1118014"/>
                </a:lnTo>
                <a:lnTo>
                  <a:pt x="2116836" y="1124711"/>
                </a:lnTo>
                <a:lnTo>
                  <a:pt x="187452" y="1124711"/>
                </a:lnTo>
                <a:lnTo>
                  <a:pt x="137618" y="1118014"/>
                </a:lnTo>
                <a:lnTo>
                  <a:pt x="92839" y="1099114"/>
                </a:lnTo>
                <a:lnTo>
                  <a:pt x="54902" y="1069800"/>
                </a:lnTo>
                <a:lnTo>
                  <a:pt x="25591" y="1031860"/>
                </a:lnTo>
                <a:lnTo>
                  <a:pt x="6695" y="987084"/>
                </a:lnTo>
                <a:lnTo>
                  <a:pt x="0" y="937259"/>
                </a:lnTo>
                <a:lnTo>
                  <a:pt x="0" y="187451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5124" y="3982339"/>
            <a:ext cx="1796414" cy="6813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240" marR="5080" indent="-3175">
              <a:lnSpc>
                <a:spcPts val="2400"/>
              </a:lnSpc>
              <a:spcBef>
                <a:spcPts val="484"/>
              </a:spcBef>
            </a:pP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Core</a:t>
            </a:r>
            <a:r>
              <a:rPr sz="23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Schema  Spe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ifi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300" b="1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16173" y="5081778"/>
            <a:ext cx="4095115" cy="899160"/>
          </a:xfrm>
          <a:custGeom>
            <a:avLst/>
            <a:gdLst/>
            <a:ahLst/>
            <a:cxnLst/>
            <a:rect l="l" t="t" r="r" b="b"/>
            <a:pathLst>
              <a:path w="4095115" h="899160">
                <a:moveTo>
                  <a:pt x="3945128" y="0"/>
                </a:moveTo>
                <a:lnTo>
                  <a:pt x="0" y="0"/>
                </a:lnTo>
                <a:lnTo>
                  <a:pt x="0" y="899160"/>
                </a:lnTo>
                <a:lnTo>
                  <a:pt x="3945128" y="899160"/>
                </a:lnTo>
                <a:lnTo>
                  <a:pt x="3992510" y="891520"/>
                </a:lnTo>
                <a:lnTo>
                  <a:pt x="4033650" y="870245"/>
                </a:lnTo>
                <a:lnTo>
                  <a:pt x="4066084" y="837805"/>
                </a:lnTo>
                <a:lnTo>
                  <a:pt x="4087351" y="796667"/>
                </a:lnTo>
                <a:lnTo>
                  <a:pt x="4094988" y="749300"/>
                </a:lnTo>
                <a:lnTo>
                  <a:pt x="4094988" y="149860"/>
                </a:lnTo>
                <a:lnTo>
                  <a:pt x="4087351" y="102477"/>
                </a:lnTo>
                <a:lnTo>
                  <a:pt x="4066084" y="61337"/>
                </a:lnTo>
                <a:lnTo>
                  <a:pt x="4033650" y="28903"/>
                </a:lnTo>
                <a:lnTo>
                  <a:pt x="3992510" y="7636"/>
                </a:lnTo>
                <a:lnTo>
                  <a:pt x="3945128" y="0"/>
                </a:lnTo>
                <a:close/>
              </a:path>
            </a:pathLst>
          </a:custGeom>
          <a:solidFill>
            <a:srgbClr val="DBE9C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6173" y="5081778"/>
            <a:ext cx="4095115" cy="899160"/>
          </a:xfrm>
          <a:custGeom>
            <a:avLst/>
            <a:gdLst/>
            <a:ahLst/>
            <a:cxnLst/>
            <a:rect l="l" t="t" r="r" b="b"/>
            <a:pathLst>
              <a:path w="4095115" h="899160">
                <a:moveTo>
                  <a:pt x="4094988" y="149860"/>
                </a:moveTo>
                <a:lnTo>
                  <a:pt x="4094988" y="749300"/>
                </a:lnTo>
                <a:lnTo>
                  <a:pt x="4087351" y="796667"/>
                </a:lnTo>
                <a:lnTo>
                  <a:pt x="4066084" y="837805"/>
                </a:lnTo>
                <a:lnTo>
                  <a:pt x="4033650" y="870245"/>
                </a:lnTo>
                <a:lnTo>
                  <a:pt x="3992510" y="891520"/>
                </a:lnTo>
                <a:lnTo>
                  <a:pt x="3945128" y="899160"/>
                </a:lnTo>
                <a:lnTo>
                  <a:pt x="0" y="899160"/>
                </a:lnTo>
                <a:lnTo>
                  <a:pt x="0" y="0"/>
                </a:lnTo>
                <a:lnTo>
                  <a:pt x="3945128" y="0"/>
                </a:lnTo>
                <a:lnTo>
                  <a:pt x="3992510" y="7636"/>
                </a:lnTo>
                <a:lnTo>
                  <a:pt x="4033650" y="28903"/>
                </a:lnTo>
                <a:lnTo>
                  <a:pt x="4066084" y="61337"/>
                </a:lnTo>
                <a:lnTo>
                  <a:pt x="4087351" y="102477"/>
                </a:lnTo>
                <a:lnTo>
                  <a:pt x="4094988" y="149860"/>
                </a:lnTo>
                <a:close/>
              </a:path>
            </a:pathLst>
          </a:custGeom>
          <a:ln w="19812">
            <a:solidFill>
              <a:srgbClr val="DBE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50870" y="5166105"/>
            <a:ext cx="3434079" cy="6927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84785" marR="5080" indent="-172085">
              <a:lnSpc>
                <a:spcPts val="1670"/>
              </a:lnSpc>
              <a:spcBef>
                <a:spcPts val="359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Trebuchet MS"/>
                <a:cs typeface="Trebuchet MS"/>
              </a:rPr>
              <a:t>Explains the elements in a JSON  structure that </a:t>
            </a:r>
            <a:r>
              <a:rPr sz="1600" spc="-10" dirty="0">
                <a:latin typeface="Trebuchet MS"/>
                <a:cs typeface="Trebuchet MS"/>
              </a:rPr>
              <a:t>can </a:t>
            </a:r>
            <a:r>
              <a:rPr sz="1600" spc="-5" dirty="0">
                <a:latin typeface="Trebuchet MS"/>
                <a:cs typeface="Trebuchet MS"/>
              </a:rPr>
              <a:t>be considered </a:t>
            </a:r>
            <a:r>
              <a:rPr sz="1600" spc="-10" dirty="0">
                <a:latin typeface="Trebuchet MS"/>
                <a:cs typeface="Trebuchet MS"/>
              </a:rPr>
              <a:t>as  </a:t>
            </a:r>
            <a:r>
              <a:rPr sz="1600" spc="-5" dirty="0">
                <a:latin typeface="Trebuchet MS"/>
                <a:cs typeface="Trebuchet MS"/>
              </a:rPr>
              <a:t>hyperlinks.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1886" y="4970526"/>
            <a:ext cx="2304415" cy="1123315"/>
          </a:xfrm>
          <a:custGeom>
            <a:avLst/>
            <a:gdLst/>
            <a:ahLst/>
            <a:cxnLst/>
            <a:rect l="l" t="t" r="r" b="b"/>
            <a:pathLst>
              <a:path w="2304415" h="1123314">
                <a:moveTo>
                  <a:pt x="2117090" y="0"/>
                </a:moveTo>
                <a:lnTo>
                  <a:pt x="187198" y="0"/>
                </a:lnTo>
                <a:lnTo>
                  <a:pt x="137431" y="6687"/>
                </a:lnTo>
                <a:lnTo>
                  <a:pt x="92713" y="25559"/>
                </a:lnTo>
                <a:lnTo>
                  <a:pt x="54827" y="54832"/>
                </a:lnTo>
                <a:lnTo>
                  <a:pt x="25557" y="92719"/>
                </a:lnTo>
                <a:lnTo>
                  <a:pt x="6686" y="137436"/>
                </a:lnTo>
                <a:lnTo>
                  <a:pt x="0" y="187198"/>
                </a:lnTo>
                <a:lnTo>
                  <a:pt x="0" y="935990"/>
                </a:lnTo>
                <a:lnTo>
                  <a:pt x="6686" y="985756"/>
                </a:lnTo>
                <a:lnTo>
                  <a:pt x="25557" y="1030474"/>
                </a:lnTo>
                <a:lnTo>
                  <a:pt x="54827" y="1068360"/>
                </a:lnTo>
                <a:lnTo>
                  <a:pt x="92713" y="1097630"/>
                </a:lnTo>
                <a:lnTo>
                  <a:pt x="137431" y="1116501"/>
                </a:lnTo>
                <a:lnTo>
                  <a:pt x="187198" y="1123188"/>
                </a:lnTo>
                <a:lnTo>
                  <a:pt x="2117090" y="1123188"/>
                </a:lnTo>
                <a:lnTo>
                  <a:pt x="2166851" y="1116501"/>
                </a:lnTo>
                <a:lnTo>
                  <a:pt x="2211568" y="1097630"/>
                </a:lnTo>
                <a:lnTo>
                  <a:pt x="2249455" y="1068360"/>
                </a:lnTo>
                <a:lnTo>
                  <a:pt x="2278728" y="1030474"/>
                </a:lnTo>
                <a:lnTo>
                  <a:pt x="2297600" y="985756"/>
                </a:lnTo>
                <a:lnTo>
                  <a:pt x="2304288" y="935990"/>
                </a:lnTo>
                <a:lnTo>
                  <a:pt x="2304288" y="187198"/>
                </a:lnTo>
                <a:lnTo>
                  <a:pt x="2297600" y="137436"/>
                </a:lnTo>
                <a:lnTo>
                  <a:pt x="2278728" y="92719"/>
                </a:lnTo>
                <a:lnTo>
                  <a:pt x="2249455" y="54832"/>
                </a:lnTo>
                <a:lnTo>
                  <a:pt x="2211568" y="25559"/>
                </a:lnTo>
                <a:lnTo>
                  <a:pt x="2166851" y="6687"/>
                </a:lnTo>
                <a:lnTo>
                  <a:pt x="211709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1886" y="4970526"/>
            <a:ext cx="2304415" cy="1123315"/>
          </a:xfrm>
          <a:custGeom>
            <a:avLst/>
            <a:gdLst/>
            <a:ahLst/>
            <a:cxnLst/>
            <a:rect l="l" t="t" r="r" b="b"/>
            <a:pathLst>
              <a:path w="2304415" h="1123314">
                <a:moveTo>
                  <a:pt x="0" y="187198"/>
                </a:moveTo>
                <a:lnTo>
                  <a:pt x="6686" y="137436"/>
                </a:lnTo>
                <a:lnTo>
                  <a:pt x="25557" y="92719"/>
                </a:lnTo>
                <a:lnTo>
                  <a:pt x="54827" y="54832"/>
                </a:lnTo>
                <a:lnTo>
                  <a:pt x="92713" y="25559"/>
                </a:lnTo>
                <a:lnTo>
                  <a:pt x="137431" y="6687"/>
                </a:lnTo>
                <a:lnTo>
                  <a:pt x="187198" y="0"/>
                </a:lnTo>
                <a:lnTo>
                  <a:pt x="2117090" y="0"/>
                </a:lnTo>
                <a:lnTo>
                  <a:pt x="2166851" y="6687"/>
                </a:lnTo>
                <a:lnTo>
                  <a:pt x="2211568" y="25559"/>
                </a:lnTo>
                <a:lnTo>
                  <a:pt x="2249455" y="54832"/>
                </a:lnTo>
                <a:lnTo>
                  <a:pt x="2278728" y="92719"/>
                </a:lnTo>
                <a:lnTo>
                  <a:pt x="2297600" y="137436"/>
                </a:lnTo>
                <a:lnTo>
                  <a:pt x="2304288" y="187198"/>
                </a:lnTo>
                <a:lnTo>
                  <a:pt x="2304288" y="935990"/>
                </a:lnTo>
                <a:lnTo>
                  <a:pt x="2297600" y="985756"/>
                </a:lnTo>
                <a:lnTo>
                  <a:pt x="2278728" y="1030474"/>
                </a:lnTo>
                <a:lnTo>
                  <a:pt x="2249455" y="1068360"/>
                </a:lnTo>
                <a:lnTo>
                  <a:pt x="2211568" y="1097630"/>
                </a:lnTo>
                <a:lnTo>
                  <a:pt x="2166851" y="1116501"/>
                </a:lnTo>
                <a:lnTo>
                  <a:pt x="2117090" y="1123188"/>
                </a:lnTo>
                <a:lnTo>
                  <a:pt x="187198" y="1123188"/>
                </a:lnTo>
                <a:lnTo>
                  <a:pt x="137431" y="1116501"/>
                </a:lnTo>
                <a:lnTo>
                  <a:pt x="92713" y="1097630"/>
                </a:lnTo>
                <a:lnTo>
                  <a:pt x="54827" y="1068360"/>
                </a:lnTo>
                <a:lnTo>
                  <a:pt x="25557" y="1030474"/>
                </a:lnTo>
                <a:lnTo>
                  <a:pt x="6686" y="985756"/>
                </a:lnTo>
                <a:lnTo>
                  <a:pt x="0" y="935990"/>
                </a:lnTo>
                <a:lnTo>
                  <a:pt x="0" y="187198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3379" y="5162803"/>
            <a:ext cx="1981200" cy="6813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06680" marR="5080" indent="-94615">
              <a:lnSpc>
                <a:spcPts val="2400"/>
              </a:lnSpc>
              <a:spcBef>
                <a:spcPts val="484"/>
              </a:spcBef>
            </a:pP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Hyper</a:t>
            </a:r>
            <a:r>
              <a:rPr sz="23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Schema  Specification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1444"/>
            <a:ext cx="3020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</a:t>
            </a:r>
            <a:r>
              <a:rPr spc="-120" dirty="0"/>
              <a:t> </a:t>
            </a:r>
            <a:r>
              <a:rPr spc="-60" dirty="0"/>
              <a:t>Comments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860806"/>
            <a:ext cx="6667500" cy="497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spc="-5" dirty="0">
                <a:latin typeface="Georgia"/>
                <a:cs typeface="Georgia"/>
              </a:rPr>
              <a:t>JSON does </a:t>
            </a:r>
            <a:r>
              <a:rPr sz="2000" dirty="0">
                <a:latin typeface="Georgia"/>
                <a:cs typeface="Georgia"/>
              </a:rPr>
              <a:t>not </a:t>
            </a:r>
            <a:r>
              <a:rPr sz="2000" spc="-5" dirty="0">
                <a:latin typeface="Georgia"/>
                <a:cs typeface="Georgia"/>
              </a:rPr>
              <a:t>have </a:t>
            </a:r>
            <a:r>
              <a:rPr sz="2000" dirty="0">
                <a:latin typeface="Georgia"/>
                <a:cs typeface="Georgia"/>
              </a:rPr>
              <a:t>any </a:t>
            </a:r>
            <a:r>
              <a:rPr sz="2000" spc="-5" dirty="0">
                <a:latin typeface="Georgia"/>
                <a:cs typeface="Georgia"/>
              </a:rPr>
              <a:t>provision for documentation or  comments.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2950" dirty="0">
              <a:latin typeface="Times New Roman"/>
              <a:cs typeface="Times New Roman"/>
            </a:endParaRPr>
          </a:p>
          <a:p>
            <a:pPr marL="355600" marR="20447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latin typeface="Georgia"/>
                <a:cs typeface="Georgia"/>
              </a:rPr>
              <a:t>However, </a:t>
            </a:r>
            <a:r>
              <a:rPr sz="2000" spc="-5" dirty="0">
                <a:latin typeface="Georgia"/>
                <a:cs typeface="Georgia"/>
              </a:rPr>
              <a:t>comments are still supported by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few JSON  parsers </a:t>
            </a:r>
            <a:r>
              <a:rPr sz="2000" dirty="0">
                <a:latin typeface="Georgia"/>
                <a:cs typeface="Georgia"/>
              </a:rPr>
              <a:t>and must </a:t>
            </a:r>
            <a:r>
              <a:rPr sz="2000" spc="-5" dirty="0">
                <a:latin typeface="Georgia"/>
                <a:cs typeface="Georgia"/>
              </a:rPr>
              <a:t>be provided within /* </a:t>
            </a:r>
            <a:r>
              <a:rPr sz="2000" dirty="0">
                <a:latin typeface="Georgia"/>
                <a:cs typeface="Georgia"/>
              </a:rPr>
              <a:t>… </a:t>
            </a:r>
            <a:r>
              <a:rPr sz="2000" spc="-5" dirty="0">
                <a:latin typeface="Georgia"/>
                <a:cs typeface="Georgia"/>
              </a:rPr>
              <a:t>*/.</a:t>
            </a:r>
            <a:endParaRPr sz="2000" dirty="0">
              <a:latin typeface="Georgia"/>
              <a:cs typeface="Georgia"/>
            </a:endParaRPr>
          </a:p>
          <a:p>
            <a:pPr marL="812165">
              <a:lnSpc>
                <a:spcPct val="100000"/>
              </a:lnSpc>
              <a:spcBef>
                <a:spcPts val="345"/>
              </a:spcBef>
            </a:pPr>
            <a:r>
              <a:rPr sz="1800" b="1" dirty="0">
                <a:solidFill>
                  <a:srgbClr val="3E7818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949325">
              <a:lnSpc>
                <a:spcPct val="100000"/>
              </a:lnSpc>
              <a:spcBef>
                <a:spcPts val="505"/>
              </a:spcBef>
            </a:pPr>
            <a:r>
              <a:rPr sz="1800" b="1" spc="-10" dirty="0">
                <a:solidFill>
                  <a:srgbClr val="3E7818"/>
                </a:solidFill>
                <a:latin typeface="Courier New"/>
                <a:cs typeface="Courier New"/>
              </a:rPr>
              <a:t>"id":2,</a:t>
            </a:r>
            <a:endParaRPr sz="1800" dirty="0">
              <a:latin typeface="Courier New"/>
              <a:cs typeface="Courier New"/>
            </a:endParaRPr>
          </a:p>
          <a:p>
            <a:pPr marL="949325">
              <a:lnSpc>
                <a:spcPct val="100000"/>
              </a:lnSpc>
              <a:spcBef>
                <a:spcPts val="505"/>
              </a:spcBef>
            </a:pPr>
            <a:r>
              <a:rPr sz="1800" b="1" spc="-10" dirty="0">
                <a:solidFill>
                  <a:srgbClr val="3E7818"/>
                </a:solidFill>
                <a:latin typeface="Courier New"/>
                <a:cs typeface="Courier New"/>
              </a:rPr>
              <a:t>"title":"The fallen Hero", </a:t>
            </a:r>
            <a:r>
              <a:rPr sz="1800" b="1" spc="-5" dirty="0">
                <a:solidFill>
                  <a:srgbClr val="3E7818"/>
                </a:solidFill>
                <a:latin typeface="Courier New"/>
                <a:cs typeface="Courier New"/>
              </a:rPr>
              <a:t>/* </a:t>
            </a:r>
            <a:r>
              <a:rPr sz="1800" b="1" spc="-10" dirty="0">
                <a:solidFill>
                  <a:srgbClr val="3E7818"/>
                </a:solidFill>
                <a:latin typeface="Courier New"/>
                <a:cs typeface="Courier New"/>
              </a:rPr>
              <a:t>This</a:t>
            </a:r>
            <a:r>
              <a:rPr sz="1800" b="1" spc="5" dirty="0">
                <a:solidFill>
                  <a:srgbClr val="3E7818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E7818"/>
                </a:solidFill>
                <a:latin typeface="Courier New"/>
                <a:cs typeface="Courier New"/>
              </a:rPr>
              <a:t>books</a:t>
            </a:r>
            <a:endParaRPr sz="1800" dirty="0">
              <a:latin typeface="Courier New"/>
              <a:cs typeface="Courier New"/>
            </a:endParaRPr>
          </a:p>
          <a:p>
            <a:pPr marL="812165">
              <a:lnSpc>
                <a:spcPct val="100000"/>
              </a:lnSpc>
            </a:pPr>
            <a:r>
              <a:rPr sz="1800" b="1" spc="-5" dirty="0">
                <a:solidFill>
                  <a:srgbClr val="3E7818"/>
                </a:solidFill>
                <a:latin typeface="Courier New"/>
                <a:cs typeface="Courier New"/>
              </a:rPr>
              <a:t>is </a:t>
            </a:r>
            <a:r>
              <a:rPr sz="1800" b="1" spc="-10" dirty="0">
                <a:solidFill>
                  <a:srgbClr val="3E7818"/>
                </a:solidFill>
                <a:latin typeface="Courier New"/>
                <a:cs typeface="Courier New"/>
              </a:rPr>
              <a:t>about Harvey Dent</a:t>
            </a:r>
            <a:r>
              <a:rPr sz="1800" b="1" spc="-45" dirty="0">
                <a:solidFill>
                  <a:srgbClr val="3E7818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E7818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949325" marR="3521075">
              <a:lnSpc>
                <a:spcPts val="266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3E7818"/>
                </a:solidFill>
                <a:latin typeface="Courier New"/>
                <a:cs typeface="Courier New"/>
              </a:rPr>
              <a:t>"noOfCopies":14,  "tags":[</a:t>
            </a:r>
            <a:endParaRPr sz="1800" dirty="0">
              <a:latin typeface="Courier New"/>
              <a:cs typeface="Courier New"/>
            </a:endParaRPr>
          </a:p>
          <a:p>
            <a:pPr marL="949325">
              <a:lnSpc>
                <a:spcPct val="100000"/>
              </a:lnSpc>
              <a:spcBef>
                <a:spcPts val="335"/>
              </a:spcBef>
            </a:pPr>
            <a:r>
              <a:rPr sz="1800" b="1" spc="-10" dirty="0">
                <a:solidFill>
                  <a:srgbClr val="3E7818"/>
                </a:solidFill>
                <a:latin typeface="Courier New"/>
                <a:cs typeface="Courier New"/>
              </a:rPr>
              <a:t>"BatMan",</a:t>
            </a:r>
            <a:endParaRPr sz="1800" dirty="0">
              <a:latin typeface="Courier New"/>
              <a:cs typeface="Courier New"/>
            </a:endParaRPr>
          </a:p>
          <a:p>
            <a:pPr marL="949325">
              <a:lnSpc>
                <a:spcPct val="100000"/>
              </a:lnSpc>
              <a:spcBef>
                <a:spcPts val="495"/>
              </a:spcBef>
            </a:pPr>
            <a:r>
              <a:rPr sz="1800" b="1" spc="-10" dirty="0">
                <a:solidFill>
                  <a:srgbClr val="3E7818"/>
                </a:solidFill>
                <a:latin typeface="Courier New"/>
                <a:cs typeface="Courier New"/>
              </a:rPr>
              <a:t>"Gowtam"</a:t>
            </a:r>
            <a:endParaRPr sz="1800" dirty="0">
              <a:latin typeface="Courier New"/>
              <a:cs typeface="Courier New"/>
            </a:endParaRPr>
          </a:p>
          <a:p>
            <a:pPr marL="949325">
              <a:lnSpc>
                <a:spcPct val="100000"/>
              </a:lnSpc>
              <a:spcBef>
                <a:spcPts val="505"/>
              </a:spcBef>
            </a:pPr>
            <a:r>
              <a:rPr sz="1800" b="1" dirty="0">
                <a:solidFill>
                  <a:srgbClr val="3E7818"/>
                </a:solidFill>
                <a:latin typeface="Courier New"/>
                <a:cs typeface="Courier New"/>
              </a:rPr>
              <a:t>],</a:t>
            </a:r>
            <a:endParaRPr sz="1800" dirty="0">
              <a:latin typeface="Courier New"/>
              <a:cs typeface="Courier New"/>
            </a:endParaRPr>
          </a:p>
          <a:p>
            <a:pPr marL="812165">
              <a:lnSpc>
                <a:spcPct val="100000"/>
              </a:lnSpc>
              <a:spcBef>
                <a:spcPts val="505"/>
              </a:spcBef>
            </a:pPr>
            <a:r>
              <a:rPr sz="1800" b="1" dirty="0">
                <a:solidFill>
                  <a:srgbClr val="3E7818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1444"/>
            <a:ext cx="65481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Creating </a:t>
            </a:r>
            <a:r>
              <a:rPr spc="-90" dirty="0"/>
              <a:t>and </a:t>
            </a:r>
            <a:r>
              <a:rPr spc="-80" dirty="0"/>
              <a:t>Parsing </a:t>
            </a:r>
            <a:r>
              <a:rPr spc="-75" dirty="0"/>
              <a:t>JSON </a:t>
            </a:r>
            <a:r>
              <a:rPr spc="-45" dirty="0"/>
              <a:t>Messages  </a:t>
            </a:r>
            <a:r>
              <a:rPr spc="-40" dirty="0"/>
              <a:t>with</a:t>
            </a:r>
            <a:r>
              <a:rPr spc="-60" dirty="0"/>
              <a:t> JavaScript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540258" y="1678685"/>
            <a:ext cx="6841490" cy="605155"/>
          </a:xfrm>
          <a:custGeom>
            <a:avLst/>
            <a:gdLst/>
            <a:ahLst/>
            <a:cxnLst/>
            <a:rect l="l" t="t" r="r" b="b"/>
            <a:pathLst>
              <a:path w="6841490" h="605155">
                <a:moveTo>
                  <a:pt x="0" y="605027"/>
                </a:moveTo>
                <a:lnTo>
                  <a:pt x="6841235" y="605027"/>
                </a:lnTo>
                <a:lnTo>
                  <a:pt x="6841235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258" y="1678685"/>
            <a:ext cx="6841490" cy="605155"/>
          </a:xfrm>
          <a:custGeom>
            <a:avLst/>
            <a:gdLst/>
            <a:ahLst/>
            <a:cxnLst/>
            <a:rect l="l" t="t" r="r" b="b"/>
            <a:pathLst>
              <a:path w="6841490" h="605155">
                <a:moveTo>
                  <a:pt x="0" y="605027"/>
                </a:moveTo>
                <a:lnTo>
                  <a:pt x="6841235" y="605027"/>
                </a:lnTo>
                <a:lnTo>
                  <a:pt x="6841235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441" y="1460753"/>
            <a:ext cx="6510655" cy="708660"/>
          </a:xfrm>
          <a:custGeom>
            <a:avLst/>
            <a:gdLst/>
            <a:ahLst/>
            <a:cxnLst/>
            <a:rect l="l" t="t" r="r" b="b"/>
            <a:pathLst>
              <a:path w="6510655" h="708660">
                <a:moveTo>
                  <a:pt x="6392418" y="0"/>
                </a:moveTo>
                <a:lnTo>
                  <a:pt x="118110" y="0"/>
                </a:lnTo>
                <a:lnTo>
                  <a:pt x="72137" y="9274"/>
                </a:lnTo>
                <a:lnTo>
                  <a:pt x="34594" y="34575"/>
                </a:lnTo>
                <a:lnTo>
                  <a:pt x="9282" y="72116"/>
                </a:lnTo>
                <a:lnTo>
                  <a:pt x="0" y="118110"/>
                </a:lnTo>
                <a:lnTo>
                  <a:pt x="0" y="590550"/>
                </a:lnTo>
                <a:lnTo>
                  <a:pt x="9282" y="636543"/>
                </a:lnTo>
                <a:lnTo>
                  <a:pt x="34594" y="674084"/>
                </a:lnTo>
                <a:lnTo>
                  <a:pt x="72137" y="699385"/>
                </a:lnTo>
                <a:lnTo>
                  <a:pt x="118110" y="708660"/>
                </a:lnTo>
                <a:lnTo>
                  <a:pt x="6392418" y="708660"/>
                </a:lnTo>
                <a:lnTo>
                  <a:pt x="6438411" y="699385"/>
                </a:lnTo>
                <a:lnTo>
                  <a:pt x="6475952" y="674084"/>
                </a:lnTo>
                <a:lnTo>
                  <a:pt x="6501253" y="636543"/>
                </a:lnTo>
                <a:lnTo>
                  <a:pt x="6510528" y="590550"/>
                </a:lnTo>
                <a:lnTo>
                  <a:pt x="6510528" y="118110"/>
                </a:lnTo>
                <a:lnTo>
                  <a:pt x="6501253" y="72116"/>
                </a:lnTo>
                <a:lnTo>
                  <a:pt x="6475952" y="34575"/>
                </a:lnTo>
                <a:lnTo>
                  <a:pt x="6438411" y="9274"/>
                </a:lnTo>
                <a:lnTo>
                  <a:pt x="6392418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9441" y="1460753"/>
            <a:ext cx="6510655" cy="708660"/>
          </a:xfrm>
          <a:custGeom>
            <a:avLst/>
            <a:gdLst/>
            <a:ahLst/>
            <a:cxnLst/>
            <a:rect l="l" t="t" r="r" b="b"/>
            <a:pathLst>
              <a:path w="6510655" h="708660">
                <a:moveTo>
                  <a:pt x="0" y="118110"/>
                </a:moveTo>
                <a:lnTo>
                  <a:pt x="9282" y="72116"/>
                </a:lnTo>
                <a:lnTo>
                  <a:pt x="34594" y="34575"/>
                </a:lnTo>
                <a:lnTo>
                  <a:pt x="72137" y="9274"/>
                </a:lnTo>
                <a:lnTo>
                  <a:pt x="118110" y="0"/>
                </a:lnTo>
                <a:lnTo>
                  <a:pt x="6392418" y="0"/>
                </a:lnTo>
                <a:lnTo>
                  <a:pt x="6438411" y="9274"/>
                </a:lnTo>
                <a:lnTo>
                  <a:pt x="6475952" y="34575"/>
                </a:lnTo>
                <a:lnTo>
                  <a:pt x="6501253" y="72116"/>
                </a:lnTo>
                <a:lnTo>
                  <a:pt x="6510528" y="118110"/>
                </a:lnTo>
                <a:lnTo>
                  <a:pt x="6510528" y="590550"/>
                </a:lnTo>
                <a:lnTo>
                  <a:pt x="6501253" y="636543"/>
                </a:lnTo>
                <a:lnTo>
                  <a:pt x="6475952" y="674084"/>
                </a:lnTo>
                <a:lnTo>
                  <a:pt x="6438411" y="699385"/>
                </a:lnTo>
                <a:lnTo>
                  <a:pt x="6392418" y="708660"/>
                </a:lnTo>
                <a:lnTo>
                  <a:pt x="118110" y="708660"/>
                </a:lnTo>
                <a:lnTo>
                  <a:pt x="72137" y="699385"/>
                </a:lnTo>
                <a:lnTo>
                  <a:pt x="34594" y="674084"/>
                </a:lnTo>
                <a:lnTo>
                  <a:pt x="9282" y="636543"/>
                </a:lnTo>
                <a:lnTo>
                  <a:pt x="0" y="590550"/>
                </a:lnTo>
                <a:lnTo>
                  <a:pt x="0" y="11811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258" y="2903982"/>
            <a:ext cx="6841490" cy="605155"/>
          </a:xfrm>
          <a:custGeom>
            <a:avLst/>
            <a:gdLst/>
            <a:ahLst/>
            <a:cxnLst/>
            <a:rect l="l" t="t" r="r" b="b"/>
            <a:pathLst>
              <a:path w="6841490" h="605154">
                <a:moveTo>
                  <a:pt x="0" y="605027"/>
                </a:moveTo>
                <a:lnTo>
                  <a:pt x="6841235" y="605027"/>
                </a:lnTo>
                <a:lnTo>
                  <a:pt x="6841235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258" y="2903982"/>
            <a:ext cx="6841490" cy="605155"/>
          </a:xfrm>
          <a:custGeom>
            <a:avLst/>
            <a:gdLst/>
            <a:ahLst/>
            <a:cxnLst/>
            <a:rect l="l" t="t" r="r" b="b"/>
            <a:pathLst>
              <a:path w="6841490" h="605154">
                <a:moveTo>
                  <a:pt x="0" y="605027"/>
                </a:moveTo>
                <a:lnTo>
                  <a:pt x="6841235" y="605027"/>
                </a:lnTo>
                <a:lnTo>
                  <a:pt x="6841235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394" y="2550414"/>
            <a:ext cx="6513830" cy="707390"/>
          </a:xfrm>
          <a:custGeom>
            <a:avLst/>
            <a:gdLst/>
            <a:ahLst/>
            <a:cxnLst/>
            <a:rect l="l" t="t" r="r" b="b"/>
            <a:pathLst>
              <a:path w="6513830" h="707389">
                <a:moveTo>
                  <a:pt x="6395720" y="0"/>
                </a:moveTo>
                <a:lnTo>
                  <a:pt x="117855" y="0"/>
                </a:lnTo>
                <a:lnTo>
                  <a:pt x="71982" y="9253"/>
                </a:lnTo>
                <a:lnTo>
                  <a:pt x="34520" y="34496"/>
                </a:lnTo>
                <a:lnTo>
                  <a:pt x="9262" y="71955"/>
                </a:lnTo>
                <a:lnTo>
                  <a:pt x="0" y="117855"/>
                </a:lnTo>
                <a:lnTo>
                  <a:pt x="0" y="589279"/>
                </a:lnTo>
                <a:lnTo>
                  <a:pt x="9262" y="635180"/>
                </a:lnTo>
                <a:lnTo>
                  <a:pt x="34520" y="672639"/>
                </a:lnTo>
                <a:lnTo>
                  <a:pt x="71982" y="697882"/>
                </a:lnTo>
                <a:lnTo>
                  <a:pt x="117855" y="707135"/>
                </a:lnTo>
                <a:lnTo>
                  <a:pt x="6395720" y="707135"/>
                </a:lnTo>
                <a:lnTo>
                  <a:pt x="6441620" y="697882"/>
                </a:lnTo>
                <a:lnTo>
                  <a:pt x="6479079" y="672639"/>
                </a:lnTo>
                <a:lnTo>
                  <a:pt x="6504322" y="635180"/>
                </a:lnTo>
                <a:lnTo>
                  <a:pt x="6513576" y="589279"/>
                </a:lnTo>
                <a:lnTo>
                  <a:pt x="6513576" y="117855"/>
                </a:lnTo>
                <a:lnTo>
                  <a:pt x="6504322" y="71955"/>
                </a:lnTo>
                <a:lnTo>
                  <a:pt x="6479079" y="34496"/>
                </a:lnTo>
                <a:lnTo>
                  <a:pt x="6441620" y="9253"/>
                </a:lnTo>
                <a:lnTo>
                  <a:pt x="639572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394" y="2550414"/>
            <a:ext cx="6513830" cy="707390"/>
          </a:xfrm>
          <a:custGeom>
            <a:avLst/>
            <a:gdLst/>
            <a:ahLst/>
            <a:cxnLst/>
            <a:rect l="l" t="t" r="r" b="b"/>
            <a:pathLst>
              <a:path w="6513830" h="707389">
                <a:moveTo>
                  <a:pt x="0" y="117855"/>
                </a:moveTo>
                <a:lnTo>
                  <a:pt x="9262" y="71955"/>
                </a:lnTo>
                <a:lnTo>
                  <a:pt x="34520" y="34496"/>
                </a:lnTo>
                <a:lnTo>
                  <a:pt x="71982" y="9253"/>
                </a:lnTo>
                <a:lnTo>
                  <a:pt x="117855" y="0"/>
                </a:lnTo>
                <a:lnTo>
                  <a:pt x="6395720" y="0"/>
                </a:lnTo>
                <a:lnTo>
                  <a:pt x="6441620" y="9253"/>
                </a:lnTo>
                <a:lnTo>
                  <a:pt x="6479079" y="34496"/>
                </a:lnTo>
                <a:lnTo>
                  <a:pt x="6504322" y="71955"/>
                </a:lnTo>
                <a:lnTo>
                  <a:pt x="6513576" y="117855"/>
                </a:lnTo>
                <a:lnTo>
                  <a:pt x="6513576" y="589279"/>
                </a:lnTo>
                <a:lnTo>
                  <a:pt x="6504322" y="635180"/>
                </a:lnTo>
                <a:lnTo>
                  <a:pt x="6479079" y="672639"/>
                </a:lnTo>
                <a:lnTo>
                  <a:pt x="6441620" y="697882"/>
                </a:lnTo>
                <a:lnTo>
                  <a:pt x="6395720" y="707135"/>
                </a:lnTo>
                <a:lnTo>
                  <a:pt x="117855" y="707135"/>
                </a:lnTo>
                <a:lnTo>
                  <a:pt x="71982" y="697882"/>
                </a:lnTo>
                <a:lnTo>
                  <a:pt x="34520" y="672639"/>
                </a:lnTo>
                <a:lnTo>
                  <a:pt x="9262" y="635180"/>
                </a:lnTo>
                <a:lnTo>
                  <a:pt x="0" y="589279"/>
                </a:lnTo>
                <a:lnTo>
                  <a:pt x="0" y="117855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258" y="3992117"/>
            <a:ext cx="6841490" cy="605155"/>
          </a:xfrm>
          <a:custGeom>
            <a:avLst/>
            <a:gdLst/>
            <a:ahLst/>
            <a:cxnLst/>
            <a:rect l="l" t="t" r="r" b="b"/>
            <a:pathLst>
              <a:path w="6841490" h="605154">
                <a:moveTo>
                  <a:pt x="0" y="605028"/>
                </a:moveTo>
                <a:lnTo>
                  <a:pt x="6841235" y="605028"/>
                </a:lnTo>
                <a:lnTo>
                  <a:pt x="6841235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258" y="3992117"/>
            <a:ext cx="6841490" cy="605155"/>
          </a:xfrm>
          <a:custGeom>
            <a:avLst/>
            <a:gdLst/>
            <a:ahLst/>
            <a:cxnLst/>
            <a:rect l="l" t="t" r="r" b="b"/>
            <a:pathLst>
              <a:path w="6841490" h="605154">
                <a:moveTo>
                  <a:pt x="0" y="605028"/>
                </a:moveTo>
                <a:lnTo>
                  <a:pt x="6841235" y="605028"/>
                </a:lnTo>
                <a:lnTo>
                  <a:pt x="6841235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6394" y="3638550"/>
            <a:ext cx="6513830" cy="708660"/>
          </a:xfrm>
          <a:custGeom>
            <a:avLst/>
            <a:gdLst/>
            <a:ahLst/>
            <a:cxnLst/>
            <a:rect l="l" t="t" r="r" b="b"/>
            <a:pathLst>
              <a:path w="6513830" h="708660">
                <a:moveTo>
                  <a:pt x="6395466" y="0"/>
                </a:moveTo>
                <a:lnTo>
                  <a:pt x="118110" y="0"/>
                </a:lnTo>
                <a:lnTo>
                  <a:pt x="72137" y="9274"/>
                </a:lnTo>
                <a:lnTo>
                  <a:pt x="34594" y="34575"/>
                </a:lnTo>
                <a:lnTo>
                  <a:pt x="9282" y="72116"/>
                </a:lnTo>
                <a:lnTo>
                  <a:pt x="0" y="118110"/>
                </a:lnTo>
                <a:lnTo>
                  <a:pt x="0" y="590550"/>
                </a:lnTo>
                <a:lnTo>
                  <a:pt x="9282" y="636543"/>
                </a:lnTo>
                <a:lnTo>
                  <a:pt x="34594" y="674084"/>
                </a:lnTo>
                <a:lnTo>
                  <a:pt x="72137" y="699385"/>
                </a:lnTo>
                <a:lnTo>
                  <a:pt x="118110" y="708660"/>
                </a:lnTo>
                <a:lnTo>
                  <a:pt x="6395466" y="708660"/>
                </a:lnTo>
                <a:lnTo>
                  <a:pt x="6441459" y="699385"/>
                </a:lnTo>
                <a:lnTo>
                  <a:pt x="6479000" y="674084"/>
                </a:lnTo>
                <a:lnTo>
                  <a:pt x="6504301" y="636543"/>
                </a:lnTo>
                <a:lnTo>
                  <a:pt x="6513576" y="590550"/>
                </a:lnTo>
                <a:lnTo>
                  <a:pt x="6513576" y="118110"/>
                </a:lnTo>
                <a:lnTo>
                  <a:pt x="6504301" y="72116"/>
                </a:lnTo>
                <a:lnTo>
                  <a:pt x="6479000" y="34575"/>
                </a:lnTo>
                <a:lnTo>
                  <a:pt x="6441459" y="9274"/>
                </a:lnTo>
                <a:lnTo>
                  <a:pt x="6395466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6394" y="3638550"/>
            <a:ext cx="6513830" cy="708660"/>
          </a:xfrm>
          <a:custGeom>
            <a:avLst/>
            <a:gdLst/>
            <a:ahLst/>
            <a:cxnLst/>
            <a:rect l="l" t="t" r="r" b="b"/>
            <a:pathLst>
              <a:path w="6513830" h="708660">
                <a:moveTo>
                  <a:pt x="0" y="118110"/>
                </a:moveTo>
                <a:lnTo>
                  <a:pt x="9282" y="72116"/>
                </a:lnTo>
                <a:lnTo>
                  <a:pt x="34594" y="34575"/>
                </a:lnTo>
                <a:lnTo>
                  <a:pt x="72137" y="9274"/>
                </a:lnTo>
                <a:lnTo>
                  <a:pt x="118110" y="0"/>
                </a:lnTo>
                <a:lnTo>
                  <a:pt x="6395466" y="0"/>
                </a:lnTo>
                <a:lnTo>
                  <a:pt x="6441459" y="9274"/>
                </a:lnTo>
                <a:lnTo>
                  <a:pt x="6479000" y="34575"/>
                </a:lnTo>
                <a:lnTo>
                  <a:pt x="6504301" y="72116"/>
                </a:lnTo>
                <a:lnTo>
                  <a:pt x="6513576" y="118110"/>
                </a:lnTo>
                <a:lnTo>
                  <a:pt x="6513576" y="590550"/>
                </a:lnTo>
                <a:lnTo>
                  <a:pt x="6504301" y="636543"/>
                </a:lnTo>
                <a:lnTo>
                  <a:pt x="6479000" y="674084"/>
                </a:lnTo>
                <a:lnTo>
                  <a:pt x="6441459" y="699385"/>
                </a:lnTo>
                <a:lnTo>
                  <a:pt x="6395466" y="708660"/>
                </a:lnTo>
                <a:lnTo>
                  <a:pt x="118110" y="708660"/>
                </a:lnTo>
                <a:lnTo>
                  <a:pt x="72137" y="699385"/>
                </a:lnTo>
                <a:lnTo>
                  <a:pt x="34594" y="674084"/>
                </a:lnTo>
                <a:lnTo>
                  <a:pt x="9282" y="636543"/>
                </a:lnTo>
                <a:lnTo>
                  <a:pt x="0" y="590550"/>
                </a:lnTo>
                <a:lnTo>
                  <a:pt x="0" y="11811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258" y="5298185"/>
            <a:ext cx="6841490" cy="605155"/>
          </a:xfrm>
          <a:custGeom>
            <a:avLst/>
            <a:gdLst/>
            <a:ahLst/>
            <a:cxnLst/>
            <a:rect l="l" t="t" r="r" b="b"/>
            <a:pathLst>
              <a:path w="6841490" h="605154">
                <a:moveTo>
                  <a:pt x="0" y="605027"/>
                </a:moveTo>
                <a:lnTo>
                  <a:pt x="6841235" y="605027"/>
                </a:lnTo>
                <a:lnTo>
                  <a:pt x="6841235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258" y="5298185"/>
            <a:ext cx="6841490" cy="605155"/>
          </a:xfrm>
          <a:custGeom>
            <a:avLst/>
            <a:gdLst/>
            <a:ahLst/>
            <a:cxnLst/>
            <a:rect l="l" t="t" r="r" b="b"/>
            <a:pathLst>
              <a:path w="6841490" h="605154">
                <a:moveTo>
                  <a:pt x="0" y="605027"/>
                </a:moveTo>
                <a:lnTo>
                  <a:pt x="6841235" y="605027"/>
                </a:lnTo>
                <a:lnTo>
                  <a:pt x="6841235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1981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9441" y="4726685"/>
            <a:ext cx="6510655" cy="925194"/>
          </a:xfrm>
          <a:custGeom>
            <a:avLst/>
            <a:gdLst/>
            <a:ahLst/>
            <a:cxnLst/>
            <a:rect l="l" t="t" r="r" b="b"/>
            <a:pathLst>
              <a:path w="6510655" h="925195">
                <a:moveTo>
                  <a:pt x="6356350" y="0"/>
                </a:moveTo>
                <a:lnTo>
                  <a:pt x="154178" y="0"/>
                </a:lnTo>
                <a:lnTo>
                  <a:pt x="105444" y="7865"/>
                </a:lnTo>
                <a:lnTo>
                  <a:pt x="63121" y="29764"/>
                </a:lnTo>
                <a:lnTo>
                  <a:pt x="29746" y="63148"/>
                </a:lnTo>
                <a:lnTo>
                  <a:pt x="7859" y="105468"/>
                </a:lnTo>
                <a:lnTo>
                  <a:pt x="0" y="154177"/>
                </a:lnTo>
                <a:lnTo>
                  <a:pt x="0" y="770889"/>
                </a:lnTo>
                <a:lnTo>
                  <a:pt x="7859" y="819599"/>
                </a:lnTo>
                <a:lnTo>
                  <a:pt x="29746" y="861919"/>
                </a:lnTo>
                <a:lnTo>
                  <a:pt x="63121" y="895303"/>
                </a:lnTo>
                <a:lnTo>
                  <a:pt x="105444" y="917202"/>
                </a:lnTo>
                <a:lnTo>
                  <a:pt x="154178" y="925067"/>
                </a:lnTo>
                <a:lnTo>
                  <a:pt x="6356350" y="925067"/>
                </a:lnTo>
                <a:lnTo>
                  <a:pt x="6405059" y="917202"/>
                </a:lnTo>
                <a:lnTo>
                  <a:pt x="6447379" y="895303"/>
                </a:lnTo>
                <a:lnTo>
                  <a:pt x="6480763" y="861919"/>
                </a:lnTo>
                <a:lnTo>
                  <a:pt x="6502662" y="819599"/>
                </a:lnTo>
                <a:lnTo>
                  <a:pt x="6510528" y="770889"/>
                </a:lnTo>
                <a:lnTo>
                  <a:pt x="6510528" y="154177"/>
                </a:lnTo>
                <a:lnTo>
                  <a:pt x="6502662" y="105468"/>
                </a:lnTo>
                <a:lnTo>
                  <a:pt x="6480763" y="63148"/>
                </a:lnTo>
                <a:lnTo>
                  <a:pt x="6447379" y="29764"/>
                </a:lnTo>
                <a:lnTo>
                  <a:pt x="6405059" y="7865"/>
                </a:lnTo>
                <a:lnTo>
                  <a:pt x="6356350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9441" y="4726685"/>
            <a:ext cx="6510655" cy="925194"/>
          </a:xfrm>
          <a:custGeom>
            <a:avLst/>
            <a:gdLst/>
            <a:ahLst/>
            <a:cxnLst/>
            <a:rect l="l" t="t" r="r" b="b"/>
            <a:pathLst>
              <a:path w="6510655" h="925195">
                <a:moveTo>
                  <a:pt x="0" y="154177"/>
                </a:moveTo>
                <a:lnTo>
                  <a:pt x="7859" y="105468"/>
                </a:lnTo>
                <a:lnTo>
                  <a:pt x="29746" y="63148"/>
                </a:lnTo>
                <a:lnTo>
                  <a:pt x="63121" y="29764"/>
                </a:lnTo>
                <a:lnTo>
                  <a:pt x="105444" y="7865"/>
                </a:lnTo>
                <a:lnTo>
                  <a:pt x="154178" y="0"/>
                </a:lnTo>
                <a:lnTo>
                  <a:pt x="6356350" y="0"/>
                </a:lnTo>
                <a:lnTo>
                  <a:pt x="6405059" y="7865"/>
                </a:lnTo>
                <a:lnTo>
                  <a:pt x="6447379" y="29764"/>
                </a:lnTo>
                <a:lnTo>
                  <a:pt x="6480763" y="63148"/>
                </a:lnTo>
                <a:lnTo>
                  <a:pt x="6502662" y="105468"/>
                </a:lnTo>
                <a:lnTo>
                  <a:pt x="6510528" y="154177"/>
                </a:lnTo>
                <a:lnTo>
                  <a:pt x="6510528" y="770889"/>
                </a:lnTo>
                <a:lnTo>
                  <a:pt x="6502662" y="819599"/>
                </a:lnTo>
                <a:lnTo>
                  <a:pt x="6480763" y="861919"/>
                </a:lnTo>
                <a:lnTo>
                  <a:pt x="6447379" y="895303"/>
                </a:lnTo>
                <a:lnTo>
                  <a:pt x="6405059" y="917202"/>
                </a:lnTo>
                <a:lnTo>
                  <a:pt x="6356350" y="925067"/>
                </a:lnTo>
                <a:lnTo>
                  <a:pt x="154178" y="925067"/>
                </a:lnTo>
                <a:lnTo>
                  <a:pt x="105444" y="917202"/>
                </a:lnTo>
                <a:lnTo>
                  <a:pt x="63121" y="895303"/>
                </a:lnTo>
                <a:lnTo>
                  <a:pt x="29746" y="861919"/>
                </a:lnTo>
                <a:lnTo>
                  <a:pt x="7859" y="819599"/>
                </a:lnTo>
                <a:lnTo>
                  <a:pt x="0" y="770889"/>
                </a:lnTo>
                <a:lnTo>
                  <a:pt x="0" y="15417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8425" y="1492122"/>
            <a:ext cx="5988050" cy="409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ts val="222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The JSON.stringify() </a:t>
            </a:r>
            <a:r>
              <a:rPr sz="2000" dirty="0">
                <a:latin typeface="Georgia"/>
                <a:cs typeface="Georgia"/>
              </a:rPr>
              <a:t>method allows </a:t>
            </a:r>
            <a:r>
              <a:rPr sz="2000" spc="-5" dirty="0">
                <a:latin typeface="Georgia"/>
                <a:cs typeface="Georgia"/>
              </a:rPr>
              <a:t>converting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</a:p>
          <a:p>
            <a:pPr marL="16510">
              <a:lnSpc>
                <a:spcPts val="2220"/>
              </a:lnSpc>
            </a:pPr>
            <a:r>
              <a:rPr sz="2000" spc="-5" dirty="0">
                <a:latin typeface="Georgia"/>
                <a:cs typeface="Georgia"/>
              </a:rPr>
              <a:t>JavaScript object </a:t>
            </a:r>
            <a:r>
              <a:rPr sz="2000" dirty="0">
                <a:latin typeface="Georgia"/>
                <a:cs typeface="Georgia"/>
              </a:rPr>
              <a:t>into a </a:t>
            </a:r>
            <a:r>
              <a:rPr sz="2000" spc="-5" dirty="0">
                <a:latin typeface="Georgia"/>
                <a:cs typeface="Georgia"/>
              </a:rPr>
              <a:t>JSON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String.</a:t>
            </a: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12700" marR="445134">
              <a:lnSpc>
                <a:spcPts val="2039"/>
              </a:lnSpc>
              <a:spcBef>
                <a:spcPts val="1855"/>
              </a:spcBef>
            </a:pPr>
            <a:r>
              <a:rPr sz="2000" spc="-5" dirty="0">
                <a:latin typeface="Georgia"/>
                <a:cs typeface="Georgia"/>
              </a:rPr>
              <a:t>The JSON.parse() </a:t>
            </a:r>
            <a:r>
              <a:rPr sz="2000" dirty="0">
                <a:latin typeface="Georgia"/>
                <a:cs typeface="Georgia"/>
              </a:rPr>
              <a:t>method allows </a:t>
            </a:r>
            <a:r>
              <a:rPr sz="2000" spc="-5" dirty="0">
                <a:latin typeface="Georgia"/>
                <a:cs typeface="Georgia"/>
              </a:rPr>
              <a:t>parsing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JSON  object using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JavaScript</a:t>
            </a:r>
            <a:r>
              <a:rPr sz="2000" spc="-5" dirty="0" smtClean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It </a:t>
            </a:r>
            <a:r>
              <a:rPr sz="2000" spc="-5" dirty="0">
                <a:latin typeface="Georgia"/>
                <a:cs typeface="Georgia"/>
              </a:rPr>
              <a:t>converts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JSON String to </a:t>
            </a:r>
            <a:r>
              <a:rPr sz="2000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object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JavaScript.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6670" marR="5080">
              <a:lnSpc>
                <a:spcPct val="85300"/>
              </a:lnSpc>
            </a:pPr>
            <a:r>
              <a:rPr sz="2000" spc="-5" dirty="0">
                <a:latin typeface="Georgia"/>
                <a:cs typeface="Georgia"/>
              </a:rPr>
              <a:t>Start </a:t>
            </a:r>
            <a:r>
              <a:rPr sz="2000" dirty="0">
                <a:latin typeface="Georgia"/>
                <a:cs typeface="Georgia"/>
              </a:rPr>
              <a:t>by </a:t>
            </a:r>
            <a:r>
              <a:rPr sz="2000" spc="-5" dirty="0">
                <a:latin typeface="Georgia"/>
                <a:cs typeface="Georgia"/>
              </a:rPr>
              <a:t>defining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string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JSON format, using the  </a:t>
            </a:r>
            <a:r>
              <a:rPr sz="2000" dirty="0">
                <a:latin typeface="Georgia"/>
                <a:cs typeface="Georgia"/>
              </a:rPr>
              <a:t>method </a:t>
            </a:r>
            <a:r>
              <a:rPr sz="2000" spc="-5" dirty="0">
                <a:latin typeface="Georgia"/>
                <a:cs typeface="Georgia"/>
              </a:rPr>
              <a:t>for conversion,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then looping through the  </a:t>
            </a:r>
            <a:r>
              <a:rPr sz="2000" dirty="0">
                <a:latin typeface="Georgia"/>
                <a:cs typeface="Georgia"/>
              </a:rPr>
              <a:t>attributes </a:t>
            </a:r>
            <a:r>
              <a:rPr sz="2000" spc="-5" dirty="0">
                <a:latin typeface="Georgia"/>
                <a:cs typeface="Georgia"/>
              </a:rPr>
              <a:t>for </a:t>
            </a:r>
            <a:r>
              <a:rPr sz="2000" dirty="0">
                <a:latin typeface="Georgia"/>
                <a:cs typeface="Georgia"/>
              </a:rPr>
              <a:t>printing its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values.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1444"/>
            <a:ext cx="53721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40" dirty="0"/>
              <a:t>with </a:t>
            </a:r>
            <a:r>
              <a:rPr spc="-65" dirty="0"/>
              <a:t>Developer </a:t>
            </a:r>
            <a:r>
              <a:rPr spc="-70" dirty="0"/>
              <a:t>Tools </a:t>
            </a:r>
            <a:r>
              <a:rPr spc="-85" dirty="0"/>
              <a:t>on  </a:t>
            </a:r>
            <a:r>
              <a:rPr spc="-80" dirty="0"/>
              <a:t>Browser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089405"/>
            <a:ext cx="7160895" cy="505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337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sz="1800" dirty="0">
                <a:latin typeface="Georgia"/>
                <a:cs typeface="Georgia"/>
              </a:rPr>
              <a:t>There are many </a:t>
            </a:r>
            <a:r>
              <a:rPr sz="1800" spc="-5" dirty="0">
                <a:latin typeface="Georgia"/>
                <a:cs typeface="Georgia"/>
              </a:rPr>
              <a:t>plugins or </a:t>
            </a:r>
            <a:r>
              <a:rPr sz="1800" dirty="0">
                <a:latin typeface="Georgia"/>
                <a:cs typeface="Georgia"/>
              </a:rPr>
              <a:t>extensions </a:t>
            </a:r>
            <a:r>
              <a:rPr sz="1800" spc="-5" dirty="0">
                <a:latin typeface="Georgia"/>
                <a:cs typeface="Georgia"/>
              </a:rPr>
              <a:t>that help </a:t>
            </a:r>
            <a:r>
              <a:rPr sz="1800" dirty="0">
                <a:latin typeface="Georgia"/>
                <a:cs typeface="Georgia"/>
              </a:rPr>
              <a:t>in </a:t>
            </a:r>
            <a:r>
              <a:rPr sz="1800" spc="-5" dirty="0">
                <a:latin typeface="Georgia"/>
                <a:cs typeface="Georgia"/>
              </a:rPr>
              <a:t>validating </a:t>
            </a:r>
            <a:r>
              <a:rPr sz="1800" dirty="0">
                <a:latin typeface="Georgia"/>
                <a:cs typeface="Georgia"/>
              </a:rPr>
              <a:t>and  </a:t>
            </a:r>
            <a:r>
              <a:rPr sz="1800" spc="-5" dirty="0">
                <a:latin typeface="Georgia"/>
                <a:cs typeface="Georgia"/>
              </a:rPr>
              <a:t>formatting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JSON document or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JSON </a:t>
            </a:r>
            <a:r>
              <a:rPr sz="1800" dirty="0">
                <a:latin typeface="Georgia"/>
                <a:cs typeface="Georgia"/>
              </a:rPr>
              <a:t>HTTP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response.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2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5600"/>
              </a:lnSpc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One such </a:t>
            </a:r>
            <a:r>
              <a:rPr sz="1800" dirty="0">
                <a:latin typeface="Georgia"/>
                <a:cs typeface="Georgia"/>
              </a:rPr>
              <a:t>extension in </a:t>
            </a:r>
            <a:r>
              <a:rPr sz="1800" spc="-5" dirty="0">
                <a:latin typeface="Georgia"/>
                <a:cs typeface="Georgia"/>
              </a:rPr>
              <a:t>Firefox </a:t>
            </a:r>
            <a:r>
              <a:rPr sz="1800" dirty="0">
                <a:latin typeface="Georgia"/>
                <a:cs typeface="Georgia"/>
              </a:rPr>
              <a:t>is </a:t>
            </a:r>
            <a:r>
              <a:rPr sz="1800" b="1" spc="-5" dirty="0">
                <a:solidFill>
                  <a:srgbClr val="3E7818"/>
                </a:solidFill>
                <a:latin typeface="Courier New"/>
                <a:cs typeface="Courier New"/>
              </a:rPr>
              <a:t>JSONView</a:t>
            </a:r>
            <a:r>
              <a:rPr sz="1800" spc="-5" dirty="0">
                <a:latin typeface="Georgia"/>
                <a:cs typeface="Georgia"/>
              </a:rPr>
              <a:t>, which </a:t>
            </a:r>
            <a:r>
              <a:rPr sz="1800" dirty="0">
                <a:latin typeface="Georgia"/>
                <a:cs typeface="Georgia"/>
              </a:rPr>
              <a:t>allows </a:t>
            </a:r>
            <a:r>
              <a:rPr sz="1800" spc="-5" dirty="0">
                <a:latin typeface="Georgia"/>
                <a:cs typeface="Georgia"/>
              </a:rPr>
              <a:t>viewing </a:t>
            </a:r>
            <a:r>
              <a:rPr sz="1800" dirty="0">
                <a:latin typeface="Georgia"/>
                <a:cs typeface="Georgia"/>
              </a:rPr>
              <a:t>a  JSON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document.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With </a:t>
            </a:r>
            <a:r>
              <a:rPr sz="1800" b="1" spc="-5" dirty="0">
                <a:solidFill>
                  <a:srgbClr val="3E7818"/>
                </a:solidFill>
                <a:latin typeface="Courier New"/>
                <a:cs typeface="Courier New"/>
              </a:rPr>
              <a:t>JSONView </a:t>
            </a:r>
            <a:r>
              <a:rPr sz="1800" spc="-5" dirty="0">
                <a:latin typeface="Georgia"/>
                <a:cs typeface="Georgia"/>
              </a:rPr>
              <a:t>the </a:t>
            </a:r>
            <a:r>
              <a:rPr sz="1800" dirty="0">
                <a:latin typeface="Georgia"/>
                <a:cs typeface="Georgia"/>
              </a:rPr>
              <a:t>JSON </a:t>
            </a:r>
            <a:r>
              <a:rPr sz="1800" spc="-5" dirty="0">
                <a:latin typeface="Georgia"/>
                <a:cs typeface="Georgia"/>
              </a:rPr>
              <a:t>document </a:t>
            </a:r>
            <a:r>
              <a:rPr sz="1800" dirty="0">
                <a:latin typeface="Georgia"/>
                <a:cs typeface="Georgia"/>
              </a:rPr>
              <a:t>is </a:t>
            </a:r>
            <a:r>
              <a:rPr sz="1800" spc="-5" dirty="0">
                <a:latin typeface="Georgia"/>
                <a:cs typeface="Georgia"/>
              </a:rPr>
              <a:t>displayed </a:t>
            </a:r>
            <a:r>
              <a:rPr sz="1800" dirty="0">
                <a:latin typeface="Georgia"/>
                <a:cs typeface="Georgia"/>
              </a:rPr>
              <a:t>in </a:t>
            </a:r>
            <a:r>
              <a:rPr sz="1800" spc="-5" dirty="0">
                <a:latin typeface="Georgia"/>
                <a:cs typeface="Georgia"/>
              </a:rPr>
              <a:t>the browser.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2650" dirty="0">
              <a:latin typeface="Times New Roman"/>
              <a:cs typeface="Times New Roman"/>
            </a:endParaRPr>
          </a:p>
          <a:p>
            <a:pPr marL="355600" marR="180340" indent="-342900">
              <a:lnSpc>
                <a:spcPct val="105000"/>
              </a:lnSpc>
              <a:buClr>
                <a:srgbClr val="0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1800" b="1" spc="-5" dirty="0">
                <a:solidFill>
                  <a:srgbClr val="3E7818"/>
                </a:solidFill>
                <a:latin typeface="Courier New"/>
                <a:cs typeface="Courier New"/>
              </a:rPr>
              <a:t>JSONView</a:t>
            </a:r>
            <a:r>
              <a:rPr sz="1800" b="1" spc="-615" dirty="0">
                <a:solidFill>
                  <a:srgbClr val="3E781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Georgia"/>
                <a:cs typeface="Georgia"/>
              </a:rPr>
              <a:t>displays the raw text even though the </a:t>
            </a:r>
            <a:r>
              <a:rPr sz="1800" dirty="0">
                <a:latin typeface="Georgia"/>
                <a:cs typeface="Georgia"/>
              </a:rPr>
              <a:t>JSON </a:t>
            </a:r>
            <a:r>
              <a:rPr sz="1800" spc="-5" dirty="0">
                <a:latin typeface="Georgia"/>
                <a:cs typeface="Georgia"/>
              </a:rPr>
              <a:t>document  has</a:t>
            </a:r>
            <a:r>
              <a:rPr sz="1800" spc="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errors.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2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Chrome also offers </a:t>
            </a:r>
            <a:r>
              <a:rPr sz="1800" b="1" spc="-5" dirty="0">
                <a:solidFill>
                  <a:srgbClr val="3E7818"/>
                </a:solidFill>
                <a:latin typeface="Courier New"/>
                <a:cs typeface="Courier New"/>
              </a:rPr>
              <a:t>JSONView </a:t>
            </a:r>
            <a:r>
              <a:rPr sz="1800" spc="-5" dirty="0">
                <a:latin typeface="Georgia"/>
                <a:cs typeface="Georgia"/>
              </a:rPr>
              <a:t>for validating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JSON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document.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2800" dirty="0">
              <a:latin typeface="Times New Roman"/>
              <a:cs typeface="Times New Roman"/>
            </a:endParaRPr>
          </a:p>
          <a:p>
            <a:pPr marL="355600" marR="42545" indent="-342900" algn="just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For </a:t>
            </a:r>
            <a:r>
              <a:rPr sz="1800" dirty="0">
                <a:latin typeface="Georgia"/>
                <a:cs typeface="Georgia"/>
              </a:rPr>
              <a:t>modifying </a:t>
            </a:r>
            <a:r>
              <a:rPr sz="1800" spc="-5" dirty="0">
                <a:latin typeface="Georgia"/>
                <a:cs typeface="Georgia"/>
              </a:rPr>
              <a:t>the </a:t>
            </a:r>
            <a:r>
              <a:rPr sz="1800" dirty="0">
                <a:latin typeface="Georgia"/>
                <a:cs typeface="Georgia"/>
              </a:rPr>
              <a:t>JSON </a:t>
            </a:r>
            <a:r>
              <a:rPr sz="1800" spc="-5" dirty="0">
                <a:latin typeface="Georgia"/>
                <a:cs typeface="Georgia"/>
              </a:rPr>
              <a:t>values during runtime, </a:t>
            </a:r>
            <a:r>
              <a:rPr sz="1800" dirty="0">
                <a:latin typeface="Georgia"/>
                <a:cs typeface="Georgia"/>
              </a:rPr>
              <a:t>it is recommended  </a:t>
            </a:r>
            <a:r>
              <a:rPr sz="1800" spc="-5" dirty="0">
                <a:latin typeface="Georgia"/>
                <a:cs typeface="Georgia"/>
              </a:rPr>
              <a:t>converting the </a:t>
            </a:r>
            <a:r>
              <a:rPr sz="1800" dirty="0">
                <a:latin typeface="Georgia"/>
                <a:cs typeface="Georgia"/>
              </a:rPr>
              <a:t>JSON </a:t>
            </a:r>
            <a:r>
              <a:rPr sz="1800" spc="-5" dirty="0">
                <a:latin typeface="Georgia"/>
                <a:cs typeface="Georgia"/>
              </a:rPr>
              <a:t>document to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JavaScript object before using  the built-in browser developer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tools.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1444"/>
            <a:ext cx="4366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Online </a:t>
            </a:r>
            <a:r>
              <a:rPr spc="-70" dirty="0"/>
              <a:t>Tools </a:t>
            </a:r>
            <a:r>
              <a:rPr spc="-90" dirty="0"/>
              <a:t>and</a:t>
            </a:r>
            <a:r>
              <a:rPr spc="-25" dirty="0"/>
              <a:t> </a:t>
            </a:r>
            <a:r>
              <a:rPr spc="-85" dirty="0"/>
              <a:t>Editors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848614"/>
            <a:ext cx="7089775" cy="22142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694690" indent="-342900">
              <a:lnSpc>
                <a:spcPts val="2270"/>
              </a:lnSpc>
              <a:spcBef>
                <a:spcPts val="80"/>
              </a:spcBef>
              <a:buClr>
                <a:srgbClr val="000000"/>
              </a:buClr>
              <a:buFont typeface="Courier New"/>
              <a:buChar char="o"/>
              <a:tabLst>
                <a:tab pos="355600" algn="l"/>
              </a:tabLst>
            </a:pPr>
            <a:r>
              <a:rPr sz="1800" b="1" spc="-5" dirty="0">
                <a:solidFill>
                  <a:srgbClr val="3E7818"/>
                </a:solidFill>
                <a:latin typeface="Courier New"/>
                <a:cs typeface="Courier New"/>
              </a:rPr>
              <a:t>JSONLint</a:t>
            </a:r>
            <a:r>
              <a:rPr sz="1800" b="1" spc="-655" dirty="0">
                <a:solidFill>
                  <a:srgbClr val="3E781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Georgia"/>
                <a:cs typeface="Georgia"/>
              </a:rPr>
              <a:t>is an </a:t>
            </a:r>
            <a:r>
              <a:rPr sz="1800" spc="-5" dirty="0">
                <a:latin typeface="Georgia"/>
                <a:cs typeface="Georgia"/>
              </a:rPr>
              <a:t>open source project that helps </a:t>
            </a:r>
            <a:r>
              <a:rPr sz="1800" dirty="0">
                <a:latin typeface="Georgia"/>
                <a:cs typeface="Georgia"/>
              </a:rPr>
              <a:t>in </a:t>
            </a:r>
            <a:r>
              <a:rPr sz="1800" spc="-5" dirty="0">
                <a:latin typeface="Georgia"/>
                <a:cs typeface="Georgia"/>
              </a:rPr>
              <a:t>validating  </a:t>
            </a:r>
            <a:r>
              <a:rPr sz="1800" dirty="0">
                <a:latin typeface="Georgia"/>
                <a:cs typeface="Georgia"/>
              </a:rPr>
              <a:t>JSON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data.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Using </a:t>
            </a:r>
            <a:r>
              <a:rPr sz="1800" b="1" spc="-5" dirty="0">
                <a:solidFill>
                  <a:srgbClr val="3E7818"/>
                </a:solidFill>
                <a:latin typeface="Courier New"/>
                <a:cs typeface="Courier New"/>
              </a:rPr>
              <a:t>JSONLint </a:t>
            </a:r>
            <a:r>
              <a:rPr sz="1800" spc="-5" dirty="0">
                <a:latin typeface="Georgia"/>
                <a:cs typeface="Georgia"/>
              </a:rPr>
              <a:t>or </a:t>
            </a:r>
            <a:r>
              <a:rPr sz="1800" dirty="0">
                <a:latin typeface="Georgia"/>
                <a:cs typeface="Georgia"/>
              </a:rPr>
              <a:t>any </a:t>
            </a:r>
            <a:r>
              <a:rPr sz="1800" spc="-5" dirty="0">
                <a:latin typeface="Georgia"/>
                <a:cs typeface="Georgia"/>
              </a:rPr>
              <a:t>other online tool </a:t>
            </a:r>
            <a:r>
              <a:rPr sz="1800" dirty="0">
                <a:latin typeface="Georgia"/>
                <a:cs typeface="Georgia"/>
              </a:rPr>
              <a:t>is </a:t>
            </a:r>
            <a:r>
              <a:rPr sz="1800" spc="-5" dirty="0">
                <a:latin typeface="Georgia"/>
                <a:cs typeface="Georgia"/>
              </a:rPr>
              <a:t>easy, </a:t>
            </a:r>
            <a:r>
              <a:rPr sz="1800" dirty="0">
                <a:latin typeface="Georgia"/>
                <a:cs typeface="Georgia"/>
              </a:rPr>
              <a:t>as it </a:t>
            </a:r>
            <a:r>
              <a:rPr sz="1800" spc="-5" dirty="0">
                <a:latin typeface="Georgia"/>
                <a:cs typeface="Georgia"/>
              </a:rPr>
              <a:t>only</a:t>
            </a:r>
            <a:endParaRPr sz="18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latin typeface="Georgia"/>
                <a:cs typeface="Georgia"/>
              </a:rPr>
              <a:t>requires copying the JSON data to </a:t>
            </a:r>
            <a:r>
              <a:rPr sz="1800" dirty="0">
                <a:latin typeface="Georgia"/>
                <a:cs typeface="Georgia"/>
              </a:rPr>
              <a:t>its </a:t>
            </a:r>
            <a:r>
              <a:rPr sz="1800" spc="-5" dirty="0">
                <a:latin typeface="Georgia"/>
                <a:cs typeface="Georgia"/>
              </a:rPr>
              <a:t>online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editor.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In case of </a:t>
            </a:r>
            <a:r>
              <a:rPr sz="1800" dirty="0">
                <a:latin typeface="Georgia"/>
                <a:cs typeface="Georgia"/>
              </a:rPr>
              <a:t>an </a:t>
            </a:r>
            <a:r>
              <a:rPr sz="1800" spc="-5" dirty="0">
                <a:latin typeface="Georgia"/>
                <a:cs typeface="Georgia"/>
              </a:rPr>
              <a:t>error, the output similar to the following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displayed: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4543120"/>
            <a:ext cx="7042784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Output shows the line number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the type of error that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occurred.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If everything </a:t>
            </a:r>
            <a:r>
              <a:rPr sz="1800" dirty="0">
                <a:latin typeface="Georgia"/>
                <a:cs typeface="Georgia"/>
              </a:rPr>
              <a:t>is </a:t>
            </a:r>
            <a:r>
              <a:rPr sz="1800" spc="-5" dirty="0">
                <a:latin typeface="Georgia"/>
                <a:cs typeface="Georgia"/>
              </a:rPr>
              <a:t>fine, the following output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displayed: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3140964"/>
            <a:ext cx="3959352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4211" y="5506211"/>
            <a:ext cx="5593080" cy="864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1444"/>
            <a:ext cx="4392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Online </a:t>
            </a:r>
            <a:r>
              <a:rPr spc="-75" dirty="0"/>
              <a:t>JSON </a:t>
            </a:r>
            <a:r>
              <a:rPr spc="-50" dirty="0"/>
              <a:t>Viewers</a:t>
            </a:r>
            <a:r>
              <a:rPr spc="-25" dirty="0"/>
              <a:t> </a:t>
            </a:r>
            <a:r>
              <a:rPr spc="-110" dirty="0"/>
              <a:t>1-2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8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spc="-5" dirty="0"/>
              <a:t>While working </a:t>
            </a:r>
            <a:r>
              <a:rPr dirty="0"/>
              <a:t>with </a:t>
            </a:r>
            <a:r>
              <a:rPr spc="-5" dirty="0"/>
              <a:t>JSON, </a:t>
            </a:r>
            <a:r>
              <a:rPr dirty="0"/>
              <a:t>it is </a:t>
            </a:r>
            <a:r>
              <a:rPr spc="-5" dirty="0"/>
              <a:t>often required to use </a:t>
            </a:r>
            <a:r>
              <a:rPr dirty="0"/>
              <a:t>a </a:t>
            </a:r>
            <a:r>
              <a:rPr spc="-5" dirty="0"/>
              <a:t>JSON  viewer to see how the document </a:t>
            </a:r>
            <a:r>
              <a:rPr dirty="0"/>
              <a:t>will </a:t>
            </a:r>
            <a:r>
              <a:rPr spc="-5" dirty="0"/>
              <a:t>look </a:t>
            </a:r>
            <a:r>
              <a:rPr dirty="0"/>
              <a:t>in </a:t>
            </a:r>
            <a:r>
              <a:rPr spc="-5" dirty="0"/>
              <a:t>the</a:t>
            </a:r>
            <a:r>
              <a:rPr spc="50" dirty="0"/>
              <a:t> </a:t>
            </a:r>
            <a:r>
              <a:rPr spc="-5" dirty="0"/>
              <a:t>browser.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2750">
              <a:latin typeface="Times New Roman"/>
              <a:cs typeface="Times New Roman"/>
            </a:endParaRPr>
          </a:p>
          <a:p>
            <a:pPr marL="355600" marR="116839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pc="-5" dirty="0"/>
              <a:t>One of the </a:t>
            </a:r>
            <a:r>
              <a:rPr dirty="0"/>
              <a:t>most </a:t>
            </a:r>
            <a:r>
              <a:rPr spc="-5" dirty="0"/>
              <a:t>widely used </a:t>
            </a:r>
            <a:r>
              <a:rPr dirty="0"/>
              <a:t>is </a:t>
            </a:r>
            <a:r>
              <a:rPr spc="-5" dirty="0"/>
              <a:t>jsonviewer.stack.hu </a:t>
            </a:r>
            <a:r>
              <a:rPr dirty="0"/>
              <a:t>and JSON  </a:t>
            </a:r>
            <a:r>
              <a:rPr spc="-5" dirty="0"/>
              <a:t>text can be directly copied to this online</a:t>
            </a:r>
            <a:r>
              <a:rPr spc="30" dirty="0"/>
              <a:t> </a:t>
            </a:r>
            <a:r>
              <a:rPr dirty="0"/>
              <a:t>viewer.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dirty="0"/>
              <a:t>The </a:t>
            </a:r>
            <a:r>
              <a:rPr spc="-5" dirty="0"/>
              <a:t>following screenshot shows the</a:t>
            </a:r>
            <a:r>
              <a:rPr spc="90" dirty="0"/>
              <a:t> </a:t>
            </a:r>
            <a:r>
              <a:rPr b="1" spc="-10" dirty="0">
                <a:solidFill>
                  <a:srgbClr val="3E7818"/>
                </a:solidFill>
                <a:latin typeface="Courier New"/>
                <a:cs typeface="Courier New"/>
              </a:rPr>
              <a:t>jsonviewer.stack.hu</a:t>
            </a:r>
            <a:r>
              <a:rPr sz="2000" spc="-10" dirty="0">
                <a:solidFill>
                  <a:srgbClr val="001F5F"/>
                </a:solidFill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3500628"/>
            <a:ext cx="5814060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1444"/>
            <a:ext cx="4458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Online </a:t>
            </a:r>
            <a:r>
              <a:rPr spc="-75" dirty="0"/>
              <a:t>JSON </a:t>
            </a:r>
            <a:r>
              <a:rPr spc="-50" dirty="0"/>
              <a:t>Viewers</a:t>
            </a:r>
            <a:r>
              <a:rPr spc="-20" dirty="0"/>
              <a:t> </a:t>
            </a:r>
            <a:r>
              <a:rPr spc="-65" dirty="0"/>
              <a:t>2-2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089405"/>
            <a:ext cx="6153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o </a:t>
            </a:r>
            <a:r>
              <a:rPr sz="1800" spc="-5" dirty="0">
                <a:latin typeface="Georgia"/>
                <a:cs typeface="Georgia"/>
              </a:rPr>
              <a:t>Another </a:t>
            </a:r>
            <a:r>
              <a:rPr sz="1800" dirty="0">
                <a:latin typeface="Georgia"/>
                <a:cs typeface="Georgia"/>
              </a:rPr>
              <a:t>way </a:t>
            </a:r>
            <a:r>
              <a:rPr sz="1800" spc="-5" dirty="0">
                <a:latin typeface="Georgia"/>
                <a:cs typeface="Georgia"/>
              </a:rPr>
              <a:t>of supplying data to the viewer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by clicking</a:t>
            </a:r>
            <a:endParaRPr sz="18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latin typeface="Georgia"/>
                <a:cs typeface="Georgia"/>
              </a:rPr>
              <a:t>Load JSON</a:t>
            </a:r>
            <a:r>
              <a:rPr sz="1800" b="1" spc="2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data</a:t>
            </a:r>
            <a:r>
              <a:rPr sz="1800" spc="-5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4281296"/>
            <a:ext cx="6551930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1145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sz="1800" dirty="0">
                <a:latin typeface="Georgia"/>
                <a:cs typeface="Georgia"/>
              </a:rPr>
              <a:t>The </a:t>
            </a:r>
            <a:r>
              <a:rPr sz="1800" spc="-5" dirty="0">
                <a:latin typeface="Georgia"/>
                <a:cs typeface="Georgia"/>
              </a:rPr>
              <a:t>viewer takes data from the URL you provide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loads  data from that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source.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Once the </a:t>
            </a:r>
            <a:r>
              <a:rPr sz="1800" dirty="0">
                <a:latin typeface="Georgia"/>
                <a:cs typeface="Georgia"/>
              </a:rPr>
              <a:t>JSON </a:t>
            </a:r>
            <a:r>
              <a:rPr sz="1800" spc="-5" dirty="0">
                <a:latin typeface="Georgia"/>
                <a:cs typeface="Georgia"/>
              </a:rPr>
              <a:t>code </a:t>
            </a:r>
            <a:r>
              <a:rPr sz="1800" dirty="0">
                <a:latin typeface="Georgia"/>
                <a:cs typeface="Georgia"/>
              </a:rPr>
              <a:t>is </a:t>
            </a:r>
            <a:r>
              <a:rPr sz="1800" spc="-5" dirty="0">
                <a:latin typeface="Georgia"/>
                <a:cs typeface="Georgia"/>
              </a:rPr>
              <a:t>visible </a:t>
            </a:r>
            <a:r>
              <a:rPr sz="1800" dirty="0">
                <a:latin typeface="Georgia"/>
                <a:cs typeface="Georgia"/>
              </a:rPr>
              <a:t>in </a:t>
            </a:r>
            <a:r>
              <a:rPr sz="1800" spc="-5" dirty="0">
                <a:latin typeface="Georgia"/>
                <a:cs typeface="Georgia"/>
              </a:rPr>
              <a:t>the viewer, clicking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Format</a:t>
            </a:r>
            <a:endParaRPr sz="18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formats the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code.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4880" y="1845564"/>
            <a:ext cx="5814060" cy="2302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4760" y="2389632"/>
            <a:ext cx="1050290" cy="598805"/>
          </a:xfrm>
          <a:custGeom>
            <a:avLst/>
            <a:gdLst/>
            <a:ahLst/>
            <a:cxnLst/>
            <a:rect l="l" t="t" r="r" b="b"/>
            <a:pathLst>
              <a:path w="1050289" h="598805">
                <a:moveTo>
                  <a:pt x="40513" y="435483"/>
                </a:moveTo>
                <a:lnTo>
                  <a:pt x="0" y="558038"/>
                </a:lnTo>
                <a:lnTo>
                  <a:pt x="122428" y="598551"/>
                </a:lnTo>
                <a:lnTo>
                  <a:pt x="101980" y="557783"/>
                </a:lnTo>
                <a:lnTo>
                  <a:pt x="264288" y="476249"/>
                </a:lnTo>
                <a:lnTo>
                  <a:pt x="61087" y="476250"/>
                </a:lnTo>
                <a:lnTo>
                  <a:pt x="40513" y="435483"/>
                </a:lnTo>
                <a:close/>
              </a:path>
              <a:path w="1050289" h="598805">
                <a:moveTo>
                  <a:pt x="1009015" y="0"/>
                </a:moveTo>
                <a:lnTo>
                  <a:pt x="61087" y="476250"/>
                </a:lnTo>
                <a:lnTo>
                  <a:pt x="264288" y="476249"/>
                </a:lnTo>
                <a:lnTo>
                  <a:pt x="1050036" y="81533"/>
                </a:lnTo>
                <a:lnTo>
                  <a:pt x="1009015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4760" y="2389632"/>
            <a:ext cx="1050290" cy="598805"/>
          </a:xfrm>
          <a:custGeom>
            <a:avLst/>
            <a:gdLst/>
            <a:ahLst/>
            <a:cxnLst/>
            <a:rect l="l" t="t" r="r" b="b"/>
            <a:pathLst>
              <a:path w="1050289" h="598805">
                <a:moveTo>
                  <a:pt x="0" y="558038"/>
                </a:moveTo>
                <a:lnTo>
                  <a:pt x="40513" y="435483"/>
                </a:lnTo>
                <a:lnTo>
                  <a:pt x="61087" y="476250"/>
                </a:lnTo>
                <a:lnTo>
                  <a:pt x="1009015" y="0"/>
                </a:lnTo>
                <a:lnTo>
                  <a:pt x="1050036" y="81533"/>
                </a:lnTo>
                <a:lnTo>
                  <a:pt x="101980" y="557783"/>
                </a:lnTo>
                <a:lnTo>
                  <a:pt x="122428" y="598551"/>
                </a:lnTo>
                <a:lnTo>
                  <a:pt x="0" y="558038"/>
                </a:lnTo>
                <a:close/>
              </a:path>
            </a:pathLst>
          </a:custGeom>
          <a:ln w="19050">
            <a:solidFill>
              <a:srgbClr val="68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1859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5503" y="6585610"/>
            <a:ext cx="1219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2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28420"/>
            <a:ext cx="629348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Identify data types supported by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735"/>
              </a:lnSpc>
              <a:spcBef>
                <a:spcPts val="23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Explain how to </a:t>
            </a:r>
            <a:r>
              <a:rPr sz="2400" dirty="0">
                <a:latin typeface="Georgia"/>
                <a:cs typeface="Georgia"/>
              </a:rPr>
              <a:t>represent </a:t>
            </a:r>
            <a:r>
              <a:rPr sz="2400" spc="-5" dirty="0">
                <a:latin typeface="Georgia"/>
                <a:cs typeface="Georgia"/>
              </a:rPr>
              <a:t>complex data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with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Georgia"/>
                <a:cs typeface="Georgia"/>
              </a:rPr>
              <a:t>JSON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Explain how to execute serialization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0" dirty="0">
                <a:latin typeface="Georgia"/>
                <a:cs typeface="Georgia"/>
              </a:rPr>
              <a:t>de-  </a:t>
            </a:r>
            <a:r>
              <a:rPr sz="2400" spc="-5" dirty="0">
                <a:latin typeface="Georgia"/>
                <a:cs typeface="Georgia"/>
              </a:rPr>
              <a:t>serialization of </a:t>
            </a:r>
            <a:r>
              <a:rPr sz="2400" dirty="0">
                <a:latin typeface="Georgia"/>
                <a:cs typeface="Georgia"/>
              </a:rPr>
              <a:t>JSON </a:t>
            </a:r>
            <a:r>
              <a:rPr sz="2400" spc="-5" dirty="0">
                <a:latin typeface="Georgia"/>
                <a:cs typeface="Georgia"/>
              </a:rPr>
              <a:t>with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JavaScript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2250">
              <a:latin typeface="Times New Roman"/>
              <a:cs typeface="Times New Roman"/>
            </a:endParaRPr>
          </a:p>
          <a:p>
            <a:pPr marL="355600" marR="180340" indent="-342900">
              <a:lnSpc>
                <a:spcPts val="259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Describe tools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editors that can be used  to work with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735"/>
              </a:lnSpc>
              <a:spcBef>
                <a:spcPts val="226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Georgia"/>
                <a:cs typeface="Georgia"/>
              </a:rPr>
              <a:t>Describe the </a:t>
            </a:r>
            <a:r>
              <a:rPr sz="2400" spc="-10" dirty="0">
                <a:latin typeface="Georgia"/>
                <a:cs typeface="Georgia"/>
              </a:rPr>
              <a:t>syntax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schema of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JSON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document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1758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57401"/>
            <a:ext cx="6889750" cy="4995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785495" indent="-342900">
              <a:lnSpc>
                <a:spcPts val="2160"/>
              </a:lnSpc>
              <a:spcBef>
                <a:spcPts val="375"/>
              </a:spcBef>
              <a:buFont typeface="Courier New"/>
              <a:buChar char="o"/>
              <a:tabLst>
                <a:tab pos="356235" algn="l"/>
              </a:tabLst>
            </a:pPr>
            <a:r>
              <a:rPr sz="2000" spc="-5" dirty="0">
                <a:latin typeface="Georgia"/>
                <a:cs typeface="Georgia"/>
              </a:rPr>
              <a:t>The two primary data types supported by JSON are  primitive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structure.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ts val="2010"/>
              </a:lnSpc>
              <a:buFont typeface="Courier New"/>
              <a:buChar char="o"/>
              <a:tabLst>
                <a:tab pos="356235" algn="l"/>
              </a:tabLst>
            </a:pPr>
            <a:r>
              <a:rPr sz="2000" dirty="0">
                <a:latin typeface="Georgia"/>
                <a:cs typeface="Georgia"/>
              </a:rPr>
              <a:t>The primitive </a:t>
            </a:r>
            <a:r>
              <a:rPr sz="2000" spc="-5" dirty="0">
                <a:latin typeface="Georgia"/>
                <a:cs typeface="Georgia"/>
              </a:rPr>
              <a:t>types are </a:t>
            </a:r>
            <a:r>
              <a:rPr sz="2000" dirty="0">
                <a:latin typeface="Georgia"/>
                <a:cs typeface="Georgia"/>
              </a:rPr>
              <a:t>String, Number, </a:t>
            </a:r>
            <a:r>
              <a:rPr sz="2000" spc="-5" dirty="0">
                <a:latin typeface="Georgia"/>
                <a:cs typeface="Georgia"/>
              </a:rPr>
              <a:t>Null,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endParaRPr sz="2000">
              <a:latin typeface="Georgia"/>
              <a:cs typeface="Georgia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latin typeface="Georgia"/>
                <a:cs typeface="Georgia"/>
              </a:rPr>
              <a:t>Boolean.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structure </a:t>
            </a:r>
            <a:r>
              <a:rPr sz="2000" spc="-5" dirty="0">
                <a:latin typeface="Georgia"/>
                <a:cs typeface="Georgia"/>
              </a:rPr>
              <a:t>types are Array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Object.</a:t>
            </a:r>
            <a:endParaRPr sz="2000">
              <a:latin typeface="Georgia"/>
              <a:cs typeface="Georgia"/>
            </a:endParaRPr>
          </a:p>
          <a:p>
            <a:pPr marL="355600" marR="440055" indent="-342900">
              <a:lnSpc>
                <a:spcPts val="2160"/>
              </a:lnSpc>
              <a:spcBef>
                <a:spcPts val="150"/>
              </a:spcBef>
              <a:buFont typeface="Courier New"/>
              <a:buChar char="o"/>
              <a:tabLst>
                <a:tab pos="356235" algn="l"/>
              </a:tabLst>
            </a:pPr>
            <a:r>
              <a:rPr sz="2000" spc="-5" dirty="0">
                <a:latin typeface="Georgia"/>
                <a:cs typeface="Georgia"/>
              </a:rPr>
              <a:t>Arrays </a:t>
            </a:r>
            <a:r>
              <a:rPr sz="2000" dirty="0">
                <a:latin typeface="Georgia"/>
                <a:cs typeface="Georgia"/>
              </a:rPr>
              <a:t>allow </a:t>
            </a:r>
            <a:r>
              <a:rPr sz="2000" spc="-5" dirty="0">
                <a:latin typeface="Georgia"/>
                <a:cs typeface="Georgia"/>
              </a:rPr>
              <a:t>storing </a:t>
            </a:r>
            <a:r>
              <a:rPr sz="2000" dirty="0">
                <a:latin typeface="Georgia"/>
                <a:cs typeface="Georgia"/>
              </a:rPr>
              <a:t>various </a:t>
            </a:r>
            <a:r>
              <a:rPr sz="2000" spc="-5" dirty="0">
                <a:latin typeface="Georgia"/>
                <a:cs typeface="Georgia"/>
              </a:rPr>
              <a:t>values of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same type </a:t>
            </a:r>
            <a:r>
              <a:rPr sz="2000" dirty="0">
                <a:latin typeface="Georgia"/>
                <a:cs typeface="Georgia"/>
              </a:rPr>
              <a:t>in  </a:t>
            </a:r>
            <a:r>
              <a:rPr sz="2000" spc="-5" dirty="0">
                <a:latin typeface="Georgia"/>
                <a:cs typeface="Georgia"/>
              </a:rPr>
              <a:t>one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variable.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ts val="2010"/>
              </a:lnSpc>
              <a:buFont typeface="Courier New"/>
              <a:buChar char="o"/>
              <a:tabLst>
                <a:tab pos="356235" algn="l"/>
              </a:tabLst>
            </a:pPr>
            <a:r>
              <a:rPr sz="2000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object </a:t>
            </a:r>
            <a:r>
              <a:rPr sz="2000" dirty="0">
                <a:latin typeface="Georgia"/>
                <a:cs typeface="Georgia"/>
              </a:rPr>
              <a:t>is an </a:t>
            </a:r>
            <a:r>
              <a:rPr sz="2000" spc="-5" dirty="0">
                <a:latin typeface="Georgia"/>
                <a:cs typeface="Georgia"/>
              </a:rPr>
              <a:t>independent data type, having </a:t>
            </a:r>
            <a:r>
              <a:rPr sz="2000" dirty="0">
                <a:latin typeface="Georgia"/>
                <a:cs typeface="Georgia"/>
              </a:rPr>
              <a:t>its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own</a:t>
            </a:r>
            <a:endParaRPr sz="2000">
              <a:latin typeface="Georgia"/>
              <a:cs typeface="Georgia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latin typeface="Georgia"/>
                <a:cs typeface="Georgia"/>
              </a:rPr>
              <a:t>attributes.</a:t>
            </a:r>
            <a:endParaRPr sz="2000">
              <a:latin typeface="Georgia"/>
              <a:cs typeface="Georgia"/>
            </a:endParaRPr>
          </a:p>
          <a:p>
            <a:pPr marL="355600" marR="562610" indent="-342900">
              <a:lnSpc>
                <a:spcPts val="2160"/>
              </a:lnSpc>
              <a:spcBef>
                <a:spcPts val="155"/>
              </a:spcBef>
              <a:buFont typeface="Courier New"/>
              <a:buChar char="o"/>
              <a:tabLst>
                <a:tab pos="356235" algn="l"/>
              </a:tabLst>
            </a:pP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JSON, arrays can </a:t>
            </a:r>
            <a:r>
              <a:rPr sz="2000" dirty="0">
                <a:latin typeface="Georgia"/>
                <a:cs typeface="Georgia"/>
              </a:rPr>
              <a:t>also </a:t>
            </a:r>
            <a:r>
              <a:rPr sz="2000" spc="-5" dirty="0">
                <a:latin typeface="Georgia"/>
                <a:cs typeface="Georgia"/>
              </a:rPr>
              <a:t>contain other arrays. This </a:t>
            </a:r>
            <a:r>
              <a:rPr sz="2000" dirty="0">
                <a:latin typeface="Georgia"/>
                <a:cs typeface="Georgia"/>
              </a:rPr>
              <a:t>is  </a:t>
            </a:r>
            <a:r>
              <a:rPr sz="2000" spc="-5" dirty="0">
                <a:latin typeface="Georgia"/>
                <a:cs typeface="Georgia"/>
              </a:rPr>
              <a:t>called nesting of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arrays.</a:t>
            </a:r>
            <a:endParaRPr sz="2000">
              <a:latin typeface="Georgia"/>
              <a:cs typeface="Georgia"/>
            </a:endParaRPr>
          </a:p>
          <a:p>
            <a:pPr marL="355600" marR="5080" indent="-342900">
              <a:lnSpc>
                <a:spcPts val="2160"/>
              </a:lnSpc>
              <a:buFont typeface="Courier New"/>
              <a:buChar char="o"/>
              <a:tabLst>
                <a:tab pos="356235" algn="l"/>
              </a:tabLst>
            </a:pPr>
            <a:r>
              <a:rPr sz="2000" spc="-5" dirty="0">
                <a:latin typeface="Georgia"/>
                <a:cs typeface="Georgia"/>
              </a:rPr>
              <a:t>The two data structures supported by </a:t>
            </a:r>
            <a:r>
              <a:rPr sz="2000" dirty="0">
                <a:latin typeface="Georgia"/>
                <a:cs typeface="Georgia"/>
              </a:rPr>
              <a:t>JSON are </a:t>
            </a:r>
            <a:r>
              <a:rPr sz="2000" spc="-5" dirty="0">
                <a:latin typeface="Georgia"/>
                <a:cs typeface="Georgia"/>
              </a:rPr>
              <a:t>Collection  of Name/Value </a:t>
            </a:r>
            <a:r>
              <a:rPr sz="2000" dirty="0">
                <a:latin typeface="Georgia"/>
                <a:cs typeface="Georgia"/>
              </a:rPr>
              <a:t>Pairs and </a:t>
            </a:r>
            <a:r>
              <a:rPr sz="2000" spc="-5" dirty="0">
                <a:latin typeface="Georgia"/>
                <a:cs typeface="Georgia"/>
              </a:rPr>
              <a:t>Ordered </a:t>
            </a:r>
            <a:r>
              <a:rPr sz="2000" dirty="0">
                <a:latin typeface="Georgia"/>
                <a:cs typeface="Georgia"/>
              </a:rPr>
              <a:t>List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Values.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ts val="2010"/>
              </a:lnSpc>
              <a:buFont typeface="Courier New"/>
              <a:buChar char="o"/>
              <a:tabLst>
                <a:tab pos="356235" algn="l"/>
              </a:tabLst>
            </a:pPr>
            <a:r>
              <a:rPr sz="2000" spc="-5" dirty="0">
                <a:latin typeface="Georgia"/>
                <a:cs typeface="Georgia"/>
              </a:rPr>
              <a:t>JSON schema specifies the rules that defines the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structure</a:t>
            </a:r>
            <a:endParaRPr sz="2000">
              <a:latin typeface="Georgia"/>
              <a:cs typeface="Georgia"/>
            </a:endParaRPr>
          </a:p>
          <a:p>
            <a:pPr marL="355600">
              <a:lnSpc>
                <a:spcPts val="2160"/>
              </a:lnSpc>
            </a:pP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JSON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document.</a:t>
            </a:r>
            <a:endParaRPr sz="2000">
              <a:latin typeface="Georgia"/>
              <a:cs typeface="Georgia"/>
            </a:endParaRPr>
          </a:p>
          <a:p>
            <a:pPr marL="355600" marR="227329" indent="-342900">
              <a:lnSpc>
                <a:spcPts val="2160"/>
              </a:lnSpc>
              <a:spcBef>
                <a:spcPts val="150"/>
              </a:spcBef>
              <a:buFont typeface="Courier New"/>
              <a:buChar char="o"/>
              <a:tabLst>
                <a:tab pos="356235" algn="l"/>
              </a:tabLst>
            </a:pPr>
            <a:r>
              <a:rPr sz="2000" spc="-5" dirty="0">
                <a:latin typeface="Georgia"/>
                <a:cs typeface="Georgia"/>
              </a:rPr>
              <a:t>JSON does </a:t>
            </a:r>
            <a:r>
              <a:rPr sz="2000" dirty="0">
                <a:latin typeface="Georgia"/>
                <a:cs typeface="Georgia"/>
              </a:rPr>
              <a:t>not </a:t>
            </a:r>
            <a:r>
              <a:rPr sz="2000" spc="-5" dirty="0">
                <a:latin typeface="Georgia"/>
                <a:cs typeface="Georgia"/>
              </a:rPr>
              <a:t>have </a:t>
            </a:r>
            <a:r>
              <a:rPr sz="2000" dirty="0">
                <a:latin typeface="Georgia"/>
                <a:cs typeface="Georgia"/>
              </a:rPr>
              <a:t>any </a:t>
            </a:r>
            <a:r>
              <a:rPr sz="2000" spc="-5" dirty="0">
                <a:latin typeface="Georgia"/>
                <a:cs typeface="Georgia"/>
              </a:rPr>
              <a:t>provision for documentation or  comments.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ts val="1970"/>
              </a:lnSpc>
              <a:buClr>
                <a:srgbClr val="000000"/>
              </a:buClr>
              <a:buFont typeface="Courier New"/>
              <a:buChar char="o"/>
              <a:tabLst>
                <a:tab pos="355600" algn="l"/>
                <a:tab pos="356235" algn="l"/>
              </a:tabLst>
            </a:pPr>
            <a:r>
              <a:rPr sz="1800" b="1" spc="-5" dirty="0">
                <a:solidFill>
                  <a:srgbClr val="3E7818"/>
                </a:solidFill>
                <a:latin typeface="Courier New"/>
                <a:cs typeface="Courier New"/>
              </a:rPr>
              <a:t>JSONLint</a:t>
            </a:r>
            <a:r>
              <a:rPr sz="1800" b="1" spc="-675" dirty="0">
                <a:solidFill>
                  <a:srgbClr val="3E781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is an </a:t>
            </a:r>
            <a:r>
              <a:rPr sz="2000" spc="-5" dirty="0">
                <a:latin typeface="Georgia"/>
                <a:cs typeface="Georgia"/>
              </a:rPr>
              <a:t>open source </a:t>
            </a:r>
            <a:r>
              <a:rPr sz="2000" dirty="0">
                <a:latin typeface="Georgia"/>
                <a:cs typeface="Georgia"/>
              </a:rPr>
              <a:t>project </a:t>
            </a:r>
            <a:r>
              <a:rPr sz="2000" spc="-5" dirty="0">
                <a:latin typeface="Georgia"/>
                <a:cs typeface="Georgia"/>
              </a:rPr>
              <a:t>that helps </a:t>
            </a:r>
            <a:r>
              <a:rPr sz="2000" dirty="0">
                <a:latin typeface="Georgia"/>
                <a:cs typeface="Georgia"/>
              </a:rPr>
              <a:t>in</a:t>
            </a:r>
            <a:endParaRPr sz="2000">
              <a:latin typeface="Georgia"/>
              <a:cs typeface="Georgia"/>
            </a:endParaRPr>
          </a:p>
          <a:p>
            <a:pPr marL="355600">
              <a:lnSpc>
                <a:spcPts val="2315"/>
              </a:lnSpc>
            </a:pPr>
            <a:r>
              <a:rPr sz="2000" dirty="0">
                <a:latin typeface="Georgia"/>
                <a:cs typeface="Georgia"/>
              </a:rPr>
              <a:t>validating </a:t>
            </a:r>
            <a:r>
              <a:rPr sz="2000" spc="-5" dirty="0">
                <a:latin typeface="Georgia"/>
                <a:cs typeface="Georgia"/>
              </a:rPr>
              <a:t>JSON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75590"/>
            <a:ext cx="3614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130" dirty="0"/>
              <a:t>Data </a:t>
            </a:r>
            <a:r>
              <a:rPr spc="-10" dirty="0"/>
              <a:t>Types</a:t>
            </a:r>
            <a:r>
              <a:rPr spc="15" dirty="0"/>
              <a:t> </a:t>
            </a:r>
            <a:r>
              <a:rPr spc="-155" dirty="0"/>
              <a:t>1-4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54734"/>
            <a:ext cx="64179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two primary data types supported by </a:t>
            </a:r>
            <a:r>
              <a:rPr sz="2400" dirty="0">
                <a:latin typeface="Georgia"/>
                <a:cs typeface="Georgia"/>
              </a:rPr>
              <a:t>JSON  are </a:t>
            </a:r>
            <a:r>
              <a:rPr sz="2400" spc="-5" dirty="0">
                <a:latin typeface="Georgia"/>
                <a:cs typeface="Georgia"/>
              </a:rPr>
              <a:t>primitive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structure.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1845564"/>
            <a:ext cx="4823460" cy="2927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339" y="4966208"/>
            <a:ext cx="5965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JSON, the type of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variable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recognized  automatically during the parsing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phase.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5503" y="6585610"/>
            <a:ext cx="1219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3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275590"/>
            <a:ext cx="3614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130" dirty="0"/>
              <a:t>Data </a:t>
            </a:r>
            <a:r>
              <a:rPr spc="-10" dirty="0"/>
              <a:t>Types</a:t>
            </a:r>
            <a:r>
              <a:rPr spc="10" dirty="0"/>
              <a:t> </a:t>
            </a:r>
            <a:r>
              <a:rPr spc="-155" dirty="0"/>
              <a:t>1-4</a:t>
            </a:r>
          </a:p>
        </p:txBody>
      </p:sp>
      <p:sp>
        <p:nvSpPr>
          <p:cNvPr id="3" name="object 3"/>
          <p:cNvSpPr/>
          <p:nvPr/>
        </p:nvSpPr>
        <p:spPr>
          <a:xfrm>
            <a:off x="2577845" y="1091946"/>
            <a:ext cx="4657725" cy="2232660"/>
          </a:xfrm>
          <a:custGeom>
            <a:avLst/>
            <a:gdLst/>
            <a:ahLst/>
            <a:cxnLst/>
            <a:rect l="l" t="t" r="r" b="b"/>
            <a:pathLst>
              <a:path w="4657725" h="2232660">
                <a:moveTo>
                  <a:pt x="4285234" y="0"/>
                </a:moveTo>
                <a:lnTo>
                  <a:pt x="0" y="0"/>
                </a:lnTo>
                <a:lnTo>
                  <a:pt x="0" y="2232660"/>
                </a:lnTo>
                <a:lnTo>
                  <a:pt x="4285234" y="2232660"/>
                </a:lnTo>
                <a:lnTo>
                  <a:pt x="4331905" y="2229760"/>
                </a:lnTo>
                <a:lnTo>
                  <a:pt x="4376849" y="2221293"/>
                </a:lnTo>
                <a:lnTo>
                  <a:pt x="4419714" y="2207609"/>
                </a:lnTo>
                <a:lnTo>
                  <a:pt x="4460153" y="2189056"/>
                </a:lnTo>
                <a:lnTo>
                  <a:pt x="4497817" y="2165983"/>
                </a:lnTo>
                <a:lnTo>
                  <a:pt x="4532357" y="2138739"/>
                </a:lnTo>
                <a:lnTo>
                  <a:pt x="4563423" y="2107673"/>
                </a:lnTo>
                <a:lnTo>
                  <a:pt x="4590667" y="2073133"/>
                </a:lnTo>
                <a:lnTo>
                  <a:pt x="4613740" y="2035469"/>
                </a:lnTo>
                <a:lnTo>
                  <a:pt x="4632293" y="1995030"/>
                </a:lnTo>
                <a:lnTo>
                  <a:pt x="4645977" y="1952165"/>
                </a:lnTo>
                <a:lnTo>
                  <a:pt x="4654444" y="1907221"/>
                </a:lnTo>
                <a:lnTo>
                  <a:pt x="4657344" y="1860550"/>
                </a:lnTo>
                <a:lnTo>
                  <a:pt x="4657344" y="372110"/>
                </a:lnTo>
                <a:lnTo>
                  <a:pt x="4654444" y="325438"/>
                </a:lnTo>
                <a:lnTo>
                  <a:pt x="4645977" y="280494"/>
                </a:lnTo>
                <a:lnTo>
                  <a:pt x="4632293" y="237629"/>
                </a:lnTo>
                <a:lnTo>
                  <a:pt x="4613740" y="197190"/>
                </a:lnTo>
                <a:lnTo>
                  <a:pt x="4590667" y="159526"/>
                </a:lnTo>
                <a:lnTo>
                  <a:pt x="4563423" y="124986"/>
                </a:lnTo>
                <a:lnTo>
                  <a:pt x="4532357" y="93920"/>
                </a:lnTo>
                <a:lnTo>
                  <a:pt x="4497817" y="66676"/>
                </a:lnTo>
                <a:lnTo>
                  <a:pt x="4460153" y="43603"/>
                </a:lnTo>
                <a:lnTo>
                  <a:pt x="4419714" y="25050"/>
                </a:lnTo>
                <a:lnTo>
                  <a:pt x="4376849" y="11366"/>
                </a:lnTo>
                <a:lnTo>
                  <a:pt x="4331905" y="2899"/>
                </a:lnTo>
                <a:lnTo>
                  <a:pt x="4285234" y="0"/>
                </a:lnTo>
                <a:close/>
              </a:path>
            </a:pathLst>
          </a:custGeom>
          <a:solidFill>
            <a:srgbClr val="F5E6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7845" y="1091946"/>
            <a:ext cx="4657725" cy="2232660"/>
          </a:xfrm>
          <a:custGeom>
            <a:avLst/>
            <a:gdLst/>
            <a:ahLst/>
            <a:cxnLst/>
            <a:rect l="l" t="t" r="r" b="b"/>
            <a:pathLst>
              <a:path w="4657725" h="2232660">
                <a:moveTo>
                  <a:pt x="4657344" y="372110"/>
                </a:moveTo>
                <a:lnTo>
                  <a:pt x="4657344" y="1860550"/>
                </a:lnTo>
                <a:lnTo>
                  <a:pt x="4654444" y="1907221"/>
                </a:lnTo>
                <a:lnTo>
                  <a:pt x="4645977" y="1952165"/>
                </a:lnTo>
                <a:lnTo>
                  <a:pt x="4632293" y="1995030"/>
                </a:lnTo>
                <a:lnTo>
                  <a:pt x="4613740" y="2035469"/>
                </a:lnTo>
                <a:lnTo>
                  <a:pt x="4590667" y="2073133"/>
                </a:lnTo>
                <a:lnTo>
                  <a:pt x="4563423" y="2107673"/>
                </a:lnTo>
                <a:lnTo>
                  <a:pt x="4532357" y="2138739"/>
                </a:lnTo>
                <a:lnTo>
                  <a:pt x="4497817" y="2165983"/>
                </a:lnTo>
                <a:lnTo>
                  <a:pt x="4460153" y="2189056"/>
                </a:lnTo>
                <a:lnTo>
                  <a:pt x="4419714" y="2207609"/>
                </a:lnTo>
                <a:lnTo>
                  <a:pt x="4376849" y="2221293"/>
                </a:lnTo>
                <a:lnTo>
                  <a:pt x="4331905" y="2229760"/>
                </a:lnTo>
                <a:lnTo>
                  <a:pt x="4285234" y="2232660"/>
                </a:lnTo>
                <a:lnTo>
                  <a:pt x="0" y="2232660"/>
                </a:lnTo>
                <a:lnTo>
                  <a:pt x="0" y="0"/>
                </a:lnTo>
                <a:lnTo>
                  <a:pt x="4285234" y="0"/>
                </a:lnTo>
                <a:lnTo>
                  <a:pt x="4331905" y="2899"/>
                </a:lnTo>
                <a:lnTo>
                  <a:pt x="4376849" y="11366"/>
                </a:lnTo>
                <a:lnTo>
                  <a:pt x="4419714" y="25050"/>
                </a:lnTo>
                <a:lnTo>
                  <a:pt x="4460153" y="43603"/>
                </a:lnTo>
                <a:lnTo>
                  <a:pt x="4497817" y="66676"/>
                </a:lnTo>
                <a:lnTo>
                  <a:pt x="4532357" y="93920"/>
                </a:lnTo>
                <a:lnTo>
                  <a:pt x="4563423" y="124986"/>
                </a:lnTo>
                <a:lnTo>
                  <a:pt x="4590667" y="159526"/>
                </a:lnTo>
                <a:lnTo>
                  <a:pt x="4613740" y="197190"/>
                </a:lnTo>
                <a:lnTo>
                  <a:pt x="4632293" y="237629"/>
                </a:lnTo>
                <a:lnTo>
                  <a:pt x="4645977" y="280494"/>
                </a:lnTo>
                <a:lnTo>
                  <a:pt x="4654444" y="325438"/>
                </a:lnTo>
                <a:lnTo>
                  <a:pt x="4657344" y="372110"/>
                </a:lnTo>
                <a:close/>
              </a:path>
            </a:pathLst>
          </a:custGeom>
          <a:ln w="19811">
            <a:solidFill>
              <a:srgbClr val="F5E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1907" y="1240993"/>
            <a:ext cx="4065904" cy="187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ts val="1775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Georgia"/>
                <a:cs typeface="Georgia"/>
              </a:rPr>
              <a:t>It is a floating-point </a:t>
            </a:r>
            <a:r>
              <a:rPr sz="1600" spc="-10" dirty="0">
                <a:latin typeface="Georgia"/>
                <a:cs typeface="Georgia"/>
              </a:rPr>
              <a:t>format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(double</a:t>
            </a:r>
            <a:endParaRPr sz="1600" dirty="0">
              <a:latin typeface="Georgia"/>
              <a:cs typeface="Georgia"/>
            </a:endParaRPr>
          </a:p>
          <a:p>
            <a:pPr marL="184785">
              <a:lnSpc>
                <a:spcPts val="1770"/>
              </a:lnSpc>
            </a:pPr>
            <a:r>
              <a:rPr sz="1600" spc="-5" dirty="0">
                <a:latin typeface="Georgia"/>
                <a:cs typeface="Georgia"/>
              </a:rPr>
              <a:t>precision).</a:t>
            </a:r>
            <a:endParaRPr sz="1600" dirty="0">
              <a:latin typeface="Georgia"/>
              <a:cs typeface="Georgia"/>
            </a:endParaRPr>
          </a:p>
          <a:p>
            <a:pPr marL="184785" marR="130810" indent="-172085">
              <a:lnSpc>
                <a:spcPts val="1639"/>
              </a:lnSpc>
              <a:spcBef>
                <a:spcPts val="28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Georgia"/>
                <a:cs typeface="Georgia"/>
              </a:rPr>
              <a:t>Does not </a:t>
            </a:r>
            <a:r>
              <a:rPr sz="1600" spc="-10" dirty="0">
                <a:latin typeface="Georgia"/>
                <a:cs typeface="Georgia"/>
              </a:rPr>
              <a:t>accept Octal, hexadecimal, NaN,  </a:t>
            </a:r>
            <a:r>
              <a:rPr sz="1600" spc="-5" dirty="0">
                <a:latin typeface="Georgia"/>
                <a:cs typeface="Georgia"/>
              </a:rPr>
              <a:t>and Infinity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values.</a:t>
            </a:r>
            <a:endParaRPr sz="1600" dirty="0">
              <a:latin typeface="Georgia"/>
              <a:cs typeface="Georgia"/>
            </a:endParaRPr>
          </a:p>
          <a:p>
            <a:pPr marL="184785" marR="5080" indent="-172085">
              <a:lnSpc>
                <a:spcPts val="163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1600" spc="-10" dirty="0">
                <a:latin typeface="Georgia"/>
                <a:cs typeface="Georgia"/>
              </a:rPr>
              <a:t>The types </a:t>
            </a:r>
            <a:r>
              <a:rPr sz="1600" spc="-5" dirty="0">
                <a:latin typeface="Georgia"/>
                <a:cs typeface="Georgia"/>
              </a:rPr>
              <a:t>allowed </a:t>
            </a:r>
            <a:r>
              <a:rPr sz="1600" spc="-10" dirty="0">
                <a:latin typeface="Georgia"/>
                <a:cs typeface="Georgia"/>
              </a:rPr>
              <a:t>are integer, </a:t>
            </a:r>
            <a:r>
              <a:rPr sz="1600" spc="-5" dirty="0">
                <a:latin typeface="Georgia"/>
                <a:cs typeface="Georgia"/>
              </a:rPr>
              <a:t>fraction, and  </a:t>
            </a:r>
            <a:r>
              <a:rPr sz="1600" spc="-10" dirty="0">
                <a:latin typeface="Georgia"/>
                <a:cs typeface="Georgia"/>
              </a:rPr>
              <a:t>exponent.</a:t>
            </a:r>
            <a:endParaRPr sz="1600" dirty="0">
              <a:latin typeface="Georgia"/>
              <a:cs typeface="Georgia"/>
            </a:endParaRPr>
          </a:p>
          <a:p>
            <a:pPr marL="184785" indent="-172085">
              <a:lnSpc>
                <a:spcPts val="1864"/>
              </a:lnSpc>
              <a:spcBef>
                <a:spcPts val="165"/>
              </a:spcBef>
              <a:buFont typeface="Georgia"/>
              <a:buChar char="•"/>
              <a:tabLst>
                <a:tab pos="185420" algn="l"/>
              </a:tabLst>
            </a:pPr>
            <a:r>
              <a:rPr sz="1600" b="1" spc="-5" dirty="0">
                <a:latin typeface="Georgia"/>
                <a:cs typeface="Georgia"/>
              </a:rPr>
              <a:t>Syntax </a:t>
            </a:r>
            <a:r>
              <a:rPr sz="1600" b="1" spc="-5" dirty="0">
                <a:latin typeface="Courier New"/>
                <a:cs typeface="Courier New"/>
              </a:rPr>
              <a:t>{"string":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number_value,</a:t>
            </a:r>
            <a:endParaRPr sz="1600" dirty="0">
              <a:latin typeface="Courier New"/>
              <a:cs typeface="Courier New"/>
            </a:endParaRPr>
          </a:p>
          <a:p>
            <a:pPr marL="184785">
              <a:lnSpc>
                <a:spcPts val="1864"/>
              </a:lnSpc>
            </a:pPr>
            <a:r>
              <a:rPr sz="1600" b="1" spc="-5" dirty="0">
                <a:latin typeface="Courier New"/>
                <a:cs typeface="Courier New"/>
              </a:rPr>
              <a:t>.......}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630" y="1410461"/>
            <a:ext cx="2186940" cy="1595755"/>
          </a:xfrm>
          <a:custGeom>
            <a:avLst/>
            <a:gdLst/>
            <a:ahLst/>
            <a:cxnLst/>
            <a:rect l="l" t="t" r="r" b="b"/>
            <a:pathLst>
              <a:path w="2186940" h="1595755">
                <a:moveTo>
                  <a:pt x="1921002" y="0"/>
                </a:moveTo>
                <a:lnTo>
                  <a:pt x="265938" y="0"/>
                </a:lnTo>
                <a:lnTo>
                  <a:pt x="218134" y="4286"/>
                </a:lnTo>
                <a:lnTo>
                  <a:pt x="173142" y="16644"/>
                </a:lnTo>
                <a:lnTo>
                  <a:pt x="131713" y="36321"/>
                </a:lnTo>
                <a:lnTo>
                  <a:pt x="94596" y="62565"/>
                </a:lnTo>
                <a:lnTo>
                  <a:pt x="62544" y="94622"/>
                </a:lnTo>
                <a:lnTo>
                  <a:pt x="36307" y="131741"/>
                </a:lnTo>
                <a:lnTo>
                  <a:pt x="16637" y="173168"/>
                </a:lnTo>
                <a:lnTo>
                  <a:pt x="4284" y="218151"/>
                </a:lnTo>
                <a:lnTo>
                  <a:pt x="0" y="265938"/>
                </a:lnTo>
                <a:lnTo>
                  <a:pt x="0" y="1329690"/>
                </a:lnTo>
                <a:lnTo>
                  <a:pt x="4284" y="1377476"/>
                </a:lnTo>
                <a:lnTo>
                  <a:pt x="16637" y="1422459"/>
                </a:lnTo>
                <a:lnTo>
                  <a:pt x="36307" y="1463886"/>
                </a:lnTo>
                <a:lnTo>
                  <a:pt x="62544" y="1501005"/>
                </a:lnTo>
                <a:lnTo>
                  <a:pt x="94596" y="1533062"/>
                </a:lnTo>
                <a:lnTo>
                  <a:pt x="131713" y="1559306"/>
                </a:lnTo>
                <a:lnTo>
                  <a:pt x="173142" y="1578983"/>
                </a:lnTo>
                <a:lnTo>
                  <a:pt x="218134" y="1591341"/>
                </a:lnTo>
                <a:lnTo>
                  <a:pt x="265938" y="1595628"/>
                </a:lnTo>
                <a:lnTo>
                  <a:pt x="1921002" y="1595628"/>
                </a:lnTo>
                <a:lnTo>
                  <a:pt x="1968788" y="1591341"/>
                </a:lnTo>
                <a:lnTo>
                  <a:pt x="2013771" y="1578983"/>
                </a:lnTo>
                <a:lnTo>
                  <a:pt x="2055198" y="1559306"/>
                </a:lnTo>
                <a:lnTo>
                  <a:pt x="2092317" y="1533062"/>
                </a:lnTo>
                <a:lnTo>
                  <a:pt x="2124374" y="1501005"/>
                </a:lnTo>
                <a:lnTo>
                  <a:pt x="2150617" y="1463886"/>
                </a:lnTo>
                <a:lnTo>
                  <a:pt x="2170295" y="1422459"/>
                </a:lnTo>
                <a:lnTo>
                  <a:pt x="2182653" y="1377476"/>
                </a:lnTo>
                <a:lnTo>
                  <a:pt x="2186940" y="1329690"/>
                </a:lnTo>
                <a:lnTo>
                  <a:pt x="2186940" y="265938"/>
                </a:lnTo>
                <a:lnTo>
                  <a:pt x="2182653" y="218151"/>
                </a:lnTo>
                <a:lnTo>
                  <a:pt x="2170295" y="173168"/>
                </a:lnTo>
                <a:lnTo>
                  <a:pt x="2150618" y="131741"/>
                </a:lnTo>
                <a:lnTo>
                  <a:pt x="2124374" y="94622"/>
                </a:lnTo>
                <a:lnTo>
                  <a:pt x="2092317" y="62565"/>
                </a:lnTo>
                <a:lnTo>
                  <a:pt x="2055198" y="36321"/>
                </a:lnTo>
                <a:lnTo>
                  <a:pt x="2013771" y="16644"/>
                </a:lnTo>
                <a:lnTo>
                  <a:pt x="1968788" y="4286"/>
                </a:lnTo>
                <a:lnTo>
                  <a:pt x="192100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630" y="1410461"/>
            <a:ext cx="2186940" cy="1595755"/>
          </a:xfrm>
          <a:custGeom>
            <a:avLst/>
            <a:gdLst/>
            <a:ahLst/>
            <a:cxnLst/>
            <a:rect l="l" t="t" r="r" b="b"/>
            <a:pathLst>
              <a:path w="2186940" h="1595755">
                <a:moveTo>
                  <a:pt x="0" y="265938"/>
                </a:moveTo>
                <a:lnTo>
                  <a:pt x="4284" y="218151"/>
                </a:lnTo>
                <a:lnTo>
                  <a:pt x="16637" y="173168"/>
                </a:lnTo>
                <a:lnTo>
                  <a:pt x="36307" y="131741"/>
                </a:lnTo>
                <a:lnTo>
                  <a:pt x="62544" y="94622"/>
                </a:lnTo>
                <a:lnTo>
                  <a:pt x="94596" y="62565"/>
                </a:lnTo>
                <a:lnTo>
                  <a:pt x="131713" y="36321"/>
                </a:lnTo>
                <a:lnTo>
                  <a:pt x="173142" y="16644"/>
                </a:lnTo>
                <a:lnTo>
                  <a:pt x="218134" y="4286"/>
                </a:lnTo>
                <a:lnTo>
                  <a:pt x="265938" y="0"/>
                </a:lnTo>
                <a:lnTo>
                  <a:pt x="1921002" y="0"/>
                </a:lnTo>
                <a:lnTo>
                  <a:pt x="1968788" y="4286"/>
                </a:lnTo>
                <a:lnTo>
                  <a:pt x="2013771" y="16644"/>
                </a:lnTo>
                <a:lnTo>
                  <a:pt x="2055198" y="36321"/>
                </a:lnTo>
                <a:lnTo>
                  <a:pt x="2092317" y="62565"/>
                </a:lnTo>
                <a:lnTo>
                  <a:pt x="2124374" y="94622"/>
                </a:lnTo>
                <a:lnTo>
                  <a:pt x="2150618" y="131741"/>
                </a:lnTo>
                <a:lnTo>
                  <a:pt x="2170295" y="173168"/>
                </a:lnTo>
                <a:lnTo>
                  <a:pt x="2182653" y="218151"/>
                </a:lnTo>
                <a:lnTo>
                  <a:pt x="2186940" y="265938"/>
                </a:lnTo>
                <a:lnTo>
                  <a:pt x="2186940" y="1329690"/>
                </a:lnTo>
                <a:lnTo>
                  <a:pt x="2182653" y="1377476"/>
                </a:lnTo>
                <a:lnTo>
                  <a:pt x="2170295" y="1422459"/>
                </a:lnTo>
                <a:lnTo>
                  <a:pt x="2150617" y="1463886"/>
                </a:lnTo>
                <a:lnTo>
                  <a:pt x="2124374" y="1501005"/>
                </a:lnTo>
                <a:lnTo>
                  <a:pt x="2092317" y="1533062"/>
                </a:lnTo>
                <a:lnTo>
                  <a:pt x="2055198" y="1559306"/>
                </a:lnTo>
                <a:lnTo>
                  <a:pt x="2013771" y="1578983"/>
                </a:lnTo>
                <a:lnTo>
                  <a:pt x="1968788" y="1591341"/>
                </a:lnTo>
                <a:lnTo>
                  <a:pt x="1921002" y="1595628"/>
                </a:lnTo>
                <a:lnTo>
                  <a:pt x="265938" y="1595628"/>
                </a:lnTo>
                <a:lnTo>
                  <a:pt x="218134" y="1591341"/>
                </a:lnTo>
                <a:lnTo>
                  <a:pt x="173142" y="1578983"/>
                </a:lnTo>
                <a:lnTo>
                  <a:pt x="131713" y="1559306"/>
                </a:lnTo>
                <a:lnTo>
                  <a:pt x="94596" y="1533062"/>
                </a:lnTo>
                <a:lnTo>
                  <a:pt x="62544" y="1501005"/>
                </a:lnTo>
                <a:lnTo>
                  <a:pt x="36307" y="1463886"/>
                </a:lnTo>
                <a:lnTo>
                  <a:pt x="16637" y="1422459"/>
                </a:lnTo>
                <a:lnTo>
                  <a:pt x="4284" y="1377476"/>
                </a:lnTo>
                <a:lnTo>
                  <a:pt x="0" y="1329690"/>
                </a:lnTo>
                <a:lnTo>
                  <a:pt x="0" y="26593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6544" y="1909699"/>
            <a:ext cx="1529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Trebuchet MS"/>
                <a:cs typeface="Trebuchet MS"/>
              </a:rPr>
              <a:t>Numb</a:t>
            </a:r>
            <a:r>
              <a:rPr sz="3200" b="1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8598" y="3463290"/>
            <a:ext cx="4657725" cy="2232660"/>
          </a:xfrm>
          <a:custGeom>
            <a:avLst/>
            <a:gdLst/>
            <a:ahLst/>
            <a:cxnLst/>
            <a:rect l="l" t="t" r="r" b="b"/>
            <a:pathLst>
              <a:path w="4657725" h="2232660">
                <a:moveTo>
                  <a:pt x="4285234" y="0"/>
                </a:moveTo>
                <a:lnTo>
                  <a:pt x="0" y="0"/>
                </a:lnTo>
                <a:lnTo>
                  <a:pt x="0" y="2232660"/>
                </a:lnTo>
                <a:lnTo>
                  <a:pt x="4285234" y="2232660"/>
                </a:lnTo>
                <a:lnTo>
                  <a:pt x="4331905" y="2229760"/>
                </a:lnTo>
                <a:lnTo>
                  <a:pt x="4376849" y="2221293"/>
                </a:lnTo>
                <a:lnTo>
                  <a:pt x="4419714" y="2207609"/>
                </a:lnTo>
                <a:lnTo>
                  <a:pt x="4460153" y="2189056"/>
                </a:lnTo>
                <a:lnTo>
                  <a:pt x="4497817" y="2165983"/>
                </a:lnTo>
                <a:lnTo>
                  <a:pt x="4532357" y="2138739"/>
                </a:lnTo>
                <a:lnTo>
                  <a:pt x="4563423" y="2107673"/>
                </a:lnTo>
                <a:lnTo>
                  <a:pt x="4590667" y="2073133"/>
                </a:lnTo>
                <a:lnTo>
                  <a:pt x="4613740" y="2035469"/>
                </a:lnTo>
                <a:lnTo>
                  <a:pt x="4632293" y="1995030"/>
                </a:lnTo>
                <a:lnTo>
                  <a:pt x="4645977" y="1952165"/>
                </a:lnTo>
                <a:lnTo>
                  <a:pt x="4654444" y="1907221"/>
                </a:lnTo>
                <a:lnTo>
                  <a:pt x="4657344" y="1860550"/>
                </a:lnTo>
                <a:lnTo>
                  <a:pt x="4657344" y="372110"/>
                </a:lnTo>
                <a:lnTo>
                  <a:pt x="4654444" y="325438"/>
                </a:lnTo>
                <a:lnTo>
                  <a:pt x="4645977" y="280494"/>
                </a:lnTo>
                <a:lnTo>
                  <a:pt x="4632293" y="237629"/>
                </a:lnTo>
                <a:lnTo>
                  <a:pt x="4613740" y="197190"/>
                </a:lnTo>
                <a:lnTo>
                  <a:pt x="4590667" y="159526"/>
                </a:lnTo>
                <a:lnTo>
                  <a:pt x="4563423" y="124986"/>
                </a:lnTo>
                <a:lnTo>
                  <a:pt x="4532357" y="93920"/>
                </a:lnTo>
                <a:lnTo>
                  <a:pt x="4497817" y="66676"/>
                </a:lnTo>
                <a:lnTo>
                  <a:pt x="4460153" y="43603"/>
                </a:lnTo>
                <a:lnTo>
                  <a:pt x="4419714" y="25050"/>
                </a:lnTo>
                <a:lnTo>
                  <a:pt x="4376849" y="11366"/>
                </a:lnTo>
                <a:lnTo>
                  <a:pt x="4331905" y="2899"/>
                </a:lnTo>
                <a:lnTo>
                  <a:pt x="4285234" y="0"/>
                </a:lnTo>
                <a:close/>
              </a:path>
            </a:pathLst>
          </a:custGeom>
          <a:solidFill>
            <a:srgbClr val="F6D2CC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8598" y="3463290"/>
            <a:ext cx="4657725" cy="2232660"/>
          </a:xfrm>
          <a:custGeom>
            <a:avLst/>
            <a:gdLst/>
            <a:ahLst/>
            <a:cxnLst/>
            <a:rect l="l" t="t" r="r" b="b"/>
            <a:pathLst>
              <a:path w="4657725" h="2232660">
                <a:moveTo>
                  <a:pt x="4657344" y="372110"/>
                </a:moveTo>
                <a:lnTo>
                  <a:pt x="4657344" y="1860550"/>
                </a:lnTo>
                <a:lnTo>
                  <a:pt x="4654444" y="1907221"/>
                </a:lnTo>
                <a:lnTo>
                  <a:pt x="4645977" y="1952165"/>
                </a:lnTo>
                <a:lnTo>
                  <a:pt x="4632293" y="1995030"/>
                </a:lnTo>
                <a:lnTo>
                  <a:pt x="4613740" y="2035469"/>
                </a:lnTo>
                <a:lnTo>
                  <a:pt x="4590667" y="2073133"/>
                </a:lnTo>
                <a:lnTo>
                  <a:pt x="4563423" y="2107673"/>
                </a:lnTo>
                <a:lnTo>
                  <a:pt x="4532357" y="2138739"/>
                </a:lnTo>
                <a:lnTo>
                  <a:pt x="4497817" y="2165983"/>
                </a:lnTo>
                <a:lnTo>
                  <a:pt x="4460153" y="2189056"/>
                </a:lnTo>
                <a:lnTo>
                  <a:pt x="4419714" y="2207609"/>
                </a:lnTo>
                <a:lnTo>
                  <a:pt x="4376849" y="2221293"/>
                </a:lnTo>
                <a:lnTo>
                  <a:pt x="4331905" y="2229760"/>
                </a:lnTo>
                <a:lnTo>
                  <a:pt x="4285234" y="2232660"/>
                </a:lnTo>
                <a:lnTo>
                  <a:pt x="0" y="2232660"/>
                </a:lnTo>
                <a:lnTo>
                  <a:pt x="0" y="0"/>
                </a:lnTo>
                <a:lnTo>
                  <a:pt x="4285234" y="0"/>
                </a:lnTo>
                <a:lnTo>
                  <a:pt x="4331905" y="2899"/>
                </a:lnTo>
                <a:lnTo>
                  <a:pt x="4376849" y="11366"/>
                </a:lnTo>
                <a:lnTo>
                  <a:pt x="4419714" y="25050"/>
                </a:lnTo>
                <a:lnTo>
                  <a:pt x="4460153" y="43603"/>
                </a:lnTo>
                <a:lnTo>
                  <a:pt x="4497817" y="66676"/>
                </a:lnTo>
                <a:lnTo>
                  <a:pt x="4532357" y="93920"/>
                </a:lnTo>
                <a:lnTo>
                  <a:pt x="4563423" y="124986"/>
                </a:lnTo>
                <a:lnTo>
                  <a:pt x="4590667" y="159526"/>
                </a:lnTo>
                <a:lnTo>
                  <a:pt x="4613740" y="197190"/>
                </a:lnTo>
                <a:lnTo>
                  <a:pt x="4632293" y="237629"/>
                </a:lnTo>
                <a:lnTo>
                  <a:pt x="4645977" y="280494"/>
                </a:lnTo>
                <a:lnTo>
                  <a:pt x="4654444" y="325438"/>
                </a:lnTo>
                <a:lnTo>
                  <a:pt x="4657344" y="372110"/>
                </a:lnTo>
                <a:close/>
              </a:path>
            </a:pathLst>
          </a:custGeom>
          <a:ln w="19811">
            <a:solidFill>
              <a:srgbClr val="F6D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32658" y="3613226"/>
            <a:ext cx="4001770" cy="163775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marR="558165" indent="-172085">
              <a:lnSpc>
                <a:spcPct val="85400"/>
              </a:lnSpc>
              <a:spcBef>
                <a:spcPts val="37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Georgia"/>
                <a:cs typeface="Georgia"/>
              </a:rPr>
              <a:t>A </a:t>
            </a:r>
            <a:r>
              <a:rPr sz="1600" spc="-10" dirty="0">
                <a:latin typeface="Georgia"/>
                <a:cs typeface="Georgia"/>
              </a:rPr>
              <a:t>series </a:t>
            </a:r>
            <a:r>
              <a:rPr sz="1600" spc="-5" dirty="0">
                <a:latin typeface="Georgia"/>
                <a:cs typeface="Georgia"/>
              </a:rPr>
              <a:t>of </a:t>
            </a:r>
            <a:r>
              <a:rPr sz="1600" spc="-10" dirty="0">
                <a:latin typeface="Georgia"/>
                <a:cs typeface="Georgia"/>
              </a:rPr>
              <a:t>zero </a:t>
            </a:r>
            <a:r>
              <a:rPr sz="1600" spc="-5" dirty="0">
                <a:latin typeface="Georgia"/>
                <a:cs typeface="Georgia"/>
              </a:rPr>
              <a:t>or </a:t>
            </a:r>
            <a:r>
              <a:rPr sz="1600" spc="-10" dirty="0">
                <a:latin typeface="Georgia"/>
                <a:cs typeface="Georgia"/>
              </a:rPr>
              <a:t>other Unicode  characters within double quotes </a:t>
            </a:r>
            <a:r>
              <a:rPr sz="1600" spc="-5" dirty="0">
                <a:latin typeface="Georgia"/>
                <a:cs typeface="Georgia"/>
              </a:rPr>
              <a:t>and  </a:t>
            </a:r>
            <a:r>
              <a:rPr sz="1600" spc="-10" dirty="0">
                <a:latin typeface="Georgia"/>
                <a:cs typeface="Georgia"/>
              </a:rPr>
              <a:t>backslash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escapes</a:t>
            </a:r>
            <a:r>
              <a:rPr sz="1600" spc="-10" dirty="0" smtClean="0">
                <a:latin typeface="Georgia"/>
                <a:cs typeface="Georgia"/>
              </a:rPr>
              <a:t>.</a:t>
            </a:r>
            <a:endParaRPr sz="1600" dirty="0" smtClean="0">
              <a:latin typeface="Georgia"/>
              <a:cs typeface="Georgia"/>
            </a:endParaRPr>
          </a:p>
          <a:p>
            <a:pPr marL="184785" marR="417830" indent="-172085">
              <a:lnSpc>
                <a:spcPts val="1630"/>
              </a:lnSpc>
              <a:spcBef>
                <a:spcPts val="290"/>
              </a:spcBef>
              <a:buChar char="•"/>
              <a:tabLst>
                <a:tab pos="185420" algn="l"/>
              </a:tabLst>
            </a:pPr>
            <a:r>
              <a:rPr sz="1600" spc="-5" dirty="0" smtClean="0">
                <a:latin typeface="Georgia"/>
                <a:cs typeface="Georgia"/>
              </a:rPr>
              <a:t>A </a:t>
            </a:r>
            <a:r>
              <a:rPr sz="1600" spc="-10" dirty="0" smtClean="0">
                <a:latin typeface="Georgia"/>
                <a:cs typeface="Georgia"/>
              </a:rPr>
              <a:t>character denotes </a:t>
            </a:r>
            <a:r>
              <a:rPr sz="1600" spc="-5" dirty="0" smtClean="0">
                <a:latin typeface="Georgia"/>
                <a:cs typeface="Georgia"/>
              </a:rPr>
              <a:t>a </a:t>
            </a:r>
            <a:r>
              <a:rPr sz="1600" spc="-10" dirty="0" smtClean="0">
                <a:latin typeface="Georgia"/>
                <a:cs typeface="Georgia"/>
              </a:rPr>
              <a:t>single character  string.</a:t>
            </a:r>
            <a:endParaRPr sz="1600" dirty="0" smtClean="0">
              <a:latin typeface="Georgia"/>
              <a:cs typeface="Georgia"/>
            </a:endParaRPr>
          </a:p>
          <a:p>
            <a:pPr marL="184785" indent="-172085">
              <a:lnSpc>
                <a:spcPts val="1864"/>
              </a:lnSpc>
              <a:spcBef>
                <a:spcPts val="165"/>
              </a:spcBef>
              <a:buFont typeface="Georgia"/>
              <a:buChar char="•"/>
              <a:tabLst>
                <a:tab pos="185420" algn="l"/>
              </a:tabLst>
            </a:pPr>
            <a:r>
              <a:rPr sz="1600" b="1" spc="-10" dirty="0" smtClean="0">
                <a:latin typeface="Georgia"/>
                <a:cs typeface="Georgia"/>
              </a:rPr>
              <a:t>Syntax </a:t>
            </a:r>
            <a:r>
              <a:rPr sz="1600" b="1" spc="-5" dirty="0">
                <a:latin typeface="Courier New"/>
                <a:cs typeface="Courier New"/>
              </a:rPr>
              <a:t>{"string":"string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value",</a:t>
            </a:r>
            <a:endParaRPr sz="1600" dirty="0">
              <a:latin typeface="Courier New"/>
              <a:cs typeface="Courier New"/>
            </a:endParaRPr>
          </a:p>
          <a:p>
            <a:pPr marL="184785">
              <a:lnSpc>
                <a:spcPts val="1864"/>
              </a:lnSpc>
            </a:pPr>
            <a:r>
              <a:rPr sz="1600" b="1" spc="-5" dirty="0">
                <a:latin typeface="Courier New"/>
                <a:cs typeface="Courier New"/>
              </a:rPr>
              <a:t>.......}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630" y="3629405"/>
            <a:ext cx="2030095" cy="1900555"/>
          </a:xfrm>
          <a:custGeom>
            <a:avLst/>
            <a:gdLst/>
            <a:ahLst/>
            <a:cxnLst/>
            <a:rect l="l" t="t" r="r" b="b"/>
            <a:pathLst>
              <a:path w="2030095" h="1900554">
                <a:moveTo>
                  <a:pt x="1713230" y="0"/>
                </a:moveTo>
                <a:lnTo>
                  <a:pt x="316750" y="0"/>
                </a:lnTo>
                <a:lnTo>
                  <a:pt x="269942" y="3435"/>
                </a:lnTo>
                <a:lnTo>
                  <a:pt x="225266" y="13414"/>
                </a:lnTo>
                <a:lnTo>
                  <a:pt x="183214" y="29446"/>
                </a:lnTo>
                <a:lnTo>
                  <a:pt x="144274" y="51041"/>
                </a:lnTo>
                <a:lnTo>
                  <a:pt x="108936" y="77707"/>
                </a:lnTo>
                <a:lnTo>
                  <a:pt x="77691" y="108955"/>
                </a:lnTo>
                <a:lnTo>
                  <a:pt x="51029" y="144293"/>
                </a:lnTo>
                <a:lnTo>
                  <a:pt x="29438" y="183231"/>
                </a:lnTo>
                <a:lnTo>
                  <a:pt x="13410" y="225278"/>
                </a:lnTo>
                <a:lnTo>
                  <a:pt x="3434" y="269944"/>
                </a:lnTo>
                <a:lnTo>
                  <a:pt x="0" y="316738"/>
                </a:lnTo>
                <a:lnTo>
                  <a:pt x="0" y="1583690"/>
                </a:lnTo>
                <a:lnTo>
                  <a:pt x="3434" y="1630483"/>
                </a:lnTo>
                <a:lnTo>
                  <a:pt x="13410" y="1675149"/>
                </a:lnTo>
                <a:lnTo>
                  <a:pt x="29438" y="1717196"/>
                </a:lnTo>
                <a:lnTo>
                  <a:pt x="51029" y="1756134"/>
                </a:lnTo>
                <a:lnTo>
                  <a:pt x="77691" y="1791472"/>
                </a:lnTo>
                <a:lnTo>
                  <a:pt x="108936" y="1822720"/>
                </a:lnTo>
                <a:lnTo>
                  <a:pt x="144274" y="1849386"/>
                </a:lnTo>
                <a:lnTo>
                  <a:pt x="183214" y="1870981"/>
                </a:lnTo>
                <a:lnTo>
                  <a:pt x="225266" y="1887013"/>
                </a:lnTo>
                <a:lnTo>
                  <a:pt x="269942" y="1896992"/>
                </a:lnTo>
                <a:lnTo>
                  <a:pt x="316750" y="1900428"/>
                </a:lnTo>
                <a:lnTo>
                  <a:pt x="1713230" y="1900428"/>
                </a:lnTo>
                <a:lnTo>
                  <a:pt x="1760023" y="1896992"/>
                </a:lnTo>
                <a:lnTo>
                  <a:pt x="1804689" y="1887013"/>
                </a:lnTo>
                <a:lnTo>
                  <a:pt x="1846736" y="1870981"/>
                </a:lnTo>
                <a:lnTo>
                  <a:pt x="1885674" y="1849386"/>
                </a:lnTo>
                <a:lnTo>
                  <a:pt x="1921012" y="1822720"/>
                </a:lnTo>
                <a:lnTo>
                  <a:pt x="1952260" y="1791472"/>
                </a:lnTo>
                <a:lnTo>
                  <a:pt x="1978926" y="1756134"/>
                </a:lnTo>
                <a:lnTo>
                  <a:pt x="2000521" y="1717196"/>
                </a:lnTo>
                <a:lnTo>
                  <a:pt x="2016553" y="1675149"/>
                </a:lnTo>
                <a:lnTo>
                  <a:pt x="2026532" y="1630483"/>
                </a:lnTo>
                <a:lnTo>
                  <a:pt x="2029968" y="1583690"/>
                </a:lnTo>
                <a:lnTo>
                  <a:pt x="2029968" y="316738"/>
                </a:lnTo>
                <a:lnTo>
                  <a:pt x="2026532" y="269944"/>
                </a:lnTo>
                <a:lnTo>
                  <a:pt x="2016553" y="225278"/>
                </a:lnTo>
                <a:lnTo>
                  <a:pt x="2000521" y="183231"/>
                </a:lnTo>
                <a:lnTo>
                  <a:pt x="1978926" y="144293"/>
                </a:lnTo>
                <a:lnTo>
                  <a:pt x="1952260" y="108955"/>
                </a:lnTo>
                <a:lnTo>
                  <a:pt x="1921012" y="77707"/>
                </a:lnTo>
                <a:lnTo>
                  <a:pt x="1885674" y="51041"/>
                </a:lnTo>
                <a:lnTo>
                  <a:pt x="1846736" y="29446"/>
                </a:lnTo>
                <a:lnTo>
                  <a:pt x="1804689" y="13414"/>
                </a:lnTo>
                <a:lnTo>
                  <a:pt x="1760023" y="3435"/>
                </a:lnTo>
                <a:lnTo>
                  <a:pt x="1713230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630" y="3629405"/>
            <a:ext cx="2030095" cy="1900555"/>
          </a:xfrm>
          <a:custGeom>
            <a:avLst/>
            <a:gdLst/>
            <a:ahLst/>
            <a:cxnLst/>
            <a:rect l="l" t="t" r="r" b="b"/>
            <a:pathLst>
              <a:path w="2030095" h="1900554">
                <a:moveTo>
                  <a:pt x="0" y="316738"/>
                </a:moveTo>
                <a:lnTo>
                  <a:pt x="3434" y="269944"/>
                </a:lnTo>
                <a:lnTo>
                  <a:pt x="13410" y="225278"/>
                </a:lnTo>
                <a:lnTo>
                  <a:pt x="29438" y="183231"/>
                </a:lnTo>
                <a:lnTo>
                  <a:pt x="51029" y="144293"/>
                </a:lnTo>
                <a:lnTo>
                  <a:pt x="77691" y="108955"/>
                </a:lnTo>
                <a:lnTo>
                  <a:pt x="108936" y="77707"/>
                </a:lnTo>
                <a:lnTo>
                  <a:pt x="144274" y="51041"/>
                </a:lnTo>
                <a:lnTo>
                  <a:pt x="183214" y="29446"/>
                </a:lnTo>
                <a:lnTo>
                  <a:pt x="225266" y="13414"/>
                </a:lnTo>
                <a:lnTo>
                  <a:pt x="269942" y="3435"/>
                </a:lnTo>
                <a:lnTo>
                  <a:pt x="316750" y="0"/>
                </a:lnTo>
                <a:lnTo>
                  <a:pt x="1713230" y="0"/>
                </a:lnTo>
                <a:lnTo>
                  <a:pt x="1760023" y="3435"/>
                </a:lnTo>
                <a:lnTo>
                  <a:pt x="1804689" y="13414"/>
                </a:lnTo>
                <a:lnTo>
                  <a:pt x="1846736" y="29446"/>
                </a:lnTo>
                <a:lnTo>
                  <a:pt x="1885674" y="51041"/>
                </a:lnTo>
                <a:lnTo>
                  <a:pt x="1921012" y="77707"/>
                </a:lnTo>
                <a:lnTo>
                  <a:pt x="1952260" y="108955"/>
                </a:lnTo>
                <a:lnTo>
                  <a:pt x="1978926" y="144293"/>
                </a:lnTo>
                <a:lnTo>
                  <a:pt x="2000521" y="183231"/>
                </a:lnTo>
                <a:lnTo>
                  <a:pt x="2016553" y="225278"/>
                </a:lnTo>
                <a:lnTo>
                  <a:pt x="2026532" y="269944"/>
                </a:lnTo>
                <a:lnTo>
                  <a:pt x="2029968" y="316738"/>
                </a:lnTo>
                <a:lnTo>
                  <a:pt x="2029968" y="1583690"/>
                </a:lnTo>
                <a:lnTo>
                  <a:pt x="2026532" y="1630483"/>
                </a:lnTo>
                <a:lnTo>
                  <a:pt x="2016553" y="1675149"/>
                </a:lnTo>
                <a:lnTo>
                  <a:pt x="2000521" y="1717196"/>
                </a:lnTo>
                <a:lnTo>
                  <a:pt x="1978926" y="1756134"/>
                </a:lnTo>
                <a:lnTo>
                  <a:pt x="1952260" y="1791472"/>
                </a:lnTo>
                <a:lnTo>
                  <a:pt x="1921012" y="1822720"/>
                </a:lnTo>
                <a:lnTo>
                  <a:pt x="1885674" y="1849386"/>
                </a:lnTo>
                <a:lnTo>
                  <a:pt x="1846736" y="1870981"/>
                </a:lnTo>
                <a:lnTo>
                  <a:pt x="1804689" y="1887013"/>
                </a:lnTo>
                <a:lnTo>
                  <a:pt x="1760023" y="1896992"/>
                </a:lnTo>
                <a:lnTo>
                  <a:pt x="1713230" y="1900428"/>
                </a:lnTo>
                <a:lnTo>
                  <a:pt x="316750" y="1900428"/>
                </a:lnTo>
                <a:lnTo>
                  <a:pt x="269942" y="1896992"/>
                </a:lnTo>
                <a:lnTo>
                  <a:pt x="225266" y="1887013"/>
                </a:lnTo>
                <a:lnTo>
                  <a:pt x="183214" y="1870981"/>
                </a:lnTo>
                <a:lnTo>
                  <a:pt x="144274" y="1849386"/>
                </a:lnTo>
                <a:lnTo>
                  <a:pt x="108936" y="1822720"/>
                </a:lnTo>
                <a:lnTo>
                  <a:pt x="77691" y="1791472"/>
                </a:lnTo>
                <a:lnTo>
                  <a:pt x="51029" y="1756134"/>
                </a:lnTo>
                <a:lnTo>
                  <a:pt x="29438" y="1717196"/>
                </a:lnTo>
                <a:lnTo>
                  <a:pt x="13410" y="1675149"/>
                </a:lnTo>
                <a:lnTo>
                  <a:pt x="3434" y="1630483"/>
                </a:lnTo>
                <a:lnTo>
                  <a:pt x="0" y="1583690"/>
                </a:lnTo>
                <a:lnTo>
                  <a:pt x="0" y="31673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5111" y="4281932"/>
            <a:ext cx="1134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45503" y="6585610"/>
            <a:ext cx="1219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4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275590"/>
            <a:ext cx="3679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130" dirty="0"/>
              <a:t>Data </a:t>
            </a:r>
            <a:r>
              <a:rPr spc="-10" dirty="0"/>
              <a:t>Types</a:t>
            </a:r>
            <a:r>
              <a:rPr spc="15" dirty="0"/>
              <a:t> </a:t>
            </a:r>
            <a:r>
              <a:rPr spc="-110" dirty="0"/>
              <a:t>2-4</a:t>
            </a:r>
          </a:p>
        </p:txBody>
      </p:sp>
      <p:sp>
        <p:nvSpPr>
          <p:cNvPr id="3" name="object 3"/>
          <p:cNvSpPr/>
          <p:nvPr/>
        </p:nvSpPr>
        <p:spPr>
          <a:xfrm>
            <a:off x="2788920" y="4121784"/>
            <a:ext cx="4495800" cy="1288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654" y="4252149"/>
            <a:ext cx="3772535" cy="95059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marR="5080" indent="-172085">
              <a:lnSpc>
                <a:spcPct val="85400"/>
              </a:lnSpc>
              <a:spcBef>
                <a:spcPts val="37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Georgia"/>
                <a:cs typeface="Georgia"/>
              </a:rPr>
              <a:t>A white </a:t>
            </a:r>
            <a:r>
              <a:rPr sz="1600" spc="-10" dirty="0">
                <a:latin typeface="Georgia"/>
                <a:cs typeface="Georgia"/>
              </a:rPr>
              <a:t>space </a:t>
            </a:r>
            <a:r>
              <a:rPr sz="1600" spc="-5" dirty="0">
                <a:latin typeface="Georgia"/>
                <a:cs typeface="Georgia"/>
              </a:rPr>
              <a:t>can appear </a:t>
            </a:r>
            <a:r>
              <a:rPr sz="1600" spc="-10" dirty="0">
                <a:latin typeface="Georgia"/>
                <a:cs typeface="Georgia"/>
              </a:rPr>
              <a:t>between the  characters </a:t>
            </a:r>
            <a:r>
              <a:rPr sz="1600" spc="-5" dirty="0">
                <a:latin typeface="Georgia"/>
                <a:cs typeface="Georgia"/>
              </a:rPr>
              <a:t>in </a:t>
            </a:r>
            <a:r>
              <a:rPr sz="1600" spc="-10" dirty="0">
                <a:latin typeface="Georgia"/>
                <a:cs typeface="Georgia"/>
              </a:rPr>
              <a:t>string </a:t>
            </a:r>
            <a:r>
              <a:rPr sz="1600" spc="-5" dirty="0">
                <a:latin typeface="Georgia"/>
                <a:cs typeface="Georgia"/>
              </a:rPr>
              <a:t>values to make </a:t>
            </a:r>
            <a:r>
              <a:rPr sz="1600" spc="-10" dirty="0">
                <a:latin typeface="Georgia"/>
                <a:cs typeface="Georgia"/>
              </a:rPr>
              <a:t>code  </a:t>
            </a:r>
            <a:r>
              <a:rPr sz="1600" spc="-5" dirty="0">
                <a:latin typeface="Georgia"/>
                <a:cs typeface="Georgia"/>
              </a:rPr>
              <a:t>more</a:t>
            </a:r>
            <a:r>
              <a:rPr sz="1600" spc="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comprehensible.</a:t>
            </a:r>
            <a:endParaRPr sz="1600" dirty="0">
              <a:latin typeface="Georgia"/>
              <a:cs typeface="Georgia"/>
            </a:endParaRPr>
          </a:p>
          <a:p>
            <a:pPr marL="184785" indent="-172085">
              <a:lnSpc>
                <a:spcPct val="100000"/>
              </a:lnSpc>
              <a:spcBef>
                <a:spcPts val="170"/>
              </a:spcBef>
              <a:buFont typeface="Georgia"/>
              <a:buChar char="•"/>
              <a:tabLst>
                <a:tab pos="185420" algn="l"/>
              </a:tabLst>
            </a:pPr>
            <a:r>
              <a:rPr sz="1600" b="1" spc="-5" dirty="0">
                <a:latin typeface="Georgia"/>
                <a:cs typeface="Georgia"/>
              </a:rPr>
              <a:t>Syntax </a:t>
            </a:r>
            <a:r>
              <a:rPr sz="1600" b="1" spc="-5" dirty="0">
                <a:latin typeface="Courier New"/>
                <a:cs typeface="Courier New"/>
              </a:rPr>
              <a:t>{string:"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",....}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286" y="5071364"/>
            <a:ext cx="20726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rebuchet MS"/>
                <a:cs typeface="Trebuchet MS"/>
              </a:rPr>
              <a:t>White</a:t>
            </a:r>
            <a:r>
              <a:rPr sz="2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8920" y="2933700"/>
            <a:ext cx="4495800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7670" y="3268625"/>
            <a:ext cx="1734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Georgia"/>
                <a:cs typeface="Georgia"/>
              </a:rPr>
              <a:t>Is an </a:t>
            </a:r>
            <a:r>
              <a:rPr sz="1600" spc="-10" dirty="0">
                <a:latin typeface="Georgia"/>
                <a:cs typeface="Georgia"/>
              </a:rPr>
              <a:t>empty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type.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5276" y="2862106"/>
            <a:ext cx="2312035" cy="25480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07783" y="3268625"/>
            <a:ext cx="68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1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66735" y="1304855"/>
            <a:ext cx="4495800" cy="1449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12286" y="1465530"/>
            <a:ext cx="3895270" cy="1215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ts val="1914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Georgia"/>
                <a:cs typeface="Georgia"/>
              </a:rPr>
              <a:t>Has only </a:t>
            </a:r>
            <a:r>
              <a:rPr sz="1600" spc="-10" dirty="0">
                <a:latin typeface="Georgia"/>
                <a:cs typeface="Georgia"/>
              </a:rPr>
              <a:t>two </a:t>
            </a:r>
            <a:r>
              <a:rPr sz="1600" spc="-5" dirty="0">
                <a:latin typeface="Georgia"/>
                <a:cs typeface="Georgia"/>
              </a:rPr>
              <a:t>values: </a:t>
            </a:r>
            <a:r>
              <a:rPr sz="1600" spc="-10" dirty="0">
                <a:latin typeface="Georgia"/>
                <a:cs typeface="Georgia"/>
              </a:rPr>
              <a:t>true </a:t>
            </a:r>
            <a:r>
              <a:rPr sz="1600" spc="-5" dirty="0">
                <a:latin typeface="Georgia"/>
                <a:cs typeface="Georgia"/>
              </a:rPr>
              <a:t>and</a:t>
            </a:r>
            <a:r>
              <a:rPr sz="1600" spc="5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false.</a:t>
            </a:r>
            <a:endParaRPr sz="1600" dirty="0">
              <a:latin typeface="Georgia"/>
              <a:cs typeface="Georgia"/>
            </a:endParaRPr>
          </a:p>
          <a:p>
            <a:pPr marL="184785" marR="5080" indent="-172085">
              <a:lnSpc>
                <a:spcPts val="1630"/>
              </a:lnSpc>
              <a:spcBef>
                <a:spcPts val="290"/>
              </a:spcBef>
              <a:buChar char="•"/>
              <a:tabLst>
                <a:tab pos="185420" algn="l"/>
              </a:tabLst>
            </a:pPr>
            <a:r>
              <a:rPr sz="1600" spc="-5" dirty="0">
                <a:latin typeface="Georgia"/>
                <a:cs typeface="Georgia"/>
              </a:rPr>
              <a:t>Using quotes </a:t>
            </a:r>
            <a:r>
              <a:rPr sz="1600" spc="-10" dirty="0">
                <a:latin typeface="Georgia"/>
                <a:cs typeface="Georgia"/>
              </a:rPr>
              <a:t>for </a:t>
            </a:r>
            <a:r>
              <a:rPr sz="1600" spc="-5" dirty="0">
                <a:latin typeface="Georgia"/>
                <a:cs typeface="Georgia"/>
              </a:rPr>
              <a:t>Boolean values </a:t>
            </a:r>
            <a:r>
              <a:rPr sz="1600" spc="-10" dirty="0">
                <a:latin typeface="Georgia"/>
                <a:cs typeface="Georgia"/>
              </a:rPr>
              <a:t>treats  them </a:t>
            </a:r>
            <a:r>
              <a:rPr sz="1600" spc="-5" dirty="0">
                <a:latin typeface="Georgia"/>
                <a:cs typeface="Georgia"/>
              </a:rPr>
              <a:t>as String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values.</a:t>
            </a:r>
            <a:endParaRPr sz="1600" dirty="0">
              <a:latin typeface="Georgia"/>
              <a:cs typeface="Georgia"/>
            </a:endParaRPr>
          </a:p>
          <a:p>
            <a:pPr marL="184785" indent="-172085">
              <a:lnSpc>
                <a:spcPts val="1864"/>
              </a:lnSpc>
              <a:spcBef>
                <a:spcPts val="175"/>
              </a:spcBef>
              <a:buFont typeface="Georgia"/>
              <a:buChar char="•"/>
              <a:tabLst>
                <a:tab pos="185420" algn="l"/>
              </a:tabLst>
            </a:pPr>
            <a:r>
              <a:rPr sz="1600" b="1" spc="-5" dirty="0">
                <a:latin typeface="Georgia"/>
                <a:cs typeface="Georgia"/>
              </a:rPr>
              <a:t>Syntax </a:t>
            </a:r>
            <a:r>
              <a:rPr sz="1600" b="1" spc="-5" dirty="0">
                <a:latin typeface="Courier New"/>
                <a:cs typeface="Courier New"/>
              </a:rPr>
              <a:t>{string: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true/false,</a:t>
            </a:r>
            <a:endParaRPr sz="1600" dirty="0">
              <a:latin typeface="Courier New"/>
              <a:cs typeface="Courier New"/>
            </a:endParaRPr>
          </a:p>
          <a:p>
            <a:pPr marL="184785">
              <a:lnSpc>
                <a:spcPts val="1864"/>
              </a:lnSpc>
            </a:pPr>
            <a:r>
              <a:rPr sz="1600" b="1" spc="-5" dirty="0">
                <a:latin typeface="Courier New"/>
                <a:cs typeface="Courier New"/>
              </a:rPr>
              <a:t>.......}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899" y="1358758"/>
            <a:ext cx="2313412" cy="1322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6870" y="1803457"/>
            <a:ext cx="1347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Boo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1" spc="-5" dirty="0">
                <a:solidFill>
                  <a:srgbClr val="FFFFFF"/>
                </a:solidFill>
                <a:latin typeface="Trebuchet MS"/>
                <a:cs typeface="Trebuchet MS"/>
              </a:rPr>
              <a:t>ean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45503" y="6585610"/>
            <a:ext cx="1219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5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6870" y="4495800"/>
            <a:ext cx="1347470" cy="706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120523"/>
            <a:ext cx="3675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130" dirty="0"/>
              <a:t>Data </a:t>
            </a:r>
            <a:r>
              <a:rPr spc="-10" dirty="0"/>
              <a:t>Types</a:t>
            </a:r>
            <a:r>
              <a:rPr spc="10" dirty="0"/>
              <a:t> </a:t>
            </a:r>
            <a:r>
              <a:rPr spc="-120" dirty="0"/>
              <a:t>3-4</a:t>
            </a:r>
          </a:p>
        </p:txBody>
      </p:sp>
      <p:sp>
        <p:nvSpPr>
          <p:cNvPr id="3" name="object 3"/>
          <p:cNvSpPr/>
          <p:nvPr/>
        </p:nvSpPr>
        <p:spPr>
          <a:xfrm>
            <a:off x="1175397" y="2826639"/>
            <a:ext cx="774700" cy="3666490"/>
          </a:xfrm>
          <a:custGeom>
            <a:avLst/>
            <a:gdLst/>
            <a:ahLst/>
            <a:cxnLst/>
            <a:rect l="l" t="t" r="r" b="b"/>
            <a:pathLst>
              <a:path w="774700" h="3666490">
                <a:moveTo>
                  <a:pt x="15290" y="0"/>
                </a:moveTo>
                <a:lnTo>
                  <a:pt x="49032" y="34359"/>
                </a:lnTo>
                <a:lnTo>
                  <a:pt x="82007" y="69184"/>
                </a:lnTo>
                <a:lnTo>
                  <a:pt x="114215" y="104465"/>
                </a:lnTo>
                <a:lnTo>
                  <a:pt x="145656" y="140189"/>
                </a:lnTo>
                <a:lnTo>
                  <a:pt x="176331" y="176348"/>
                </a:lnTo>
                <a:lnTo>
                  <a:pt x="206238" y="212929"/>
                </a:lnTo>
                <a:lnTo>
                  <a:pt x="235379" y="249922"/>
                </a:lnTo>
                <a:lnTo>
                  <a:pt x="263752" y="287318"/>
                </a:lnTo>
                <a:lnTo>
                  <a:pt x="291359" y="325103"/>
                </a:lnTo>
                <a:lnTo>
                  <a:pt x="318199" y="363269"/>
                </a:lnTo>
                <a:lnTo>
                  <a:pt x="344272" y="401805"/>
                </a:lnTo>
                <a:lnTo>
                  <a:pt x="369579" y="440699"/>
                </a:lnTo>
                <a:lnTo>
                  <a:pt x="394118" y="479941"/>
                </a:lnTo>
                <a:lnTo>
                  <a:pt x="417891" y="519520"/>
                </a:lnTo>
                <a:lnTo>
                  <a:pt x="440897" y="559426"/>
                </a:lnTo>
                <a:lnTo>
                  <a:pt x="463135" y="599648"/>
                </a:lnTo>
                <a:lnTo>
                  <a:pt x="484607" y="640175"/>
                </a:lnTo>
                <a:lnTo>
                  <a:pt x="505313" y="680997"/>
                </a:lnTo>
                <a:lnTo>
                  <a:pt x="525251" y="722102"/>
                </a:lnTo>
                <a:lnTo>
                  <a:pt x="544422" y="763480"/>
                </a:lnTo>
                <a:lnTo>
                  <a:pt x="562827" y="805121"/>
                </a:lnTo>
                <a:lnTo>
                  <a:pt x="580465" y="847013"/>
                </a:lnTo>
                <a:lnTo>
                  <a:pt x="597336" y="889146"/>
                </a:lnTo>
                <a:lnTo>
                  <a:pt x="613440" y="931510"/>
                </a:lnTo>
                <a:lnTo>
                  <a:pt x="628777" y="974093"/>
                </a:lnTo>
                <a:lnTo>
                  <a:pt x="643347" y="1016884"/>
                </a:lnTo>
                <a:lnTo>
                  <a:pt x="657151" y="1059874"/>
                </a:lnTo>
                <a:lnTo>
                  <a:pt x="670187" y="1103052"/>
                </a:lnTo>
                <a:lnTo>
                  <a:pt x="682457" y="1146405"/>
                </a:lnTo>
                <a:lnTo>
                  <a:pt x="693960" y="1189925"/>
                </a:lnTo>
                <a:lnTo>
                  <a:pt x="704696" y="1233601"/>
                </a:lnTo>
                <a:lnTo>
                  <a:pt x="714665" y="1277420"/>
                </a:lnTo>
                <a:lnTo>
                  <a:pt x="723867" y="1321374"/>
                </a:lnTo>
                <a:lnTo>
                  <a:pt x="732303" y="1365451"/>
                </a:lnTo>
                <a:lnTo>
                  <a:pt x="739971" y="1409640"/>
                </a:lnTo>
                <a:lnTo>
                  <a:pt x="746873" y="1453931"/>
                </a:lnTo>
                <a:lnTo>
                  <a:pt x="753008" y="1498313"/>
                </a:lnTo>
                <a:lnTo>
                  <a:pt x="758376" y="1542775"/>
                </a:lnTo>
                <a:lnTo>
                  <a:pt x="762977" y="1587307"/>
                </a:lnTo>
                <a:lnTo>
                  <a:pt x="766811" y="1631898"/>
                </a:lnTo>
                <a:lnTo>
                  <a:pt x="769879" y="1676537"/>
                </a:lnTo>
                <a:lnTo>
                  <a:pt x="772179" y="1721213"/>
                </a:lnTo>
                <a:lnTo>
                  <a:pt x="773713" y="1765917"/>
                </a:lnTo>
                <a:lnTo>
                  <a:pt x="774480" y="1810636"/>
                </a:lnTo>
                <a:lnTo>
                  <a:pt x="774480" y="1855361"/>
                </a:lnTo>
                <a:lnTo>
                  <a:pt x="773713" y="1900080"/>
                </a:lnTo>
                <a:lnTo>
                  <a:pt x="772179" y="1944784"/>
                </a:lnTo>
                <a:lnTo>
                  <a:pt x="769879" y="1989460"/>
                </a:lnTo>
                <a:lnTo>
                  <a:pt x="766811" y="2034100"/>
                </a:lnTo>
                <a:lnTo>
                  <a:pt x="762977" y="2078691"/>
                </a:lnTo>
                <a:lnTo>
                  <a:pt x="758376" y="2123223"/>
                </a:lnTo>
                <a:lnTo>
                  <a:pt x="753008" y="2167685"/>
                </a:lnTo>
                <a:lnTo>
                  <a:pt x="746873" y="2212068"/>
                </a:lnTo>
                <a:lnTo>
                  <a:pt x="739971" y="2256359"/>
                </a:lnTo>
                <a:lnTo>
                  <a:pt x="732303" y="2300549"/>
                </a:lnTo>
                <a:lnTo>
                  <a:pt x="723867" y="2344626"/>
                </a:lnTo>
                <a:lnTo>
                  <a:pt x="714665" y="2388580"/>
                </a:lnTo>
                <a:lnTo>
                  <a:pt x="704696" y="2432401"/>
                </a:lnTo>
                <a:lnTo>
                  <a:pt x="693960" y="2476077"/>
                </a:lnTo>
                <a:lnTo>
                  <a:pt x="682457" y="2519597"/>
                </a:lnTo>
                <a:lnTo>
                  <a:pt x="670187" y="2562952"/>
                </a:lnTo>
                <a:lnTo>
                  <a:pt x="657151" y="2606130"/>
                </a:lnTo>
                <a:lnTo>
                  <a:pt x="643347" y="2649121"/>
                </a:lnTo>
                <a:lnTo>
                  <a:pt x="628777" y="2691913"/>
                </a:lnTo>
                <a:lnTo>
                  <a:pt x="613440" y="2734497"/>
                </a:lnTo>
                <a:lnTo>
                  <a:pt x="597336" y="2776862"/>
                </a:lnTo>
                <a:lnTo>
                  <a:pt x="580465" y="2818996"/>
                </a:lnTo>
                <a:lnTo>
                  <a:pt x="562827" y="2860889"/>
                </a:lnTo>
                <a:lnTo>
                  <a:pt x="544422" y="2902531"/>
                </a:lnTo>
                <a:lnTo>
                  <a:pt x="525251" y="2943910"/>
                </a:lnTo>
                <a:lnTo>
                  <a:pt x="505313" y="2985017"/>
                </a:lnTo>
                <a:lnTo>
                  <a:pt x="484607" y="3025840"/>
                </a:lnTo>
                <a:lnTo>
                  <a:pt x="463135" y="3066368"/>
                </a:lnTo>
                <a:lnTo>
                  <a:pt x="440897" y="3106591"/>
                </a:lnTo>
                <a:lnTo>
                  <a:pt x="417891" y="3146499"/>
                </a:lnTo>
                <a:lnTo>
                  <a:pt x="394118" y="3186080"/>
                </a:lnTo>
                <a:lnTo>
                  <a:pt x="369579" y="3225323"/>
                </a:lnTo>
                <a:lnTo>
                  <a:pt x="344272" y="3264219"/>
                </a:lnTo>
                <a:lnTo>
                  <a:pt x="318199" y="3302756"/>
                </a:lnTo>
                <a:lnTo>
                  <a:pt x="291359" y="3340924"/>
                </a:lnTo>
                <a:lnTo>
                  <a:pt x="263752" y="3378711"/>
                </a:lnTo>
                <a:lnTo>
                  <a:pt x="235379" y="3416108"/>
                </a:lnTo>
                <a:lnTo>
                  <a:pt x="206238" y="3453104"/>
                </a:lnTo>
                <a:lnTo>
                  <a:pt x="176331" y="3489687"/>
                </a:lnTo>
                <a:lnTo>
                  <a:pt x="145656" y="3525847"/>
                </a:lnTo>
                <a:lnTo>
                  <a:pt x="114215" y="3561574"/>
                </a:lnTo>
                <a:lnTo>
                  <a:pt x="82007" y="3596856"/>
                </a:lnTo>
                <a:lnTo>
                  <a:pt x="49032" y="3631683"/>
                </a:lnTo>
                <a:lnTo>
                  <a:pt x="15290" y="3666045"/>
                </a:lnTo>
                <a:lnTo>
                  <a:pt x="0" y="3650754"/>
                </a:lnTo>
                <a:lnTo>
                  <a:pt x="33835" y="3616289"/>
                </a:lnTo>
                <a:lnTo>
                  <a:pt x="66893" y="3581351"/>
                </a:lnTo>
                <a:lnTo>
                  <a:pt x="99173" y="3545953"/>
                </a:lnTo>
                <a:lnTo>
                  <a:pt x="130675" y="3510104"/>
                </a:lnTo>
                <a:lnTo>
                  <a:pt x="161400" y="3473815"/>
                </a:lnTo>
                <a:lnTo>
                  <a:pt x="191346" y="3437099"/>
                </a:lnTo>
                <a:lnTo>
                  <a:pt x="220515" y="3399965"/>
                </a:lnTo>
                <a:lnTo>
                  <a:pt x="248906" y="3362424"/>
                </a:lnTo>
                <a:lnTo>
                  <a:pt x="276519" y="3324488"/>
                </a:lnTo>
                <a:lnTo>
                  <a:pt x="303354" y="3286168"/>
                </a:lnTo>
                <a:lnTo>
                  <a:pt x="329412" y="3247475"/>
                </a:lnTo>
                <a:lnTo>
                  <a:pt x="354691" y="3208419"/>
                </a:lnTo>
                <a:lnTo>
                  <a:pt x="379193" y="3169012"/>
                </a:lnTo>
                <a:lnTo>
                  <a:pt x="402917" y="3129264"/>
                </a:lnTo>
                <a:lnTo>
                  <a:pt x="425863" y="3089187"/>
                </a:lnTo>
                <a:lnTo>
                  <a:pt x="448031" y="3048791"/>
                </a:lnTo>
                <a:lnTo>
                  <a:pt x="469421" y="3008088"/>
                </a:lnTo>
                <a:lnTo>
                  <a:pt x="490034" y="2967088"/>
                </a:lnTo>
                <a:lnTo>
                  <a:pt x="509869" y="2925802"/>
                </a:lnTo>
                <a:lnTo>
                  <a:pt x="528926" y="2884242"/>
                </a:lnTo>
                <a:lnTo>
                  <a:pt x="547205" y="2842419"/>
                </a:lnTo>
                <a:lnTo>
                  <a:pt x="564706" y="2800343"/>
                </a:lnTo>
                <a:lnTo>
                  <a:pt x="581429" y="2758025"/>
                </a:lnTo>
                <a:lnTo>
                  <a:pt x="597375" y="2715477"/>
                </a:lnTo>
                <a:lnTo>
                  <a:pt x="612542" y="2672709"/>
                </a:lnTo>
                <a:lnTo>
                  <a:pt x="626932" y="2629732"/>
                </a:lnTo>
                <a:lnTo>
                  <a:pt x="640544" y="2586558"/>
                </a:lnTo>
                <a:lnTo>
                  <a:pt x="653379" y="2543197"/>
                </a:lnTo>
                <a:lnTo>
                  <a:pt x="665435" y="2499660"/>
                </a:lnTo>
                <a:lnTo>
                  <a:pt x="676714" y="2455959"/>
                </a:lnTo>
                <a:lnTo>
                  <a:pt x="687214" y="2412104"/>
                </a:lnTo>
                <a:lnTo>
                  <a:pt x="696937" y="2368106"/>
                </a:lnTo>
                <a:lnTo>
                  <a:pt x="705882" y="2323976"/>
                </a:lnTo>
                <a:lnTo>
                  <a:pt x="714050" y="2279726"/>
                </a:lnTo>
                <a:lnTo>
                  <a:pt x="721439" y="2235365"/>
                </a:lnTo>
                <a:lnTo>
                  <a:pt x="728051" y="2190906"/>
                </a:lnTo>
                <a:lnTo>
                  <a:pt x="733884" y="2146359"/>
                </a:lnTo>
                <a:lnTo>
                  <a:pt x="738940" y="2101735"/>
                </a:lnTo>
                <a:lnTo>
                  <a:pt x="743218" y="2057045"/>
                </a:lnTo>
                <a:lnTo>
                  <a:pt x="746719" y="2012300"/>
                </a:lnTo>
                <a:lnTo>
                  <a:pt x="749441" y="1967512"/>
                </a:lnTo>
                <a:lnTo>
                  <a:pt x="751386" y="1922690"/>
                </a:lnTo>
                <a:lnTo>
                  <a:pt x="752552" y="1877847"/>
                </a:lnTo>
                <a:lnTo>
                  <a:pt x="752941" y="1832992"/>
                </a:lnTo>
                <a:lnTo>
                  <a:pt x="752552" y="1788138"/>
                </a:lnTo>
                <a:lnTo>
                  <a:pt x="751386" y="1743294"/>
                </a:lnTo>
                <a:lnTo>
                  <a:pt x="749441" y="1698472"/>
                </a:lnTo>
                <a:lnTo>
                  <a:pt x="746719" y="1653684"/>
                </a:lnTo>
                <a:lnTo>
                  <a:pt x="743218" y="1608939"/>
                </a:lnTo>
                <a:lnTo>
                  <a:pt x="738940" y="1564249"/>
                </a:lnTo>
                <a:lnTo>
                  <a:pt x="733884" y="1519625"/>
                </a:lnTo>
                <a:lnTo>
                  <a:pt x="728051" y="1475079"/>
                </a:lnTo>
                <a:lnTo>
                  <a:pt x="721439" y="1430619"/>
                </a:lnTo>
                <a:lnTo>
                  <a:pt x="714050" y="1386259"/>
                </a:lnTo>
                <a:lnTo>
                  <a:pt x="705882" y="1342009"/>
                </a:lnTo>
                <a:lnTo>
                  <a:pt x="696937" y="1297879"/>
                </a:lnTo>
                <a:lnTo>
                  <a:pt x="687214" y="1253881"/>
                </a:lnTo>
                <a:lnTo>
                  <a:pt x="676714" y="1210026"/>
                </a:lnTo>
                <a:lnTo>
                  <a:pt x="665435" y="1166325"/>
                </a:lnTo>
                <a:lnTo>
                  <a:pt x="653379" y="1122788"/>
                </a:lnTo>
                <a:lnTo>
                  <a:pt x="640544" y="1079427"/>
                </a:lnTo>
                <a:lnTo>
                  <a:pt x="626932" y="1036253"/>
                </a:lnTo>
                <a:lnTo>
                  <a:pt x="612542" y="993277"/>
                </a:lnTo>
                <a:lnTo>
                  <a:pt x="597375" y="950509"/>
                </a:lnTo>
                <a:lnTo>
                  <a:pt x="581429" y="907961"/>
                </a:lnTo>
                <a:lnTo>
                  <a:pt x="564706" y="865644"/>
                </a:lnTo>
                <a:lnTo>
                  <a:pt x="547205" y="823568"/>
                </a:lnTo>
                <a:lnTo>
                  <a:pt x="528926" y="781745"/>
                </a:lnTo>
                <a:lnTo>
                  <a:pt x="509869" y="740185"/>
                </a:lnTo>
                <a:lnTo>
                  <a:pt x="490034" y="698900"/>
                </a:lnTo>
                <a:lnTo>
                  <a:pt x="469421" y="657900"/>
                </a:lnTo>
                <a:lnTo>
                  <a:pt x="448031" y="617197"/>
                </a:lnTo>
                <a:lnTo>
                  <a:pt x="425863" y="576802"/>
                </a:lnTo>
                <a:lnTo>
                  <a:pt x="402917" y="536725"/>
                </a:lnTo>
                <a:lnTo>
                  <a:pt x="379193" y="496977"/>
                </a:lnTo>
                <a:lnTo>
                  <a:pt x="354691" y="457570"/>
                </a:lnTo>
                <a:lnTo>
                  <a:pt x="329412" y="418515"/>
                </a:lnTo>
                <a:lnTo>
                  <a:pt x="303354" y="379821"/>
                </a:lnTo>
                <a:lnTo>
                  <a:pt x="276519" y="341502"/>
                </a:lnTo>
                <a:lnTo>
                  <a:pt x="248906" y="303566"/>
                </a:lnTo>
                <a:lnTo>
                  <a:pt x="220515" y="266026"/>
                </a:lnTo>
                <a:lnTo>
                  <a:pt x="191346" y="228893"/>
                </a:lnTo>
                <a:lnTo>
                  <a:pt x="161400" y="192176"/>
                </a:lnTo>
                <a:lnTo>
                  <a:pt x="130675" y="155888"/>
                </a:lnTo>
                <a:lnTo>
                  <a:pt x="99173" y="120040"/>
                </a:lnTo>
                <a:lnTo>
                  <a:pt x="66893" y="84641"/>
                </a:lnTo>
                <a:lnTo>
                  <a:pt x="33835" y="49704"/>
                </a:lnTo>
                <a:lnTo>
                  <a:pt x="0" y="15240"/>
                </a:lnTo>
                <a:lnTo>
                  <a:pt x="15290" y="0"/>
                </a:lnTo>
                <a:close/>
              </a:path>
            </a:pathLst>
          </a:custGeom>
          <a:ln w="19811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2194" y="3030473"/>
            <a:ext cx="5608320" cy="593090"/>
          </a:xfrm>
          <a:custGeom>
            <a:avLst/>
            <a:gdLst/>
            <a:ahLst/>
            <a:cxnLst/>
            <a:rect l="l" t="t" r="r" b="b"/>
            <a:pathLst>
              <a:path w="5608320" h="593089">
                <a:moveTo>
                  <a:pt x="0" y="592836"/>
                </a:moveTo>
                <a:lnTo>
                  <a:pt x="5608320" y="592836"/>
                </a:lnTo>
                <a:lnTo>
                  <a:pt x="560832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2194" y="3030473"/>
            <a:ext cx="5608320" cy="593090"/>
          </a:xfrm>
          <a:custGeom>
            <a:avLst/>
            <a:gdLst/>
            <a:ahLst/>
            <a:cxnLst/>
            <a:rect l="l" t="t" r="r" b="b"/>
            <a:pathLst>
              <a:path w="5608320" h="593089">
                <a:moveTo>
                  <a:pt x="0" y="592836"/>
                </a:moveTo>
                <a:lnTo>
                  <a:pt x="5608320" y="592836"/>
                </a:lnTo>
                <a:lnTo>
                  <a:pt x="560832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861" y="2957322"/>
            <a:ext cx="741045" cy="741045"/>
          </a:xfrm>
          <a:custGeom>
            <a:avLst/>
            <a:gdLst/>
            <a:ahLst/>
            <a:cxnLst/>
            <a:rect l="l" t="t" r="r" b="b"/>
            <a:pathLst>
              <a:path w="741044" h="741045">
                <a:moveTo>
                  <a:pt x="370332" y="0"/>
                </a:move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2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2" y="740664"/>
                </a:lnTo>
                <a:lnTo>
                  <a:pt x="416774" y="737777"/>
                </a:lnTo>
                <a:lnTo>
                  <a:pt x="461497" y="729350"/>
                </a:lnTo>
                <a:lnTo>
                  <a:pt x="504156" y="715729"/>
                </a:lnTo>
                <a:lnTo>
                  <a:pt x="544400" y="697262"/>
                </a:lnTo>
                <a:lnTo>
                  <a:pt x="581884" y="674296"/>
                </a:lnTo>
                <a:lnTo>
                  <a:pt x="616260" y="647180"/>
                </a:lnTo>
                <a:lnTo>
                  <a:pt x="647180" y="616260"/>
                </a:lnTo>
                <a:lnTo>
                  <a:pt x="674296" y="581884"/>
                </a:lnTo>
                <a:lnTo>
                  <a:pt x="697262" y="544400"/>
                </a:lnTo>
                <a:lnTo>
                  <a:pt x="715729" y="504156"/>
                </a:lnTo>
                <a:lnTo>
                  <a:pt x="729350" y="461497"/>
                </a:lnTo>
                <a:lnTo>
                  <a:pt x="737777" y="416774"/>
                </a:lnTo>
                <a:lnTo>
                  <a:pt x="740664" y="370332"/>
                </a:lnTo>
                <a:lnTo>
                  <a:pt x="737777" y="323889"/>
                </a:lnTo>
                <a:lnTo>
                  <a:pt x="729350" y="279166"/>
                </a:lnTo>
                <a:lnTo>
                  <a:pt x="715729" y="236507"/>
                </a:lnTo>
                <a:lnTo>
                  <a:pt x="697262" y="196263"/>
                </a:lnTo>
                <a:lnTo>
                  <a:pt x="674296" y="158779"/>
                </a:lnTo>
                <a:lnTo>
                  <a:pt x="647180" y="124403"/>
                </a:lnTo>
                <a:lnTo>
                  <a:pt x="616260" y="93483"/>
                </a:lnTo>
                <a:lnTo>
                  <a:pt x="581884" y="66367"/>
                </a:lnTo>
                <a:lnTo>
                  <a:pt x="544400" y="43401"/>
                </a:lnTo>
                <a:lnTo>
                  <a:pt x="504156" y="24934"/>
                </a:lnTo>
                <a:lnTo>
                  <a:pt x="461497" y="11313"/>
                </a:lnTo>
                <a:lnTo>
                  <a:pt x="416774" y="2886"/>
                </a:lnTo>
                <a:lnTo>
                  <a:pt x="370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861" y="2957322"/>
            <a:ext cx="741045" cy="741045"/>
          </a:xfrm>
          <a:custGeom>
            <a:avLst/>
            <a:gdLst/>
            <a:ahLst/>
            <a:cxnLst/>
            <a:rect l="l" t="t" r="r" b="b"/>
            <a:pathLst>
              <a:path w="741044" h="741045">
                <a:moveTo>
                  <a:pt x="0" y="370332"/>
                </a:moveTo>
                <a:lnTo>
                  <a:pt x="2886" y="323889"/>
                </a:lnTo>
                <a:lnTo>
                  <a:pt x="11313" y="279166"/>
                </a:lnTo>
                <a:lnTo>
                  <a:pt x="24934" y="236507"/>
                </a:lnTo>
                <a:lnTo>
                  <a:pt x="43401" y="196263"/>
                </a:lnTo>
                <a:lnTo>
                  <a:pt x="66367" y="158779"/>
                </a:lnTo>
                <a:lnTo>
                  <a:pt x="93483" y="124403"/>
                </a:lnTo>
                <a:lnTo>
                  <a:pt x="124403" y="93483"/>
                </a:lnTo>
                <a:lnTo>
                  <a:pt x="158779" y="66367"/>
                </a:lnTo>
                <a:lnTo>
                  <a:pt x="196263" y="43401"/>
                </a:lnTo>
                <a:lnTo>
                  <a:pt x="236507" y="24934"/>
                </a:lnTo>
                <a:lnTo>
                  <a:pt x="279166" y="11313"/>
                </a:lnTo>
                <a:lnTo>
                  <a:pt x="323889" y="2886"/>
                </a:lnTo>
                <a:lnTo>
                  <a:pt x="370332" y="0"/>
                </a:lnTo>
                <a:lnTo>
                  <a:pt x="416774" y="2886"/>
                </a:lnTo>
                <a:lnTo>
                  <a:pt x="461497" y="11313"/>
                </a:lnTo>
                <a:lnTo>
                  <a:pt x="504156" y="24934"/>
                </a:lnTo>
                <a:lnTo>
                  <a:pt x="544400" y="43401"/>
                </a:lnTo>
                <a:lnTo>
                  <a:pt x="581884" y="66367"/>
                </a:lnTo>
                <a:lnTo>
                  <a:pt x="616260" y="93483"/>
                </a:lnTo>
                <a:lnTo>
                  <a:pt x="647180" y="124403"/>
                </a:lnTo>
                <a:lnTo>
                  <a:pt x="674296" y="158779"/>
                </a:lnTo>
                <a:lnTo>
                  <a:pt x="697262" y="196263"/>
                </a:lnTo>
                <a:lnTo>
                  <a:pt x="715729" y="236507"/>
                </a:lnTo>
                <a:lnTo>
                  <a:pt x="729350" y="279166"/>
                </a:lnTo>
                <a:lnTo>
                  <a:pt x="737777" y="323889"/>
                </a:lnTo>
                <a:lnTo>
                  <a:pt x="740664" y="370332"/>
                </a:lnTo>
                <a:lnTo>
                  <a:pt x="737777" y="416774"/>
                </a:lnTo>
                <a:lnTo>
                  <a:pt x="729350" y="461497"/>
                </a:lnTo>
                <a:lnTo>
                  <a:pt x="715729" y="504156"/>
                </a:lnTo>
                <a:lnTo>
                  <a:pt x="697262" y="544400"/>
                </a:lnTo>
                <a:lnTo>
                  <a:pt x="674296" y="581884"/>
                </a:lnTo>
                <a:lnTo>
                  <a:pt x="647180" y="616260"/>
                </a:lnTo>
                <a:lnTo>
                  <a:pt x="616260" y="647180"/>
                </a:lnTo>
                <a:lnTo>
                  <a:pt x="581884" y="674296"/>
                </a:lnTo>
                <a:lnTo>
                  <a:pt x="544400" y="697262"/>
                </a:lnTo>
                <a:lnTo>
                  <a:pt x="504156" y="715729"/>
                </a:lnTo>
                <a:lnTo>
                  <a:pt x="461497" y="729350"/>
                </a:lnTo>
                <a:lnTo>
                  <a:pt x="416774" y="737777"/>
                </a:lnTo>
                <a:lnTo>
                  <a:pt x="370332" y="740664"/>
                </a:lnTo>
                <a:lnTo>
                  <a:pt x="323889" y="737777"/>
                </a:lnTo>
                <a:lnTo>
                  <a:pt x="279166" y="729350"/>
                </a:lnTo>
                <a:lnTo>
                  <a:pt x="236507" y="715729"/>
                </a:lnTo>
                <a:lnTo>
                  <a:pt x="196263" y="697262"/>
                </a:lnTo>
                <a:lnTo>
                  <a:pt x="158779" y="674296"/>
                </a:lnTo>
                <a:lnTo>
                  <a:pt x="124403" y="647180"/>
                </a:lnTo>
                <a:lnTo>
                  <a:pt x="93483" y="616260"/>
                </a:lnTo>
                <a:lnTo>
                  <a:pt x="66367" y="581884"/>
                </a:lnTo>
                <a:lnTo>
                  <a:pt x="43401" y="544400"/>
                </a:lnTo>
                <a:lnTo>
                  <a:pt x="24934" y="504156"/>
                </a:lnTo>
                <a:lnTo>
                  <a:pt x="11313" y="461497"/>
                </a:lnTo>
                <a:lnTo>
                  <a:pt x="2886" y="416774"/>
                </a:lnTo>
                <a:lnTo>
                  <a:pt x="0" y="370332"/>
                </a:lnTo>
                <a:close/>
              </a:path>
            </a:pathLst>
          </a:custGeom>
          <a:ln w="19812">
            <a:solidFill>
              <a:srgbClr val="539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2045" y="3918965"/>
            <a:ext cx="5268595" cy="593090"/>
          </a:xfrm>
          <a:custGeom>
            <a:avLst/>
            <a:gdLst/>
            <a:ahLst/>
            <a:cxnLst/>
            <a:rect l="l" t="t" r="r" b="b"/>
            <a:pathLst>
              <a:path w="5268595" h="593089">
                <a:moveTo>
                  <a:pt x="0" y="592836"/>
                </a:moveTo>
                <a:lnTo>
                  <a:pt x="5268467" y="592836"/>
                </a:lnTo>
                <a:lnTo>
                  <a:pt x="5268467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2045" y="3918965"/>
            <a:ext cx="5268595" cy="593090"/>
          </a:xfrm>
          <a:custGeom>
            <a:avLst/>
            <a:gdLst/>
            <a:ahLst/>
            <a:cxnLst/>
            <a:rect l="l" t="t" r="r" b="b"/>
            <a:pathLst>
              <a:path w="5268595" h="593089">
                <a:moveTo>
                  <a:pt x="0" y="592836"/>
                </a:moveTo>
                <a:lnTo>
                  <a:pt x="5268467" y="592836"/>
                </a:lnTo>
                <a:lnTo>
                  <a:pt x="5268467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111" y="788924"/>
            <a:ext cx="6738620" cy="362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065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Arrays </a:t>
            </a:r>
            <a:r>
              <a:rPr sz="2000" dirty="0">
                <a:latin typeface="Georgia"/>
                <a:cs typeface="Georgia"/>
              </a:rPr>
              <a:t>allow </a:t>
            </a:r>
            <a:r>
              <a:rPr sz="2000" spc="-5" dirty="0">
                <a:latin typeface="Georgia"/>
                <a:cs typeface="Georgia"/>
              </a:rPr>
              <a:t>storing </a:t>
            </a:r>
            <a:r>
              <a:rPr sz="2000" dirty="0">
                <a:latin typeface="Georgia"/>
                <a:cs typeface="Georgia"/>
              </a:rPr>
              <a:t>various </a:t>
            </a:r>
            <a:r>
              <a:rPr sz="2000" spc="-5" dirty="0">
                <a:latin typeface="Georgia"/>
                <a:cs typeface="Georgia"/>
              </a:rPr>
              <a:t>values of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same type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one  variable.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Georgia"/>
                <a:cs typeface="Georgia"/>
              </a:rPr>
              <a:t>Syntax </a:t>
            </a:r>
            <a:r>
              <a:rPr sz="1800" b="1" dirty="0">
                <a:solidFill>
                  <a:srgbClr val="3E7818"/>
                </a:solidFill>
                <a:latin typeface="Courier New"/>
                <a:cs typeface="Courier New"/>
              </a:rPr>
              <a:t>[value,</a:t>
            </a:r>
            <a:r>
              <a:rPr sz="1800" b="1" spc="-25" dirty="0">
                <a:solidFill>
                  <a:srgbClr val="3E7818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3E7818"/>
                </a:solidFill>
                <a:latin typeface="Courier New"/>
                <a:cs typeface="Courier New"/>
              </a:rPr>
              <a:t>.......]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The characteristics of </a:t>
            </a:r>
            <a:r>
              <a:rPr sz="2000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array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JSON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are: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633855">
              <a:lnSpc>
                <a:spcPts val="1795"/>
              </a:lnSpc>
              <a:spcBef>
                <a:spcPts val="5"/>
              </a:spcBef>
            </a:pP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It is a sequential collection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of </a:t>
            </a: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values, not necessarily</a:t>
            </a:r>
            <a:r>
              <a:rPr sz="16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633855">
              <a:lnSpc>
                <a:spcPts val="1795"/>
              </a:lnSpc>
            </a:pP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the same</a:t>
            </a:r>
            <a:r>
              <a:rPr sz="16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type</a:t>
            </a:r>
            <a:r>
              <a:rPr sz="1600" spc="-5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97358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Indexing begins at 0 </a:t>
            </a:r>
            <a:r>
              <a:rPr sz="1600" spc="-10" dirty="0">
                <a:latin typeface="Trebuchet MS"/>
                <a:cs typeface="Trebuchet MS"/>
              </a:rPr>
              <a:t>or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1.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1713" y="3845814"/>
            <a:ext cx="741045" cy="741045"/>
          </a:xfrm>
          <a:custGeom>
            <a:avLst/>
            <a:gdLst/>
            <a:ahLst/>
            <a:cxnLst/>
            <a:rect l="l" t="t" r="r" b="b"/>
            <a:pathLst>
              <a:path w="741044" h="741045">
                <a:moveTo>
                  <a:pt x="370332" y="0"/>
                </a:move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2" y="740663"/>
                </a:lnTo>
                <a:lnTo>
                  <a:pt x="416774" y="737777"/>
                </a:lnTo>
                <a:lnTo>
                  <a:pt x="461497" y="729350"/>
                </a:lnTo>
                <a:lnTo>
                  <a:pt x="504156" y="715729"/>
                </a:lnTo>
                <a:lnTo>
                  <a:pt x="544400" y="697262"/>
                </a:lnTo>
                <a:lnTo>
                  <a:pt x="581884" y="674296"/>
                </a:lnTo>
                <a:lnTo>
                  <a:pt x="616260" y="647180"/>
                </a:lnTo>
                <a:lnTo>
                  <a:pt x="647180" y="616260"/>
                </a:lnTo>
                <a:lnTo>
                  <a:pt x="674296" y="581884"/>
                </a:lnTo>
                <a:lnTo>
                  <a:pt x="697262" y="544400"/>
                </a:lnTo>
                <a:lnTo>
                  <a:pt x="715729" y="504156"/>
                </a:lnTo>
                <a:lnTo>
                  <a:pt x="729350" y="461497"/>
                </a:lnTo>
                <a:lnTo>
                  <a:pt x="737777" y="416774"/>
                </a:lnTo>
                <a:lnTo>
                  <a:pt x="740664" y="370331"/>
                </a:lnTo>
                <a:lnTo>
                  <a:pt x="737777" y="323889"/>
                </a:lnTo>
                <a:lnTo>
                  <a:pt x="729350" y="279166"/>
                </a:lnTo>
                <a:lnTo>
                  <a:pt x="715729" y="236507"/>
                </a:lnTo>
                <a:lnTo>
                  <a:pt x="697262" y="196263"/>
                </a:lnTo>
                <a:lnTo>
                  <a:pt x="674296" y="158779"/>
                </a:lnTo>
                <a:lnTo>
                  <a:pt x="647180" y="124403"/>
                </a:lnTo>
                <a:lnTo>
                  <a:pt x="616260" y="93483"/>
                </a:lnTo>
                <a:lnTo>
                  <a:pt x="581884" y="66367"/>
                </a:lnTo>
                <a:lnTo>
                  <a:pt x="544400" y="43401"/>
                </a:lnTo>
                <a:lnTo>
                  <a:pt x="504156" y="24934"/>
                </a:lnTo>
                <a:lnTo>
                  <a:pt x="461497" y="11313"/>
                </a:lnTo>
                <a:lnTo>
                  <a:pt x="416774" y="2886"/>
                </a:lnTo>
                <a:lnTo>
                  <a:pt x="370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1713" y="3845814"/>
            <a:ext cx="741045" cy="741045"/>
          </a:xfrm>
          <a:custGeom>
            <a:avLst/>
            <a:gdLst/>
            <a:ahLst/>
            <a:cxnLst/>
            <a:rect l="l" t="t" r="r" b="b"/>
            <a:pathLst>
              <a:path w="741044" h="741045">
                <a:moveTo>
                  <a:pt x="0" y="370331"/>
                </a:moveTo>
                <a:lnTo>
                  <a:pt x="2886" y="323889"/>
                </a:lnTo>
                <a:lnTo>
                  <a:pt x="11313" y="279166"/>
                </a:lnTo>
                <a:lnTo>
                  <a:pt x="24934" y="236507"/>
                </a:lnTo>
                <a:lnTo>
                  <a:pt x="43401" y="196263"/>
                </a:lnTo>
                <a:lnTo>
                  <a:pt x="66367" y="158779"/>
                </a:lnTo>
                <a:lnTo>
                  <a:pt x="93483" y="124403"/>
                </a:lnTo>
                <a:lnTo>
                  <a:pt x="124403" y="93483"/>
                </a:lnTo>
                <a:lnTo>
                  <a:pt x="158779" y="66367"/>
                </a:lnTo>
                <a:lnTo>
                  <a:pt x="196263" y="43401"/>
                </a:lnTo>
                <a:lnTo>
                  <a:pt x="236507" y="24934"/>
                </a:lnTo>
                <a:lnTo>
                  <a:pt x="279166" y="11313"/>
                </a:lnTo>
                <a:lnTo>
                  <a:pt x="323889" y="2886"/>
                </a:lnTo>
                <a:lnTo>
                  <a:pt x="370332" y="0"/>
                </a:lnTo>
                <a:lnTo>
                  <a:pt x="416774" y="2886"/>
                </a:lnTo>
                <a:lnTo>
                  <a:pt x="461497" y="11313"/>
                </a:lnTo>
                <a:lnTo>
                  <a:pt x="504156" y="24934"/>
                </a:lnTo>
                <a:lnTo>
                  <a:pt x="544400" y="43401"/>
                </a:lnTo>
                <a:lnTo>
                  <a:pt x="581884" y="66367"/>
                </a:lnTo>
                <a:lnTo>
                  <a:pt x="616260" y="93483"/>
                </a:lnTo>
                <a:lnTo>
                  <a:pt x="647180" y="124403"/>
                </a:lnTo>
                <a:lnTo>
                  <a:pt x="674296" y="158779"/>
                </a:lnTo>
                <a:lnTo>
                  <a:pt x="697262" y="196263"/>
                </a:lnTo>
                <a:lnTo>
                  <a:pt x="715729" y="236507"/>
                </a:lnTo>
                <a:lnTo>
                  <a:pt x="729350" y="279166"/>
                </a:lnTo>
                <a:lnTo>
                  <a:pt x="737777" y="323889"/>
                </a:lnTo>
                <a:lnTo>
                  <a:pt x="740664" y="370331"/>
                </a:lnTo>
                <a:lnTo>
                  <a:pt x="737777" y="416774"/>
                </a:lnTo>
                <a:lnTo>
                  <a:pt x="729350" y="461497"/>
                </a:lnTo>
                <a:lnTo>
                  <a:pt x="715729" y="504156"/>
                </a:lnTo>
                <a:lnTo>
                  <a:pt x="697262" y="544400"/>
                </a:lnTo>
                <a:lnTo>
                  <a:pt x="674296" y="581884"/>
                </a:lnTo>
                <a:lnTo>
                  <a:pt x="647180" y="616260"/>
                </a:lnTo>
                <a:lnTo>
                  <a:pt x="616260" y="647180"/>
                </a:lnTo>
                <a:lnTo>
                  <a:pt x="581884" y="674296"/>
                </a:lnTo>
                <a:lnTo>
                  <a:pt x="544400" y="697262"/>
                </a:lnTo>
                <a:lnTo>
                  <a:pt x="504156" y="715729"/>
                </a:lnTo>
                <a:lnTo>
                  <a:pt x="461497" y="729350"/>
                </a:lnTo>
                <a:lnTo>
                  <a:pt x="416774" y="737777"/>
                </a:lnTo>
                <a:lnTo>
                  <a:pt x="370332" y="740663"/>
                </a:lnTo>
                <a:lnTo>
                  <a:pt x="323889" y="737777"/>
                </a:lnTo>
                <a:lnTo>
                  <a:pt x="279166" y="729350"/>
                </a:lnTo>
                <a:lnTo>
                  <a:pt x="236507" y="715729"/>
                </a:lnTo>
                <a:lnTo>
                  <a:pt x="196263" y="697262"/>
                </a:lnTo>
                <a:lnTo>
                  <a:pt x="158779" y="674296"/>
                </a:lnTo>
                <a:lnTo>
                  <a:pt x="124403" y="647180"/>
                </a:lnTo>
                <a:lnTo>
                  <a:pt x="93483" y="616260"/>
                </a:lnTo>
                <a:lnTo>
                  <a:pt x="66367" y="581884"/>
                </a:lnTo>
                <a:lnTo>
                  <a:pt x="43401" y="544400"/>
                </a:lnTo>
                <a:lnTo>
                  <a:pt x="24934" y="504156"/>
                </a:lnTo>
                <a:lnTo>
                  <a:pt x="11313" y="461497"/>
                </a:lnTo>
                <a:lnTo>
                  <a:pt x="2886" y="416774"/>
                </a:lnTo>
                <a:lnTo>
                  <a:pt x="0" y="370331"/>
                </a:lnTo>
                <a:close/>
              </a:path>
            </a:pathLst>
          </a:custGeom>
          <a:ln w="19812">
            <a:solidFill>
              <a:srgbClr val="E6B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2045" y="4807458"/>
            <a:ext cx="5268595" cy="593090"/>
          </a:xfrm>
          <a:custGeom>
            <a:avLst/>
            <a:gdLst/>
            <a:ahLst/>
            <a:cxnLst/>
            <a:rect l="l" t="t" r="r" b="b"/>
            <a:pathLst>
              <a:path w="5268595" h="593089">
                <a:moveTo>
                  <a:pt x="0" y="592836"/>
                </a:moveTo>
                <a:lnTo>
                  <a:pt x="5268467" y="592836"/>
                </a:lnTo>
                <a:lnTo>
                  <a:pt x="5268467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2045" y="4807458"/>
            <a:ext cx="5268595" cy="593090"/>
          </a:xfrm>
          <a:custGeom>
            <a:avLst/>
            <a:gdLst/>
            <a:ahLst/>
            <a:cxnLst/>
            <a:rect l="l" t="t" r="r" b="b"/>
            <a:pathLst>
              <a:path w="5268595" h="593089">
                <a:moveTo>
                  <a:pt x="0" y="592836"/>
                </a:moveTo>
                <a:lnTo>
                  <a:pt x="5268467" y="592836"/>
                </a:lnTo>
                <a:lnTo>
                  <a:pt x="5268467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49245" y="4950714"/>
            <a:ext cx="33121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It is enclosed in square </a:t>
            </a:r>
            <a:r>
              <a:rPr sz="1600" spc="-10" dirty="0">
                <a:latin typeface="Trebuchet MS"/>
                <a:cs typeface="Trebuchet MS"/>
              </a:rPr>
              <a:t>brackets</a:t>
            </a:r>
            <a:r>
              <a:rPr sz="1600" spc="0" dirty="0">
                <a:latin typeface="Trebuchet MS"/>
                <a:cs typeface="Trebuchet MS"/>
              </a:rPr>
              <a:t> </a:t>
            </a:r>
            <a:r>
              <a:rPr sz="1600" spc="-5" dirty="0" smtClean="0">
                <a:latin typeface="Trebuchet MS"/>
                <a:cs typeface="Trebuchet MS"/>
              </a:rPr>
              <a:t>[</a:t>
            </a:r>
            <a:r>
              <a:rPr lang="en-US" sz="1600" spc="-5" dirty="0" smtClean="0">
                <a:latin typeface="Trebuchet MS"/>
                <a:cs typeface="Trebuchet MS"/>
              </a:rPr>
              <a:t> </a:t>
            </a:r>
            <a:r>
              <a:rPr sz="1600" spc="-5" dirty="0" smtClean="0">
                <a:latin typeface="Trebuchet MS"/>
                <a:cs typeface="Trebuchet MS"/>
              </a:rPr>
              <a:t>].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1713" y="4734305"/>
            <a:ext cx="741045" cy="741045"/>
          </a:xfrm>
          <a:custGeom>
            <a:avLst/>
            <a:gdLst/>
            <a:ahLst/>
            <a:cxnLst/>
            <a:rect l="l" t="t" r="r" b="b"/>
            <a:pathLst>
              <a:path w="741044" h="741045">
                <a:moveTo>
                  <a:pt x="370332" y="0"/>
                </a:move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2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2" y="740664"/>
                </a:lnTo>
                <a:lnTo>
                  <a:pt x="416774" y="737777"/>
                </a:lnTo>
                <a:lnTo>
                  <a:pt x="461497" y="729350"/>
                </a:lnTo>
                <a:lnTo>
                  <a:pt x="504156" y="715729"/>
                </a:lnTo>
                <a:lnTo>
                  <a:pt x="544400" y="697262"/>
                </a:lnTo>
                <a:lnTo>
                  <a:pt x="581884" y="674296"/>
                </a:lnTo>
                <a:lnTo>
                  <a:pt x="616260" y="647180"/>
                </a:lnTo>
                <a:lnTo>
                  <a:pt x="647180" y="616260"/>
                </a:lnTo>
                <a:lnTo>
                  <a:pt x="674296" y="581884"/>
                </a:lnTo>
                <a:lnTo>
                  <a:pt x="697262" y="544400"/>
                </a:lnTo>
                <a:lnTo>
                  <a:pt x="715729" y="504156"/>
                </a:lnTo>
                <a:lnTo>
                  <a:pt x="729350" y="461497"/>
                </a:lnTo>
                <a:lnTo>
                  <a:pt x="737777" y="416774"/>
                </a:lnTo>
                <a:lnTo>
                  <a:pt x="740664" y="370332"/>
                </a:lnTo>
                <a:lnTo>
                  <a:pt x="737777" y="323889"/>
                </a:lnTo>
                <a:lnTo>
                  <a:pt x="729350" y="279166"/>
                </a:lnTo>
                <a:lnTo>
                  <a:pt x="715729" y="236507"/>
                </a:lnTo>
                <a:lnTo>
                  <a:pt x="697262" y="196263"/>
                </a:lnTo>
                <a:lnTo>
                  <a:pt x="674296" y="158779"/>
                </a:lnTo>
                <a:lnTo>
                  <a:pt x="647180" y="124403"/>
                </a:lnTo>
                <a:lnTo>
                  <a:pt x="616260" y="93483"/>
                </a:lnTo>
                <a:lnTo>
                  <a:pt x="581884" y="66367"/>
                </a:lnTo>
                <a:lnTo>
                  <a:pt x="544400" y="43401"/>
                </a:lnTo>
                <a:lnTo>
                  <a:pt x="504156" y="24934"/>
                </a:lnTo>
                <a:lnTo>
                  <a:pt x="461497" y="11313"/>
                </a:lnTo>
                <a:lnTo>
                  <a:pt x="416774" y="2886"/>
                </a:lnTo>
                <a:lnTo>
                  <a:pt x="370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1713" y="4734305"/>
            <a:ext cx="741045" cy="741045"/>
          </a:xfrm>
          <a:custGeom>
            <a:avLst/>
            <a:gdLst/>
            <a:ahLst/>
            <a:cxnLst/>
            <a:rect l="l" t="t" r="r" b="b"/>
            <a:pathLst>
              <a:path w="741044" h="741045">
                <a:moveTo>
                  <a:pt x="0" y="370332"/>
                </a:moveTo>
                <a:lnTo>
                  <a:pt x="2886" y="323889"/>
                </a:lnTo>
                <a:lnTo>
                  <a:pt x="11313" y="279166"/>
                </a:lnTo>
                <a:lnTo>
                  <a:pt x="24934" y="236507"/>
                </a:lnTo>
                <a:lnTo>
                  <a:pt x="43401" y="196263"/>
                </a:lnTo>
                <a:lnTo>
                  <a:pt x="66367" y="158779"/>
                </a:lnTo>
                <a:lnTo>
                  <a:pt x="93483" y="124403"/>
                </a:lnTo>
                <a:lnTo>
                  <a:pt x="124403" y="93483"/>
                </a:lnTo>
                <a:lnTo>
                  <a:pt x="158779" y="66367"/>
                </a:lnTo>
                <a:lnTo>
                  <a:pt x="196263" y="43401"/>
                </a:lnTo>
                <a:lnTo>
                  <a:pt x="236507" y="24934"/>
                </a:lnTo>
                <a:lnTo>
                  <a:pt x="279166" y="11313"/>
                </a:lnTo>
                <a:lnTo>
                  <a:pt x="323889" y="2886"/>
                </a:lnTo>
                <a:lnTo>
                  <a:pt x="370332" y="0"/>
                </a:lnTo>
                <a:lnTo>
                  <a:pt x="416774" y="2886"/>
                </a:lnTo>
                <a:lnTo>
                  <a:pt x="461497" y="11313"/>
                </a:lnTo>
                <a:lnTo>
                  <a:pt x="504156" y="24934"/>
                </a:lnTo>
                <a:lnTo>
                  <a:pt x="544400" y="43401"/>
                </a:lnTo>
                <a:lnTo>
                  <a:pt x="581884" y="66367"/>
                </a:lnTo>
                <a:lnTo>
                  <a:pt x="616260" y="93483"/>
                </a:lnTo>
                <a:lnTo>
                  <a:pt x="647180" y="124403"/>
                </a:lnTo>
                <a:lnTo>
                  <a:pt x="674296" y="158779"/>
                </a:lnTo>
                <a:lnTo>
                  <a:pt x="697262" y="196263"/>
                </a:lnTo>
                <a:lnTo>
                  <a:pt x="715729" y="236507"/>
                </a:lnTo>
                <a:lnTo>
                  <a:pt x="729350" y="279166"/>
                </a:lnTo>
                <a:lnTo>
                  <a:pt x="737777" y="323889"/>
                </a:lnTo>
                <a:lnTo>
                  <a:pt x="740664" y="370332"/>
                </a:lnTo>
                <a:lnTo>
                  <a:pt x="737777" y="416774"/>
                </a:lnTo>
                <a:lnTo>
                  <a:pt x="729350" y="461497"/>
                </a:lnTo>
                <a:lnTo>
                  <a:pt x="715729" y="504156"/>
                </a:lnTo>
                <a:lnTo>
                  <a:pt x="697262" y="544400"/>
                </a:lnTo>
                <a:lnTo>
                  <a:pt x="674296" y="581884"/>
                </a:lnTo>
                <a:lnTo>
                  <a:pt x="647180" y="616260"/>
                </a:lnTo>
                <a:lnTo>
                  <a:pt x="616260" y="647180"/>
                </a:lnTo>
                <a:lnTo>
                  <a:pt x="581884" y="674296"/>
                </a:lnTo>
                <a:lnTo>
                  <a:pt x="544400" y="697262"/>
                </a:lnTo>
                <a:lnTo>
                  <a:pt x="504156" y="715729"/>
                </a:lnTo>
                <a:lnTo>
                  <a:pt x="461497" y="729350"/>
                </a:lnTo>
                <a:lnTo>
                  <a:pt x="416774" y="737777"/>
                </a:lnTo>
                <a:lnTo>
                  <a:pt x="370332" y="740664"/>
                </a:lnTo>
                <a:lnTo>
                  <a:pt x="323889" y="737777"/>
                </a:lnTo>
                <a:lnTo>
                  <a:pt x="279166" y="729350"/>
                </a:lnTo>
                <a:lnTo>
                  <a:pt x="236507" y="715729"/>
                </a:lnTo>
                <a:lnTo>
                  <a:pt x="196263" y="697262"/>
                </a:lnTo>
                <a:lnTo>
                  <a:pt x="158779" y="674296"/>
                </a:lnTo>
                <a:lnTo>
                  <a:pt x="124403" y="647180"/>
                </a:lnTo>
                <a:lnTo>
                  <a:pt x="93483" y="616260"/>
                </a:lnTo>
                <a:lnTo>
                  <a:pt x="66367" y="581884"/>
                </a:lnTo>
                <a:lnTo>
                  <a:pt x="43401" y="544400"/>
                </a:lnTo>
                <a:lnTo>
                  <a:pt x="24934" y="504156"/>
                </a:lnTo>
                <a:lnTo>
                  <a:pt x="11313" y="461497"/>
                </a:lnTo>
                <a:lnTo>
                  <a:pt x="2886" y="416774"/>
                </a:lnTo>
                <a:lnTo>
                  <a:pt x="0" y="370332"/>
                </a:lnTo>
                <a:close/>
              </a:path>
            </a:pathLst>
          </a:custGeom>
          <a:ln w="19812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2194" y="5695950"/>
            <a:ext cx="5608320" cy="593090"/>
          </a:xfrm>
          <a:custGeom>
            <a:avLst/>
            <a:gdLst/>
            <a:ahLst/>
            <a:cxnLst/>
            <a:rect l="l" t="t" r="r" b="b"/>
            <a:pathLst>
              <a:path w="5608320" h="593089">
                <a:moveTo>
                  <a:pt x="0" y="592836"/>
                </a:moveTo>
                <a:lnTo>
                  <a:pt x="5608320" y="592836"/>
                </a:lnTo>
                <a:lnTo>
                  <a:pt x="560832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2194" y="5695950"/>
            <a:ext cx="5608320" cy="593090"/>
          </a:xfrm>
          <a:custGeom>
            <a:avLst/>
            <a:gdLst/>
            <a:ahLst/>
            <a:cxnLst/>
            <a:rect l="l" t="t" r="r" b="b"/>
            <a:pathLst>
              <a:path w="5608320" h="593089">
                <a:moveTo>
                  <a:pt x="0" y="592836"/>
                </a:moveTo>
                <a:lnTo>
                  <a:pt x="5608320" y="592836"/>
                </a:lnTo>
                <a:lnTo>
                  <a:pt x="560832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09648" y="5838850"/>
            <a:ext cx="34334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bg1"/>
                </a:solidFill>
                <a:latin typeface="Trebuchet MS"/>
                <a:cs typeface="Trebuchet MS"/>
              </a:rPr>
              <a:t>Each value is set apart by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comma</a:t>
            </a:r>
            <a:r>
              <a:rPr sz="160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Trebuchet MS"/>
                <a:cs typeface="Trebuchet MS"/>
              </a:rPr>
              <a:t>(,).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1861" y="5622797"/>
            <a:ext cx="741045" cy="741045"/>
          </a:xfrm>
          <a:custGeom>
            <a:avLst/>
            <a:gdLst/>
            <a:ahLst/>
            <a:cxnLst/>
            <a:rect l="l" t="t" r="r" b="b"/>
            <a:pathLst>
              <a:path w="741044" h="741045">
                <a:moveTo>
                  <a:pt x="370332" y="0"/>
                </a:moveTo>
                <a:lnTo>
                  <a:pt x="323889" y="2885"/>
                </a:lnTo>
                <a:lnTo>
                  <a:pt x="279166" y="11309"/>
                </a:lnTo>
                <a:lnTo>
                  <a:pt x="236507" y="24926"/>
                </a:lnTo>
                <a:lnTo>
                  <a:pt x="196263" y="43389"/>
                </a:lnTo>
                <a:lnTo>
                  <a:pt x="158779" y="66349"/>
                </a:lnTo>
                <a:lnTo>
                  <a:pt x="124403" y="93461"/>
                </a:lnTo>
                <a:lnTo>
                  <a:pt x="93483" y="124377"/>
                </a:lnTo>
                <a:lnTo>
                  <a:pt x="66367" y="158751"/>
                </a:lnTo>
                <a:lnTo>
                  <a:pt x="43401" y="196234"/>
                </a:lnTo>
                <a:lnTo>
                  <a:pt x="24934" y="236481"/>
                </a:lnTo>
                <a:lnTo>
                  <a:pt x="11313" y="279145"/>
                </a:lnTo>
                <a:lnTo>
                  <a:pt x="2886" y="323877"/>
                </a:lnTo>
                <a:lnTo>
                  <a:pt x="0" y="370331"/>
                </a:lnTo>
                <a:lnTo>
                  <a:pt x="2886" y="416786"/>
                </a:lnTo>
                <a:lnTo>
                  <a:pt x="11313" y="461518"/>
                </a:lnTo>
                <a:lnTo>
                  <a:pt x="24934" y="504182"/>
                </a:lnTo>
                <a:lnTo>
                  <a:pt x="43401" y="544429"/>
                </a:lnTo>
                <a:lnTo>
                  <a:pt x="66367" y="581912"/>
                </a:lnTo>
                <a:lnTo>
                  <a:pt x="93483" y="616286"/>
                </a:lnTo>
                <a:lnTo>
                  <a:pt x="124403" y="647202"/>
                </a:lnTo>
                <a:lnTo>
                  <a:pt x="158779" y="674314"/>
                </a:lnTo>
                <a:lnTo>
                  <a:pt x="196263" y="697274"/>
                </a:lnTo>
                <a:lnTo>
                  <a:pt x="236507" y="715737"/>
                </a:lnTo>
                <a:lnTo>
                  <a:pt x="279166" y="729354"/>
                </a:lnTo>
                <a:lnTo>
                  <a:pt x="323889" y="737778"/>
                </a:lnTo>
                <a:lnTo>
                  <a:pt x="370332" y="740663"/>
                </a:lnTo>
                <a:lnTo>
                  <a:pt x="416774" y="737778"/>
                </a:lnTo>
                <a:lnTo>
                  <a:pt x="461497" y="729354"/>
                </a:lnTo>
                <a:lnTo>
                  <a:pt x="504156" y="715737"/>
                </a:lnTo>
                <a:lnTo>
                  <a:pt x="544400" y="697274"/>
                </a:lnTo>
                <a:lnTo>
                  <a:pt x="581884" y="674314"/>
                </a:lnTo>
                <a:lnTo>
                  <a:pt x="616260" y="647202"/>
                </a:lnTo>
                <a:lnTo>
                  <a:pt x="647180" y="616286"/>
                </a:lnTo>
                <a:lnTo>
                  <a:pt x="674296" y="581912"/>
                </a:lnTo>
                <a:lnTo>
                  <a:pt x="697262" y="544429"/>
                </a:lnTo>
                <a:lnTo>
                  <a:pt x="715729" y="504182"/>
                </a:lnTo>
                <a:lnTo>
                  <a:pt x="729350" y="461518"/>
                </a:lnTo>
                <a:lnTo>
                  <a:pt x="737777" y="416786"/>
                </a:lnTo>
                <a:lnTo>
                  <a:pt x="740664" y="370331"/>
                </a:lnTo>
                <a:lnTo>
                  <a:pt x="737777" y="323877"/>
                </a:lnTo>
                <a:lnTo>
                  <a:pt x="729350" y="279145"/>
                </a:lnTo>
                <a:lnTo>
                  <a:pt x="715729" y="236481"/>
                </a:lnTo>
                <a:lnTo>
                  <a:pt x="697262" y="196234"/>
                </a:lnTo>
                <a:lnTo>
                  <a:pt x="674296" y="158751"/>
                </a:lnTo>
                <a:lnTo>
                  <a:pt x="647180" y="124377"/>
                </a:lnTo>
                <a:lnTo>
                  <a:pt x="616260" y="93461"/>
                </a:lnTo>
                <a:lnTo>
                  <a:pt x="581884" y="66349"/>
                </a:lnTo>
                <a:lnTo>
                  <a:pt x="544400" y="43389"/>
                </a:lnTo>
                <a:lnTo>
                  <a:pt x="504156" y="24926"/>
                </a:lnTo>
                <a:lnTo>
                  <a:pt x="461497" y="11309"/>
                </a:lnTo>
                <a:lnTo>
                  <a:pt x="416774" y="2885"/>
                </a:lnTo>
                <a:lnTo>
                  <a:pt x="370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861" y="5622797"/>
            <a:ext cx="741045" cy="741045"/>
          </a:xfrm>
          <a:custGeom>
            <a:avLst/>
            <a:gdLst/>
            <a:ahLst/>
            <a:cxnLst/>
            <a:rect l="l" t="t" r="r" b="b"/>
            <a:pathLst>
              <a:path w="741044" h="741045">
                <a:moveTo>
                  <a:pt x="0" y="370331"/>
                </a:moveTo>
                <a:lnTo>
                  <a:pt x="2886" y="323877"/>
                </a:lnTo>
                <a:lnTo>
                  <a:pt x="11313" y="279145"/>
                </a:lnTo>
                <a:lnTo>
                  <a:pt x="24934" y="236481"/>
                </a:lnTo>
                <a:lnTo>
                  <a:pt x="43401" y="196234"/>
                </a:lnTo>
                <a:lnTo>
                  <a:pt x="66367" y="158751"/>
                </a:lnTo>
                <a:lnTo>
                  <a:pt x="93483" y="124377"/>
                </a:lnTo>
                <a:lnTo>
                  <a:pt x="124403" y="93461"/>
                </a:lnTo>
                <a:lnTo>
                  <a:pt x="158779" y="66349"/>
                </a:lnTo>
                <a:lnTo>
                  <a:pt x="196263" y="43389"/>
                </a:lnTo>
                <a:lnTo>
                  <a:pt x="236507" y="24926"/>
                </a:lnTo>
                <a:lnTo>
                  <a:pt x="279166" y="11309"/>
                </a:lnTo>
                <a:lnTo>
                  <a:pt x="323889" y="2885"/>
                </a:lnTo>
                <a:lnTo>
                  <a:pt x="370332" y="0"/>
                </a:lnTo>
                <a:lnTo>
                  <a:pt x="416774" y="2885"/>
                </a:lnTo>
                <a:lnTo>
                  <a:pt x="461497" y="11309"/>
                </a:lnTo>
                <a:lnTo>
                  <a:pt x="504156" y="24926"/>
                </a:lnTo>
                <a:lnTo>
                  <a:pt x="544400" y="43389"/>
                </a:lnTo>
                <a:lnTo>
                  <a:pt x="581884" y="66349"/>
                </a:lnTo>
                <a:lnTo>
                  <a:pt x="616260" y="93461"/>
                </a:lnTo>
                <a:lnTo>
                  <a:pt x="647180" y="124377"/>
                </a:lnTo>
                <a:lnTo>
                  <a:pt x="674296" y="158751"/>
                </a:lnTo>
                <a:lnTo>
                  <a:pt x="697262" y="196234"/>
                </a:lnTo>
                <a:lnTo>
                  <a:pt x="715729" y="236481"/>
                </a:lnTo>
                <a:lnTo>
                  <a:pt x="729350" y="279145"/>
                </a:lnTo>
                <a:lnTo>
                  <a:pt x="737777" y="323877"/>
                </a:lnTo>
                <a:lnTo>
                  <a:pt x="740664" y="370331"/>
                </a:lnTo>
                <a:lnTo>
                  <a:pt x="737777" y="416786"/>
                </a:lnTo>
                <a:lnTo>
                  <a:pt x="729350" y="461518"/>
                </a:lnTo>
                <a:lnTo>
                  <a:pt x="715729" y="504182"/>
                </a:lnTo>
                <a:lnTo>
                  <a:pt x="697262" y="544429"/>
                </a:lnTo>
                <a:lnTo>
                  <a:pt x="674296" y="581912"/>
                </a:lnTo>
                <a:lnTo>
                  <a:pt x="647180" y="616286"/>
                </a:lnTo>
                <a:lnTo>
                  <a:pt x="616260" y="647202"/>
                </a:lnTo>
                <a:lnTo>
                  <a:pt x="581884" y="674314"/>
                </a:lnTo>
                <a:lnTo>
                  <a:pt x="544400" y="697274"/>
                </a:lnTo>
                <a:lnTo>
                  <a:pt x="504156" y="715737"/>
                </a:lnTo>
                <a:lnTo>
                  <a:pt x="461497" y="729354"/>
                </a:lnTo>
                <a:lnTo>
                  <a:pt x="416774" y="737778"/>
                </a:lnTo>
                <a:lnTo>
                  <a:pt x="370332" y="740663"/>
                </a:lnTo>
                <a:lnTo>
                  <a:pt x="323889" y="737778"/>
                </a:lnTo>
                <a:lnTo>
                  <a:pt x="279166" y="729354"/>
                </a:lnTo>
                <a:lnTo>
                  <a:pt x="236507" y="715737"/>
                </a:lnTo>
                <a:lnTo>
                  <a:pt x="196263" y="697274"/>
                </a:lnTo>
                <a:lnTo>
                  <a:pt x="158779" y="674314"/>
                </a:lnTo>
                <a:lnTo>
                  <a:pt x="124403" y="647202"/>
                </a:lnTo>
                <a:lnTo>
                  <a:pt x="93483" y="616286"/>
                </a:lnTo>
                <a:lnTo>
                  <a:pt x="66367" y="581912"/>
                </a:lnTo>
                <a:lnTo>
                  <a:pt x="43401" y="544429"/>
                </a:lnTo>
                <a:lnTo>
                  <a:pt x="24934" y="504182"/>
                </a:lnTo>
                <a:lnTo>
                  <a:pt x="11313" y="461518"/>
                </a:lnTo>
                <a:lnTo>
                  <a:pt x="2886" y="416786"/>
                </a:lnTo>
                <a:lnTo>
                  <a:pt x="0" y="370331"/>
                </a:lnTo>
                <a:close/>
              </a:path>
            </a:pathLst>
          </a:custGeom>
          <a:ln w="19812">
            <a:solidFill>
              <a:srgbClr val="C42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5503" y="6585610"/>
            <a:ext cx="1219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6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120523"/>
            <a:ext cx="367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 </a:t>
            </a:r>
            <a:r>
              <a:rPr spc="-130" dirty="0"/>
              <a:t>Data </a:t>
            </a:r>
            <a:r>
              <a:rPr spc="-10" dirty="0"/>
              <a:t>Types</a:t>
            </a:r>
            <a:r>
              <a:rPr spc="10" dirty="0"/>
              <a:t> </a:t>
            </a:r>
            <a:r>
              <a:rPr spc="-155" dirty="0"/>
              <a:t>4-4</a:t>
            </a:r>
          </a:p>
        </p:txBody>
      </p:sp>
      <p:sp>
        <p:nvSpPr>
          <p:cNvPr id="3" name="object 3"/>
          <p:cNvSpPr/>
          <p:nvPr/>
        </p:nvSpPr>
        <p:spPr>
          <a:xfrm>
            <a:off x="368808" y="2570988"/>
            <a:ext cx="801624" cy="3692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2717292"/>
            <a:ext cx="6505956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437" y="716356"/>
            <a:ext cx="6004560" cy="236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object </a:t>
            </a:r>
            <a:r>
              <a:rPr sz="2000" dirty="0">
                <a:latin typeface="Georgia"/>
                <a:cs typeface="Georgia"/>
              </a:rPr>
              <a:t>is an independent </a:t>
            </a:r>
            <a:r>
              <a:rPr sz="2000" spc="-5" dirty="0">
                <a:latin typeface="Georgia"/>
                <a:cs typeface="Georgia"/>
              </a:rPr>
              <a:t>data type, </a:t>
            </a:r>
            <a:r>
              <a:rPr sz="2000" dirty="0">
                <a:latin typeface="Georgia"/>
                <a:cs typeface="Georgia"/>
              </a:rPr>
              <a:t>having its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own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eorgia"/>
                <a:cs typeface="Georgia"/>
              </a:rPr>
              <a:t>attributes.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Georgia"/>
                <a:cs typeface="Georgia"/>
              </a:rPr>
              <a:t>Syntax </a:t>
            </a:r>
            <a:r>
              <a:rPr sz="2000" b="1" spc="-5" dirty="0">
                <a:solidFill>
                  <a:srgbClr val="3E7818"/>
                </a:solidFill>
                <a:latin typeface="Courier New"/>
                <a:cs typeface="Courier New"/>
              </a:rPr>
              <a:t>{string </a:t>
            </a:r>
            <a:r>
              <a:rPr sz="2000" b="1" dirty="0">
                <a:solidFill>
                  <a:srgbClr val="3E7818"/>
                </a:solidFill>
                <a:latin typeface="Courier New"/>
                <a:cs typeface="Courier New"/>
              </a:rPr>
              <a:t>: </a:t>
            </a:r>
            <a:r>
              <a:rPr sz="2000" b="1" spc="-5" dirty="0">
                <a:solidFill>
                  <a:srgbClr val="3E7818"/>
                </a:solidFill>
                <a:latin typeface="Courier New"/>
                <a:cs typeface="Courier New"/>
              </a:rPr>
              <a:t>value, .......}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eorgia"/>
                <a:cs typeface="Georgia"/>
              </a:rPr>
              <a:t>The characteristics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object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JSON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are: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66738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It is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non-sequential (having no order)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set of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key/value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pairs.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327" y="2650235"/>
            <a:ext cx="699516" cy="69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3438144"/>
            <a:ext cx="6163056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4276" y="3372611"/>
            <a:ext cx="697992" cy="697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5755" y="4125467"/>
            <a:ext cx="6057900" cy="670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431" y="4093464"/>
            <a:ext cx="699516" cy="697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4881371"/>
            <a:ext cx="6163056" cy="565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276" y="4815840"/>
            <a:ext cx="697992" cy="6979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700" y="5603747"/>
            <a:ext cx="6505956" cy="565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7757" y="3551046"/>
            <a:ext cx="5854700" cy="2462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It is enclosed in curly braces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lang="en-US" sz="150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}.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462915">
              <a:lnSpc>
                <a:spcPts val="1685"/>
              </a:lnSpc>
              <a:spcBef>
                <a:spcPts val="114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Each key/value pairs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are set apart by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comma (,) and every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endParaRPr sz="1500" dirty="0">
              <a:latin typeface="Trebuchet MS"/>
              <a:cs typeface="Trebuchet MS"/>
            </a:endParaRPr>
          </a:p>
          <a:p>
            <a:pPr marL="462915">
              <a:lnSpc>
                <a:spcPts val="1685"/>
              </a:lnSpc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is proceeded by colon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(:).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  <a:spcBef>
                <a:spcPts val="1145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The keys are only strings, each differing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other.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It is used when the key names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random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strings.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327" y="5538215"/>
            <a:ext cx="699516" cy="6964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66" y="131444"/>
            <a:ext cx="2101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JSON</a:t>
            </a:r>
            <a:r>
              <a:rPr spc="-125" dirty="0"/>
              <a:t> </a:t>
            </a:r>
            <a:r>
              <a:rPr spc="-85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945642"/>
            <a:ext cx="6536690" cy="413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99160" indent="-342900">
              <a:lnSpc>
                <a:spcPct val="100000"/>
              </a:lnSpc>
              <a:spcBef>
                <a:spcPts val="95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-5" dirty="0">
                <a:latin typeface="Georgia"/>
                <a:cs typeface="Georgia"/>
              </a:rPr>
              <a:t>In </a:t>
            </a:r>
            <a:r>
              <a:rPr sz="2200" spc="-10" dirty="0">
                <a:latin typeface="Georgia"/>
                <a:cs typeface="Georgia"/>
              </a:rPr>
              <a:t>JSON, </a:t>
            </a:r>
            <a:r>
              <a:rPr sz="2200" spc="-5" dirty="0">
                <a:latin typeface="Georgia"/>
                <a:cs typeface="Georgia"/>
              </a:rPr>
              <a:t>value </a:t>
            </a:r>
            <a:r>
              <a:rPr sz="2200" spc="-10" dirty="0">
                <a:latin typeface="Georgia"/>
                <a:cs typeface="Georgia"/>
              </a:rPr>
              <a:t>can </a:t>
            </a:r>
            <a:r>
              <a:rPr sz="2200" spc="-5" dirty="0">
                <a:latin typeface="Georgia"/>
                <a:cs typeface="Georgia"/>
              </a:rPr>
              <a:t>be of any primitive and  </a:t>
            </a:r>
            <a:r>
              <a:rPr sz="2200" spc="-10" dirty="0">
                <a:latin typeface="Georgia"/>
                <a:cs typeface="Georgia"/>
              </a:rPr>
              <a:t>structure data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type.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3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-5" dirty="0">
                <a:latin typeface="Georgia"/>
                <a:cs typeface="Georgia"/>
              </a:rPr>
              <a:t>A JSON value can </a:t>
            </a:r>
            <a:r>
              <a:rPr sz="2200" spc="-10" dirty="0">
                <a:latin typeface="Georgia"/>
                <a:cs typeface="Georgia"/>
              </a:rPr>
              <a:t>be </a:t>
            </a:r>
            <a:r>
              <a:rPr sz="2200" spc="-5" dirty="0">
                <a:latin typeface="Georgia"/>
                <a:cs typeface="Georgia"/>
              </a:rPr>
              <a:t>a </a:t>
            </a:r>
            <a:r>
              <a:rPr sz="2200" spc="-10" dirty="0">
                <a:latin typeface="Georgia"/>
                <a:cs typeface="Georgia"/>
              </a:rPr>
              <a:t>number, string,</a:t>
            </a:r>
            <a:r>
              <a:rPr sz="2200" spc="5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Boolean</a:t>
            </a:r>
            <a:endParaRPr sz="22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Georgia"/>
                <a:cs typeface="Georgia"/>
              </a:rPr>
              <a:t>such </a:t>
            </a:r>
            <a:r>
              <a:rPr sz="2200" spc="-5" dirty="0">
                <a:latin typeface="Georgia"/>
                <a:cs typeface="Georgia"/>
              </a:rPr>
              <a:t>as </a:t>
            </a:r>
            <a:r>
              <a:rPr sz="2200" spc="-10" dirty="0">
                <a:latin typeface="Georgia"/>
                <a:cs typeface="Georgia"/>
              </a:rPr>
              <a:t>true </a:t>
            </a:r>
            <a:r>
              <a:rPr sz="2200" spc="-5" dirty="0">
                <a:latin typeface="Georgia"/>
                <a:cs typeface="Georgia"/>
              </a:rPr>
              <a:t>or </a:t>
            </a:r>
            <a:r>
              <a:rPr sz="2200" spc="-10" dirty="0">
                <a:latin typeface="Georgia"/>
                <a:cs typeface="Georgia"/>
              </a:rPr>
              <a:t>false, </a:t>
            </a:r>
            <a:r>
              <a:rPr sz="2200" spc="-5" dirty="0">
                <a:latin typeface="Georgia"/>
                <a:cs typeface="Georgia"/>
              </a:rPr>
              <a:t>null, </a:t>
            </a:r>
            <a:r>
              <a:rPr sz="2200" spc="-10" dirty="0">
                <a:latin typeface="Georgia"/>
                <a:cs typeface="Georgia"/>
              </a:rPr>
              <a:t>object, </a:t>
            </a:r>
            <a:r>
              <a:rPr sz="2200" spc="-5" dirty="0">
                <a:latin typeface="Georgia"/>
                <a:cs typeface="Georgia"/>
              </a:rPr>
              <a:t>or an</a:t>
            </a:r>
            <a:r>
              <a:rPr sz="2200" spc="8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array.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10" dirty="0">
                <a:latin typeface="Georgia"/>
                <a:cs typeface="Georgia"/>
              </a:rPr>
              <a:t>following </a:t>
            </a:r>
            <a:r>
              <a:rPr sz="2200" spc="-5" dirty="0">
                <a:latin typeface="Georgia"/>
                <a:cs typeface="Georgia"/>
              </a:rPr>
              <a:t>Code Snippet </a:t>
            </a:r>
            <a:r>
              <a:rPr sz="2200" spc="-10" dirty="0">
                <a:latin typeface="Georgia"/>
                <a:cs typeface="Georgia"/>
              </a:rPr>
              <a:t>shows some</a:t>
            </a:r>
            <a:r>
              <a:rPr sz="2200" spc="9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examples</a:t>
            </a:r>
            <a:endParaRPr sz="22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Georgia"/>
                <a:cs typeface="Georgia"/>
              </a:rPr>
              <a:t>of JSON</a:t>
            </a:r>
            <a:r>
              <a:rPr sz="2200" spc="-10" dirty="0">
                <a:latin typeface="Georgia"/>
                <a:cs typeface="Georgia"/>
              </a:rPr>
              <a:t> values:</a:t>
            </a:r>
            <a:endParaRPr sz="2200">
              <a:latin typeface="Georgia"/>
              <a:cs typeface="Georgia"/>
            </a:endParaRPr>
          </a:p>
          <a:p>
            <a:pPr marL="413384" marR="2762885">
              <a:lnSpc>
                <a:spcPct val="100000"/>
              </a:lnSpc>
              <a:spcBef>
                <a:spcPts val="2015"/>
              </a:spcBef>
            </a:pPr>
            <a:r>
              <a:rPr sz="2000" b="1" spc="-5" dirty="0">
                <a:solidFill>
                  <a:srgbClr val="3E7818"/>
                </a:solidFill>
                <a:latin typeface="Courier New"/>
                <a:cs typeface="Courier New"/>
              </a:rPr>
              <a:t>var emp-no </a:t>
            </a:r>
            <a:r>
              <a:rPr sz="2000" b="1" dirty="0">
                <a:solidFill>
                  <a:srgbClr val="3E7818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3E7818"/>
                </a:solidFill>
                <a:latin typeface="Courier New"/>
                <a:cs typeface="Courier New"/>
              </a:rPr>
              <a:t>1234;  var name </a:t>
            </a:r>
            <a:r>
              <a:rPr sz="2000" b="1" dirty="0">
                <a:solidFill>
                  <a:srgbClr val="3E7818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3E7818"/>
                </a:solidFill>
                <a:latin typeface="Courier New"/>
                <a:cs typeface="Courier New"/>
              </a:rPr>
              <a:t>"Sherill";  var experience </a:t>
            </a:r>
            <a:r>
              <a:rPr sz="2000" b="1" dirty="0">
                <a:solidFill>
                  <a:srgbClr val="3E7818"/>
                </a:solidFill>
                <a:latin typeface="Courier New"/>
                <a:cs typeface="Courier New"/>
              </a:rPr>
              <a:t>=</a:t>
            </a:r>
            <a:r>
              <a:rPr sz="2000" b="1" spc="-50" dirty="0">
                <a:solidFill>
                  <a:srgbClr val="3E781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E7818"/>
                </a:solidFill>
                <a:latin typeface="Courier New"/>
                <a:cs typeface="Courier New"/>
              </a:rPr>
              <a:t>null;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3933444"/>
            <a:ext cx="2232659" cy="1671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1444"/>
            <a:ext cx="5980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Storing </a:t>
            </a:r>
            <a:r>
              <a:rPr spc="-70" dirty="0"/>
              <a:t>Different Values </a:t>
            </a:r>
            <a:r>
              <a:rPr spc="-60" dirty="0"/>
              <a:t>in</a:t>
            </a:r>
            <a:r>
              <a:rPr spc="35" dirty="0"/>
              <a:t> </a:t>
            </a:r>
            <a:r>
              <a:rPr spc="-6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&lt;</a:t>
            </a:r>
            <a:r>
              <a:rPr spc="0" dirty="0"/>
              <a:t>?</a:t>
            </a:r>
            <a:r>
              <a:rPr spc="-5" dirty="0"/>
              <a:t>x</a:t>
            </a:r>
            <a:r>
              <a:rPr spc="-15" dirty="0"/>
              <a:t>m</a:t>
            </a:r>
            <a:r>
              <a:rPr dirty="0"/>
              <a:t>l&gt;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© Aptech</a:t>
            </a:r>
            <a:r>
              <a:rPr spc="-110" dirty="0"/>
              <a:t> </a:t>
            </a:r>
            <a:r>
              <a:rPr dirty="0"/>
              <a:t>Ltd.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67652" y="6585610"/>
            <a:ext cx="27419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Modern Markup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Data </a:t>
            </a:r>
            <a:r>
              <a:rPr sz="1100" spc="-5" dirty="0">
                <a:latin typeface="Calibri"/>
                <a:cs typeface="Calibri"/>
              </a:rPr>
              <a:t>Interchange/Session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1087882"/>
            <a:ext cx="6744970" cy="480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JSON arrays </a:t>
            </a:r>
            <a:r>
              <a:rPr sz="2400" spc="-5" dirty="0">
                <a:latin typeface="Georgia"/>
                <a:cs typeface="Georgia"/>
              </a:rPr>
              <a:t>can store elements of different </a:t>
            </a:r>
            <a:r>
              <a:rPr sz="2400" spc="-10" dirty="0">
                <a:latin typeface="Georgia"/>
                <a:cs typeface="Georgia"/>
              </a:rPr>
              <a:t>types.  </a:t>
            </a:r>
            <a:r>
              <a:rPr sz="2400" spc="-5" dirty="0">
                <a:latin typeface="Georgia"/>
                <a:cs typeface="Georgia"/>
              </a:rPr>
              <a:t>Following </a:t>
            </a:r>
            <a:r>
              <a:rPr sz="2400" dirty="0">
                <a:latin typeface="Georgia"/>
                <a:cs typeface="Georgia"/>
              </a:rPr>
              <a:t>is a </a:t>
            </a:r>
            <a:r>
              <a:rPr sz="2400" spc="-5" dirty="0">
                <a:latin typeface="Georgia"/>
                <a:cs typeface="Georgia"/>
              </a:rPr>
              <a:t>sample</a:t>
            </a:r>
            <a:r>
              <a:rPr sz="2400" spc="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code: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E7818"/>
                </a:solidFill>
                <a:latin typeface="Courier New"/>
                <a:cs typeface="Courier New"/>
              </a:rPr>
              <a:t>[ </a:t>
            </a:r>
            <a:r>
              <a:rPr sz="2000" b="1" spc="-5" dirty="0">
                <a:solidFill>
                  <a:srgbClr val="3E7818"/>
                </a:solidFill>
                <a:latin typeface="Courier New"/>
                <a:cs typeface="Courier New"/>
              </a:rPr>
              <a:t>456, "Dog", 123, "Frog", true </a:t>
            </a:r>
            <a:r>
              <a:rPr sz="2000" b="1" dirty="0">
                <a:solidFill>
                  <a:srgbClr val="3E7818"/>
                </a:solidFill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marR="415925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Elements </a:t>
            </a:r>
            <a:r>
              <a:rPr sz="2400" dirty="0">
                <a:latin typeface="Georgia"/>
                <a:cs typeface="Georgia"/>
              </a:rPr>
              <a:t>0 and 2 in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dirty="0">
                <a:latin typeface="Georgia"/>
                <a:cs typeface="Georgia"/>
              </a:rPr>
              <a:t>array are </a:t>
            </a:r>
            <a:r>
              <a:rPr sz="2400" spc="-5" dirty="0">
                <a:latin typeface="Georgia"/>
                <a:cs typeface="Georgia"/>
              </a:rPr>
              <a:t>of the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type  </a:t>
            </a:r>
            <a:r>
              <a:rPr sz="2400" spc="-10" dirty="0">
                <a:latin typeface="Georgia"/>
                <a:cs typeface="Georgia"/>
              </a:rPr>
              <a:t>Number.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Elements </a:t>
            </a:r>
            <a:r>
              <a:rPr sz="2400" dirty="0">
                <a:latin typeface="Georgia"/>
                <a:cs typeface="Georgia"/>
              </a:rPr>
              <a:t>1 and 3 are </a:t>
            </a:r>
            <a:r>
              <a:rPr sz="2400" spc="-5" dirty="0">
                <a:latin typeface="Georgia"/>
                <a:cs typeface="Georgia"/>
              </a:rPr>
              <a:t>of String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type.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Element </a:t>
            </a:r>
            <a:r>
              <a:rPr sz="2400" dirty="0">
                <a:latin typeface="Georgia"/>
                <a:cs typeface="Georgia"/>
              </a:rPr>
              <a:t>4 is a Boolean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type.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5403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Georgia"/>
                <a:cs typeface="Georgia"/>
              </a:rPr>
              <a:t>In JSON, arrays </a:t>
            </a:r>
            <a:r>
              <a:rPr sz="2400" spc="-5" dirty="0">
                <a:latin typeface="Georgia"/>
                <a:cs typeface="Georgia"/>
              </a:rPr>
              <a:t>can </a:t>
            </a:r>
            <a:r>
              <a:rPr sz="2400" dirty="0">
                <a:latin typeface="Georgia"/>
                <a:cs typeface="Georgia"/>
              </a:rPr>
              <a:t>also </a:t>
            </a:r>
            <a:r>
              <a:rPr sz="2400" spc="-5" dirty="0">
                <a:latin typeface="Georgia"/>
                <a:cs typeface="Georgia"/>
              </a:rPr>
              <a:t>contain other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arrays.  This is </a:t>
            </a:r>
            <a:r>
              <a:rPr sz="2400" spc="-5" dirty="0">
                <a:latin typeface="Georgia"/>
                <a:cs typeface="Georgia"/>
              </a:rPr>
              <a:t>called </a:t>
            </a:r>
            <a:r>
              <a:rPr sz="2400" dirty="0">
                <a:latin typeface="Georgia"/>
                <a:cs typeface="Georgia"/>
              </a:rPr>
              <a:t>nesting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arrays.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1726</Words>
  <Application>Microsoft Office PowerPoint</Application>
  <PresentationFormat>On-screen Show (4:3)</PresentationFormat>
  <Paragraphs>297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Courier New</vt:lpstr>
      <vt:lpstr>Georgia</vt:lpstr>
      <vt:lpstr>Times New Roman</vt:lpstr>
      <vt:lpstr>Trebuchet MS</vt:lpstr>
      <vt:lpstr>Office Theme</vt:lpstr>
      <vt:lpstr>PowerPoint Presentation</vt:lpstr>
      <vt:lpstr>Objectives</vt:lpstr>
      <vt:lpstr>JSON Data Types 1-4</vt:lpstr>
      <vt:lpstr>JSON Data Types 1-4</vt:lpstr>
      <vt:lpstr>JSON Data Types 2-4</vt:lpstr>
      <vt:lpstr>JSON Data Types 3-4</vt:lpstr>
      <vt:lpstr>JSON Data Types 4-4</vt:lpstr>
      <vt:lpstr>JSON Value</vt:lpstr>
      <vt:lpstr>Storing Different Values in Arrays</vt:lpstr>
      <vt:lpstr>Data Structures Supported by JSON</vt:lpstr>
      <vt:lpstr>Collections: Maps, Sets, and Lists</vt:lpstr>
      <vt:lpstr>JSON Schema</vt:lpstr>
      <vt:lpstr>Schema Overview</vt:lpstr>
      <vt:lpstr>JSON Comments</vt:lpstr>
      <vt:lpstr>Creating and Parsing JSON Messages  with JavaScript</vt:lpstr>
      <vt:lpstr>JSON with Developer Tools on  Browser</vt:lpstr>
      <vt:lpstr>Online Tools and Editors</vt:lpstr>
      <vt:lpstr>Online JSON Viewers 1-2</vt:lpstr>
      <vt:lpstr>Online JSON Viewers 2-2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Archna</dc:creator>
  <cp:lastModifiedBy>Sinh Tran</cp:lastModifiedBy>
  <cp:revision>11</cp:revision>
  <dcterms:created xsi:type="dcterms:W3CDTF">2017-12-13T16:43:46Z</dcterms:created>
  <dcterms:modified xsi:type="dcterms:W3CDTF">2019-01-02T01:06:30Z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