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66" r:id="rId3"/>
    <p:sldId id="263" r:id="rId4"/>
    <p:sldId id="290" r:id="rId5"/>
    <p:sldId id="264" r:id="rId6"/>
    <p:sldId id="272" r:id="rId7"/>
    <p:sldId id="275" r:id="rId8"/>
    <p:sldId id="285" r:id="rId9"/>
    <p:sldId id="269" r:id="rId10"/>
    <p:sldId id="284" r:id="rId11"/>
    <p:sldId id="279" r:id="rId12"/>
    <p:sldId id="288" r:id="rId13"/>
    <p:sldId id="270" r:id="rId14"/>
    <p:sldId id="280" r:id="rId15"/>
    <p:sldId id="271" r:id="rId16"/>
    <p:sldId id="283" r:id="rId17"/>
    <p:sldId id="26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A68E"/>
    <a:srgbClr val="D6CFBF"/>
    <a:srgbClr val="CFC3A6"/>
    <a:srgbClr val="D2CCBA"/>
    <a:srgbClr val="EDE8DD"/>
    <a:srgbClr val="FDFD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A4710-245F-48C2-95B1-73698EDE9174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26848-2C0C-4FAF-882D-294BD11A0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44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315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93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2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CCF7-BAFD-4538-B49C-3D8D416668A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9DAE-CB24-4913-A597-949D2F4A998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524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CCF7-BAFD-4538-B49C-3D8D416668A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9DAE-CB24-4913-A597-949D2F4A998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624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CCF7-BAFD-4538-B49C-3D8D416668A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9DAE-CB24-4913-A597-949D2F4A998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391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CCF7-BAFD-4538-B49C-3D8D416668A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9DAE-CB24-4913-A597-949D2F4A998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743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CCF7-BAFD-4538-B49C-3D8D416668A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9DAE-CB24-4913-A597-949D2F4A998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51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CCF7-BAFD-4538-B49C-3D8D416668A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9DAE-CB24-4913-A597-949D2F4A998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866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CCF7-BAFD-4538-B49C-3D8D416668A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9DAE-CB24-4913-A597-949D2F4A998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891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CCF7-BAFD-4538-B49C-3D8D416668A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9DAE-CB24-4913-A597-949D2F4A998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09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3848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CCF7-BAFD-4538-B49C-3D8D416668A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9DAE-CB24-4913-A597-949D2F4A998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041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CCF7-BAFD-4538-B49C-3D8D416668A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9DAE-CB24-4913-A597-949D2F4A998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913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CCF7-BAFD-4538-B49C-3D8D416668A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9DAE-CB24-4913-A597-949D2F4A998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07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05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074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24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530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852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527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83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32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9EDE2-E6BB-432E-AFC2-5B7FFCD3FD84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ED074-42F2-4A87-AA52-9E4EB6DF2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72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8CCF7-BAFD-4538-B49C-3D8D416668A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39DAE-CB24-4913-A597-949D2F4A998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63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3.emf"/><Relationship Id="rId7" Type="http://schemas.openxmlformats.org/officeDocument/2006/relationships/image" Target="../media/image17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.emf"/><Relationship Id="rId7" Type="http://schemas.openxmlformats.org/officeDocument/2006/relationships/image" Target="../media/image8.png"/><Relationship Id="rId2" Type="http://schemas.openxmlformats.org/officeDocument/2006/relationships/hyperlink" Target="http://www.rapidesign.cn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3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gif"/><Relationship Id="rId5" Type="http://schemas.openxmlformats.org/officeDocument/2006/relationships/image" Target="../media/image11.jpe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A6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515" y="819222"/>
            <a:ext cx="10249009" cy="54488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6561" y="1982450"/>
            <a:ext cx="55258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88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校 猫 日 记</a:t>
            </a:r>
          </a:p>
        </p:txBody>
      </p:sp>
      <p:sp>
        <p:nvSpPr>
          <p:cNvPr id="6" name="矩形 5"/>
          <p:cNvSpPr/>
          <p:nvPr/>
        </p:nvSpPr>
        <p:spPr>
          <a:xfrm>
            <a:off x="778277" y="4011711"/>
            <a:ext cx="5499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方正舒体" panose="02010601030101010101" pitchFamily="2" charset="-122"/>
                <a:ea typeface="方正舒体" panose="02010601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——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白雪公组</a:t>
            </a:r>
          </a:p>
        </p:txBody>
      </p:sp>
    </p:spTree>
    <p:extLst>
      <p:ext uri="{BB962C8B-B14F-4D97-AF65-F5344CB8AC3E}">
        <p14:creationId xmlns:p14="http://schemas.microsoft.com/office/powerpoint/2010/main" val="3114661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648003" y="4217476"/>
            <a:ext cx="217488" cy="219075"/>
          </a:xfrm>
          <a:prstGeom prst="ellipse">
            <a:avLst/>
          </a:prstGeom>
          <a:solidFill>
            <a:srgbClr val="B0A6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71089" y="4749930"/>
            <a:ext cx="217487" cy="217488"/>
          </a:xfrm>
          <a:prstGeom prst="ellipse">
            <a:avLst/>
          </a:prstGeom>
          <a:solidFill>
            <a:srgbClr val="B0A6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113991" y="3786832"/>
            <a:ext cx="217488" cy="217488"/>
          </a:xfrm>
          <a:prstGeom prst="ellipse">
            <a:avLst/>
          </a:prstGeom>
          <a:solidFill>
            <a:srgbClr val="B0A6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552993" y="3405905"/>
            <a:ext cx="217488" cy="217488"/>
          </a:xfrm>
          <a:prstGeom prst="ellipse">
            <a:avLst/>
          </a:prstGeom>
          <a:solidFill>
            <a:srgbClr val="B0A6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254471" y="4159638"/>
            <a:ext cx="217487" cy="217487"/>
          </a:xfrm>
          <a:prstGeom prst="ellipse">
            <a:avLst/>
          </a:prstGeom>
          <a:solidFill>
            <a:srgbClr val="B0A6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1021701" y="3776063"/>
            <a:ext cx="217487" cy="219075"/>
          </a:xfrm>
          <a:prstGeom prst="ellipse">
            <a:avLst/>
          </a:prstGeom>
          <a:solidFill>
            <a:srgbClr val="B0A6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4" name="Straight Connector 23"/>
          <p:cNvCxnSpPr>
            <a:stCxn id="14" idx="5"/>
            <a:endCxn id="15" idx="2"/>
          </p:cNvCxnSpPr>
          <p:nvPr/>
        </p:nvCxnSpPr>
        <p:spPr>
          <a:xfrm>
            <a:off x="3833641" y="4404468"/>
            <a:ext cx="1037448" cy="454206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5" idx="7"/>
            <a:endCxn id="16" idx="3"/>
          </p:cNvCxnSpPr>
          <p:nvPr/>
        </p:nvCxnSpPr>
        <p:spPr>
          <a:xfrm flipV="1">
            <a:off x="5056726" y="3972470"/>
            <a:ext cx="1089115" cy="80931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6"/>
            <a:endCxn id="17" idx="2"/>
          </p:cNvCxnSpPr>
          <p:nvPr/>
        </p:nvCxnSpPr>
        <p:spPr>
          <a:xfrm flipV="1">
            <a:off x="6331479" y="3514649"/>
            <a:ext cx="2221514" cy="38092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5"/>
            <a:endCxn id="18" idx="1"/>
          </p:cNvCxnSpPr>
          <p:nvPr/>
        </p:nvCxnSpPr>
        <p:spPr>
          <a:xfrm>
            <a:off x="8738631" y="3591543"/>
            <a:ext cx="547690" cy="599945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6"/>
            <a:endCxn id="19" idx="3"/>
          </p:cNvCxnSpPr>
          <p:nvPr/>
        </p:nvCxnSpPr>
        <p:spPr>
          <a:xfrm flipV="1">
            <a:off x="9471958" y="3963055"/>
            <a:ext cx="1581593" cy="30532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63936" y="3795353"/>
            <a:ext cx="2820003" cy="4603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邂逅一只美丽的母猫？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71603" y="4915460"/>
            <a:ext cx="3459014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16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与好兄弟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为了一</a:t>
            </a:r>
            <a:r>
              <a:rPr lang="zh-CN" altLang="zh-CN" sz="16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块鱼干大打出手？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04498" y="3339002"/>
            <a:ext cx="2820003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被围观群众</a:t>
            </a:r>
            <a:r>
              <a:rPr lang="en-US" altLang="zh-CN" kern="100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rua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到头秃？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44400" y="2882611"/>
            <a:ext cx="219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躲避校内小电驴？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49711" y="4455374"/>
            <a:ext cx="3459014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封校期间可怜巴巴的翻垃圾桶？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852162" y="3287474"/>
            <a:ext cx="55656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……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44281" y="1365734"/>
            <a:ext cx="4242421" cy="1027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今</a:t>
            </a:r>
            <a:r>
              <a:rPr lang="zh-CN" altLang="zh-CN" sz="32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</a:t>
            </a:r>
            <a:r>
              <a:rPr lang="zh-CN" altLang="zh-CN" sz="3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你</a:t>
            </a:r>
            <a:r>
              <a:rPr lang="zh-CN" altLang="zh-CN" sz="4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zh-CN" sz="4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会</a:t>
            </a:r>
            <a:r>
              <a:rPr lang="zh-CN" altLang="zh-CN" sz="4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43" name="图片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2277" y="2044774"/>
            <a:ext cx="2665140" cy="3928033"/>
          </a:xfrm>
          <a:prstGeom prst="rect">
            <a:avLst/>
          </a:prstGeom>
        </p:spPr>
      </p:pic>
      <p:grpSp>
        <p:nvGrpSpPr>
          <p:cNvPr id="144" name="组合 143"/>
          <p:cNvGrpSpPr/>
          <p:nvPr/>
        </p:nvGrpSpPr>
        <p:grpSpPr>
          <a:xfrm>
            <a:off x="0" y="0"/>
            <a:ext cx="12192000" cy="1017640"/>
            <a:chOff x="0" y="0"/>
            <a:chExt cx="12192000" cy="1017640"/>
          </a:xfrm>
        </p:grpSpPr>
        <p:sp>
          <p:nvSpPr>
            <p:cNvPr id="145" name="矩形 144"/>
            <p:cNvSpPr/>
            <p:nvPr/>
          </p:nvSpPr>
          <p:spPr>
            <a:xfrm>
              <a:off x="0" y="0"/>
              <a:ext cx="12192000" cy="1017640"/>
            </a:xfrm>
            <a:prstGeom prst="rect">
              <a:avLst/>
            </a:prstGeom>
            <a:solidFill>
              <a:srgbClr val="B0A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146" name="图片 145"/>
            <p:cNvPicPr>
              <a:picLocks noChangeAspect="1"/>
            </p:cNvPicPr>
            <p:nvPr/>
          </p:nvPicPr>
          <p:blipFill rotWithShape="1">
            <a:blip r:embed="rId3"/>
            <a:srcRect l="8493" b="19086"/>
            <a:stretch/>
          </p:blipFill>
          <p:spPr>
            <a:xfrm>
              <a:off x="0" y="198084"/>
              <a:ext cx="3488562" cy="819556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66204D55-1746-CAF0-F45A-C0B373304B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24" t="6897" r="7806" b="3926"/>
          <a:stretch/>
        </p:blipFill>
        <p:spPr>
          <a:xfrm>
            <a:off x="3111627" y="2687927"/>
            <a:ext cx="1228342" cy="1194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3CA9AA1-CAFF-7AFD-E733-FED487CF5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379" y="5391739"/>
            <a:ext cx="1241840" cy="124184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FECDC5C-5EE1-90D1-9D0D-59550F3B2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5" r="26457"/>
          <a:stretch/>
        </p:blipFill>
        <p:spPr bwMode="auto">
          <a:xfrm>
            <a:off x="5768219" y="2044774"/>
            <a:ext cx="1334999" cy="133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BC2EECB-C2EF-A6C0-A0F5-C30127C4E5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21652" r="6256" b="14420"/>
          <a:stretch/>
        </p:blipFill>
        <p:spPr bwMode="auto">
          <a:xfrm>
            <a:off x="8567221" y="1676264"/>
            <a:ext cx="1275616" cy="120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B57E600-79FB-20A8-DF8F-7A218E019A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8" t="9040" r="14662"/>
          <a:stretch/>
        </p:blipFill>
        <p:spPr bwMode="auto">
          <a:xfrm>
            <a:off x="9175337" y="4936923"/>
            <a:ext cx="1394791" cy="134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234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894184" y="1742415"/>
            <a:ext cx="4785418" cy="2954500"/>
          </a:xfrm>
          <a:prstGeom prst="roundRect">
            <a:avLst/>
          </a:prstGeom>
          <a:solidFill>
            <a:srgbClr val="D6CFBF">
              <a:alpha val="50000"/>
            </a:srgbClr>
          </a:solidFill>
          <a:ln w="25400" cap="flat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  <a:ea typeface="方正兰亭细黑_GBK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0" y="0"/>
            <a:ext cx="12192000" cy="1017640"/>
            <a:chOff x="0" y="0"/>
            <a:chExt cx="12192000" cy="101764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1017640"/>
            </a:xfrm>
            <a:prstGeom prst="rect">
              <a:avLst/>
            </a:prstGeom>
            <a:solidFill>
              <a:srgbClr val="B0A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2"/>
            <a:srcRect l="8493" b="19086"/>
            <a:stretch/>
          </p:blipFill>
          <p:spPr>
            <a:xfrm>
              <a:off x="0" y="198084"/>
              <a:ext cx="3488562" cy="819556"/>
            </a:xfrm>
            <a:prstGeom prst="rect">
              <a:avLst/>
            </a:prstGeom>
          </p:spPr>
        </p:pic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22736" y="1323962"/>
            <a:ext cx="3471742" cy="332218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3730584" y="309754"/>
            <a:ext cx="5669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情节设计</a:t>
            </a:r>
            <a:endParaRPr lang="zh-CN" altLang="en-US" sz="2800" b="1" dirty="0">
              <a:solidFill>
                <a:srgbClr val="D2CCB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矩形 8">
            <a:extLst>
              <a:ext uri="{FF2B5EF4-FFF2-40B4-BE49-F238E27FC236}">
                <a16:creationId xmlns:a16="http://schemas.microsoft.com/office/drawing/2014/main" id="{BCF8F3A2-0F47-0651-B652-D17E8DD4B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435" y="2108268"/>
            <a:ext cx="4382080" cy="2537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</a:pP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一天结束后，你会有什么样的结局？</a:t>
            </a:r>
          </a:p>
          <a:p>
            <a:pPr marL="266700" algn="just">
              <a:lnSpc>
                <a:spcPct val="150000"/>
              </a:lnSpc>
            </a:pP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是懒懒的趴在静思园门口睡大觉？</a:t>
            </a:r>
          </a:p>
          <a:p>
            <a:pPr marL="266700" algn="just">
              <a:lnSpc>
                <a:spcPct val="150000"/>
              </a:lnSpc>
            </a:pP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还是被抓去做一些身体上的邪恶小手术？</a:t>
            </a:r>
          </a:p>
          <a:p>
            <a:pPr marL="266700" algn="just">
              <a:lnSpc>
                <a:spcPct val="150000"/>
              </a:lnSpc>
            </a:pP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.......</a:t>
            </a:r>
            <a:endParaRPr lang="zh-CN" altLang="zh-CN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</a:pP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这都将取决于你今天的表现哦！</a:t>
            </a:r>
          </a:p>
          <a:p>
            <a:pPr marL="266700" algn="just">
              <a:lnSpc>
                <a:spcPct val="150000"/>
              </a:lnSpc>
            </a:pP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2AE18C-0CA6-02E2-E136-CAEF8E016864}"/>
              </a:ext>
            </a:extLst>
          </p:cNvPr>
          <p:cNvSpPr txBox="1"/>
          <p:nvPr/>
        </p:nvSpPr>
        <p:spPr>
          <a:xfrm>
            <a:off x="555834" y="5393515"/>
            <a:ext cx="11273701" cy="481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在探索过程中，我们将通过小游戏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现实财大猫谱的方式，全真模拟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猫咪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在校园的各种精彩遭遇。</a:t>
            </a:r>
          </a:p>
        </p:txBody>
      </p:sp>
    </p:spTree>
    <p:extLst>
      <p:ext uri="{BB962C8B-B14F-4D97-AF65-F5344CB8AC3E}">
        <p14:creationId xmlns:p14="http://schemas.microsoft.com/office/powerpoint/2010/main" val="3472590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A6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078"/>
            <a:ext cx="4375052" cy="67487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61213" y="3065461"/>
            <a:ext cx="65418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6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【PART.03】</a:t>
            </a:r>
            <a:endParaRPr lang="zh-CN" altLang="en-US" sz="6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75224" y="4987177"/>
            <a:ext cx="5350109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Technical Realization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30296" y="4217736"/>
            <a:ext cx="5324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技术实现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A5B437-F1B2-A3CD-75BB-6F814128008D}"/>
              </a:ext>
            </a:extLst>
          </p:cNvPr>
          <p:cNvSpPr/>
          <p:nvPr/>
        </p:nvSpPr>
        <p:spPr>
          <a:xfrm>
            <a:off x="1132116" y="5648325"/>
            <a:ext cx="3631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方正静蕾简体" panose="02000000000000000000" pitchFamily="2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06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2"/>
          <p:cNvSpPr>
            <a:spLocks noChangeArrowheads="1"/>
          </p:cNvSpPr>
          <p:nvPr/>
        </p:nvSpPr>
        <p:spPr bwMode="auto">
          <a:xfrm>
            <a:off x="3565578" y="3371173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Unity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矩形 42"/>
          <p:cNvSpPr>
            <a:spLocks noChangeArrowheads="1"/>
          </p:cNvSpPr>
          <p:nvPr/>
        </p:nvSpPr>
        <p:spPr bwMode="auto">
          <a:xfrm>
            <a:off x="8985237" y="4572909"/>
            <a:ext cx="2390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Ptorch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神经网络</a:t>
            </a:r>
          </a:p>
        </p:txBody>
      </p:sp>
      <p:sp>
        <p:nvSpPr>
          <p:cNvPr id="17" name="矩形 42"/>
          <p:cNvSpPr>
            <a:spLocks noChangeArrowheads="1"/>
          </p:cNvSpPr>
          <p:nvPr/>
        </p:nvSpPr>
        <p:spPr bwMode="auto">
          <a:xfrm>
            <a:off x="8985237" y="1916912"/>
            <a:ext cx="1128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CSS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六边形 1"/>
          <p:cNvSpPr/>
          <p:nvPr/>
        </p:nvSpPr>
        <p:spPr>
          <a:xfrm rot="1745534">
            <a:off x="6925174" y="2993690"/>
            <a:ext cx="1248139" cy="1132744"/>
          </a:xfrm>
          <a:prstGeom prst="hexagon">
            <a:avLst/>
          </a:prstGeom>
          <a:solidFill>
            <a:srgbClr val="B0A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六边形 20"/>
          <p:cNvSpPr/>
          <p:nvPr/>
        </p:nvSpPr>
        <p:spPr>
          <a:xfrm>
            <a:off x="1546271" y="3077996"/>
            <a:ext cx="1355123" cy="1132744"/>
          </a:xfrm>
          <a:prstGeom prst="hexagon">
            <a:avLst/>
          </a:prstGeom>
          <a:solidFill>
            <a:srgbClr val="D6C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小游戏</a:t>
            </a:r>
          </a:p>
        </p:txBody>
      </p:sp>
      <p:grpSp>
        <p:nvGrpSpPr>
          <p:cNvPr id="129" name="组合 128"/>
          <p:cNvGrpSpPr/>
          <p:nvPr/>
        </p:nvGrpSpPr>
        <p:grpSpPr>
          <a:xfrm>
            <a:off x="0" y="0"/>
            <a:ext cx="12192000" cy="1017640"/>
            <a:chOff x="0" y="0"/>
            <a:chExt cx="12192000" cy="1017640"/>
          </a:xfrm>
        </p:grpSpPr>
        <p:sp>
          <p:nvSpPr>
            <p:cNvPr id="130" name="矩形 129"/>
            <p:cNvSpPr/>
            <p:nvPr/>
          </p:nvSpPr>
          <p:spPr>
            <a:xfrm>
              <a:off x="0" y="0"/>
              <a:ext cx="12192000" cy="1017640"/>
            </a:xfrm>
            <a:prstGeom prst="rect">
              <a:avLst/>
            </a:prstGeom>
            <a:solidFill>
              <a:srgbClr val="B0A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131" name="图片 130"/>
            <p:cNvPicPr>
              <a:picLocks noChangeAspect="1"/>
            </p:cNvPicPr>
            <p:nvPr/>
          </p:nvPicPr>
          <p:blipFill rotWithShape="1">
            <a:blip r:embed="rId2"/>
            <a:srcRect l="8493" b="19086"/>
            <a:stretch/>
          </p:blipFill>
          <p:spPr>
            <a:xfrm>
              <a:off x="0" y="198084"/>
              <a:ext cx="3488562" cy="819556"/>
            </a:xfrm>
            <a:prstGeom prst="rect">
              <a:avLst/>
            </a:prstGeom>
          </p:spPr>
        </p:pic>
      </p:grpSp>
      <p:pic>
        <p:nvPicPr>
          <p:cNvPr id="134" name="图片 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1" y="2580119"/>
            <a:ext cx="1521933" cy="1783514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613131" y="2683243"/>
            <a:ext cx="2347349" cy="153382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730584" y="309754"/>
            <a:ext cx="5669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技术实现</a:t>
            </a:r>
            <a:endParaRPr lang="zh-CN" altLang="en-US" sz="2800" b="1" dirty="0">
              <a:solidFill>
                <a:srgbClr val="D2CCB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矩形 42">
            <a:extLst>
              <a:ext uri="{FF2B5EF4-FFF2-40B4-BE49-F238E27FC236}">
                <a16:creationId xmlns:a16="http://schemas.microsoft.com/office/drawing/2014/main" id="{93223318-B171-104C-780A-DC00A237D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553" y="4862347"/>
            <a:ext cx="5790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C#</a:t>
            </a:r>
          </a:p>
        </p:txBody>
      </p:sp>
      <p:sp>
        <p:nvSpPr>
          <p:cNvPr id="5" name="矩形 42">
            <a:extLst>
              <a:ext uri="{FF2B5EF4-FFF2-40B4-BE49-F238E27FC236}">
                <a16:creationId xmlns:a16="http://schemas.microsoft.com/office/drawing/2014/main" id="{C66358FB-CE4E-BBEA-899E-B26AD18F2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626" y="1946181"/>
            <a:ext cx="14173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Aseprite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矩形 42">
            <a:extLst>
              <a:ext uri="{FF2B5EF4-FFF2-40B4-BE49-F238E27FC236}">
                <a16:creationId xmlns:a16="http://schemas.microsoft.com/office/drawing/2014/main" id="{914D4570-7B0A-7A9F-266A-D09B05BC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9749" y="3644368"/>
            <a:ext cx="1128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HTML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矩形 42">
            <a:extLst>
              <a:ext uri="{FF2B5EF4-FFF2-40B4-BE49-F238E27FC236}">
                <a16:creationId xmlns:a16="http://schemas.microsoft.com/office/drawing/2014/main" id="{47C653B3-807E-0728-229B-A99DB903F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37" y="2980942"/>
            <a:ext cx="1128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JS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C0F7DCD-0907-9007-F261-34A5D59051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618208" y="2195556"/>
            <a:ext cx="676947" cy="866884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789367C-8A44-F3B4-BC1A-F22E3B3399B7}"/>
              </a:ext>
            </a:extLst>
          </p:cNvPr>
          <p:cNvCxnSpPr>
            <a:cxnSpLocks/>
            <a:endCxn id="21" idx="0"/>
          </p:cNvCxnSpPr>
          <p:nvPr/>
        </p:nvCxnSpPr>
        <p:spPr bwMode="auto">
          <a:xfrm flipH="1">
            <a:off x="2901394" y="3644368"/>
            <a:ext cx="489103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9F5F8717-21EA-08B7-AB81-255ED6522E3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618208" y="4186137"/>
            <a:ext cx="684096" cy="907043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C063AB0-E972-3899-67DA-B1AB89BC9017}"/>
              </a:ext>
            </a:extLst>
          </p:cNvPr>
          <p:cNvCxnSpPr>
            <a:cxnSpLocks/>
          </p:cNvCxnSpPr>
          <p:nvPr/>
        </p:nvCxnSpPr>
        <p:spPr bwMode="auto">
          <a:xfrm flipH="1">
            <a:off x="7549243" y="2114462"/>
            <a:ext cx="1159893" cy="798268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319188F-2B20-99E5-B865-044F0243BD4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553931" y="4214172"/>
            <a:ext cx="1231476" cy="59217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D2051139-0AE7-A4CB-E292-CBE417BEE51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083489" y="3853987"/>
            <a:ext cx="639991" cy="13288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E245648A-EF00-85B5-830A-885905659843}"/>
              </a:ext>
            </a:extLst>
          </p:cNvPr>
          <p:cNvCxnSpPr>
            <a:cxnSpLocks/>
            <a:endCxn id="2" idx="5"/>
          </p:cNvCxnSpPr>
          <p:nvPr/>
        </p:nvCxnSpPr>
        <p:spPr bwMode="auto">
          <a:xfrm flipH="1" flipV="1">
            <a:off x="8122500" y="3230888"/>
            <a:ext cx="605243" cy="875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2B974D8-1DC9-04C9-E7C1-2657E51422CE}"/>
              </a:ext>
            </a:extLst>
          </p:cNvPr>
          <p:cNvSpPr txBox="1"/>
          <p:nvPr/>
        </p:nvSpPr>
        <p:spPr>
          <a:xfrm>
            <a:off x="7044662" y="3297393"/>
            <a:ext cx="977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猫谱</a:t>
            </a:r>
          </a:p>
        </p:txBody>
      </p:sp>
    </p:spTree>
    <p:extLst>
      <p:ext uri="{BB962C8B-B14F-4D97-AF65-F5344CB8AC3E}">
        <p14:creationId xmlns:p14="http://schemas.microsoft.com/office/powerpoint/2010/main" val="4090771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A6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078"/>
            <a:ext cx="4375052" cy="67487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61213" y="3065461"/>
            <a:ext cx="65418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6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【PART.04】</a:t>
            </a:r>
            <a:endParaRPr lang="zh-CN" altLang="en-US" sz="6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30296" y="4217736"/>
            <a:ext cx="5324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项目进度</a:t>
            </a:r>
            <a:endParaRPr lang="en-US" altLang="zh-CN" sz="4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83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914400" y="5722392"/>
            <a:ext cx="10363200" cy="0"/>
          </a:xfrm>
          <a:prstGeom prst="line">
            <a:avLst/>
          </a:prstGeom>
          <a:ln w="317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737089" y="5657787"/>
            <a:ext cx="170121" cy="170121"/>
          </a:xfrm>
          <a:prstGeom prst="ellipse">
            <a:avLst/>
          </a:prstGeom>
          <a:solidFill>
            <a:srgbClr val="B0A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96836" y="5637332"/>
            <a:ext cx="170121" cy="170121"/>
          </a:xfrm>
          <a:prstGeom prst="ellipse">
            <a:avLst/>
          </a:prstGeom>
          <a:solidFill>
            <a:srgbClr val="B0A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229969" y="5657483"/>
            <a:ext cx="170121" cy="170121"/>
          </a:xfrm>
          <a:prstGeom prst="ellipse">
            <a:avLst/>
          </a:prstGeom>
          <a:solidFill>
            <a:srgbClr val="B0A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95289" y="5912968"/>
            <a:ext cx="1623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B0A68E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11.6-11.13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57370" y="5920664"/>
            <a:ext cx="1640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B0A68E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11.13-12.5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71180" y="5892209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B0A68E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12.5-12.12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83075" y="4893932"/>
            <a:ext cx="3928998" cy="127591"/>
          </a:xfrm>
          <a:prstGeom prst="roundRect">
            <a:avLst/>
          </a:prstGeom>
          <a:solidFill>
            <a:srgbClr val="B0A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85155" y="4389005"/>
            <a:ext cx="3928998" cy="127591"/>
          </a:xfrm>
          <a:prstGeom prst="roundRect">
            <a:avLst/>
          </a:prstGeom>
          <a:solidFill>
            <a:srgbClr val="B0A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054509" y="3912176"/>
            <a:ext cx="3928998" cy="127591"/>
          </a:xfrm>
          <a:prstGeom prst="roundRect">
            <a:avLst/>
          </a:prstGeom>
          <a:solidFill>
            <a:srgbClr val="B0A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0213" y="4162541"/>
            <a:ext cx="339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策划游戏情节、制定相关技术学习目标、明确队员分工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99950" y="3652766"/>
            <a:ext cx="2990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美工与编程双线进行，实现各模块游戏内容并整合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11715" y="3201240"/>
            <a:ext cx="366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实测游戏效果、接收反馈并修补游戏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bug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、完善结项资料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64" name="组合 163"/>
          <p:cNvGrpSpPr/>
          <p:nvPr/>
        </p:nvGrpSpPr>
        <p:grpSpPr>
          <a:xfrm>
            <a:off x="0" y="0"/>
            <a:ext cx="12192000" cy="1017640"/>
            <a:chOff x="0" y="0"/>
            <a:chExt cx="12192000" cy="1017640"/>
          </a:xfrm>
        </p:grpSpPr>
        <p:sp>
          <p:nvSpPr>
            <p:cNvPr id="165" name="矩形 164"/>
            <p:cNvSpPr/>
            <p:nvPr/>
          </p:nvSpPr>
          <p:spPr>
            <a:xfrm>
              <a:off x="0" y="0"/>
              <a:ext cx="12192000" cy="1017640"/>
            </a:xfrm>
            <a:prstGeom prst="rect">
              <a:avLst/>
            </a:prstGeom>
            <a:solidFill>
              <a:srgbClr val="B0A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166" name="图片 165"/>
            <p:cNvPicPr>
              <a:picLocks noChangeAspect="1"/>
            </p:cNvPicPr>
            <p:nvPr/>
          </p:nvPicPr>
          <p:blipFill rotWithShape="1">
            <a:blip r:embed="rId2"/>
            <a:srcRect l="8493" b="19086"/>
            <a:stretch/>
          </p:blipFill>
          <p:spPr>
            <a:xfrm>
              <a:off x="0" y="198084"/>
              <a:ext cx="3488562" cy="819556"/>
            </a:xfrm>
            <a:prstGeom prst="rect">
              <a:avLst/>
            </a:prstGeom>
          </p:spPr>
        </p:pic>
      </p:grpSp>
      <p:pic>
        <p:nvPicPr>
          <p:cNvPr id="168" name="图片 1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216" y="2715337"/>
            <a:ext cx="1248933" cy="1248933"/>
          </a:xfrm>
          <a:prstGeom prst="rect">
            <a:avLst/>
          </a:prstGeom>
        </p:spPr>
      </p:pic>
      <p:pic>
        <p:nvPicPr>
          <p:cNvPr id="170" name="图片 1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932" y="1691728"/>
            <a:ext cx="1851065" cy="1159078"/>
          </a:xfrm>
          <a:prstGeom prst="rect">
            <a:avLst/>
          </a:prstGeom>
        </p:spPr>
      </p:pic>
      <p:pic>
        <p:nvPicPr>
          <p:cNvPr id="171" name="图片 1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043" y="2332336"/>
            <a:ext cx="1442215" cy="1143219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3730584" y="309754"/>
            <a:ext cx="5669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项目进度</a:t>
            </a:r>
            <a:endParaRPr lang="zh-CN" altLang="en-US" sz="2800" b="1" dirty="0">
              <a:solidFill>
                <a:srgbClr val="D2CCB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69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A6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56" y="2654709"/>
            <a:ext cx="9856783" cy="247766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91751" y="1639046"/>
            <a:ext cx="47508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6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THANK YOU</a:t>
            </a:r>
            <a:endParaRPr lang="zh-CN" altLang="en-US" sz="6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702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6163" y="1017639"/>
            <a:ext cx="8229218" cy="645488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919828" y="2524188"/>
            <a:ext cx="4958983" cy="2203694"/>
            <a:chOff x="7117755" y="4807907"/>
            <a:chExt cx="5119774" cy="2203694"/>
          </a:xfrm>
        </p:grpSpPr>
        <p:sp>
          <p:nvSpPr>
            <p:cNvPr id="7" name="TextBox 20"/>
            <p:cNvSpPr txBox="1">
              <a:spLocks noChangeArrowheads="1"/>
            </p:cNvSpPr>
            <p:nvPr/>
          </p:nvSpPr>
          <p:spPr bwMode="auto">
            <a:xfrm>
              <a:off x="7117755" y="4807907"/>
              <a:ext cx="3698885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zh-CN" altLang="en-US" sz="4400" b="1" dirty="0">
                  <a:solidFill>
                    <a:srgbClr val="B0A68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猫咪队员：</a:t>
              </a:r>
            </a:p>
          </p:txBody>
        </p:sp>
        <p:sp>
          <p:nvSpPr>
            <p:cNvPr id="9" name="TextBox 22"/>
            <p:cNvSpPr txBox="1">
              <a:spLocks noChangeArrowheads="1"/>
            </p:cNvSpPr>
            <p:nvPr/>
          </p:nvSpPr>
          <p:spPr bwMode="auto">
            <a:xfrm>
              <a:off x="7117755" y="5712719"/>
              <a:ext cx="5119774" cy="1298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刘合源 李越鹏 强  岚 宋文芮 张诗杭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徐明威 杨文毅 张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  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娜 张小雨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987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" y="0"/>
            <a:ext cx="6096000" cy="3429000"/>
          </a:xfrm>
          <a:prstGeom prst="rect">
            <a:avLst/>
          </a:prstGeom>
          <a:solidFill>
            <a:srgbClr val="B0A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D6C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-2" y="3429000"/>
            <a:ext cx="6096000" cy="3429000"/>
          </a:xfrm>
          <a:prstGeom prst="rect">
            <a:avLst/>
          </a:prstGeom>
          <a:solidFill>
            <a:srgbClr val="D6C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6095998" y="3429000"/>
            <a:ext cx="6096000" cy="3429000"/>
          </a:xfrm>
          <a:prstGeom prst="rect">
            <a:avLst/>
          </a:prstGeom>
          <a:solidFill>
            <a:srgbClr val="B0A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17362" y="2064433"/>
            <a:ext cx="2757268" cy="272913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79" name="图片 278"/>
          <p:cNvPicPr>
            <a:picLocks noChangeAspect="1"/>
          </p:cNvPicPr>
          <p:nvPr/>
        </p:nvPicPr>
        <p:blipFill rotWithShape="1">
          <a:blip r:embed="rId2"/>
          <a:srcRect l="8493" b="19086"/>
          <a:stretch/>
        </p:blipFill>
        <p:spPr>
          <a:xfrm>
            <a:off x="4853353" y="3429001"/>
            <a:ext cx="2461847" cy="91088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010441" y="2730814"/>
            <a:ext cx="2171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zh-CN" altLang="en-US" sz="2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96371" y="521333"/>
            <a:ext cx="3650567" cy="2014023"/>
            <a:chOff x="963636" y="521333"/>
            <a:chExt cx="3650567" cy="2014023"/>
          </a:xfrm>
        </p:grpSpPr>
        <p:sp>
          <p:nvSpPr>
            <p:cNvPr id="17" name="文本框 16"/>
            <p:cNvSpPr txBox="1"/>
            <p:nvPr/>
          </p:nvSpPr>
          <p:spPr>
            <a:xfrm>
              <a:off x="1387110" y="1735444"/>
              <a:ext cx="2856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项目简介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180493" y="521333"/>
              <a:ext cx="24337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01</a:t>
              </a:r>
              <a:endPara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963636" y="2227579"/>
              <a:ext cx="36319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Project Introduction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7502086" y="511500"/>
            <a:ext cx="3650567" cy="2014023"/>
            <a:chOff x="963636" y="521333"/>
            <a:chExt cx="3650567" cy="2014023"/>
          </a:xfrm>
        </p:grpSpPr>
        <p:sp>
          <p:nvSpPr>
            <p:cNvPr id="281" name="文本框 280"/>
            <p:cNvSpPr txBox="1"/>
            <p:nvPr/>
          </p:nvSpPr>
          <p:spPr>
            <a:xfrm>
              <a:off x="1229998" y="1731495"/>
              <a:ext cx="3099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情节设计</a:t>
              </a:r>
            </a:p>
          </p:txBody>
        </p:sp>
        <p:sp>
          <p:nvSpPr>
            <p:cNvPr id="282" name="文本框 281"/>
            <p:cNvSpPr txBox="1"/>
            <p:nvPr/>
          </p:nvSpPr>
          <p:spPr>
            <a:xfrm>
              <a:off x="2180493" y="521333"/>
              <a:ext cx="24337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02</a:t>
              </a:r>
              <a:endPara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>
              <a:off x="963636" y="2227579"/>
              <a:ext cx="36319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Plot Design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88" name="组合 287"/>
          <p:cNvGrpSpPr/>
          <p:nvPr/>
        </p:nvGrpSpPr>
        <p:grpSpPr>
          <a:xfrm>
            <a:off x="1132116" y="3942079"/>
            <a:ext cx="3650567" cy="2014023"/>
            <a:chOff x="963636" y="521333"/>
            <a:chExt cx="3650567" cy="2014023"/>
          </a:xfrm>
        </p:grpSpPr>
        <p:sp>
          <p:nvSpPr>
            <p:cNvPr id="289" name="文本框 288"/>
            <p:cNvSpPr txBox="1"/>
            <p:nvPr/>
          </p:nvSpPr>
          <p:spPr>
            <a:xfrm>
              <a:off x="1217124" y="1712539"/>
              <a:ext cx="3373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技术实现</a:t>
              </a: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2180493" y="521333"/>
              <a:ext cx="24337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03</a:t>
              </a:r>
              <a:endPara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>
              <a:off x="963636" y="2227579"/>
              <a:ext cx="36319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方正静蕾简体" panose="02000000000000000000" pitchFamily="2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Technical Realization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92" name="组合 291"/>
          <p:cNvGrpSpPr/>
          <p:nvPr/>
        </p:nvGrpSpPr>
        <p:grpSpPr>
          <a:xfrm>
            <a:off x="7492363" y="3842702"/>
            <a:ext cx="3650567" cy="2014023"/>
            <a:chOff x="963636" y="521333"/>
            <a:chExt cx="3650567" cy="2014023"/>
          </a:xfrm>
        </p:grpSpPr>
        <p:sp>
          <p:nvSpPr>
            <p:cNvPr id="293" name="文本框 292"/>
            <p:cNvSpPr txBox="1"/>
            <p:nvPr/>
          </p:nvSpPr>
          <p:spPr>
            <a:xfrm>
              <a:off x="1322710" y="1721662"/>
              <a:ext cx="27403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项目进度</a:t>
              </a:r>
            </a:p>
          </p:txBody>
        </p:sp>
        <p:sp>
          <p:nvSpPr>
            <p:cNvPr id="294" name="文本框 293"/>
            <p:cNvSpPr txBox="1"/>
            <p:nvPr/>
          </p:nvSpPr>
          <p:spPr>
            <a:xfrm>
              <a:off x="2180493" y="521333"/>
              <a:ext cx="24337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04</a:t>
              </a:r>
              <a:endPara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>
              <a:off x="963636" y="2227579"/>
              <a:ext cx="36319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Development Planning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593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A6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078"/>
            <a:ext cx="4375052" cy="674874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61213" y="3065461"/>
            <a:ext cx="65418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6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【PART.01】</a:t>
            </a:r>
            <a:endParaRPr lang="zh-CN" altLang="en-US" sz="6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75224" y="4987177"/>
            <a:ext cx="5350109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Project Introduction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30296" y="4217736"/>
            <a:ext cx="5324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项目简介</a:t>
            </a:r>
          </a:p>
        </p:txBody>
      </p:sp>
    </p:spTree>
    <p:extLst>
      <p:ext uri="{BB962C8B-B14F-4D97-AF65-F5344CB8AC3E}">
        <p14:creationId xmlns:p14="http://schemas.microsoft.com/office/powerpoint/2010/main" val="1690045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8"/>
          <p:cNvSpPr>
            <a:spLocks noChangeArrowheads="1"/>
          </p:cNvSpPr>
          <p:nvPr/>
        </p:nvSpPr>
        <p:spPr bwMode="auto">
          <a:xfrm>
            <a:off x="5757332" y="2023978"/>
            <a:ext cx="304800" cy="1178983"/>
          </a:xfrm>
          <a:custGeom>
            <a:avLst/>
            <a:gdLst>
              <a:gd name="T0" fmla="*/ 324583568 w 161"/>
              <a:gd name="T1" fmla="*/ 893779336 h 619"/>
              <a:gd name="T2" fmla="*/ 324583568 w 161"/>
              <a:gd name="T3" fmla="*/ 104069984 h 619"/>
              <a:gd name="T4" fmla="*/ 221764723 w 161"/>
              <a:gd name="T5" fmla="*/ 0 h 619"/>
              <a:gd name="T6" fmla="*/ 102818890 w 161"/>
              <a:gd name="T7" fmla="*/ 0 h 619"/>
              <a:gd name="T8" fmla="*/ 0 w 161"/>
              <a:gd name="T9" fmla="*/ 104069984 h 619"/>
              <a:gd name="T10" fmla="*/ 0 w 161"/>
              <a:gd name="T11" fmla="*/ 1263127414 h 619"/>
              <a:gd name="T12" fmla="*/ 324583568 w 161"/>
              <a:gd name="T13" fmla="*/ 893779336 h 6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1"/>
              <a:gd name="T22" fmla="*/ 0 h 619"/>
              <a:gd name="T23" fmla="*/ 161 w 161"/>
              <a:gd name="T24" fmla="*/ 619 h 6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1" h="619">
                <a:moveTo>
                  <a:pt x="161" y="438"/>
                </a:moveTo>
                <a:cubicBezTo>
                  <a:pt x="161" y="51"/>
                  <a:pt x="161" y="51"/>
                  <a:pt x="161" y="51"/>
                </a:cubicBezTo>
                <a:cubicBezTo>
                  <a:pt x="161" y="23"/>
                  <a:pt x="138" y="0"/>
                  <a:pt x="11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23" y="0"/>
                  <a:pt x="0" y="23"/>
                  <a:pt x="0" y="51"/>
                </a:cubicBezTo>
                <a:cubicBezTo>
                  <a:pt x="0" y="619"/>
                  <a:pt x="0" y="619"/>
                  <a:pt x="0" y="619"/>
                </a:cubicBezTo>
                <a:cubicBezTo>
                  <a:pt x="9" y="561"/>
                  <a:pt x="53" y="461"/>
                  <a:pt x="161" y="438"/>
                </a:cubicBezTo>
                <a:close/>
              </a:path>
            </a:pathLst>
          </a:custGeom>
          <a:solidFill>
            <a:srgbClr val="B0A68E"/>
          </a:solidFill>
          <a:ln w="9525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Freeform 141"/>
          <p:cNvSpPr>
            <a:spLocks noChangeArrowheads="1"/>
          </p:cNvSpPr>
          <p:nvPr/>
        </p:nvSpPr>
        <p:spPr bwMode="auto">
          <a:xfrm>
            <a:off x="5867399" y="4739660"/>
            <a:ext cx="2117" cy="27517"/>
          </a:xfrm>
          <a:custGeom>
            <a:avLst/>
            <a:gdLst>
              <a:gd name="T0" fmla="*/ 2521744 w 1"/>
              <a:gd name="T1" fmla="*/ 3786385 h 15"/>
              <a:gd name="T2" fmla="*/ 0 w 1"/>
              <a:gd name="T3" fmla="*/ 0 h 15"/>
              <a:gd name="T4" fmla="*/ 0 w 1"/>
              <a:gd name="T5" fmla="*/ 28393764 h 15"/>
              <a:gd name="T6" fmla="*/ 2521744 w 1"/>
              <a:gd name="T7" fmla="*/ 3786385 h 15"/>
              <a:gd name="T8" fmla="*/ 0 60000 65536"/>
              <a:gd name="T9" fmla="*/ 0 60000 65536"/>
              <a:gd name="T10" fmla="*/ 0 60000 65536"/>
              <a:gd name="T11" fmla="*/ 0 60000 65536"/>
              <a:gd name="T12" fmla="*/ 0 w 1"/>
              <a:gd name="T13" fmla="*/ 0 h 15"/>
              <a:gd name="T14" fmla="*/ 1 w 1"/>
              <a:gd name="T15" fmla="*/ 15 h 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" h="15">
                <a:moveTo>
                  <a:pt x="1" y="2"/>
                </a:moveTo>
                <a:cubicBezTo>
                  <a:pt x="0" y="1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1"/>
                  <a:pt x="1" y="6"/>
                  <a:pt x="1" y="2"/>
                </a:cubicBezTo>
                <a:close/>
              </a:path>
            </a:pathLst>
          </a:custGeom>
          <a:solidFill>
            <a:srgbClr val="FFDE00"/>
          </a:solidFill>
          <a:ln w="9525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Freeform 142"/>
          <p:cNvSpPr>
            <a:spLocks noChangeArrowheads="1"/>
          </p:cNvSpPr>
          <p:nvPr/>
        </p:nvSpPr>
        <p:spPr bwMode="auto">
          <a:xfrm>
            <a:off x="4097867" y="4290927"/>
            <a:ext cx="1998133" cy="1667933"/>
          </a:xfrm>
          <a:custGeom>
            <a:avLst/>
            <a:gdLst>
              <a:gd name="T0" fmla="*/ 1810899548 w 1050"/>
              <a:gd name="T1" fmla="*/ 12235321 h 876"/>
              <a:gd name="T2" fmla="*/ 1696827596 w 1050"/>
              <a:gd name="T3" fmla="*/ 2039220 h 876"/>
              <a:gd name="T4" fmla="*/ 93702464 w 1050"/>
              <a:gd name="T5" fmla="*/ 2039220 h 876"/>
              <a:gd name="T6" fmla="*/ 0 w 1050"/>
              <a:gd name="T7" fmla="*/ 95844780 h 876"/>
              <a:gd name="T8" fmla="*/ 93702464 w 1050"/>
              <a:gd name="T9" fmla="*/ 189650340 h 876"/>
              <a:gd name="T10" fmla="*/ 1702939027 w 1050"/>
              <a:gd name="T11" fmla="*/ 189650340 h 876"/>
              <a:gd name="T12" fmla="*/ 1810899548 w 1050"/>
              <a:gd name="T13" fmla="*/ 208004741 h 876"/>
              <a:gd name="T14" fmla="*/ 1810899548 w 1050"/>
              <a:gd name="T15" fmla="*/ 1786388233 h 876"/>
              <a:gd name="T16" fmla="*/ 2138858729 w 1050"/>
              <a:gd name="T17" fmla="*/ 1417283471 h 876"/>
              <a:gd name="T18" fmla="*/ 2138858729 w 1050"/>
              <a:gd name="T19" fmla="*/ 411929616 h 876"/>
              <a:gd name="T20" fmla="*/ 2138858729 w 1050"/>
              <a:gd name="T21" fmla="*/ 379302107 h 876"/>
              <a:gd name="T22" fmla="*/ 1810899548 w 1050"/>
              <a:gd name="T23" fmla="*/ 12235321 h 8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50"/>
              <a:gd name="T37" fmla="*/ 0 h 876"/>
              <a:gd name="T38" fmla="*/ 1050 w 1050"/>
              <a:gd name="T39" fmla="*/ 876 h 87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50" h="876">
                <a:moveTo>
                  <a:pt x="889" y="6"/>
                </a:moveTo>
                <a:cubicBezTo>
                  <a:pt x="872" y="2"/>
                  <a:pt x="853" y="0"/>
                  <a:pt x="833" y="1"/>
                </a:cubicBezTo>
                <a:cubicBezTo>
                  <a:pt x="687" y="6"/>
                  <a:pt x="53" y="1"/>
                  <a:pt x="46" y="1"/>
                </a:cubicBezTo>
                <a:cubicBezTo>
                  <a:pt x="21" y="1"/>
                  <a:pt x="0" y="21"/>
                  <a:pt x="0" y="47"/>
                </a:cubicBezTo>
                <a:cubicBezTo>
                  <a:pt x="0" y="72"/>
                  <a:pt x="20" y="93"/>
                  <a:pt x="46" y="93"/>
                </a:cubicBezTo>
                <a:cubicBezTo>
                  <a:pt x="72" y="93"/>
                  <a:pt x="688" y="98"/>
                  <a:pt x="836" y="93"/>
                </a:cubicBezTo>
                <a:cubicBezTo>
                  <a:pt x="857" y="92"/>
                  <a:pt x="875" y="96"/>
                  <a:pt x="889" y="102"/>
                </a:cubicBezTo>
                <a:cubicBezTo>
                  <a:pt x="889" y="876"/>
                  <a:pt x="889" y="876"/>
                  <a:pt x="889" y="876"/>
                </a:cubicBezTo>
                <a:cubicBezTo>
                  <a:pt x="898" y="817"/>
                  <a:pt x="942" y="718"/>
                  <a:pt x="1050" y="695"/>
                </a:cubicBezTo>
                <a:cubicBezTo>
                  <a:pt x="1050" y="202"/>
                  <a:pt x="1050" y="202"/>
                  <a:pt x="1050" y="202"/>
                </a:cubicBezTo>
                <a:cubicBezTo>
                  <a:pt x="1050" y="186"/>
                  <a:pt x="1050" y="186"/>
                  <a:pt x="1050" y="186"/>
                </a:cubicBezTo>
                <a:cubicBezTo>
                  <a:pt x="1041" y="128"/>
                  <a:pt x="997" y="29"/>
                  <a:pt x="889" y="6"/>
                </a:cubicBezTo>
                <a:close/>
              </a:path>
            </a:pathLst>
          </a:custGeom>
          <a:solidFill>
            <a:srgbClr val="B0A68E"/>
          </a:solidFill>
          <a:ln w="9525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Freeform 143"/>
          <p:cNvSpPr>
            <a:spLocks noChangeArrowheads="1"/>
          </p:cNvSpPr>
          <p:nvPr/>
        </p:nvSpPr>
        <p:spPr bwMode="auto">
          <a:xfrm>
            <a:off x="5757332" y="2847360"/>
            <a:ext cx="2000251" cy="1830917"/>
          </a:xfrm>
          <a:custGeom>
            <a:avLst/>
            <a:gdLst>
              <a:gd name="T0" fmla="*/ 2045593886 w 1051"/>
              <a:gd name="T1" fmla="*/ 2033402 h 963"/>
              <a:gd name="T2" fmla="*/ 444162674 w 1051"/>
              <a:gd name="T3" fmla="*/ 2033402 h 963"/>
              <a:gd name="T4" fmla="*/ 328028675 w 1051"/>
              <a:gd name="T5" fmla="*/ 12200414 h 963"/>
              <a:gd name="T6" fmla="*/ 0 w 1051"/>
              <a:gd name="T7" fmla="*/ 380231989 h 963"/>
              <a:gd name="T8" fmla="*/ 0 w 1051"/>
              <a:gd name="T9" fmla="*/ 408698183 h 963"/>
              <a:gd name="T10" fmla="*/ 0 w 1051"/>
              <a:gd name="T11" fmla="*/ 1592095581 h 963"/>
              <a:gd name="T12" fmla="*/ 328028675 w 1051"/>
              <a:gd name="T13" fmla="*/ 1958093581 h 963"/>
              <a:gd name="T14" fmla="*/ 328028675 w 1051"/>
              <a:gd name="T15" fmla="*/ 207399907 h 963"/>
              <a:gd name="T16" fmla="*/ 436013703 w 1051"/>
              <a:gd name="T17" fmla="*/ 189099294 h 963"/>
              <a:gd name="T18" fmla="*/ 2047632199 w 1051"/>
              <a:gd name="T19" fmla="*/ 189099294 h 963"/>
              <a:gd name="T20" fmla="*/ 2141354653 w 1051"/>
              <a:gd name="T21" fmla="*/ 93533659 h 963"/>
              <a:gd name="T22" fmla="*/ 2045593886 w 1051"/>
              <a:gd name="T23" fmla="*/ 2033402 h 96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51"/>
              <a:gd name="T37" fmla="*/ 0 h 963"/>
              <a:gd name="T38" fmla="*/ 1051 w 1051"/>
              <a:gd name="T39" fmla="*/ 963 h 96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51" h="963">
                <a:moveTo>
                  <a:pt x="1004" y="1"/>
                </a:moveTo>
                <a:cubicBezTo>
                  <a:pt x="998" y="1"/>
                  <a:pt x="364" y="6"/>
                  <a:pt x="218" y="1"/>
                </a:cubicBezTo>
                <a:cubicBezTo>
                  <a:pt x="197" y="0"/>
                  <a:pt x="178" y="2"/>
                  <a:pt x="161" y="6"/>
                </a:cubicBezTo>
                <a:cubicBezTo>
                  <a:pt x="53" y="29"/>
                  <a:pt x="9" y="129"/>
                  <a:pt x="0" y="187"/>
                </a:cubicBezTo>
                <a:cubicBezTo>
                  <a:pt x="0" y="201"/>
                  <a:pt x="0" y="201"/>
                  <a:pt x="0" y="201"/>
                </a:cubicBezTo>
                <a:cubicBezTo>
                  <a:pt x="0" y="783"/>
                  <a:pt x="0" y="783"/>
                  <a:pt x="0" y="783"/>
                </a:cubicBezTo>
                <a:cubicBezTo>
                  <a:pt x="108" y="806"/>
                  <a:pt x="152" y="905"/>
                  <a:pt x="161" y="963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76" y="96"/>
                  <a:pt x="193" y="92"/>
                  <a:pt x="214" y="93"/>
                </a:cubicBezTo>
                <a:cubicBezTo>
                  <a:pt x="363" y="98"/>
                  <a:pt x="979" y="93"/>
                  <a:pt x="1005" y="93"/>
                </a:cubicBezTo>
                <a:cubicBezTo>
                  <a:pt x="1031" y="93"/>
                  <a:pt x="1051" y="72"/>
                  <a:pt x="1051" y="46"/>
                </a:cubicBezTo>
                <a:cubicBezTo>
                  <a:pt x="1051" y="21"/>
                  <a:pt x="1030" y="1"/>
                  <a:pt x="1004" y="1"/>
                </a:cubicBezTo>
                <a:close/>
              </a:path>
            </a:pathLst>
          </a:custGeom>
          <a:solidFill>
            <a:srgbClr val="D2CCBA"/>
          </a:solidFill>
          <a:ln w="9525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椭圆 2"/>
          <p:cNvSpPr>
            <a:spLocks noChangeArrowheads="1"/>
          </p:cNvSpPr>
          <p:nvPr/>
        </p:nvSpPr>
        <p:spPr bwMode="auto">
          <a:xfrm>
            <a:off x="7319432" y="5016945"/>
            <a:ext cx="713317" cy="715433"/>
          </a:xfrm>
          <a:prstGeom prst="ellipse">
            <a:avLst/>
          </a:prstGeom>
          <a:solidFill>
            <a:schemeClr val="bg1"/>
          </a:solidFill>
          <a:ln w="9525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椭圆 453"/>
          <p:cNvSpPr>
            <a:spLocks noChangeArrowheads="1"/>
          </p:cNvSpPr>
          <p:nvPr/>
        </p:nvSpPr>
        <p:spPr bwMode="auto">
          <a:xfrm>
            <a:off x="7319432" y="2593361"/>
            <a:ext cx="713317" cy="715433"/>
          </a:xfrm>
          <a:prstGeom prst="ellipse">
            <a:avLst/>
          </a:prstGeom>
          <a:solidFill>
            <a:schemeClr val="bg1"/>
          </a:solidFill>
          <a:ln w="9525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椭圆 454"/>
          <p:cNvSpPr>
            <a:spLocks noChangeArrowheads="1"/>
          </p:cNvSpPr>
          <p:nvPr/>
        </p:nvSpPr>
        <p:spPr bwMode="auto">
          <a:xfrm>
            <a:off x="3484032" y="4005178"/>
            <a:ext cx="713317" cy="715433"/>
          </a:xfrm>
          <a:prstGeom prst="ellipse">
            <a:avLst/>
          </a:prstGeom>
          <a:solidFill>
            <a:schemeClr val="bg1">
              <a:alpha val="40000"/>
            </a:schemeClr>
          </a:solidFill>
          <a:ln w="9525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418783" y="3591263"/>
            <a:ext cx="3341572" cy="1477328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容易受到机动车、电动车的伤害</a:t>
            </a:r>
            <a:r>
              <a:rPr lang="zh-CN" altLang="en-US" kern="10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kern="100" dirty="0">
              <a:solidFill>
                <a:prstClr val="black">
                  <a:lumMod val="75000"/>
                  <a:lumOff val="25000"/>
                </a:prst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kern="100" dirty="0">
              <a:solidFill>
                <a:prstClr val="black">
                  <a:lumMod val="75000"/>
                  <a:lumOff val="25000"/>
                </a:prst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封校时觅食极为困难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Freeform 140"/>
          <p:cNvSpPr>
            <a:spLocks noChangeArrowheads="1"/>
          </p:cNvSpPr>
          <p:nvPr/>
        </p:nvSpPr>
        <p:spPr bwMode="auto">
          <a:xfrm>
            <a:off x="5810241" y="5302713"/>
            <a:ext cx="2000251" cy="1274233"/>
          </a:xfrm>
          <a:custGeom>
            <a:avLst/>
            <a:gdLst>
              <a:gd name="T0" fmla="*/ 2045593886 w 1051"/>
              <a:gd name="T1" fmla="*/ 0 h 869"/>
              <a:gd name="T2" fmla="*/ 444162674 w 1051"/>
              <a:gd name="T3" fmla="*/ 0 h 869"/>
              <a:gd name="T4" fmla="*/ 328028675 w 1051"/>
              <a:gd name="T5" fmla="*/ 6047477 h 869"/>
              <a:gd name="T6" fmla="*/ 0 w 1051"/>
              <a:gd name="T7" fmla="*/ 224953144 h 869"/>
              <a:gd name="T8" fmla="*/ 0 w 1051"/>
              <a:gd name="T9" fmla="*/ 243094467 h 869"/>
              <a:gd name="T10" fmla="*/ 0 w 1051"/>
              <a:gd name="T11" fmla="*/ 989311678 h 869"/>
              <a:gd name="T12" fmla="*/ 103909783 w 1051"/>
              <a:gd name="T13" fmla="*/ 1050992838 h 869"/>
              <a:gd name="T14" fmla="*/ 224118937 w 1051"/>
              <a:gd name="T15" fmla="*/ 1050992838 h 869"/>
              <a:gd name="T16" fmla="*/ 328028675 w 1051"/>
              <a:gd name="T17" fmla="*/ 989311678 h 869"/>
              <a:gd name="T18" fmla="*/ 328028675 w 1051"/>
              <a:gd name="T19" fmla="*/ 122152641 h 869"/>
              <a:gd name="T20" fmla="*/ 436013703 w 1051"/>
              <a:gd name="T21" fmla="*/ 111267407 h 869"/>
              <a:gd name="T22" fmla="*/ 2047632199 w 1051"/>
              <a:gd name="T23" fmla="*/ 111267407 h 869"/>
              <a:gd name="T24" fmla="*/ 2141354653 w 1051"/>
              <a:gd name="T25" fmla="*/ 55633703 h 869"/>
              <a:gd name="T26" fmla="*/ 2045593886 w 1051"/>
              <a:gd name="T27" fmla="*/ 0 h 8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51"/>
              <a:gd name="T43" fmla="*/ 0 h 869"/>
              <a:gd name="T44" fmla="*/ 1051 w 1051"/>
              <a:gd name="T45" fmla="*/ 869 h 86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51" h="869">
                <a:moveTo>
                  <a:pt x="1004" y="0"/>
                </a:moveTo>
                <a:cubicBezTo>
                  <a:pt x="998" y="1"/>
                  <a:pt x="364" y="6"/>
                  <a:pt x="218" y="0"/>
                </a:cubicBezTo>
                <a:cubicBezTo>
                  <a:pt x="197" y="0"/>
                  <a:pt x="178" y="2"/>
                  <a:pt x="161" y="5"/>
                </a:cubicBezTo>
                <a:cubicBezTo>
                  <a:pt x="53" y="28"/>
                  <a:pt x="9" y="127"/>
                  <a:pt x="0" y="186"/>
                </a:cubicBezTo>
                <a:cubicBezTo>
                  <a:pt x="0" y="201"/>
                  <a:pt x="0" y="201"/>
                  <a:pt x="0" y="201"/>
                </a:cubicBezTo>
                <a:cubicBezTo>
                  <a:pt x="0" y="818"/>
                  <a:pt x="0" y="818"/>
                  <a:pt x="0" y="818"/>
                </a:cubicBezTo>
                <a:cubicBezTo>
                  <a:pt x="0" y="846"/>
                  <a:pt x="23" y="869"/>
                  <a:pt x="51" y="869"/>
                </a:cubicBezTo>
                <a:cubicBezTo>
                  <a:pt x="110" y="869"/>
                  <a:pt x="110" y="869"/>
                  <a:pt x="110" y="869"/>
                </a:cubicBezTo>
                <a:cubicBezTo>
                  <a:pt x="138" y="869"/>
                  <a:pt x="161" y="846"/>
                  <a:pt x="161" y="818"/>
                </a:cubicBezTo>
                <a:cubicBezTo>
                  <a:pt x="161" y="101"/>
                  <a:pt x="161" y="101"/>
                  <a:pt x="161" y="101"/>
                </a:cubicBezTo>
                <a:cubicBezTo>
                  <a:pt x="176" y="95"/>
                  <a:pt x="193" y="92"/>
                  <a:pt x="214" y="92"/>
                </a:cubicBezTo>
                <a:cubicBezTo>
                  <a:pt x="363" y="98"/>
                  <a:pt x="979" y="93"/>
                  <a:pt x="1005" y="92"/>
                </a:cubicBezTo>
                <a:cubicBezTo>
                  <a:pt x="1030" y="92"/>
                  <a:pt x="1051" y="71"/>
                  <a:pt x="1051" y="46"/>
                </a:cubicBezTo>
                <a:cubicBezTo>
                  <a:pt x="1050" y="21"/>
                  <a:pt x="1030" y="1"/>
                  <a:pt x="1004" y="0"/>
                </a:cubicBezTo>
                <a:close/>
              </a:path>
            </a:pathLst>
          </a:custGeom>
          <a:solidFill>
            <a:srgbClr val="D2CCBA"/>
          </a:solidFill>
          <a:ln w="9525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Freeform 13">
            <a:hlinkClick r:id="rId2"/>
          </p:cNvPr>
          <p:cNvSpPr>
            <a:spLocks noEditPoints="1" noChangeArrowheads="1"/>
          </p:cNvSpPr>
          <p:nvPr/>
        </p:nvSpPr>
        <p:spPr bwMode="auto">
          <a:xfrm>
            <a:off x="3619499" y="4100427"/>
            <a:ext cx="381000" cy="571500"/>
          </a:xfrm>
          <a:custGeom>
            <a:avLst/>
            <a:gdLst>
              <a:gd name="T0" fmla="*/ 400262967 w 102"/>
              <a:gd name="T1" fmla="*/ 0 h 131"/>
              <a:gd name="T2" fmla="*/ 0 w 102"/>
              <a:gd name="T3" fmla="*/ 545989673 h 131"/>
              <a:gd name="T4" fmla="*/ 400262967 w 102"/>
              <a:gd name="T5" fmla="*/ 1402447668 h 131"/>
              <a:gd name="T6" fmla="*/ 800525934 w 102"/>
              <a:gd name="T7" fmla="*/ 545989673 h 131"/>
              <a:gd name="T8" fmla="*/ 400262967 w 102"/>
              <a:gd name="T9" fmla="*/ 0 h 131"/>
              <a:gd name="T10" fmla="*/ 400262967 w 102"/>
              <a:gd name="T11" fmla="*/ 920689752 h 131"/>
              <a:gd name="T12" fmla="*/ 109876489 w 102"/>
              <a:gd name="T13" fmla="*/ 535283869 h 131"/>
              <a:gd name="T14" fmla="*/ 400262967 w 102"/>
              <a:gd name="T15" fmla="*/ 149881310 h 131"/>
              <a:gd name="T16" fmla="*/ 690649314 w 102"/>
              <a:gd name="T17" fmla="*/ 535283869 h 131"/>
              <a:gd name="T18" fmla="*/ 400262967 w 102"/>
              <a:gd name="T19" fmla="*/ 920689752 h 13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2"/>
              <a:gd name="T31" fmla="*/ 0 h 131"/>
              <a:gd name="T32" fmla="*/ 102 w 102"/>
              <a:gd name="T33" fmla="*/ 131 h 13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2" h="131">
                <a:moveTo>
                  <a:pt x="51" y="0"/>
                </a:moveTo>
                <a:cubicBezTo>
                  <a:pt x="23" y="0"/>
                  <a:pt x="0" y="23"/>
                  <a:pt x="0" y="51"/>
                </a:cubicBezTo>
                <a:cubicBezTo>
                  <a:pt x="0" y="79"/>
                  <a:pt x="39" y="131"/>
                  <a:pt x="51" y="131"/>
                </a:cubicBezTo>
                <a:cubicBezTo>
                  <a:pt x="65" y="131"/>
                  <a:pt x="102" y="79"/>
                  <a:pt x="102" y="51"/>
                </a:cubicBezTo>
                <a:cubicBezTo>
                  <a:pt x="102" y="23"/>
                  <a:pt x="79" y="0"/>
                  <a:pt x="51" y="0"/>
                </a:cubicBezTo>
                <a:close/>
                <a:moveTo>
                  <a:pt x="51" y="86"/>
                </a:moveTo>
                <a:cubicBezTo>
                  <a:pt x="30" y="86"/>
                  <a:pt x="14" y="70"/>
                  <a:pt x="14" y="50"/>
                </a:cubicBezTo>
                <a:cubicBezTo>
                  <a:pt x="14" y="30"/>
                  <a:pt x="30" y="14"/>
                  <a:pt x="51" y="14"/>
                </a:cubicBezTo>
                <a:cubicBezTo>
                  <a:pt x="72" y="14"/>
                  <a:pt x="88" y="30"/>
                  <a:pt x="88" y="50"/>
                </a:cubicBezTo>
                <a:cubicBezTo>
                  <a:pt x="88" y="70"/>
                  <a:pt x="72" y="86"/>
                  <a:pt x="51" y="8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24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1" name="Freeform 51"/>
          <p:cNvSpPr>
            <a:spLocks/>
          </p:cNvSpPr>
          <p:nvPr/>
        </p:nvSpPr>
        <p:spPr bwMode="auto">
          <a:xfrm>
            <a:off x="7143757" y="2500230"/>
            <a:ext cx="952507" cy="952506"/>
          </a:xfrm>
          <a:custGeom>
            <a:avLst/>
            <a:gdLst/>
            <a:ahLst/>
            <a:cxnLst>
              <a:cxn ang="0">
                <a:pos x="291" y="0"/>
              </a:cxn>
              <a:cxn ang="0">
                <a:pos x="232" y="7"/>
              </a:cxn>
              <a:cxn ang="0">
                <a:pos x="178" y="23"/>
              </a:cxn>
              <a:cxn ang="0">
                <a:pos x="129" y="49"/>
              </a:cxn>
              <a:cxn ang="0">
                <a:pos x="85" y="85"/>
              </a:cxn>
              <a:cxn ang="0">
                <a:pos x="51" y="128"/>
              </a:cxn>
              <a:cxn ang="0">
                <a:pos x="23" y="177"/>
              </a:cxn>
              <a:cxn ang="0">
                <a:pos x="7" y="232"/>
              </a:cxn>
              <a:cxn ang="0">
                <a:pos x="0" y="290"/>
              </a:cxn>
              <a:cxn ang="0">
                <a:pos x="2" y="321"/>
              </a:cxn>
              <a:cxn ang="0">
                <a:pos x="13" y="376"/>
              </a:cxn>
              <a:cxn ang="0">
                <a:pos x="36" y="429"/>
              </a:cxn>
              <a:cxn ang="0">
                <a:pos x="67" y="475"/>
              </a:cxn>
              <a:cxn ang="0">
                <a:pos x="106" y="514"/>
              </a:cxn>
              <a:cxn ang="0">
                <a:pos x="152" y="545"/>
              </a:cxn>
              <a:cxn ang="0">
                <a:pos x="205" y="568"/>
              </a:cxn>
              <a:cxn ang="0">
                <a:pos x="262" y="579"/>
              </a:cxn>
              <a:cxn ang="0">
                <a:pos x="291" y="581"/>
              </a:cxn>
              <a:cxn ang="0">
                <a:pos x="348" y="574"/>
              </a:cxn>
              <a:cxn ang="0">
                <a:pos x="404" y="558"/>
              </a:cxn>
              <a:cxn ang="0">
                <a:pos x="453" y="532"/>
              </a:cxn>
              <a:cxn ang="0">
                <a:pos x="496" y="496"/>
              </a:cxn>
              <a:cxn ang="0">
                <a:pos x="532" y="453"/>
              </a:cxn>
              <a:cxn ang="0">
                <a:pos x="558" y="403"/>
              </a:cxn>
              <a:cxn ang="0">
                <a:pos x="574" y="349"/>
              </a:cxn>
              <a:cxn ang="0">
                <a:pos x="581" y="290"/>
              </a:cxn>
              <a:cxn ang="0">
                <a:pos x="579" y="260"/>
              </a:cxn>
              <a:cxn ang="0">
                <a:pos x="568" y="205"/>
              </a:cxn>
              <a:cxn ang="0">
                <a:pos x="546" y="152"/>
              </a:cxn>
              <a:cxn ang="0">
                <a:pos x="514" y="106"/>
              </a:cxn>
              <a:cxn ang="0">
                <a:pos x="474" y="67"/>
              </a:cxn>
              <a:cxn ang="0">
                <a:pos x="429" y="36"/>
              </a:cxn>
              <a:cxn ang="0">
                <a:pos x="376" y="13"/>
              </a:cxn>
              <a:cxn ang="0">
                <a:pos x="321" y="2"/>
              </a:cxn>
              <a:cxn ang="0">
                <a:pos x="291" y="0"/>
              </a:cxn>
            </a:cxnLst>
            <a:rect l="0" t="0" r="r" b="b"/>
            <a:pathLst>
              <a:path w="581" h="581">
                <a:moveTo>
                  <a:pt x="291" y="0"/>
                </a:moveTo>
                <a:lnTo>
                  <a:pt x="291" y="0"/>
                </a:lnTo>
                <a:lnTo>
                  <a:pt x="262" y="2"/>
                </a:lnTo>
                <a:lnTo>
                  <a:pt x="232" y="7"/>
                </a:lnTo>
                <a:lnTo>
                  <a:pt x="205" y="13"/>
                </a:lnTo>
                <a:lnTo>
                  <a:pt x="178" y="23"/>
                </a:lnTo>
                <a:lnTo>
                  <a:pt x="152" y="36"/>
                </a:lnTo>
                <a:lnTo>
                  <a:pt x="129" y="49"/>
                </a:lnTo>
                <a:lnTo>
                  <a:pt x="106" y="67"/>
                </a:lnTo>
                <a:lnTo>
                  <a:pt x="85" y="85"/>
                </a:lnTo>
                <a:lnTo>
                  <a:pt x="67" y="106"/>
                </a:lnTo>
                <a:lnTo>
                  <a:pt x="51" y="128"/>
                </a:lnTo>
                <a:lnTo>
                  <a:pt x="36" y="152"/>
                </a:lnTo>
                <a:lnTo>
                  <a:pt x="23" y="177"/>
                </a:lnTo>
                <a:lnTo>
                  <a:pt x="13" y="205"/>
                </a:lnTo>
                <a:lnTo>
                  <a:pt x="7" y="232"/>
                </a:lnTo>
                <a:lnTo>
                  <a:pt x="2" y="260"/>
                </a:lnTo>
                <a:lnTo>
                  <a:pt x="0" y="290"/>
                </a:lnTo>
                <a:lnTo>
                  <a:pt x="0" y="290"/>
                </a:lnTo>
                <a:lnTo>
                  <a:pt x="2" y="321"/>
                </a:lnTo>
                <a:lnTo>
                  <a:pt x="7" y="349"/>
                </a:lnTo>
                <a:lnTo>
                  <a:pt x="13" y="376"/>
                </a:lnTo>
                <a:lnTo>
                  <a:pt x="23" y="403"/>
                </a:lnTo>
                <a:lnTo>
                  <a:pt x="36" y="429"/>
                </a:lnTo>
                <a:lnTo>
                  <a:pt x="51" y="453"/>
                </a:lnTo>
                <a:lnTo>
                  <a:pt x="67" y="475"/>
                </a:lnTo>
                <a:lnTo>
                  <a:pt x="85" y="496"/>
                </a:lnTo>
                <a:lnTo>
                  <a:pt x="106" y="514"/>
                </a:lnTo>
                <a:lnTo>
                  <a:pt x="129" y="532"/>
                </a:lnTo>
                <a:lnTo>
                  <a:pt x="152" y="545"/>
                </a:lnTo>
                <a:lnTo>
                  <a:pt x="178" y="558"/>
                </a:lnTo>
                <a:lnTo>
                  <a:pt x="205" y="568"/>
                </a:lnTo>
                <a:lnTo>
                  <a:pt x="232" y="574"/>
                </a:lnTo>
                <a:lnTo>
                  <a:pt x="262" y="579"/>
                </a:lnTo>
                <a:lnTo>
                  <a:pt x="291" y="581"/>
                </a:lnTo>
                <a:lnTo>
                  <a:pt x="291" y="581"/>
                </a:lnTo>
                <a:lnTo>
                  <a:pt x="321" y="579"/>
                </a:lnTo>
                <a:lnTo>
                  <a:pt x="348" y="574"/>
                </a:lnTo>
                <a:lnTo>
                  <a:pt x="376" y="568"/>
                </a:lnTo>
                <a:lnTo>
                  <a:pt x="404" y="558"/>
                </a:lnTo>
                <a:lnTo>
                  <a:pt x="429" y="545"/>
                </a:lnTo>
                <a:lnTo>
                  <a:pt x="453" y="532"/>
                </a:lnTo>
                <a:lnTo>
                  <a:pt x="474" y="514"/>
                </a:lnTo>
                <a:lnTo>
                  <a:pt x="496" y="496"/>
                </a:lnTo>
                <a:lnTo>
                  <a:pt x="514" y="475"/>
                </a:lnTo>
                <a:lnTo>
                  <a:pt x="532" y="453"/>
                </a:lnTo>
                <a:lnTo>
                  <a:pt x="546" y="429"/>
                </a:lnTo>
                <a:lnTo>
                  <a:pt x="558" y="403"/>
                </a:lnTo>
                <a:lnTo>
                  <a:pt x="568" y="376"/>
                </a:lnTo>
                <a:lnTo>
                  <a:pt x="574" y="349"/>
                </a:lnTo>
                <a:lnTo>
                  <a:pt x="579" y="321"/>
                </a:lnTo>
                <a:lnTo>
                  <a:pt x="581" y="290"/>
                </a:lnTo>
                <a:lnTo>
                  <a:pt x="581" y="290"/>
                </a:lnTo>
                <a:lnTo>
                  <a:pt x="579" y="260"/>
                </a:lnTo>
                <a:lnTo>
                  <a:pt x="574" y="232"/>
                </a:lnTo>
                <a:lnTo>
                  <a:pt x="568" y="205"/>
                </a:lnTo>
                <a:lnTo>
                  <a:pt x="558" y="177"/>
                </a:lnTo>
                <a:lnTo>
                  <a:pt x="546" y="152"/>
                </a:lnTo>
                <a:lnTo>
                  <a:pt x="532" y="128"/>
                </a:lnTo>
                <a:lnTo>
                  <a:pt x="514" y="106"/>
                </a:lnTo>
                <a:lnTo>
                  <a:pt x="496" y="85"/>
                </a:lnTo>
                <a:lnTo>
                  <a:pt x="474" y="67"/>
                </a:lnTo>
                <a:lnTo>
                  <a:pt x="453" y="49"/>
                </a:lnTo>
                <a:lnTo>
                  <a:pt x="429" y="36"/>
                </a:lnTo>
                <a:lnTo>
                  <a:pt x="404" y="23"/>
                </a:lnTo>
                <a:lnTo>
                  <a:pt x="376" y="13"/>
                </a:lnTo>
                <a:lnTo>
                  <a:pt x="348" y="7"/>
                </a:lnTo>
                <a:lnTo>
                  <a:pt x="321" y="2"/>
                </a:lnTo>
                <a:lnTo>
                  <a:pt x="291" y="0"/>
                </a:lnTo>
                <a:lnTo>
                  <a:pt x="291" y="0"/>
                </a:lnTo>
                <a:close/>
              </a:path>
            </a:pathLst>
          </a:custGeom>
          <a:solidFill>
            <a:srgbClr val="D2CCBA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8105052" y="4654525"/>
            <a:ext cx="3517379" cy="917388"/>
            <a:chOff x="2122014" y="1214428"/>
            <a:chExt cx="2638034" cy="688042"/>
          </a:xfrm>
        </p:grpSpPr>
        <p:sp>
          <p:nvSpPr>
            <p:cNvPr id="68" name="TextBox 459"/>
            <p:cNvSpPr>
              <a:spLocks noChangeArrowheads="1"/>
            </p:cNvSpPr>
            <p:nvPr/>
          </p:nvSpPr>
          <p:spPr bwMode="auto">
            <a:xfrm>
              <a:off x="2571736" y="1214428"/>
              <a:ext cx="138548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9" name="矩形 1"/>
            <p:cNvSpPr>
              <a:spLocks noChangeArrowheads="1"/>
            </p:cNvSpPr>
            <p:nvPr/>
          </p:nvSpPr>
          <p:spPr bwMode="auto">
            <a:xfrm>
              <a:off x="2122014" y="1556221"/>
              <a:ext cx="2638034" cy="346249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zh-CN" altLang="zh-CN" sz="2400" kern="1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了解特定猫咪的习性</a:t>
              </a:r>
              <a:endParaRPr lang="en-US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986110" y="1620124"/>
            <a:ext cx="3515196" cy="1738357"/>
            <a:chOff x="2032808" y="542660"/>
            <a:chExt cx="2636397" cy="1303769"/>
          </a:xfrm>
        </p:grpSpPr>
        <p:sp>
          <p:nvSpPr>
            <p:cNvPr id="71" name="TextBox 459"/>
            <p:cNvSpPr>
              <a:spLocks noChangeArrowheads="1"/>
            </p:cNvSpPr>
            <p:nvPr/>
          </p:nvSpPr>
          <p:spPr bwMode="auto">
            <a:xfrm>
              <a:off x="2032808" y="542660"/>
              <a:ext cx="1491034" cy="392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kern="1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铲屎官爱好</a:t>
              </a:r>
            </a:p>
          </p:txBody>
        </p:sp>
        <p:sp>
          <p:nvSpPr>
            <p:cNvPr id="72" name="矩形 1"/>
            <p:cNvSpPr>
              <a:spLocks noChangeArrowheads="1"/>
            </p:cNvSpPr>
            <p:nvPr/>
          </p:nvSpPr>
          <p:spPr bwMode="auto">
            <a:xfrm>
              <a:off x="2112963" y="1500180"/>
              <a:ext cx="2556242" cy="346249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zh-CN" sz="2400" kern="1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了解猫咪的生活日常</a:t>
              </a:r>
              <a:endParaRPr lang="en-US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sp>
        <p:nvSpPr>
          <p:cNvPr id="73" name="Freeform 51"/>
          <p:cNvSpPr>
            <a:spLocks/>
          </p:cNvSpPr>
          <p:nvPr/>
        </p:nvSpPr>
        <p:spPr bwMode="auto">
          <a:xfrm>
            <a:off x="7143757" y="4881124"/>
            <a:ext cx="952507" cy="952506"/>
          </a:xfrm>
          <a:custGeom>
            <a:avLst/>
            <a:gdLst/>
            <a:ahLst/>
            <a:cxnLst>
              <a:cxn ang="0">
                <a:pos x="291" y="0"/>
              </a:cxn>
              <a:cxn ang="0">
                <a:pos x="232" y="7"/>
              </a:cxn>
              <a:cxn ang="0">
                <a:pos x="178" y="23"/>
              </a:cxn>
              <a:cxn ang="0">
                <a:pos x="129" y="49"/>
              </a:cxn>
              <a:cxn ang="0">
                <a:pos x="85" y="85"/>
              </a:cxn>
              <a:cxn ang="0">
                <a:pos x="51" y="128"/>
              </a:cxn>
              <a:cxn ang="0">
                <a:pos x="23" y="177"/>
              </a:cxn>
              <a:cxn ang="0">
                <a:pos x="7" y="232"/>
              </a:cxn>
              <a:cxn ang="0">
                <a:pos x="0" y="290"/>
              </a:cxn>
              <a:cxn ang="0">
                <a:pos x="2" y="321"/>
              </a:cxn>
              <a:cxn ang="0">
                <a:pos x="13" y="376"/>
              </a:cxn>
              <a:cxn ang="0">
                <a:pos x="36" y="429"/>
              </a:cxn>
              <a:cxn ang="0">
                <a:pos x="67" y="475"/>
              </a:cxn>
              <a:cxn ang="0">
                <a:pos x="106" y="514"/>
              </a:cxn>
              <a:cxn ang="0">
                <a:pos x="152" y="545"/>
              </a:cxn>
              <a:cxn ang="0">
                <a:pos x="205" y="568"/>
              </a:cxn>
              <a:cxn ang="0">
                <a:pos x="262" y="579"/>
              </a:cxn>
              <a:cxn ang="0">
                <a:pos x="291" y="581"/>
              </a:cxn>
              <a:cxn ang="0">
                <a:pos x="348" y="574"/>
              </a:cxn>
              <a:cxn ang="0">
                <a:pos x="404" y="558"/>
              </a:cxn>
              <a:cxn ang="0">
                <a:pos x="453" y="532"/>
              </a:cxn>
              <a:cxn ang="0">
                <a:pos x="496" y="496"/>
              </a:cxn>
              <a:cxn ang="0">
                <a:pos x="532" y="453"/>
              </a:cxn>
              <a:cxn ang="0">
                <a:pos x="558" y="403"/>
              </a:cxn>
              <a:cxn ang="0">
                <a:pos x="574" y="349"/>
              </a:cxn>
              <a:cxn ang="0">
                <a:pos x="581" y="290"/>
              </a:cxn>
              <a:cxn ang="0">
                <a:pos x="579" y="260"/>
              </a:cxn>
              <a:cxn ang="0">
                <a:pos x="568" y="205"/>
              </a:cxn>
              <a:cxn ang="0">
                <a:pos x="546" y="152"/>
              </a:cxn>
              <a:cxn ang="0">
                <a:pos x="514" y="106"/>
              </a:cxn>
              <a:cxn ang="0">
                <a:pos x="474" y="67"/>
              </a:cxn>
              <a:cxn ang="0">
                <a:pos x="429" y="36"/>
              </a:cxn>
              <a:cxn ang="0">
                <a:pos x="376" y="13"/>
              </a:cxn>
              <a:cxn ang="0">
                <a:pos x="321" y="2"/>
              </a:cxn>
              <a:cxn ang="0">
                <a:pos x="291" y="0"/>
              </a:cxn>
            </a:cxnLst>
            <a:rect l="0" t="0" r="r" b="b"/>
            <a:pathLst>
              <a:path w="581" h="581">
                <a:moveTo>
                  <a:pt x="291" y="0"/>
                </a:moveTo>
                <a:lnTo>
                  <a:pt x="291" y="0"/>
                </a:lnTo>
                <a:lnTo>
                  <a:pt x="262" y="2"/>
                </a:lnTo>
                <a:lnTo>
                  <a:pt x="232" y="7"/>
                </a:lnTo>
                <a:lnTo>
                  <a:pt x="205" y="13"/>
                </a:lnTo>
                <a:lnTo>
                  <a:pt x="178" y="23"/>
                </a:lnTo>
                <a:lnTo>
                  <a:pt x="152" y="36"/>
                </a:lnTo>
                <a:lnTo>
                  <a:pt x="129" y="49"/>
                </a:lnTo>
                <a:lnTo>
                  <a:pt x="106" y="67"/>
                </a:lnTo>
                <a:lnTo>
                  <a:pt x="85" y="85"/>
                </a:lnTo>
                <a:lnTo>
                  <a:pt x="67" y="106"/>
                </a:lnTo>
                <a:lnTo>
                  <a:pt x="51" y="128"/>
                </a:lnTo>
                <a:lnTo>
                  <a:pt x="36" y="152"/>
                </a:lnTo>
                <a:lnTo>
                  <a:pt x="23" y="177"/>
                </a:lnTo>
                <a:lnTo>
                  <a:pt x="13" y="205"/>
                </a:lnTo>
                <a:lnTo>
                  <a:pt x="7" y="232"/>
                </a:lnTo>
                <a:lnTo>
                  <a:pt x="2" y="260"/>
                </a:lnTo>
                <a:lnTo>
                  <a:pt x="0" y="290"/>
                </a:lnTo>
                <a:lnTo>
                  <a:pt x="0" y="290"/>
                </a:lnTo>
                <a:lnTo>
                  <a:pt x="2" y="321"/>
                </a:lnTo>
                <a:lnTo>
                  <a:pt x="7" y="349"/>
                </a:lnTo>
                <a:lnTo>
                  <a:pt x="13" y="376"/>
                </a:lnTo>
                <a:lnTo>
                  <a:pt x="23" y="403"/>
                </a:lnTo>
                <a:lnTo>
                  <a:pt x="36" y="429"/>
                </a:lnTo>
                <a:lnTo>
                  <a:pt x="51" y="453"/>
                </a:lnTo>
                <a:lnTo>
                  <a:pt x="67" y="475"/>
                </a:lnTo>
                <a:lnTo>
                  <a:pt x="85" y="496"/>
                </a:lnTo>
                <a:lnTo>
                  <a:pt x="106" y="514"/>
                </a:lnTo>
                <a:lnTo>
                  <a:pt x="129" y="532"/>
                </a:lnTo>
                <a:lnTo>
                  <a:pt x="152" y="545"/>
                </a:lnTo>
                <a:lnTo>
                  <a:pt x="178" y="558"/>
                </a:lnTo>
                <a:lnTo>
                  <a:pt x="205" y="568"/>
                </a:lnTo>
                <a:lnTo>
                  <a:pt x="232" y="574"/>
                </a:lnTo>
                <a:lnTo>
                  <a:pt x="262" y="579"/>
                </a:lnTo>
                <a:lnTo>
                  <a:pt x="291" y="581"/>
                </a:lnTo>
                <a:lnTo>
                  <a:pt x="291" y="581"/>
                </a:lnTo>
                <a:lnTo>
                  <a:pt x="321" y="579"/>
                </a:lnTo>
                <a:lnTo>
                  <a:pt x="348" y="574"/>
                </a:lnTo>
                <a:lnTo>
                  <a:pt x="376" y="568"/>
                </a:lnTo>
                <a:lnTo>
                  <a:pt x="404" y="558"/>
                </a:lnTo>
                <a:lnTo>
                  <a:pt x="429" y="545"/>
                </a:lnTo>
                <a:lnTo>
                  <a:pt x="453" y="532"/>
                </a:lnTo>
                <a:lnTo>
                  <a:pt x="474" y="514"/>
                </a:lnTo>
                <a:lnTo>
                  <a:pt x="496" y="496"/>
                </a:lnTo>
                <a:lnTo>
                  <a:pt x="514" y="475"/>
                </a:lnTo>
                <a:lnTo>
                  <a:pt x="532" y="453"/>
                </a:lnTo>
                <a:lnTo>
                  <a:pt x="546" y="429"/>
                </a:lnTo>
                <a:lnTo>
                  <a:pt x="558" y="403"/>
                </a:lnTo>
                <a:lnTo>
                  <a:pt x="568" y="376"/>
                </a:lnTo>
                <a:lnTo>
                  <a:pt x="574" y="349"/>
                </a:lnTo>
                <a:lnTo>
                  <a:pt x="579" y="321"/>
                </a:lnTo>
                <a:lnTo>
                  <a:pt x="581" y="290"/>
                </a:lnTo>
                <a:lnTo>
                  <a:pt x="581" y="290"/>
                </a:lnTo>
                <a:lnTo>
                  <a:pt x="579" y="260"/>
                </a:lnTo>
                <a:lnTo>
                  <a:pt x="574" y="232"/>
                </a:lnTo>
                <a:lnTo>
                  <a:pt x="568" y="205"/>
                </a:lnTo>
                <a:lnTo>
                  <a:pt x="558" y="177"/>
                </a:lnTo>
                <a:lnTo>
                  <a:pt x="546" y="152"/>
                </a:lnTo>
                <a:lnTo>
                  <a:pt x="532" y="128"/>
                </a:lnTo>
                <a:lnTo>
                  <a:pt x="514" y="106"/>
                </a:lnTo>
                <a:lnTo>
                  <a:pt x="496" y="85"/>
                </a:lnTo>
                <a:lnTo>
                  <a:pt x="474" y="67"/>
                </a:lnTo>
                <a:lnTo>
                  <a:pt x="453" y="49"/>
                </a:lnTo>
                <a:lnTo>
                  <a:pt x="429" y="36"/>
                </a:lnTo>
                <a:lnTo>
                  <a:pt x="404" y="23"/>
                </a:lnTo>
                <a:lnTo>
                  <a:pt x="376" y="13"/>
                </a:lnTo>
                <a:lnTo>
                  <a:pt x="348" y="7"/>
                </a:lnTo>
                <a:lnTo>
                  <a:pt x="321" y="2"/>
                </a:lnTo>
                <a:lnTo>
                  <a:pt x="291" y="0"/>
                </a:lnTo>
                <a:lnTo>
                  <a:pt x="291" y="0"/>
                </a:lnTo>
                <a:close/>
              </a:path>
            </a:pathLst>
          </a:custGeom>
          <a:solidFill>
            <a:srgbClr val="D2CCBA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4" name="Freeform 51"/>
          <p:cNvSpPr>
            <a:spLocks/>
          </p:cNvSpPr>
          <p:nvPr/>
        </p:nvSpPr>
        <p:spPr bwMode="auto">
          <a:xfrm>
            <a:off x="3873523" y="3871297"/>
            <a:ext cx="952507" cy="952506"/>
          </a:xfrm>
          <a:custGeom>
            <a:avLst/>
            <a:gdLst/>
            <a:ahLst/>
            <a:cxnLst>
              <a:cxn ang="0">
                <a:pos x="291" y="0"/>
              </a:cxn>
              <a:cxn ang="0">
                <a:pos x="232" y="7"/>
              </a:cxn>
              <a:cxn ang="0">
                <a:pos x="178" y="23"/>
              </a:cxn>
              <a:cxn ang="0">
                <a:pos x="129" y="49"/>
              </a:cxn>
              <a:cxn ang="0">
                <a:pos x="85" y="85"/>
              </a:cxn>
              <a:cxn ang="0">
                <a:pos x="51" y="128"/>
              </a:cxn>
              <a:cxn ang="0">
                <a:pos x="23" y="177"/>
              </a:cxn>
              <a:cxn ang="0">
                <a:pos x="7" y="232"/>
              </a:cxn>
              <a:cxn ang="0">
                <a:pos x="0" y="290"/>
              </a:cxn>
              <a:cxn ang="0">
                <a:pos x="2" y="321"/>
              </a:cxn>
              <a:cxn ang="0">
                <a:pos x="13" y="376"/>
              </a:cxn>
              <a:cxn ang="0">
                <a:pos x="36" y="429"/>
              </a:cxn>
              <a:cxn ang="0">
                <a:pos x="67" y="475"/>
              </a:cxn>
              <a:cxn ang="0">
                <a:pos x="106" y="514"/>
              </a:cxn>
              <a:cxn ang="0">
                <a:pos x="152" y="545"/>
              </a:cxn>
              <a:cxn ang="0">
                <a:pos x="205" y="568"/>
              </a:cxn>
              <a:cxn ang="0">
                <a:pos x="262" y="579"/>
              </a:cxn>
              <a:cxn ang="0">
                <a:pos x="291" y="581"/>
              </a:cxn>
              <a:cxn ang="0">
                <a:pos x="348" y="574"/>
              </a:cxn>
              <a:cxn ang="0">
                <a:pos x="404" y="558"/>
              </a:cxn>
              <a:cxn ang="0">
                <a:pos x="453" y="532"/>
              </a:cxn>
              <a:cxn ang="0">
                <a:pos x="496" y="496"/>
              </a:cxn>
              <a:cxn ang="0">
                <a:pos x="532" y="453"/>
              </a:cxn>
              <a:cxn ang="0">
                <a:pos x="558" y="403"/>
              </a:cxn>
              <a:cxn ang="0">
                <a:pos x="574" y="349"/>
              </a:cxn>
              <a:cxn ang="0">
                <a:pos x="581" y="290"/>
              </a:cxn>
              <a:cxn ang="0">
                <a:pos x="579" y="260"/>
              </a:cxn>
              <a:cxn ang="0">
                <a:pos x="568" y="205"/>
              </a:cxn>
              <a:cxn ang="0">
                <a:pos x="546" y="152"/>
              </a:cxn>
              <a:cxn ang="0">
                <a:pos x="514" y="106"/>
              </a:cxn>
              <a:cxn ang="0">
                <a:pos x="474" y="67"/>
              </a:cxn>
              <a:cxn ang="0">
                <a:pos x="429" y="36"/>
              </a:cxn>
              <a:cxn ang="0">
                <a:pos x="376" y="13"/>
              </a:cxn>
              <a:cxn ang="0">
                <a:pos x="321" y="2"/>
              </a:cxn>
              <a:cxn ang="0">
                <a:pos x="291" y="0"/>
              </a:cxn>
            </a:cxnLst>
            <a:rect l="0" t="0" r="r" b="b"/>
            <a:pathLst>
              <a:path w="581" h="581">
                <a:moveTo>
                  <a:pt x="291" y="0"/>
                </a:moveTo>
                <a:lnTo>
                  <a:pt x="291" y="0"/>
                </a:lnTo>
                <a:lnTo>
                  <a:pt x="262" y="2"/>
                </a:lnTo>
                <a:lnTo>
                  <a:pt x="232" y="7"/>
                </a:lnTo>
                <a:lnTo>
                  <a:pt x="205" y="13"/>
                </a:lnTo>
                <a:lnTo>
                  <a:pt x="178" y="23"/>
                </a:lnTo>
                <a:lnTo>
                  <a:pt x="152" y="36"/>
                </a:lnTo>
                <a:lnTo>
                  <a:pt x="129" y="49"/>
                </a:lnTo>
                <a:lnTo>
                  <a:pt x="106" y="67"/>
                </a:lnTo>
                <a:lnTo>
                  <a:pt x="85" y="85"/>
                </a:lnTo>
                <a:lnTo>
                  <a:pt x="67" y="106"/>
                </a:lnTo>
                <a:lnTo>
                  <a:pt x="51" y="128"/>
                </a:lnTo>
                <a:lnTo>
                  <a:pt x="36" y="152"/>
                </a:lnTo>
                <a:lnTo>
                  <a:pt x="23" y="177"/>
                </a:lnTo>
                <a:lnTo>
                  <a:pt x="13" y="205"/>
                </a:lnTo>
                <a:lnTo>
                  <a:pt x="7" y="232"/>
                </a:lnTo>
                <a:lnTo>
                  <a:pt x="2" y="260"/>
                </a:lnTo>
                <a:lnTo>
                  <a:pt x="0" y="290"/>
                </a:lnTo>
                <a:lnTo>
                  <a:pt x="0" y="290"/>
                </a:lnTo>
                <a:lnTo>
                  <a:pt x="2" y="321"/>
                </a:lnTo>
                <a:lnTo>
                  <a:pt x="7" y="349"/>
                </a:lnTo>
                <a:lnTo>
                  <a:pt x="13" y="376"/>
                </a:lnTo>
                <a:lnTo>
                  <a:pt x="23" y="403"/>
                </a:lnTo>
                <a:lnTo>
                  <a:pt x="36" y="429"/>
                </a:lnTo>
                <a:lnTo>
                  <a:pt x="51" y="453"/>
                </a:lnTo>
                <a:lnTo>
                  <a:pt x="67" y="475"/>
                </a:lnTo>
                <a:lnTo>
                  <a:pt x="85" y="496"/>
                </a:lnTo>
                <a:lnTo>
                  <a:pt x="106" y="514"/>
                </a:lnTo>
                <a:lnTo>
                  <a:pt x="129" y="532"/>
                </a:lnTo>
                <a:lnTo>
                  <a:pt x="152" y="545"/>
                </a:lnTo>
                <a:lnTo>
                  <a:pt x="178" y="558"/>
                </a:lnTo>
                <a:lnTo>
                  <a:pt x="205" y="568"/>
                </a:lnTo>
                <a:lnTo>
                  <a:pt x="232" y="574"/>
                </a:lnTo>
                <a:lnTo>
                  <a:pt x="262" y="579"/>
                </a:lnTo>
                <a:lnTo>
                  <a:pt x="291" y="581"/>
                </a:lnTo>
                <a:lnTo>
                  <a:pt x="291" y="581"/>
                </a:lnTo>
                <a:lnTo>
                  <a:pt x="321" y="579"/>
                </a:lnTo>
                <a:lnTo>
                  <a:pt x="348" y="574"/>
                </a:lnTo>
                <a:lnTo>
                  <a:pt x="376" y="568"/>
                </a:lnTo>
                <a:lnTo>
                  <a:pt x="404" y="558"/>
                </a:lnTo>
                <a:lnTo>
                  <a:pt x="429" y="545"/>
                </a:lnTo>
                <a:lnTo>
                  <a:pt x="453" y="532"/>
                </a:lnTo>
                <a:lnTo>
                  <a:pt x="474" y="514"/>
                </a:lnTo>
                <a:lnTo>
                  <a:pt x="496" y="496"/>
                </a:lnTo>
                <a:lnTo>
                  <a:pt x="514" y="475"/>
                </a:lnTo>
                <a:lnTo>
                  <a:pt x="532" y="453"/>
                </a:lnTo>
                <a:lnTo>
                  <a:pt x="546" y="429"/>
                </a:lnTo>
                <a:lnTo>
                  <a:pt x="558" y="403"/>
                </a:lnTo>
                <a:lnTo>
                  <a:pt x="568" y="376"/>
                </a:lnTo>
                <a:lnTo>
                  <a:pt x="574" y="349"/>
                </a:lnTo>
                <a:lnTo>
                  <a:pt x="579" y="321"/>
                </a:lnTo>
                <a:lnTo>
                  <a:pt x="581" y="290"/>
                </a:lnTo>
                <a:lnTo>
                  <a:pt x="581" y="290"/>
                </a:lnTo>
                <a:lnTo>
                  <a:pt x="579" y="260"/>
                </a:lnTo>
                <a:lnTo>
                  <a:pt x="574" y="232"/>
                </a:lnTo>
                <a:lnTo>
                  <a:pt x="568" y="205"/>
                </a:lnTo>
                <a:lnTo>
                  <a:pt x="558" y="177"/>
                </a:lnTo>
                <a:lnTo>
                  <a:pt x="546" y="152"/>
                </a:lnTo>
                <a:lnTo>
                  <a:pt x="532" y="128"/>
                </a:lnTo>
                <a:lnTo>
                  <a:pt x="514" y="106"/>
                </a:lnTo>
                <a:lnTo>
                  <a:pt x="496" y="85"/>
                </a:lnTo>
                <a:lnTo>
                  <a:pt x="474" y="67"/>
                </a:lnTo>
                <a:lnTo>
                  <a:pt x="453" y="49"/>
                </a:lnTo>
                <a:lnTo>
                  <a:pt x="429" y="36"/>
                </a:lnTo>
                <a:lnTo>
                  <a:pt x="404" y="23"/>
                </a:lnTo>
                <a:lnTo>
                  <a:pt x="376" y="13"/>
                </a:lnTo>
                <a:lnTo>
                  <a:pt x="348" y="7"/>
                </a:lnTo>
                <a:lnTo>
                  <a:pt x="321" y="2"/>
                </a:lnTo>
                <a:lnTo>
                  <a:pt x="291" y="0"/>
                </a:lnTo>
                <a:lnTo>
                  <a:pt x="291" y="0"/>
                </a:lnTo>
                <a:close/>
              </a:path>
            </a:pathLst>
          </a:custGeom>
          <a:solidFill>
            <a:srgbClr val="B0A68E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21" name="组合 220"/>
          <p:cNvGrpSpPr/>
          <p:nvPr/>
        </p:nvGrpSpPr>
        <p:grpSpPr>
          <a:xfrm>
            <a:off x="0" y="0"/>
            <a:ext cx="12192000" cy="1017640"/>
            <a:chOff x="0" y="0"/>
            <a:chExt cx="12192000" cy="1017640"/>
          </a:xfrm>
        </p:grpSpPr>
        <p:sp>
          <p:nvSpPr>
            <p:cNvPr id="222" name="矩形 221"/>
            <p:cNvSpPr/>
            <p:nvPr/>
          </p:nvSpPr>
          <p:spPr>
            <a:xfrm>
              <a:off x="0" y="0"/>
              <a:ext cx="12192000" cy="1017640"/>
            </a:xfrm>
            <a:prstGeom prst="rect">
              <a:avLst/>
            </a:prstGeom>
            <a:solidFill>
              <a:srgbClr val="B0A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223" name="图片 222"/>
            <p:cNvPicPr>
              <a:picLocks noChangeAspect="1"/>
            </p:cNvPicPr>
            <p:nvPr/>
          </p:nvPicPr>
          <p:blipFill rotWithShape="1">
            <a:blip r:embed="rId3"/>
            <a:srcRect l="8493" b="19086"/>
            <a:stretch/>
          </p:blipFill>
          <p:spPr>
            <a:xfrm>
              <a:off x="0" y="198084"/>
              <a:ext cx="3488562" cy="819556"/>
            </a:xfrm>
            <a:prstGeom prst="rect">
              <a:avLst/>
            </a:prstGeom>
          </p:spPr>
        </p:pic>
      </p:grpSp>
      <p:pic>
        <p:nvPicPr>
          <p:cNvPr id="226" name="图片 2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741" y="3952635"/>
            <a:ext cx="700175" cy="820517"/>
          </a:xfrm>
          <a:prstGeom prst="rect">
            <a:avLst/>
          </a:prstGeom>
        </p:spPr>
      </p:pic>
      <p:pic>
        <p:nvPicPr>
          <p:cNvPr id="227" name="图片 2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197" y="4908292"/>
            <a:ext cx="1243787" cy="778820"/>
          </a:xfrm>
          <a:prstGeom prst="rect">
            <a:avLst/>
          </a:prstGeom>
        </p:spPr>
      </p:pic>
      <p:pic>
        <p:nvPicPr>
          <p:cNvPr id="228" name="图片 2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6104" y="2603245"/>
            <a:ext cx="969068" cy="768164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3730584" y="309754"/>
            <a:ext cx="5669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项目背景</a:t>
            </a:r>
            <a:endParaRPr lang="zh-CN" altLang="en-US" sz="2800" b="1" dirty="0">
              <a:solidFill>
                <a:srgbClr val="D2CCB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">
            <a:extLst>
              <a:ext uri="{FF2B5EF4-FFF2-40B4-BE49-F238E27FC236}">
                <a16:creationId xmlns:a16="http://schemas.microsoft.com/office/drawing/2014/main" id="{AB070E42-E29D-741D-942F-C3923DA19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4" y="2209685"/>
            <a:ext cx="2857500" cy="63767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猫咪困境</a:t>
            </a:r>
            <a:endParaRPr lang="zh-CN" altLang="zh-CN" sz="2800" b="1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C29554-9606-20D4-680D-161E93E5C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16" y="1862602"/>
            <a:ext cx="1626494" cy="16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86B7EC-1D65-F7F9-B7B0-0193D6EAA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156" y="1267461"/>
            <a:ext cx="1501947" cy="150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873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03D2ACB-F371-C5AB-0DCA-80C18D8B3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77181" y="1666912"/>
            <a:ext cx="3823055" cy="4480142"/>
          </a:xfrm>
          <a:prstGeom prst="rect">
            <a:avLst/>
          </a:prstGeom>
        </p:spPr>
      </p:pic>
      <p:cxnSp>
        <p:nvCxnSpPr>
          <p:cNvPr id="1197" name="直接连接符 1196"/>
          <p:cNvCxnSpPr>
            <a:cxnSpLocks/>
          </p:cNvCxnSpPr>
          <p:nvPr/>
        </p:nvCxnSpPr>
        <p:spPr>
          <a:xfrm flipH="1">
            <a:off x="2952925" y="4961850"/>
            <a:ext cx="173349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6" name="直接连接符 1205"/>
          <p:cNvCxnSpPr>
            <a:cxnSpLocks/>
          </p:cNvCxnSpPr>
          <p:nvPr/>
        </p:nvCxnSpPr>
        <p:spPr>
          <a:xfrm flipH="1">
            <a:off x="6814917" y="2221750"/>
            <a:ext cx="64289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7" name="直接连接符 1206"/>
          <p:cNvCxnSpPr>
            <a:cxnSpLocks/>
          </p:cNvCxnSpPr>
          <p:nvPr/>
        </p:nvCxnSpPr>
        <p:spPr>
          <a:xfrm flipH="1">
            <a:off x="7933886" y="5423944"/>
            <a:ext cx="106063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6" name="文本框 1211"/>
          <p:cNvSpPr txBox="1">
            <a:spLocks noChangeArrowheads="1"/>
          </p:cNvSpPr>
          <p:nvPr/>
        </p:nvSpPr>
        <p:spPr bwMode="auto">
          <a:xfrm>
            <a:off x="7512274" y="1990918"/>
            <a:ext cx="1838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B0A68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游戏主线：</a:t>
            </a:r>
          </a:p>
        </p:txBody>
      </p:sp>
      <p:sp>
        <p:nvSpPr>
          <p:cNvPr id="20497" name="文本框 1212"/>
          <p:cNvSpPr txBox="1">
            <a:spLocks noChangeArrowheads="1"/>
          </p:cNvSpPr>
          <p:nvPr/>
        </p:nvSpPr>
        <p:spPr bwMode="auto">
          <a:xfrm>
            <a:off x="750665" y="4688985"/>
            <a:ext cx="1831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B0A68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游戏角色：</a:t>
            </a:r>
          </a:p>
        </p:txBody>
      </p:sp>
      <p:sp>
        <p:nvSpPr>
          <p:cNvPr id="20498" name="文本框 1214"/>
          <p:cNvSpPr txBox="1">
            <a:spLocks noChangeArrowheads="1"/>
          </p:cNvSpPr>
          <p:nvPr/>
        </p:nvSpPr>
        <p:spPr bwMode="auto">
          <a:xfrm>
            <a:off x="8994525" y="5168369"/>
            <a:ext cx="20599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B0A68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现实元素：</a:t>
            </a:r>
          </a:p>
        </p:txBody>
      </p:sp>
      <p:sp>
        <p:nvSpPr>
          <p:cNvPr id="20499" name="文本框 10"/>
          <p:cNvSpPr txBox="1">
            <a:spLocks noChangeArrowheads="1"/>
          </p:cNvSpPr>
          <p:nvPr/>
        </p:nvSpPr>
        <p:spPr bwMode="auto">
          <a:xfrm>
            <a:off x="2211131" y="4790408"/>
            <a:ext cx="29517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奥利奥</a:t>
            </a:r>
            <a:endParaRPr lang="zh-CN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00" name="文本框 10"/>
          <p:cNvSpPr txBox="1">
            <a:spLocks noChangeArrowheads="1"/>
          </p:cNvSpPr>
          <p:nvPr/>
        </p:nvSpPr>
        <p:spPr bwMode="auto">
          <a:xfrm>
            <a:off x="8750176" y="2081459"/>
            <a:ext cx="29517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猫咪在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SUFE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一天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01" name="文本框 10"/>
          <p:cNvSpPr txBox="1">
            <a:spLocks noChangeArrowheads="1"/>
          </p:cNvSpPr>
          <p:nvPr/>
        </p:nvSpPr>
        <p:spPr bwMode="auto">
          <a:xfrm>
            <a:off x="10446635" y="5254667"/>
            <a:ext cx="11240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上财猫谱</a:t>
            </a:r>
            <a:endParaRPr lang="zh-CN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228" name="组合 1227"/>
          <p:cNvGrpSpPr/>
          <p:nvPr/>
        </p:nvGrpSpPr>
        <p:grpSpPr>
          <a:xfrm>
            <a:off x="0" y="0"/>
            <a:ext cx="12192000" cy="1017640"/>
            <a:chOff x="0" y="0"/>
            <a:chExt cx="12192000" cy="1017640"/>
          </a:xfrm>
        </p:grpSpPr>
        <p:sp>
          <p:nvSpPr>
            <p:cNvPr id="1229" name="矩形 1228"/>
            <p:cNvSpPr/>
            <p:nvPr/>
          </p:nvSpPr>
          <p:spPr>
            <a:xfrm>
              <a:off x="0" y="0"/>
              <a:ext cx="12192000" cy="1017640"/>
            </a:xfrm>
            <a:prstGeom prst="rect">
              <a:avLst/>
            </a:prstGeom>
            <a:solidFill>
              <a:srgbClr val="B0A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1230" name="图片 1229"/>
            <p:cNvPicPr>
              <a:picLocks noChangeAspect="1"/>
            </p:cNvPicPr>
            <p:nvPr/>
          </p:nvPicPr>
          <p:blipFill rotWithShape="1">
            <a:blip r:embed="rId3"/>
            <a:srcRect l="8493" b="19086"/>
            <a:stretch/>
          </p:blipFill>
          <p:spPr>
            <a:xfrm>
              <a:off x="0" y="198084"/>
              <a:ext cx="3488562" cy="819556"/>
            </a:xfrm>
            <a:prstGeom prst="rect">
              <a:avLst/>
            </a:prstGeom>
          </p:spPr>
        </p:pic>
        <p:sp>
          <p:nvSpPr>
            <p:cNvPr id="1231" name="文本框 1230"/>
            <p:cNvSpPr txBox="1"/>
            <p:nvPr/>
          </p:nvSpPr>
          <p:spPr>
            <a:xfrm>
              <a:off x="3376020" y="309754"/>
              <a:ext cx="56695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我们的</a:t>
              </a:r>
              <a:r>
                <a:rPr lang="en-US" altLang="zh-CN" sz="28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RPG</a:t>
              </a:r>
              <a:r>
                <a:rPr lang="zh-CN" altLang="en-US" sz="28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游戏</a:t>
              </a:r>
              <a:endParaRPr lang="zh-CN" altLang="en-US" sz="2800" b="1" dirty="0">
                <a:solidFill>
                  <a:srgbClr val="D2CCB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C812F5B3-E344-567F-6E61-9F4CE261A68F}"/>
              </a:ext>
            </a:extLst>
          </p:cNvPr>
          <p:cNvSpPr/>
          <p:nvPr/>
        </p:nvSpPr>
        <p:spPr>
          <a:xfrm>
            <a:off x="6686967" y="2098312"/>
            <a:ext cx="255900" cy="246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D60DEBD-5AA9-5E35-694A-0DEA0B550EC9}"/>
              </a:ext>
            </a:extLst>
          </p:cNvPr>
          <p:cNvSpPr/>
          <p:nvPr/>
        </p:nvSpPr>
        <p:spPr>
          <a:xfrm>
            <a:off x="7929616" y="5300506"/>
            <a:ext cx="255900" cy="246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91D0C43-0F01-7F4B-02E1-CB6483D4DCB7}"/>
              </a:ext>
            </a:extLst>
          </p:cNvPr>
          <p:cNvSpPr/>
          <p:nvPr/>
        </p:nvSpPr>
        <p:spPr>
          <a:xfrm>
            <a:off x="4324499" y="3455923"/>
            <a:ext cx="255900" cy="246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A90BEC7-CF57-A350-3037-FC5AA7069009}"/>
              </a:ext>
            </a:extLst>
          </p:cNvPr>
          <p:cNvCxnSpPr>
            <a:cxnSpLocks/>
          </p:cNvCxnSpPr>
          <p:nvPr/>
        </p:nvCxnSpPr>
        <p:spPr>
          <a:xfrm flipH="1">
            <a:off x="2697480" y="3626513"/>
            <a:ext cx="160769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0">
            <a:extLst>
              <a:ext uri="{FF2B5EF4-FFF2-40B4-BE49-F238E27FC236}">
                <a16:creationId xmlns:a16="http://schemas.microsoft.com/office/drawing/2014/main" id="{9ADA6146-D8BF-EAA6-4057-650B89B59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106" y="3395967"/>
            <a:ext cx="11672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财大校内</a:t>
            </a:r>
            <a:endParaRPr lang="zh-CN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1212">
            <a:extLst>
              <a:ext uri="{FF2B5EF4-FFF2-40B4-BE49-F238E27FC236}">
                <a16:creationId xmlns:a16="http://schemas.microsoft.com/office/drawing/2014/main" id="{C63D5572-CAD2-65E0-C7B8-C0530B692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12" y="3305886"/>
            <a:ext cx="19165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B0A68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游戏背景：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F78C958-8706-7A21-8BE3-555CB8B6FCE6}"/>
              </a:ext>
            </a:extLst>
          </p:cNvPr>
          <p:cNvSpPr/>
          <p:nvPr/>
        </p:nvSpPr>
        <p:spPr>
          <a:xfrm>
            <a:off x="4606573" y="4793670"/>
            <a:ext cx="255900" cy="246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42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3069061" y="4677125"/>
            <a:ext cx="5943683" cy="63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融入上财猫谱</a:t>
            </a:r>
            <a:r>
              <a:rPr lang="en-US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了解猫咪信息</a:t>
            </a:r>
            <a:endParaRPr lang="zh-CN" altLang="zh-CN" sz="28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0" y="0"/>
            <a:ext cx="12192000" cy="1017640"/>
            <a:chOff x="0" y="0"/>
            <a:chExt cx="12192000" cy="1017640"/>
          </a:xfrm>
        </p:grpSpPr>
        <p:sp>
          <p:nvSpPr>
            <p:cNvPr id="113" name="矩形 112"/>
            <p:cNvSpPr/>
            <p:nvPr/>
          </p:nvSpPr>
          <p:spPr>
            <a:xfrm>
              <a:off x="0" y="0"/>
              <a:ext cx="12192000" cy="1017640"/>
            </a:xfrm>
            <a:prstGeom prst="rect">
              <a:avLst/>
            </a:prstGeom>
            <a:solidFill>
              <a:srgbClr val="B0A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114" name="图片 113"/>
            <p:cNvPicPr>
              <a:picLocks noChangeAspect="1"/>
            </p:cNvPicPr>
            <p:nvPr/>
          </p:nvPicPr>
          <p:blipFill rotWithShape="1">
            <a:blip r:embed="rId2"/>
            <a:srcRect l="8493" b="19086"/>
            <a:stretch/>
          </p:blipFill>
          <p:spPr>
            <a:xfrm>
              <a:off x="0" y="198084"/>
              <a:ext cx="3488562" cy="819556"/>
            </a:xfrm>
            <a:prstGeom prst="rect">
              <a:avLst/>
            </a:prstGeom>
          </p:spPr>
        </p:pic>
      </p:grpSp>
      <p:pic>
        <p:nvPicPr>
          <p:cNvPr id="117" name="图片 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528" y="1323425"/>
            <a:ext cx="2955222" cy="1850466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3730584" y="309754"/>
            <a:ext cx="5669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项目意义</a:t>
            </a:r>
            <a:endParaRPr lang="zh-CN" altLang="en-US" sz="2800" b="1" dirty="0">
              <a:solidFill>
                <a:srgbClr val="D2CCB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41404AE-C2B4-E3AB-8522-A0544A526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07" y="4055946"/>
            <a:ext cx="2114254" cy="167593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4AF1536-4DDA-930C-CA7E-A02DD0D37BC7}"/>
              </a:ext>
            </a:extLst>
          </p:cNvPr>
          <p:cNvSpPr txBox="1"/>
          <p:nvPr/>
        </p:nvSpPr>
        <p:spPr>
          <a:xfrm>
            <a:off x="488048" y="2217955"/>
            <a:ext cx="6645920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模拟猫咪日常</a:t>
            </a:r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呼唤各方关怀</a:t>
            </a:r>
            <a:endParaRPr lang="zh-CN" altLang="zh-CN" sz="2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AF19643-AE3B-038F-FCBD-1FF99C6318F7}"/>
              </a:ext>
            </a:extLst>
          </p:cNvPr>
          <p:cNvGrpSpPr/>
          <p:nvPr/>
        </p:nvGrpSpPr>
        <p:grpSpPr>
          <a:xfrm flipV="1">
            <a:off x="614496" y="3476174"/>
            <a:ext cx="11044494" cy="2835475"/>
            <a:chOff x="0" y="0"/>
            <a:chExt cx="4099383" cy="2275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9C46AC40-940B-0A1C-954B-85F7F9FD44D2}"/>
                </a:ext>
              </a:extLst>
            </p:cNvPr>
            <p:cNvCxnSpPr/>
            <p:nvPr/>
          </p:nvCxnSpPr>
          <p:spPr>
            <a:xfrm>
              <a:off x="0" y="0"/>
              <a:ext cx="1037230" cy="0"/>
            </a:xfrm>
            <a:prstGeom prst="line">
              <a:avLst/>
            </a:prstGeom>
            <a:ln w="57150">
              <a:solidFill>
                <a:srgbClr val="B0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C3DCE0C-65D1-7E01-8D03-3808271D7FCB}"/>
                </a:ext>
              </a:extLst>
            </p:cNvPr>
            <p:cNvCxnSpPr/>
            <p:nvPr/>
          </p:nvCxnSpPr>
          <p:spPr>
            <a:xfrm>
              <a:off x="1025857" y="2272"/>
              <a:ext cx="10372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108CFAF-449F-1E3B-31CE-B39ABE1357A9}"/>
                </a:ext>
              </a:extLst>
            </p:cNvPr>
            <p:cNvCxnSpPr/>
            <p:nvPr/>
          </p:nvCxnSpPr>
          <p:spPr>
            <a:xfrm>
              <a:off x="2057575" y="2275"/>
              <a:ext cx="1037230" cy="0"/>
            </a:xfrm>
            <a:prstGeom prst="line">
              <a:avLst/>
            </a:prstGeom>
            <a:ln w="57150">
              <a:solidFill>
                <a:srgbClr val="B0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E8CFB5C-3FB9-8FEA-4AB6-70DBB51BFA6B}"/>
                </a:ext>
              </a:extLst>
            </p:cNvPr>
            <p:cNvCxnSpPr/>
            <p:nvPr/>
          </p:nvCxnSpPr>
          <p:spPr>
            <a:xfrm>
              <a:off x="3062153" y="0"/>
              <a:ext cx="10372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30EE483F-A3EE-8DB2-7872-07E19B9E7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3785" y="4127523"/>
            <a:ext cx="1933408" cy="18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07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A6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078"/>
            <a:ext cx="4375052" cy="67487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61213" y="3065461"/>
            <a:ext cx="65418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6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【PART.02】</a:t>
            </a:r>
            <a:endParaRPr lang="zh-CN" altLang="en-US" sz="6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75224" y="4987177"/>
            <a:ext cx="53501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Plot Design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30296" y="4217736"/>
            <a:ext cx="5324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情节设计</a:t>
            </a:r>
          </a:p>
        </p:txBody>
      </p:sp>
    </p:spTree>
    <p:extLst>
      <p:ext uri="{BB962C8B-B14F-4D97-AF65-F5344CB8AC3E}">
        <p14:creationId xmlns:p14="http://schemas.microsoft.com/office/powerpoint/2010/main" val="2198809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20">
            <a:extLst>
              <a:ext uri="{FF2B5EF4-FFF2-40B4-BE49-F238E27FC236}">
                <a16:creationId xmlns:a16="http://schemas.microsoft.com/office/drawing/2014/main" id="{932B982D-DC2E-783B-F7B1-300B04753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281" y="2656080"/>
            <a:ext cx="6633880" cy="1147215"/>
          </a:xfrm>
          <a:prstGeom prst="hexagon">
            <a:avLst>
              <a:gd name="adj" fmla="val 24992"/>
              <a:gd name="vf" fmla="val 115470"/>
            </a:avLst>
          </a:prstGeom>
          <a:solidFill>
            <a:srgbClr val="B0A68E"/>
          </a:solidFill>
          <a:ln w="254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6" name="矩形 7"/>
          <p:cNvSpPr>
            <a:spLocks noChangeArrowheads="1"/>
          </p:cNvSpPr>
          <p:nvPr/>
        </p:nvSpPr>
        <p:spPr bwMode="auto">
          <a:xfrm>
            <a:off x="2009121" y="2831721"/>
            <a:ext cx="6104199" cy="59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进入财大校门，成功升级为校猫，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开启在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SUFE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的一天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0" y="40645"/>
            <a:ext cx="12192000" cy="1017640"/>
            <a:chOff x="0" y="0"/>
            <a:chExt cx="12192000" cy="1017640"/>
          </a:xfrm>
        </p:grpSpPr>
        <p:sp>
          <p:nvSpPr>
            <p:cNvPr id="56" name="矩形 55"/>
            <p:cNvSpPr/>
            <p:nvPr/>
          </p:nvSpPr>
          <p:spPr>
            <a:xfrm>
              <a:off x="0" y="0"/>
              <a:ext cx="12192000" cy="1017640"/>
            </a:xfrm>
            <a:prstGeom prst="rect">
              <a:avLst/>
            </a:prstGeom>
            <a:solidFill>
              <a:srgbClr val="B0A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 rotWithShape="1">
            <a:blip r:embed="rId2"/>
            <a:srcRect l="8493" b="19086"/>
            <a:stretch/>
          </p:blipFill>
          <p:spPr>
            <a:xfrm>
              <a:off x="0" y="198084"/>
              <a:ext cx="3488562" cy="819556"/>
            </a:xfrm>
            <a:prstGeom prst="rect">
              <a:avLst/>
            </a:prstGeom>
          </p:spPr>
        </p:pic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834657" y="1890777"/>
            <a:ext cx="2593906" cy="1538223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0" y="3856394"/>
            <a:ext cx="3127958" cy="26798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730584" y="309754"/>
            <a:ext cx="5669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情节设计</a:t>
            </a:r>
            <a:endParaRPr lang="zh-CN" altLang="en-US" sz="2800" b="1" dirty="0">
              <a:solidFill>
                <a:srgbClr val="D2CCB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90F5C1-2448-D79E-0CAD-2CF26E5B18C3}"/>
              </a:ext>
            </a:extLst>
          </p:cNvPr>
          <p:cNvSpPr txBox="1"/>
          <p:nvPr/>
        </p:nvSpPr>
        <p:spPr>
          <a:xfrm>
            <a:off x="309344" y="1316332"/>
            <a:ext cx="9090746" cy="69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校猫日记将以猫咪的第一视角，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展示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校猫在</a:t>
            </a: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SUFE</a:t>
            </a:r>
            <a:r>
              <a:rPr lang="zh-CN" altLang="en-US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一天</a:t>
            </a:r>
            <a:r>
              <a:rPr lang="en-US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B1956B-8178-EEC7-58B8-A70E7B792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398" y="4312341"/>
            <a:ext cx="2129647" cy="212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7F4D3BA-32EE-064A-600C-6F230A9FD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22" y="4309062"/>
            <a:ext cx="2129647" cy="212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1224ADE-F224-A9F9-46D2-657AF2C9A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486" y="4309062"/>
            <a:ext cx="2129647" cy="212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606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ttps://www.freeppt7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410</Words>
  <Application>Microsoft Office PowerPoint</Application>
  <PresentationFormat>宽屏</PresentationFormat>
  <Paragraphs>86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方正舒体</vt:lpstr>
      <vt:lpstr>黑体</vt:lpstr>
      <vt:lpstr>华文彩云</vt:lpstr>
      <vt:lpstr>华文新魏</vt:lpstr>
      <vt:lpstr>微软雅黑</vt:lpstr>
      <vt:lpstr>Arial</vt:lpstr>
      <vt:lpstr>Calibri</vt:lpstr>
      <vt:lpstr>Calibri Light</vt:lpstr>
      <vt:lpstr>https://www.freeppt7.com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 z</dc:creator>
  <cp:keywords/>
  <dc:description/>
  <cp:lastModifiedBy>z n</cp:lastModifiedBy>
  <cp:revision>5</cp:revision>
  <dcterms:created xsi:type="dcterms:W3CDTF">2015-10-24T12:28:53Z</dcterms:created>
  <dcterms:modified xsi:type="dcterms:W3CDTF">2022-11-13T15:20:39Z</dcterms:modified>
</cp:coreProperties>
</file>