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7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57" r:id="rId19"/>
    <p:sldId id="258" r:id="rId20"/>
    <p:sldId id="259" r:id="rId21"/>
    <p:sldId id="260" r:id="rId22"/>
    <p:sldId id="278" r:id="rId23"/>
    <p:sldId id="281" r:id="rId24"/>
    <p:sldId id="277" r:id="rId25"/>
    <p:sldId id="262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3A665-853E-1340-8F7B-BC6F95E8164D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CE97-1C1D-A347-8049-5D7ADA8C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 as to why copying isn’t a very useful word in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basic</a:t>
            </a:r>
            <a:r>
              <a:rPr lang="en-US" baseline="0" dirty="0" smtClean="0"/>
              <a:t> object manipulation ... declaring properties on the fly, what can be included in properties, show possible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deep copying your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 as to what is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examples 1 to</a:t>
            </a:r>
            <a:r>
              <a:rPr lang="en-US" baseline="0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they know</a:t>
            </a:r>
            <a:r>
              <a:rPr lang="en-US" baseline="0" dirty="0" smtClean="0"/>
              <a:t> what garbage collection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example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8CE97-1C1D-A347-8049-5D7ADA8C4C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3D61-4511-924F-85FA-8BCF7277F68E}" type="datetimeFigureOut">
              <a:rPr lang="en-US" smtClean="0"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AF46-C4DE-274B-9CA6-202191C4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niftysnippets.org/2008/03/poor-misunderstood-var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niggly</a:t>
            </a:r>
            <a:r>
              <a:rPr lang="en-US" dirty="0" smtClean="0"/>
              <a:t>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8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easiest way 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a = [1,2,3];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b = </a:t>
            </a:r>
            <a:r>
              <a:rPr lang="en-US" dirty="0" err="1" smtClean="0">
                <a:latin typeface="Consolas"/>
                <a:cs typeface="Consolas"/>
              </a:rPr>
              <a:t>a.slice</a:t>
            </a:r>
            <a:r>
              <a:rPr lang="en-US" dirty="0" smtClean="0">
                <a:latin typeface="Consolas"/>
                <a:cs typeface="Consolas"/>
              </a:rPr>
              <a:t>(0); 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a.push</a:t>
            </a:r>
            <a:r>
              <a:rPr lang="en-US" dirty="0" smtClean="0">
                <a:latin typeface="Consolas"/>
                <a:cs typeface="Consolas"/>
              </a:rPr>
              <a:t>(4);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//and now to test ...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(b);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7704" y="3089947"/>
            <a:ext cx="233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slice returns a new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much harder as objects can contain many things.</a:t>
            </a:r>
          </a:p>
          <a:p>
            <a:endParaRPr lang="en-US" dirty="0" smtClean="0"/>
          </a:p>
          <a:p>
            <a:r>
              <a:rPr lang="en-US" dirty="0" smtClean="0"/>
              <a:t>Often objects will implement their own clone methods according to what is needed.</a:t>
            </a:r>
          </a:p>
          <a:p>
            <a:endParaRPr lang="en-US" dirty="0" smtClean="0"/>
          </a:p>
          <a:p>
            <a:r>
              <a:rPr lang="en-US" dirty="0" err="1" smtClean="0"/>
              <a:t>jQuery.extend</a:t>
            </a:r>
            <a:r>
              <a:rPr lang="en-US" dirty="0" smtClean="0"/>
              <a:t> provides a good way of deep copying – but doesn’t solve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2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obj_a</a:t>
            </a:r>
            <a:r>
              <a:rPr lang="en-US" dirty="0" smtClean="0">
                <a:latin typeface="Consolas"/>
                <a:cs typeface="Consolas"/>
              </a:rPr>
              <a:t> = {name: “</a:t>
            </a:r>
            <a:r>
              <a:rPr lang="en-US" dirty="0" err="1" smtClean="0">
                <a:latin typeface="Consolas"/>
                <a:cs typeface="Consolas"/>
              </a:rPr>
              <a:t>simon</a:t>
            </a:r>
            <a:r>
              <a:rPr lang="en-US" dirty="0" smtClean="0">
                <a:latin typeface="Consolas"/>
                <a:cs typeface="Consolas"/>
              </a:rPr>
              <a:t>”; age: 31}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for(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prop in </a:t>
            </a:r>
            <a:r>
              <a:rPr lang="en-US" dirty="0" err="1" smtClean="0">
                <a:latin typeface="Consolas"/>
                <a:cs typeface="Consolas"/>
              </a:rPr>
              <a:t>obj_a</a:t>
            </a:r>
            <a:r>
              <a:rPr lang="en-US" dirty="0" smtClean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obj_a</a:t>
            </a:r>
            <a:r>
              <a:rPr lang="en-US" dirty="0" smtClean="0">
                <a:latin typeface="Consolas"/>
                <a:cs typeface="Consolas"/>
              </a:rPr>
              <a:t>[prop]);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+mj-lt"/>
                <a:cs typeface="Consolas"/>
              </a:rPr>
              <a:t>Challenge: </a:t>
            </a:r>
          </a:p>
          <a:p>
            <a:pPr lvl="1"/>
            <a:r>
              <a:rPr lang="en-US" dirty="0" smtClean="0">
                <a:latin typeface="+mj-lt"/>
                <a:cs typeface="Consolas"/>
              </a:rPr>
              <a:t>make an array of randomly generated property names </a:t>
            </a:r>
          </a:p>
          <a:p>
            <a:pPr lvl="1"/>
            <a:r>
              <a:rPr lang="en-US" dirty="0" smtClean="0">
                <a:latin typeface="+mj-lt"/>
                <a:cs typeface="Consolas"/>
              </a:rPr>
              <a:t>make an object filled with random values assigned to those property names</a:t>
            </a:r>
          </a:p>
          <a:p>
            <a:pPr lvl="1"/>
            <a:r>
              <a:rPr lang="en-US" dirty="0" smtClean="0">
                <a:latin typeface="+mj-lt"/>
                <a:cs typeface="Consolas"/>
              </a:rPr>
              <a:t>traverse the object and write the values to the document</a:t>
            </a:r>
            <a:endParaRPr lang="en-US" dirty="0"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695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deep copy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obj_a</a:t>
            </a:r>
            <a:r>
              <a:rPr lang="en-US" dirty="0">
                <a:latin typeface="Consolas"/>
                <a:cs typeface="Consolas"/>
              </a:rPr>
              <a:t> = {name: “</a:t>
            </a:r>
            <a:r>
              <a:rPr lang="en-US" dirty="0" err="1">
                <a:latin typeface="Consolas"/>
                <a:cs typeface="Consolas"/>
              </a:rPr>
              <a:t>simon</a:t>
            </a:r>
            <a:r>
              <a:rPr lang="en-US" dirty="0">
                <a:latin typeface="Consolas"/>
                <a:cs typeface="Consolas"/>
              </a:rPr>
              <a:t>”; age: 31}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obj_b</a:t>
            </a:r>
            <a:r>
              <a:rPr lang="en-US" dirty="0" smtClean="0">
                <a:latin typeface="Consolas"/>
                <a:cs typeface="Consolas"/>
              </a:rPr>
              <a:t> = {};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for(</a:t>
            </a: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prop in </a:t>
            </a:r>
            <a:r>
              <a:rPr lang="en-US" dirty="0" err="1">
                <a:latin typeface="Consolas"/>
                <a:cs typeface="Consolas"/>
              </a:rPr>
              <a:t>obj_a</a:t>
            </a:r>
            <a:r>
              <a:rPr lang="en-US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obj_b</a:t>
            </a:r>
            <a:r>
              <a:rPr lang="en-US" dirty="0" smtClean="0">
                <a:latin typeface="Consolas"/>
                <a:cs typeface="Consolas"/>
              </a:rPr>
              <a:t>[prop]  = </a:t>
            </a:r>
            <a:r>
              <a:rPr lang="en-US" dirty="0" err="1" smtClean="0">
                <a:latin typeface="Consolas"/>
                <a:cs typeface="Consolas"/>
              </a:rPr>
              <a:t>obj_a</a:t>
            </a:r>
            <a:r>
              <a:rPr lang="en-US" dirty="0">
                <a:latin typeface="Consolas"/>
                <a:cs typeface="Consolas"/>
              </a:rPr>
              <a:t>[prop</a:t>
            </a:r>
            <a:r>
              <a:rPr lang="en-US" dirty="0" smtClean="0">
                <a:latin typeface="Consolas"/>
                <a:cs typeface="Consolas"/>
              </a:rPr>
              <a:t>];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cs typeface="Consolas"/>
              </a:rPr>
              <a:t>How would you test this </a:t>
            </a:r>
            <a:r>
              <a:rPr lang="en-US" dirty="0" smtClean="0">
                <a:cs typeface="Consolas"/>
              </a:rPr>
              <a:t>is a deep copy ?</a:t>
            </a:r>
          </a:p>
          <a:p>
            <a:r>
              <a:rPr lang="en-US" dirty="0" smtClean="0">
                <a:cs typeface="Consolas"/>
              </a:rPr>
              <a:t>Where will this method go wrong ?</a:t>
            </a:r>
            <a:endParaRPr lang="en-US" dirty="0"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4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ther situations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a_obj</a:t>
            </a:r>
            <a:r>
              <a:rPr lang="en-US" dirty="0" smtClean="0">
                <a:latin typeface="Consolas"/>
                <a:cs typeface="Consolas"/>
              </a:rPr>
              <a:t> = {name: “</a:t>
            </a:r>
            <a:r>
              <a:rPr lang="en-US" dirty="0" err="1" smtClean="0">
                <a:latin typeface="Consolas"/>
                <a:cs typeface="Consolas"/>
              </a:rPr>
              <a:t>simon</a:t>
            </a:r>
            <a:r>
              <a:rPr lang="en-US" dirty="0" smtClean="0">
                <a:latin typeface="Consolas"/>
                <a:cs typeface="Consolas"/>
              </a:rPr>
              <a:t>”}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 foo(a){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a.name</a:t>
            </a:r>
            <a:r>
              <a:rPr lang="en-US" dirty="0" smtClean="0">
                <a:latin typeface="Consolas"/>
                <a:cs typeface="Consolas"/>
              </a:rPr>
              <a:t> = “</a:t>
            </a:r>
            <a:r>
              <a:rPr lang="en-US" dirty="0" err="1" smtClean="0">
                <a:latin typeface="Consolas"/>
                <a:cs typeface="Consolas"/>
              </a:rPr>
              <a:t>george</a:t>
            </a:r>
            <a:r>
              <a:rPr lang="en-US" dirty="0" smtClean="0">
                <a:latin typeface="Consolas"/>
                <a:cs typeface="Consolas"/>
              </a:rPr>
              <a:t>”;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//will </a:t>
            </a:r>
            <a:r>
              <a:rPr lang="en-US" dirty="0" err="1" smtClean="0">
                <a:latin typeface="Consolas"/>
                <a:cs typeface="Consolas"/>
              </a:rPr>
              <a:t>a_obj</a:t>
            </a:r>
            <a:r>
              <a:rPr lang="en-US" dirty="0" smtClean="0">
                <a:latin typeface="Consolas"/>
                <a:cs typeface="Consolas"/>
              </a:rPr>
              <a:t> be changed ?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//test it out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7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a = {name: “</a:t>
            </a:r>
            <a:r>
              <a:rPr lang="en-US" dirty="0" err="1" smtClean="0">
                <a:latin typeface="Consolas"/>
                <a:cs typeface="Consolas"/>
              </a:rPr>
              <a:t>simon</a:t>
            </a:r>
            <a:r>
              <a:rPr lang="en-US" dirty="0" smtClean="0">
                <a:latin typeface="Consolas"/>
                <a:cs typeface="Consolas"/>
              </a:rPr>
              <a:t>”}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b = {name: “</a:t>
            </a:r>
            <a:r>
              <a:rPr lang="en-US" dirty="0" err="1" smtClean="0">
                <a:latin typeface="Consolas"/>
                <a:cs typeface="Consolas"/>
              </a:rPr>
              <a:t>simon</a:t>
            </a:r>
            <a:r>
              <a:rPr lang="en-US" dirty="0" smtClean="0">
                <a:latin typeface="Consolas"/>
                <a:cs typeface="Consolas"/>
              </a:rPr>
              <a:t>”}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if(a == b){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(“objects are compared by value”);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(“objects are compared by reference”);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60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this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44530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reference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2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49400"/>
            <a:ext cx="5168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declaring variables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can declare variables in a few different ways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 smtClean="0">
                <a:latin typeface="Consolas"/>
                <a:cs typeface="Consolas"/>
              </a:rPr>
              <a:t>var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myNumber</a:t>
            </a:r>
            <a:r>
              <a:rPr lang="en-US" sz="2800" dirty="0" smtClean="0">
                <a:latin typeface="Consolas"/>
                <a:cs typeface="Consolas"/>
              </a:rPr>
              <a:t> = 1;</a:t>
            </a:r>
          </a:p>
          <a:p>
            <a:r>
              <a:rPr lang="en-US" sz="2800" dirty="0" err="1" smtClean="0">
                <a:latin typeface="Consolas"/>
                <a:cs typeface="Consolas"/>
              </a:rPr>
              <a:t>myNumber</a:t>
            </a:r>
            <a:r>
              <a:rPr lang="en-US" sz="2800" dirty="0" smtClean="0">
                <a:latin typeface="Consolas"/>
                <a:cs typeface="Consolas"/>
              </a:rPr>
              <a:t> = 2;</a:t>
            </a:r>
          </a:p>
          <a:p>
            <a:r>
              <a:rPr lang="en-US" sz="2800" dirty="0" err="1" smtClean="0">
                <a:latin typeface="Consolas"/>
                <a:cs typeface="Consolas"/>
              </a:rPr>
              <a:t>window.myNumber</a:t>
            </a:r>
            <a:r>
              <a:rPr lang="en-US" sz="2800" dirty="0" smtClean="0">
                <a:latin typeface="Consolas"/>
                <a:cs typeface="Consolas"/>
              </a:rPr>
              <a:t> = 3;</a:t>
            </a:r>
          </a:p>
          <a:p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/>
              <a:t>Each of these </a:t>
            </a:r>
            <a:r>
              <a:rPr lang="en-US" dirty="0" smtClean="0"/>
              <a:t>is subtle but very important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5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foo = “my data”;	</a:t>
            </a:r>
          </a:p>
          <a:p>
            <a:pPr lvl="1"/>
            <a:r>
              <a:rPr lang="en-US" dirty="0" smtClean="0"/>
              <a:t>current scope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foo = “my data”</a:t>
            </a:r>
          </a:p>
          <a:p>
            <a:pPr lvl="1"/>
            <a:r>
              <a:rPr lang="en-US" dirty="0" smtClean="0">
                <a:cs typeface="Consolas"/>
              </a:rPr>
              <a:t>nearest scope </a:t>
            </a:r>
          </a:p>
          <a:p>
            <a:pPr marL="457200" lvl="1" indent="0">
              <a:buNone/>
            </a:pPr>
            <a:r>
              <a:rPr lang="en-US" dirty="0">
                <a:cs typeface="Consolas"/>
              </a:rPr>
              <a:t>	</a:t>
            </a:r>
          </a:p>
          <a:p>
            <a:r>
              <a:rPr lang="en-US" dirty="0" err="1" smtClean="0">
                <a:latin typeface="Consolas"/>
                <a:cs typeface="Consolas"/>
              </a:rPr>
              <a:t>window.foo</a:t>
            </a:r>
            <a:r>
              <a:rPr lang="en-US" dirty="0" smtClean="0">
                <a:latin typeface="Consolas"/>
                <a:cs typeface="Consolas"/>
              </a:rPr>
              <a:t> = “my data”</a:t>
            </a:r>
          </a:p>
          <a:p>
            <a:pPr lvl="1"/>
            <a:r>
              <a:rPr lang="en-US" dirty="0" smtClean="0">
                <a:cs typeface="Consolas"/>
              </a:rPr>
              <a:t>global scope</a:t>
            </a:r>
          </a:p>
          <a:p>
            <a:pPr marL="457200" lvl="1" indent="0">
              <a:buNone/>
            </a:pPr>
            <a:endParaRPr lang="en-US" dirty="0" smtClean="0"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ssues related to copying</a:t>
            </a:r>
          </a:p>
          <a:p>
            <a:r>
              <a:rPr lang="en-US" dirty="0"/>
              <a:t>I</a:t>
            </a:r>
            <a:r>
              <a:rPr lang="en-US" dirty="0" smtClean="0"/>
              <a:t>ssues related to scope and </a:t>
            </a:r>
            <a:r>
              <a:rPr lang="en-US" smtClean="0"/>
              <a:t>variable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6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foo = “my data”</a:t>
            </a:r>
          </a:p>
          <a:p>
            <a:pPr lvl="1"/>
            <a:r>
              <a:rPr lang="en-US" dirty="0" err="1" smtClean="0"/>
              <a:t>elligible</a:t>
            </a:r>
            <a:r>
              <a:rPr lang="en-US" dirty="0" smtClean="0"/>
              <a:t> for garbage collection</a:t>
            </a:r>
          </a:p>
          <a:p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foo = “my data”</a:t>
            </a:r>
          </a:p>
          <a:p>
            <a:pPr lvl="1"/>
            <a:r>
              <a:rPr lang="en-US" dirty="0" smtClean="0">
                <a:latin typeface="+mj-lt"/>
                <a:cs typeface="Consolas"/>
              </a:rPr>
              <a:t>won’t be picked up by garbage collection</a:t>
            </a:r>
          </a:p>
          <a:p>
            <a:pPr lvl="1"/>
            <a:r>
              <a:rPr lang="en-US" dirty="0" smtClean="0">
                <a:latin typeface="+mj-lt"/>
                <a:cs typeface="Consolas"/>
              </a:rPr>
              <a:t>potentially a memory leak</a:t>
            </a:r>
          </a:p>
          <a:p>
            <a:pPr marL="457200" lvl="1" indent="0">
              <a:buNone/>
            </a:pPr>
            <a:endParaRPr lang="en-US" dirty="0" smtClean="0">
              <a:latin typeface="+mj-lt"/>
              <a:cs typeface="Consolas"/>
            </a:endParaRPr>
          </a:p>
          <a:p>
            <a:r>
              <a:rPr lang="en-US" dirty="0" err="1" smtClean="0">
                <a:latin typeface="+mj-lt"/>
                <a:cs typeface="Consolas"/>
              </a:rPr>
              <a:t>window.foo</a:t>
            </a:r>
            <a:r>
              <a:rPr lang="en-US" dirty="0" smtClean="0">
                <a:latin typeface="+mj-lt"/>
                <a:cs typeface="Consolas"/>
              </a:rPr>
              <a:t> </a:t>
            </a:r>
          </a:p>
          <a:p>
            <a:pPr lvl="1"/>
            <a:r>
              <a:rPr lang="en-US" dirty="0" smtClean="0">
                <a:latin typeface="+mj-lt"/>
                <a:cs typeface="Consolas"/>
              </a:rPr>
              <a:t>as above</a:t>
            </a:r>
            <a:endParaRPr lang="en-US" dirty="0">
              <a:latin typeface="+mj-lt"/>
              <a:cs typeface="Consolas"/>
            </a:endParaRPr>
          </a:p>
          <a:p>
            <a:endParaRPr lang="en-US" dirty="0" smtClean="0"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27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Order of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declaration happens before anything else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initialisation</a:t>
            </a:r>
            <a:r>
              <a:rPr lang="en-US" dirty="0" smtClean="0"/>
              <a:t> happens later</a:t>
            </a:r>
          </a:p>
          <a:p>
            <a:pPr lvl="1"/>
            <a:r>
              <a:rPr lang="en-US" dirty="0" smtClean="0"/>
              <a:t>(see scope4)</a:t>
            </a:r>
          </a:p>
          <a:p>
            <a:endParaRPr lang="en-US" dirty="0"/>
          </a:p>
          <a:p>
            <a:r>
              <a:rPr lang="en-US" dirty="0" smtClean="0"/>
              <a:t>window. &amp; implicit</a:t>
            </a:r>
          </a:p>
          <a:p>
            <a:pPr lvl="1"/>
            <a:r>
              <a:rPr lang="en-US" dirty="0" smtClean="0"/>
              <a:t>only registered at </a:t>
            </a:r>
            <a:r>
              <a:rPr lang="en-US" dirty="0" err="1" smtClean="0"/>
              <a:t>initialisation</a:t>
            </a:r>
            <a:r>
              <a:rPr lang="en-US" dirty="0" smtClean="0"/>
              <a:t> so if referred to before will cause a crash</a:t>
            </a:r>
          </a:p>
        </p:txBody>
      </p:sp>
    </p:spTree>
    <p:extLst>
      <p:ext uri="{BB962C8B-B14F-4D97-AF65-F5344CB8AC3E}">
        <p14:creationId xmlns:p14="http://schemas.microsoft.com/office/powerpoint/2010/main" val="154720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this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2"/>
              </a:rPr>
              <a:t>http://blog.niftysnippets.org/2008/03/poor-misunderstood-</a:t>
            </a:r>
            <a:r>
              <a:rPr lang="nl-NL" dirty="0" smtClean="0">
                <a:hlinkClick r:id="rId2"/>
              </a:rPr>
              <a:t>var.html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What</a:t>
            </a:r>
            <a:r>
              <a:rPr lang="nl-NL" dirty="0" smtClean="0"/>
              <a:t> are the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practice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/>
              <a:t> </a:t>
            </a:r>
            <a:r>
              <a:rPr lang="nl-NL" dirty="0" err="1" smtClean="0"/>
              <a:t>declaring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variables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always declare variables at the top of their scope</a:t>
            </a:r>
          </a:p>
          <a:p>
            <a:r>
              <a:rPr lang="en-US" dirty="0" smtClean="0"/>
              <a:t>try to avoid too many </a:t>
            </a:r>
            <a:r>
              <a:rPr lang="en-US" dirty="0" err="1" smtClean="0"/>
              <a:t>globals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1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Declare variables at the top of their scope</a:t>
            </a:r>
          </a:p>
          <a:p>
            <a:r>
              <a:rPr lang="en-US" dirty="0" smtClean="0"/>
              <a:t>Try not to clutter up the global namespace with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Trick: self-running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?</a:t>
            </a:r>
          </a:p>
          <a:p>
            <a:pPr lvl="1"/>
            <a:r>
              <a:rPr lang="en-US" dirty="0" smtClean="0"/>
              <a:t>Functions are the only thing that provide scope.</a:t>
            </a:r>
          </a:p>
          <a:p>
            <a:pPr lvl="1"/>
            <a:r>
              <a:rPr lang="en-US" dirty="0" smtClean="0"/>
              <a:t>Naming functions which are only used once can get annoying.</a:t>
            </a:r>
          </a:p>
          <a:p>
            <a:endParaRPr lang="en-US" dirty="0"/>
          </a:p>
          <a:p>
            <a:r>
              <a:rPr lang="en-US" dirty="0" smtClean="0"/>
              <a:t>How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smtClean="0">
                <a:latin typeface="Consolas"/>
                <a:cs typeface="Consolas"/>
              </a:rPr>
              <a:t>function(){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	//code here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})();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7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some really buggy code 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ugs involving copying errors and scope errors only</a:t>
            </a:r>
            <a:endParaRPr lang="en-US" dirty="0"/>
          </a:p>
          <a:p>
            <a:r>
              <a:rPr lang="en-US" dirty="0" smtClean="0"/>
              <a:t>You must say at the top in comments the output that code is supposed to produce.</a:t>
            </a:r>
          </a:p>
          <a:p>
            <a:r>
              <a:rPr lang="en-US" dirty="0" smtClean="0"/>
              <a:t>You must know how to fix it yourself </a:t>
            </a:r>
          </a:p>
          <a:p>
            <a:pPr lvl="1"/>
            <a:r>
              <a:rPr lang="en-US" dirty="0" smtClean="0"/>
              <a:t>have a fixed version saved</a:t>
            </a:r>
          </a:p>
          <a:p>
            <a:r>
              <a:rPr lang="en-US" dirty="0" smtClean="0"/>
              <a:t>We will then swap code and race to debug</a:t>
            </a:r>
          </a:p>
        </p:txBody>
      </p:sp>
    </p:spTree>
    <p:extLst>
      <p:ext uri="{BB962C8B-B14F-4D97-AF65-F5344CB8AC3E}">
        <p14:creationId xmlns:p14="http://schemas.microsoft.com/office/powerpoint/2010/main" val="148984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4542" r="4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34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Composites </a:t>
            </a:r>
            <a:r>
              <a:rPr lang="en-US" dirty="0" err="1" smtClean="0"/>
              <a:t>vs</a:t>
            </a:r>
            <a:r>
              <a:rPr lang="en-US" dirty="0" smtClean="0"/>
              <a:t>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 categories of data types</a:t>
            </a:r>
          </a:p>
          <a:p>
            <a:r>
              <a:rPr lang="en-US" dirty="0" smtClean="0"/>
              <a:t>Primitives are:</a:t>
            </a:r>
          </a:p>
          <a:p>
            <a:pPr lvl="1"/>
            <a:r>
              <a:rPr lang="en-US" sz="2400" dirty="0" smtClean="0">
                <a:latin typeface="Consolas"/>
                <a:cs typeface="Consolas"/>
              </a:rPr>
              <a:t>1.88 , 25, “</a:t>
            </a:r>
            <a:r>
              <a:rPr lang="en-US" sz="2400" dirty="0">
                <a:latin typeface="Consolas"/>
                <a:cs typeface="Consolas"/>
              </a:rPr>
              <a:t>S</a:t>
            </a:r>
            <a:r>
              <a:rPr lang="en-US" sz="2400" dirty="0" smtClean="0">
                <a:latin typeface="Consolas"/>
                <a:cs typeface="Consolas"/>
              </a:rPr>
              <a:t>imon”, true</a:t>
            </a:r>
          </a:p>
          <a:p>
            <a:r>
              <a:rPr lang="en-US" dirty="0" smtClean="0"/>
              <a:t>Composites are:</a:t>
            </a:r>
          </a:p>
          <a:p>
            <a:pPr lvl="1"/>
            <a:r>
              <a:rPr lang="en-US" dirty="0" smtClean="0"/>
              <a:t>[1.88 ,  25,  “</a:t>
            </a:r>
            <a:r>
              <a:rPr lang="en-US" dirty="0"/>
              <a:t>S</a:t>
            </a:r>
            <a:r>
              <a:rPr lang="en-US" dirty="0" smtClean="0"/>
              <a:t>imon”, true] </a:t>
            </a:r>
          </a:p>
          <a:p>
            <a:pPr lvl="1"/>
            <a:r>
              <a:rPr lang="en-US" dirty="0" smtClean="0"/>
              <a:t>{name: “Simon”</a:t>
            </a:r>
            <a:r>
              <a:rPr lang="en-US" dirty="0"/>
              <a:t>;</a:t>
            </a:r>
            <a:r>
              <a:rPr lang="en-US" dirty="0" smtClean="0"/>
              <a:t> age: 25; height: 1.88; present: true}</a:t>
            </a:r>
          </a:p>
          <a:p>
            <a:pPr lvl="1"/>
            <a:r>
              <a:rPr lang="en-US" dirty="0" smtClean="0"/>
              <a:t>function(){}</a:t>
            </a:r>
          </a:p>
          <a:p>
            <a:r>
              <a:rPr lang="en-US" dirty="0" smtClean="0"/>
              <a:t>These two types have different </a:t>
            </a:r>
            <a:r>
              <a:rPr lang="en-US" dirty="0" err="1" smtClean="0"/>
              <a:t>behaviours</a:t>
            </a:r>
            <a:r>
              <a:rPr lang="en-US" dirty="0" smtClean="0"/>
              <a:t> for copying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a = 5;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b = a;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a += 5;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//What does b equal now ... ?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Still 5 !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64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a = [1 , 2 , 3];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b = a;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b[0] += 1;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//what does a equal now ?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 is now [2, 2, 3] !!!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617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a = {name: “</a:t>
            </a:r>
            <a:r>
              <a:rPr lang="en-US" dirty="0" err="1" smtClean="0">
                <a:latin typeface="Consolas"/>
                <a:cs typeface="Consolas"/>
              </a:rPr>
              <a:t>simon</a:t>
            </a:r>
            <a:r>
              <a:rPr lang="en-US" dirty="0" smtClean="0">
                <a:latin typeface="Consolas"/>
                <a:cs typeface="Consolas"/>
              </a:rPr>
              <a:t>”; age: 40}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b = a;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b.age</a:t>
            </a:r>
            <a:r>
              <a:rPr lang="en-US" dirty="0" smtClean="0">
                <a:latin typeface="Consolas"/>
                <a:cs typeface="Consolas"/>
              </a:rPr>
              <a:t> = 32;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//What does </a:t>
            </a:r>
            <a:r>
              <a:rPr lang="en-US" dirty="0" err="1" smtClean="0">
                <a:latin typeface="Consolas"/>
                <a:cs typeface="Consolas"/>
              </a:rPr>
              <a:t>a.age</a:t>
            </a:r>
            <a:r>
              <a:rPr lang="en-US" dirty="0" smtClean="0">
                <a:latin typeface="Consolas"/>
                <a:cs typeface="Consolas"/>
              </a:rPr>
              <a:t> equal now ?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a.age</a:t>
            </a:r>
            <a:r>
              <a:rPr lang="en-US" dirty="0" smtClean="0">
                <a:latin typeface="Consolas"/>
                <a:cs typeface="Consolas"/>
              </a:rPr>
              <a:t> is 32 !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723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Composities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28633" y="3162588"/>
            <a:ext cx="1644973" cy="262309"/>
            <a:chOff x="1228633" y="3162588"/>
            <a:chExt cx="1644973" cy="262309"/>
          </a:xfrm>
          <a:solidFill>
            <a:srgbClr val="C0504D"/>
          </a:solidFill>
        </p:grpSpPr>
        <p:sp>
          <p:nvSpPr>
            <p:cNvPr id="4" name="Rectangle 3"/>
            <p:cNvSpPr/>
            <p:nvPr/>
          </p:nvSpPr>
          <p:spPr>
            <a:xfrm>
              <a:off x="122863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7430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1997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564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31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83077" y="3176394"/>
            <a:ext cx="1644973" cy="262309"/>
            <a:chOff x="1228633" y="3162588"/>
            <a:chExt cx="1644973" cy="26230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2863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7430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1997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6564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131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ircular Arrow 15"/>
          <p:cNvSpPr/>
          <p:nvPr/>
        </p:nvSpPr>
        <p:spPr>
          <a:xfrm>
            <a:off x="1490925" y="1974220"/>
            <a:ext cx="3451217" cy="2483768"/>
          </a:xfrm>
          <a:prstGeom prst="circularArrow">
            <a:avLst>
              <a:gd name="adj1" fmla="val 5923"/>
              <a:gd name="adj2" fmla="val 1104696"/>
              <a:gd name="adj3" fmla="val 20348625"/>
              <a:gd name="adj4" fmla="val 11060613"/>
              <a:gd name="adj5" fmla="val 10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1752" y="1974220"/>
            <a:ext cx="237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copy</a:t>
            </a:r>
          </a:p>
          <a:p>
            <a:r>
              <a:rPr lang="en-US" dirty="0" smtClean="0"/>
              <a:t>no reference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28633" y="5523913"/>
            <a:ext cx="1644973" cy="262309"/>
            <a:chOff x="1228633" y="3162588"/>
            <a:chExt cx="1644973" cy="262309"/>
          </a:xfrm>
          <a:solidFill>
            <a:srgbClr val="C0504D"/>
          </a:solidFill>
        </p:grpSpPr>
        <p:sp>
          <p:nvSpPr>
            <p:cNvPr id="19" name="Rectangle 18"/>
            <p:cNvSpPr/>
            <p:nvPr/>
          </p:nvSpPr>
          <p:spPr>
            <a:xfrm>
              <a:off x="122863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7430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1997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564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11313" y="3162588"/>
              <a:ext cx="262293" cy="2623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736710" y="5523913"/>
            <a:ext cx="345670" cy="26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rot="5400000">
            <a:off x="1897945" y="4500679"/>
            <a:ext cx="290445" cy="14910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4" idx="0"/>
            <a:endCxn id="25" idx="1"/>
          </p:cNvCxnSpPr>
          <p:nvPr/>
        </p:nvCxnSpPr>
        <p:spPr>
          <a:xfrm rot="16200000" flipV="1">
            <a:off x="3264884" y="3879251"/>
            <a:ext cx="422946" cy="2866377"/>
          </a:xfrm>
          <a:prstGeom prst="bentConnector3">
            <a:avLst>
              <a:gd name="adj1" fmla="val 2176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4249" y="4452633"/>
            <a:ext cx="2374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reference is made to the memory location of the </a:t>
            </a:r>
            <a:r>
              <a:rPr lang="en-US" dirty="0" err="1" smtClean="0"/>
              <a:t>orginal</a:t>
            </a:r>
            <a:r>
              <a:rPr lang="en-US" dirty="0" smtClean="0"/>
              <a:t> item</a:t>
            </a:r>
          </a:p>
          <a:p>
            <a:endParaRPr lang="en-US" dirty="0"/>
          </a:p>
          <a:p>
            <a:r>
              <a:rPr lang="en-US" dirty="0" smtClean="0"/>
              <a:t>no actual copy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1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020"/>
            <a:ext cx="8229600" cy="4525963"/>
          </a:xfrm>
        </p:spPr>
        <p:txBody>
          <a:bodyPr/>
          <a:lstStyle/>
          <a:p>
            <a:r>
              <a:rPr lang="en-US" dirty="0" smtClean="0"/>
              <a:t>copying by reference is useful</a:t>
            </a:r>
          </a:p>
          <a:p>
            <a:pPr lvl="1"/>
            <a:r>
              <a:rPr lang="en-US" dirty="0" smtClean="0"/>
              <a:t>memory efficient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no need to update objects in several places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sometimes we just need a deep copy ...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60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834</Words>
  <Application>Microsoft Macintosh PowerPoint</Application>
  <PresentationFormat>On-screen Show (4:3)</PresentationFormat>
  <Paragraphs>211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JavaScript</vt:lpstr>
      <vt:lpstr>Outcomes</vt:lpstr>
      <vt:lpstr>Copying</vt:lpstr>
      <vt:lpstr>Composites vs Primitives</vt:lpstr>
      <vt:lpstr>Copying Primitives</vt:lpstr>
      <vt:lpstr>Copying Composites</vt:lpstr>
      <vt:lpstr>Another example with objects</vt:lpstr>
      <vt:lpstr>Under the hood</vt:lpstr>
      <vt:lpstr>PowerPoint Presentation</vt:lpstr>
      <vt:lpstr>Deep copy arrays</vt:lpstr>
      <vt:lpstr>Deep copy objects</vt:lpstr>
      <vt:lpstr>Traversing an object</vt:lpstr>
      <vt:lpstr>Naïve deep copy of an object</vt:lpstr>
      <vt:lpstr>Other situations ...</vt:lpstr>
      <vt:lpstr>One more</vt:lpstr>
      <vt:lpstr>Fill in this table</vt:lpstr>
      <vt:lpstr>Scope</vt:lpstr>
      <vt:lpstr> declaring variables</vt:lpstr>
      <vt:lpstr>1. Scope</vt:lpstr>
      <vt:lpstr>2. Garbage collection</vt:lpstr>
      <vt:lpstr>3. Order of creation</vt:lpstr>
      <vt:lpstr>Read this ...</vt:lpstr>
      <vt:lpstr>Golden rules</vt:lpstr>
      <vt:lpstr>Good practice</vt:lpstr>
      <vt:lpstr>Trick: self-running anonymous functions</vt:lpstr>
      <vt:lpstr>Debugging race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Simon Katan</dc:creator>
  <cp:lastModifiedBy>Simon Katan</cp:lastModifiedBy>
  <cp:revision>60</cp:revision>
  <dcterms:created xsi:type="dcterms:W3CDTF">2014-03-11T16:03:03Z</dcterms:created>
  <dcterms:modified xsi:type="dcterms:W3CDTF">2014-03-12T16:03:45Z</dcterms:modified>
</cp:coreProperties>
</file>