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onido" TargetMode="External"/><Relationship Id="rId13" Type="http://schemas.openxmlformats.org/officeDocument/2006/relationships/hyperlink" Target="https://es.wikipedia.org/wiki/Impacto_ambiental" TargetMode="External"/><Relationship Id="rId3" Type="http://schemas.openxmlformats.org/officeDocument/2006/relationships/hyperlink" Target="https://es.wikipedia.org/wiki/Contaminaci%C3%B3n#cite_note-1" TargetMode="External"/><Relationship Id="rId7" Type="http://schemas.openxmlformats.org/officeDocument/2006/relationships/hyperlink" Target="https://es.wikipedia.org/wiki/Energ%C3%ADa" TargetMode="External"/><Relationship Id="rId12" Type="http://schemas.openxmlformats.org/officeDocument/2006/relationships/hyperlink" Target="https://es.wikipedia.org/wiki/Medio_ambiente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Sustancia_qu%C3%ADmica" TargetMode="External"/><Relationship Id="rId11" Type="http://schemas.openxmlformats.org/officeDocument/2006/relationships/hyperlink" Target="https://es.wikipedia.org/wiki/Radiactividad" TargetMode="External"/><Relationship Id="rId5" Type="http://schemas.openxmlformats.org/officeDocument/2006/relationships/hyperlink" Target="https://es.wikipedia.org/wiki/Ser_vivo" TargetMode="External"/><Relationship Id="rId10" Type="http://schemas.openxmlformats.org/officeDocument/2006/relationships/hyperlink" Target="https://es.wikipedia.org/wiki/Luz" TargetMode="External"/><Relationship Id="rId4" Type="http://schemas.openxmlformats.org/officeDocument/2006/relationships/hyperlink" Target="https://es.wikipedia.org/wiki/Ecosistema" TargetMode="External"/><Relationship Id="rId9" Type="http://schemas.openxmlformats.org/officeDocument/2006/relationships/hyperlink" Target="https://es.wikipedia.org/wiki/Calo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ateria" TargetMode="External"/><Relationship Id="rId2" Type="http://schemas.openxmlformats.org/officeDocument/2006/relationships/hyperlink" Target="https://es.wikipedia.org/wiki/Ai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Contaminaci%C3%B3n_atmosf%C3%A9rica#cite_note-1" TargetMode="External"/><Relationship Id="rId4" Type="http://schemas.openxmlformats.org/officeDocument/2006/relationships/hyperlink" Target="https://es.wikipedia.org/wiki/Energ%C3%AD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olc%C3%A1n" TargetMode="External"/><Relationship Id="rId2" Type="http://schemas.openxmlformats.org/officeDocument/2006/relationships/hyperlink" Target="https://es.wikipedia.org/wiki/Contaminaci%C3%B3n_h%C3%ADdrica#cite_note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Industrializaci%C3%B3n" TargetMode="External"/><Relationship Id="rId4" Type="http://schemas.openxmlformats.org/officeDocument/2006/relationships/hyperlink" Target="https://es.wikipedia.org/wiki/Contaminaci%C3%B3n_h%C3%ADdrica#cite_note-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nimal" TargetMode="External"/><Relationship Id="rId13" Type="http://schemas.openxmlformats.org/officeDocument/2006/relationships/hyperlink" Target="https://es.wikipedia.org/wiki/Petr%C3%B3leo" TargetMode="External"/><Relationship Id="rId3" Type="http://schemas.openxmlformats.org/officeDocument/2006/relationships/hyperlink" Target="https://es.wikipedia.org/wiki/Contaminaci%C3%B3n_del_suelo#cite_note-1" TargetMode="External"/><Relationship Id="rId7" Type="http://schemas.openxmlformats.org/officeDocument/2006/relationships/hyperlink" Target="https://es.wikipedia.org/wiki/Planta" TargetMode="External"/><Relationship Id="rId12" Type="http://schemas.openxmlformats.org/officeDocument/2006/relationships/hyperlink" Target="https://es.wikipedia.org/wiki/Pozo_ciego" TargetMode="External"/><Relationship Id="rId2" Type="http://schemas.openxmlformats.org/officeDocument/2006/relationships/hyperlink" Target="https://es.wikipedia.org/wiki/Sustancia_qu%C3%ADmi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Biota" TargetMode="External"/><Relationship Id="rId11" Type="http://schemas.openxmlformats.org/officeDocument/2006/relationships/hyperlink" Target="https://es.wikipedia.org/wiki/Alcantarillado" TargetMode="External"/><Relationship Id="rId5" Type="http://schemas.openxmlformats.org/officeDocument/2006/relationships/hyperlink" Target="https://es.wikipedia.org/wiki/Contaminaci%C3%B3n_del_suelo#cite_note-Jos.C3.A9_Manuel_1-3" TargetMode="External"/><Relationship Id="rId15" Type="http://schemas.openxmlformats.org/officeDocument/2006/relationships/hyperlink" Target="https://es.wikipedia.org/wiki/Metal_pesado" TargetMode="External"/><Relationship Id="rId10" Type="http://schemas.openxmlformats.org/officeDocument/2006/relationships/hyperlink" Target="https://es.wikipedia.org/wiki/Plaguicida" TargetMode="External"/><Relationship Id="rId4" Type="http://schemas.openxmlformats.org/officeDocument/2006/relationships/hyperlink" Target="https://es.wikipedia.org/wiki/Contaminaci%C3%B3n_del_suelo#cite_note-2" TargetMode="External"/><Relationship Id="rId9" Type="http://schemas.openxmlformats.org/officeDocument/2006/relationships/hyperlink" Target="https://es.wikipedia.org/wiki/Salud_humana" TargetMode="External"/><Relationship Id="rId14" Type="http://schemas.openxmlformats.org/officeDocument/2006/relationships/hyperlink" Target="https://es.wikipedia.org/wiki/Disolven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363256"/>
            <a:ext cx="8825658" cy="864296"/>
          </a:xfrm>
        </p:spPr>
        <p:txBody>
          <a:bodyPr/>
          <a:lstStyle/>
          <a:p>
            <a:r>
              <a:rPr lang="es-GT" sz="5400" b="1" i="1" dirty="0" smtClean="0">
                <a:solidFill>
                  <a:srgbClr val="002060"/>
                </a:solidFill>
              </a:rPr>
              <a:t>La contaminación</a:t>
            </a:r>
            <a:endParaRPr lang="es-GT" sz="5400" b="1" i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1077238"/>
            <a:ext cx="8825658" cy="5523978"/>
          </a:xfrm>
        </p:spPr>
        <p:txBody>
          <a:bodyPr>
            <a:normAutofit/>
          </a:bodyPr>
          <a:lstStyle/>
          <a:p>
            <a:r>
              <a:rPr lang="es-GT" sz="1600" dirty="0"/>
              <a:t>La </a:t>
            </a:r>
            <a:r>
              <a:rPr lang="es-GT" sz="1600" b="1" dirty="0"/>
              <a:t>contaminación</a:t>
            </a:r>
            <a:r>
              <a:rPr lang="es-GT" sz="1600" dirty="0"/>
              <a:t> es la introducción de sustancias u otros elementos físicos en un medio que provocan que éste sea inseguro o no apto para su uso.</a:t>
            </a:r>
            <a:r>
              <a:rPr lang="es-GT" sz="1600" baseline="30000" dirty="0">
                <a:hlinkClick r:id="rId3"/>
              </a:rPr>
              <a:t>1</a:t>
            </a:r>
            <a:r>
              <a:rPr lang="es-GT" sz="1600" dirty="0"/>
              <a:t> El medio puede ser un </a:t>
            </a:r>
            <a:r>
              <a:rPr lang="es-GT" sz="1600" dirty="0">
                <a:hlinkClick r:id="rId4" tooltip="Ecosistema"/>
              </a:rPr>
              <a:t>ecosistema</a:t>
            </a:r>
            <a:r>
              <a:rPr lang="es-GT" sz="1600" dirty="0"/>
              <a:t>, un medio físico o un </a:t>
            </a:r>
            <a:r>
              <a:rPr lang="es-GT" sz="1600" dirty="0">
                <a:hlinkClick r:id="rId5" tooltip="Ser vivo"/>
              </a:rPr>
              <a:t>ser vivo</a:t>
            </a:r>
            <a:r>
              <a:rPr lang="es-GT" sz="1600" dirty="0"/>
              <a:t>. El contaminante puede ser una </a:t>
            </a:r>
            <a:r>
              <a:rPr lang="es-GT" sz="1600" dirty="0">
                <a:hlinkClick r:id="rId6" tooltip="Sustancia química"/>
              </a:rPr>
              <a:t>sustancia química</a:t>
            </a:r>
            <a:r>
              <a:rPr lang="es-GT" sz="1600" dirty="0"/>
              <a:t>, </a:t>
            </a:r>
            <a:r>
              <a:rPr lang="es-GT" sz="1600" dirty="0">
                <a:hlinkClick r:id="rId7" tooltip="Energía"/>
              </a:rPr>
              <a:t>energía</a:t>
            </a:r>
            <a:r>
              <a:rPr lang="es-GT" sz="1600" dirty="0"/>
              <a:t> (como </a:t>
            </a:r>
            <a:r>
              <a:rPr lang="es-GT" sz="1600" dirty="0">
                <a:hlinkClick r:id="rId8" tooltip="Sonido"/>
              </a:rPr>
              <a:t>sonido</a:t>
            </a:r>
            <a:r>
              <a:rPr lang="es-GT" sz="1600" dirty="0"/>
              <a:t>, </a:t>
            </a:r>
            <a:r>
              <a:rPr lang="es-GT" sz="1600" dirty="0">
                <a:hlinkClick r:id="rId9" tooltip="Calor"/>
              </a:rPr>
              <a:t>calor</a:t>
            </a:r>
            <a:r>
              <a:rPr lang="es-GT" sz="1600" dirty="0"/>
              <a:t>, </a:t>
            </a:r>
            <a:r>
              <a:rPr lang="es-GT" sz="1600" dirty="0">
                <a:hlinkClick r:id="rId10" tooltip="Luz"/>
              </a:rPr>
              <a:t>luz</a:t>
            </a:r>
            <a:r>
              <a:rPr lang="es-GT" sz="1600" dirty="0"/>
              <a:t> o </a:t>
            </a:r>
            <a:r>
              <a:rPr lang="es-GT" sz="1600" dirty="0">
                <a:hlinkClick r:id="rId11" tooltip="Radiactividad"/>
              </a:rPr>
              <a:t>radiactividad</a:t>
            </a:r>
            <a:r>
              <a:rPr lang="es-GT" sz="1600" dirty="0"/>
              <a:t>).</a:t>
            </a:r>
          </a:p>
          <a:p>
            <a:r>
              <a:rPr lang="es-GT" sz="1600" dirty="0"/>
              <a:t>Es siempre una alteración negativa del estado natural del </a:t>
            </a:r>
            <a:r>
              <a:rPr lang="es-GT" sz="1600" dirty="0">
                <a:hlinkClick r:id="rId12" tooltip="Medio ambiente"/>
              </a:rPr>
              <a:t>medio</a:t>
            </a:r>
            <a:r>
              <a:rPr lang="es-GT" sz="1600" dirty="0"/>
              <a:t>, y por lo general, se genera como consecuencia de la actividad humana considerándose una forma de </a:t>
            </a:r>
            <a:r>
              <a:rPr lang="es-GT" sz="1600" dirty="0">
                <a:hlinkClick r:id="rId13" tooltip="Impacto ambiental"/>
              </a:rPr>
              <a:t>impacto ambiental</a:t>
            </a:r>
            <a:r>
              <a:rPr lang="es-GT" sz="1600" dirty="0" smtClean="0"/>
              <a:t>.</a:t>
            </a:r>
          </a:p>
          <a:p>
            <a:r>
              <a:rPr lang="es-GT" sz="1600" dirty="0"/>
              <a:t>La contaminación puede clasificarse según el tipo de fuente de donde proviene, o por la forma de contaminante que emite o medio que contamina. Existen muchos agentes contaminantes entre ellos las sustancias químicas (como plaguicidas, cianuro, herbicidas y otros.), los residuos urbanos, el petróleo, o las radiaciones ionizantes. Todos estos pueden producir enfermedades, daños en los </a:t>
            </a:r>
            <a:r>
              <a:rPr lang="es-GT" sz="1600" dirty="0">
                <a:hlinkClick r:id="rId4" tooltip="Ecosistema"/>
              </a:rPr>
              <a:t>ecosistemas</a:t>
            </a:r>
            <a:r>
              <a:rPr lang="es-GT" sz="1600" dirty="0"/>
              <a:t> o el medioambiente. Además existen muchos contaminantes gaseosos que juegan un papel importante en diferentes fenómenos atmosféricos, como la generación de lluvia ácida, el debilitamiento de la capa de ozono, y el cambio climático.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7386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84">
        <p:fade/>
        <p:sndAc>
          <p:stSnd>
            <p:snd r:embed="rId2" name="breeze.wav"/>
          </p:stSnd>
        </p:sndAc>
      </p:transition>
    </mc:Choice>
    <mc:Fallback>
      <p:transition spd="med" advTm="2984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5561"/>
          </a:xfrm>
        </p:spPr>
        <p:txBody>
          <a:bodyPr/>
          <a:lstStyle/>
          <a:p>
            <a:r>
              <a:rPr lang="es-GT" sz="4000" b="1" dirty="0" smtClean="0">
                <a:solidFill>
                  <a:srgbClr val="00B0F0"/>
                </a:solidFill>
              </a:rPr>
              <a:t>Contaminación acústica</a:t>
            </a:r>
            <a:endParaRPr lang="es-GT" sz="4000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s-GT" sz="1800" i="1" dirty="0"/>
              <a:t>Se llama </a:t>
            </a:r>
            <a:r>
              <a:rPr lang="es-GT" sz="1800" b="1" i="1" dirty="0"/>
              <a:t>contaminación acústica</a:t>
            </a:r>
            <a:r>
              <a:rPr lang="es-GT" sz="1800" i="1" dirty="0"/>
              <a:t> (o contaminación sonora) al exceso de sonido que altera las condiciones normales del ambiente en una determinada zona. Si bien el ruido no se acumula, traslada o mantiene en el tiempo como las otras contaminaciones, también puede causar grandes daños en la calidad de vida de las personas si no se controla bien o adecuadamente.</a:t>
            </a:r>
          </a:p>
          <a:p>
            <a:pPr algn="ctr" fontAlgn="base"/>
            <a:r>
              <a:rPr lang="es-GT" sz="1800" i="1" dirty="0"/>
              <a:t>El término “</a:t>
            </a:r>
            <a:r>
              <a:rPr lang="es-GT" sz="1800" i="1" u="sng" dirty="0"/>
              <a:t>contaminación acústica</a:t>
            </a:r>
            <a:r>
              <a:rPr lang="es-GT" sz="1800" i="1" dirty="0"/>
              <a:t>” hace referencia al ruido (entendido como sonido excesivo y molesto), provocado por las actividades humanas (tráfico, industrias, locales de ocio, aviones, etc.), que produce efectos negativos sobre la salud auditiva, física y mental de los seres vivos.</a:t>
            </a:r>
          </a:p>
          <a:p>
            <a:pPr algn="ctr"/>
            <a:endParaRPr lang="es-GT" sz="1800" dirty="0"/>
          </a:p>
        </p:txBody>
      </p:sp>
    </p:spTree>
    <p:extLst>
      <p:ext uri="{BB962C8B-B14F-4D97-AF65-F5344CB8AC3E}">
        <p14:creationId xmlns:p14="http://schemas.microsoft.com/office/powerpoint/2010/main" val="18738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62">
        <p:split orient="vert"/>
      </p:transition>
    </mc:Choice>
    <mc:Fallback>
      <p:transition spd="slow" advTm="106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n para contaminacion acu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9" y="1095065"/>
            <a:ext cx="4336603" cy="24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contaminacion acus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00" y="994800"/>
            <a:ext cx="3226452" cy="25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contaminacion acust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88" y="3858016"/>
            <a:ext cx="3283858" cy="25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46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7">
        <p15:prstTrans prst="pageCurlDouble"/>
      </p:transition>
    </mc:Choice>
    <mc:Fallback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70C0"/>
                </a:solidFill>
              </a:rPr>
              <a:t>Contaminación del aire</a:t>
            </a:r>
            <a:endParaRPr lang="es-GT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3852"/>
            <a:ext cx="8946541" cy="4884548"/>
          </a:xfrm>
        </p:spPr>
        <p:txBody>
          <a:bodyPr/>
          <a:lstStyle/>
          <a:p>
            <a:r>
              <a:rPr lang="es-GT" dirty="0"/>
              <a:t>e entiende por </a:t>
            </a:r>
            <a:r>
              <a:rPr lang="es-GT" i="1" dirty="0"/>
              <a:t>contaminación atmosférica</a:t>
            </a:r>
            <a:r>
              <a:rPr lang="es-GT" dirty="0"/>
              <a:t> a la presencia en el </a:t>
            </a:r>
            <a:r>
              <a:rPr lang="es-GT" dirty="0">
                <a:hlinkClick r:id="rId2" tooltip="Aire"/>
              </a:rPr>
              <a:t>aire</a:t>
            </a:r>
            <a:r>
              <a:rPr lang="es-GT" dirty="0"/>
              <a:t> de </a:t>
            </a:r>
            <a:r>
              <a:rPr lang="es-GT" dirty="0">
                <a:hlinkClick r:id="rId3" tooltip="Materia"/>
              </a:rPr>
              <a:t>materias</a:t>
            </a:r>
            <a:r>
              <a:rPr lang="es-GT" dirty="0"/>
              <a:t> o formas de </a:t>
            </a:r>
            <a:r>
              <a:rPr lang="es-GT" dirty="0">
                <a:hlinkClick r:id="rId4" tooltip="Energía"/>
              </a:rPr>
              <a:t>energía</a:t>
            </a:r>
            <a:r>
              <a:rPr lang="es-GT" dirty="0"/>
              <a:t> que implican riesgo, daño o molestia grave para las personas y bienes de cualquier naturaleza,</a:t>
            </a:r>
            <a:r>
              <a:rPr lang="es-GT" baseline="30000" dirty="0">
                <a:hlinkClick r:id="rId5"/>
              </a:rPr>
              <a:t>1</a:t>
            </a:r>
            <a:r>
              <a:rPr lang="es-GT" dirty="0"/>
              <a:t> así como que puedan atacar a distintos materiales, reducir la visibilidad o producir olores desagradables.</a:t>
            </a:r>
          </a:p>
          <a:p>
            <a:r>
              <a:rPr lang="es-GT" dirty="0"/>
              <a:t>Desde que la Revolución Industrial inició, en la segunda mitad del siglo XVIII, los procesos de producción en las fábricas, el desarrollo del transporte y el uso de los combustibles han incrementado la concentración del dióxido de carbono en la atmósfera y otros gases que son muy perjudiciales para la salud, como los óxidos de azufre y los óxidos de nitrógeno</a:t>
            </a:r>
            <a:r>
              <a:rPr lang="es-GT" dirty="0" smtClean="0"/>
              <a:t>.</a:t>
            </a:r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9926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556">
        <p14:switch dir="r"/>
      </p:transition>
    </mc:Choice>
    <mc:Fallback>
      <p:transition spd="slow" advTm="15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4/Air_pollution_by_industrial_chimneys.jpg/250px-Air_pollution_by_industrial_chimn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76" y="567750"/>
            <a:ext cx="4071060" cy="2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upload.wikimedia.org/wikipedia/commons/thumb/b/b3/Pollution_over_east_China.jpg/250px-Pollution_over_east_Ch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97" y="422604"/>
            <a:ext cx="3797957" cy="29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a/AlfedPalmersmokestacks.jpg/220px-AlfedPalmersmokesta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64" y="3669041"/>
            <a:ext cx="3703503" cy="28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7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7">
        <p15:prstTrans prst="crush"/>
      </p:transition>
    </mc:Choice>
    <mc:Fallback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5/52/OilCleanupAfterValdezSpill.jpg/220px-OilCleanupAfterValdezSpi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5" y="950435"/>
            <a:ext cx="3459615" cy="22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6/SmogNY.jpg/220px-SmogN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45" y="739035"/>
            <a:ext cx="3926828" cy="25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7/7c/Litter.JPG/220px-Lit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45" y="3807327"/>
            <a:ext cx="3459615" cy="23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f/fe/Iztaczihuatl_en_M%C3%A9xico_a_consecuencia_de_la_contaminacion..JPG/220px-Iztaczihuatl_en_M%C3%A9xico_a_consecuencia_de_la_contaminacion.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06" y="4055300"/>
            <a:ext cx="3671734" cy="23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98095"/>
      </p:ext>
    </p:extLst>
  </p:cSld>
  <p:clrMapOvr>
    <a:masterClrMapping/>
  </p:clrMapOvr>
  <p:transition spd="slow" advTm="17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46874"/>
            <a:ext cx="9404723" cy="1400530"/>
          </a:xfrm>
        </p:spPr>
        <p:txBody>
          <a:bodyPr/>
          <a:lstStyle/>
          <a:p>
            <a:r>
              <a:rPr lang="es-GT" b="1" i="1" dirty="0" smtClean="0">
                <a:solidFill>
                  <a:srgbClr val="7030A0"/>
                </a:solidFill>
              </a:rPr>
              <a:t>Tipos de contaminación</a:t>
            </a:r>
            <a:r>
              <a:rPr lang="es-GT" b="1" i="1" dirty="0" smtClean="0">
                <a:solidFill>
                  <a:srgbClr val="002060"/>
                </a:solidFill>
              </a:rPr>
              <a:t/>
            </a:r>
            <a:br>
              <a:rPr lang="es-GT" b="1" i="1" dirty="0" smtClean="0">
                <a:solidFill>
                  <a:srgbClr val="002060"/>
                </a:solidFill>
              </a:rPr>
            </a:br>
            <a:r>
              <a:rPr lang="es-GT" b="1" i="1" dirty="0">
                <a:solidFill>
                  <a:srgbClr val="002060"/>
                </a:solidFill>
              </a:rPr>
              <a:t/>
            </a:r>
            <a:br>
              <a:rPr lang="es-GT" b="1" i="1" dirty="0">
                <a:solidFill>
                  <a:srgbClr val="002060"/>
                </a:solidFill>
              </a:rPr>
            </a:br>
            <a: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1-contaminación del agua</a:t>
            </a:r>
            <a:b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2- contaminación hídrica</a:t>
            </a:r>
            <a:b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3-contaminacon del suelo</a:t>
            </a:r>
            <a:b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4-contaminación acústica</a:t>
            </a:r>
            <a:b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5-contaminación del aire</a:t>
            </a:r>
            <a:br>
              <a:rPr lang="es-GT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s-GT" b="1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6111" y="1478072"/>
            <a:ext cx="102182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s-GT" sz="2400" b="1" u="sng" dirty="0">
              <a:solidFill>
                <a:srgbClr val="00B0F0"/>
              </a:solidFill>
              <a:latin typeface="Myriad Pro" panose="020B0503030403020204" pitchFamily="34" charset="0"/>
            </a:endParaRPr>
          </a:p>
          <a:p>
            <a:pPr algn="ctr" fontAlgn="base"/>
            <a:r>
              <a:rPr lang="es-GT" b="1" i="1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s-GT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19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006">
        <p15:prstTrans prst="drape"/>
      </p:transition>
    </mc:Choice>
    <mc:Fallback>
      <p:transition spd="slow" advTm="10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idx="1"/>
          </p:nvPr>
        </p:nvSpPr>
        <p:spPr>
          <a:xfrm>
            <a:off x="1103313" y="588963"/>
            <a:ext cx="8947150" cy="5659437"/>
          </a:xfrm>
        </p:spPr>
        <p:txBody>
          <a:bodyPr/>
          <a:lstStyle/>
          <a:p>
            <a:pPr algn="ctr" fontAlgn="base"/>
            <a:r>
              <a:rPr lang="es-GT" sz="2800" b="1" u="sng" dirty="0">
                <a:solidFill>
                  <a:srgbClr val="00B0F0"/>
                </a:solidFill>
                <a:latin typeface="Myriad Pro" panose="020B0503030403020204" pitchFamily="34" charset="0"/>
              </a:rPr>
              <a:t>Contaminación del Agua</a:t>
            </a:r>
            <a:endParaRPr lang="es-GT" sz="2800" b="1" dirty="0">
              <a:solidFill>
                <a:srgbClr val="00B0F0"/>
              </a:solidFill>
              <a:latin typeface="Myriad Pro" panose="020B0503030403020204" pitchFamily="34" charset="0"/>
            </a:endParaRPr>
          </a:p>
          <a:p>
            <a:pPr algn="ctr" fontAlgn="base"/>
            <a:r>
              <a:rPr lang="es-GT" dirty="0">
                <a:solidFill>
                  <a:srgbClr val="000000"/>
                </a:solidFill>
                <a:latin typeface="helvetica" panose="020B0604020202020204" pitchFamily="34" charset="0"/>
              </a:rPr>
              <a:t>Como su nombre lo sugiere, “Contaminación del agua” es el tipo de contaminación que supone la contaminación distintos cuerpos de agua. Varias criaturas acuáticas dependen de estos cuerpos de agua y sus características naturales nutritivos para apoyar su vida.</a:t>
            </a:r>
            <a:br>
              <a:rPr lang="es-GT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s-GT" dirty="0">
                <a:solidFill>
                  <a:srgbClr val="000000"/>
                </a:solidFill>
                <a:latin typeface="helvetica" panose="020B0604020202020204" pitchFamily="34" charset="0"/>
              </a:rPr>
              <a:t>Contaminación del Agua</a:t>
            </a:r>
          </a:p>
          <a:p>
            <a:pPr algn="ctr" fontAlgn="base"/>
            <a:endParaRPr lang="es-GT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ctr" fontAlgn="base"/>
            <a:r>
              <a:rPr lang="es-GT" b="1" i="1" dirty="0">
                <a:solidFill>
                  <a:schemeClr val="tx2">
                    <a:lumMod val="10000"/>
                  </a:schemeClr>
                </a:solidFill>
              </a:rPr>
              <a:t>La contaminación del agua es cualquier cambio químico, físico o biológico en la calidad del agua que tiene un efecto dañino en cualquier cosa viva que consuma ese agua. Cuando los seres humanos beben el agua contaminada tienen a menudo problemas de salud. La contaminación del agua puede también puede hacer a esta  inadecuada para el uso deseado.</a:t>
            </a:r>
            <a:endParaRPr lang="es-GT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6892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942">
        <p:split orient="vert"/>
      </p:transition>
    </mc:Choice>
    <mc:Fallback>
      <p:transition spd="slow" advTm="94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iposdecontaminacion.com/wp-content/uploads/2013/01/contaminaci%C3%B3n-del-agu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37" y="670320"/>
            <a:ext cx="3639812" cy="27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16" y="863641"/>
            <a:ext cx="4538820" cy="254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n para contaminacion del ag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89" y="3964293"/>
            <a:ext cx="3952962" cy="26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127">
        <p15:prstTrans prst="fracture"/>
      </p:transition>
    </mc:Choice>
    <mc:Fallback>
      <p:transition spd="slow" advTm="11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827"/>
          </a:xfrm>
        </p:spPr>
        <p:txBody>
          <a:bodyPr/>
          <a:lstStyle/>
          <a:p>
            <a:r>
              <a:rPr lang="es-ES" sz="3600" dirty="0">
                <a:solidFill>
                  <a:srgbClr val="00B0F0"/>
                </a:solidFill>
              </a:rPr>
              <a:t>Contaminación hídrica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GT" dirty="0">
                <a:solidFill>
                  <a:schemeClr val="tx2">
                    <a:lumMod val="10000"/>
                  </a:schemeClr>
                </a:solidFill>
              </a:rPr>
              <a:t>La </a:t>
            </a:r>
            <a:r>
              <a:rPr lang="es-GT" b="1" dirty="0">
                <a:solidFill>
                  <a:schemeClr val="tx2">
                    <a:lumMod val="10000"/>
                  </a:schemeClr>
                </a:solidFill>
              </a:rPr>
              <a:t>contaminación hídrica</a:t>
            </a:r>
            <a:r>
              <a:rPr lang="es-GT" dirty="0">
                <a:solidFill>
                  <a:schemeClr val="tx2">
                    <a:lumMod val="10000"/>
                  </a:schemeClr>
                </a:solidFill>
              </a:rPr>
              <a:t> o la </a:t>
            </a:r>
            <a:r>
              <a:rPr lang="es-GT" b="1" dirty="0">
                <a:solidFill>
                  <a:schemeClr val="tx2">
                    <a:lumMod val="10000"/>
                  </a:schemeClr>
                </a:solidFill>
              </a:rPr>
              <a:t>contaminación del agua</a:t>
            </a:r>
            <a:r>
              <a:rPr lang="es-GT" dirty="0">
                <a:solidFill>
                  <a:schemeClr val="tx2">
                    <a:lumMod val="10000"/>
                  </a:schemeClr>
                </a:solidFill>
              </a:rPr>
              <a:t> es una modificación de esta, generalmente provocada por el ser humano, que la vuelve impropia o peligrosa para el consumo humano, la industria, la agricultura, la pesca y las actividades recreativas, así como para los animales.</a:t>
            </a:r>
            <a:r>
              <a:rPr lang="es-GT" baseline="30000" dirty="0">
                <a:solidFill>
                  <a:schemeClr val="tx2">
                    <a:lumMod val="10000"/>
                  </a:schemeClr>
                </a:solidFill>
                <a:hlinkClick r:id="rId2"/>
              </a:rPr>
              <a:t>1</a:t>
            </a:r>
            <a:endParaRPr lang="es-GT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s-GT" dirty="0">
                <a:solidFill>
                  <a:schemeClr val="tx2">
                    <a:lumMod val="10000"/>
                  </a:schemeClr>
                </a:solidFill>
              </a:rPr>
              <a:t>Aunque la contaminación de las aguas puede provenir de fuentes naturales, como la ceniza de un </a:t>
            </a:r>
            <a:r>
              <a:rPr lang="es-GT" dirty="0">
                <a:solidFill>
                  <a:schemeClr val="tx2">
                    <a:lumMod val="10000"/>
                  </a:schemeClr>
                </a:solidFill>
                <a:hlinkClick r:id="rId3" tooltip="Volcán"/>
              </a:rPr>
              <a:t>volcán</a:t>
            </a:r>
            <a:r>
              <a:rPr lang="es-GT" dirty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es-GT" baseline="30000" dirty="0">
                <a:solidFill>
                  <a:schemeClr val="tx2">
                    <a:lumMod val="10000"/>
                  </a:schemeClr>
                </a:solidFill>
                <a:hlinkClick r:id="rId4"/>
              </a:rPr>
              <a:t>2</a:t>
            </a:r>
            <a:r>
              <a:rPr lang="es-GT" dirty="0">
                <a:solidFill>
                  <a:schemeClr val="tx2">
                    <a:lumMod val="10000"/>
                  </a:schemeClr>
                </a:solidFill>
              </a:rPr>
              <a:t> la mayor parte de la contaminación actual proviene de actividades humanas.</a:t>
            </a:r>
          </a:p>
          <a:p>
            <a:r>
              <a:rPr lang="es-GT" dirty="0">
                <a:solidFill>
                  <a:schemeClr val="tx2">
                    <a:lumMod val="10000"/>
                  </a:schemeClr>
                </a:solidFill>
              </a:rPr>
              <a:t>El desarrollo y la </a:t>
            </a:r>
            <a:r>
              <a:rPr lang="es-GT" dirty="0">
                <a:solidFill>
                  <a:schemeClr val="tx2">
                    <a:lumMod val="10000"/>
                  </a:schemeClr>
                </a:solidFill>
                <a:hlinkClick r:id="rId5" tooltip="Industrialización"/>
              </a:rPr>
              <a:t>industrialización</a:t>
            </a:r>
            <a:r>
              <a:rPr lang="es-GT" dirty="0">
                <a:solidFill>
                  <a:schemeClr val="tx2">
                    <a:lumMod val="10000"/>
                  </a:schemeClr>
                </a:solidFill>
              </a:rPr>
              <a:t> suponen un mayor uso de agua, una gran generación de residuos, muchos de los cuales van a parar al agua y el uso de medios de transporte fluvial y marítimo que en muchas ocasiones, son causa de contaminación de las aguas. Las aguas superficiales son en general más vulnerables a la contaminación de origen antrópico que las aguas subterráneas, por su exposición directa a la actividad humana. Por otra parte, una fuente superficial puede restaurarse más rápidamente que una fuente subterránea a través de ciclos de escorrentía estacionales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389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47">
        <p:split orient="vert"/>
      </p:transition>
    </mc:Choice>
    <mc:Fallback>
      <p:transition spd="slow" advTm="1047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3/3a/Pollution_in_Maracaibo_lake.jpg/250px-Pollution_in_Maracaibo_l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3" y="698915"/>
            <a:ext cx="4221342" cy="22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contaminacion del ag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74" y="558587"/>
            <a:ext cx="3827702" cy="25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98" y="3657599"/>
            <a:ext cx="4044617" cy="269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671"/>
      </p:ext>
    </p:extLst>
  </p:cSld>
  <p:clrMapOvr>
    <a:masterClrMapping/>
  </p:clrMapOvr>
  <p:transition spd="slow" advTm="17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545910" cy="900093"/>
          </a:xfrm>
        </p:spPr>
        <p:txBody>
          <a:bodyPr/>
          <a:lstStyle/>
          <a:p>
            <a:r>
              <a:rPr lang="es-ES" sz="4000" dirty="0">
                <a:solidFill>
                  <a:srgbClr val="00B0F0"/>
                </a:solidFill>
              </a:rPr>
              <a:t>Contaminación del suelo</a:t>
            </a: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sz="1600" dirty="0" smtClean="0"/>
              <a:t>La </a:t>
            </a:r>
            <a:r>
              <a:rPr lang="es-GT" sz="1600" b="1" dirty="0" smtClean="0"/>
              <a:t>contaminación del suelo</a:t>
            </a:r>
            <a:r>
              <a:rPr lang="es-GT" sz="1600" dirty="0" smtClean="0"/>
              <a:t> es una degradación de la calidad del suelo asociada a la presencia de </a:t>
            </a:r>
            <a:r>
              <a:rPr lang="es-GT" sz="1600" dirty="0" smtClean="0">
                <a:hlinkClick r:id="rId2" tooltip="Sustancia química"/>
              </a:rPr>
              <a:t>sustancias químicas</a:t>
            </a:r>
            <a:r>
              <a:rPr lang="es-GT" sz="1600" dirty="0" smtClean="0"/>
              <a:t>.</a:t>
            </a:r>
            <a:r>
              <a:rPr lang="es-GT" sz="1600" baseline="30000" dirty="0" smtClean="0">
                <a:hlinkClick r:id="rId3"/>
              </a:rPr>
              <a:t>1</a:t>
            </a:r>
            <a:r>
              <a:rPr lang="es-GT" sz="1600" dirty="0" smtClean="0"/>
              <a:t>Se define como el aumento en la concentración de compuestos químicos, de origen </a:t>
            </a:r>
            <a:r>
              <a:rPr lang="es-GT" sz="1600" dirty="0" err="1" smtClean="0"/>
              <a:t>antropogénico</a:t>
            </a:r>
            <a:r>
              <a:rPr lang="es-GT" sz="1600" dirty="0" smtClean="0"/>
              <a:t>, que provoca cambios perjudiciales y reduce su empleo potencial, tanto por parte de la actividad humana, como por la naturaleza.</a:t>
            </a:r>
            <a:r>
              <a:rPr lang="es-GT" sz="1600" baseline="30000" dirty="0" smtClean="0">
                <a:hlinkClick r:id="rId4"/>
              </a:rPr>
              <a:t>2</a:t>
            </a:r>
            <a:r>
              <a:rPr lang="es-GT" sz="1600" dirty="0" smtClean="0"/>
              <a:t> </a:t>
            </a:r>
            <a:r>
              <a:rPr lang="es-GT" sz="1600" baseline="30000" dirty="0" smtClean="0">
                <a:hlinkClick r:id="rId5"/>
              </a:rPr>
              <a:t>3</a:t>
            </a:r>
            <a:endParaRPr lang="es-GT" sz="1600" dirty="0" smtClean="0"/>
          </a:p>
          <a:p>
            <a:r>
              <a:rPr lang="es-GT" sz="1600" dirty="0" smtClean="0"/>
              <a:t>Se habla de contaminación del suelo cuando se introducen sustancias o elementos de tipo sólido, líquido o gaseoso que ocasionan que se afecte la </a:t>
            </a:r>
            <a:r>
              <a:rPr lang="es-GT" sz="1600" dirty="0" smtClean="0">
                <a:hlinkClick r:id="rId6" tooltip="Biota"/>
              </a:rPr>
              <a:t>biota</a:t>
            </a:r>
            <a:r>
              <a:rPr lang="es-GT" sz="1600" dirty="0" smtClean="0"/>
              <a:t> edáfica, las </a:t>
            </a:r>
            <a:r>
              <a:rPr lang="es-GT" sz="1600" dirty="0" smtClean="0">
                <a:hlinkClick r:id="rId7" tooltip="Planta"/>
              </a:rPr>
              <a:t>plantas</a:t>
            </a:r>
            <a:r>
              <a:rPr lang="es-GT" sz="1600" dirty="0" smtClean="0"/>
              <a:t>, la vida </a:t>
            </a:r>
            <a:r>
              <a:rPr lang="es-GT" sz="1600" dirty="0" smtClean="0">
                <a:hlinkClick r:id="rId8" tooltip="Animal"/>
              </a:rPr>
              <a:t>animal</a:t>
            </a:r>
            <a:r>
              <a:rPr lang="es-GT" sz="1600" dirty="0" smtClean="0"/>
              <a:t> y la </a:t>
            </a:r>
            <a:r>
              <a:rPr lang="es-GT" sz="1600" dirty="0" smtClean="0">
                <a:hlinkClick r:id="rId9" tooltip="Salud humana"/>
              </a:rPr>
              <a:t>salud humana</a:t>
            </a:r>
            <a:r>
              <a:rPr lang="es-GT" sz="1600" dirty="0" smtClean="0"/>
              <a:t>.</a:t>
            </a:r>
          </a:p>
          <a:p>
            <a:r>
              <a:rPr lang="es-GT" sz="1600" dirty="0" smtClean="0"/>
              <a:t>El suelo generalmente se contamina de diversas formas: cuando se rompen tanques de almacenamiento subterráneo, cuando se aplican </a:t>
            </a:r>
            <a:r>
              <a:rPr lang="es-GT" sz="1600" dirty="0" smtClean="0">
                <a:hlinkClick r:id="rId10" tooltip="Plaguicida"/>
              </a:rPr>
              <a:t>pesticidas</a:t>
            </a:r>
            <a:r>
              <a:rPr lang="es-GT" sz="1600" dirty="0" smtClean="0"/>
              <a:t>, por filtraciones del </a:t>
            </a:r>
            <a:r>
              <a:rPr lang="es-GT" sz="1600" dirty="0" smtClean="0">
                <a:hlinkClick r:id="rId11" tooltip="Alcantarillado"/>
              </a:rPr>
              <a:t>alcantarillado</a:t>
            </a:r>
            <a:r>
              <a:rPr lang="es-GT" sz="1600" dirty="0" smtClean="0"/>
              <a:t> y </a:t>
            </a:r>
            <a:r>
              <a:rPr lang="es-GT" sz="1600" dirty="0" smtClean="0">
                <a:hlinkClick r:id="rId12" tooltip="Pozo ciego"/>
              </a:rPr>
              <a:t>pozos ciegos</a:t>
            </a:r>
            <a:r>
              <a:rPr lang="es-GT" sz="1600" dirty="0" smtClean="0"/>
              <a:t>, o por acumulación directa de productos industriales o radioactivos.</a:t>
            </a:r>
          </a:p>
          <a:p>
            <a:r>
              <a:rPr lang="es-GT" sz="1700" dirty="0" smtClean="0"/>
              <a:t>Los productos químicos más comunes incluyen derivados del </a:t>
            </a:r>
            <a:r>
              <a:rPr lang="es-GT" sz="1700" dirty="0" smtClean="0">
                <a:hlinkClick r:id="rId13" tooltip="Petróleo"/>
              </a:rPr>
              <a:t>petróleo</a:t>
            </a:r>
            <a:r>
              <a:rPr lang="es-GT" sz="1700" dirty="0" smtClean="0"/>
              <a:t>, </a:t>
            </a:r>
            <a:r>
              <a:rPr lang="es-GT" sz="1700" dirty="0" smtClean="0">
                <a:hlinkClick r:id="rId14" tooltip="Disolvente"/>
              </a:rPr>
              <a:t>solventes</a:t>
            </a:r>
            <a:r>
              <a:rPr lang="es-GT" sz="1700" dirty="0" smtClean="0"/>
              <a:t>, pesticidas y otros </a:t>
            </a:r>
            <a:r>
              <a:rPr lang="es-GT" sz="1700" dirty="0" smtClean="0">
                <a:hlinkClick r:id="rId15" tooltip="Metal pesado"/>
              </a:rPr>
              <a:t>metales pesados</a:t>
            </a:r>
            <a:r>
              <a:rPr lang="es-GT" sz="1700" dirty="0" smtClean="0"/>
              <a:t>. Este fenómeno está estrechamente relacionado con el grado de industrialización e intensidad del uso de productos químicos.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3098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8">
        <p:split orient="vert"/>
      </p:transition>
    </mc:Choice>
    <mc:Fallback>
      <p:transition spd="slow" advTm="18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0/08/Arsenforurenet_jord_p%C3%A5_collstropgrunden_i_Brabrand%2C_2010-09-30.jpg/220px-Arsenforurenet_jord_p%C3%A5_collstropgrunden_i_Brabrand%2C_2010-09-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0" y="370570"/>
            <a:ext cx="3577182" cy="26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9/9e/Soilcontam.JPG/220px-Soilcont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76" y="570986"/>
            <a:ext cx="3652338" cy="273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Resultado de imagen para contaminacion del suel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6156" name="Picture 1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31" y="3617130"/>
            <a:ext cx="4161899" cy="27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3360"/>
      </p:ext>
    </p:extLst>
  </p:cSld>
  <p:clrMapOvr>
    <a:masterClrMapping/>
  </p:clrMapOvr>
  <p:transition spd="slow" advTm="17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71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helvetica</vt:lpstr>
      <vt:lpstr>Myriad Pro</vt:lpstr>
      <vt:lpstr>Wingdings 3</vt:lpstr>
      <vt:lpstr>Ion</vt:lpstr>
      <vt:lpstr>La contaminación</vt:lpstr>
      <vt:lpstr>Presentación de PowerPoint</vt:lpstr>
      <vt:lpstr>Tipos de contaminación  1-contaminación del agua 2- contaminación hídrica 3-contaminacon del suelo 4-contaminación acústica 5-contaminación del aire </vt:lpstr>
      <vt:lpstr>Presentación de PowerPoint</vt:lpstr>
      <vt:lpstr>Presentación de PowerPoint</vt:lpstr>
      <vt:lpstr>Contaminación hídrica</vt:lpstr>
      <vt:lpstr>Presentación de PowerPoint</vt:lpstr>
      <vt:lpstr>Contaminación del suelo </vt:lpstr>
      <vt:lpstr>Presentación de PowerPoint</vt:lpstr>
      <vt:lpstr>Contaminación acústica</vt:lpstr>
      <vt:lpstr>Presentación de PowerPoint</vt:lpstr>
      <vt:lpstr>Contaminación del aire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contaminación</dc:title>
  <dc:creator>estudiante de Liceo Compu-market</dc:creator>
  <cp:lastModifiedBy>estudiante de Liceo Compu-market</cp:lastModifiedBy>
  <cp:revision>5</cp:revision>
  <dcterms:created xsi:type="dcterms:W3CDTF">2017-05-22T13:50:16Z</dcterms:created>
  <dcterms:modified xsi:type="dcterms:W3CDTF">2017-05-22T17:59:35Z</dcterms:modified>
</cp:coreProperties>
</file>