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141534B-AFD0-4CCD-A132-8AFD652846E2}">
          <p14:sldIdLst>
            <p14:sldId id="256"/>
            <p14:sldId id="257"/>
            <p14:sldId id="258"/>
            <p14:sldId id="259"/>
            <p14:sldId id="260"/>
            <p14:sldId id="261"/>
            <p14:sldId id="262"/>
            <p14:sldId id="263"/>
            <p14:sldId id="264"/>
            <p14:sldId id="265"/>
            <p14:sldId id="266"/>
            <p14:sldId id="267"/>
            <p14:sldId id="268"/>
            <p14:sldId id="269"/>
          </p14:sldIdLst>
        </p14:section>
        <p14:section name="Sección sin título" id="{FB1F1885-311E-401F-BC18-D1A64D19F8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299000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AD414B8-2B55-49C2-AE0A-FFA10D58CCA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28188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382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774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6826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959478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8613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250371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0183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13460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5345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AD414B8-2B55-49C2-AE0A-FFA10D58CCA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03683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AD414B8-2B55-49C2-AE0A-FFA10D58CCA5}"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68131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46548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310926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8AD414B8-2B55-49C2-AE0A-FFA10D58CCA5}" type="datetimeFigureOut">
              <a:rPr lang="es-GT" smtClean="0"/>
              <a:t>20/04/2017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150128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AD414B8-2B55-49C2-AE0A-FFA10D58CCA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F3A2AD-3F6A-4A47-A4D6-79B32BA3B9BE}" type="slidenum">
              <a:rPr lang="es-GT" smtClean="0"/>
              <a:t>‹Nº›</a:t>
            </a:fld>
            <a:endParaRPr lang="es-GT"/>
          </a:p>
        </p:txBody>
      </p:sp>
    </p:spTree>
    <p:extLst>
      <p:ext uri="{BB962C8B-B14F-4D97-AF65-F5344CB8AC3E}">
        <p14:creationId xmlns:p14="http://schemas.microsoft.com/office/powerpoint/2010/main" val="282109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D414B8-2B55-49C2-AE0A-FFA10D58CCA5}" type="datetimeFigureOut">
              <a:rPr lang="es-GT" smtClean="0"/>
              <a:t>20/04/2017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F3A2AD-3F6A-4A47-A4D6-79B32BA3B9BE}" type="slidenum">
              <a:rPr lang="es-GT" smtClean="0"/>
              <a:t>‹Nº›</a:t>
            </a:fld>
            <a:endParaRPr lang="es-GT"/>
          </a:p>
        </p:txBody>
      </p:sp>
    </p:spTree>
    <p:extLst>
      <p:ext uri="{BB962C8B-B14F-4D97-AF65-F5344CB8AC3E}">
        <p14:creationId xmlns:p14="http://schemas.microsoft.com/office/powerpoint/2010/main" val="42870894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Historia_de_las_computadoras_personales#cite_note-2" TargetMode="External"/><Relationship Id="rId13" Type="http://schemas.openxmlformats.org/officeDocument/2006/relationships/hyperlink" Target="https://es.wikipedia.org/wiki/Creative_Computing" TargetMode="External"/><Relationship Id="rId18" Type="http://schemas.openxmlformats.org/officeDocument/2006/relationships/hyperlink" Target="https://es.wikipedia.org/wiki/Historia_de_las_computadoras_personales#cite_note-8" TargetMode="External"/><Relationship Id="rId3" Type="http://schemas.openxmlformats.org/officeDocument/2006/relationships/hyperlink" Target="https://es.wikipedia.org/wiki/John_W._Mauchly" TargetMode="External"/><Relationship Id="rId21" Type="http://schemas.openxmlformats.org/officeDocument/2006/relationships/hyperlink" Target="https://es.wikipedia.org/wiki/Microcomputador" TargetMode="External"/><Relationship Id="rId7" Type="http://schemas.openxmlformats.org/officeDocument/2006/relationships/hyperlink" Target="https://es.wikipedia.org/wiki/HP-9100" TargetMode="External"/><Relationship Id="rId12" Type="http://schemas.openxmlformats.org/officeDocument/2006/relationships/hyperlink" Target="https://es.wikipedia.org/wiki/Historia_de_las_computadoras_personales#cite_note-5" TargetMode="External"/><Relationship Id="rId17" Type="http://schemas.openxmlformats.org/officeDocument/2006/relationships/hyperlink" Target="https://es.wikipedia.org/wiki/PET_2001" TargetMode="External"/><Relationship Id="rId2" Type="http://schemas.openxmlformats.org/officeDocument/2006/relationships/hyperlink" Target="https://es.wikipedia.org/wiki/New_York_Times" TargetMode="External"/><Relationship Id="rId16" Type="http://schemas.openxmlformats.org/officeDocument/2006/relationships/hyperlink" Target="https://es.wikipedia.org/wiki/Apple_II" TargetMode="External"/><Relationship Id="rId20" Type="http://schemas.openxmlformats.org/officeDocument/2006/relationships/hyperlink" Target="https://es.wikipedia.org/wiki/TRS-80" TargetMode="External"/><Relationship Id="rId1" Type="http://schemas.openxmlformats.org/officeDocument/2006/relationships/slideLayout" Target="../slideLayouts/slideLayout6.xml"/><Relationship Id="rId6" Type="http://schemas.openxmlformats.org/officeDocument/2006/relationships/hyperlink" Target="https://es.wikipedia.org/wiki/Hewlett-Packard" TargetMode="External"/><Relationship Id="rId11" Type="http://schemas.openxmlformats.org/officeDocument/2006/relationships/hyperlink" Target="https://es.wikipedia.org/wiki/Byte_(revista)" TargetMode="External"/><Relationship Id="rId5" Type="http://schemas.openxmlformats.org/officeDocument/2006/relationships/hyperlink" Target="https://es.wikipedia.org/wiki/Historia_de_las_computadoras_personales#cite_note-1" TargetMode="External"/><Relationship Id="rId15" Type="http://schemas.openxmlformats.org/officeDocument/2006/relationships/hyperlink" Target="https://es.wikipedia.org/wiki/Historia_de_las_computadoras_personales#cite_note-7" TargetMode="External"/><Relationship Id="rId10" Type="http://schemas.openxmlformats.org/officeDocument/2006/relationships/hyperlink" Target="https://es.wikipedia.org/wiki/Historia_de_las_computadoras_personales#cite_note-4" TargetMode="External"/><Relationship Id="rId19" Type="http://schemas.openxmlformats.org/officeDocument/2006/relationships/hyperlink" Target="https://es.wikipedia.org/wiki/Historia_de_las_computadoras_personales#cite_note-9" TargetMode="External"/><Relationship Id="rId4" Type="http://schemas.openxmlformats.org/officeDocument/2006/relationships/hyperlink" Target="https://es.wikipedia.org/w/index.php?title=American_Institute_of_Industrial_Engineers&amp;action=edit&amp;redlink=1" TargetMode="External"/><Relationship Id="rId9" Type="http://schemas.openxmlformats.org/officeDocument/2006/relationships/hyperlink" Target="https://es.wikipedia.org/wiki/Historia_de_las_computadoras_personales#cite_note-3" TargetMode="External"/><Relationship Id="rId14" Type="http://schemas.openxmlformats.org/officeDocument/2006/relationships/hyperlink" Target="https://es.wikipedia.org/wiki/Historia_de_las_computadoras_personales#cite_note-6" TargetMode="External"/><Relationship Id="rId22" Type="http://schemas.openxmlformats.org/officeDocument/2006/relationships/hyperlink" Target="https://es.wikipedia.org/wiki/Historia_de_las_computadoras_personales#cite_note-1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Mainframe" TargetMode="External"/><Relationship Id="rId3" Type="http://schemas.openxmlformats.org/officeDocument/2006/relationships/image" Target="../media/image7.jpeg"/><Relationship Id="rId7" Type="http://schemas.openxmlformats.org/officeDocument/2006/relationships/hyperlink" Target="https://es.wikipedia.org/wiki/Tiempo_compartido_(inform%C3%A1tica)" TargetMode="Externa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hyperlink" Target="https://es.wikipedia.org/wiki/Proceso_por_lotes" TargetMode="External"/><Relationship Id="rId5" Type="http://schemas.openxmlformats.org/officeDocument/2006/relationships/hyperlink" Target="https://es.wikipedia.org/wiki/Perforadora_de_tarjetas" TargetMode="External"/><Relationship Id="rId4" Type="http://schemas.openxmlformats.org/officeDocument/2006/relationships/hyperlink" Target="https://es.wikipedia.org/wiki/Microprocesado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134600" cy="5735050"/>
          </a:xfrm>
        </p:spPr>
        <p:txBody>
          <a:bodyPr>
            <a:normAutofit/>
          </a:bodyPr>
          <a:lstStyle/>
          <a:p>
            <a:r>
              <a:rPr lang="es-GT" sz="3200" dirty="0"/>
              <a:t> </a:t>
            </a:r>
            <a:r>
              <a:rPr lang="es-GT" sz="3200" dirty="0" smtClean="0"/>
              <a:t>                          </a:t>
            </a:r>
            <a:r>
              <a:rPr lang="es-GT" sz="3200" dirty="0" smtClean="0">
                <a:solidFill>
                  <a:srgbClr val="FF0000"/>
                </a:solidFill>
              </a:rPr>
              <a:t>COLEGIO: LICEO COMPU MARKET</a:t>
            </a:r>
            <a:br>
              <a:rPr lang="es-GT" sz="3200" dirty="0" smtClean="0">
                <a:solidFill>
                  <a:srgbClr val="FF0000"/>
                </a:solidFill>
              </a:rPr>
            </a:br>
            <a:r>
              <a:rPr lang="es-GT" sz="3200" dirty="0" smtClean="0"/>
              <a:t/>
            </a:r>
            <a:br>
              <a:rPr lang="es-GT" sz="3200" dirty="0" smtClean="0"/>
            </a:br>
            <a:r>
              <a:rPr lang="es-GT" sz="3200" dirty="0" smtClean="0">
                <a:solidFill>
                  <a:srgbClr val="FF0000"/>
                </a:solidFill>
              </a:rPr>
              <a:t>NOMBRE: </a:t>
            </a:r>
            <a:r>
              <a:rPr lang="es-GT" sz="3200" dirty="0" smtClean="0">
                <a:solidFill>
                  <a:srgbClr val="00B0F0"/>
                </a:solidFill>
              </a:rPr>
              <a:t>KARIN YESENIA MARTINEZ PEREZ</a:t>
            </a:r>
            <a:r>
              <a:rPr lang="es-GT" sz="3200" dirty="0" smtClean="0"/>
              <a:t/>
            </a:r>
            <a:br>
              <a:rPr lang="es-GT" sz="3200" dirty="0" smtClean="0"/>
            </a:br>
            <a:r>
              <a:rPr lang="es-GT" sz="3200" dirty="0" smtClean="0">
                <a:solidFill>
                  <a:srgbClr val="FF0000"/>
                </a:solidFill>
              </a:rPr>
              <a:t>GRADO: </a:t>
            </a:r>
            <a:r>
              <a:rPr lang="es-GT" sz="3200" dirty="0" smtClean="0">
                <a:solidFill>
                  <a:srgbClr val="00B0F0"/>
                </a:solidFill>
              </a:rPr>
              <a:t>5TO BACHILLERATO</a:t>
            </a:r>
            <a:r>
              <a:rPr lang="es-GT" sz="3200" dirty="0" smtClean="0"/>
              <a:t/>
            </a:r>
            <a:br>
              <a:rPr lang="es-GT" sz="3200" dirty="0" smtClean="0"/>
            </a:br>
            <a:r>
              <a:rPr lang="es-GT" sz="3200" dirty="0" smtClean="0">
                <a:solidFill>
                  <a:srgbClr val="FF0000"/>
                </a:solidFill>
              </a:rPr>
              <a:t>CLAVE: </a:t>
            </a:r>
            <a:r>
              <a:rPr lang="es-GT" sz="3200" dirty="0" smtClean="0">
                <a:solidFill>
                  <a:srgbClr val="00B0F0"/>
                </a:solidFill>
              </a:rPr>
              <a:t>18</a:t>
            </a:r>
            <a:r>
              <a:rPr lang="es-GT" sz="3200" dirty="0" smtClean="0"/>
              <a:t/>
            </a:r>
            <a:br>
              <a:rPr lang="es-GT" sz="3200" dirty="0" smtClean="0"/>
            </a:br>
            <a:r>
              <a:rPr lang="es-GT" sz="3200" dirty="0" smtClean="0">
                <a:solidFill>
                  <a:srgbClr val="FF0000"/>
                </a:solidFill>
              </a:rPr>
              <a:t>SECCION: </a:t>
            </a:r>
            <a:r>
              <a:rPr lang="es-GT" sz="3200" dirty="0" smtClean="0">
                <a:solidFill>
                  <a:srgbClr val="00B0F0"/>
                </a:solidFill>
              </a:rPr>
              <a:t>“B”</a:t>
            </a:r>
            <a:r>
              <a:rPr lang="es-GT" sz="3200" dirty="0" smtClean="0"/>
              <a:t/>
            </a:r>
            <a:br>
              <a:rPr lang="es-GT" sz="3200" dirty="0" smtClean="0"/>
            </a:br>
            <a:r>
              <a:rPr lang="es-GT" sz="3200" dirty="0"/>
              <a:t/>
            </a:r>
            <a:br>
              <a:rPr lang="es-GT" sz="3200" dirty="0"/>
            </a:br>
            <a:r>
              <a:rPr lang="es-GT" sz="3200" dirty="0" smtClean="0"/>
              <a:t/>
            </a:r>
            <a:br>
              <a:rPr lang="es-GT" sz="3200" dirty="0" smtClean="0"/>
            </a:br>
            <a:r>
              <a:rPr lang="es-GT" sz="3200" dirty="0" smtClean="0"/>
              <a:t>                                  </a:t>
            </a:r>
            <a:r>
              <a:rPr lang="es-GT" sz="3200" dirty="0" smtClean="0">
                <a:solidFill>
                  <a:srgbClr val="FF0000"/>
                </a:solidFill>
              </a:rPr>
              <a:t>TEMA: </a:t>
            </a:r>
            <a:r>
              <a:rPr lang="es-GT" sz="3200" dirty="0" smtClean="0">
                <a:solidFill>
                  <a:srgbClr val="00B0F0"/>
                </a:solidFill>
              </a:rPr>
              <a:t>LABORATORIO 1</a:t>
            </a:r>
            <a:r>
              <a:rPr lang="es-GT" sz="3200" dirty="0" smtClean="0"/>
              <a:t/>
            </a:r>
            <a:br>
              <a:rPr lang="es-GT" sz="3200" dirty="0" smtClean="0"/>
            </a:br>
            <a:r>
              <a:rPr lang="es-GT" sz="3200" dirty="0" smtClean="0"/>
              <a:t>                                   </a:t>
            </a:r>
            <a:r>
              <a:rPr lang="es-GT" sz="3200" dirty="0" smtClean="0">
                <a:solidFill>
                  <a:srgbClr val="FF0000"/>
                </a:solidFill>
              </a:rPr>
              <a:t>CATEDRATICO</a:t>
            </a:r>
            <a:r>
              <a:rPr lang="es-GT" sz="3200" dirty="0" smtClean="0">
                <a:solidFill>
                  <a:srgbClr val="00B0F0"/>
                </a:solidFill>
              </a:rPr>
              <a:t>: ERICK</a:t>
            </a:r>
            <a:r>
              <a:rPr lang="es-GT" sz="3200" dirty="0" smtClean="0"/>
              <a:t/>
            </a:r>
            <a:br>
              <a:rPr lang="es-GT" sz="3200" dirty="0" smtClean="0"/>
            </a:br>
            <a:endParaRPr lang="es-GT" sz="3200" dirty="0"/>
          </a:p>
        </p:txBody>
      </p:sp>
    </p:spTree>
    <p:extLst>
      <p:ext uri="{BB962C8B-B14F-4D97-AF65-F5344CB8AC3E}">
        <p14:creationId xmlns:p14="http://schemas.microsoft.com/office/powerpoint/2010/main" val="6156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0536" y="395567"/>
            <a:ext cx="11053199" cy="6261233"/>
          </a:xfrm>
        </p:spPr>
        <p:txBody>
          <a:bodyPr/>
          <a:lstStyle/>
          <a:p>
            <a:pPr algn="ctr"/>
            <a:r>
              <a:rPr lang="es-GT" sz="3200" dirty="0" smtClean="0">
                <a:solidFill>
                  <a:srgbClr val="FF0000"/>
                </a:solidFill>
              </a:rPr>
              <a:t>TIPOS DE MANTENIMIENTO</a:t>
            </a:r>
            <a:br>
              <a:rPr lang="es-GT" sz="3200" dirty="0" smtClean="0">
                <a:solidFill>
                  <a:srgbClr val="FF0000"/>
                </a:solidFill>
              </a:rPr>
            </a:br>
            <a:r>
              <a:rPr lang="es-GT" sz="3200" dirty="0" smtClean="0">
                <a:solidFill>
                  <a:srgbClr val="00B0F0"/>
                </a:solidFill>
              </a:rPr>
              <a:t>El</a:t>
            </a:r>
            <a:r>
              <a:rPr lang="es-GT" sz="3200" dirty="0">
                <a:solidFill>
                  <a:srgbClr val="00B0F0"/>
                </a:solidFill>
              </a:rPr>
              <a:t> </a:t>
            </a:r>
            <a:r>
              <a:rPr lang="es-GT" sz="3200" b="1" dirty="0">
                <a:solidFill>
                  <a:srgbClr val="00B0F0"/>
                </a:solidFill>
              </a:rPr>
              <a:t>mantenimiento programado</a:t>
            </a:r>
            <a:r>
              <a:rPr lang="es-GT" sz="3200" dirty="0">
                <a:solidFill>
                  <a:srgbClr val="FF0000"/>
                </a:solidFill>
              </a:rPr>
              <a:t>, </a:t>
            </a:r>
            <a:r>
              <a:rPr lang="es-GT" sz="3200" dirty="0" smtClean="0">
                <a:solidFill>
                  <a:srgbClr val="FF0000"/>
                </a:solidFill>
              </a:rPr>
              <a:t/>
            </a:r>
            <a:br>
              <a:rPr lang="es-GT" sz="3200" dirty="0" smtClean="0">
                <a:solidFill>
                  <a:srgbClr val="FF0000"/>
                </a:solidFill>
              </a:rPr>
            </a:br>
            <a:r>
              <a:rPr lang="es-GT" sz="2400" dirty="0" smtClean="0"/>
              <a:t>donde </a:t>
            </a:r>
            <a:r>
              <a:rPr lang="es-GT" sz="2400" dirty="0"/>
              <a:t>las revisiones se realizan por tiempo, kilometraje, horas de funcionamiento, etc. Así si ponemos por ejemplo un automóvil, y determinamos un mantenimiento programado, la presión de las ruedas se revisa cada tres meses, el aceite del motor se cambia cada 10 000 km, y la correa de </a:t>
            </a:r>
            <a:r>
              <a:rPr lang="es-GT" sz="2400" dirty="0" smtClean="0"/>
              <a:t>distribución </a:t>
            </a:r>
            <a:r>
              <a:rPr lang="es-GT" sz="2400" dirty="0"/>
              <a:t>cada 90 000 km</a:t>
            </a:r>
            <a:r>
              <a:rPr lang="es-GT" sz="2400" dirty="0" smtClean="0"/>
              <a:t>.</a:t>
            </a:r>
            <a:br>
              <a:rPr lang="es-GT" sz="2400" dirty="0" smtClean="0"/>
            </a:br>
            <a:endParaRPr lang="es-GT" sz="2400" dirty="0"/>
          </a:p>
        </p:txBody>
      </p:sp>
      <p:pic>
        <p:nvPicPr>
          <p:cNvPr id="3074" name="Picture 2" descr="Resultado de imagen para mantenimiento programado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78" y="3017272"/>
            <a:ext cx="3810000" cy="2733676"/>
          </a:xfrm>
          <a:prstGeom prst="rect">
            <a:avLst/>
          </a:prstGeom>
          <a:solidFill>
            <a:srgbClr val="FFFFFF">
              <a:shade val="85000"/>
            </a:srgbClr>
          </a:solidFill>
          <a:ln w="190500" cap="rnd">
            <a:noFill/>
          </a:ln>
          <a:effectLst>
            <a:outerShdw blurRad="225425" dist="50800" dir="5220000" algn="ctr">
              <a:srgbClr val="000000">
                <a:alpha val="33000"/>
              </a:srgbClr>
            </a:outerShdw>
            <a:reflection blurRad="6350" stA="52000" endA="300" endPos="3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7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3998" y="458982"/>
            <a:ext cx="10364267" cy="5973134"/>
          </a:xfrm>
        </p:spPr>
        <p:txBody>
          <a:bodyPr/>
          <a:lstStyle/>
          <a:p>
            <a:pPr algn="ctr"/>
            <a:r>
              <a:rPr lang="es-GT" sz="3200" dirty="0">
                <a:solidFill>
                  <a:srgbClr val="FF0000"/>
                </a:solidFill>
              </a:rPr>
              <a:t>El </a:t>
            </a:r>
            <a:r>
              <a:rPr lang="es-GT" sz="3200" b="1" dirty="0">
                <a:solidFill>
                  <a:srgbClr val="FF0000"/>
                </a:solidFill>
              </a:rPr>
              <a:t>mantenimiento </a:t>
            </a:r>
            <a:r>
              <a:rPr lang="es-GT" sz="3200" b="1" dirty="0" smtClean="0">
                <a:solidFill>
                  <a:srgbClr val="FF0000"/>
                </a:solidFill>
              </a:rPr>
              <a:t>predictivo</a:t>
            </a:r>
            <a:r>
              <a:rPr lang="es-GT" dirty="0"/>
              <a:t/>
            </a:r>
            <a:br>
              <a:rPr lang="es-GT" dirty="0"/>
            </a:br>
            <a:r>
              <a:rPr lang="es-GT" sz="2800" dirty="0" smtClean="0"/>
              <a:t> </a:t>
            </a:r>
            <a:r>
              <a:rPr lang="es-GT" sz="2800" dirty="0"/>
              <a:t>trata de determinar el momento en el cual se deben efectuar las reparaciones mediante un seguimiento que determine el periodo máximo de utilización antes de ser reparado.</a:t>
            </a:r>
            <a:br>
              <a:rPr lang="es-GT" sz="2800" dirty="0"/>
            </a:br>
            <a:r>
              <a:rPr lang="es-GT" sz="2800" dirty="0"/>
              <a:t/>
            </a:r>
            <a:br>
              <a:rPr lang="es-GT" sz="2800" dirty="0"/>
            </a:br>
            <a:endParaRPr lang="es-GT" dirty="0"/>
          </a:p>
        </p:txBody>
      </p:sp>
      <p:pic>
        <p:nvPicPr>
          <p:cNvPr id="4098" name="Picture 2" descr="Resultado de imagen para mantenimiento predictivo de un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873" y="3206664"/>
            <a:ext cx="4248515" cy="2837145"/>
          </a:xfrm>
          <a:prstGeom prst="roundRect">
            <a:avLst>
              <a:gd name="adj" fmla="val 8594"/>
            </a:avLst>
          </a:prstGeom>
          <a:solidFill>
            <a:srgbClr val="FFFFFF">
              <a:shade val="85000"/>
            </a:srgbClr>
          </a:solidFill>
          <a:ln>
            <a:noFill/>
          </a:ln>
          <a:effectLst>
            <a:glow rad="228600">
              <a:schemeClr val="accent5">
                <a:satMod val="175000"/>
                <a:alpha val="40000"/>
              </a:schemeClr>
            </a:glow>
            <a:outerShdw blurRad="76200" dist="12700" dir="8100000" sy="-23000" kx="800400" algn="br" rotWithShape="0">
              <a:prstClr val="black">
                <a:alpha val="20000"/>
              </a:prstClr>
            </a:outerShdw>
            <a:reflection blurRad="12700" stA="38000" endPos="28000" dist="5000" dir="5400000" sy="-100000" algn="bl" rotWithShape="0"/>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95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053" y="189671"/>
            <a:ext cx="10389319" cy="5860400"/>
          </a:xfrm>
        </p:spPr>
        <p:txBody>
          <a:bodyPr/>
          <a:lstStyle/>
          <a:p>
            <a:pPr algn="ctr"/>
            <a:r>
              <a:rPr lang="es-GT" sz="3200" dirty="0">
                <a:solidFill>
                  <a:srgbClr val="FF0000"/>
                </a:solidFill>
              </a:rPr>
              <a:t>El </a:t>
            </a:r>
            <a:r>
              <a:rPr lang="es-GT" sz="3200" b="1" dirty="0">
                <a:solidFill>
                  <a:srgbClr val="FF0000"/>
                </a:solidFill>
              </a:rPr>
              <a:t>mantenimiento de oportunidad</a:t>
            </a:r>
            <a:r>
              <a:rPr lang="es-GT" sz="3200" dirty="0">
                <a:solidFill>
                  <a:srgbClr val="FF0000"/>
                </a:solidFill>
              </a:rPr>
              <a:t> </a:t>
            </a:r>
            <a:r>
              <a:rPr lang="es-GT" sz="2400" dirty="0" smtClean="0"/>
              <a:t/>
            </a:r>
            <a:br>
              <a:rPr lang="es-GT" sz="2400" dirty="0" smtClean="0"/>
            </a:br>
            <a:r>
              <a:rPr lang="es-GT" sz="2400" dirty="0" smtClean="0"/>
              <a:t>es </a:t>
            </a:r>
            <a:r>
              <a:rPr lang="es-GT" sz="2400" dirty="0"/>
              <a:t>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a:t>
            </a:r>
            <a:r>
              <a:rPr lang="es-GT" sz="2400" dirty="0" smtClean="0"/>
              <a:t>funciona</a:t>
            </a:r>
            <a:br>
              <a:rPr lang="es-GT" sz="2400" dirty="0" smtClean="0"/>
            </a:br>
            <a:r>
              <a:rPr lang="es-GT" sz="2400" dirty="0" smtClean="0"/>
              <a:t>miento </a:t>
            </a:r>
            <a:r>
              <a:rPr lang="es-GT" sz="2400" dirty="0"/>
              <a:t>durante el mismo.</a:t>
            </a:r>
            <a:endParaRPr lang="es-GT" sz="2400" dirty="0"/>
          </a:p>
        </p:txBody>
      </p:sp>
      <p:pic>
        <p:nvPicPr>
          <p:cNvPr id="5122" name="Picture 2" descr="Resultado de imagen para mantenimiento DE OPORTUN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700" y="3849436"/>
            <a:ext cx="3076141" cy="2307106"/>
          </a:xfrm>
          <a:prstGeom prst="roundRect">
            <a:avLst>
              <a:gd name="adj" fmla="val 8594"/>
            </a:avLst>
          </a:prstGeom>
          <a:solidFill>
            <a:srgbClr val="FFFFFF">
              <a:shade val="85000"/>
            </a:srgbClr>
          </a:solidFill>
          <a:ln>
            <a:noFill/>
          </a:ln>
          <a:effectLst>
            <a:outerShdw blurRad="225425" dist="50800" dir="5220000" algn="ctr">
              <a:srgbClr val="000000">
                <a:alpha val="33000"/>
              </a:srgbClr>
            </a:outerShdw>
            <a:reflection blurRad="12700" stA="3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156" y="338203"/>
            <a:ext cx="10727523" cy="5649238"/>
          </a:xfrm>
        </p:spPr>
        <p:txBody>
          <a:bodyPr/>
          <a:lstStyle/>
          <a:p>
            <a:pPr algn="ctr"/>
            <a:r>
              <a:rPr lang="es-GT" sz="2400" dirty="0">
                <a:solidFill>
                  <a:srgbClr val="FF0000"/>
                </a:solidFill>
              </a:rPr>
              <a:t>CONSECUENCIAS DE LA FALTA DE MANTENIMIENTO DE UNA </a:t>
            </a:r>
            <a:r>
              <a:rPr lang="es-GT" sz="2400" dirty="0" smtClean="0">
                <a:solidFill>
                  <a:srgbClr val="FF0000"/>
                </a:solidFill>
              </a:rPr>
              <a:t>COMPUTADORA</a:t>
            </a:r>
            <a:br>
              <a:rPr lang="es-GT" sz="2400" dirty="0" smtClean="0">
                <a:solidFill>
                  <a:srgbClr val="FF0000"/>
                </a:solidFill>
              </a:rPr>
            </a:br>
            <a:r>
              <a:rPr lang="es-GT" sz="2400" dirty="0"/>
              <a:t/>
            </a:r>
            <a:br>
              <a:rPr lang="es-GT" sz="2400" dirty="0"/>
            </a:br>
            <a:endParaRPr lang="es-GT" sz="2400" dirty="0"/>
          </a:p>
        </p:txBody>
      </p:sp>
      <p:pic>
        <p:nvPicPr>
          <p:cNvPr id="6146" name="Picture 2" descr="http://3.bp.blogspot.com/-zG-mVqHJVCE/Tmuf4PRVHFI/AAAAAAAAAG4/qQmMzF5p6mo/s1600/mug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4567" y="1256648"/>
            <a:ext cx="3652338" cy="2432514"/>
          </a:xfrm>
          <a:prstGeom prst="roundRect">
            <a:avLst>
              <a:gd name="adj" fmla="val 8594"/>
            </a:avLst>
          </a:prstGeom>
          <a:solidFill>
            <a:srgbClr val="FFFFFF">
              <a:shade val="85000"/>
            </a:srgbClr>
          </a:solidFill>
          <a:ln>
            <a:noFill/>
          </a:ln>
          <a:effectLst>
            <a:outerShdw blurRad="225425" dist="50800" dir="5220000" algn="ctr">
              <a:srgbClr val="000000">
                <a:alpha val="33000"/>
              </a:srgbClr>
            </a:outerShdw>
            <a:reflection blurRad="12700" stA="3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4" name="Rectángulo 3"/>
          <p:cNvSpPr/>
          <p:nvPr/>
        </p:nvSpPr>
        <p:spPr>
          <a:xfrm>
            <a:off x="4926905" y="1057673"/>
            <a:ext cx="6096000" cy="5262979"/>
          </a:xfrm>
          <a:prstGeom prst="rect">
            <a:avLst/>
          </a:prstGeom>
        </p:spPr>
        <p:txBody>
          <a:bodyPr>
            <a:spAutoFit/>
          </a:bodyPr>
          <a:lstStyle/>
          <a:p>
            <a:pPr algn="just"/>
            <a:r>
              <a:rPr lang="es-GT" sz="2400" b="1" dirty="0">
                <a:solidFill>
                  <a:srgbClr val="4B4B4B"/>
                </a:solidFill>
                <a:latin typeface="Arial" panose="020B0604020202020204" pitchFamily="34" charset="0"/>
              </a:rPr>
              <a:t>Estas son las principales consecuencias de la falta de mantenimiento de una computadora:</a:t>
            </a:r>
            <a:endParaRPr lang="es-GT" sz="2400" dirty="0">
              <a:solidFill>
                <a:srgbClr val="4B4B4B"/>
              </a:solidFill>
              <a:latin typeface="Arial" panose="020B0604020202020204" pitchFamily="34" charset="0"/>
            </a:endParaRPr>
          </a:p>
          <a:p>
            <a:pPr algn="just"/>
            <a:r>
              <a:rPr lang="es-GT" sz="2400" dirty="0">
                <a:solidFill>
                  <a:srgbClr val="4B4B4B"/>
                </a:solidFill>
                <a:latin typeface="Arial" panose="020B0604020202020204" pitchFamily="34" charset="0"/>
              </a:rPr>
              <a:t>      </a:t>
            </a:r>
          </a:p>
          <a:p>
            <a:pPr algn="just">
              <a:buFont typeface="Arial" panose="020B0604020202020204" pitchFamily="34" charset="0"/>
              <a:buChar char="•"/>
            </a:pPr>
            <a:r>
              <a:rPr lang="es-GT" sz="2400" dirty="0">
                <a:solidFill>
                  <a:srgbClr val="4B4B4B"/>
                </a:solidFill>
                <a:latin typeface="Calibri" panose="020F0502020204030204" pitchFamily="34" charset="0"/>
              </a:rPr>
              <a:t>Funcionamiento lento.</a:t>
            </a:r>
            <a:endParaRPr lang="es-GT" sz="2400" b="1" dirty="0">
              <a:solidFill>
                <a:srgbClr val="4B4B4B"/>
              </a:solidFill>
              <a:latin typeface="Arial" panose="020B0604020202020204" pitchFamily="34" charset="0"/>
            </a:endParaRPr>
          </a:p>
          <a:p>
            <a:pPr algn="just">
              <a:buFont typeface="Arial" panose="020B0604020202020204" pitchFamily="34" charset="0"/>
              <a:buChar char="•"/>
            </a:pPr>
            <a:r>
              <a:rPr lang="es-GT" sz="2400" dirty="0">
                <a:solidFill>
                  <a:srgbClr val="4B4B4B"/>
                </a:solidFill>
                <a:latin typeface="Calibri" panose="020F0502020204030204" pitchFamily="34" charset="0"/>
              </a:rPr>
              <a:t>Problemas de memoria.</a:t>
            </a:r>
            <a:endParaRPr lang="es-GT" sz="2400" b="1" dirty="0">
              <a:solidFill>
                <a:srgbClr val="4B4B4B"/>
              </a:solidFill>
              <a:latin typeface="Arial" panose="020B0604020202020204" pitchFamily="34" charset="0"/>
            </a:endParaRPr>
          </a:p>
          <a:p>
            <a:pPr algn="just">
              <a:buFont typeface="Arial" panose="020B0604020202020204" pitchFamily="34" charset="0"/>
              <a:buChar char="•"/>
            </a:pPr>
            <a:r>
              <a:rPr lang="es-GT" sz="2400" dirty="0">
                <a:solidFill>
                  <a:srgbClr val="4B4B4B"/>
                </a:solidFill>
                <a:latin typeface="Calibri" panose="020F0502020204030204" pitchFamily="34" charset="0"/>
              </a:rPr>
              <a:t>Funcionamiento errático (bloqueos, programas que no abren, etc.)</a:t>
            </a:r>
            <a:endParaRPr lang="es-GT" sz="2400" b="1" dirty="0">
              <a:solidFill>
                <a:srgbClr val="4B4B4B"/>
              </a:solidFill>
              <a:latin typeface="Arial" panose="020B0604020202020204" pitchFamily="34" charset="0"/>
            </a:endParaRPr>
          </a:p>
          <a:p>
            <a:pPr algn="just">
              <a:buFont typeface="Arial" panose="020B0604020202020204" pitchFamily="34" charset="0"/>
              <a:buChar char="•"/>
            </a:pPr>
            <a:r>
              <a:rPr lang="es-GT" sz="2400" dirty="0">
                <a:solidFill>
                  <a:srgbClr val="4B4B4B"/>
                </a:solidFill>
                <a:latin typeface="Calibri" panose="020F0502020204030204" pitchFamily="34" charset="0"/>
              </a:rPr>
              <a:t>Posible pérdida total o parcial de la información.</a:t>
            </a:r>
            <a:endParaRPr lang="es-GT" sz="2400" b="1" dirty="0">
              <a:solidFill>
                <a:srgbClr val="4B4B4B"/>
              </a:solidFill>
              <a:latin typeface="Arial" panose="020B0604020202020204" pitchFamily="34" charset="0"/>
            </a:endParaRPr>
          </a:p>
          <a:p>
            <a:pPr algn="just">
              <a:buFont typeface="Arial" panose="020B0604020202020204" pitchFamily="34" charset="0"/>
              <a:buChar char="•"/>
            </a:pPr>
            <a:r>
              <a:rPr lang="es-GT" sz="2400" dirty="0">
                <a:solidFill>
                  <a:srgbClr val="4B4B4B"/>
                </a:solidFill>
                <a:latin typeface="Calibri" panose="020F0502020204030204" pitchFamily="34" charset="0"/>
              </a:rPr>
              <a:t>Daño permanente en las piezas básicas de la computadora (procesador, disco duro, memorias, video, etc.)</a:t>
            </a:r>
            <a:endParaRPr lang="es-GT" sz="2400" b="1" dirty="0">
              <a:solidFill>
                <a:srgbClr val="4B4B4B"/>
              </a:solidFill>
              <a:latin typeface="Arial" panose="020B0604020202020204" pitchFamily="34" charset="0"/>
            </a:endParaRPr>
          </a:p>
          <a:p>
            <a:pPr algn="just">
              <a:buFont typeface="Arial" panose="020B0604020202020204" pitchFamily="34" charset="0"/>
              <a:buChar char="•"/>
            </a:pPr>
            <a:r>
              <a:rPr lang="es-GT" sz="2400" dirty="0">
                <a:solidFill>
                  <a:srgbClr val="4B4B4B"/>
                </a:solidFill>
                <a:latin typeface="Calibri" panose="020F0502020204030204" pitchFamily="34" charset="0"/>
              </a:rPr>
              <a:t>Hasta llegar al colapso total.</a:t>
            </a:r>
            <a:endParaRPr lang="es-GT" sz="2400" b="1" i="0" dirty="0">
              <a:solidFill>
                <a:srgbClr val="4B4B4B"/>
              </a:solidFill>
              <a:effectLst/>
              <a:latin typeface="Arial" panose="020B0604020202020204" pitchFamily="34" charset="0"/>
            </a:endParaRPr>
          </a:p>
        </p:txBody>
      </p:sp>
    </p:spTree>
    <p:extLst>
      <p:ext uri="{BB962C8B-B14F-4D97-AF65-F5344CB8AC3E}">
        <p14:creationId xmlns:p14="http://schemas.microsoft.com/office/powerpoint/2010/main" val="326692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414371" cy="5985660"/>
          </a:xfrm>
        </p:spPr>
        <p:txBody>
          <a:bodyPr/>
          <a:lstStyle/>
          <a:p>
            <a:pPr algn="ctr"/>
            <a:r>
              <a:rPr lang="es-MX" sz="2400" b="1" i="1" dirty="0" smtClean="0">
                <a:solidFill>
                  <a:srgbClr val="FF0000"/>
                </a:solidFill>
              </a:rPr>
              <a:t>CONCLUSION PERSONAL </a:t>
            </a:r>
            <a:br>
              <a:rPr lang="es-MX" sz="2400" b="1" i="1" dirty="0" smtClean="0">
                <a:solidFill>
                  <a:srgbClr val="FF0000"/>
                </a:solidFill>
              </a:rPr>
            </a:br>
            <a:r>
              <a:rPr lang="es-MX" sz="2400" b="1" i="1" dirty="0" smtClean="0"/>
              <a:t>La </a:t>
            </a:r>
            <a:r>
              <a:rPr lang="es-MX" sz="2400" b="1" i="1" dirty="0"/>
              <a:t>programación orientada a objetos permite la </a:t>
            </a:r>
            <a:r>
              <a:rPr lang="es-MX" sz="2400" b="1" i="1" dirty="0" smtClean="0"/>
              <a:t>optimización </a:t>
            </a:r>
            <a:r>
              <a:rPr lang="es-MX" sz="2400" b="1" i="1" dirty="0"/>
              <a:t>del código generado gracias a que mediante </a:t>
            </a:r>
            <a:r>
              <a:rPr lang="es-MX" sz="2400" b="1" i="1" dirty="0" smtClean="0"/>
              <a:t>técnicas</a:t>
            </a:r>
            <a:r>
              <a:rPr lang="es-MX" sz="2400" b="1" i="1" dirty="0"/>
              <a:t> Podemos dar a conocer de una forma sencilla los mecanismos que se usan en este nivel de programación, a personas que deseen una </a:t>
            </a:r>
            <a:r>
              <a:rPr lang="es-MX" sz="2400" b="1" i="1" dirty="0" smtClean="0"/>
              <a:t>explicación </a:t>
            </a:r>
            <a:r>
              <a:rPr lang="es-MX" sz="2400" b="1" i="1" dirty="0"/>
              <a:t>rápida y sencilla de lo que es la programación orientada a objetos</a:t>
            </a:r>
            <a:r>
              <a:rPr lang="es-MX" sz="3200" b="1" i="1" dirty="0" smtClean="0"/>
              <a:t>.</a:t>
            </a:r>
            <a:br>
              <a:rPr lang="es-MX" sz="3200" b="1" i="1" dirty="0" smtClean="0"/>
            </a:br>
            <a:r>
              <a:rPr lang="es-MX" sz="3200" b="1" i="1" dirty="0"/>
              <a:t>Tenemos los conocimientos </a:t>
            </a:r>
            <a:r>
              <a:rPr lang="es-MX" sz="2400" b="1" i="1" dirty="0"/>
              <a:t>necesarios</a:t>
            </a:r>
            <a:r>
              <a:rPr lang="es-MX" sz="3200" b="1" i="1" dirty="0"/>
              <a:t> como para </a:t>
            </a:r>
            <a:r>
              <a:rPr lang="es-MX" sz="2800" b="1" i="1" dirty="0"/>
              <a:t>enfrentar un problema real y desarrollo en otro lenguaje de programación, pues </a:t>
            </a:r>
            <a:r>
              <a:rPr lang="es-MX" sz="2800" b="1" i="1" dirty="0" err="1"/>
              <a:t>consevimos</a:t>
            </a:r>
            <a:r>
              <a:rPr lang="es-MX" sz="2800" b="1" i="1" dirty="0"/>
              <a:t> la idea de que el </a:t>
            </a:r>
            <a:r>
              <a:rPr lang="es-MX" sz="2800" b="1" i="1" dirty="0" smtClean="0"/>
              <a:t>lenguaje </a:t>
            </a:r>
            <a:r>
              <a:rPr lang="es-MX" sz="2800" b="1" i="1" dirty="0"/>
              <a:t>es la base de la programación.</a:t>
            </a:r>
            <a:endParaRPr lang="es-GT" sz="3200" dirty="0"/>
          </a:p>
        </p:txBody>
      </p:sp>
    </p:spTree>
    <p:extLst>
      <p:ext uri="{BB962C8B-B14F-4D97-AF65-F5344CB8AC3E}">
        <p14:creationId xmlns:p14="http://schemas.microsoft.com/office/powerpoint/2010/main" val="87533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38200" y="365125"/>
            <a:ext cx="10515600" cy="3092059"/>
          </a:xfrm>
        </p:spPr>
        <p:txBody>
          <a:bodyPr>
            <a:normAutofit fontScale="90000"/>
          </a:bodyPr>
          <a:lstStyle/>
          <a:p>
            <a:r>
              <a:rPr lang="es-GT" dirty="0" smtClean="0"/>
              <a:t/>
            </a:r>
            <a:br>
              <a:rPr lang="es-GT" dirty="0" smtClean="0"/>
            </a:br>
            <a:r>
              <a:rPr lang="es-GT" dirty="0"/>
              <a:t/>
            </a:r>
            <a:br>
              <a:rPr lang="es-GT" dirty="0"/>
            </a:br>
            <a:r>
              <a:rPr lang="es-GT" dirty="0" smtClean="0"/>
              <a:t/>
            </a:r>
            <a:br>
              <a:rPr lang="es-GT" dirty="0" smtClean="0"/>
            </a:br>
            <a:r>
              <a:rPr lang="es-GT" dirty="0"/>
              <a:t/>
            </a:r>
            <a:br>
              <a:rPr lang="es-GT" dirty="0"/>
            </a:br>
            <a:r>
              <a:rPr lang="es-GT" dirty="0" smtClean="0"/>
              <a:t/>
            </a:r>
            <a:br>
              <a:rPr lang="es-GT" dirty="0" smtClean="0"/>
            </a:br>
            <a:r>
              <a:rPr lang="es-GT" dirty="0"/>
              <a:t/>
            </a:r>
            <a:br>
              <a:rPr lang="es-GT" dirty="0"/>
            </a:br>
            <a:r>
              <a:rPr lang="es-GT" dirty="0" smtClean="0"/>
              <a:t/>
            </a:r>
            <a:br>
              <a:rPr lang="es-GT" dirty="0" smtClean="0"/>
            </a:br>
            <a:r>
              <a:rPr lang="es-GT" dirty="0"/>
              <a:t/>
            </a:r>
            <a:br>
              <a:rPr lang="es-GT" dirty="0"/>
            </a:br>
            <a:endParaRPr lang="es-GT" dirty="0"/>
          </a:p>
        </p:txBody>
      </p:sp>
      <p:sp>
        <p:nvSpPr>
          <p:cNvPr id="4" name="Título 1"/>
          <p:cNvSpPr txBox="1">
            <a:spLocks/>
          </p:cNvSpPr>
          <p:nvPr/>
        </p:nvSpPr>
        <p:spPr>
          <a:xfrm>
            <a:off x="1088721" y="425884"/>
            <a:ext cx="10515600" cy="106471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GT" sz="16000" b="1" i="1" dirty="0" smtClean="0"/>
              <a:t>INTRODUCCION</a:t>
            </a:r>
            <a:br>
              <a:rPr lang="es-GT" sz="16000" b="1" i="1" dirty="0" smtClean="0"/>
            </a:br>
            <a:r>
              <a:rPr lang="es-GT" sz="1800" dirty="0" smtClean="0"/>
              <a:t/>
            </a:r>
            <a:br>
              <a:rPr lang="es-GT" sz="1800" dirty="0" smtClean="0"/>
            </a:br>
            <a:r>
              <a:rPr lang="es-GT" sz="11200" dirty="0" smtClean="0"/>
              <a:t/>
            </a:r>
            <a:br>
              <a:rPr lang="es-GT" sz="11200" dirty="0" smtClean="0"/>
            </a:br>
            <a:endParaRPr lang="es-GT" sz="11200" dirty="0" smtClean="0"/>
          </a:p>
          <a:p>
            <a:pPr algn="ctr"/>
            <a:endParaRPr lang="es-GT" sz="11200" dirty="0"/>
          </a:p>
          <a:p>
            <a:pPr algn="ctr"/>
            <a:endParaRPr lang="es-GT" sz="11200" dirty="0" smtClean="0"/>
          </a:p>
          <a:p>
            <a:pPr algn="ctr"/>
            <a:endParaRPr lang="es-GT" sz="11200" dirty="0"/>
          </a:p>
          <a:p>
            <a:pPr algn="ctr"/>
            <a:endParaRPr lang="es-GT" sz="11200" dirty="0" smtClean="0"/>
          </a:p>
          <a:p>
            <a:pPr algn="ctr"/>
            <a:endParaRPr lang="es-GT" sz="11200" dirty="0" smtClean="0"/>
          </a:p>
          <a:p>
            <a:pPr algn="ctr"/>
            <a:endParaRPr lang="es-GT" sz="11200" dirty="0"/>
          </a:p>
          <a:p>
            <a:pPr algn="ctr"/>
            <a:endParaRPr lang="es-GT" sz="11200" dirty="0" smtClean="0"/>
          </a:p>
          <a:p>
            <a:pPr algn="ctr"/>
            <a:endParaRPr lang="es-GT" sz="11200" dirty="0"/>
          </a:p>
          <a:p>
            <a:pPr algn="ctr"/>
            <a:endParaRPr lang="es-GT" sz="11200" dirty="0" smtClean="0"/>
          </a:p>
          <a:p>
            <a:pPr algn="ctr"/>
            <a:endParaRPr lang="es-GT" sz="11200" dirty="0"/>
          </a:p>
          <a:p>
            <a:pPr algn="ctr"/>
            <a:endParaRPr lang="es-GT" sz="11200" dirty="0" smtClean="0"/>
          </a:p>
          <a:p>
            <a:pPr algn="ctr"/>
            <a:r>
              <a:rPr lang="es-GT" sz="11200" dirty="0" smtClean="0">
                <a:solidFill>
                  <a:srgbClr val="FF0000"/>
                </a:solidFill>
              </a:rPr>
              <a:t>INTRODUCCION</a:t>
            </a:r>
            <a:endParaRPr lang="es-GT" sz="11200" dirty="0">
              <a:solidFill>
                <a:srgbClr val="FF0000"/>
              </a:solidFill>
            </a:endParaRPr>
          </a:p>
          <a:p>
            <a:pPr algn="ctr"/>
            <a:endParaRPr lang="es-GT" sz="11200" dirty="0" smtClean="0"/>
          </a:p>
          <a:p>
            <a:pPr algn="ctr"/>
            <a:endParaRPr lang="es-GT" sz="11200" dirty="0"/>
          </a:p>
          <a:p>
            <a:pPr algn="ctr"/>
            <a:endParaRPr lang="es-GT" sz="11200" dirty="0" smtClean="0"/>
          </a:p>
          <a:p>
            <a:pPr algn="ctr"/>
            <a:r>
              <a:rPr lang="es-GT" sz="11200" dirty="0" smtClean="0"/>
              <a:t>En este 1er laboratorio le presentamos los siguientes puntos</a:t>
            </a:r>
            <a:br>
              <a:rPr lang="es-GT" sz="11200" dirty="0" smtClean="0"/>
            </a:br>
            <a:r>
              <a:rPr lang="es-GT" sz="11200" dirty="0" smtClean="0"/>
              <a:t/>
            </a:r>
            <a:br>
              <a:rPr lang="es-GT" sz="11200" dirty="0" smtClean="0"/>
            </a:br>
            <a:r>
              <a:rPr lang="es-GT" sz="11200" dirty="0" smtClean="0"/>
              <a:t/>
            </a:r>
            <a:br>
              <a:rPr lang="es-GT" sz="11200" dirty="0" smtClean="0"/>
            </a:br>
            <a:r>
              <a:rPr lang="es-GT" sz="11200" dirty="0" smtClean="0"/>
              <a:t>la historia de la computadora</a:t>
            </a:r>
            <a:br>
              <a:rPr lang="es-GT" sz="11200" dirty="0" smtClean="0"/>
            </a:br>
            <a:r>
              <a:rPr lang="es-GT" sz="11200" dirty="0" smtClean="0"/>
              <a:t/>
            </a:r>
            <a:br>
              <a:rPr lang="es-GT" sz="11200" dirty="0" smtClean="0"/>
            </a:br>
            <a:r>
              <a:rPr lang="es-GT" sz="11200" dirty="0" smtClean="0"/>
              <a:t>la historia de la programación</a:t>
            </a:r>
            <a:br>
              <a:rPr lang="es-GT" sz="11200" dirty="0" smtClean="0"/>
            </a:br>
            <a:r>
              <a:rPr lang="es-GT" sz="11200" dirty="0" smtClean="0"/>
              <a:t/>
            </a:r>
            <a:br>
              <a:rPr lang="es-GT" sz="11200" dirty="0" smtClean="0"/>
            </a:br>
            <a:r>
              <a:rPr lang="es-GT" sz="11200" dirty="0" smtClean="0"/>
              <a:t>mantenimiento preventivo</a:t>
            </a:r>
            <a:br>
              <a:rPr lang="es-GT" sz="11200" dirty="0" smtClean="0"/>
            </a:br>
            <a:r>
              <a:rPr lang="es-GT" sz="11200" dirty="0" smtClean="0"/>
              <a:t>básicamente los temas sub temas son historias que desde su existencia ha evolucionado</a:t>
            </a:r>
            <a:br>
              <a:rPr lang="es-GT" sz="11200" dirty="0" smtClean="0"/>
            </a:br>
            <a:endParaRPr lang="es-GT" sz="11200" dirty="0"/>
          </a:p>
        </p:txBody>
      </p:sp>
    </p:spTree>
    <p:extLst>
      <p:ext uri="{BB962C8B-B14F-4D97-AF65-F5344CB8AC3E}">
        <p14:creationId xmlns:p14="http://schemas.microsoft.com/office/powerpoint/2010/main" val="344215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0745" y="162838"/>
            <a:ext cx="10990568" cy="6211129"/>
          </a:xfrm>
        </p:spPr>
        <p:txBody>
          <a:bodyPr/>
          <a:lstStyle/>
          <a:p>
            <a:r>
              <a:rPr lang="es-GT" sz="2800" dirty="0" smtClean="0">
                <a:solidFill>
                  <a:srgbClr val="FF0000"/>
                </a:solidFill>
              </a:rPr>
              <a:t>HISTORIA DE LA COMPUTADORA</a:t>
            </a:r>
            <a:br>
              <a:rPr lang="es-GT" sz="2800" dirty="0" smtClean="0">
                <a:solidFill>
                  <a:srgbClr val="FF0000"/>
                </a:solidFill>
              </a:rPr>
            </a:br>
            <a:r>
              <a:rPr lang="es-GT" sz="1600" dirty="0"/>
              <a:t>Historia de la computadora</a:t>
            </a:r>
            <a:br>
              <a:rPr lang="es-GT" sz="1600" dirty="0"/>
            </a:br>
            <a:r>
              <a:rPr lang="es-GT" sz="1600" dirty="0"/>
              <a:t>Originalmente el término "computadora personal" apareció en un artículo del </a:t>
            </a:r>
            <a:r>
              <a:rPr lang="es-GT" sz="1600" dirty="0">
                <a:hlinkClick r:id="rId2" tooltip="New York Times"/>
              </a:rPr>
              <a:t>New York Times</a:t>
            </a:r>
            <a:r>
              <a:rPr lang="es-GT" sz="1600" dirty="0"/>
              <a:t> el 3 de noviembre de 1962, informando de la visión de </a:t>
            </a:r>
            <a:r>
              <a:rPr lang="es-GT" sz="1600" dirty="0">
                <a:hlinkClick r:id="rId3" tooltip="John W. Mauchly"/>
              </a:rPr>
              <a:t>John W. </a:t>
            </a:r>
            <a:r>
              <a:rPr lang="es-GT" sz="1600" dirty="0" err="1">
                <a:hlinkClick r:id="rId3" tooltip="John W. Mauchly"/>
              </a:rPr>
              <a:t>Mauchly</a:t>
            </a:r>
            <a:r>
              <a:rPr lang="es-GT" sz="1600" dirty="0"/>
              <a:t> sobre el futuro de la computación, según lo detallado en una reciente reunión del </a:t>
            </a:r>
            <a:r>
              <a:rPr lang="es-GT" sz="1600" dirty="0">
                <a:hlinkClick r:id="rId4" tooltip="American Institute of Industrial Engineers (aún no redactado)"/>
              </a:rPr>
              <a:t>American </a:t>
            </a:r>
            <a:r>
              <a:rPr lang="es-GT" sz="1600" dirty="0" err="1">
                <a:hlinkClick r:id="rId4" tooltip="American Institute of Industrial Engineers (aún no redactado)"/>
              </a:rPr>
              <a:t>Institute</a:t>
            </a:r>
            <a:r>
              <a:rPr lang="es-GT" sz="1600" dirty="0">
                <a:hlinkClick r:id="rId4" tooltip="American Institute of Industrial Engineers (aún no redactado)"/>
              </a:rPr>
              <a:t> of Industrial </a:t>
            </a:r>
            <a:r>
              <a:rPr lang="es-GT" sz="1600" dirty="0" err="1">
                <a:hlinkClick r:id="rId4" tooltip="American Institute of Industrial Engineers (aún no redactado)"/>
              </a:rPr>
              <a:t>Engineers</a:t>
            </a:r>
            <a:r>
              <a:rPr lang="es-GT" sz="1600" dirty="0"/>
              <a:t>. </a:t>
            </a:r>
            <a:r>
              <a:rPr lang="es-GT" sz="1600" dirty="0" err="1"/>
              <a:t>Mauchly</a:t>
            </a:r>
            <a:r>
              <a:rPr lang="es-GT" sz="1600" dirty="0"/>
              <a:t> indicó, "</a:t>
            </a:r>
            <a:r>
              <a:rPr lang="es-GT" sz="1600" i="1" dirty="0"/>
              <a:t>No hay razón para suponer que un chico o chica promedio, no pueda ser dueño de una computadora personal</a:t>
            </a:r>
            <a:r>
              <a:rPr lang="es-GT" sz="1600" dirty="0"/>
              <a:t>".</a:t>
            </a:r>
            <a:r>
              <a:rPr lang="es-GT" sz="1600" baseline="30000" dirty="0">
                <a:hlinkClick r:id="rId5"/>
              </a:rPr>
              <a:t>1</a:t>
            </a:r>
            <a:r>
              <a:rPr lang="es-GT" sz="1600" dirty="0"/>
              <a:t/>
            </a:r>
            <a:br>
              <a:rPr lang="es-GT" sz="1600" dirty="0"/>
            </a:br>
            <a:r>
              <a:rPr lang="es-GT" sz="1600" dirty="0"/>
              <a:t>Seis años más tarde un fabricante tomó el riesgo de referirse a su producto de esta manera, cuando </a:t>
            </a:r>
            <a:r>
              <a:rPr lang="es-GT" sz="1600" dirty="0">
                <a:hlinkClick r:id="rId6" tooltip="Hewlett-Packard"/>
              </a:rPr>
              <a:t>Hewlett-Packard</a:t>
            </a:r>
            <a:r>
              <a:rPr lang="es-GT" sz="1600" dirty="0"/>
              <a:t> hizo publicidad de sus "</a:t>
            </a:r>
            <a:r>
              <a:rPr lang="es-GT" sz="1600" dirty="0" err="1"/>
              <a:t>Powerful</a:t>
            </a:r>
            <a:r>
              <a:rPr lang="es-GT" sz="1600" dirty="0"/>
              <a:t> Computing </a:t>
            </a:r>
            <a:r>
              <a:rPr lang="es-GT" sz="1600" dirty="0" err="1"/>
              <a:t>Genie</a:t>
            </a:r>
            <a:r>
              <a:rPr lang="es-GT" sz="1600" dirty="0"/>
              <a:t>" como "La nueva computadora personal </a:t>
            </a:r>
            <a:r>
              <a:rPr lang="es-GT" sz="1600" dirty="0">
                <a:hlinkClick r:id="rId7" tooltip="HP-9100"/>
              </a:rPr>
              <a:t>Hewlett-Packard 9100A</a:t>
            </a:r>
            <a:r>
              <a:rPr lang="es-GT" sz="1600" dirty="0"/>
              <a:t>".</a:t>
            </a:r>
            <a:r>
              <a:rPr lang="es-GT" sz="1600" baseline="30000" dirty="0">
                <a:hlinkClick r:id="rId8"/>
              </a:rPr>
              <a:t>2</a:t>
            </a:r>
            <a:r>
              <a:rPr lang="es-GT" sz="1600" dirty="0"/>
              <a:t> Este anuncio fue juzgado como demasiado radical para la audiencia a la que iba destinado, y fue reemplazado por un anuncio mucho más sobrio para la calculadora programable HP 9100A.</a:t>
            </a:r>
            <a:r>
              <a:rPr lang="es-GT" sz="1600" baseline="30000" dirty="0">
                <a:hlinkClick r:id="rId9"/>
              </a:rPr>
              <a:t>3</a:t>
            </a:r>
            <a:r>
              <a:rPr lang="es-GT" sz="1600" dirty="0"/>
              <a:t> </a:t>
            </a:r>
            <a:r>
              <a:rPr lang="es-GT" sz="1600" baseline="30000" dirty="0" smtClean="0">
                <a:hlinkClick r:id="rId10"/>
              </a:rPr>
              <a:t>4</a:t>
            </a:r>
            <a:r>
              <a:rPr lang="es-GT" sz="1600" baseline="30000" dirty="0" smtClean="0"/>
              <a:t/>
            </a:r>
            <a:br>
              <a:rPr lang="es-GT" sz="1600" baseline="30000" dirty="0" smtClean="0"/>
            </a:br>
            <a:r>
              <a:rPr lang="es-GT" sz="1600" dirty="0"/>
              <a:t/>
            </a:r>
            <a:br>
              <a:rPr lang="es-GT" sz="1600" dirty="0"/>
            </a:br>
            <a:r>
              <a:rPr lang="es-GT" sz="1600" dirty="0"/>
              <a:t>Durante los siguientes siete años la expresión había ganado suficiente reconocimiento, por lo que cuando la </a:t>
            </a:r>
            <a:r>
              <a:rPr lang="es-GT" sz="1600" dirty="0">
                <a:hlinkClick r:id="rId11" tooltip="Byte (revista)"/>
              </a:rPr>
              <a:t>revista Byte</a:t>
            </a:r>
            <a:r>
              <a:rPr lang="es-GT" sz="1600" dirty="0"/>
              <a:t> publicó su primera edición, se refirió a sus lectores como "en el campo de la computación personal",</a:t>
            </a:r>
            <a:r>
              <a:rPr lang="es-GT" sz="1600" baseline="30000" dirty="0">
                <a:hlinkClick r:id="rId12"/>
              </a:rPr>
              <a:t>5</a:t>
            </a:r>
            <a:r>
              <a:rPr lang="es-GT" sz="1600" dirty="0"/>
              <a:t> y </a:t>
            </a:r>
            <a:r>
              <a:rPr lang="es-GT" sz="1600" dirty="0" err="1">
                <a:hlinkClick r:id="rId13" tooltip="Creative Computing"/>
              </a:rPr>
              <a:t>Creative</a:t>
            </a:r>
            <a:r>
              <a:rPr lang="es-GT" sz="1600" dirty="0">
                <a:hlinkClick r:id="rId13" tooltip="Creative Computing"/>
              </a:rPr>
              <a:t> Computing</a:t>
            </a:r>
            <a:r>
              <a:rPr lang="es-GT" sz="1600" dirty="0"/>
              <a:t> definió la computadora personal como un "sistema no-compartido (es decir, que no era de tiempo compartido, como los grandes equipos de la época), que cuenta con suficiente potencia de procesamiento, y capacidades de almacenamiento para satisfacer las necesidades de un usuario individual".</a:t>
            </a:r>
            <a:r>
              <a:rPr lang="es-GT" sz="1600" baseline="30000" dirty="0">
                <a:hlinkClick r:id="rId14"/>
              </a:rPr>
              <a:t>6</a:t>
            </a:r>
            <a:r>
              <a:rPr lang="es-GT" sz="1600" dirty="0"/>
              <a:t> Dos años más tarde, ocurrió lo que la revista </a:t>
            </a:r>
            <a:r>
              <a:rPr lang="es-GT" sz="1600" i="1" dirty="0"/>
              <a:t>Byte</a:t>
            </a:r>
            <a:r>
              <a:rPr lang="es-GT" sz="1600" dirty="0"/>
              <a:t> llamó la "Trinidad de 1977" de las pequeñas computadoras pre-ensambladas que llegaron al mercado:</a:t>
            </a:r>
            <a:r>
              <a:rPr lang="es-GT" sz="1600" baseline="30000" dirty="0">
                <a:hlinkClick r:id="rId15"/>
              </a:rPr>
              <a:t>7</a:t>
            </a:r>
            <a:r>
              <a:rPr lang="es-GT" sz="1600" dirty="0"/>
              <a:t> el </a:t>
            </a:r>
            <a:r>
              <a:rPr lang="es-GT" sz="1600" dirty="0">
                <a:hlinkClick r:id="rId16" tooltip="Apple II"/>
              </a:rPr>
              <a:t>Apple II</a:t>
            </a:r>
            <a:r>
              <a:rPr lang="es-GT" sz="1600" dirty="0"/>
              <a:t> y el </a:t>
            </a:r>
            <a:r>
              <a:rPr lang="es-GT" sz="1600" dirty="0">
                <a:hlinkClick r:id="rId17" tooltip="PET 2001"/>
              </a:rPr>
              <a:t>PET 2001</a:t>
            </a:r>
            <a:r>
              <a:rPr lang="es-GT" sz="1600" dirty="0"/>
              <a:t>, que fueron promocionados como computadoras personales,</a:t>
            </a:r>
            <a:r>
              <a:rPr lang="es-GT" sz="1600" baseline="30000" dirty="0">
                <a:hlinkClick r:id="rId18"/>
              </a:rPr>
              <a:t>8</a:t>
            </a:r>
            <a:r>
              <a:rPr lang="es-GT" sz="1600" dirty="0"/>
              <a:t> </a:t>
            </a:r>
            <a:r>
              <a:rPr lang="es-GT" sz="1600" baseline="30000" dirty="0">
                <a:hlinkClick r:id="rId19"/>
              </a:rPr>
              <a:t>9</a:t>
            </a:r>
            <a:r>
              <a:rPr lang="es-GT" sz="1600" dirty="0"/>
              <a:t> mientras que el </a:t>
            </a:r>
            <a:r>
              <a:rPr lang="es-GT" sz="1600" dirty="0">
                <a:hlinkClick r:id="rId20" tooltip="TRS-80"/>
              </a:rPr>
              <a:t>TRS-80</a:t>
            </a:r>
            <a:r>
              <a:rPr lang="es-GT" sz="1600" dirty="0"/>
              <a:t> era descrito como un </a:t>
            </a:r>
            <a:r>
              <a:rPr lang="es-GT" sz="1600" dirty="0">
                <a:hlinkClick r:id="rId21" tooltip="Microcomputador"/>
              </a:rPr>
              <a:t>microcomputador</a:t>
            </a:r>
            <a:r>
              <a:rPr lang="es-GT" sz="1600" dirty="0"/>
              <a:t> usado para las tareas del hogar incluyendo la "gestión financiera personal". En 1979 fueron vendidos más de medio millón de microcomputadoras y los jóvenes de esos días tuvieron un nuevo concepto de la computadora personal.</a:t>
            </a:r>
            <a:r>
              <a:rPr lang="es-GT" sz="1600" baseline="30000" dirty="0">
                <a:hlinkClick r:id="rId22"/>
              </a:rPr>
              <a:t>10</a:t>
            </a:r>
            <a:endParaRPr lang="es-GT" sz="1600" dirty="0">
              <a:solidFill>
                <a:srgbClr val="FF0000"/>
              </a:solidFill>
            </a:endParaRPr>
          </a:p>
        </p:txBody>
      </p:sp>
    </p:spTree>
    <p:extLst>
      <p:ext uri="{BB962C8B-B14F-4D97-AF65-F5344CB8AC3E}">
        <p14:creationId xmlns:p14="http://schemas.microsoft.com/office/powerpoint/2010/main" val="2066710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6/68/Cpc464.computer.750p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533720"/>
            <a:ext cx="3913549" cy="2562071"/>
          </a:xfrm>
          <a:prstGeom prst="roundRect">
            <a:avLst>
              <a:gd name="adj" fmla="val 8594"/>
            </a:avLst>
          </a:prstGeom>
          <a:solidFill>
            <a:srgbClr val="FFFFFF">
              <a:shade val="85000"/>
            </a:srgbClr>
          </a:solidFill>
          <a:ln>
            <a:noFill/>
          </a:ln>
          <a:effectLst>
            <a:outerShdw blurRad="225425" dist="50800" dir="5220000" algn="ctr">
              <a:srgbClr val="000000">
                <a:alpha val="33000"/>
              </a:srgbClr>
            </a:outerShdw>
            <a:reflection blurRad="12700" stA="3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p:spPr>
      </p:pic>
      <p:pic>
        <p:nvPicPr>
          <p:cNvPr id="2052" name="Picture 4" descr="https://upload.wikimedia.org/wikipedia/commons/thumb/0/0b/Televideo925Terminal_adjusted.jpg/250px-Televideo925Terminal_adjus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9884" y="2498931"/>
            <a:ext cx="2381250" cy="2047876"/>
          </a:xfrm>
          <a:prstGeom prst="rect">
            <a:avLst/>
          </a:prstGeom>
          <a:solidFill>
            <a:srgbClr val="FFFFFF">
              <a:shade val="85000"/>
            </a:srgbClr>
          </a:solidFill>
          <a:ln w="190500" cap="rnd">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p:spPr>
      </p:pic>
      <p:sp>
        <p:nvSpPr>
          <p:cNvPr id="3" name="Rectángulo 2"/>
          <p:cNvSpPr/>
          <p:nvPr/>
        </p:nvSpPr>
        <p:spPr>
          <a:xfrm>
            <a:off x="3686828" y="291215"/>
            <a:ext cx="6096000" cy="6463308"/>
          </a:xfrm>
          <a:prstGeom prst="rect">
            <a:avLst/>
          </a:prstGeom>
        </p:spPr>
        <p:txBody>
          <a:bodyPr>
            <a:spAutoFit/>
          </a:bodyPr>
          <a:lstStyle/>
          <a:p>
            <a:r>
              <a:rPr lang="es-GT" dirty="0">
                <a:solidFill>
                  <a:srgbClr val="222222"/>
                </a:solidFill>
                <a:latin typeface="Arial" panose="020B0604020202020204" pitchFamily="34" charset="0"/>
              </a:rPr>
              <a:t>Antes de la introducción del </a:t>
            </a:r>
            <a:r>
              <a:rPr lang="es-GT" dirty="0">
                <a:solidFill>
                  <a:srgbClr val="0B0080"/>
                </a:solidFill>
                <a:latin typeface="Arial" panose="020B0604020202020204" pitchFamily="34" charset="0"/>
                <a:hlinkClick r:id="rId4" tooltip="Microprocesador"/>
              </a:rPr>
              <a:t>microprocesador</a:t>
            </a:r>
            <a:r>
              <a:rPr lang="es-GT" dirty="0">
                <a:solidFill>
                  <a:srgbClr val="222222"/>
                </a:solidFill>
                <a:latin typeface="Arial" panose="020B0604020202020204" pitchFamily="34" charset="0"/>
              </a:rPr>
              <a:t> a principios de los años 1970, las computadoras generalmente eran sistemas grandes y costosos cuyos dueños eran grandes corporaciones, universidades, agencias gubernamentales, e instituciones de tamaño similar. Los usuarios finales generalmente no interactuaban directamente con la máquina, sino que preparaban tareas para el computador, en equipos fuera de línea como </a:t>
            </a:r>
            <a:r>
              <a:rPr lang="es-GT" dirty="0">
                <a:solidFill>
                  <a:srgbClr val="0B0080"/>
                </a:solidFill>
                <a:latin typeface="Arial" panose="020B0604020202020204" pitchFamily="34" charset="0"/>
                <a:hlinkClick r:id="rId5" tooltip="Perforadora de tarjetas"/>
              </a:rPr>
              <a:t>perforadoras de tarjetas</a:t>
            </a:r>
            <a:r>
              <a:rPr lang="es-GT" dirty="0" smtClean="0">
                <a:solidFill>
                  <a:srgbClr val="222222"/>
                </a:solidFill>
                <a:latin typeface="Arial" panose="020B0604020202020204" pitchFamily="34" charset="0"/>
              </a:rPr>
              <a:t>.</a:t>
            </a:r>
            <a:r>
              <a:rPr lang="es-GT" dirty="0"/>
              <a:t> Varias asignaciones para la computadora serían recogidas y procesadas en </a:t>
            </a:r>
            <a:r>
              <a:rPr lang="es-GT" dirty="0">
                <a:hlinkClick r:id="rId6" tooltip="Proceso por lotes"/>
              </a:rPr>
              <a:t>proceso por lotes</a:t>
            </a:r>
            <a:r>
              <a:rPr lang="es-GT" dirty="0"/>
              <a:t>. Después de que el trabajo hubiera terminado, los usuarios podían recoger los resultados. En algunos casos podría tardar horas o días entre someter un trabajo al centro de computación y la recepción de la </a:t>
            </a:r>
            <a:r>
              <a:rPr lang="es-GT" dirty="0" err="1"/>
              <a:t>salida,para</a:t>
            </a:r>
            <a:r>
              <a:rPr lang="es-GT" dirty="0"/>
              <a:t> una mejor calidad .</a:t>
            </a:r>
          </a:p>
          <a:p>
            <a:r>
              <a:rPr lang="es-GT" dirty="0"/>
              <a:t>Una forma más interactiva de uso de la computadora se desarrolló comercialmente por mediados de los años 1960. En un sistema de </a:t>
            </a:r>
            <a:r>
              <a:rPr lang="es-GT" dirty="0">
                <a:hlinkClick r:id="rId7" tooltip="Tiempo compartido (informática)"/>
              </a:rPr>
              <a:t>tiempo compartido</a:t>
            </a:r>
            <a:r>
              <a:rPr lang="es-GT" dirty="0"/>
              <a:t>, múltiples terminales permitieron a mucha gente compartir el uso de un procesador de computadora </a:t>
            </a:r>
            <a:r>
              <a:rPr lang="es-GT" dirty="0">
                <a:hlinkClick r:id="rId8" tooltip="Mainframe"/>
              </a:rPr>
              <a:t>mainframe</a:t>
            </a:r>
            <a:r>
              <a:rPr lang="es-GT" dirty="0"/>
              <a:t>. Esto era común en aplicaciones empresariales y en ciencia e ingeniería.</a:t>
            </a:r>
          </a:p>
          <a:p>
            <a:endParaRPr lang="es-GT" dirty="0"/>
          </a:p>
        </p:txBody>
      </p:sp>
    </p:spTree>
    <p:extLst>
      <p:ext uri="{BB962C8B-B14F-4D97-AF65-F5344CB8AC3E}">
        <p14:creationId xmlns:p14="http://schemas.microsoft.com/office/powerpoint/2010/main" val="386094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387" y="659397"/>
            <a:ext cx="10777626" cy="6198603"/>
          </a:xfrm>
        </p:spPr>
        <p:txBody>
          <a:bodyPr/>
          <a:lstStyle/>
          <a:p>
            <a:pPr algn="ctr"/>
            <a:r>
              <a:rPr lang="es-GT" sz="3200" dirty="0" smtClean="0">
                <a:solidFill>
                  <a:srgbClr val="FF0000"/>
                </a:solidFill>
              </a:rPr>
              <a:t>HISTORIA DE LA PROGRAMACION</a:t>
            </a:r>
            <a:br>
              <a:rPr lang="es-GT" sz="3200" dirty="0" smtClean="0">
                <a:solidFill>
                  <a:srgbClr val="FF0000"/>
                </a:solidFill>
              </a:rPr>
            </a:br>
            <a:r>
              <a:rPr lang="es-GT" sz="1800" dirty="0"/>
              <a:t>La computadora fue inventada para facilitar el trabajo intelectual. Si el hombre </a:t>
            </a:r>
            <a:r>
              <a:rPr lang="es-GT" sz="1800" dirty="0" smtClean="0"/>
              <a:t>Los </a:t>
            </a:r>
            <a:r>
              <a:rPr lang="es-GT" sz="1800" dirty="0"/>
              <a:t>lenguajes de programación son el medio de comunicación entre el hombre y la máquina, por lo tanto son una forma de </a:t>
            </a:r>
            <a:r>
              <a:rPr lang="es-GT" sz="1800" dirty="0">
                <a:solidFill>
                  <a:srgbClr val="00B0F0"/>
                </a:solidFill>
              </a:rPr>
              <a:t>representación del conocimiento.</a:t>
            </a:r>
            <a:r>
              <a:rPr lang="es-GT" sz="3200" dirty="0">
                <a:solidFill>
                  <a:srgbClr val="00B0F0"/>
                </a:solidFill>
              </a:rPr>
              <a:t> </a:t>
            </a:r>
            <a:r>
              <a:rPr lang="es-GT" sz="3200" dirty="0"/>
              <a:t/>
            </a:r>
            <a:br>
              <a:rPr lang="es-GT" sz="3200" dirty="0"/>
            </a:br>
            <a:r>
              <a:rPr lang="es-GT" sz="1800" dirty="0" smtClean="0"/>
              <a:t>Representación de conocimiento Representación del conocimiento es escribir en un lenguaje descripciones del mundo. Una de las ambiciones es poder llegar a representar el “sentido común”. En general una representación debe: • Ser capaz de expresar el conocimiento que deseamos expresar. • Tener capacidad para resolver problemas. • Dar simplicidad para acceder al conocimiento </a:t>
            </a:r>
            <a:r>
              <a:rPr lang="es-GT" sz="1800" dirty="0"/>
              <a:t>y facilidad de entendimiento. Por lo tanto un lenguaje de representación tiene que ser expresivo, conciso, no ambiguo, y efectivo, pues es el que determina todas las características previas. </a:t>
            </a:r>
            <a:r>
              <a:rPr lang="es-GT" sz="1800" dirty="0" smtClean="0"/>
              <a:t/>
            </a:r>
            <a:br>
              <a:rPr lang="es-GT" sz="1800" dirty="0" smtClean="0"/>
            </a:br>
            <a:endParaRPr lang="es-GT" sz="1800" dirty="0">
              <a:solidFill>
                <a:srgbClr val="FF0000"/>
              </a:solidFill>
            </a:endParaRPr>
          </a:p>
        </p:txBody>
      </p:sp>
      <p:pic>
        <p:nvPicPr>
          <p:cNvPr id="1026" name="Picture 2" descr="Resultado de imagen para historia de l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925" y="4334005"/>
            <a:ext cx="3599918" cy="2057096"/>
          </a:xfrm>
          <a:prstGeom prst="rect">
            <a:avLst/>
          </a:prstGeom>
          <a:solidFill>
            <a:srgbClr val="FFFFFF">
              <a:shade val="85000"/>
            </a:srgbClr>
          </a:solidFill>
          <a:ln w="88900" cap="sq">
            <a:noFill/>
            <a:miter lim="800000"/>
          </a:ln>
          <a:effectLst>
            <a:outerShdw blurRad="225425" dist="50800" dir="5220000" algn="ctr">
              <a:srgbClr val="000000">
                <a:alpha val="33000"/>
              </a:srgbClr>
            </a:outerShdw>
            <a:reflection blurRad="6350" stA="52000" endA="300" endPos="3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p:spPr>
      </p:pic>
    </p:spTree>
    <p:extLst>
      <p:ext uri="{BB962C8B-B14F-4D97-AF65-F5344CB8AC3E}">
        <p14:creationId xmlns:p14="http://schemas.microsoft.com/office/powerpoint/2010/main" val="4262853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7"/>
            <a:ext cx="10990568" cy="6223655"/>
          </a:xfrm>
        </p:spPr>
        <p:txBody>
          <a:bodyPr/>
          <a:lstStyle/>
          <a:p>
            <a:pPr algn="ctr"/>
            <a:r>
              <a:rPr lang="es-GT" sz="2400" dirty="0">
                <a:solidFill>
                  <a:srgbClr val="FF0000"/>
                </a:solidFill>
              </a:rPr>
              <a:t>Tipos de lenguajes de programación </a:t>
            </a:r>
            <a:r>
              <a:rPr lang="es-GT" sz="1600" dirty="0" smtClean="0"/>
              <a:t/>
            </a:r>
            <a:br>
              <a:rPr lang="es-GT" sz="1600" dirty="0" smtClean="0"/>
            </a:br>
            <a:r>
              <a:rPr lang="es-GT" sz="1600" dirty="0" smtClean="0"/>
              <a:t>Los </a:t>
            </a:r>
            <a:r>
              <a:rPr lang="es-GT" sz="1600" dirty="0"/>
              <a:t>tipos más importantes de lenguajes de programación son: • </a:t>
            </a:r>
            <a:r>
              <a:rPr lang="es-GT" sz="1600" dirty="0" smtClean="0"/>
              <a:t/>
            </a:r>
            <a:br>
              <a:rPr lang="es-GT" sz="1600" dirty="0" smtClean="0"/>
            </a:br>
            <a:r>
              <a:rPr lang="es-GT" sz="2000" dirty="0" smtClean="0">
                <a:solidFill>
                  <a:srgbClr val="00B0F0"/>
                </a:solidFill>
              </a:rPr>
              <a:t>Lenguajes Imperativos</a:t>
            </a:r>
            <a:r>
              <a:rPr lang="es-GT" sz="1600" dirty="0" smtClean="0"/>
              <a:t/>
            </a:r>
            <a:br>
              <a:rPr lang="es-GT" sz="1600" dirty="0" smtClean="0"/>
            </a:br>
            <a:r>
              <a:rPr lang="es-GT" sz="1600" dirty="0" smtClean="0"/>
              <a:t> </a:t>
            </a:r>
            <a:r>
              <a:rPr lang="es-GT" sz="1600" dirty="0"/>
              <a:t>Su origen es la propia arquitectura de von Neumann, que consta de una secuencia de celdas (memoria) en las cuales se pueden guardar datos e instrucciones, y de un procesador capaz de ejecutar de manera secuencial una serie de operaciones (</a:t>
            </a:r>
            <a:r>
              <a:rPr lang="es-GT" sz="1600" dirty="0" err="1"/>
              <a:t>ó</a:t>
            </a:r>
            <a:r>
              <a:rPr lang="es-GT" sz="1600" dirty="0"/>
              <a:t> comandos) principalmente aritméticas y booleanas. En general, un lenguaje imperativo ofrece al programador conceptos que se traducen de forma natural al modelo de la máquina. Ejemplos: FORTRAN, Algol, Pascal, C, Modula-2, Ada. El programador tiene que traducir la solución abstracta del problema a términos muy primitivos, cercanos a la máquina, por lo que los programas son más "comprensibles" para la máquina que para el hombre. Esto es una desventaja para nosotros que hace que sea sumamente complicado construir código en lenguaje imperativo. Lo bueno de este lenguaje es que es tan cercano al lenguaje de la máquina que la eficiencia en la ejecución es altísima. • </a:t>
            </a:r>
            <a:r>
              <a:rPr lang="es-GT" sz="1600" dirty="0" smtClean="0"/>
              <a:t/>
            </a:r>
            <a:br>
              <a:rPr lang="es-GT" sz="1600" dirty="0" smtClean="0"/>
            </a:br>
            <a:r>
              <a:rPr lang="es-GT" sz="1600" dirty="0"/>
              <a:t/>
            </a:r>
            <a:br>
              <a:rPr lang="es-GT" sz="1600" dirty="0"/>
            </a:br>
            <a:r>
              <a:rPr lang="es-GT" sz="2000" dirty="0" smtClean="0">
                <a:solidFill>
                  <a:srgbClr val="00B0F0"/>
                </a:solidFill>
              </a:rPr>
              <a:t>Lenguajes Funcionales</a:t>
            </a:r>
            <a:r>
              <a:rPr lang="es-GT" sz="1600" dirty="0" smtClean="0"/>
              <a:t/>
            </a:r>
            <a:br>
              <a:rPr lang="es-GT" sz="1600" dirty="0" smtClean="0"/>
            </a:br>
            <a:r>
              <a:rPr lang="es-GT" sz="1600" dirty="0" smtClean="0"/>
              <a:t> </a:t>
            </a:r>
            <a:r>
              <a:rPr lang="es-GT" sz="1600" dirty="0"/>
              <a:t>Los 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a:t>
            </a:r>
            <a:endParaRPr lang="es-GT" sz="1600" dirty="0"/>
          </a:p>
        </p:txBody>
      </p:sp>
    </p:spTree>
    <p:extLst>
      <p:ext uri="{BB962C8B-B14F-4D97-AF65-F5344CB8AC3E}">
        <p14:creationId xmlns:p14="http://schemas.microsoft.com/office/powerpoint/2010/main" val="2173165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8533" y="465244"/>
            <a:ext cx="10113747" cy="5935556"/>
          </a:xfrm>
        </p:spPr>
        <p:txBody>
          <a:bodyPr/>
          <a:lstStyle/>
          <a:p>
            <a:r>
              <a:rPr lang="es-GT" sz="1800" dirty="0"/>
              <a:t>• </a:t>
            </a:r>
            <a:r>
              <a:rPr lang="es-GT" sz="2000" dirty="0">
                <a:solidFill>
                  <a:srgbClr val="00B0F0"/>
                </a:solidFill>
              </a:rPr>
              <a:t>Lenguajes Lógicos </a:t>
            </a:r>
            <a:r>
              <a:rPr lang="es-GT" sz="1800" dirty="0" smtClean="0"/>
              <a:t/>
            </a:r>
            <a:br>
              <a:rPr lang="es-GT" sz="1800" dirty="0" smtClean="0"/>
            </a:br>
            <a:r>
              <a:rPr lang="es-GT" sz="1800" dirty="0" smtClean="0"/>
              <a:t>Otra </a:t>
            </a:r>
            <a:r>
              <a:rPr lang="es-GT" sz="1800" dirty="0"/>
              <a:t>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 También se conoce a estos lenguajes, y a los funcionales, como lenguajes declarativos, porque para solucionar un problema el programador solo tiene que describirlo con axiomas y reglas de deducción en el caso de la programación lógica y con funciones en el caso de la programación funcional. En los lenguajes lógicos se utiliza el formalismo de </a:t>
            </a:r>
            <a:br>
              <a:rPr lang="es-GT" sz="1800" dirty="0"/>
            </a:br>
            <a:r>
              <a:rPr lang="es-GT" sz="1800" dirty="0"/>
              <a:t>• Lenguajes Orientados a Objetos 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 </a:t>
            </a:r>
            <a:endParaRPr lang="es-GT" sz="1800" dirty="0"/>
          </a:p>
        </p:txBody>
      </p:sp>
    </p:spTree>
    <p:extLst>
      <p:ext uri="{BB962C8B-B14F-4D97-AF65-F5344CB8AC3E}">
        <p14:creationId xmlns:p14="http://schemas.microsoft.com/office/powerpoint/2010/main" val="3408644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29" y="3444658"/>
            <a:ext cx="3481767" cy="2703490"/>
          </a:xfrm>
          <a:prstGeom prst="rect">
            <a:avLst/>
          </a:prstGeom>
          <a:noFill/>
          <a:ln>
            <a:solidFill>
              <a:srgbClr val="00B0F0"/>
            </a:solidFill>
          </a:ln>
          <a:effectLst>
            <a:glow rad="228600">
              <a:schemeClr val="accent5">
                <a:satMod val="175000"/>
                <a:alpha val="40000"/>
              </a:schemeClr>
            </a:glow>
            <a:reflection blurRad="6350" stA="50000" endA="300" endPos="38500" dist="50800" dir="5400000" sy="-100000" algn="bl" rotWithShape="0"/>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pic>
        <p:nvPicPr>
          <p:cNvPr id="1028" name="Picture 4" descr="Resultado de imagen para tipos de programacion log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0255" y="724747"/>
            <a:ext cx="3038562" cy="3030985"/>
          </a:xfrm>
          <a:prstGeom prst="rect">
            <a:avLst/>
          </a:prstGeom>
          <a:noFill/>
          <a:ln>
            <a:noFill/>
          </a:ln>
          <a:effectLst>
            <a:outerShdw blurRad="225425" dist="50800" dir="5220000" algn="ctr">
              <a:srgbClr val="000000">
                <a:alpha val="33000"/>
              </a:srgbClr>
            </a:outerShdw>
            <a:reflection blurRad="6350" stA="50000" endA="300" endPos="55500" dist="508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pic>
        <p:nvPicPr>
          <p:cNvPr id="1030" name="Picture 6" descr="Resultado de imagen para tipos de programacion log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594" y="826718"/>
            <a:ext cx="3266201" cy="2312030"/>
          </a:xfrm>
          <a:prstGeom prst="rect">
            <a:avLst/>
          </a:prstGeom>
          <a:solidFill>
            <a:srgbClr val="FFFFFF">
              <a:shade val="85000"/>
            </a:srgbClr>
          </a:solidFill>
          <a:ln w="88900" cap="sq">
            <a:noFill/>
            <a:miter lim="800000"/>
          </a:ln>
          <a:effectLst>
            <a:glow rad="1397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17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7"/>
            <a:ext cx="10952990" cy="6060817"/>
          </a:xfrm>
        </p:spPr>
        <p:txBody>
          <a:bodyPr/>
          <a:lstStyle/>
          <a:p>
            <a:r>
              <a:rPr lang="es-GT" sz="2800" dirty="0" smtClean="0">
                <a:solidFill>
                  <a:srgbClr val="FF0000"/>
                </a:solidFill>
              </a:rPr>
              <a:t>MANTENIMIENTO PREVENTIVO</a:t>
            </a:r>
            <a:br>
              <a:rPr lang="es-GT" sz="2800" dirty="0" smtClean="0">
                <a:solidFill>
                  <a:srgbClr val="FF0000"/>
                </a:solidFill>
              </a:rPr>
            </a:br>
            <a:r>
              <a:rPr lang="es-GT" sz="1800" dirty="0"/>
              <a:t>En las operaciones de </a:t>
            </a:r>
            <a:r>
              <a:rPr lang="es-GT" sz="1800" dirty="0">
                <a:hlinkClick r:id="rId2" tooltip="Mantenimiento"/>
              </a:rPr>
              <a:t>mantenimiento</a:t>
            </a:r>
            <a:r>
              <a:rPr lang="es-GT" sz="1800" dirty="0"/>
              <a:t>, el </a:t>
            </a:r>
            <a:r>
              <a:rPr lang="es-GT" sz="1800" b="1" dirty="0"/>
              <a:t>mantenimiento preventivo</a:t>
            </a:r>
            <a:r>
              <a:rPr lang="es-GT" sz="1800"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sz="1800" dirty="0">
                <a:hlinkClick r:id="rId3" tooltip="Mantenimiento correctivo"/>
              </a:rPr>
              <a:t>mantenimiento correctivo</a:t>
            </a:r>
            <a:r>
              <a:rPr lang="es-GT" sz="1800" dirty="0"/>
              <a:t> que repara o pone en condiciones de funcionamiento aquellos que dejaron de funcionar o están dañados.</a:t>
            </a:r>
            <a:br>
              <a:rPr lang="es-GT" sz="1800" dirty="0"/>
            </a:br>
            <a:r>
              <a:rPr lang="es-GT" sz="1800"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br>
              <a:rPr lang="es-GT" sz="1800" dirty="0"/>
            </a:br>
            <a:r>
              <a:rPr lang="es-GT" sz="1800"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sz="1800" dirty="0">
              <a:solidFill>
                <a:srgbClr val="FF0000"/>
              </a:solidFill>
            </a:endParaRPr>
          </a:p>
        </p:txBody>
      </p:sp>
    </p:spTree>
    <p:extLst>
      <p:ext uri="{BB962C8B-B14F-4D97-AF65-F5344CB8AC3E}">
        <p14:creationId xmlns:p14="http://schemas.microsoft.com/office/powerpoint/2010/main" val="299941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60</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Gothic</vt:lpstr>
      <vt:lpstr>Wingdings 3</vt:lpstr>
      <vt:lpstr>Ion</vt:lpstr>
      <vt:lpstr>                           COLEGIO: LICEO COMPU MARKET  NOMBRE: KARIN YESENIA MARTINEZ PEREZ GRADO: 5TO BACHILLERATO CLAVE: 18 SECCION: “B”                                     TEMA: LABORATORIO 1                                    CATEDRATICO: ERICK </vt:lpstr>
      <vt:lpstr>        </vt:lpstr>
      <vt:lpstr>HISTORIA DE LA COMPUTADORA Historia de la computadora Originalmente el término "computadora personal" apareció en un artículo del New York Times el 3 de noviembre de 1962, informando de la visión de John W. Mauchly sobre el futuro de la computación, según lo detallado en una reciente reunión del American Institute of Industrial Engineers. Mauchly indicó, "No hay razón para suponer que un chico o chica promedio, no pueda ser dueño de una computadora personal".1 Seis años más tarde un fabricante tomó el riesgo de referirse a su producto de esta manera, cuando Hewlett-Packard hizo publicidad de sus "Powerful Computing Genie" como "La nueva computadora personal Hewlett-Packard 9100A".2 Este anuncio fue juzgado como demasiado radical para la audiencia a la que iba destinado, y fue reemplazado por un anuncio mucho más sobrio para la calculadora programable HP 9100A.3 4  Durante los siguientes siete años la expresión había ganado suficiente reconocimiento, por lo que cuando la revista Byte publicó su primera edición, se refirió a sus lectores como "en el campo de la computación personal",5 y Creative Computing definió la computadora personal como un "sistema no-compartido (es decir, que no era de tiempo compartido, como los grandes equipos de la época), que cuenta con suficiente potencia de procesamiento, y capacidades de almacenamiento para satisfacer las necesidades de un usuario individual".6 Dos años más tarde, ocurrió lo que la revista Byte llamó la "Trinidad de 1977" de las pequeñas computadoras pre-ensambladas que llegaron al mercado:7 el Apple II y el PET 2001, que fueron promocionados como computadoras personales,8 9 mientras que el TRS-80 era descrito como un microcomputador usado para las tareas del hogar incluyendo la "gestión financiera personal". En 1979 fueron vendidos más de medio millón de microcomputadoras y los jóvenes de esos días tuvieron un nuevo concepto de la computadora personal.10</vt:lpstr>
      <vt:lpstr>Presentación de PowerPoint</vt:lpstr>
      <vt:lpstr>HISTORIA DE LA PROGRAMACION La computadora fue inventada para facilitar el trabajo intelectual. Si el hombre Los lenguajes de programación son el medio de comunicación entre el hombre y la máquina, por lo tanto son una forma de representación del conocimiento.  Representación de conocimiento Representación del conocimiento es escribir en un lenguaje descripciones del mundo. Una de las ambiciones es poder llegar a representar el “sentido común”. En general una representación debe: • Ser capaz de expresar el conocimiento que deseamos expresar. • Tener capacidad para resolver problemas. • Dar simplicidad para acceder al conocimiento y facilidad de entendimiento. Por lo tanto un lenguaje de representación tiene que ser expresivo, conciso, no ambiguo, y efectivo, pues es el que determina todas las características previas.  </vt:lpstr>
      <vt:lpstr>Tipos de lenguajes de programación  Los tipos más importantes de lenguajes de programación son: •  Lenguajes Imperativos  Su origen es la propia arquitectura de von Neumann, que consta de una secuencia de celdas (memoria) en las cuales se pueden guardar datos e instrucciones, y de un procesador capaz de ejecutar de manera secuencial una serie de operaciones (ó comandos) principalmente aritméticas y booleanas. En general, un lenguaje imperativo ofrece al programador conceptos que se traducen de forma natural al modelo de la máquina. Ejemplos: FORTRAN, Algol, Pascal, C, Modula-2, Ada. El programador tiene que traducir la solución abstracta del problema a términos muy primitivos, cercanos a la máquina, por lo que los programas son más "comprensibles" para la máquina que para el hombre. Esto es una desventaja para nosotros que hace que sea sumamente complicado construir código en lenguaje imperativo. Lo bueno de este lenguaje es que es tan cercano al lenguaje de la máquina que la eficiencia en la ejecución es altísima. •   Lenguajes Funcionales  Los 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vt:lpstr>
      <vt:lpstr>• Lenguajes Lógicos  Otra 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 También se conoce a estos lenguajes, y a los funcionales, como lenguajes declarativos, porque para solucionar un problema el programador solo tiene que describirlo con axiomas y reglas de deducción en el caso de la programación lógica y con funciones en el caso de la programación funcional. En los lenguajes lógicos se utiliza el formalismo de  • Lenguajes Orientados a Objetos 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 </vt:lpstr>
      <vt:lpstr>Presentación de PowerPoint</vt:lpstr>
      <vt:lpstr>MANTENIMIENTO PREVENTIVO 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 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 Algunos de los métodos más habituales para determinar que procesos de mantenimiento preventivo deben llevarse a cabo son las recomendaciones de los fabricantes, la legislación vigente, las recomendaciones de expertos y las acciones llevadas a cabo sobre activos similares.</vt:lpstr>
      <vt:lpstr>TIPOS DE MANTENIMIENTO El mantenimiento programado,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 </vt:lpstr>
      <vt:lpstr>El mantenimiento predictivo  trata de determinar el momento en el cual se deben efectuar las reparaciones mediante un seguimiento que determine el periodo máximo de utilización antes de ser reparado.  </vt:lpstr>
      <vt:lpstr>El mantenimiento de oportunidad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 miento durante el mismo.</vt:lpstr>
      <vt:lpstr>CONSECUENCIAS DE LA FALTA DE MANTENIMIENTO DE UNA COMPUTADORA  </vt:lpstr>
      <vt:lpstr>CONCLUSION PERSONAL  La programación orientada a objetos permite la optimización del código generado gracias a que mediante técnicas Podemos dar a conocer de una forma sencilla los mecanismos que se usan en este nivel de programación, a personas que deseen una explicación rápida y sencilla de lo que es la programación orientada a objetos. Tenemos los conocimientos necesarios como para enfrentar un problema real y desarrollo en otro lenguaje de programación, pues consevimos la idea de que el lenguaje es la base de la programación.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LICEO COMPU MARKET  NOMBRE: KARIN YESENIA MARTINEZ PEREZ GRADO: 5TO BACHILLERATO CLAVE: 18 SECCION: “B”                                     TEMA: LABORATORIO 1                                    CATEDRATICO: ERICK</dc:title>
  <dc:creator>estudiante de Liceo Compu-market</dc:creator>
  <cp:lastModifiedBy>estudiante de Liceo Compu-market</cp:lastModifiedBy>
  <cp:revision>10</cp:revision>
  <dcterms:created xsi:type="dcterms:W3CDTF">2017-04-20T14:35:24Z</dcterms:created>
  <dcterms:modified xsi:type="dcterms:W3CDTF">2017-04-20T15:58:40Z</dcterms:modified>
</cp:coreProperties>
</file>