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Default Extension="wav" ContentType="audio/wav"/>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33" autoAdjust="0"/>
    <p:restoredTop sz="94660"/>
  </p:normalViewPr>
  <p:slideViewPr>
    <p:cSldViewPr snapToGrid="0">
      <p:cViewPr>
        <p:scale>
          <a:sx n="75" d="100"/>
          <a:sy n="75" d="100"/>
        </p:scale>
        <p:origin x="-240" y="-84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s-ES" smtClean="0"/>
              <a:t>Haga clic para modificar el estilo de título del patrón</a:t>
            </a:r>
            <a:endParaRPr kumimoji="0" lang="en-US"/>
          </a:p>
        </p:txBody>
      </p:sp>
      <p:sp>
        <p:nvSpPr>
          <p:cNvPr id="28" name="27 Marcador de fecha"/>
          <p:cNvSpPr>
            <a:spLocks noGrp="1"/>
          </p:cNvSpPr>
          <p:nvPr>
            <p:ph type="dt" sz="half" idx="10"/>
          </p:nvPr>
        </p:nvSpPr>
        <p:spPr/>
        <p:txBody>
          <a:bodyPr/>
          <a:lstStyle/>
          <a:p>
            <a:fld id="{FA47826E-6B02-43EE-949B-7D57DF6FEFDD}" type="datetimeFigureOut">
              <a:rPr lang="es-MX" smtClean="0"/>
              <a:pPr/>
              <a:t>21/04/2017</a:t>
            </a:fld>
            <a:endParaRPr lang="es-MX"/>
          </a:p>
        </p:txBody>
      </p:sp>
      <p:sp>
        <p:nvSpPr>
          <p:cNvPr id="17" name="16 Marcador de pie de página"/>
          <p:cNvSpPr>
            <a:spLocks noGrp="1"/>
          </p:cNvSpPr>
          <p:nvPr>
            <p:ph type="ftr" sz="quarter" idx="11"/>
          </p:nvPr>
        </p:nvSpPr>
        <p:spPr/>
        <p:txBody>
          <a:bodyPr/>
          <a:lstStyle/>
          <a:p>
            <a:endParaRPr lang="es-MX"/>
          </a:p>
        </p:txBody>
      </p:sp>
      <p:sp>
        <p:nvSpPr>
          <p:cNvPr id="29" name="28 Marcador de número de diapositiva"/>
          <p:cNvSpPr>
            <a:spLocks noGrp="1"/>
          </p:cNvSpPr>
          <p:nvPr>
            <p:ph type="sldNum" sz="quarter" idx="12"/>
          </p:nvPr>
        </p:nvSpPr>
        <p:spPr/>
        <p:txBody>
          <a:bodyPr/>
          <a:lstStyle/>
          <a:p>
            <a:fld id="{0801282F-9DC9-45A5-97F7-2437CD55606A}" type="slidenum">
              <a:rPr lang="es-MX" smtClean="0"/>
              <a:pPr/>
              <a:t>‹Nº›</a:t>
            </a:fld>
            <a:endParaRPr lang="es-MX"/>
          </a:p>
        </p:txBody>
      </p:sp>
      <p:sp>
        <p:nvSpPr>
          <p:cNvPr id="9" name="8 Subtítulo"/>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A47826E-6B02-43EE-949B-7D57DF6FEFDD}" type="datetimeFigureOut">
              <a:rPr lang="es-MX" smtClean="0"/>
              <a:pPr/>
              <a:t>21/04/2017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801282F-9DC9-45A5-97F7-2437CD55606A}"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609600" y="274639"/>
            <a:ext cx="8026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A47826E-6B02-43EE-949B-7D57DF6FEFDD}" type="datetimeFigureOut">
              <a:rPr lang="es-MX" smtClean="0"/>
              <a:pPr/>
              <a:t>21/04/2017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801282F-9DC9-45A5-97F7-2437CD55606A}"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A47826E-6B02-43EE-949B-7D57DF6FEFDD}" type="datetimeFigureOut">
              <a:rPr lang="es-MX" smtClean="0"/>
              <a:pPr/>
              <a:t>21/04/2017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801282F-9DC9-45A5-97F7-2437CD55606A}"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3">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FA47826E-6B02-43EE-949B-7D57DF6FEFDD}" type="datetimeFigureOut">
              <a:rPr lang="es-MX" smtClean="0"/>
              <a:pPr/>
              <a:t>21/04/2017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a:xfrm>
            <a:off x="10566400" y="6416676"/>
            <a:ext cx="1016000" cy="365125"/>
          </a:xfrm>
        </p:spPr>
        <p:txBody>
          <a:bodyPr/>
          <a:lstStyle/>
          <a:p>
            <a:fld id="{0801282F-9DC9-45A5-97F7-2437CD55606A}"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FA47826E-6B02-43EE-949B-7D57DF6FEFDD}" type="datetimeFigureOut">
              <a:rPr lang="es-MX" smtClean="0"/>
              <a:pPr/>
              <a:t>21/04/2017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801282F-9DC9-45A5-97F7-2437CD55606A}"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109728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FA47826E-6B02-43EE-949B-7D57DF6FEFDD}" type="datetimeFigureOut">
              <a:rPr lang="es-MX" smtClean="0"/>
              <a:pPr/>
              <a:t>21/04/2017</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0801282F-9DC9-45A5-97F7-2437CD55606A}"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A47826E-6B02-43EE-949B-7D57DF6FEFDD}" type="datetimeFigureOut">
              <a:rPr lang="es-MX" smtClean="0"/>
              <a:pPr/>
              <a:t>21/04/2017</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801282F-9DC9-45A5-97F7-2437CD55606A}"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A47826E-6B02-43EE-949B-7D57DF6FEFDD}" type="datetimeFigureOut">
              <a:rPr lang="es-MX" smtClean="0"/>
              <a:pPr/>
              <a:t>21/04/2017</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801282F-9DC9-45A5-97F7-2437CD55606A}"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FA47826E-6B02-43EE-949B-7D57DF6FEFDD}" type="datetimeFigureOut">
              <a:rPr lang="es-MX" smtClean="0"/>
              <a:pPr/>
              <a:t>21/04/2017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801282F-9DC9-45A5-97F7-2437CD55606A}"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4" name="3 Marcador de texto"/>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A47826E-6B02-43EE-949B-7D57DF6FEFDD}" type="datetimeFigureOut">
              <a:rPr lang="es-MX" smtClean="0"/>
              <a:pPr/>
              <a:t>21/04/2017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801282F-9DC9-45A5-97F7-2437CD55606A}"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A47826E-6B02-43EE-949B-7D57DF6FEFDD}" type="datetimeFigureOut">
              <a:rPr lang="es-MX" smtClean="0"/>
              <a:pPr/>
              <a:t>21/04/2017</a:t>
            </a:fld>
            <a:endParaRPr lang="es-MX"/>
          </a:p>
        </p:txBody>
      </p:sp>
      <p:sp>
        <p:nvSpPr>
          <p:cNvPr id="3" name="2 Marcador de pie de página"/>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s-MX"/>
          </a:p>
        </p:txBody>
      </p:sp>
      <p:sp>
        <p:nvSpPr>
          <p:cNvPr id="23" name="22 Marcador de número de diapositiva"/>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801282F-9DC9-45A5-97F7-2437CD55606A}" type="slidenum">
              <a:rPr lang="es-MX" smtClean="0"/>
              <a:pPr/>
              <a:t>‹Nº›</a:t>
            </a:fld>
            <a:endParaRPr lang="es-MX"/>
          </a:p>
        </p:txBody>
      </p:sp>
    </p:spTree>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tags" Target="../tags/tag1.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tags" Target="../tags/tag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3.wav"/><Relationship Id="rId1" Type="http://schemas.openxmlformats.org/officeDocument/2006/relationships/tags" Target="../tags/tag3.xml"/><Relationship Id="rId5" Type="http://schemas.openxmlformats.org/officeDocument/2006/relationships/image" Target="../media/image6.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4.wav"/><Relationship Id="rId1" Type="http://schemas.openxmlformats.org/officeDocument/2006/relationships/tags" Target="../tags/tag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89067" y="415829"/>
            <a:ext cx="8825658" cy="3329581"/>
          </a:xfrm>
        </p:spPr>
        <p:txBody>
          <a:bodyPr>
            <a:normAutofit/>
          </a:bodyPr>
          <a:lstStyle/>
          <a:p>
            <a:pPr algn="ctr"/>
            <a:r>
              <a:rPr lang="es-ES" i="1" dirty="0">
                <a:ln w="0"/>
                <a:solidFill>
                  <a:srgbClr val="00B0F0"/>
                </a:solidFill>
                <a:effectLst>
                  <a:outerShdw blurRad="38100" dist="19050" dir="2700000" algn="tl" rotWithShape="0">
                    <a:schemeClr val="dk1">
                      <a:alpha val="40000"/>
                    </a:schemeClr>
                  </a:outerShdw>
                </a:effectLst>
                <a:latin typeface="Bauhaus 93" pitchFamily="82" charset="0"/>
              </a:rPr>
              <a:t>HISTORIA DE LA PROGRAMACIÓN</a:t>
            </a:r>
            <a:r>
              <a:rPr lang="es-ES" i="1" dirty="0">
                <a:ln w="0"/>
                <a:effectLst>
                  <a:outerShdw blurRad="38100" dist="19050" dir="2700000" algn="tl" rotWithShape="0">
                    <a:schemeClr val="dk1">
                      <a:alpha val="40000"/>
                    </a:schemeClr>
                  </a:outerShdw>
                </a:effectLst>
                <a:latin typeface="Bauhaus 93" pitchFamily="82" charset="0"/>
              </a:rPr>
              <a:t/>
            </a:r>
            <a:br>
              <a:rPr lang="es-ES" i="1" dirty="0">
                <a:ln w="0"/>
                <a:effectLst>
                  <a:outerShdw blurRad="38100" dist="19050" dir="2700000" algn="tl" rotWithShape="0">
                    <a:schemeClr val="dk1">
                      <a:alpha val="40000"/>
                    </a:schemeClr>
                  </a:outerShdw>
                </a:effectLst>
                <a:latin typeface="Bauhaus 93" pitchFamily="82" charset="0"/>
              </a:rPr>
            </a:br>
            <a:endParaRPr lang="es-MX" i="1" dirty="0">
              <a:latin typeface="Bauhaus 93" pitchFamily="82" charset="0"/>
            </a:endParaRPr>
          </a:p>
        </p:txBody>
      </p:sp>
      <p:sp>
        <p:nvSpPr>
          <p:cNvPr id="4" name="Rectángulo 3"/>
          <p:cNvSpPr/>
          <p:nvPr/>
        </p:nvSpPr>
        <p:spPr>
          <a:xfrm>
            <a:off x="6003634" y="2967335"/>
            <a:ext cx="184731" cy="923330"/>
          </a:xfrm>
          <a:prstGeom prst="rect">
            <a:avLst/>
          </a:prstGeom>
          <a:noFill/>
        </p:spPr>
        <p:txBody>
          <a:bodyPr wrap="none" lIns="91440" tIns="45720" rIns="91440" bIns="45720">
            <a:spAutoFit/>
          </a:bodyPr>
          <a:lstStyle/>
          <a:p>
            <a:pPr algn="ctr"/>
            <a:endParaRPr lang="es-E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2881366592"/>
      </p:ext>
    </p:extLst>
  </p:cSld>
  <p:clrMapOvr>
    <a:masterClrMapping/>
  </p:clrMapOvr>
  <p:transition spd="slow">
    <p:plu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x-none" sz="4400" b="1" i="1" dirty="0">
                <a:solidFill>
                  <a:srgbClr val="00B0F0"/>
                </a:solidFill>
                <a:latin typeface="Bernard MT Condensed" pitchFamily="18" charset="0"/>
              </a:rPr>
              <a:t>PRIMEROS PASOS DE LA PROGRAMACIÓN</a:t>
            </a:r>
            <a:endParaRPr lang="es-MX" sz="4400" b="1" i="1" dirty="0">
              <a:solidFill>
                <a:srgbClr val="00B0F0"/>
              </a:solidFill>
              <a:latin typeface="Bernard MT Condensed" pitchFamily="18" charset="0"/>
            </a:endParaRPr>
          </a:p>
        </p:txBody>
      </p:sp>
      <p:sp>
        <p:nvSpPr>
          <p:cNvPr id="3" name="Marcador de contenido 2"/>
          <p:cNvSpPr>
            <a:spLocks noGrp="1"/>
          </p:cNvSpPr>
          <p:nvPr>
            <p:ph idx="1"/>
          </p:nvPr>
        </p:nvSpPr>
        <p:spPr/>
        <p:txBody>
          <a:bodyPr/>
          <a:lstStyle/>
          <a:p>
            <a:pPr>
              <a:buNone/>
            </a:pPr>
            <a:r>
              <a:rPr lang="es-GT" b="1" dirty="0"/>
              <a:t>Gottfried Wilheml von Leibniz</a:t>
            </a:r>
            <a:r>
              <a:rPr lang="es-GT" dirty="0"/>
              <a:t> (1646-1716), quien aprendió matemáticas de forma autodidacta (método no aconsejable en programación) construyó una máquina similar a la de Pascal, aunque algo más compleja, podía dividir, multiplicar y resolver raíces cuadradas.</a:t>
            </a:r>
            <a:endParaRPr lang="es-MX" dirty="0"/>
          </a:p>
        </p:txBody>
      </p:sp>
      <p:pic>
        <p:nvPicPr>
          <p:cNvPr id="7" name="~PP4005.WAV">
            <a:hlinkClick r:id="" action="ppaction://media"/>
          </p:cNvPr>
          <p:cNvPicPr>
            <a:picLocks noRot="1" noChangeAspect="1"/>
          </p:cNvPicPr>
          <p:nvPr>
            <a:wavAudioFile r:embed="rId2" name="~PP4005.WAV"/>
          </p:nvPr>
        </p:nvPicPr>
        <p:blipFill>
          <a:blip r:embed="rId4"/>
          <a:stretch>
            <a:fillRect/>
          </a:stretch>
        </p:blipFill>
        <p:spPr>
          <a:xfrm>
            <a:off x="11671300" y="6337300"/>
            <a:ext cx="304800" cy="304800"/>
          </a:xfrm>
          <a:prstGeom prst="rect">
            <a:avLst/>
          </a:prstGeom>
        </p:spPr>
      </p:pic>
      <p:pic>
        <p:nvPicPr>
          <p:cNvPr id="8" name="7 Imagen" descr="images (2).jpg"/>
          <p:cNvPicPr>
            <a:picLocks noChangeAspect="1"/>
          </p:cNvPicPr>
          <p:nvPr/>
        </p:nvPicPr>
        <p:blipFill>
          <a:blip r:embed="rId5"/>
          <a:stretch>
            <a:fillRect/>
          </a:stretch>
        </p:blipFill>
        <p:spPr>
          <a:xfrm>
            <a:off x="4930774" y="3505200"/>
            <a:ext cx="3151505" cy="2251075"/>
          </a:xfrm>
          <a:prstGeom prst="rect">
            <a:avLst/>
          </a:prstGeom>
          <a:solidFill>
            <a:srgbClr val="FFFFFF">
              <a:shade val="85000"/>
            </a:srgbClr>
          </a:solidFill>
          <a:ln w="88900" cap="sq">
            <a:noFill/>
            <a:miter lim="800000"/>
          </a:ln>
          <a:effectLst>
            <a:outerShdw blurRad="127000" dist="38100" dir="2700000" algn="ctr">
              <a:srgbClr val="000000">
                <a:alpha val="45000"/>
              </a:srgbClr>
            </a:outerShdw>
            <a:reflection blurRad="6350" stA="50000" endA="300" endPos="55500" dist="508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pic>
    </p:spTree>
    <p:custDataLst>
      <p:tags r:id="rId1"/>
    </p:custDataLst>
    <p:extLst>
      <p:ext uri="{BB962C8B-B14F-4D97-AF65-F5344CB8AC3E}">
        <p14:creationId xmlns:p14="http://schemas.microsoft.com/office/powerpoint/2010/main" xmlns="" val="4034765763"/>
      </p:ext>
    </p:extLst>
  </p:cSld>
  <p:clrMapOvr>
    <a:masterClrMapping/>
  </p:clrMapOvr>
  <p:transition spd="slow" advTm="3991">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16" fill="hold" display="0">
                  <p:stCondLst>
                    <p:cond delay="indefinite"/>
                  </p:stCondLst>
                  <p:endCondLst>
                    <p:cond evt="onPrev" delay="0">
                      <p:tgtEl>
                        <p:sldTgt/>
                      </p:tgtEl>
                    </p:cond>
                    <p:cond evt="onStopAudio" delay="0">
                      <p:tgtEl>
                        <p:sldTgt/>
                      </p:tgtEl>
                    </p:cond>
                  </p:endCondLst>
                </p:cTn>
                <p:tgtEl>
                  <p:spTgt spid="7"/>
                </p:tgtEl>
              </p:cMediaNode>
            </p:audio>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4220" y="330200"/>
            <a:ext cx="9404723" cy="2133600"/>
          </a:xfrm>
        </p:spPr>
        <p:txBody>
          <a:bodyPr>
            <a:normAutofit/>
          </a:bodyPr>
          <a:lstStyle/>
          <a:p>
            <a:pPr algn="ctr"/>
            <a:r>
              <a:rPr lang="x-none" b="0" i="1" dirty="0">
                <a:solidFill>
                  <a:srgbClr val="00B0F0"/>
                </a:solidFill>
                <a:latin typeface="Bernard MT Condensed" pitchFamily="18" charset="0"/>
              </a:rPr>
              <a:t>PRIMEROS PASOS DE LA PROGRAMACIÓN EN LA COMPUTADORA</a:t>
            </a:r>
            <a:endParaRPr lang="es-MX" b="0" i="1" dirty="0">
              <a:solidFill>
                <a:srgbClr val="00B0F0"/>
              </a:solidFill>
              <a:latin typeface="Bernard MT Condensed" pitchFamily="18" charset="0"/>
            </a:endParaRPr>
          </a:p>
        </p:txBody>
      </p:sp>
      <p:sp>
        <p:nvSpPr>
          <p:cNvPr id="3" name="Marcador de contenido 2"/>
          <p:cNvSpPr>
            <a:spLocks noGrp="1"/>
          </p:cNvSpPr>
          <p:nvPr>
            <p:ph idx="1"/>
          </p:nvPr>
        </p:nvSpPr>
        <p:spPr>
          <a:xfrm>
            <a:off x="874712" y="2171700"/>
            <a:ext cx="8946541" cy="3327399"/>
          </a:xfrm>
        </p:spPr>
        <p:txBody>
          <a:bodyPr>
            <a:noAutofit/>
          </a:bodyPr>
          <a:lstStyle/>
          <a:p>
            <a:r>
              <a:rPr lang="es-GT" sz="1600" dirty="0"/>
              <a:t>Pero quien realmente influyó en el diseño de los primeros computadores fue </a:t>
            </a:r>
            <a:r>
              <a:rPr lang="es-GT" sz="1600" b="1" dirty="0"/>
              <a:t>Charles Babbage</a:t>
            </a:r>
            <a:r>
              <a:rPr lang="es-GT" sz="1600" dirty="0"/>
              <a:t> (1793-1871). Con la colaboración de la hija de Lord Byron, </a:t>
            </a:r>
            <a:r>
              <a:rPr lang="es-GT" sz="1600" b="1" dirty="0"/>
              <a:t>Lady Ada Countess of Lovelace</a:t>
            </a:r>
            <a:r>
              <a:rPr lang="es-GT" sz="1600" dirty="0"/>
              <a:t> (1815-1852), a la que debe su nombre el lenguaje ADA creado por el DoD (Departamento de defensa de Estados Unidos) en los años 70. Babbage diseñó y construyó la "máquina diferencial" para el cálculo de polinomios. Más tarde diseñó la "máquina </a:t>
            </a:r>
            <a:r>
              <a:rPr lang="es-GT" sz="1600" dirty="0" smtClean="0"/>
              <a:t>analítica" </a:t>
            </a:r>
            <a:r>
              <a:rPr lang="es-GT" sz="1600" dirty="0"/>
              <a:t>de propósito general, capaz de resolver cualquier operación matemática. Murió sin poder terminarla, debido al escepticismo de sus patrocinadores y a que la tecnología de la época no era lo suficientemente avanzada. Un equipo del Museo de las Ciencias de Londres, en 1991, consiguió construir la máquina analítica de Babbage, totalmente funcional, siguiendo sus dibujos y especificaciones.</a:t>
            </a:r>
            <a:endParaRPr lang="es-MX" sz="1600" dirty="0"/>
          </a:p>
        </p:txBody>
      </p:sp>
      <p:pic>
        <p:nvPicPr>
          <p:cNvPr id="6" name="~PP2925.WAV">
            <a:hlinkClick r:id="" action="ppaction://media"/>
          </p:cNvPr>
          <p:cNvPicPr>
            <a:picLocks noRot="1" noChangeAspect="1"/>
          </p:cNvPicPr>
          <p:nvPr>
            <a:wavAudioFile r:embed="rId2" name="~PP2925.WAV"/>
          </p:nvPr>
        </p:nvPicPr>
        <p:blipFill>
          <a:blip r:embed="rId4"/>
          <a:stretch>
            <a:fillRect/>
          </a:stretch>
        </p:blipFill>
        <p:spPr>
          <a:xfrm>
            <a:off x="11671300" y="6337300"/>
            <a:ext cx="304800" cy="304800"/>
          </a:xfrm>
          <a:prstGeom prst="rect">
            <a:avLst/>
          </a:prstGeom>
        </p:spPr>
      </p:pic>
      <p:pic>
        <p:nvPicPr>
          <p:cNvPr id="7" name="6 Imagen" descr="images (3).jpg"/>
          <p:cNvPicPr>
            <a:picLocks noChangeAspect="1"/>
          </p:cNvPicPr>
          <p:nvPr/>
        </p:nvPicPr>
        <p:blipFill>
          <a:blip r:embed="rId5"/>
          <a:stretch>
            <a:fillRect/>
          </a:stretch>
        </p:blipFill>
        <p:spPr>
          <a:xfrm>
            <a:off x="6246812" y="4805362"/>
            <a:ext cx="2619375" cy="1743075"/>
          </a:xfrm>
          <a:prstGeom prst="rect">
            <a:avLst/>
          </a:prstGeom>
          <a:solidFill>
            <a:srgbClr val="FFFFFF">
              <a:shade val="85000"/>
            </a:srgbClr>
          </a:solidFill>
          <a:ln w="88900" cap="sq">
            <a:noFill/>
            <a:miter lim="800000"/>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Tree>
    <p:custDataLst>
      <p:tags r:id="rId1"/>
    </p:custDataLst>
    <p:extLst>
      <p:ext uri="{BB962C8B-B14F-4D97-AF65-F5344CB8AC3E}">
        <p14:creationId xmlns:p14="http://schemas.microsoft.com/office/powerpoint/2010/main" xmlns="" val="338540321"/>
      </p:ext>
    </p:extLst>
  </p:cSld>
  <p:clrMapOvr>
    <a:masterClrMapping/>
  </p:clrMapOvr>
  <p:transition spd="slow" advTm="2954">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42" presetClass="exit" presetSubtype="0" fill="hold" grpId="0" nodeType="clickEffect">
                                  <p:stCondLst>
                                    <p:cond delay="0"/>
                                  </p:stCondLst>
                                  <p:childTnLst>
                                    <p:animEffect transition="out" filter="fade">
                                      <p:cBhvr>
                                        <p:cTn id="10" dur="1000"/>
                                        <p:tgtEl>
                                          <p:spTgt spid="2"/>
                                        </p:tgtEl>
                                      </p:cBhvr>
                                    </p:animEffect>
                                    <p:anim calcmode="lin" valueType="num">
                                      <p:cBhvr>
                                        <p:cTn id="11" dur="1000"/>
                                        <p:tgtEl>
                                          <p:spTgt spid="2"/>
                                        </p:tgtEl>
                                        <p:attrNameLst>
                                          <p:attrName>ppt_x</p:attrName>
                                        </p:attrNameLst>
                                      </p:cBhvr>
                                      <p:tavLst>
                                        <p:tav tm="0">
                                          <p:val>
                                            <p:strVal val="ppt_x"/>
                                          </p:val>
                                        </p:tav>
                                        <p:tav tm="100000">
                                          <p:val>
                                            <p:strVal val="ppt_x"/>
                                          </p:val>
                                        </p:tav>
                                      </p:tavLst>
                                    </p:anim>
                                    <p:anim calcmode="lin" valueType="num">
                                      <p:cBhvr>
                                        <p:cTn id="12" dur="1000"/>
                                        <p:tgtEl>
                                          <p:spTgt spid="2"/>
                                        </p:tgtEl>
                                        <p:attrNameLst>
                                          <p:attrName>ppt_y</p:attrName>
                                        </p:attrNameLst>
                                      </p:cBhvr>
                                      <p:tavLst>
                                        <p:tav tm="0">
                                          <p:val>
                                            <p:strVal val="ppt_y"/>
                                          </p:val>
                                        </p:tav>
                                        <p:tav tm="100000">
                                          <p:val>
                                            <p:strVal val="ppt_y+.1"/>
                                          </p:val>
                                        </p:tav>
                                      </p:tavLst>
                                    </p:anim>
                                    <p:set>
                                      <p:cBhvr>
                                        <p:cTn id="13" dur="1" fill="hold">
                                          <p:stCondLst>
                                            <p:cond delay="9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6" presetClass="exit" presetSubtype="21" fill="hold" grpId="0" nodeType="clickEffect">
                                  <p:stCondLst>
                                    <p:cond delay="0"/>
                                  </p:stCondLst>
                                  <p:childTnLst>
                                    <p:animEffect transition="out" filter="barn(inVertical)">
                                      <p:cBhvr>
                                        <p:cTn id="17" dur="500"/>
                                        <p:tgtEl>
                                          <p:spTgt spid="3">
                                            <p:txEl>
                                              <p:pRg st="0" end="0"/>
                                            </p:txEl>
                                          </p:spTgt>
                                        </p:tgtEl>
                                      </p:cBhvr>
                                    </p:animEffect>
                                    <p:set>
                                      <p:cBhvr>
                                        <p:cTn id="1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19" fill="hold" display="0">
                  <p:stCondLst>
                    <p:cond delay="indefinite"/>
                  </p:stCondLst>
                  <p:endCondLst>
                    <p:cond evt="onPrev" delay="0">
                      <p:tgtEl>
                        <p:sldTgt/>
                      </p:tgtEl>
                    </p:cond>
                    <p:cond evt="onStopAudio" delay="0">
                      <p:tgtEl>
                        <p:sldTgt/>
                      </p:tgtEl>
                    </p:cond>
                  </p:endCondLst>
                </p:cTn>
                <p:tgtEl>
                  <p:spTgt spid="6"/>
                </p:tgtEl>
              </p:cMediaNode>
            </p:audio>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x-none" b="0" i="1" dirty="0">
                <a:solidFill>
                  <a:srgbClr val="00B0F0"/>
                </a:solidFill>
                <a:latin typeface="Bernard MT Condensed" pitchFamily="18" charset="0"/>
              </a:rPr>
              <a:t>PADRES DE LA PROGRAMACIÓN</a:t>
            </a:r>
            <a:endParaRPr lang="es-MX" b="0" i="1" dirty="0">
              <a:solidFill>
                <a:srgbClr val="00B0F0"/>
              </a:solidFill>
              <a:latin typeface="Bernard MT Condensed" pitchFamily="18" charset="0"/>
            </a:endParaRPr>
          </a:p>
        </p:txBody>
      </p:sp>
      <p:sp>
        <p:nvSpPr>
          <p:cNvPr id="3" name="Marcador de contenido 2"/>
          <p:cNvSpPr>
            <a:spLocks noGrp="1"/>
          </p:cNvSpPr>
          <p:nvPr>
            <p:ph idx="1"/>
          </p:nvPr>
        </p:nvSpPr>
        <p:spPr>
          <a:xfrm>
            <a:off x="773111" y="1303618"/>
            <a:ext cx="8946541" cy="4195481"/>
          </a:xfrm>
        </p:spPr>
        <p:txBody>
          <a:bodyPr/>
          <a:lstStyle/>
          <a:p>
            <a:pPr lvl="1">
              <a:buFont typeface="Wingdings" pitchFamily="2" charset="2"/>
              <a:buChar char="v"/>
            </a:pPr>
            <a:r>
              <a:rPr lang="es-MX" dirty="0"/>
              <a:t>JAMES GOSLING Y JAVA</a:t>
            </a:r>
          </a:p>
          <a:p>
            <a:pPr lvl="1">
              <a:buFont typeface="Wingdings" pitchFamily="2" charset="2"/>
              <a:buChar char="v"/>
            </a:pPr>
            <a:r>
              <a:rPr lang="es-MX" dirty="0"/>
              <a:t>BJARNE STROUSTRUP Y C++</a:t>
            </a:r>
          </a:p>
          <a:p>
            <a:pPr lvl="1">
              <a:buFont typeface="Wingdings" pitchFamily="2" charset="2"/>
              <a:buChar char="v"/>
            </a:pPr>
            <a:r>
              <a:rPr lang="es-MX" dirty="0"/>
              <a:t>ANDERS HEJLSBERG Y TURBO PASCAL, DELPHI Y C#</a:t>
            </a:r>
          </a:p>
          <a:p>
            <a:pPr lvl="1">
              <a:buFont typeface="Wingdings" pitchFamily="2" charset="2"/>
              <a:buChar char="v"/>
            </a:pPr>
            <a:r>
              <a:rPr lang="es-MX" dirty="0"/>
              <a:t>GUIDO VAN ROSSUM Y PYTHON</a:t>
            </a:r>
          </a:p>
          <a:p>
            <a:pPr lvl="1">
              <a:buFont typeface="Wingdings" pitchFamily="2" charset="2"/>
              <a:buChar char="v"/>
            </a:pPr>
            <a:r>
              <a:rPr lang="es-MX" dirty="0"/>
              <a:t>NIKLAUS WIRTH Y PASCAL</a:t>
            </a:r>
          </a:p>
          <a:p>
            <a:pPr lvl="1">
              <a:buFont typeface="Wingdings" pitchFamily="2" charset="2"/>
              <a:buChar char="v"/>
            </a:pPr>
            <a:r>
              <a:rPr lang="es-MX" dirty="0"/>
              <a:t>LARRY WALL Y PERL</a:t>
            </a:r>
          </a:p>
          <a:p>
            <a:pPr lvl="1">
              <a:buFont typeface="Wingdings" pitchFamily="2" charset="2"/>
              <a:buChar char="v"/>
            </a:pPr>
            <a:r>
              <a:rPr lang="es-MX" dirty="0"/>
              <a:t>JUAN MUÑOZ-COBOS VELÁZQUEZ VISUAL Y VELNEO V7</a:t>
            </a:r>
          </a:p>
        </p:txBody>
      </p:sp>
      <p:pic>
        <p:nvPicPr>
          <p:cNvPr id="7" name="~PP1813.WAV">
            <a:hlinkClick r:id="" action="ppaction://media"/>
          </p:cNvPr>
          <p:cNvPicPr>
            <a:picLocks noRot="1" noChangeAspect="1"/>
          </p:cNvPicPr>
          <p:nvPr>
            <a:wavAudioFile r:embed="rId2" name="~PP1813.WAV"/>
          </p:nvPr>
        </p:nvPicPr>
        <p:blipFill>
          <a:blip r:embed="rId4"/>
          <a:stretch>
            <a:fillRect/>
          </a:stretch>
        </p:blipFill>
        <p:spPr>
          <a:xfrm>
            <a:off x="11671300" y="6337300"/>
            <a:ext cx="304800" cy="304800"/>
          </a:xfrm>
          <a:prstGeom prst="rect">
            <a:avLst/>
          </a:prstGeom>
        </p:spPr>
      </p:pic>
      <p:pic>
        <p:nvPicPr>
          <p:cNvPr id="8" name="7 Imagen" descr="images (1).jpg"/>
          <p:cNvPicPr>
            <a:picLocks noChangeAspect="1"/>
          </p:cNvPicPr>
          <p:nvPr/>
        </p:nvPicPr>
        <p:blipFill>
          <a:blip r:embed="rId5"/>
          <a:stretch>
            <a:fillRect/>
          </a:stretch>
        </p:blipFill>
        <p:spPr>
          <a:xfrm>
            <a:off x="8697912" y="2936875"/>
            <a:ext cx="2466975" cy="1847850"/>
          </a:xfrm>
          <a:prstGeom prst="rect">
            <a:avLst/>
          </a:prstGeom>
          <a:solidFill>
            <a:srgbClr val="FFFFFF">
              <a:shade val="85000"/>
            </a:srgbClr>
          </a:solidFill>
          <a:ln w="88900" cap="sq">
            <a:solidFill>
              <a:schemeClr val="bg2">
                <a:lumMod val="60000"/>
                <a:lumOff val="40000"/>
              </a:schemeClr>
            </a:solidFill>
            <a:miter lim="800000"/>
          </a:ln>
          <a:effectLst>
            <a:glow rad="228600">
              <a:schemeClr val="accent4">
                <a:satMod val="175000"/>
                <a:alpha val="40000"/>
              </a:schemeClr>
            </a:glow>
            <a:outerShdw blurRad="55000" dist="18000" dir="5400000" algn="tl" rotWithShape="0">
              <a:srgbClr val="000000">
                <a:alpha val="40000"/>
              </a:srgbClr>
            </a:outerShdw>
            <a:reflection blurRad="6350" stA="50000" endA="300" endPos="55500" dist="50800" dir="5400000" sy="-100000" algn="bl" rotWithShape="0"/>
          </a:effectLst>
          <a:scene3d>
            <a:camera prst="isometricOffAxis2Lef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xmlns="" val="1358999662"/>
      </p:ext>
    </p:extLst>
  </p:cSld>
  <p:clrMapOvr>
    <a:masterClrMapping/>
  </p:clrMapOvr>
  <p:transition spd="slow" advTm="2934">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34" fill="hold" display="0">
                  <p:stCondLst>
                    <p:cond delay="indefinite"/>
                  </p:stCondLst>
                  <p:endCondLst>
                    <p:cond evt="onPrev" delay="0">
                      <p:tgtEl>
                        <p:sldTgt/>
                      </p:tgtEl>
                    </p:cond>
                    <p:cond evt="onStopAudio" delay="0">
                      <p:tgtEl>
                        <p:sldTgt/>
                      </p:tgtEl>
                    </p:cond>
                  </p:endCondLst>
                </p:cTn>
                <p:tgtEl>
                  <p:spTgt spid="7"/>
                </p:tgtEl>
              </p:cMediaNode>
            </p:audio>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P374.WAV">
            <a:hlinkClick r:id="" action="ppaction://media"/>
          </p:cNvPr>
          <p:cNvPicPr>
            <a:picLocks noRot="1" noChangeAspect="1"/>
          </p:cNvPicPr>
          <p:nvPr>
            <a:wavAudioFile r:embed="rId2" name="~PP374.WAV"/>
          </p:nvPr>
        </p:nvPicPr>
        <p:blipFill>
          <a:blip r:embed="rId4"/>
          <a:stretch>
            <a:fillRect/>
          </a:stretch>
        </p:blipFill>
        <p:spPr>
          <a:xfrm>
            <a:off x="11671300" y="6337300"/>
            <a:ext cx="304800" cy="304800"/>
          </a:xfrm>
          <a:prstGeom prst="rect">
            <a:avLst/>
          </a:prstGeom>
        </p:spPr>
      </p:pic>
      <p:pic>
        <p:nvPicPr>
          <p:cNvPr id="5" name="4 Imagen" descr="descarga.jpg"/>
          <p:cNvPicPr>
            <a:picLocks noChangeAspect="1"/>
          </p:cNvPicPr>
          <p:nvPr/>
        </p:nvPicPr>
        <p:blipFill>
          <a:blip r:embed="rId5"/>
          <a:stretch>
            <a:fillRect/>
          </a:stretch>
        </p:blipFill>
        <p:spPr>
          <a:xfrm>
            <a:off x="1516712" y="1676400"/>
            <a:ext cx="4132247" cy="2951605"/>
          </a:xfrm>
          <a:prstGeom prst="roundRect">
            <a:avLst>
              <a:gd name="adj" fmla="val 8594"/>
            </a:avLst>
          </a:prstGeom>
          <a:solidFill>
            <a:srgbClr val="FFFFFF">
              <a:shade val="85000"/>
            </a:srgbClr>
          </a:solidFill>
          <a:ln>
            <a:solidFill>
              <a:schemeClr val="accent3">
                <a:lumMod val="75000"/>
              </a:schemeClr>
            </a:solidFill>
          </a:ln>
          <a:effectLst>
            <a:glow rad="228600">
              <a:schemeClr val="accent3">
                <a:satMod val="175000"/>
                <a:alpha val="40000"/>
              </a:schemeClr>
            </a:glow>
            <a:reflection blurRad="12700" stA="38000" endPos="28000" dist="5000" dir="5400000" sy="-100000" algn="bl" rotWithShape="0"/>
          </a:effectLst>
          <a:scene3d>
            <a:camera prst="isometricOffAxis1Right"/>
            <a:lightRig rig="threePt" dir="t"/>
          </a:scene3d>
        </p:spPr>
      </p:pic>
      <p:pic>
        <p:nvPicPr>
          <p:cNvPr id="8" name="7 Imagen" descr="richard-bandler-john-grinder.jpg"/>
          <p:cNvPicPr>
            <a:picLocks noChangeAspect="1"/>
          </p:cNvPicPr>
          <p:nvPr/>
        </p:nvPicPr>
        <p:blipFill>
          <a:blip r:embed="rId6"/>
          <a:stretch>
            <a:fillRect/>
          </a:stretch>
        </p:blipFill>
        <p:spPr>
          <a:xfrm>
            <a:off x="5892800" y="1422520"/>
            <a:ext cx="4470400" cy="2958979"/>
          </a:xfrm>
          <a:prstGeom prst="roundRect">
            <a:avLst>
              <a:gd name="adj" fmla="val 8594"/>
            </a:avLst>
          </a:prstGeom>
          <a:solidFill>
            <a:srgbClr val="FFFFFF">
              <a:shade val="85000"/>
            </a:srgbClr>
          </a:solidFill>
          <a:ln>
            <a:solidFill>
              <a:schemeClr val="accent3">
                <a:lumMod val="60000"/>
                <a:lumOff val="40000"/>
              </a:schemeClr>
            </a:solidFill>
          </a:ln>
          <a:effectLst>
            <a:glow rad="228600">
              <a:schemeClr val="accent2">
                <a:satMod val="175000"/>
                <a:alpha val="40000"/>
              </a:schemeClr>
            </a:glow>
            <a:reflection blurRad="12700" stA="38000" endPos="28000" dist="5000" dir="5400000" sy="-100000" algn="bl" rotWithShape="0"/>
          </a:effectLst>
          <a:scene3d>
            <a:camera prst="isometricOffAxis1Right"/>
            <a:lightRig rig="threePt" dir="t"/>
          </a:scene3d>
        </p:spPr>
      </p:pic>
    </p:spTree>
    <p:custDataLst>
      <p:tags r:id="rId1"/>
    </p:custDataLst>
    <p:extLst>
      <p:ext uri="{BB962C8B-B14F-4D97-AF65-F5344CB8AC3E}">
        <p14:creationId xmlns:p14="http://schemas.microsoft.com/office/powerpoint/2010/main" xmlns="" val="1364864218"/>
      </p:ext>
    </p:extLst>
  </p:cSld>
  <p:clrMapOvr>
    <a:masterClrMapping/>
  </p:clrMapOvr>
  <p:transition spd="slow" advTm="2615">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programmer.jpg"/>
          <p:cNvPicPr>
            <a:picLocks noChangeAspect="1"/>
          </p:cNvPicPr>
          <p:nvPr/>
        </p:nvPicPr>
        <p:blipFill>
          <a:blip r:embed="rId2" cstate="print"/>
          <a:stretch>
            <a:fillRect/>
          </a:stretch>
        </p:blipFill>
        <p:spPr>
          <a:xfrm>
            <a:off x="1367155" y="1628775"/>
            <a:ext cx="3234690" cy="2152650"/>
          </a:xfrm>
          <a:prstGeom prst="rect">
            <a:avLst/>
          </a:prstGeom>
          <a:ln w="228600" cap="sq" cmpd="thickThin">
            <a:solidFill>
              <a:srgbClr val="000000"/>
            </a:solidFill>
            <a:prstDash val="solid"/>
            <a:miter lim="800000"/>
          </a:ln>
          <a:effectLst>
            <a:innerShdw blurRad="76200">
              <a:srgbClr val="000000"/>
            </a:innerShdw>
            <a:reflection blurRad="6350" stA="50000" endA="275" endPos="40000" dist="101600" dir="5400000" sy="-100000" algn="bl" rotWithShape="0"/>
          </a:effectLst>
          <a:scene3d>
            <a:camera prst="isometricOffAxis1Right"/>
            <a:lightRig rig="threePt" dir="t"/>
          </a:scene3d>
        </p:spPr>
      </p:pic>
      <p:pic>
        <p:nvPicPr>
          <p:cNvPr id="5" name="4 Imagen" descr="4277993087_6c3bbfdab8_o_d.jpg"/>
          <p:cNvPicPr>
            <a:picLocks noChangeAspect="1"/>
          </p:cNvPicPr>
          <p:nvPr/>
        </p:nvPicPr>
        <p:blipFill>
          <a:blip r:embed="rId3" cstate="print"/>
          <a:stretch>
            <a:fillRect/>
          </a:stretch>
        </p:blipFill>
        <p:spPr>
          <a:xfrm>
            <a:off x="5758180" y="1399603"/>
            <a:ext cx="3550920" cy="2361501"/>
          </a:xfrm>
          <a:prstGeom prst="rect">
            <a:avLst/>
          </a:prstGeom>
          <a:ln w="228600" cap="sq" cmpd="thickThin">
            <a:solidFill>
              <a:srgbClr val="000000"/>
            </a:solidFill>
            <a:prstDash val="solid"/>
            <a:miter lim="800000"/>
          </a:ln>
          <a:effectLst>
            <a:innerShdw blurRad="76200">
              <a:srgbClr val="000000"/>
            </a:innerShdw>
            <a:reflection blurRad="6350" stA="52000" endA="300" endPos="35000" dir="5400000" sy="-100000" algn="bl" rotWithShape="0"/>
          </a:effectLst>
          <a:scene3d>
            <a:camera prst="isometricOffAxis2Left"/>
            <a:lightRig rig="threePt" dir="t"/>
          </a:scene3d>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5|0.7"/>
</p:tagLst>
</file>

<file path=ppt/tags/tag2.xml><?xml version="1.0" encoding="utf-8"?>
<p:tagLst xmlns:a="http://schemas.openxmlformats.org/drawingml/2006/main" xmlns:r="http://schemas.openxmlformats.org/officeDocument/2006/relationships" xmlns:p="http://schemas.openxmlformats.org/presentationml/2006/main">
  <p:tag name="TIMING" val="|0|0.9|0.7"/>
</p:tagLst>
</file>

<file path=ppt/tags/tag3.xml><?xml version="1.0" encoding="utf-8"?>
<p:tagLst xmlns:a="http://schemas.openxmlformats.org/drawingml/2006/main" xmlns:r="http://schemas.openxmlformats.org/officeDocument/2006/relationships" xmlns:p="http://schemas.openxmlformats.org/presentationml/2006/main">
  <p:tag name="TIMING" val="|0|1"/>
</p:tagLst>
</file>

<file path=ppt/tags/tag4.xml><?xml version="1.0" encoding="utf-8"?>
<p:tagLst xmlns:a="http://schemas.openxmlformats.org/drawingml/2006/main" xmlns:r="http://schemas.openxmlformats.org/officeDocument/2006/relationships" xmlns:p="http://schemas.openxmlformats.org/presentationml/2006/main">
  <p:tag name="TIMING" val="|0.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értice">
  <a:themeElements>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értic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ért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58</TotalTime>
  <Words>76</Words>
  <Application>Microsoft Office PowerPoint</Application>
  <PresentationFormat>Personalizado</PresentationFormat>
  <Paragraphs>13</Paragraphs>
  <Slides>6</Slides>
  <Notes>0</Notes>
  <HiddenSlides>0</HiddenSlides>
  <MMClips>4</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Vértice</vt:lpstr>
      <vt:lpstr>HISTORIA DE LA PROGRAMACIÓN </vt:lpstr>
      <vt:lpstr>PRIMEROS PASOS DE LA PROGRAMACIÓN</vt:lpstr>
      <vt:lpstr>PRIMEROS PASOS DE LA PROGRAMACIÓN EN LA COMPUTADORA</vt:lpstr>
      <vt:lpstr>PADRES DE LA PROGRAMACIÓN</vt:lpstr>
      <vt:lpstr>Diapositiva 5</vt:lpstr>
      <vt:lpstr>Diapositiva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 PROGRAMACIÓN</dc:title>
  <dc:creator>Axel Calderón</dc:creator>
  <cp:lastModifiedBy>..::Lobillo::..</cp:lastModifiedBy>
  <cp:revision>9</cp:revision>
  <dcterms:created xsi:type="dcterms:W3CDTF">2017-04-19T14:20:46Z</dcterms:created>
  <dcterms:modified xsi:type="dcterms:W3CDTF">2017-04-21T14:27:29Z</dcterms:modified>
</cp:coreProperties>
</file>